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sldIdLst>
    <p:sldId id="262" r:id="rId2"/>
    <p:sldId id="257" r:id="rId3"/>
    <p:sldId id="263" r:id="rId4"/>
    <p:sldId id="266" r:id="rId5"/>
    <p:sldId id="271" r:id="rId6"/>
    <p:sldId id="272" r:id="rId7"/>
    <p:sldId id="267" r:id="rId8"/>
    <p:sldId id="273" r:id="rId9"/>
    <p:sldId id="274" r:id="rId10"/>
    <p:sldId id="275" r:id="rId11"/>
    <p:sldId id="268" r:id="rId12"/>
    <p:sldId id="269" r:id="rId13"/>
    <p:sldId id="277" r:id="rId14"/>
    <p:sldId id="276" r:id="rId15"/>
    <p:sldId id="270" r:id="rId16"/>
    <p:sldId id="286" r:id="rId17"/>
    <p:sldId id="278" r:id="rId18"/>
    <p:sldId id="279" r:id="rId19"/>
    <p:sldId id="280" r:id="rId20"/>
    <p:sldId id="281" r:id="rId21"/>
    <p:sldId id="282" r:id="rId22"/>
    <p:sldId id="287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7F48C44-01D3-4BBE-B90E-3D692E593110}">
          <p14:sldIdLst>
            <p14:sldId id="262"/>
            <p14:sldId id="257"/>
          </p14:sldIdLst>
        </p14:section>
        <p14:section name="Background Information" id="{70A553F7-165E-4FE6-B28D-6A96D2E1EA87}">
          <p14:sldIdLst>
            <p14:sldId id="263"/>
            <p14:sldId id="266"/>
            <p14:sldId id="271"/>
            <p14:sldId id="272"/>
            <p14:sldId id="267"/>
            <p14:sldId id="273"/>
            <p14:sldId id="274"/>
            <p14:sldId id="275"/>
            <p14:sldId id="268"/>
            <p14:sldId id="269"/>
            <p14:sldId id="277"/>
          </p14:sldIdLst>
        </p14:section>
        <p14:section name="Our Work" id="{24F1838D-65E3-4E54-8810-E49E8ACBEEDC}">
          <p14:sldIdLst>
            <p14:sldId id="276"/>
            <p14:sldId id="270"/>
            <p14:sldId id="286"/>
            <p14:sldId id="278"/>
            <p14:sldId id="279"/>
            <p14:sldId id="280"/>
            <p14:sldId id="281"/>
            <p14:sldId id="282"/>
            <p14:sldId id="287"/>
            <p14:sldId id="284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10375-EC7A-4D66-81CD-F62F6224B1F6}" v="370" dt="2024-04-16T14:01:17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4"/>
    <p:restoredTop sz="94694"/>
  </p:normalViewPr>
  <p:slideViewPr>
    <p:cSldViewPr snapToGrid="0" snapToObjects="1">
      <p:cViewPr>
        <p:scale>
          <a:sx n="100" d="100"/>
          <a:sy n="100" d="100"/>
        </p:scale>
        <p:origin x="8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Quantum Federated Learning and Quantum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ICASSP, 17 April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153984"/>
            <a:ext cx="7750969" cy="944705"/>
          </a:xfrm>
        </p:spPr>
        <p:txBody>
          <a:bodyPr/>
          <a:lstStyle/>
          <a:p>
            <a:r>
              <a:rPr lang="en-US" dirty="0"/>
              <a:t>Tyler Wang</a:t>
            </a:r>
            <a:r>
              <a:rPr lang="en-US" baseline="30000" dirty="0"/>
              <a:t>1</a:t>
            </a:r>
            <a:r>
              <a:rPr lang="en-US" dirty="0"/>
              <a:t>, Huan-</a:t>
            </a:r>
            <a:r>
              <a:rPr lang="en-US" dirty="0" err="1"/>
              <a:t>Hsin</a:t>
            </a:r>
            <a:r>
              <a:rPr lang="en-US" dirty="0"/>
              <a:t> Tseng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Shinjae</a:t>
            </a:r>
            <a:r>
              <a:rPr lang="en-US" dirty="0"/>
              <a:t> Yoo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sz="900" baseline="30000" dirty="0"/>
              <a:t>1 </a:t>
            </a:r>
            <a:r>
              <a:rPr lang="en-US" sz="900" dirty="0"/>
              <a:t>Department of Computer Science, Stony Brook University, Stony Brook, NY 11794</a:t>
            </a:r>
          </a:p>
          <a:p>
            <a:r>
              <a:rPr lang="en-US" sz="900" baseline="30000" dirty="0"/>
              <a:t>2 </a:t>
            </a:r>
            <a:r>
              <a:rPr lang="en-US" sz="900" dirty="0"/>
              <a:t>Machine Learning Group, Computational Science initiative, Brookhaven National Laboratory, Upton, NY 11793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Quantum Circuits (VQC)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Output the Pauli-Z expectation value of the qubits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9B9B88-8375-94BF-CEAB-9343ABDDC7C2}"/>
              </a:ext>
            </a:extLst>
          </p:cNvPr>
          <p:cNvGrpSpPr/>
          <p:nvPr/>
        </p:nvGrpSpPr>
        <p:grpSpPr>
          <a:xfrm>
            <a:off x="835324" y="3714422"/>
            <a:ext cx="7469257" cy="1626069"/>
            <a:chOff x="1368901" y="3221329"/>
            <a:chExt cx="6383450" cy="1344216"/>
          </a:xfrm>
          <a:solidFill>
            <a:schemeClr val="accent1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C4E25E-5723-B614-569F-623A04BEAA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0219" y="3390606"/>
              <a:ext cx="5558194" cy="26471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D85767-5D84-608E-82F5-8FF0F2377ADB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1750219" y="4248232"/>
              <a:ext cx="5558194" cy="9144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B13E5BC-D91D-3BDE-87F0-E41714A22F63}"/>
                    </a:ext>
                  </a:extLst>
                </p:cNvPr>
                <p:cNvSpPr/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B13E5BC-D91D-3BDE-87F0-E41714A22F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DB50A06-288C-B73B-D56D-087D086F6F84}"/>
                    </a:ext>
                  </a:extLst>
                </p:cNvPr>
                <p:cNvSpPr/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DB50A06-288C-B73B-D56D-087D086F6F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3D583A0-879D-5D9E-0EC2-37492E9AA183}"/>
                    </a:ext>
                  </a:extLst>
                </p:cNvPr>
                <p:cNvSpPr/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3D583A0-879D-5D9E-0EC2-37492E9AA1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blipFill>
                  <a:blip r:embed="rId4"/>
                  <a:stretch>
                    <a:fillRect b="-405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9F52B0D-FB10-4B38-9ADA-66E62BB151B2}"/>
                    </a:ext>
                  </a:extLst>
                </p:cNvPr>
                <p:cNvSpPr/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9F52B0D-FB10-4B38-9ADA-66E62BB15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blipFill>
                  <a:blip r:embed="rId5"/>
                  <a:stretch>
                    <a:fillRect b="-411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F50A12E-8719-0091-5771-48D7D2E17987}"/>
                </a:ext>
              </a:extLst>
            </p:cNvPr>
            <p:cNvSpPr/>
            <p:nvPr/>
          </p:nvSpPr>
          <p:spPr>
            <a:xfrm>
              <a:off x="5800558" y="3318553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57A3F2-96B7-3E7E-A59A-FDEE56D60D2B}"/>
                </a:ext>
              </a:extLst>
            </p:cNvPr>
            <p:cNvSpPr/>
            <p:nvPr/>
          </p:nvSpPr>
          <p:spPr>
            <a:xfrm>
              <a:off x="6337955" y="4174199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F824012-04EA-D1AF-D907-4FF3CC3C1C0B}"/>
                </a:ext>
              </a:extLst>
            </p:cNvPr>
            <p:cNvSpPr/>
            <p:nvPr/>
          </p:nvSpPr>
          <p:spPr>
            <a:xfrm>
              <a:off x="5762651" y="4137280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670A179-29EF-EFAE-C6AB-E3C614919D90}"/>
                </a:ext>
              </a:extLst>
            </p:cNvPr>
            <p:cNvSpPr/>
            <p:nvPr/>
          </p:nvSpPr>
          <p:spPr>
            <a:xfrm>
              <a:off x="6305114" y="3285712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44E509-78F9-CD18-BA7C-3EAC39E057D7}"/>
                </a:ext>
              </a:extLst>
            </p:cNvPr>
            <p:cNvCxnSpPr>
              <a:cxnSpLocks/>
              <a:stCxn id="36" idx="0"/>
              <a:endCxn id="38" idx="4"/>
            </p:cNvCxnSpPr>
            <p:nvPr/>
          </p:nvCxnSpPr>
          <p:spPr>
            <a:xfrm flipH="1">
              <a:off x="5894017" y="3318553"/>
              <a:ext cx="5066" cy="108145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1777DA8-A738-B288-6716-CFD80B36411D}"/>
                </a:ext>
              </a:extLst>
            </p:cNvPr>
            <p:cNvCxnSpPr>
              <a:cxnSpLocks/>
              <a:stCxn id="39" idx="0"/>
              <a:endCxn id="37" idx="0"/>
            </p:cNvCxnSpPr>
            <p:nvPr/>
          </p:nvCxnSpPr>
          <p:spPr>
            <a:xfrm>
              <a:off x="6436480" y="3285712"/>
              <a:ext cx="1" cy="888487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5EE0DEF-FBC3-B0E6-41C2-93974A5B6A02}"/>
                </a:ext>
              </a:extLst>
            </p:cNvPr>
            <p:cNvGrpSpPr/>
            <p:nvPr/>
          </p:nvGrpSpPr>
          <p:grpSpPr>
            <a:xfrm>
              <a:off x="7308413" y="3223411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630887F2-6A0E-DB6B-067F-75F983D8AB59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8464600-8CCF-73E1-A1DC-DB6FFD7172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19ECB0-C364-A337-5341-878FB9C12C29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EE7FFE-DF77-56AE-7E1B-0B240B22ED56}"/>
                </a:ext>
              </a:extLst>
            </p:cNvPr>
            <p:cNvGrpSpPr/>
            <p:nvPr/>
          </p:nvGrpSpPr>
          <p:grpSpPr>
            <a:xfrm>
              <a:off x="7308413" y="4065177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2113A50D-1499-60FC-FE74-4711A082E168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C1EE09-69A4-95B6-B3B1-31C0936A51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6BD0B81-345D-7B64-2EA1-AF1D378FE1D8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A281392-328B-B268-F55C-5E22BC131D2B}"/>
                    </a:ext>
                  </a:extLst>
                </p:cNvPr>
                <p:cNvSpPr txBox="1"/>
                <p:nvPr/>
              </p:nvSpPr>
              <p:spPr>
                <a:xfrm>
                  <a:off x="1373470" y="3242603"/>
                  <a:ext cx="381279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A281392-328B-B268-F55C-5E22BC131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470" y="3242603"/>
                  <a:ext cx="381279" cy="279871"/>
                </a:xfrm>
                <a:prstGeom prst="rect">
                  <a:avLst/>
                </a:prstGeom>
                <a:blipFill>
                  <a:blip r:embed="rId6"/>
                  <a:stretch>
                    <a:fillRect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55F641-44A8-EE19-BD16-4E48E6F5B903}"/>
                    </a:ext>
                  </a:extLst>
                </p:cNvPr>
                <p:cNvSpPr txBox="1"/>
                <p:nvPr/>
              </p:nvSpPr>
              <p:spPr>
                <a:xfrm>
                  <a:off x="1368901" y="4108324"/>
                  <a:ext cx="377778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55F641-44A8-EE19-BD16-4E48E6F5B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901" y="4108324"/>
                  <a:ext cx="377778" cy="279871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1950CE0-0214-3A72-896A-146D2A410105}"/>
              </a:ext>
            </a:extLst>
          </p:cNvPr>
          <p:cNvSpPr/>
          <p:nvPr/>
        </p:nvSpPr>
        <p:spPr>
          <a:xfrm>
            <a:off x="7481414" y="3425773"/>
            <a:ext cx="1141739" cy="2054364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3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Error Correction (QEC)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4207185"/>
          </a:xfrm>
        </p:spPr>
        <p:txBody>
          <a:bodyPr/>
          <a:lstStyle/>
          <a:p>
            <a:r>
              <a:rPr lang="en-US" dirty="0"/>
              <a:t>Quantum nature of data is destroyed upon measurement</a:t>
            </a:r>
          </a:p>
          <a:p>
            <a:pPr marL="342900" lvl="1" indent="0"/>
            <a:r>
              <a:rPr lang="en-US" dirty="0"/>
              <a:t> QEC provides methods to recover this “lost” state</a:t>
            </a:r>
          </a:p>
          <a:p>
            <a:pPr marL="342900" lvl="1" indent="0"/>
            <a:r>
              <a:rPr lang="en-US" dirty="0"/>
              <a:t> Famous example: Shor Code (bit </a:t>
            </a:r>
            <a:r>
              <a:rPr lang="en-US" i="1" dirty="0"/>
              <a:t>and</a:t>
            </a:r>
            <a:r>
              <a:rPr lang="en-US" dirty="0"/>
              <a:t> phase flip corrections)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F9A64F-5B95-AE63-B50C-C4BB0CC0A7E6}"/>
              </a:ext>
            </a:extLst>
          </p:cNvPr>
          <p:cNvGrpSpPr/>
          <p:nvPr/>
        </p:nvGrpSpPr>
        <p:grpSpPr>
          <a:xfrm>
            <a:off x="1440176" y="3110395"/>
            <a:ext cx="6263647" cy="2922416"/>
            <a:chOff x="1440176" y="3110395"/>
            <a:chExt cx="6263647" cy="292241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E88FA2C-8F0A-165F-440F-245E86D98D6D}"/>
                </a:ext>
              </a:extLst>
            </p:cNvPr>
            <p:cNvSpPr/>
            <p:nvPr/>
          </p:nvSpPr>
          <p:spPr>
            <a:xfrm>
              <a:off x="1541925" y="3110395"/>
              <a:ext cx="1217339" cy="2922416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C9C0E6-2364-84A5-6E5E-D07E5DF36E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83" y="3323546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F5818-A67F-BC08-40FA-8A3B225915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83" y="3623342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39FF3E-E970-E94B-91CF-B7189D51C8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77" y="3922654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83FE-A386-9D49-1337-1D1F53F21B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83" y="4217532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19E1DD-C5B4-58B4-73B1-A535C7038A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76" y="4528508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0DF1EF-0060-246A-2F56-EE7C986374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83" y="4834870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D6B1F0-45D7-8DB7-FBCF-D0A564AC8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78" y="5149710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F26714-FAEE-C03D-235E-FC23559445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79" y="5465516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C181D8-8EE3-ABE1-0B2F-06573A4CE4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0180" y="5789621"/>
              <a:ext cx="6263640" cy="32021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E4588F-82F5-0557-4CC0-8479142CAFBE}"/>
                </a:ext>
              </a:extLst>
            </p:cNvPr>
            <p:cNvSpPr/>
            <p:nvPr/>
          </p:nvSpPr>
          <p:spPr>
            <a:xfrm>
              <a:off x="1632795" y="327020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7B1F9E-A1C8-C0D5-B221-12D4B13821FF}"/>
                </a:ext>
              </a:extLst>
            </p:cNvPr>
            <p:cNvSpPr/>
            <p:nvPr/>
          </p:nvSpPr>
          <p:spPr>
            <a:xfrm>
              <a:off x="1614364" y="4124001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E37CA-275F-2C39-C350-BD5EDA5FCBFA}"/>
                </a:ext>
              </a:extLst>
            </p:cNvPr>
            <p:cNvCxnSpPr>
              <a:cxnSpLocks/>
              <a:stCxn id="14" idx="0"/>
              <a:endCxn id="15" idx="4"/>
            </p:cNvCxnSpPr>
            <p:nvPr/>
          </p:nvCxnSpPr>
          <p:spPr>
            <a:xfrm>
              <a:off x="1701375" y="3270202"/>
              <a:ext cx="4429" cy="1036679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32E9BD-B6FA-714E-F506-F49E1EB6A333}"/>
                </a:ext>
              </a:extLst>
            </p:cNvPr>
            <p:cNvSpPr/>
            <p:nvPr/>
          </p:nvSpPr>
          <p:spPr>
            <a:xfrm>
              <a:off x="2028575" y="3264146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421658-A8F7-5332-10DD-C6CD6877AB55}"/>
                </a:ext>
              </a:extLst>
            </p:cNvPr>
            <p:cNvSpPr/>
            <p:nvPr/>
          </p:nvSpPr>
          <p:spPr>
            <a:xfrm>
              <a:off x="2010376" y="5058270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3A8543-5916-C5E1-CB7E-A21FE2526AF1}"/>
                </a:ext>
              </a:extLst>
            </p:cNvPr>
            <p:cNvSpPr/>
            <p:nvPr/>
          </p:nvSpPr>
          <p:spPr>
            <a:xfrm>
              <a:off x="2419926" y="3209246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8C3FF0-B74B-EB19-7702-30ABA36B5CA6}"/>
                </a:ext>
              </a:extLst>
            </p:cNvPr>
            <p:cNvSpPr/>
            <p:nvPr/>
          </p:nvSpPr>
          <p:spPr>
            <a:xfrm>
              <a:off x="2419926" y="4101141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5DBA63-19D6-DD99-1A38-733106098A2C}"/>
                </a:ext>
              </a:extLst>
            </p:cNvPr>
            <p:cNvSpPr/>
            <p:nvPr/>
          </p:nvSpPr>
          <p:spPr>
            <a:xfrm>
              <a:off x="2422429" y="5037682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B50DA6-FA6B-DB75-8DFC-E5D4495ECFA2}"/>
                </a:ext>
              </a:extLst>
            </p:cNvPr>
            <p:cNvSpPr/>
            <p:nvPr/>
          </p:nvSpPr>
          <p:spPr>
            <a:xfrm>
              <a:off x="2902717" y="327020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ECBA929-F48A-237D-2ED3-969BB2C71100}"/>
                </a:ext>
              </a:extLst>
            </p:cNvPr>
            <p:cNvSpPr/>
            <p:nvPr/>
          </p:nvSpPr>
          <p:spPr>
            <a:xfrm>
              <a:off x="3294068" y="327020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4AA2AB-DDC8-53E4-1F86-9857EDEBC342}"/>
                </a:ext>
              </a:extLst>
            </p:cNvPr>
            <p:cNvSpPr/>
            <p:nvPr/>
          </p:nvSpPr>
          <p:spPr>
            <a:xfrm>
              <a:off x="2879857" y="3546654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F7586D-76B4-651C-87B7-50E98D45D03E}"/>
                </a:ext>
              </a:extLst>
            </p:cNvPr>
            <p:cNvSpPr/>
            <p:nvPr/>
          </p:nvSpPr>
          <p:spPr>
            <a:xfrm>
              <a:off x="3271208" y="3857644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449488-B792-296E-09F5-01D96E857F78}"/>
                </a:ext>
              </a:extLst>
            </p:cNvPr>
            <p:cNvSpPr/>
            <p:nvPr/>
          </p:nvSpPr>
          <p:spPr>
            <a:xfrm>
              <a:off x="3705320" y="3264080"/>
              <a:ext cx="914400" cy="26283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ψ</a:t>
              </a:r>
              <a:endPara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0C220E-CEAF-9465-8266-44CAD7DB3664}"/>
                </a:ext>
              </a:extLst>
            </p:cNvPr>
            <p:cNvSpPr/>
            <p:nvPr/>
          </p:nvSpPr>
          <p:spPr>
            <a:xfrm>
              <a:off x="2899758" y="416546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0DE5CA-42E0-3FD7-5C65-3A9808C0D5F1}"/>
                </a:ext>
              </a:extLst>
            </p:cNvPr>
            <p:cNvSpPr/>
            <p:nvPr/>
          </p:nvSpPr>
          <p:spPr>
            <a:xfrm>
              <a:off x="3291109" y="416546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9C4880C-AA41-E7A8-AE6D-751824E6C735}"/>
                </a:ext>
              </a:extLst>
            </p:cNvPr>
            <p:cNvSpPr/>
            <p:nvPr/>
          </p:nvSpPr>
          <p:spPr>
            <a:xfrm>
              <a:off x="2876898" y="4441921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6188CF-985E-FAE3-711A-8CA387EF9018}"/>
                </a:ext>
              </a:extLst>
            </p:cNvPr>
            <p:cNvSpPr/>
            <p:nvPr/>
          </p:nvSpPr>
          <p:spPr>
            <a:xfrm>
              <a:off x="3268249" y="4752911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523D5F-35B3-DF43-8402-4FC75F4B16C4}"/>
                </a:ext>
              </a:extLst>
            </p:cNvPr>
            <p:cNvSpPr/>
            <p:nvPr/>
          </p:nvSpPr>
          <p:spPr>
            <a:xfrm>
              <a:off x="2904321" y="510743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FF5470-D28C-06DF-8C08-332B6293AB25}"/>
                </a:ext>
              </a:extLst>
            </p:cNvPr>
            <p:cNvSpPr/>
            <p:nvPr/>
          </p:nvSpPr>
          <p:spPr>
            <a:xfrm>
              <a:off x="3295672" y="510743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38A10DF-C909-528A-154C-402AB4A68E49}"/>
                </a:ext>
              </a:extLst>
            </p:cNvPr>
            <p:cNvSpPr/>
            <p:nvPr/>
          </p:nvSpPr>
          <p:spPr>
            <a:xfrm>
              <a:off x="2881461" y="5383884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0BDFCB-B91B-1A00-A6B3-062E78D34DAF}"/>
                </a:ext>
              </a:extLst>
            </p:cNvPr>
            <p:cNvSpPr/>
            <p:nvPr/>
          </p:nvSpPr>
          <p:spPr>
            <a:xfrm>
              <a:off x="3272812" y="5694874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E8FF95-436B-D61C-8D69-7A567D137A5B}"/>
                </a:ext>
              </a:extLst>
            </p:cNvPr>
            <p:cNvCxnSpPr>
              <a:cxnSpLocks/>
              <a:stCxn id="19" idx="0"/>
              <a:endCxn id="20" idx="4"/>
            </p:cNvCxnSpPr>
            <p:nvPr/>
          </p:nvCxnSpPr>
          <p:spPr>
            <a:xfrm>
              <a:off x="2097155" y="3264146"/>
              <a:ext cx="4661" cy="1977004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DA2000-B779-3D99-4B4C-B42809D8D2DB}"/>
                </a:ext>
              </a:extLst>
            </p:cNvPr>
            <p:cNvCxnSpPr>
              <a:cxnSpLocks/>
              <a:stCxn id="24" idx="0"/>
              <a:endCxn id="26" idx="4"/>
            </p:cNvCxnSpPr>
            <p:nvPr/>
          </p:nvCxnSpPr>
          <p:spPr>
            <a:xfrm>
              <a:off x="2971297" y="3270202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EFCED6-1FDB-BF09-F30C-DAA43E50CE6B}"/>
                </a:ext>
              </a:extLst>
            </p:cNvPr>
            <p:cNvCxnSpPr>
              <a:cxnSpLocks/>
              <a:stCxn id="29" idx="0"/>
              <a:endCxn id="31" idx="4"/>
            </p:cNvCxnSpPr>
            <p:nvPr/>
          </p:nvCxnSpPr>
          <p:spPr>
            <a:xfrm>
              <a:off x="2968338" y="4165469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2E1155B-08E3-06FD-4A7E-D52DA8138739}"/>
                </a:ext>
              </a:extLst>
            </p:cNvPr>
            <p:cNvCxnSpPr>
              <a:cxnSpLocks/>
              <a:stCxn id="33" idx="0"/>
              <a:endCxn id="35" idx="4"/>
            </p:cNvCxnSpPr>
            <p:nvPr/>
          </p:nvCxnSpPr>
          <p:spPr>
            <a:xfrm>
              <a:off x="2972901" y="5107432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52754D5-D701-96B4-FDB7-4B43C67F3B67}"/>
                </a:ext>
              </a:extLst>
            </p:cNvPr>
            <p:cNvCxnSpPr>
              <a:cxnSpLocks/>
              <a:stCxn id="34" idx="0"/>
              <a:endCxn id="36" idx="4"/>
            </p:cNvCxnSpPr>
            <p:nvPr/>
          </p:nvCxnSpPr>
          <p:spPr>
            <a:xfrm>
              <a:off x="3364252" y="5107432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02DDB4-4D37-0944-9695-003935CE82E7}"/>
                </a:ext>
              </a:extLst>
            </p:cNvPr>
            <p:cNvCxnSpPr>
              <a:cxnSpLocks/>
              <a:stCxn id="30" idx="0"/>
              <a:endCxn id="32" idx="4"/>
            </p:cNvCxnSpPr>
            <p:nvPr/>
          </p:nvCxnSpPr>
          <p:spPr>
            <a:xfrm>
              <a:off x="3359689" y="4165469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E6EE9A-6679-8ED7-972A-5A6B2B6E0E8D}"/>
                </a:ext>
              </a:extLst>
            </p:cNvPr>
            <p:cNvCxnSpPr>
              <a:cxnSpLocks/>
              <a:stCxn id="25" idx="0"/>
              <a:endCxn id="27" idx="4"/>
            </p:cNvCxnSpPr>
            <p:nvPr/>
          </p:nvCxnSpPr>
          <p:spPr>
            <a:xfrm>
              <a:off x="3362648" y="3270202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B7A3A8-0501-5845-FA45-309B5953C30A}"/>
                </a:ext>
              </a:extLst>
            </p:cNvPr>
            <p:cNvSpPr/>
            <p:nvPr/>
          </p:nvSpPr>
          <p:spPr>
            <a:xfrm>
              <a:off x="4919487" y="326408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41FE050-ECD6-B962-D2CB-EC38D54EAEEC}"/>
                </a:ext>
              </a:extLst>
            </p:cNvPr>
            <p:cNvSpPr/>
            <p:nvPr/>
          </p:nvSpPr>
          <p:spPr>
            <a:xfrm>
              <a:off x="5310838" y="326408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F4F9640-DE01-154F-C27C-CF49539F1D1F}"/>
                </a:ext>
              </a:extLst>
            </p:cNvPr>
            <p:cNvSpPr/>
            <p:nvPr/>
          </p:nvSpPr>
          <p:spPr>
            <a:xfrm>
              <a:off x="4896627" y="3540532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8A15634-35F7-DAE8-006B-E62E77E044B3}"/>
                </a:ext>
              </a:extLst>
            </p:cNvPr>
            <p:cNvSpPr/>
            <p:nvPr/>
          </p:nvSpPr>
          <p:spPr>
            <a:xfrm>
              <a:off x="5287978" y="3851522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104C519-F1D0-CCC7-1576-5AB7821B99EA}"/>
                </a:ext>
              </a:extLst>
            </p:cNvPr>
            <p:cNvSpPr/>
            <p:nvPr/>
          </p:nvSpPr>
          <p:spPr>
            <a:xfrm>
              <a:off x="4916528" y="4159347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2674BE5-33FF-3824-9728-A91110D71983}"/>
                </a:ext>
              </a:extLst>
            </p:cNvPr>
            <p:cNvSpPr/>
            <p:nvPr/>
          </p:nvSpPr>
          <p:spPr>
            <a:xfrm>
              <a:off x="5307879" y="4159347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0C4B202-5994-1F9F-AFF2-06D1A14276B9}"/>
                </a:ext>
              </a:extLst>
            </p:cNvPr>
            <p:cNvSpPr/>
            <p:nvPr/>
          </p:nvSpPr>
          <p:spPr>
            <a:xfrm>
              <a:off x="4893668" y="4435799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0832E8-B64F-6206-C98D-BF9E32CF0150}"/>
                </a:ext>
              </a:extLst>
            </p:cNvPr>
            <p:cNvSpPr/>
            <p:nvPr/>
          </p:nvSpPr>
          <p:spPr>
            <a:xfrm>
              <a:off x="5285019" y="4746789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D1689A8-FC98-E02A-8E4F-23B6352E887F}"/>
                </a:ext>
              </a:extLst>
            </p:cNvPr>
            <p:cNvSpPr/>
            <p:nvPr/>
          </p:nvSpPr>
          <p:spPr>
            <a:xfrm>
              <a:off x="4921091" y="510131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8ECD349-ABB8-BD38-3844-3E1A8EA86CEE}"/>
                </a:ext>
              </a:extLst>
            </p:cNvPr>
            <p:cNvSpPr/>
            <p:nvPr/>
          </p:nvSpPr>
          <p:spPr>
            <a:xfrm>
              <a:off x="5312442" y="510131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C4E1035-A75B-7999-B83D-3F69206F7283}"/>
                </a:ext>
              </a:extLst>
            </p:cNvPr>
            <p:cNvSpPr/>
            <p:nvPr/>
          </p:nvSpPr>
          <p:spPr>
            <a:xfrm>
              <a:off x="4898231" y="5377762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559D1E-8821-EA84-07FF-64D5B81209BC}"/>
                </a:ext>
              </a:extLst>
            </p:cNvPr>
            <p:cNvSpPr/>
            <p:nvPr/>
          </p:nvSpPr>
          <p:spPr>
            <a:xfrm>
              <a:off x="5289582" y="5688752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E30D952-8399-EF75-3975-CBB013D7AA88}"/>
                </a:ext>
              </a:extLst>
            </p:cNvPr>
            <p:cNvCxnSpPr>
              <a:cxnSpLocks/>
              <a:stCxn id="59" idx="0"/>
              <a:endCxn id="61" idx="4"/>
            </p:cNvCxnSpPr>
            <p:nvPr/>
          </p:nvCxnSpPr>
          <p:spPr>
            <a:xfrm>
              <a:off x="4988067" y="3264080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228AB89-A9BF-C09C-5144-A3F51178920A}"/>
                </a:ext>
              </a:extLst>
            </p:cNvPr>
            <p:cNvCxnSpPr>
              <a:cxnSpLocks/>
              <a:stCxn id="63" idx="0"/>
              <a:endCxn id="65" idx="4"/>
            </p:cNvCxnSpPr>
            <p:nvPr/>
          </p:nvCxnSpPr>
          <p:spPr>
            <a:xfrm>
              <a:off x="4985108" y="4159347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51BD859-99BA-2B78-BAD7-1C3657EC7AE2}"/>
                </a:ext>
              </a:extLst>
            </p:cNvPr>
            <p:cNvCxnSpPr>
              <a:cxnSpLocks/>
              <a:stCxn id="67" idx="0"/>
              <a:endCxn id="69" idx="4"/>
            </p:cNvCxnSpPr>
            <p:nvPr/>
          </p:nvCxnSpPr>
          <p:spPr>
            <a:xfrm>
              <a:off x="4989671" y="5101310"/>
              <a:ext cx="0" cy="45933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7C7550-B102-7AE8-402D-AA05A6F08BF6}"/>
                </a:ext>
              </a:extLst>
            </p:cNvPr>
            <p:cNvCxnSpPr>
              <a:cxnSpLocks/>
              <a:stCxn id="68" idx="0"/>
              <a:endCxn id="70" idx="4"/>
            </p:cNvCxnSpPr>
            <p:nvPr/>
          </p:nvCxnSpPr>
          <p:spPr>
            <a:xfrm>
              <a:off x="5381022" y="5101310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95FBEE3-4EA5-693F-9D51-0E0D5A937C69}"/>
                </a:ext>
              </a:extLst>
            </p:cNvPr>
            <p:cNvCxnSpPr>
              <a:cxnSpLocks/>
              <a:stCxn id="64" idx="0"/>
              <a:endCxn id="66" idx="4"/>
            </p:cNvCxnSpPr>
            <p:nvPr/>
          </p:nvCxnSpPr>
          <p:spPr>
            <a:xfrm>
              <a:off x="5376459" y="4159347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E3573B3-0F05-0104-6B39-42F7DFE9846F}"/>
                </a:ext>
              </a:extLst>
            </p:cNvPr>
            <p:cNvCxnSpPr>
              <a:cxnSpLocks/>
              <a:stCxn id="60" idx="0"/>
              <a:endCxn id="62" idx="4"/>
            </p:cNvCxnSpPr>
            <p:nvPr/>
          </p:nvCxnSpPr>
          <p:spPr>
            <a:xfrm>
              <a:off x="5379418" y="3264080"/>
              <a:ext cx="0" cy="770322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E8E89A-6C46-8821-F9C9-F2DB7DCBE454}"/>
                </a:ext>
              </a:extLst>
            </p:cNvPr>
            <p:cNvSpPr/>
            <p:nvPr/>
          </p:nvSpPr>
          <p:spPr>
            <a:xfrm>
              <a:off x="5719613" y="3581836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7532038-B5D0-AA5C-1304-E66DBFCD6AAB}"/>
                </a:ext>
              </a:extLst>
            </p:cNvPr>
            <p:cNvSpPr/>
            <p:nvPr/>
          </p:nvSpPr>
          <p:spPr>
            <a:xfrm>
              <a:off x="5719613" y="387322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1469CAB-A20B-4AEC-887A-959284315C3D}"/>
                </a:ext>
              </a:extLst>
            </p:cNvPr>
            <p:cNvSpPr/>
            <p:nvPr/>
          </p:nvSpPr>
          <p:spPr>
            <a:xfrm>
              <a:off x="5696753" y="3246612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44F43FB-18A8-812F-45D3-7CCE4E1AEBB0}"/>
                </a:ext>
              </a:extLst>
            </p:cNvPr>
            <p:cNvCxnSpPr>
              <a:cxnSpLocks/>
              <a:stCxn id="84" idx="0"/>
              <a:endCxn id="82" idx="4"/>
            </p:cNvCxnSpPr>
            <p:nvPr/>
          </p:nvCxnSpPr>
          <p:spPr>
            <a:xfrm>
              <a:off x="5788193" y="3246612"/>
              <a:ext cx="0" cy="76377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94B20E6-E166-654B-30FD-A98514002036}"/>
                </a:ext>
              </a:extLst>
            </p:cNvPr>
            <p:cNvSpPr/>
            <p:nvPr/>
          </p:nvSpPr>
          <p:spPr>
            <a:xfrm>
              <a:off x="5719613" y="447923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5DD871B-EC28-2DCF-C60A-263114A3DB12}"/>
                </a:ext>
              </a:extLst>
            </p:cNvPr>
            <p:cNvSpPr/>
            <p:nvPr/>
          </p:nvSpPr>
          <p:spPr>
            <a:xfrm>
              <a:off x="5719613" y="4785844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9E23C8-1CB0-0B48-4A74-66AF8D888628}"/>
                </a:ext>
              </a:extLst>
            </p:cNvPr>
            <p:cNvSpPr/>
            <p:nvPr/>
          </p:nvSpPr>
          <p:spPr>
            <a:xfrm>
              <a:off x="5696753" y="4144006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8EF3701-EC4B-15B3-14A5-EDBF779BF558}"/>
                </a:ext>
              </a:extLst>
            </p:cNvPr>
            <p:cNvCxnSpPr>
              <a:cxnSpLocks/>
              <a:stCxn id="90" idx="0"/>
              <a:endCxn id="89" idx="4"/>
            </p:cNvCxnSpPr>
            <p:nvPr/>
          </p:nvCxnSpPr>
          <p:spPr>
            <a:xfrm>
              <a:off x="5788193" y="4144006"/>
              <a:ext cx="0" cy="778998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544B1D7-33DA-3882-1E7B-7074B5D656DC}"/>
                </a:ext>
              </a:extLst>
            </p:cNvPr>
            <p:cNvSpPr/>
            <p:nvPr/>
          </p:nvSpPr>
          <p:spPr>
            <a:xfrm>
              <a:off x="5719613" y="541102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657D7C5-485B-8A24-432B-4F5254802DC6}"/>
                </a:ext>
              </a:extLst>
            </p:cNvPr>
            <p:cNvSpPr/>
            <p:nvPr/>
          </p:nvSpPr>
          <p:spPr>
            <a:xfrm>
              <a:off x="5719613" y="5740594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2DC3A85-74ED-371A-D3B6-C5E27BC28549}"/>
                </a:ext>
              </a:extLst>
            </p:cNvPr>
            <p:cNvSpPr/>
            <p:nvPr/>
          </p:nvSpPr>
          <p:spPr>
            <a:xfrm>
              <a:off x="5696753" y="5075804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4D96C68-1CE8-3F03-69A6-0D7289AA9819}"/>
                </a:ext>
              </a:extLst>
            </p:cNvPr>
            <p:cNvCxnSpPr>
              <a:cxnSpLocks/>
              <a:stCxn id="94" idx="0"/>
              <a:endCxn id="93" idx="4"/>
            </p:cNvCxnSpPr>
            <p:nvPr/>
          </p:nvCxnSpPr>
          <p:spPr>
            <a:xfrm>
              <a:off x="5788193" y="5075804"/>
              <a:ext cx="0" cy="801950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0B0E850-6513-C49C-B323-F81DC4A60C32}"/>
                </a:ext>
              </a:extLst>
            </p:cNvPr>
            <p:cNvSpPr/>
            <p:nvPr/>
          </p:nvSpPr>
          <p:spPr>
            <a:xfrm>
              <a:off x="6113297" y="3247346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27C187-4766-B64F-44ED-633CCF89EE52}"/>
                </a:ext>
              </a:extLst>
            </p:cNvPr>
            <p:cNvSpPr/>
            <p:nvPr/>
          </p:nvSpPr>
          <p:spPr>
            <a:xfrm>
              <a:off x="6113297" y="4139241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1FC0F0C-EA32-3343-68CB-B8F8BA29BEC0}"/>
                </a:ext>
              </a:extLst>
            </p:cNvPr>
            <p:cNvSpPr/>
            <p:nvPr/>
          </p:nvSpPr>
          <p:spPr>
            <a:xfrm>
              <a:off x="6115800" y="5075782"/>
              <a:ext cx="228600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AC2AF68-3FA4-3119-867C-5FC2C00B1790}"/>
                </a:ext>
              </a:extLst>
            </p:cNvPr>
            <p:cNvSpPr/>
            <p:nvPr/>
          </p:nvSpPr>
          <p:spPr>
            <a:xfrm>
              <a:off x="6613768" y="3270202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0492261-CED2-2B8C-757A-A4DABAD41FEC}"/>
                </a:ext>
              </a:extLst>
            </p:cNvPr>
            <p:cNvSpPr/>
            <p:nvPr/>
          </p:nvSpPr>
          <p:spPr>
            <a:xfrm>
              <a:off x="6591277" y="4153485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B86DD4-9F51-C4B9-EC32-C1E01A401067}"/>
                </a:ext>
              </a:extLst>
            </p:cNvPr>
            <p:cNvCxnSpPr>
              <a:cxnSpLocks/>
              <a:stCxn id="106" idx="0"/>
              <a:endCxn id="107" idx="4"/>
            </p:cNvCxnSpPr>
            <p:nvPr/>
          </p:nvCxnSpPr>
          <p:spPr>
            <a:xfrm>
              <a:off x="6682348" y="3270202"/>
              <a:ext cx="369" cy="1066163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307D34D-0499-7631-0A96-A5C6765F4069}"/>
                </a:ext>
              </a:extLst>
            </p:cNvPr>
            <p:cNvSpPr/>
            <p:nvPr/>
          </p:nvSpPr>
          <p:spPr>
            <a:xfrm>
              <a:off x="7009548" y="3264146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7935505-A3D9-9CC4-B195-051A4B3935DF}"/>
                </a:ext>
              </a:extLst>
            </p:cNvPr>
            <p:cNvSpPr/>
            <p:nvPr/>
          </p:nvSpPr>
          <p:spPr>
            <a:xfrm>
              <a:off x="6986688" y="5074280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780FD8E-50E1-88F2-4DA8-EE292BCAED3F}"/>
                </a:ext>
              </a:extLst>
            </p:cNvPr>
            <p:cNvCxnSpPr>
              <a:cxnSpLocks/>
              <a:stCxn id="109" idx="0"/>
              <a:endCxn id="110" idx="4"/>
            </p:cNvCxnSpPr>
            <p:nvPr/>
          </p:nvCxnSpPr>
          <p:spPr>
            <a:xfrm>
              <a:off x="7078128" y="3264146"/>
              <a:ext cx="0" cy="1993014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CD90515-C061-CD74-2493-DFA4795AD89C}"/>
                </a:ext>
              </a:extLst>
            </p:cNvPr>
            <p:cNvSpPr/>
            <p:nvPr/>
          </p:nvSpPr>
          <p:spPr>
            <a:xfrm>
              <a:off x="7362937" y="4176625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9CD10CF-794C-3B02-51B7-0C8B4F4E6E7E}"/>
                </a:ext>
              </a:extLst>
            </p:cNvPr>
            <p:cNvSpPr/>
            <p:nvPr/>
          </p:nvSpPr>
          <p:spPr>
            <a:xfrm>
              <a:off x="7367174" y="510131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4F2CFBB-4DD8-3A3A-3CE5-7237B2856ED0}"/>
                </a:ext>
              </a:extLst>
            </p:cNvPr>
            <p:cNvSpPr/>
            <p:nvPr/>
          </p:nvSpPr>
          <p:spPr>
            <a:xfrm>
              <a:off x="7344314" y="3244505"/>
              <a:ext cx="182880" cy="182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F98B3B0-510D-FE7A-4D46-372D165EB733}"/>
                </a:ext>
              </a:extLst>
            </p:cNvPr>
            <p:cNvCxnSpPr>
              <a:cxnSpLocks/>
              <a:stCxn id="118" idx="0"/>
              <a:endCxn id="117" idx="4"/>
            </p:cNvCxnSpPr>
            <p:nvPr/>
          </p:nvCxnSpPr>
          <p:spPr>
            <a:xfrm>
              <a:off x="7435754" y="3244505"/>
              <a:ext cx="0" cy="1993965"/>
            </a:xfrm>
            <a:prstGeom prst="lin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46295D5-AF43-F831-1523-B49E02AC189C}"/>
                </a:ext>
              </a:extLst>
            </p:cNvPr>
            <p:cNvSpPr/>
            <p:nvPr/>
          </p:nvSpPr>
          <p:spPr>
            <a:xfrm>
              <a:off x="2805698" y="3110395"/>
              <a:ext cx="732321" cy="2922416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EC1A433-A731-3AD3-3BDC-93020CE1972F}"/>
                </a:ext>
              </a:extLst>
            </p:cNvPr>
            <p:cNvSpPr/>
            <p:nvPr/>
          </p:nvSpPr>
          <p:spPr>
            <a:xfrm>
              <a:off x="4801792" y="3110395"/>
              <a:ext cx="1646686" cy="2922416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A0E60DD-1639-05B6-4D29-D7939C4E64A8}"/>
                </a:ext>
              </a:extLst>
            </p:cNvPr>
            <p:cNvSpPr/>
            <p:nvPr/>
          </p:nvSpPr>
          <p:spPr>
            <a:xfrm>
              <a:off x="6545652" y="3110395"/>
              <a:ext cx="1056423" cy="2922416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37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communicate quantum data between clients?</a:t>
            </a:r>
          </a:p>
          <a:p>
            <a:pPr marL="342900" lvl="1" indent="0"/>
            <a:r>
              <a:rPr lang="en-US" dirty="0"/>
              <a:t> Single-qubit teleportation</a:t>
            </a:r>
          </a:p>
          <a:p>
            <a:pPr marL="685800" lvl="2" indent="0"/>
            <a:r>
              <a:rPr lang="en-US" dirty="0"/>
              <a:t> Shared Bell pair between two clients, sender (Alice) and receiver (Bob)</a:t>
            </a:r>
          </a:p>
          <a:p>
            <a:pPr marL="685800" lvl="2" indent="0"/>
            <a:r>
              <a:rPr lang="en-US" dirty="0"/>
              <a:t> Alice measures her qubit and Bob performs a conditional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93F6-197B-9566-027C-C4E55CFDF10E}"/>
              </a:ext>
            </a:extLst>
          </p:cNvPr>
          <p:cNvGrpSpPr/>
          <p:nvPr/>
        </p:nvGrpSpPr>
        <p:grpSpPr>
          <a:xfrm>
            <a:off x="1801586" y="3272713"/>
            <a:ext cx="5540827" cy="1099456"/>
            <a:chOff x="1937657" y="3222172"/>
            <a:chExt cx="5540827" cy="1099456"/>
          </a:xfrm>
        </p:grpSpPr>
        <p:pic>
          <p:nvPicPr>
            <p:cNvPr id="5" name="Graphic 4" descr="Server with solid fill">
              <a:extLst>
                <a:ext uri="{FF2B5EF4-FFF2-40B4-BE49-F238E27FC236}">
                  <a16:creationId xmlns:a16="http://schemas.microsoft.com/office/drawing/2014/main" id="{8105CE68-9878-9A0E-AFEA-3CC1C980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7657" y="3222172"/>
              <a:ext cx="1099456" cy="1099456"/>
            </a:xfrm>
            <a:prstGeom prst="rect">
              <a:avLst/>
            </a:prstGeom>
          </p:spPr>
        </p:pic>
        <p:pic>
          <p:nvPicPr>
            <p:cNvPr id="6" name="Graphic 5" descr="Server with solid fill">
              <a:extLst>
                <a:ext uri="{FF2B5EF4-FFF2-40B4-BE49-F238E27FC236}">
                  <a16:creationId xmlns:a16="http://schemas.microsoft.com/office/drawing/2014/main" id="{577EEC9F-0467-6CFD-543D-C3D99C54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79028" y="3222172"/>
              <a:ext cx="1099456" cy="109945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40C497-460E-7446-6928-6BE97C329E7C}"/>
                </a:ext>
              </a:extLst>
            </p:cNvPr>
            <p:cNvCxnSpPr>
              <a:cxnSpLocks/>
            </p:cNvCxnSpPr>
            <p:nvPr/>
          </p:nvCxnSpPr>
          <p:spPr>
            <a:xfrm>
              <a:off x="2950028" y="3677195"/>
              <a:ext cx="3488873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B31BD3-A2FF-41D8-C1A0-8B388960780E}"/>
                </a:ext>
              </a:extLst>
            </p:cNvPr>
            <p:cNvCxnSpPr>
              <a:cxnSpLocks/>
            </p:cNvCxnSpPr>
            <p:nvPr/>
          </p:nvCxnSpPr>
          <p:spPr>
            <a:xfrm>
              <a:off x="2950028" y="3754075"/>
              <a:ext cx="3488873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A5FBA5B-8E42-DD20-2492-37500B757D79}"/>
              </a:ext>
            </a:extLst>
          </p:cNvPr>
          <p:cNvSpPr/>
          <p:nvPr/>
        </p:nvSpPr>
        <p:spPr>
          <a:xfrm>
            <a:off x="2026104" y="4750192"/>
            <a:ext cx="640080" cy="640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F057F9-FA55-FC1B-C87F-C5EEE668E584}"/>
              </a:ext>
            </a:extLst>
          </p:cNvPr>
          <p:cNvSpPr/>
          <p:nvPr/>
        </p:nvSpPr>
        <p:spPr>
          <a:xfrm>
            <a:off x="6472645" y="4756542"/>
            <a:ext cx="640080" cy="640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4C4C96-56CB-22B8-4AB8-B86066FAC548}"/>
              </a:ext>
            </a:extLst>
          </p:cNvPr>
          <p:cNvSpPr/>
          <p:nvPr/>
        </p:nvSpPr>
        <p:spPr>
          <a:xfrm>
            <a:off x="4337321" y="4756542"/>
            <a:ext cx="640080" cy="640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tel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8C73D2-6095-F484-86DF-17CB26E6E146}"/>
              </a:ext>
            </a:extLst>
          </p:cNvPr>
          <p:cNvCxnSpPr>
            <a:stCxn id="16" idx="6"/>
            <a:endCxn id="15" idx="2"/>
          </p:cNvCxnSpPr>
          <p:nvPr/>
        </p:nvCxnSpPr>
        <p:spPr>
          <a:xfrm>
            <a:off x="4977401" y="5076582"/>
            <a:ext cx="1495244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9B1ABA4-F888-FA89-A956-869C2E7CCA45}"/>
              </a:ext>
            </a:extLst>
          </p:cNvPr>
          <p:cNvCxnSpPr>
            <a:stCxn id="13" idx="4"/>
            <a:endCxn id="16" idx="4"/>
          </p:cNvCxnSpPr>
          <p:nvPr/>
        </p:nvCxnSpPr>
        <p:spPr>
          <a:xfrm rot="16200000" flipH="1">
            <a:off x="3498577" y="4237838"/>
            <a:ext cx="6350" cy="2311217"/>
          </a:xfrm>
          <a:prstGeom prst="bentConnector3">
            <a:avLst>
              <a:gd name="adj1" fmla="val 3700000"/>
            </a:avLst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D4047-5DF5-5CA4-6665-E924350DEF77}"/>
              </a:ext>
            </a:extLst>
          </p:cNvPr>
          <p:cNvSpPr/>
          <p:nvPr/>
        </p:nvSpPr>
        <p:spPr>
          <a:xfrm>
            <a:off x="3174839" y="5464226"/>
            <a:ext cx="653825" cy="304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BSM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63BBD3F9-AE36-72FA-E340-FCEB3D4309DE}"/>
              </a:ext>
            </a:extLst>
          </p:cNvPr>
          <p:cNvCxnSpPr>
            <a:stCxn id="28" idx="2"/>
            <a:endCxn id="15" idx="4"/>
          </p:cNvCxnSpPr>
          <p:nvPr/>
        </p:nvCxnSpPr>
        <p:spPr>
          <a:xfrm rot="5400000" flipH="1" flipV="1">
            <a:off x="4961171" y="3937202"/>
            <a:ext cx="372094" cy="3290933"/>
          </a:xfrm>
          <a:prstGeom prst="curvedConnector3">
            <a:avLst>
              <a:gd name="adj1" fmla="val -61436"/>
            </a:avLst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4A3EBC4-EDB4-33AA-6304-46D4F113CD3A}"/>
              </a:ext>
            </a:extLst>
          </p:cNvPr>
          <p:cNvSpPr txBox="1"/>
          <p:nvPr/>
        </p:nvSpPr>
        <p:spPr>
          <a:xfrm>
            <a:off x="5263197" y="472607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Bell pair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2CD925-BA55-8046-EE21-C7061A857303}"/>
              </a:ext>
            </a:extLst>
          </p:cNvPr>
          <p:cNvSpPr/>
          <p:nvPr/>
        </p:nvSpPr>
        <p:spPr>
          <a:xfrm>
            <a:off x="5676902" y="5752421"/>
            <a:ext cx="625928" cy="280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communicate quantum data between clients?</a:t>
            </a:r>
          </a:p>
          <a:p>
            <a:pPr marL="342900" lvl="1" indent="0"/>
            <a:r>
              <a:rPr lang="en-US" dirty="0"/>
              <a:t> Multipartite teleportation</a:t>
            </a:r>
          </a:p>
          <a:p>
            <a:pPr marL="685800" lvl="2" indent="0"/>
            <a:r>
              <a:rPr lang="en-US" dirty="0"/>
              <a:t> Use of cluster states as transportation channels between Alice and Bob</a:t>
            </a:r>
          </a:p>
          <a:p>
            <a:pPr marL="1028700" lvl="3" indent="0"/>
            <a:r>
              <a:rPr lang="en-US" dirty="0"/>
              <a:t> Generated with a series of Hadamard and controlled-Z gates</a:t>
            </a:r>
          </a:p>
          <a:p>
            <a:pPr marL="1028700" lvl="3" indent="0"/>
            <a:r>
              <a:rPr lang="en-US" dirty="0"/>
              <a:t> Alice and Bob each own some of the qubits in the cluster state</a:t>
            </a:r>
          </a:p>
          <a:p>
            <a:pPr marL="685800" lvl="2" indent="0"/>
            <a:r>
              <a:rPr lang="en-US" dirty="0"/>
              <a:t> Qubits are entangled with the cluster and then measured and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84C0CA-BC7F-27F0-D136-480A8E59D03E}"/>
              </a:ext>
            </a:extLst>
          </p:cNvPr>
          <p:cNvGrpSpPr/>
          <p:nvPr/>
        </p:nvGrpSpPr>
        <p:grpSpPr>
          <a:xfrm>
            <a:off x="832905" y="4135484"/>
            <a:ext cx="947055" cy="1446163"/>
            <a:chOff x="1858873" y="4135487"/>
            <a:chExt cx="947055" cy="14461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3BD06E-57FA-916E-1E95-DB0AAD98BB0C}"/>
                </a:ext>
              </a:extLst>
            </p:cNvPr>
            <p:cNvSpPr/>
            <p:nvPr/>
          </p:nvSpPr>
          <p:spPr>
            <a:xfrm>
              <a:off x="1858873" y="4135487"/>
              <a:ext cx="947055" cy="14461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E2C72B-8309-2203-5576-2A861FBBD80B}"/>
                </a:ext>
              </a:extLst>
            </p:cNvPr>
            <p:cNvSpPr/>
            <p:nvPr/>
          </p:nvSpPr>
          <p:spPr>
            <a:xfrm>
              <a:off x="1984115" y="4244184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FAB076E-597A-76EE-760F-90CC3458B38E}"/>
                </a:ext>
              </a:extLst>
            </p:cNvPr>
            <p:cNvSpPr/>
            <p:nvPr/>
          </p:nvSpPr>
          <p:spPr>
            <a:xfrm>
              <a:off x="2366202" y="4316571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53A0EB-337B-5EE5-C787-E8AEA549A14B}"/>
                </a:ext>
              </a:extLst>
            </p:cNvPr>
            <p:cNvSpPr/>
            <p:nvPr/>
          </p:nvSpPr>
          <p:spPr>
            <a:xfrm>
              <a:off x="2173525" y="4715611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1DA38F0-0ADD-40FA-32EC-24317F52BE76}"/>
                </a:ext>
              </a:extLst>
            </p:cNvPr>
            <p:cNvSpPr/>
            <p:nvPr/>
          </p:nvSpPr>
          <p:spPr>
            <a:xfrm>
              <a:off x="2526170" y="4575562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E9E090-86B4-DEB4-AD21-CB1BA3BA9487}"/>
                </a:ext>
              </a:extLst>
            </p:cNvPr>
            <p:cNvSpPr/>
            <p:nvPr/>
          </p:nvSpPr>
          <p:spPr>
            <a:xfrm>
              <a:off x="1905199" y="4577241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86A6E8-AE79-BBDD-6CAC-C7BC0EA6A529}"/>
                </a:ext>
              </a:extLst>
            </p:cNvPr>
            <p:cNvSpPr/>
            <p:nvPr/>
          </p:nvSpPr>
          <p:spPr>
            <a:xfrm>
              <a:off x="1953635" y="4982014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3677-D665-9EDB-B747-3FBCE9CEC123}"/>
                </a:ext>
              </a:extLst>
            </p:cNvPr>
            <p:cNvSpPr/>
            <p:nvPr/>
          </p:nvSpPr>
          <p:spPr>
            <a:xfrm>
              <a:off x="2148278" y="5258396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7A5235C-F569-E17A-42AA-453F906A961D}"/>
                </a:ext>
              </a:extLst>
            </p:cNvPr>
            <p:cNvSpPr/>
            <p:nvPr/>
          </p:nvSpPr>
          <p:spPr>
            <a:xfrm>
              <a:off x="2431310" y="5070441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5B6380-AC00-AEB3-EC78-AC2A53966A94}"/>
              </a:ext>
            </a:extLst>
          </p:cNvPr>
          <p:cNvGrpSpPr/>
          <p:nvPr/>
        </p:nvGrpSpPr>
        <p:grpSpPr>
          <a:xfrm>
            <a:off x="7557611" y="4136107"/>
            <a:ext cx="947055" cy="1446163"/>
            <a:chOff x="6317618" y="4135486"/>
            <a:chExt cx="947055" cy="144616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76B7D61-EDD7-291D-B046-A52B20A71862}"/>
                </a:ext>
              </a:extLst>
            </p:cNvPr>
            <p:cNvSpPr/>
            <p:nvPr/>
          </p:nvSpPr>
          <p:spPr>
            <a:xfrm>
              <a:off x="6317618" y="4135486"/>
              <a:ext cx="947055" cy="14461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084287F-8E92-4C2D-7E9F-6EF0602C3602}"/>
                </a:ext>
              </a:extLst>
            </p:cNvPr>
            <p:cNvSpPr/>
            <p:nvPr/>
          </p:nvSpPr>
          <p:spPr>
            <a:xfrm>
              <a:off x="6481409" y="427657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491C17-2458-A23C-6901-30F21A8D3E61}"/>
                </a:ext>
              </a:extLst>
            </p:cNvPr>
            <p:cNvSpPr/>
            <p:nvPr/>
          </p:nvSpPr>
          <p:spPr>
            <a:xfrm>
              <a:off x="6736819" y="445945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611EC0-46D9-F47E-C473-D0EEB3A3B43E}"/>
                </a:ext>
              </a:extLst>
            </p:cNvPr>
            <p:cNvSpPr/>
            <p:nvPr/>
          </p:nvSpPr>
          <p:spPr>
            <a:xfrm>
              <a:off x="6507815" y="4772444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335E8D4-9DA6-012C-365D-E366DC5FEBE8}"/>
                </a:ext>
              </a:extLst>
            </p:cNvPr>
            <p:cNvSpPr/>
            <p:nvPr/>
          </p:nvSpPr>
          <p:spPr>
            <a:xfrm>
              <a:off x="6443864" y="524878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5F12C2-6975-F600-8088-BE2D71D4BBE1}"/>
                </a:ext>
              </a:extLst>
            </p:cNvPr>
            <p:cNvSpPr/>
            <p:nvPr/>
          </p:nvSpPr>
          <p:spPr>
            <a:xfrm>
              <a:off x="6932868" y="4211642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ADD1469-ABA1-0CA1-A138-B29706F83D95}"/>
                </a:ext>
              </a:extLst>
            </p:cNvPr>
            <p:cNvSpPr/>
            <p:nvPr/>
          </p:nvSpPr>
          <p:spPr>
            <a:xfrm>
              <a:off x="6919699" y="4733749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B9C0FBF-F648-CBB1-8109-89201FB0DED2}"/>
                </a:ext>
              </a:extLst>
            </p:cNvPr>
            <p:cNvSpPr/>
            <p:nvPr/>
          </p:nvSpPr>
          <p:spPr>
            <a:xfrm>
              <a:off x="6736819" y="5075516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6F70F7-FB0C-24D7-8040-C3E0EB6C2E55}"/>
                </a:ext>
              </a:extLst>
            </p:cNvPr>
            <p:cNvSpPr/>
            <p:nvPr/>
          </p:nvSpPr>
          <p:spPr>
            <a:xfrm>
              <a:off x="6990569" y="531832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DE5DE2-DB3E-C947-C73B-46BF7556281C}"/>
              </a:ext>
            </a:extLst>
          </p:cNvPr>
          <p:cNvGrpSpPr/>
          <p:nvPr/>
        </p:nvGrpSpPr>
        <p:grpSpPr>
          <a:xfrm>
            <a:off x="4196355" y="4140800"/>
            <a:ext cx="947055" cy="1446163"/>
            <a:chOff x="4088245" y="4135485"/>
            <a:chExt cx="947055" cy="14461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C1BFEB4-8A5D-EE35-F011-E208A90FF69C}"/>
                </a:ext>
              </a:extLst>
            </p:cNvPr>
            <p:cNvSpPr/>
            <p:nvPr/>
          </p:nvSpPr>
          <p:spPr>
            <a:xfrm>
              <a:off x="4088245" y="4135485"/>
              <a:ext cx="947055" cy="14461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0F5557-2AA0-C427-925F-1ACF1EAF9624}"/>
                </a:ext>
              </a:extLst>
            </p:cNvPr>
            <p:cNvSpPr/>
            <p:nvPr/>
          </p:nvSpPr>
          <p:spPr>
            <a:xfrm>
              <a:off x="4287452" y="4276570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00310B5-0A98-F36E-EEEC-8A54D10530A5}"/>
                </a:ext>
              </a:extLst>
            </p:cNvPr>
            <p:cNvSpPr/>
            <p:nvPr/>
          </p:nvSpPr>
          <p:spPr>
            <a:xfrm>
              <a:off x="4682476" y="4625337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A867FB-F409-9526-60CE-84E89DD66218}"/>
                </a:ext>
              </a:extLst>
            </p:cNvPr>
            <p:cNvSpPr/>
            <p:nvPr/>
          </p:nvSpPr>
          <p:spPr>
            <a:xfrm>
              <a:off x="4278645" y="4780900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C21AAA-F597-B42D-0979-A2C042648746}"/>
                </a:ext>
              </a:extLst>
            </p:cNvPr>
            <p:cNvSpPr/>
            <p:nvPr/>
          </p:nvSpPr>
          <p:spPr>
            <a:xfrm>
              <a:off x="4448206" y="5276124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872D44-2A81-4CA2-DC43-AF803EC6FFF0}"/>
                </a:ext>
              </a:extLst>
            </p:cNvPr>
            <p:cNvCxnSpPr>
              <a:stCxn id="33" idx="4"/>
              <a:endCxn id="33" idx="4"/>
            </p:cNvCxnSpPr>
            <p:nvPr/>
          </p:nvCxnSpPr>
          <p:spPr>
            <a:xfrm>
              <a:off x="4378892" y="44594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98A7B2-FA0B-C5D3-9681-430DBF7ECB6A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4443550" y="4432668"/>
              <a:ext cx="265708" cy="219451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2A1827-80C0-CCC2-7E8A-A0A5BE93C267}"/>
                </a:ext>
              </a:extLst>
            </p:cNvPr>
            <p:cNvCxnSpPr>
              <a:cxnSpLocks/>
              <a:stCxn id="35" idx="4"/>
              <a:endCxn id="36" idx="1"/>
            </p:cNvCxnSpPr>
            <p:nvPr/>
          </p:nvCxnSpPr>
          <p:spPr>
            <a:xfrm>
              <a:off x="4370085" y="4963780"/>
              <a:ext cx="104903" cy="339126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4EA9D3F-28C0-4383-6C81-6BE9CD8541D4}"/>
              </a:ext>
            </a:extLst>
          </p:cNvPr>
          <p:cNvSpPr/>
          <p:nvPr/>
        </p:nvSpPr>
        <p:spPr>
          <a:xfrm>
            <a:off x="1914317" y="4135458"/>
            <a:ext cx="571107" cy="1440600"/>
          </a:xfrm>
          <a:prstGeom prst="rightArrow">
            <a:avLst>
              <a:gd name="adj1" fmla="val 24875"/>
              <a:gd name="adj2" fmla="val 778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5A90DCF-3A73-4C61-D7E0-B0F3144DDC48}"/>
              </a:ext>
            </a:extLst>
          </p:cNvPr>
          <p:cNvGrpSpPr/>
          <p:nvPr/>
        </p:nvGrpSpPr>
        <p:grpSpPr>
          <a:xfrm>
            <a:off x="2584436" y="4129895"/>
            <a:ext cx="947055" cy="1446163"/>
            <a:chOff x="3035568" y="4129767"/>
            <a:chExt cx="947055" cy="1446163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77EDF46F-01CB-8064-38A5-A701C647AEC8}"/>
                </a:ext>
              </a:extLst>
            </p:cNvPr>
            <p:cNvSpPr/>
            <p:nvPr/>
          </p:nvSpPr>
          <p:spPr>
            <a:xfrm>
              <a:off x="3035568" y="4129767"/>
              <a:ext cx="947055" cy="14461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BB3560C-31A7-58E0-21E1-1C05D6CBCA62}"/>
                </a:ext>
              </a:extLst>
            </p:cNvPr>
            <p:cNvSpPr/>
            <p:nvPr/>
          </p:nvSpPr>
          <p:spPr>
            <a:xfrm>
              <a:off x="3226756" y="5060212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F7981A5-59B0-564D-8465-C614EA1B3AD2}"/>
                </a:ext>
              </a:extLst>
            </p:cNvPr>
            <p:cNvSpPr/>
            <p:nvPr/>
          </p:nvSpPr>
          <p:spPr>
            <a:xfrm>
              <a:off x="3564366" y="436216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FCE41F4-B9E8-2C40-F677-7BF0FCDFE669}"/>
              </a:ext>
            </a:extLst>
          </p:cNvPr>
          <p:cNvCxnSpPr>
            <a:stCxn id="68" idx="6"/>
            <a:endCxn id="33" idx="2"/>
          </p:cNvCxnSpPr>
          <p:nvPr/>
        </p:nvCxnSpPr>
        <p:spPr>
          <a:xfrm flipV="1">
            <a:off x="3387554" y="4373325"/>
            <a:ext cx="1008008" cy="126123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A5BEC9F-AAA3-0ED6-9A8C-1AC50ACEF027}"/>
              </a:ext>
            </a:extLst>
          </p:cNvPr>
          <p:cNvCxnSpPr>
            <a:stCxn id="67" idx="6"/>
            <a:endCxn id="35" idx="2"/>
          </p:cNvCxnSpPr>
          <p:nvPr/>
        </p:nvCxnSpPr>
        <p:spPr>
          <a:xfrm flipV="1">
            <a:off x="3049944" y="4877655"/>
            <a:ext cx="1336811" cy="319845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66D49110-6649-56D4-1F2C-7F1722C1F20E}"/>
              </a:ext>
            </a:extLst>
          </p:cNvPr>
          <p:cNvSpPr/>
          <p:nvPr/>
        </p:nvSpPr>
        <p:spPr>
          <a:xfrm>
            <a:off x="3586193" y="4340439"/>
            <a:ext cx="548526" cy="248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67E456-01C8-6A0D-7C10-8AC125F778C6}"/>
              </a:ext>
            </a:extLst>
          </p:cNvPr>
          <p:cNvSpPr/>
          <p:nvPr/>
        </p:nvSpPr>
        <p:spPr>
          <a:xfrm>
            <a:off x="3589103" y="4949412"/>
            <a:ext cx="548526" cy="248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BSM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4B221A-EC40-E63E-6A15-871B6BFB0512}"/>
              </a:ext>
            </a:extLst>
          </p:cNvPr>
          <p:cNvGrpSpPr/>
          <p:nvPr/>
        </p:nvGrpSpPr>
        <p:grpSpPr>
          <a:xfrm>
            <a:off x="5809134" y="4145935"/>
            <a:ext cx="947055" cy="1446163"/>
            <a:chOff x="3035568" y="4129767"/>
            <a:chExt cx="947055" cy="144616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D9EF423C-1D87-2CD6-5E61-6B7641A28FE0}"/>
                </a:ext>
              </a:extLst>
            </p:cNvPr>
            <p:cNvSpPr/>
            <p:nvPr/>
          </p:nvSpPr>
          <p:spPr>
            <a:xfrm>
              <a:off x="3035568" y="4129767"/>
              <a:ext cx="947055" cy="14461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6F47804-23FE-8F10-817D-2598E71B9C79}"/>
                </a:ext>
              </a:extLst>
            </p:cNvPr>
            <p:cNvSpPr/>
            <p:nvPr/>
          </p:nvSpPr>
          <p:spPr>
            <a:xfrm>
              <a:off x="3226756" y="5060212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207582-E8A9-40FD-97FE-34170C05CB7C}"/>
                </a:ext>
              </a:extLst>
            </p:cNvPr>
            <p:cNvSpPr/>
            <p:nvPr/>
          </p:nvSpPr>
          <p:spPr>
            <a:xfrm>
              <a:off x="3564366" y="436216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80492CAF-25F4-51DD-C40A-9B8AB8E0773C}"/>
              </a:ext>
            </a:extLst>
          </p:cNvPr>
          <p:cNvSpPr/>
          <p:nvPr/>
        </p:nvSpPr>
        <p:spPr>
          <a:xfrm>
            <a:off x="6887942" y="4130971"/>
            <a:ext cx="571107" cy="1440600"/>
          </a:xfrm>
          <a:prstGeom prst="rightArrow">
            <a:avLst>
              <a:gd name="adj1" fmla="val 24875"/>
              <a:gd name="adj2" fmla="val 778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1E26F345-C5D9-DE3D-DFCF-05D86305EAF9}"/>
              </a:ext>
            </a:extLst>
          </p:cNvPr>
          <p:cNvCxnSpPr>
            <a:stCxn id="34" idx="7"/>
            <a:endCxn id="99" idx="2"/>
          </p:cNvCxnSpPr>
          <p:nvPr/>
        </p:nvCxnSpPr>
        <p:spPr>
          <a:xfrm rot="5400000" flipH="1" flipV="1">
            <a:off x="5571335" y="3890837"/>
            <a:ext cx="141946" cy="1391248"/>
          </a:xfrm>
          <a:prstGeom prst="curved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08DC945F-DC11-B325-6E46-C78E1ECE58BE}"/>
              </a:ext>
            </a:extLst>
          </p:cNvPr>
          <p:cNvCxnSpPr>
            <a:stCxn id="36" idx="6"/>
            <a:endCxn id="98" idx="3"/>
          </p:cNvCxnSpPr>
          <p:nvPr/>
        </p:nvCxnSpPr>
        <p:spPr>
          <a:xfrm flipV="1">
            <a:off x="4739196" y="5310527"/>
            <a:ext cx="1301299" cy="62352"/>
          </a:xfrm>
          <a:prstGeom prst="curved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0EDDC40-C0DC-8C2F-F653-05C137E92232}"/>
              </a:ext>
            </a:extLst>
          </p:cNvPr>
          <p:cNvSpPr/>
          <p:nvPr/>
        </p:nvSpPr>
        <p:spPr>
          <a:xfrm>
            <a:off x="5260159" y="4408008"/>
            <a:ext cx="445865" cy="280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C0D3EC5-4CF1-EAA2-188D-F55F64C07BA2}"/>
              </a:ext>
            </a:extLst>
          </p:cNvPr>
          <p:cNvSpPr/>
          <p:nvPr/>
        </p:nvSpPr>
        <p:spPr>
          <a:xfrm>
            <a:off x="5260159" y="5222933"/>
            <a:ext cx="445865" cy="280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1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17F4FF4-D7C5-4685-45FC-8113593F6172}"/>
              </a:ext>
            </a:extLst>
          </p:cNvPr>
          <p:cNvSpPr txBox="1"/>
          <p:nvPr/>
        </p:nvSpPr>
        <p:spPr>
          <a:xfrm>
            <a:off x="2723082" y="5581385"/>
            <a:ext cx="67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1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reduced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4CF6E01-50C7-FB89-D7D5-A4F0498155F2}"/>
              </a:ext>
            </a:extLst>
          </p:cNvPr>
          <p:cNvSpPr txBox="1"/>
          <p:nvPr/>
        </p:nvSpPr>
        <p:spPr>
          <a:xfrm>
            <a:off x="5960536" y="5586963"/>
            <a:ext cx="67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reduced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4D9DDC-CBFD-FE25-3C40-599E8BAD3F78}"/>
              </a:ext>
            </a:extLst>
          </p:cNvPr>
          <p:cNvSpPr txBox="1"/>
          <p:nvPr/>
        </p:nvSpPr>
        <p:spPr>
          <a:xfrm>
            <a:off x="7858775" y="5581647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full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47ECF3-77E3-F849-56B7-F47876681401}"/>
              </a:ext>
            </a:extLst>
          </p:cNvPr>
          <p:cNvSpPr txBox="1"/>
          <p:nvPr/>
        </p:nvSpPr>
        <p:spPr>
          <a:xfrm>
            <a:off x="1034432" y="557658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1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full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5B4F2-F073-2C66-06B9-A5D43C4C0341}"/>
              </a:ext>
            </a:extLst>
          </p:cNvPr>
          <p:cNvSpPr txBox="1"/>
          <p:nvPr/>
        </p:nvSpPr>
        <p:spPr>
          <a:xfrm>
            <a:off x="4505041" y="4961557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BP</a:t>
            </a:r>
            <a:r>
              <a:rPr lang="en-US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528CBF-53F7-AFE6-14A5-431117ED1170}"/>
              </a:ext>
            </a:extLst>
          </p:cNvPr>
          <p:cNvSpPr txBox="1"/>
          <p:nvPr/>
        </p:nvSpPr>
        <p:spPr>
          <a:xfrm>
            <a:off x="4627610" y="4288561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BP</a:t>
            </a:r>
            <a:r>
              <a:rPr lang="en-US" sz="1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B181B-5E4B-D4B1-D169-2226611F84A8}"/>
              </a:ext>
            </a:extLst>
          </p:cNvPr>
          <p:cNvSpPr txBox="1"/>
          <p:nvPr/>
        </p:nvSpPr>
        <p:spPr>
          <a:xfrm>
            <a:off x="4273620" y="5591224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25040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2" grpId="0" animBg="1"/>
      <p:bldP spid="93" grpId="0" animBg="1"/>
      <p:bldP spid="100" grpId="0" animBg="1"/>
      <p:bldP spid="105" grpId="0" animBg="1"/>
      <p:bldP spid="106" grpId="0" animBg="1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Federated Learning (QFL)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process, implementation of quantum weights</a:t>
            </a:r>
          </a:p>
        </p:txBody>
      </p:sp>
    </p:spTree>
    <p:extLst>
      <p:ext uri="{BB962C8B-B14F-4D97-AF65-F5344CB8AC3E}">
        <p14:creationId xmlns:p14="http://schemas.microsoft.com/office/powerpoint/2010/main" val="314620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Training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4143375" cy="4207185"/>
          </a:xfrm>
        </p:spPr>
        <p:txBody>
          <a:bodyPr/>
          <a:lstStyle/>
          <a:p>
            <a:r>
              <a:rPr lang="en-US" dirty="0"/>
              <a:t>Use of decentralized ring topology with 3 clients</a:t>
            </a:r>
          </a:p>
          <a:p>
            <a:pPr marL="342900" lvl="1" indent="0"/>
            <a:r>
              <a:rPr lang="en-US" dirty="0"/>
              <a:t> Dataset is split at the beginning of the training process</a:t>
            </a:r>
          </a:p>
          <a:p>
            <a:pPr marL="685800" lvl="2" indent="0"/>
            <a:r>
              <a:rPr lang="en-US" dirty="0"/>
              <a:t> Note: Each client dataset is divided into training, validation, testing sets!</a:t>
            </a:r>
          </a:p>
          <a:p>
            <a:pPr marL="342900" lvl="1" indent="0"/>
            <a:r>
              <a:rPr lang="en-US" dirty="0"/>
              <a:t> No need for central aggregation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310AA3-FD24-CDA5-8D51-6515E68618F2}"/>
              </a:ext>
            </a:extLst>
          </p:cNvPr>
          <p:cNvSpPr/>
          <p:nvPr/>
        </p:nvSpPr>
        <p:spPr>
          <a:xfrm>
            <a:off x="4691061" y="2857500"/>
            <a:ext cx="1185863" cy="11429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baseline="-25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sz="20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E12BA1-5F01-4E10-2701-CF9C1FB1C083}"/>
              </a:ext>
            </a:extLst>
          </p:cNvPr>
          <p:cNvSpPr/>
          <p:nvPr/>
        </p:nvSpPr>
        <p:spPr>
          <a:xfrm>
            <a:off x="6438897" y="1857375"/>
            <a:ext cx="995363" cy="690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baseline="-25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</a:t>
            </a:r>
            <a:endParaRPr lang="en-US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C4830C-DC6D-5A87-D0A5-B1F2FB7A6B54}"/>
              </a:ext>
            </a:extLst>
          </p:cNvPr>
          <p:cNvSpPr/>
          <p:nvPr/>
        </p:nvSpPr>
        <p:spPr>
          <a:xfrm>
            <a:off x="6438898" y="3083719"/>
            <a:ext cx="995363" cy="690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baseline="-25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c2</a:t>
            </a:r>
            <a:endParaRPr lang="en-US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B00F53-8DFB-A029-872A-DEDE51DFBBBE}"/>
              </a:ext>
            </a:extLst>
          </p:cNvPr>
          <p:cNvSpPr/>
          <p:nvPr/>
        </p:nvSpPr>
        <p:spPr>
          <a:xfrm>
            <a:off x="6448422" y="4310063"/>
            <a:ext cx="995363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baseline="-25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c3</a:t>
            </a:r>
            <a:endParaRPr lang="en-US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FE8B3A3-BAA5-8F57-1435-5B183DA820A3}"/>
              </a:ext>
            </a:extLst>
          </p:cNvPr>
          <p:cNvSpPr/>
          <p:nvPr/>
        </p:nvSpPr>
        <p:spPr>
          <a:xfrm>
            <a:off x="4786310" y="5167310"/>
            <a:ext cx="995363" cy="690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baseline="-25000" dirty="0" err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test</a:t>
            </a:r>
            <a:endParaRPr lang="en-US" sz="20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140CD-2A4D-E621-C0AB-690C59726B24}"/>
              </a:ext>
            </a:extLst>
          </p:cNvPr>
          <p:cNvCxnSpPr>
            <a:stCxn id="53" idx="2"/>
            <a:endCxn id="59" idx="0"/>
          </p:cNvCxnSpPr>
          <p:nvPr/>
        </p:nvCxnSpPr>
        <p:spPr>
          <a:xfrm flipH="1">
            <a:off x="5283992" y="4000499"/>
            <a:ext cx="1" cy="1166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02911B-EE14-6064-C547-171D07C09E7E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 flipV="1">
            <a:off x="5876924" y="2202657"/>
            <a:ext cx="561973" cy="122634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4A912F0-8799-50DD-64B1-4A9EA7A587FB}"/>
              </a:ext>
            </a:extLst>
          </p:cNvPr>
          <p:cNvCxnSpPr>
            <a:stCxn id="53" idx="3"/>
            <a:endCxn id="56" idx="1"/>
          </p:cNvCxnSpPr>
          <p:nvPr/>
        </p:nvCxnSpPr>
        <p:spPr>
          <a:xfrm>
            <a:off x="5876924" y="3429000"/>
            <a:ext cx="56197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AA7AEDE-227C-497B-AA90-188819B371A1}"/>
              </a:ext>
            </a:extLst>
          </p:cNvPr>
          <p:cNvCxnSpPr>
            <a:stCxn id="53" idx="3"/>
            <a:endCxn id="57" idx="1"/>
          </p:cNvCxnSpPr>
          <p:nvPr/>
        </p:nvCxnSpPr>
        <p:spPr>
          <a:xfrm>
            <a:off x="5876924" y="3429000"/>
            <a:ext cx="571498" cy="12263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3A7AED-2514-ACB0-4019-E3C78A25E28F}"/>
              </a:ext>
            </a:extLst>
          </p:cNvPr>
          <p:cNvGrpSpPr/>
          <p:nvPr/>
        </p:nvGrpSpPr>
        <p:grpSpPr>
          <a:xfrm>
            <a:off x="7938572" y="2362200"/>
            <a:ext cx="904875" cy="638175"/>
            <a:chOff x="7939088" y="2486025"/>
            <a:chExt cx="904875" cy="638175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0914B7E-70ED-464A-172F-3B5145740398}"/>
                </a:ext>
              </a:extLst>
            </p:cNvPr>
            <p:cNvGrpSpPr/>
            <p:nvPr/>
          </p:nvGrpSpPr>
          <p:grpSpPr>
            <a:xfrm>
              <a:off x="7996233" y="2537221"/>
              <a:ext cx="780540" cy="546498"/>
              <a:chOff x="7610470" y="2857499"/>
              <a:chExt cx="780540" cy="54649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D5E51CD-B3A6-D34A-977A-EC1BC4CD4A3B}"/>
                  </a:ext>
                </a:extLst>
              </p:cNvPr>
              <p:cNvSpPr/>
              <p:nvPr/>
            </p:nvSpPr>
            <p:spPr>
              <a:xfrm>
                <a:off x="7610470" y="2857499"/>
                <a:ext cx="700093" cy="5464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AE3FC99-595C-44EE-47CB-EF38D8B47994}"/>
                  </a:ext>
                </a:extLst>
              </p:cNvPr>
              <p:cNvSpPr/>
              <p:nvPr/>
            </p:nvSpPr>
            <p:spPr>
              <a:xfrm>
                <a:off x="8310563" y="2857500"/>
                <a:ext cx="80447" cy="5464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840BB13-FB68-37E3-D456-E5E93CFB6920}"/>
                </a:ext>
              </a:extLst>
            </p:cNvPr>
            <p:cNvSpPr/>
            <p:nvPr/>
          </p:nvSpPr>
          <p:spPr>
            <a:xfrm>
              <a:off x="7939088" y="2486025"/>
              <a:ext cx="904875" cy="6381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54AADF-79C4-CBCD-08B9-76A2E4BC5FED}"/>
              </a:ext>
            </a:extLst>
          </p:cNvPr>
          <p:cNvCxnSpPr>
            <a:cxnSpLocks/>
          </p:cNvCxnSpPr>
          <p:nvPr/>
        </p:nvCxnSpPr>
        <p:spPr>
          <a:xfrm flipV="1">
            <a:off x="7434260" y="3000375"/>
            <a:ext cx="504312" cy="833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C3308E5F-3B3D-1894-7000-C3832800B27A}"/>
              </a:ext>
            </a:extLst>
          </p:cNvPr>
          <p:cNvSpPr/>
          <p:nvPr/>
        </p:nvSpPr>
        <p:spPr>
          <a:xfrm rot="5400000" flipH="1">
            <a:off x="8266968" y="1880160"/>
            <a:ext cx="157591" cy="700093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26E0C068-2ECE-9E52-25C6-F4F7436AAC2D}"/>
              </a:ext>
            </a:extLst>
          </p:cNvPr>
          <p:cNvSpPr/>
          <p:nvPr/>
        </p:nvSpPr>
        <p:spPr>
          <a:xfrm rot="16200000" flipH="1">
            <a:off x="8658309" y="3068166"/>
            <a:ext cx="155448" cy="80446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5C98FE5-8AE1-2643-3F75-5BE7A6CDE9C1}"/>
              </a:ext>
            </a:extLst>
          </p:cNvPr>
          <p:cNvSpPr txBox="1"/>
          <p:nvPr/>
        </p:nvSpPr>
        <p:spPr>
          <a:xfrm>
            <a:off x="8041913" y="1807915"/>
            <a:ext cx="730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train(cx)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DDDD27F-FF01-99F0-7CA4-3CC0CC415D84}"/>
              </a:ext>
            </a:extLst>
          </p:cNvPr>
          <p:cNvSpPr txBox="1"/>
          <p:nvPr/>
        </p:nvSpPr>
        <p:spPr>
          <a:xfrm>
            <a:off x="8459996" y="3180854"/>
            <a:ext cx="629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val</a:t>
            </a:r>
            <a:r>
              <a:rPr lang="en-US" sz="1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(cx)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0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Training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Each client network is defined by the VQC with data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i+1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1" indent="0"/>
            <a:r>
              <a:rPr lang="en-US" dirty="0"/>
              <a:t> Encoding layer: One set of rotational-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dirty="0"/>
              <a:t>gates (variational encoding)</a:t>
            </a:r>
          </a:p>
          <a:p>
            <a:pPr marL="342900" lvl="1" indent="0"/>
            <a:r>
              <a:rPr lang="en-US" dirty="0"/>
              <a:t> Variational layer: Single parametrized unitary, two CNOT gates</a:t>
            </a:r>
          </a:p>
          <a:p>
            <a:pPr marL="342900" lvl="1" indent="0"/>
            <a:r>
              <a:rPr lang="en-US" dirty="0"/>
              <a:t> Measurement layer: Output is Pauli-Z expectation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E073EA-FA4D-2CC1-09AF-A1F226455D46}"/>
              </a:ext>
            </a:extLst>
          </p:cNvPr>
          <p:cNvGrpSpPr/>
          <p:nvPr/>
        </p:nvGrpSpPr>
        <p:grpSpPr>
          <a:xfrm>
            <a:off x="842717" y="3725094"/>
            <a:ext cx="7469257" cy="1626069"/>
            <a:chOff x="1368901" y="3221329"/>
            <a:chExt cx="6383450" cy="1344216"/>
          </a:xfrm>
          <a:solidFill>
            <a:schemeClr val="accent1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31054C-90D8-438A-EEEE-FC2B5608C9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0219" y="3390606"/>
              <a:ext cx="5558194" cy="26471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611DC-D5AE-0673-C65A-8598F1197B3F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1750219" y="4248232"/>
              <a:ext cx="5558194" cy="9144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880A542-BA71-7796-C538-DEBDDB597BBA}"/>
                    </a:ext>
                  </a:extLst>
                </p:cNvPr>
                <p:cNvSpPr/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880A542-BA71-7796-C538-DEBDDB597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7205EB0-B806-6D13-2477-7A5DACDFE5DF}"/>
                    </a:ext>
                  </a:extLst>
                </p:cNvPr>
                <p:cNvSpPr/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7205EB0-B806-6D13-2477-7A5DACDFE5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42A225A-0A8A-1864-5831-0AC8668986B5}"/>
                    </a:ext>
                  </a:extLst>
                </p:cNvPr>
                <p:cNvSpPr/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3D583A0-879D-5D9E-0EC2-37492E9AA1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blipFill>
                  <a:blip r:embed="rId4"/>
                  <a:stretch>
                    <a:fillRect b="-405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73B0DD7-0E56-40E0-8CD8-780D57749BBC}"/>
                    </a:ext>
                  </a:extLst>
                </p:cNvPr>
                <p:cNvSpPr/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9F52B0D-FB10-4B38-9ADA-66E62BB15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blipFill>
                  <a:blip r:embed="rId5"/>
                  <a:stretch>
                    <a:fillRect b="-411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D75BBE9-9194-0043-6DB5-64235A745BFB}"/>
                </a:ext>
              </a:extLst>
            </p:cNvPr>
            <p:cNvSpPr/>
            <p:nvPr/>
          </p:nvSpPr>
          <p:spPr>
            <a:xfrm>
              <a:off x="5800558" y="3318553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5F2A69B-046F-383A-A339-5523BB3B46A3}"/>
                </a:ext>
              </a:extLst>
            </p:cNvPr>
            <p:cNvSpPr/>
            <p:nvPr/>
          </p:nvSpPr>
          <p:spPr>
            <a:xfrm>
              <a:off x="6337955" y="4174199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6F86754-B509-3358-4CFC-FE90609EB502}"/>
                </a:ext>
              </a:extLst>
            </p:cNvPr>
            <p:cNvSpPr/>
            <p:nvPr/>
          </p:nvSpPr>
          <p:spPr>
            <a:xfrm>
              <a:off x="5762651" y="4137280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7740B0-E450-2172-0A38-15667C0DDF61}"/>
                </a:ext>
              </a:extLst>
            </p:cNvPr>
            <p:cNvSpPr/>
            <p:nvPr/>
          </p:nvSpPr>
          <p:spPr>
            <a:xfrm>
              <a:off x="6305114" y="3285712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B05A28-5C14-6B8C-0AB6-596768248450}"/>
                </a:ext>
              </a:extLst>
            </p:cNvPr>
            <p:cNvCxnSpPr>
              <a:cxnSpLocks/>
              <a:stCxn id="36" idx="0"/>
              <a:endCxn id="38" idx="4"/>
            </p:cNvCxnSpPr>
            <p:nvPr/>
          </p:nvCxnSpPr>
          <p:spPr>
            <a:xfrm flipH="1">
              <a:off x="5894017" y="3318553"/>
              <a:ext cx="5066" cy="1081458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9D0514-6CE6-BA4D-17AC-321EA34CCBB6}"/>
                </a:ext>
              </a:extLst>
            </p:cNvPr>
            <p:cNvCxnSpPr>
              <a:cxnSpLocks/>
              <a:stCxn id="39" idx="0"/>
              <a:endCxn id="37" idx="0"/>
            </p:cNvCxnSpPr>
            <p:nvPr/>
          </p:nvCxnSpPr>
          <p:spPr>
            <a:xfrm>
              <a:off x="6436480" y="3285712"/>
              <a:ext cx="1" cy="888487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12B65F-4592-BC20-8CF2-F0F1422CC9B6}"/>
                </a:ext>
              </a:extLst>
            </p:cNvPr>
            <p:cNvGrpSpPr/>
            <p:nvPr/>
          </p:nvGrpSpPr>
          <p:grpSpPr>
            <a:xfrm>
              <a:off x="7308413" y="3223411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9A27E307-B38E-19A7-8D84-47C0ADBAAB87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B79CE5A-A294-801F-216B-DCCE8C267F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4367ADA-0954-C353-2CD2-5FE3A3ADB8A0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65FA360-E9B7-2F7E-045C-8653B119DCBB}"/>
                </a:ext>
              </a:extLst>
            </p:cNvPr>
            <p:cNvGrpSpPr/>
            <p:nvPr/>
          </p:nvGrpSpPr>
          <p:grpSpPr>
            <a:xfrm>
              <a:off x="7308413" y="4065177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230D02A7-1D11-B3E4-DCD6-71698400F314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7A1F73-E12A-121C-FD9F-67E17745EE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5A7FDB4-CB96-66E3-52BD-E812040BA679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A75BBD-0D78-2646-E63F-273DEEC9BA34}"/>
                    </a:ext>
                  </a:extLst>
                </p:cNvPr>
                <p:cNvSpPr txBox="1"/>
                <p:nvPr/>
              </p:nvSpPr>
              <p:spPr>
                <a:xfrm>
                  <a:off x="1373470" y="3242603"/>
                  <a:ext cx="381279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A281392-328B-B268-F55C-5E22BC131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470" y="3242603"/>
                  <a:ext cx="381279" cy="279871"/>
                </a:xfrm>
                <a:prstGeom prst="rect">
                  <a:avLst/>
                </a:prstGeom>
                <a:blipFill>
                  <a:blip r:embed="rId6"/>
                  <a:stretch>
                    <a:fillRect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FC3E2C1-AD62-8602-628B-22CF5349D930}"/>
                    </a:ext>
                  </a:extLst>
                </p:cNvPr>
                <p:cNvSpPr txBox="1"/>
                <p:nvPr/>
              </p:nvSpPr>
              <p:spPr>
                <a:xfrm>
                  <a:off x="1368901" y="4108324"/>
                  <a:ext cx="377778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55F641-44A8-EE19-BD16-4E48E6F5B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901" y="4108324"/>
                  <a:ext cx="377778" cy="279871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38FB146-A224-71B4-0F7E-6D1FD9EC30C2}"/>
              </a:ext>
            </a:extLst>
          </p:cNvPr>
          <p:cNvSpPr/>
          <p:nvPr/>
        </p:nvSpPr>
        <p:spPr>
          <a:xfrm>
            <a:off x="1726604" y="3425773"/>
            <a:ext cx="1871305" cy="205436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42F17-BAD5-1F37-9B21-4B973AB69F85}"/>
              </a:ext>
            </a:extLst>
          </p:cNvPr>
          <p:cNvSpPr/>
          <p:nvPr/>
        </p:nvSpPr>
        <p:spPr>
          <a:xfrm>
            <a:off x="3951316" y="3425773"/>
            <a:ext cx="3278159" cy="2054364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50042-25A6-E1B1-2023-C4B5702EE906}"/>
              </a:ext>
            </a:extLst>
          </p:cNvPr>
          <p:cNvSpPr/>
          <p:nvPr/>
        </p:nvSpPr>
        <p:spPr>
          <a:xfrm>
            <a:off x="7481414" y="3425773"/>
            <a:ext cx="1141739" cy="2054364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rrow: Curved Left 115">
            <a:extLst>
              <a:ext uri="{FF2B5EF4-FFF2-40B4-BE49-F238E27FC236}">
                <a16:creationId xmlns:a16="http://schemas.microsoft.com/office/drawing/2014/main" id="{5838B975-A425-25B5-C6F5-59C216B97D94}"/>
              </a:ext>
            </a:extLst>
          </p:cNvPr>
          <p:cNvSpPr/>
          <p:nvPr/>
        </p:nvSpPr>
        <p:spPr>
          <a:xfrm rot="2417937" flipV="1">
            <a:off x="7070477" y="1789256"/>
            <a:ext cx="731520" cy="4567804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Arrow: Curved Right 112">
            <a:extLst>
              <a:ext uri="{FF2B5EF4-FFF2-40B4-BE49-F238E27FC236}">
                <a16:creationId xmlns:a16="http://schemas.microsoft.com/office/drawing/2014/main" id="{1E00FAAE-68B1-A5A4-7D67-00780B0DF476}"/>
              </a:ext>
            </a:extLst>
          </p:cNvPr>
          <p:cNvSpPr/>
          <p:nvPr/>
        </p:nvSpPr>
        <p:spPr>
          <a:xfrm rot="2624546">
            <a:off x="5583413" y="715345"/>
            <a:ext cx="731520" cy="4986046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DFB327D-5AC6-2B35-8FBA-96AD67576A82}"/>
              </a:ext>
            </a:extLst>
          </p:cNvPr>
          <p:cNvSpPr/>
          <p:nvPr/>
        </p:nvSpPr>
        <p:spPr>
          <a:xfrm>
            <a:off x="4712583" y="1795700"/>
            <a:ext cx="2855030" cy="31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Weights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143375" cy="4207185"/>
          </a:xfrm>
        </p:spPr>
        <p:txBody>
          <a:bodyPr/>
          <a:lstStyle/>
          <a:p>
            <a:r>
              <a:rPr lang="en-US" dirty="0"/>
              <a:t>First implementation of </a:t>
            </a:r>
            <a:r>
              <a:rPr lang="en-US" b="1" dirty="0">
                <a:highlight>
                  <a:srgbClr val="FFFF00"/>
                </a:highlight>
              </a:rPr>
              <a:t>quantum weights</a:t>
            </a:r>
            <a:r>
              <a:rPr lang="en-US" dirty="0"/>
              <a:t> in QFL</a:t>
            </a:r>
          </a:p>
          <a:p>
            <a:pPr marL="342900" lvl="1" indent="0"/>
            <a:r>
              <a:rPr lang="en-US" dirty="0"/>
              <a:t> Use the </a:t>
            </a:r>
            <a:r>
              <a:rPr lang="en-US" i="1" dirty="0"/>
              <a:t>variational encoding</a:t>
            </a:r>
            <a:r>
              <a:rPr lang="en-US" dirty="0"/>
              <a:t> scheme to hold weights in the circuit</a:t>
            </a:r>
          </a:p>
          <a:p>
            <a:pPr marL="342900" lvl="1" indent="0"/>
            <a:r>
              <a:rPr lang="en-US" dirty="0"/>
              <a:t> Weights are updated using the </a:t>
            </a:r>
            <a:r>
              <a:rPr lang="en-US" i="1" dirty="0"/>
              <a:t>parameter-shift rule</a:t>
            </a:r>
            <a:endParaRPr lang="en-US" dirty="0"/>
          </a:p>
          <a:p>
            <a:pPr marL="0" indent="0"/>
            <a:r>
              <a:rPr lang="en-US" dirty="0"/>
              <a:t>But wait – how do we pass between clients now?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CBC0536-D13F-8305-1C74-2118F60E6586}"/>
              </a:ext>
            </a:extLst>
          </p:cNvPr>
          <p:cNvGrpSpPr/>
          <p:nvPr/>
        </p:nvGrpSpPr>
        <p:grpSpPr>
          <a:xfrm>
            <a:off x="4690186" y="1842977"/>
            <a:ext cx="2391651" cy="3172046"/>
            <a:chOff x="4999749" y="1848744"/>
            <a:chExt cx="2305494" cy="31720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A84B980-16BC-B2B8-A53E-3FAE3687C790}"/>
                </a:ext>
              </a:extLst>
            </p:cNvPr>
            <p:cNvGrpSpPr/>
            <p:nvPr/>
          </p:nvGrpSpPr>
          <p:grpSpPr>
            <a:xfrm>
              <a:off x="4999749" y="1848744"/>
              <a:ext cx="2298348" cy="474819"/>
              <a:chOff x="747107" y="4208038"/>
              <a:chExt cx="2898559" cy="63569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DADE0D2-1FB9-1594-6788-D00B8072E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4739D61-71DD-093E-6DF9-E5649996FEF4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4739D61-71DD-093E-6DF9-E5649996FE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2F16801-B1CB-BD4F-C025-F56861E7F004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DCA82C6A-FBDD-3D65-84BB-44F76738D41A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CE75E69-0065-EB90-A1F6-40208D6F7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D904CF7-2987-118A-F374-7BE29BD4B236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6A51557-D84E-FC0C-0F6D-66913CFB9DD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6A51557-D84E-FC0C-0F6D-66913CFB9D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39" r="-13115" b="-50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8F1E4DD-4429-81D1-8B57-39729D05FBBF}"/>
                </a:ext>
              </a:extLst>
            </p:cNvPr>
            <p:cNvGrpSpPr/>
            <p:nvPr/>
          </p:nvGrpSpPr>
          <p:grpSpPr>
            <a:xfrm>
              <a:off x="5003322" y="2279011"/>
              <a:ext cx="2298348" cy="474819"/>
              <a:chOff x="747107" y="4208038"/>
              <a:chExt cx="2898559" cy="63569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A7FCEF0-3D72-13EB-E2A7-DF05E1652B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A6002D4-EB75-1433-2BE2-52EEB01A7608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A6002D4-EB75-1433-2BE2-52EEB01A76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23777D0-761C-DDF7-5961-C5298CA438CB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EC767C1E-2A7F-1640-A7E1-7DD4028A0229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7AB8003-273F-1074-556F-D1D63F61C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7A83FE7-EECB-08B3-BE8A-ED15D43E02B0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38A940-BC7B-47F6-E27B-283A6192C434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38A940-BC7B-47F6-E27B-283A6192C4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67" r="-13333" b="-5122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9BEBA7A-AADC-05DD-EB02-3942BC240854}"/>
                </a:ext>
              </a:extLst>
            </p:cNvPr>
            <p:cNvGrpSpPr/>
            <p:nvPr/>
          </p:nvGrpSpPr>
          <p:grpSpPr>
            <a:xfrm>
              <a:off x="5003322" y="2744208"/>
              <a:ext cx="2298348" cy="474819"/>
              <a:chOff x="747107" y="4208038"/>
              <a:chExt cx="2898559" cy="63569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091875A-656A-5716-4E1D-FB6DC9069C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92B977F-73FE-032B-D9AA-27AD0B3F54DD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92B977F-73FE-032B-D9AA-27AD0B3F54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8A8B239-1AEE-83BE-934A-C0CEF7ECDE1E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CF7C062C-43AE-5037-C475-F7C7DC07DB01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B110ABC-5E1F-3E97-4B72-F531FD987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5896105-B1B9-A7EE-C44E-A98D9D46CB31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DE2D281-2A12-F427-19F0-9E65AF8EBF7F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DE2D281-2A12-F427-19F0-9E65AF8EBF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67" r="-13333" b="-50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2F08EF9-0B35-D5DE-900D-BCBB073F7775}"/>
                </a:ext>
              </a:extLst>
            </p:cNvPr>
            <p:cNvGrpSpPr/>
            <p:nvPr/>
          </p:nvGrpSpPr>
          <p:grpSpPr>
            <a:xfrm>
              <a:off x="5003322" y="3644710"/>
              <a:ext cx="2298348" cy="474819"/>
              <a:chOff x="747107" y="4208038"/>
              <a:chExt cx="2898559" cy="635697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AE17B80-8FBB-31FF-95B8-72F9A4181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D0C5B0F-F0B1-7658-6F70-2E7EE03ABD11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D0C5B0F-F0B1-7658-6F70-2E7EE03ABD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2B551D-8E5A-36F8-D66D-48EDA2675034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5138BE91-49D6-F5F6-D776-121D705A438C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93E778B-7651-AA15-2725-70E350D86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B2EFCAD-AAC3-F4B9-C888-34F983A7178C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3B116BB-7111-645A-A57B-C3DE9E20D1C0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3B116BB-7111-645A-A57B-C3DE9E20D1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7" r="-13333" b="-5122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796033E-ECDF-0500-182C-AF3DE0D262BE}"/>
                </a:ext>
              </a:extLst>
            </p:cNvPr>
            <p:cNvGrpSpPr/>
            <p:nvPr/>
          </p:nvGrpSpPr>
          <p:grpSpPr>
            <a:xfrm>
              <a:off x="5003322" y="4092317"/>
              <a:ext cx="2298348" cy="474819"/>
              <a:chOff x="747107" y="4208038"/>
              <a:chExt cx="2898559" cy="635697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16BE162-E9CD-044A-65AB-BB1B9BF9F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F8CE5FA-C6BF-D06A-4C95-8C9A690FEB1B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F8CE5FA-C6BF-D06A-4C95-8C9A690FEB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6265F22-D019-0AF3-06D6-349897F5F615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BE294665-C007-5BD6-4375-49224C1B6AD5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B63FCF0A-0D9A-806D-0507-5A97FA719B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65EF627-D5A9-E32C-359F-C9237E51D01D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EC1DD31-32CD-D432-9867-BA0FD942D526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EC1DD31-32CD-D432-9867-BA0FD942D5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7" r="-13333" b="-50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8330A3E-CB4A-5265-9D7B-C543BA0C9E50}"/>
                </a:ext>
              </a:extLst>
            </p:cNvPr>
            <p:cNvGrpSpPr/>
            <p:nvPr/>
          </p:nvGrpSpPr>
          <p:grpSpPr>
            <a:xfrm>
              <a:off x="5006895" y="4545971"/>
              <a:ext cx="2298348" cy="474819"/>
              <a:chOff x="747107" y="4208038"/>
              <a:chExt cx="2898559" cy="635697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B7023B-EE27-F7A1-8B1F-5E78DABDE7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3550" y="4462798"/>
                <a:ext cx="1828800" cy="32021"/>
              </a:xfrm>
              <a:prstGeom prst="lin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535F4130-BB96-DC7C-FC43-9C5C266025EA}"/>
                      </a:ext>
                    </a:extLst>
                  </p:cNvPr>
                  <p:cNvSpPr/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535F4130-BB96-DC7C-FC43-9C5C266025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862" y="4255278"/>
                    <a:ext cx="1156175" cy="43527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69439C2-9097-4922-777F-BE97BE16DF51}"/>
                  </a:ext>
                </a:extLst>
              </p:cNvPr>
              <p:cNvGrpSpPr/>
              <p:nvPr/>
            </p:nvGrpSpPr>
            <p:grpSpPr>
              <a:xfrm>
                <a:off x="3126215" y="4238451"/>
                <a:ext cx="519451" cy="605284"/>
                <a:chOff x="5874124" y="2943070"/>
                <a:chExt cx="172860" cy="218081"/>
              </a:xfrm>
              <a:solidFill>
                <a:schemeClr val="accent1"/>
              </a:solidFill>
            </p:grpSpPr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CE41FBCD-86E7-705D-EFA2-ED0192CE952C}"/>
                    </a:ext>
                  </a:extLst>
                </p:cNvPr>
                <p:cNvSpPr/>
                <p:nvPr/>
              </p:nvSpPr>
              <p:spPr>
                <a:xfrm>
                  <a:off x="5883740" y="3014808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1F5FE19-ABDA-A145-AE08-546497ADC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0554" y="2964154"/>
                  <a:ext cx="61989" cy="11086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E37C414-ACD4-A639-5E3F-D2C0E24D97A4}"/>
                    </a:ext>
                  </a:extLst>
                </p:cNvPr>
                <p:cNvSpPr/>
                <p:nvPr/>
              </p:nvSpPr>
              <p:spPr>
                <a:xfrm>
                  <a:off x="5874124" y="2943070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8AC1136C-859D-39AA-A0C9-5CC33389566D}"/>
                      </a:ext>
                    </a:extLst>
                  </p:cNvPr>
                  <p:cNvSpPr txBox="1"/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smtClean="0">
                              <a:solidFill>
                                <a:schemeClr val="accent1"/>
                              </a:solidFill>
                            </a:rPr>
                            <m:t>|0⟩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8AC1136C-859D-39AA-A0C9-5CC3338956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107" y="4208038"/>
                    <a:ext cx="446133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7" r="-13333" b="-5122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2CA90C5-CA72-BBE4-BE7C-483E100DE401}"/>
                </a:ext>
              </a:extLst>
            </p:cNvPr>
            <p:cNvGrpSpPr/>
            <p:nvPr/>
          </p:nvGrpSpPr>
          <p:grpSpPr>
            <a:xfrm>
              <a:off x="6358492" y="3240974"/>
              <a:ext cx="45720" cy="310968"/>
              <a:chOff x="6368017" y="3203287"/>
              <a:chExt cx="45720" cy="31096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07EFDE8-A475-6177-AE30-62FAD5C6FA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8017" y="3203287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BEEDE97D-2F95-2B1F-991B-A32F2C4F0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8017" y="3337631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D825206-501A-ED8F-09E3-BF3557EC20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68017" y="3468535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42B414A-D002-27E6-517D-F3069A7D21A5}"/>
              </a:ext>
            </a:extLst>
          </p:cNvPr>
          <p:cNvSpPr/>
          <p:nvPr/>
        </p:nvSpPr>
        <p:spPr>
          <a:xfrm>
            <a:off x="7720220" y="294336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VQC</a:t>
            </a:r>
          </a:p>
        </p:txBody>
      </p:sp>
      <p:sp>
        <p:nvSpPr>
          <p:cNvPr id="108" name="Right Brace 107">
            <a:extLst>
              <a:ext uri="{FF2B5EF4-FFF2-40B4-BE49-F238E27FC236}">
                <a16:creationId xmlns:a16="http://schemas.microsoft.com/office/drawing/2014/main" id="{73D02A00-D7E7-83FA-717A-8AD3E3EC01DE}"/>
              </a:ext>
            </a:extLst>
          </p:cNvPr>
          <p:cNvSpPr/>
          <p:nvPr/>
        </p:nvSpPr>
        <p:spPr>
          <a:xfrm>
            <a:off x="7231356" y="2033265"/>
            <a:ext cx="242881" cy="272114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2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Weights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teleportation!</a:t>
            </a:r>
          </a:p>
          <a:p>
            <a:pPr marL="342900" lvl="1" indent="0"/>
            <a:r>
              <a:rPr lang="en-US" dirty="0"/>
              <a:t> Each quantum layer in our model uses six weights </a:t>
            </a:r>
            <a:r>
              <a:rPr lang="en-US" dirty="0">
                <a:sym typeface="Wingdings" panose="05000000000000000000" pitchFamily="2" charset="2"/>
              </a:rPr>
              <a:t> six qubits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A six-qubit state can be easily teleported with the following scheme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FB85EE-0CF1-E40F-AD24-F391F416295F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3323546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868199-589B-8770-EA3A-2BCC86CAF0BB}"/>
              </a:ext>
            </a:extLst>
          </p:cNvPr>
          <p:cNvCxnSpPr>
            <a:cxnSpLocks/>
          </p:cNvCxnSpPr>
          <p:nvPr/>
        </p:nvCxnSpPr>
        <p:spPr>
          <a:xfrm flipH="1" flipV="1">
            <a:off x="1440176" y="3777009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05DE33-9F51-A4C8-0A32-E3223038E0DE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4236657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2F79D-2E09-AF78-062A-3AD3E0E25527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4708705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629D61-CCB7-3EF2-6A05-10038E9B1C04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5198527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51DAF0-5400-6C8A-D0CA-E543E642E980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5672338"/>
            <a:ext cx="6263640" cy="32021"/>
          </a:xfrm>
          <a:prstGeom prst="lin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CA13F252-6335-C876-91F5-DC7966003FEE}"/>
              </a:ext>
            </a:extLst>
          </p:cNvPr>
          <p:cNvSpPr/>
          <p:nvPr/>
        </p:nvSpPr>
        <p:spPr>
          <a:xfrm>
            <a:off x="1715039" y="4161892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49940F2-6729-07DC-F93D-4F05E7F745E2}"/>
              </a:ext>
            </a:extLst>
          </p:cNvPr>
          <p:cNvSpPr/>
          <p:nvPr/>
        </p:nvSpPr>
        <p:spPr>
          <a:xfrm>
            <a:off x="2058475" y="4161892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84F2DD5-4655-41C6-5572-4661774E59BB}"/>
              </a:ext>
            </a:extLst>
          </p:cNvPr>
          <p:cNvSpPr/>
          <p:nvPr/>
        </p:nvSpPr>
        <p:spPr>
          <a:xfrm>
            <a:off x="2401911" y="4168077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F75A285-F8FE-E56B-2E52-9FD22FDAB9B9}"/>
              </a:ext>
            </a:extLst>
          </p:cNvPr>
          <p:cNvSpPr/>
          <p:nvPr/>
        </p:nvSpPr>
        <p:spPr>
          <a:xfrm>
            <a:off x="1691765" y="4617265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BDCCADD-1186-8E8A-08EE-F74B085E0704}"/>
              </a:ext>
            </a:extLst>
          </p:cNvPr>
          <p:cNvSpPr/>
          <p:nvPr/>
        </p:nvSpPr>
        <p:spPr>
          <a:xfrm>
            <a:off x="2035615" y="5107087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522C1DF-732D-6119-994D-85E7539B48B4}"/>
              </a:ext>
            </a:extLst>
          </p:cNvPr>
          <p:cNvSpPr/>
          <p:nvPr/>
        </p:nvSpPr>
        <p:spPr>
          <a:xfrm>
            <a:off x="2379051" y="5580898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4BF9208-470F-92D2-D07D-5A36F1CE5F9B}"/>
              </a:ext>
            </a:extLst>
          </p:cNvPr>
          <p:cNvCxnSpPr>
            <a:stCxn id="89" idx="0"/>
            <a:endCxn id="92" idx="4"/>
          </p:cNvCxnSpPr>
          <p:nvPr/>
        </p:nvCxnSpPr>
        <p:spPr>
          <a:xfrm flipH="1">
            <a:off x="1783205" y="4161892"/>
            <a:ext cx="414" cy="6382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D045BA2-80FA-A72F-7056-063F17D9DF42}"/>
              </a:ext>
            </a:extLst>
          </p:cNvPr>
          <p:cNvCxnSpPr>
            <a:cxnSpLocks/>
            <a:stCxn id="90" idx="0"/>
            <a:endCxn id="93" idx="4"/>
          </p:cNvCxnSpPr>
          <p:nvPr/>
        </p:nvCxnSpPr>
        <p:spPr>
          <a:xfrm>
            <a:off x="2127055" y="4161892"/>
            <a:ext cx="0" cy="11280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3A44E7-9F30-43BC-B566-5CEB642F3EAA}"/>
              </a:ext>
            </a:extLst>
          </p:cNvPr>
          <p:cNvCxnSpPr>
            <a:cxnSpLocks/>
            <a:stCxn id="91" idx="0"/>
            <a:endCxn id="94" idx="4"/>
          </p:cNvCxnSpPr>
          <p:nvPr/>
        </p:nvCxnSpPr>
        <p:spPr>
          <a:xfrm>
            <a:off x="2470491" y="4168077"/>
            <a:ext cx="0" cy="15957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8687A5F-6DBF-6AAD-A3A1-44BECB13DB98}"/>
              </a:ext>
            </a:extLst>
          </p:cNvPr>
          <p:cNvSpPr/>
          <p:nvPr/>
        </p:nvSpPr>
        <p:spPr>
          <a:xfrm>
            <a:off x="6165654" y="4192427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5F82BE1-AA0C-C61F-E9E0-42FD3858975C}"/>
              </a:ext>
            </a:extLst>
          </p:cNvPr>
          <p:cNvSpPr/>
          <p:nvPr/>
        </p:nvSpPr>
        <p:spPr>
          <a:xfrm>
            <a:off x="6515195" y="4192427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C5F75D5-3B19-FFB6-747A-9CDB0353D352}"/>
              </a:ext>
            </a:extLst>
          </p:cNvPr>
          <p:cNvSpPr/>
          <p:nvPr/>
        </p:nvSpPr>
        <p:spPr>
          <a:xfrm>
            <a:off x="6858899" y="4192427"/>
            <a:ext cx="137160" cy="13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E3C9431-9469-C70F-CC3D-4AFB003E10E3}"/>
              </a:ext>
            </a:extLst>
          </p:cNvPr>
          <p:cNvSpPr/>
          <p:nvPr/>
        </p:nvSpPr>
        <p:spPr>
          <a:xfrm>
            <a:off x="6142380" y="4647800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67E845F-E576-EFBA-F193-9A9F7806E219}"/>
              </a:ext>
            </a:extLst>
          </p:cNvPr>
          <p:cNvSpPr/>
          <p:nvPr/>
        </p:nvSpPr>
        <p:spPr>
          <a:xfrm>
            <a:off x="6486230" y="5137622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740DA91-1EBE-147D-5495-4808A5F6EA48}"/>
              </a:ext>
            </a:extLst>
          </p:cNvPr>
          <p:cNvSpPr/>
          <p:nvPr/>
        </p:nvSpPr>
        <p:spPr>
          <a:xfrm>
            <a:off x="6829666" y="5611433"/>
            <a:ext cx="182880" cy="1828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A7CB2AA-7A8A-3181-C48E-A2834D2E2F1C}"/>
              </a:ext>
            </a:extLst>
          </p:cNvPr>
          <p:cNvCxnSpPr>
            <a:cxnSpLocks/>
            <a:stCxn id="104" idx="0"/>
          </p:cNvCxnSpPr>
          <p:nvPr/>
        </p:nvCxnSpPr>
        <p:spPr>
          <a:xfrm flipH="1">
            <a:off x="6233820" y="4192427"/>
            <a:ext cx="414" cy="6257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12938D2-AC73-5AF3-E7A8-119F35585B75}"/>
              </a:ext>
            </a:extLst>
          </p:cNvPr>
          <p:cNvCxnSpPr>
            <a:cxnSpLocks/>
            <a:stCxn id="105" idx="0"/>
            <a:endCxn id="108" idx="4"/>
          </p:cNvCxnSpPr>
          <p:nvPr/>
        </p:nvCxnSpPr>
        <p:spPr>
          <a:xfrm flipH="1">
            <a:off x="6577670" y="4192427"/>
            <a:ext cx="6105" cy="11280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CF76605-1474-B42E-9C10-A742D9EDCC11}"/>
              </a:ext>
            </a:extLst>
          </p:cNvPr>
          <p:cNvCxnSpPr>
            <a:cxnSpLocks/>
            <a:stCxn id="106" idx="0"/>
            <a:endCxn id="109" idx="4"/>
          </p:cNvCxnSpPr>
          <p:nvPr/>
        </p:nvCxnSpPr>
        <p:spPr>
          <a:xfrm flipH="1">
            <a:off x="6921106" y="4192427"/>
            <a:ext cx="6373" cy="16018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50CC103-EE4E-B706-E318-C2E742ADCF3A}"/>
              </a:ext>
            </a:extLst>
          </p:cNvPr>
          <p:cNvSpPr/>
          <p:nvPr/>
        </p:nvSpPr>
        <p:spPr>
          <a:xfrm>
            <a:off x="2902753" y="3205163"/>
            <a:ext cx="1753313" cy="1153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{U</a:t>
            </a:r>
            <a:r>
              <a:rPr lang="en-US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0D4E1C0-C152-E124-7BF7-AA9F93C86FB1}"/>
              </a:ext>
            </a:extLst>
          </p:cNvPr>
          <p:cNvSpPr/>
          <p:nvPr/>
        </p:nvSpPr>
        <p:spPr>
          <a:xfrm>
            <a:off x="4932940" y="3205163"/>
            <a:ext cx="914400" cy="11531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ec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13A507D-7D9C-020C-29C9-8801BAB5FCFD}"/>
                  </a:ext>
                </a:extLst>
              </p:cNvPr>
              <p:cNvSpPr txBox="1"/>
              <p:nvPr/>
            </p:nvSpPr>
            <p:spPr>
              <a:xfrm>
                <a:off x="1024820" y="3136532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13A507D-7D9C-020C-29C9-8801BAB5F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0" y="3136532"/>
                <a:ext cx="366971" cy="252875"/>
              </a:xfrm>
              <a:prstGeom prst="rect">
                <a:avLst/>
              </a:prstGeom>
              <a:blipFill>
                <a:blip r:embed="rId2"/>
                <a:stretch>
                  <a:fillRect l="-1667" r="-15000" b="-5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4B7C711-37AD-F74F-C069-DA495924E876}"/>
                  </a:ext>
                </a:extLst>
              </p:cNvPr>
              <p:cNvSpPr txBox="1"/>
              <p:nvPr/>
            </p:nvSpPr>
            <p:spPr>
              <a:xfrm>
                <a:off x="1022702" y="3588704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4B7C711-37AD-F74F-C069-DA495924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2" y="3588704"/>
                <a:ext cx="366971" cy="252875"/>
              </a:xfrm>
              <a:prstGeom prst="rect">
                <a:avLst/>
              </a:prstGeom>
              <a:blipFill>
                <a:blip r:embed="rId3"/>
                <a:stretch>
                  <a:fillRect l="-1667" r="-13333" b="-5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2BB3975-C39A-F152-DDDA-79E8725593E9}"/>
                  </a:ext>
                </a:extLst>
              </p:cNvPr>
              <p:cNvSpPr txBox="1"/>
              <p:nvPr/>
            </p:nvSpPr>
            <p:spPr>
              <a:xfrm>
                <a:off x="1022701" y="4052362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2BB3975-C39A-F152-DDDA-79E872559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1" y="4052362"/>
                <a:ext cx="366971" cy="252875"/>
              </a:xfrm>
              <a:prstGeom prst="rect">
                <a:avLst/>
              </a:prstGeom>
              <a:blipFill>
                <a:blip r:embed="rId4"/>
                <a:stretch>
                  <a:fillRect l="-1667" r="-13333" b="-5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CE8340D-F233-295E-662F-03C9FF18E60F}"/>
                  </a:ext>
                </a:extLst>
              </p:cNvPr>
              <p:cNvSpPr txBox="1"/>
              <p:nvPr/>
            </p:nvSpPr>
            <p:spPr>
              <a:xfrm>
                <a:off x="1022253" y="4521362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CE8340D-F233-295E-662F-03C9FF18E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53" y="4521362"/>
                <a:ext cx="366971" cy="252875"/>
              </a:xfrm>
              <a:prstGeom prst="rect">
                <a:avLst/>
              </a:prstGeom>
              <a:blipFill>
                <a:blip r:embed="rId5"/>
                <a:stretch>
                  <a:fillRect l="-1667" r="-13333" b="-5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E3AF116-BC97-D85D-CD1D-4F295060F068}"/>
                  </a:ext>
                </a:extLst>
              </p:cNvPr>
              <p:cNvSpPr txBox="1"/>
              <p:nvPr/>
            </p:nvSpPr>
            <p:spPr>
              <a:xfrm>
                <a:off x="1022020" y="5011184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E3AF116-BC97-D85D-CD1D-4F295060F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20" y="5011184"/>
                <a:ext cx="366971" cy="252875"/>
              </a:xfrm>
              <a:prstGeom prst="rect">
                <a:avLst/>
              </a:prstGeom>
              <a:blipFill>
                <a:blip r:embed="rId6"/>
                <a:stretch>
                  <a:fillRect l="-1667" r="-13333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202ED07-2178-022D-7B6B-F47A55B9919A}"/>
                  </a:ext>
                </a:extLst>
              </p:cNvPr>
              <p:cNvSpPr txBox="1"/>
              <p:nvPr/>
            </p:nvSpPr>
            <p:spPr>
              <a:xfrm>
                <a:off x="1022019" y="5484995"/>
                <a:ext cx="366971" cy="25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solidFill>
                            <a:schemeClr val="accent1"/>
                          </a:solidFill>
                        </a:rPr>
                        <m:t>|0⟩</m:t>
                      </m:r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202ED07-2178-022D-7B6B-F47A55B99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19" y="5484995"/>
                <a:ext cx="366971" cy="252875"/>
              </a:xfrm>
              <a:prstGeom prst="rect">
                <a:avLst/>
              </a:prstGeom>
              <a:blipFill>
                <a:blip r:embed="rId7"/>
                <a:stretch>
                  <a:fillRect l="-1667" r="-13333" b="-5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82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57" y="273312"/>
            <a:ext cx="8286750" cy="1325563"/>
          </a:xfrm>
        </p:spPr>
        <p:txBody>
          <a:bodyPr/>
          <a:lstStyle/>
          <a:p>
            <a:r>
              <a:rPr lang="en-US" dirty="0"/>
              <a:t>QFL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D1EDA93-1CF9-40C3-5E25-4C37536AAA89}"/>
              </a:ext>
            </a:extLst>
          </p:cNvPr>
          <p:cNvGrpSpPr/>
          <p:nvPr/>
        </p:nvGrpSpPr>
        <p:grpSpPr>
          <a:xfrm>
            <a:off x="584523" y="1306615"/>
            <a:ext cx="8070482" cy="4236877"/>
            <a:chOff x="644893" y="1260495"/>
            <a:chExt cx="8070482" cy="42368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152FCE-5F63-DBBD-BB66-6488AC01C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7222" y="2296972"/>
              <a:ext cx="3200400" cy="3200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1E6048-7DDE-C552-CE6E-2E4010488D78}"/>
                </a:ext>
              </a:extLst>
            </p:cNvPr>
            <p:cNvGrpSpPr/>
            <p:nvPr/>
          </p:nvGrpSpPr>
          <p:grpSpPr>
            <a:xfrm>
              <a:off x="3949747" y="1849297"/>
              <a:ext cx="895350" cy="895350"/>
              <a:chOff x="4195763" y="3486151"/>
              <a:chExt cx="895350" cy="89535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B2975C-69A0-82C3-51A3-CF75126BBC28}"/>
                  </a:ext>
                </a:extLst>
              </p:cNvPr>
              <p:cNvSpPr/>
              <p:nvPr/>
            </p:nvSpPr>
            <p:spPr>
              <a:xfrm>
                <a:off x="4343399" y="3548062"/>
                <a:ext cx="600075" cy="785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 descr="Database with solid fill">
                <a:extLst>
                  <a:ext uri="{FF2B5EF4-FFF2-40B4-BE49-F238E27FC236}">
                    <a16:creationId xmlns:a16="http://schemas.microsoft.com/office/drawing/2014/main" id="{45F96DAC-91BE-2463-A8FA-986C8CA43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95763" y="3486151"/>
                <a:ext cx="895350" cy="89535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2D4B23-34E7-1330-231D-BE5A3DC75520}"/>
                </a:ext>
              </a:extLst>
            </p:cNvPr>
            <p:cNvGrpSpPr/>
            <p:nvPr/>
          </p:nvGrpSpPr>
          <p:grpSpPr>
            <a:xfrm>
              <a:off x="5468984" y="3944797"/>
              <a:ext cx="895350" cy="895350"/>
              <a:chOff x="4195763" y="3486151"/>
              <a:chExt cx="895350" cy="89535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9A6B40-C2A0-6EDD-EF38-A2046C43B0DB}"/>
                  </a:ext>
                </a:extLst>
              </p:cNvPr>
              <p:cNvSpPr/>
              <p:nvPr/>
            </p:nvSpPr>
            <p:spPr>
              <a:xfrm>
                <a:off x="4343399" y="3548062"/>
                <a:ext cx="600075" cy="785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Graphic 16" descr="Database with solid fill">
                <a:extLst>
                  <a:ext uri="{FF2B5EF4-FFF2-40B4-BE49-F238E27FC236}">
                    <a16:creationId xmlns:a16="http://schemas.microsoft.com/office/drawing/2014/main" id="{521AFD95-5B2E-C19C-9AFC-CCB90B962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95763" y="3486151"/>
                <a:ext cx="895350" cy="89535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6FDC883-B659-99A6-DB9A-4A8D4224424B}"/>
                </a:ext>
              </a:extLst>
            </p:cNvPr>
            <p:cNvGrpSpPr/>
            <p:nvPr/>
          </p:nvGrpSpPr>
          <p:grpSpPr>
            <a:xfrm>
              <a:off x="2430510" y="3944797"/>
              <a:ext cx="895350" cy="895350"/>
              <a:chOff x="4195763" y="3486151"/>
              <a:chExt cx="895350" cy="8953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34B8A9-03C9-9A13-07DF-172C606FC203}"/>
                  </a:ext>
                </a:extLst>
              </p:cNvPr>
              <p:cNvSpPr/>
              <p:nvPr/>
            </p:nvSpPr>
            <p:spPr>
              <a:xfrm>
                <a:off x="4343399" y="3548062"/>
                <a:ext cx="600075" cy="785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Graphic 19" descr="Database with solid fill">
                <a:extLst>
                  <a:ext uri="{FF2B5EF4-FFF2-40B4-BE49-F238E27FC236}">
                    <a16:creationId xmlns:a16="http://schemas.microsoft.com/office/drawing/2014/main" id="{4C62BF0B-1EDC-DFB4-80E8-5EADB7DA1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95763" y="3486151"/>
                <a:ext cx="895350" cy="895350"/>
              </a:xfrm>
              <a:prstGeom prst="rect">
                <a:avLst/>
              </a:prstGeom>
            </p:spPr>
          </p:pic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AA61321-2878-AC98-CBD3-2950F6FD09FA}"/>
                </a:ext>
              </a:extLst>
            </p:cNvPr>
            <p:cNvSpPr/>
            <p:nvPr/>
          </p:nvSpPr>
          <p:spPr>
            <a:xfrm rot="8146616">
              <a:off x="5451626" y="2691926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DB05DD6-584E-83AD-D3B8-69F9EE11DB5E}"/>
                </a:ext>
              </a:extLst>
            </p:cNvPr>
            <p:cNvSpPr/>
            <p:nvPr/>
          </p:nvSpPr>
          <p:spPr>
            <a:xfrm rot="10800000">
              <a:off x="5951902" y="3838228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6972DE1-E35E-6215-74A4-C8B9C4AB60E7}"/>
                </a:ext>
              </a:extLst>
            </p:cNvPr>
            <p:cNvSpPr/>
            <p:nvPr/>
          </p:nvSpPr>
          <p:spPr>
            <a:xfrm rot="13266162">
              <a:off x="5388591" y="5062414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A0A80CE-3DB5-79D6-2931-B6C97F14C5BE}"/>
                </a:ext>
              </a:extLst>
            </p:cNvPr>
            <p:cNvSpPr/>
            <p:nvPr/>
          </p:nvSpPr>
          <p:spPr>
            <a:xfrm rot="16889608">
              <a:off x="3881251" y="5378216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09EC14E-D299-B222-55BA-CBA908BFC04B}"/>
                </a:ext>
              </a:extLst>
            </p:cNvPr>
            <p:cNvSpPr/>
            <p:nvPr/>
          </p:nvSpPr>
          <p:spPr>
            <a:xfrm rot="19193947">
              <a:off x="3081197" y="4827832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63A2499-57C5-E54A-3DCB-44A2BE795742}"/>
                </a:ext>
              </a:extLst>
            </p:cNvPr>
            <p:cNvSpPr/>
            <p:nvPr/>
          </p:nvSpPr>
          <p:spPr>
            <a:xfrm rot="1109607">
              <a:off x="2808661" y="3437310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C7F8E01-E8B9-EB63-D209-D9B0755A552A}"/>
                </a:ext>
              </a:extLst>
            </p:cNvPr>
            <p:cNvSpPr/>
            <p:nvPr/>
          </p:nvSpPr>
          <p:spPr>
            <a:xfrm rot="3157105">
              <a:off x="3367464" y="2586653"/>
              <a:ext cx="91440" cy="870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012AFFE-5CA9-B6B6-452B-C4E18B241044}"/>
                </a:ext>
              </a:extLst>
            </p:cNvPr>
            <p:cNvGrpSpPr/>
            <p:nvPr/>
          </p:nvGrpSpPr>
          <p:grpSpPr>
            <a:xfrm>
              <a:off x="3652313" y="1260495"/>
              <a:ext cx="1490214" cy="546498"/>
              <a:chOff x="4396040" y="1334845"/>
              <a:chExt cx="1490214" cy="54649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299020F-B941-677A-DE28-933F8A27496D}"/>
                  </a:ext>
                </a:extLst>
              </p:cNvPr>
              <p:cNvGrpSpPr/>
              <p:nvPr/>
            </p:nvGrpSpPr>
            <p:grpSpPr>
              <a:xfrm>
                <a:off x="4396040" y="1334845"/>
                <a:ext cx="780540" cy="546498"/>
                <a:chOff x="7996233" y="2537221"/>
                <a:chExt cx="780540" cy="546498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7C1B6FF-E156-022C-A0F3-2D92051CBA69}"/>
                    </a:ext>
                  </a:extLst>
                </p:cNvPr>
                <p:cNvGrpSpPr/>
                <p:nvPr/>
              </p:nvGrpSpPr>
              <p:grpSpPr>
                <a:xfrm>
                  <a:off x="7996233" y="2537221"/>
                  <a:ext cx="780540" cy="546498"/>
                  <a:chOff x="7610470" y="2857499"/>
                  <a:chExt cx="780540" cy="546498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DA8A111-ED68-5C49-3E04-628E9F0A5758}"/>
                      </a:ext>
                    </a:extLst>
                  </p:cNvPr>
                  <p:cNvSpPr/>
                  <p:nvPr/>
                </p:nvSpPr>
                <p:spPr>
                  <a:xfrm>
                    <a:off x="7610470" y="2857499"/>
                    <a:ext cx="700093" cy="54649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A207208-E545-2054-6C4A-77E3DB307870}"/>
                      </a:ext>
                    </a:extLst>
                  </p:cNvPr>
                  <p:cNvSpPr/>
                  <p:nvPr/>
                </p:nvSpPr>
                <p:spPr>
                  <a:xfrm>
                    <a:off x="8310563" y="2857500"/>
                    <a:ext cx="80447" cy="546497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0C12C26-9AD5-9E00-67AF-8BF2F889A3C7}"/>
                    </a:ext>
                  </a:extLst>
                </p:cNvPr>
                <p:cNvSpPr/>
                <p:nvPr/>
              </p:nvSpPr>
              <p:spPr>
                <a:xfrm>
                  <a:off x="7996233" y="2542626"/>
                  <a:ext cx="780540" cy="5410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BFCF72E-6F64-B247-F042-72D721053E49}"/>
                  </a:ext>
                </a:extLst>
              </p:cNvPr>
              <p:cNvGrpSpPr/>
              <p:nvPr/>
            </p:nvGrpSpPr>
            <p:grpSpPr>
              <a:xfrm>
                <a:off x="5304959" y="1352809"/>
                <a:ext cx="581295" cy="504517"/>
                <a:chOff x="7414830" y="2452451"/>
                <a:chExt cx="1138611" cy="988477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26AE70B-E31B-160E-FB47-9A5FE159880B}"/>
                    </a:ext>
                  </a:extLst>
                </p:cNvPr>
                <p:cNvSpPr/>
                <p:nvPr/>
              </p:nvSpPr>
              <p:spPr>
                <a:xfrm>
                  <a:off x="7414830" y="2452451"/>
                  <a:ext cx="1138611" cy="98847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1E2CBA-B51E-4E44-B9A2-7ABA1F48B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638920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6C07F30-1CA1-D9CF-3F87-70163DCC6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836342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B5F17A3-2594-03B5-76F2-03B5B0DC5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049558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72A6DC1-9B0B-1C2E-08BA-7E2171634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248953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29D04995-B6E8-08CE-A5E6-848BD53B4E66}"/>
                    </a:ext>
                  </a:extLst>
                </p:cNvPr>
                <p:cNvSpPr/>
                <p:nvPr/>
              </p:nvSpPr>
              <p:spPr>
                <a:xfrm>
                  <a:off x="8283495" y="2630596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FC2C49F-51C2-5370-5CDD-256BD1A6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579942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1F56030-596D-00CF-866F-14DF57B66063}"/>
                    </a:ext>
                  </a:extLst>
                </p:cNvPr>
                <p:cNvSpPr/>
                <p:nvPr/>
              </p:nvSpPr>
              <p:spPr>
                <a:xfrm>
                  <a:off x="8273879" y="2558858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8EE64E76-888B-856A-635A-F0022B82A480}"/>
                    </a:ext>
                  </a:extLst>
                </p:cNvPr>
                <p:cNvSpPr/>
                <p:nvPr/>
              </p:nvSpPr>
              <p:spPr>
                <a:xfrm>
                  <a:off x="8283495" y="2834281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3E52B8F0-7B0F-6003-33E9-6B9916FBF8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783627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6790B9B-B36D-CE24-8607-E312B6E25F4B}"/>
                    </a:ext>
                  </a:extLst>
                </p:cNvPr>
                <p:cNvSpPr/>
                <p:nvPr/>
              </p:nvSpPr>
              <p:spPr>
                <a:xfrm>
                  <a:off x="8273879" y="2762543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DB7EE123-0A23-E7C8-A0F2-A99007D274DA}"/>
                    </a:ext>
                  </a:extLst>
                </p:cNvPr>
                <p:cNvSpPr/>
                <p:nvPr/>
              </p:nvSpPr>
              <p:spPr>
                <a:xfrm>
                  <a:off x="8283495" y="3042363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66B2BB9-96EC-5D61-41D7-E3B728DB8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991709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2E488C2-B9DC-68EF-0E34-4273E0EDD94A}"/>
                    </a:ext>
                  </a:extLst>
                </p:cNvPr>
                <p:cNvSpPr/>
                <p:nvPr/>
              </p:nvSpPr>
              <p:spPr>
                <a:xfrm>
                  <a:off x="8273879" y="2970625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05E7C0F7-7C04-14EF-F35D-4DAAA130EA47}"/>
                    </a:ext>
                  </a:extLst>
                </p:cNvPr>
                <p:cNvSpPr/>
                <p:nvPr/>
              </p:nvSpPr>
              <p:spPr>
                <a:xfrm>
                  <a:off x="8283495" y="3248257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E0CB3AA-5C43-7663-11B2-E3200BE200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3197603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294B834-F83F-68C9-8BA7-E8AC1A9DBD9B}"/>
                    </a:ext>
                  </a:extLst>
                </p:cNvPr>
                <p:cNvSpPr/>
                <p:nvPr/>
              </p:nvSpPr>
              <p:spPr>
                <a:xfrm>
                  <a:off x="8273879" y="3176519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CA2E2012-E74C-BFB2-A2EB-34D424F12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" b="1" i="0" dirty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600" b="1" dirty="0"/>
                    </a:p>
                  </p:txBody>
                </p:sp>
              </mc:Choice>
              <mc:Fallback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CA2E2012-E74C-BFB2-A2EB-34D424F12B7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9" name="Arrow: Right 108">
                <a:extLst>
                  <a:ext uri="{FF2B5EF4-FFF2-40B4-BE49-F238E27FC236}">
                    <a16:creationId xmlns:a16="http://schemas.microsoft.com/office/drawing/2014/main" id="{3C578890-8D32-7D15-84AA-9513CEA3F875}"/>
                  </a:ext>
                </a:extLst>
              </p:cNvPr>
              <p:cNvSpPr/>
              <p:nvPr/>
            </p:nvSpPr>
            <p:spPr>
              <a:xfrm>
                <a:off x="5202449" y="1581125"/>
                <a:ext cx="80447" cy="82524"/>
              </a:xfrm>
              <a:prstGeom prst="rightArrow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43E2131-3A48-4580-6548-0E4EDC849660}"/>
                </a:ext>
              </a:extLst>
            </p:cNvPr>
            <p:cNvGrpSpPr/>
            <p:nvPr/>
          </p:nvGrpSpPr>
          <p:grpSpPr>
            <a:xfrm>
              <a:off x="6364334" y="3748728"/>
              <a:ext cx="780540" cy="1176115"/>
              <a:chOff x="6686035" y="4172259"/>
              <a:chExt cx="780540" cy="117611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FB90F26-587B-196B-CCCA-8212FD4B00BF}"/>
                  </a:ext>
                </a:extLst>
              </p:cNvPr>
              <p:cNvGrpSpPr/>
              <p:nvPr/>
            </p:nvGrpSpPr>
            <p:grpSpPr>
              <a:xfrm>
                <a:off x="6686035" y="4801876"/>
                <a:ext cx="780540" cy="546498"/>
                <a:chOff x="7996233" y="2537221"/>
                <a:chExt cx="780540" cy="54649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4B20FF7B-F2A7-2CDC-1960-3806489E0038}"/>
                    </a:ext>
                  </a:extLst>
                </p:cNvPr>
                <p:cNvGrpSpPr/>
                <p:nvPr/>
              </p:nvGrpSpPr>
              <p:grpSpPr>
                <a:xfrm>
                  <a:off x="7996233" y="2537221"/>
                  <a:ext cx="780540" cy="546498"/>
                  <a:chOff x="7610470" y="2857499"/>
                  <a:chExt cx="780540" cy="546498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0535C6E-DECA-7C58-53BC-CDFE545899E8}"/>
                      </a:ext>
                    </a:extLst>
                  </p:cNvPr>
                  <p:cNvSpPr/>
                  <p:nvPr/>
                </p:nvSpPr>
                <p:spPr>
                  <a:xfrm>
                    <a:off x="7610470" y="2857499"/>
                    <a:ext cx="700093" cy="546497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DC9A5B98-CB51-CD03-485E-8FB03D268A2C}"/>
                      </a:ext>
                    </a:extLst>
                  </p:cNvPr>
                  <p:cNvSpPr/>
                  <p:nvPr/>
                </p:nvSpPr>
                <p:spPr>
                  <a:xfrm>
                    <a:off x="8310563" y="2857500"/>
                    <a:ext cx="80447" cy="546497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428D5AC-39A5-4346-EAF8-0EA7A7776589}"/>
                    </a:ext>
                  </a:extLst>
                </p:cNvPr>
                <p:cNvSpPr/>
                <p:nvPr/>
              </p:nvSpPr>
              <p:spPr>
                <a:xfrm>
                  <a:off x="7996233" y="2542626"/>
                  <a:ext cx="780540" cy="5410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9336978-214E-9572-0B56-2B52281329B2}"/>
                  </a:ext>
                </a:extLst>
              </p:cNvPr>
              <p:cNvGrpSpPr/>
              <p:nvPr/>
            </p:nvGrpSpPr>
            <p:grpSpPr>
              <a:xfrm>
                <a:off x="6785657" y="4172259"/>
                <a:ext cx="581295" cy="504517"/>
                <a:chOff x="7414830" y="2452451"/>
                <a:chExt cx="1138611" cy="988477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25D6CF9-B797-537B-6428-91D1F17D6722}"/>
                    </a:ext>
                  </a:extLst>
                </p:cNvPr>
                <p:cNvSpPr/>
                <p:nvPr/>
              </p:nvSpPr>
              <p:spPr>
                <a:xfrm>
                  <a:off x="7414830" y="2452451"/>
                  <a:ext cx="1138611" cy="98847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3B77B50-CC59-08C0-DB9C-632057EA16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638920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794B86F-08BA-55BE-41D7-B3D7A7AAD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836342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938B299-8A39-A7EC-2D6F-EEFFF8E1F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049558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3E497001-3DE3-29E4-1467-97F17DC0A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248953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9562F74B-91F4-8DEA-EA02-F1BABC4B8FBF}"/>
                    </a:ext>
                  </a:extLst>
                </p:cNvPr>
                <p:cNvSpPr/>
                <p:nvPr/>
              </p:nvSpPr>
              <p:spPr>
                <a:xfrm>
                  <a:off x="8283495" y="2630596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E2E8B50-D088-ED22-5E45-4C355E016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579942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873CF35-3B13-321E-FAA9-BAA16FD46A86}"/>
                    </a:ext>
                  </a:extLst>
                </p:cNvPr>
                <p:cNvSpPr/>
                <p:nvPr/>
              </p:nvSpPr>
              <p:spPr>
                <a:xfrm>
                  <a:off x="8273879" y="2558858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87874A4D-DC45-308E-D6AF-B96CB46AC8D4}"/>
                    </a:ext>
                  </a:extLst>
                </p:cNvPr>
                <p:cNvSpPr/>
                <p:nvPr/>
              </p:nvSpPr>
              <p:spPr>
                <a:xfrm>
                  <a:off x="8283495" y="2834281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A2508CE-4E0D-F12A-E901-A8D6A040E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783627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FA3D90D-E301-7787-5928-D9F296144A0E}"/>
                    </a:ext>
                  </a:extLst>
                </p:cNvPr>
                <p:cNvSpPr/>
                <p:nvPr/>
              </p:nvSpPr>
              <p:spPr>
                <a:xfrm>
                  <a:off x="8273879" y="2762543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B461DD94-8B77-9694-3D4A-7C39E9BABE44}"/>
                    </a:ext>
                  </a:extLst>
                </p:cNvPr>
                <p:cNvSpPr/>
                <p:nvPr/>
              </p:nvSpPr>
              <p:spPr>
                <a:xfrm>
                  <a:off x="8283495" y="3042363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E7DC41D-36D7-73E6-3239-7A3088721D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991709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6DC0BA3-CA4F-E531-E432-F622E55A78B6}"/>
                    </a:ext>
                  </a:extLst>
                </p:cNvPr>
                <p:cNvSpPr/>
                <p:nvPr/>
              </p:nvSpPr>
              <p:spPr>
                <a:xfrm>
                  <a:off x="8273879" y="2970625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EAE3433E-8FCB-6E5B-A089-A5EAFD550FBF}"/>
                    </a:ext>
                  </a:extLst>
                </p:cNvPr>
                <p:cNvSpPr/>
                <p:nvPr/>
              </p:nvSpPr>
              <p:spPr>
                <a:xfrm>
                  <a:off x="8283495" y="3248257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71B2616-1CED-F179-F6D6-7EAD7CD629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3197603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079E35F-0F2D-B21E-E05B-360B48A40133}"/>
                    </a:ext>
                  </a:extLst>
                </p:cNvPr>
                <p:cNvSpPr/>
                <p:nvPr/>
              </p:nvSpPr>
              <p:spPr>
                <a:xfrm>
                  <a:off x="8273879" y="3176519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829A4AED-56DF-B1CB-55C6-186B5B952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" b="1" i="0" dirty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600" b="1" dirty="0"/>
                    </a:p>
                  </p:txBody>
                </p:sp>
              </mc:Choice>
              <mc:Fallback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829A4AED-56DF-B1CB-55C6-186B5B95228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0" name="Arrow: Right 109">
                <a:extLst>
                  <a:ext uri="{FF2B5EF4-FFF2-40B4-BE49-F238E27FC236}">
                    <a16:creationId xmlns:a16="http://schemas.microsoft.com/office/drawing/2014/main" id="{589B1CCA-3579-754D-54D0-37FAD7D1F479}"/>
                  </a:ext>
                </a:extLst>
              </p:cNvPr>
              <p:cNvSpPr/>
              <p:nvPr/>
            </p:nvSpPr>
            <p:spPr>
              <a:xfrm rot="16200000">
                <a:off x="7030045" y="4697060"/>
                <a:ext cx="80447" cy="82524"/>
              </a:xfrm>
              <a:prstGeom prst="righ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1B01798-C938-DC26-8B94-9C04BFD5093D}"/>
                </a:ext>
              </a:extLst>
            </p:cNvPr>
            <p:cNvGrpSpPr/>
            <p:nvPr/>
          </p:nvGrpSpPr>
          <p:grpSpPr>
            <a:xfrm>
              <a:off x="1636756" y="3743470"/>
              <a:ext cx="780540" cy="1197928"/>
              <a:chOff x="2025646" y="3775516"/>
              <a:chExt cx="780540" cy="119792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C5239A7-E90E-6AA9-FE5B-61A999AB14AC}"/>
                  </a:ext>
                </a:extLst>
              </p:cNvPr>
              <p:cNvGrpSpPr/>
              <p:nvPr/>
            </p:nvGrpSpPr>
            <p:grpSpPr>
              <a:xfrm>
                <a:off x="2025646" y="4426946"/>
                <a:ext cx="780540" cy="546498"/>
                <a:chOff x="7996233" y="2537221"/>
                <a:chExt cx="780540" cy="546498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7AC34C1-7C2D-E9AB-8E8F-679CF34953DD}"/>
                    </a:ext>
                  </a:extLst>
                </p:cNvPr>
                <p:cNvGrpSpPr/>
                <p:nvPr/>
              </p:nvGrpSpPr>
              <p:grpSpPr>
                <a:xfrm>
                  <a:off x="7996233" y="2537221"/>
                  <a:ext cx="780540" cy="546498"/>
                  <a:chOff x="7610470" y="2857499"/>
                  <a:chExt cx="780540" cy="546498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D4B44D7-2B50-8A47-A5F4-A288B876AFA5}"/>
                      </a:ext>
                    </a:extLst>
                  </p:cNvPr>
                  <p:cNvSpPr/>
                  <p:nvPr/>
                </p:nvSpPr>
                <p:spPr>
                  <a:xfrm>
                    <a:off x="7610470" y="2857499"/>
                    <a:ext cx="700093" cy="54649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63F49D82-61C1-C1F3-4854-49E8FDD83E1C}"/>
                      </a:ext>
                    </a:extLst>
                  </p:cNvPr>
                  <p:cNvSpPr/>
                  <p:nvPr/>
                </p:nvSpPr>
                <p:spPr>
                  <a:xfrm>
                    <a:off x="8310563" y="2857500"/>
                    <a:ext cx="80447" cy="546497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292545-B963-E239-E896-7F07643B1FDC}"/>
                    </a:ext>
                  </a:extLst>
                </p:cNvPr>
                <p:cNvSpPr/>
                <p:nvPr/>
              </p:nvSpPr>
              <p:spPr>
                <a:xfrm>
                  <a:off x="7996233" y="2542626"/>
                  <a:ext cx="780540" cy="5410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4140E09-636C-111B-66F6-C238CFB8C9F1}"/>
                  </a:ext>
                </a:extLst>
              </p:cNvPr>
              <p:cNvGrpSpPr/>
              <p:nvPr/>
            </p:nvGrpSpPr>
            <p:grpSpPr>
              <a:xfrm>
                <a:off x="2141097" y="3775516"/>
                <a:ext cx="581295" cy="504517"/>
                <a:chOff x="7414830" y="2452451"/>
                <a:chExt cx="1138611" cy="98847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7D40204-298E-C61C-5962-C1234D554238}"/>
                    </a:ext>
                  </a:extLst>
                </p:cNvPr>
                <p:cNvSpPr/>
                <p:nvPr/>
              </p:nvSpPr>
              <p:spPr>
                <a:xfrm>
                  <a:off x="7414830" y="2452451"/>
                  <a:ext cx="1138611" cy="98847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E7AA9E96-032E-EDEE-7590-2B140EFAD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638920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CF065E4-FFE5-23AB-E29C-6F0FBEF82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2836342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5765100-A59B-BE1C-761D-3C1B803A90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049558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8F9F14B-7479-4B4B-116B-97BE77A7F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480" y="3248953"/>
                  <a:ext cx="73689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347C4667-EE04-6313-325E-8FEB6329C805}"/>
                    </a:ext>
                  </a:extLst>
                </p:cNvPr>
                <p:cNvSpPr/>
                <p:nvPr/>
              </p:nvSpPr>
              <p:spPr>
                <a:xfrm>
                  <a:off x="8283495" y="2630596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6A7A2F4-EB11-8DD9-F5EF-E48225C0C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579942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FBB405E-A312-C27C-94B9-7CF98B438166}"/>
                    </a:ext>
                  </a:extLst>
                </p:cNvPr>
                <p:cNvSpPr/>
                <p:nvPr/>
              </p:nvSpPr>
              <p:spPr>
                <a:xfrm>
                  <a:off x="8273879" y="2558858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9FB13D27-C55C-2E8C-563D-5D2C4F866597}"/>
                    </a:ext>
                  </a:extLst>
                </p:cNvPr>
                <p:cNvSpPr/>
                <p:nvPr/>
              </p:nvSpPr>
              <p:spPr>
                <a:xfrm>
                  <a:off x="8283495" y="2834281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A39DECCA-A0BF-6E2C-D152-44074C914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783627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3999423-777F-4E5C-EA6B-1FD40AFA7F7E}"/>
                    </a:ext>
                  </a:extLst>
                </p:cNvPr>
                <p:cNvSpPr/>
                <p:nvPr/>
              </p:nvSpPr>
              <p:spPr>
                <a:xfrm>
                  <a:off x="8273879" y="2762543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Arc 98">
                  <a:extLst>
                    <a:ext uri="{FF2B5EF4-FFF2-40B4-BE49-F238E27FC236}">
                      <a16:creationId xmlns:a16="http://schemas.microsoft.com/office/drawing/2014/main" id="{30CFF9C5-2CE9-A7CD-073C-889C3D851F9C}"/>
                    </a:ext>
                  </a:extLst>
                </p:cNvPr>
                <p:cNvSpPr/>
                <p:nvPr/>
              </p:nvSpPr>
              <p:spPr>
                <a:xfrm>
                  <a:off x="8283495" y="3042363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B3FA9645-9FB3-85E7-C178-520C19B756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2991709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8E5A5FF-7C7B-8133-6DDB-5E2631886E74}"/>
                    </a:ext>
                  </a:extLst>
                </p:cNvPr>
                <p:cNvSpPr/>
                <p:nvPr/>
              </p:nvSpPr>
              <p:spPr>
                <a:xfrm>
                  <a:off x="8273879" y="2970625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>
                  <a:extLst>
                    <a:ext uri="{FF2B5EF4-FFF2-40B4-BE49-F238E27FC236}">
                      <a16:creationId xmlns:a16="http://schemas.microsoft.com/office/drawing/2014/main" id="{7A0397E8-79E2-4E98-C3BC-64D728BC1D28}"/>
                    </a:ext>
                  </a:extLst>
                </p:cNvPr>
                <p:cNvSpPr/>
                <p:nvPr/>
              </p:nvSpPr>
              <p:spPr>
                <a:xfrm>
                  <a:off x="8283495" y="3248257"/>
                  <a:ext cx="153630" cy="146343"/>
                </a:xfrm>
                <a:prstGeom prst="arc">
                  <a:avLst>
                    <a:gd name="adj1" fmla="val 11606163"/>
                    <a:gd name="adj2" fmla="val 2092432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22BF7A7-0A31-2271-9C95-5160470E30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60309" y="3197603"/>
                  <a:ext cx="61989" cy="1108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D9A5C3B-BB63-9AFF-3EFD-56E64DE66B0F}"/>
                    </a:ext>
                  </a:extLst>
                </p:cNvPr>
                <p:cNvSpPr/>
                <p:nvPr/>
              </p:nvSpPr>
              <p:spPr>
                <a:xfrm>
                  <a:off x="8273879" y="3176519"/>
                  <a:ext cx="172860" cy="1595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86F11CDC-333E-F098-AD5B-FDE4B518C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" b="1" i="0" dirty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6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600" b="1" dirty="0"/>
                    </a:p>
                  </p:txBody>
                </p:sp>
              </mc:Choice>
              <mc:Fallback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86F11CDC-333E-F098-AD5B-FDE4B518CC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770" y="2547606"/>
                      <a:ext cx="556513" cy="81632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1" name="Arrow: Right 110">
                <a:extLst>
                  <a:ext uri="{FF2B5EF4-FFF2-40B4-BE49-F238E27FC236}">
                    <a16:creationId xmlns:a16="http://schemas.microsoft.com/office/drawing/2014/main" id="{A29EAEFE-2B21-3272-C750-F8F40B769E3A}"/>
                  </a:ext>
                </a:extLst>
              </p:cNvPr>
              <p:cNvSpPr/>
              <p:nvPr/>
            </p:nvSpPr>
            <p:spPr>
              <a:xfrm rot="16200000">
                <a:off x="2399251" y="4312227"/>
                <a:ext cx="80447" cy="8252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FD79ED6-A3C6-D26F-8C4C-6DD6A2D75A76}"/>
                </a:ext>
              </a:extLst>
            </p:cNvPr>
            <p:cNvGrpSpPr/>
            <p:nvPr/>
          </p:nvGrpSpPr>
          <p:grpSpPr>
            <a:xfrm>
              <a:off x="5688058" y="2172639"/>
              <a:ext cx="914399" cy="871416"/>
              <a:chOff x="6217348" y="2247212"/>
              <a:chExt cx="933855" cy="914400"/>
            </a:xfrm>
          </p:grpSpPr>
          <p:sp>
            <p:nvSpPr>
              <p:cNvPr id="115" name="Cloud 114">
                <a:extLst>
                  <a:ext uri="{FF2B5EF4-FFF2-40B4-BE49-F238E27FC236}">
                    <a16:creationId xmlns:a16="http://schemas.microsoft.com/office/drawing/2014/main" id="{30BAE57F-33D5-0625-D73E-61B12DF938C4}"/>
                  </a:ext>
                </a:extLst>
              </p:cNvPr>
              <p:cNvSpPr/>
              <p:nvPr/>
            </p:nvSpPr>
            <p:spPr>
              <a:xfrm>
                <a:off x="6217348" y="2247212"/>
                <a:ext cx="914400" cy="914400"/>
              </a:xfrm>
              <a:prstGeom prst="cloud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bg2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0F0747B-BC0B-E7D6-5AFF-1B100188CF95}"/>
                  </a:ext>
                </a:extLst>
              </p:cNvPr>
              <p:cNvSpPr txBox="1"/>
              <p:nvPr/>
            </p:nvSpPr>
            <p:spPr>
              <a:xfrm>
                <a:off x="6236802" y="2480644"/>
                <a:ext cx="914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quantum </a:t>
                </a:r>
              </a:p>
              <a:p>
                <a:pPr algn="ctr"/>
                <a:r>
                  <a:rPr lang="en-US" sz="1000" dirty="0"/>
                  <a:t>teleportation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5874329-05DB-1C19-FA52-81706B5E05E6}"/>
                </a:ext>
              </a:extLst>
            </p:cNvPr>
            <p:cNvGrpSpPr/>
            <p:nvPr/>
          </p:nvGrpSpPr>
          <p:grpSpPr>
            <a:xfrm>
              <a:off x="3888411" y="3352749"/>
              <a:ext cx="1088884" cy="1251115"/>
              <a:chOff x="4271586" y="3415022"/>
              <a:chExt cx="1088884" cy="125111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C2C591E1-1BA3-2148-B60B-107E5EB7FE5A}"/>
                  </a:ext>
                </a:extLst>
              </p:cNvPr>
              <p:cNvGrpSpPr/>
              <p:nvPr/>
            </p:nvGrpSpPr>
            <p:grpSpPr>
              <a:xfrm>
                <a:off x="4271586" y="3415022"/>
                <a:ext cx="1088884" cy="914400"/>
                <a:chOff x="4303170" y="3396465"/>
                <a:chExt cx="1088884" cy="91440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76D653A-50ED-349E-A511-2877E99AE782}"/>
                    </a:ext>
                  </a:extLst>
                </p:cNvPr>
                <p:cNvSpPr/>
                <p:nvPr/>
              </p:nvSpPr>
              <p:spPr>
                <a:xfrm>
                  <a:off x="4303170" y="3396465"/>
                  <a:ext cx="1088884" cy="914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5125A0CB-B2DD-904D-F35F-E258EB839296}"/>
                    </a:ext>
                  </a:extLst>
                </p:cNvPr>
                <p:cNvGrpSpPr/>
                <p:nvPr/>
              </p:nvGrpSpPr>
              <p:grpSpPr>
                <a:xfrm>
                  <a:off x="4423291" y="3489638"/>
                  <a:ext cx="848798" cy="714981"/>
                  <a:chOff x="7414830" y="2452451"/>
                  <a:chExt cx="1138611" cy="988477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15878F7-C56D-F0D0-7D6C-E389838A166D}"/>
                      </a:ext>
                    </a:extLst>
                  </p:cNvPr>
                  <p:cNvSpPr/>
                  <p:nvPr/>
                </p:nvSpPr>
                <p:spPr>
                  <a:xfrm>
                    <a:off x="7414830" y="2452451"/>
                    <a:ext cx="1138611" cy="98847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15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839B65B4-995E-60A9-2891-276E84205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29480" y="2638920"/>
                    <a:ext cx="7368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9C7861E3-554F-7A6C-ABFB-58988BCE0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29480" y="2836342"/>
                    <a:ext cx="7368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B5956DA6-072E-FE89-EB74-205FBD8802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29480" y="3049558"/>
                    <a:ext cx="7368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A2B3987A-BA8F-8645-E881-3F4E5D51D0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29480" y="3248953"/>
                    <a:ext cx="7368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Arc 124">
                    <a:extLst>
                      <a:ext uri="{FF2B5EF4-FFF2-40B4-BE49-F238E27FC236}">
                        <a16:creationId xmlns:a16="http://schemas.microsoft.com/office/drawing/2014/main" id="{56BFE53C-DE75-44B2-1611-A95A56FB0296}"/>
                      </a:ext>
                    </a:extLst>
                  </p:cNvPr>
                  <p:cNvSpPr/>
                  <p:nvPr/>
                </p:nvSpPr>
                <p:spPr>
                  <a:xfrm>
                    <a:off x="8283495" y="2630596"/>
                    <a:ext cx="153630" cy="146343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F1ADCF46-4CE1-B58E-9BCB-68B7CB102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60309" y="2579942"/>
                    <a:ext cx="61989" cy="11086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D8F2E68-ABED-783D-213F-BE2EAB1080F2}"/>
                      </a:ext>
                    </a:extLst>
                  </p:cNvPr>
                  <p:cNvSpPr/>
                  <p:nvPr/>
                </p:nvSpPr>
                <p:spPr>
                  <a:xfrm>
                    <a:off x="8273879" y="2558858"/>
                    <a:ext cx="172860" cy="1595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Arc 127">
                    <a:extLst>
                      <a:ext uri="{FF2B5EF4-FFF2-40B4-BE49-F238E27FC236}">
                        <a16:creationId xmlns:a16="http://schemas.microsoft.com/office/drawing/2014/main" id="{1067249E-F0A8-67DD-1842-E47F974C861E}"/>
                      </a:ext>
                    </a:extLst>
                  </p:cNvPr>
                  <p:cNvSpPr/>
                  <p:nvPr/>
                </p:nvSpPr>
                <p:spPr>
                  <a:xfrm>
                    <a:off x="8283495" y="2834281"/>
                    <a:ext cx="153630" cy="146343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F73E9380-08FE-766B-A533-F7988FB3B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60309" y="2783627"/>
                    <a:ext cx="61989" cy="11086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4CD6A42-7EC0-67E0-55AE-639D1DB80647}"/>
                      </a:ext>
                    </a:extLst>
                  </p:cNvPr>
                  <p:cNvSpPr/>
                  <p:nvPr/>
                </p:nvSpPr>
                <p:spPr>
                  <a:xfrm>
                    <a:off x="8273879" y="2762543"/>
                    <a:ext cx="172860" cy="1595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Arc 130">
                    <a:extLst>
                      <a:ext uri="{FF2B5EF4-FFF2-40B4-BE49-F238E27FC236}">
                        <a16:creationId xmlns:a16="http://schemas.microsoft.com/office/drawing/2014/main" id="{1A38BE7F-8DB9-6686-F3FB-DB7581029F06}"/>
                      </a:ext>
                    </a:extLst>
                  </p:cNvPr>
                  <p:cNvSpPr/>
                  <p:nvPr/>
                </p:nvSpPr>
                <p:spPr>
                  <a:xfrm>
                    <a:off x="8283495" y="3042363"/>
                    <a:ext cx="153630" cy="146343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AC68F50E-2433-1EDB-E65C-3C116C07AF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60309" y="2991709"/>
                    <a:ext cx="61989" cy="11086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A7C0274D-62F9-3BCC-1C7D-18CACC20846C}"/>
                      </a:ext>
                    </a:extLst>
                  </p:cNvPr>
                  <p:cNvSpPr/>
                  <p:nvPr/>
                </p:nvSpPr>
                <p:spPr>
                  <a:xfrm>
                    <a:off x="8273879" y="2970625"/>
                    <a:ext cx="172860" cy="1595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490EA166-8768-8158-DDCF-1FEE530FA379}"/>
                      </a:ext>
                    </a:extLst>
                  </p:cNvPr>
                  <p:cNvSpPr/>
                  <p:nvPr/>
                </p:nvSpPr>
                <p:spPr>
                  <a:xfrm>
                    <a:off x="8283495" y="3248257"/>
                    <a:ext cx="153630" cy="146343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F032572A-2975-A5C3-B5C3-9F1A49B59E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60309" y="3197603"/>
                    <a:ext cx="61989" cy="11086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29732AF-D64B-30D3-1110-016015673E35}"/>
                      </a:ext>
                    </a:extLst>
                  </p:cNvPr>
                  <p:cNvSpPr/>
                  <p:nvPr/>
                </p:nvSpPr>
                <p:spPr>
                  <a:xfrm>
                    <a:off x="8273879" y="3176519"/>
                    <a:ext cx="172860" cy="1595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E6E187D4-560D-0661-9242-17C1483093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09770" y="2547606"/>
                        <a:ext cx="556513" cy="81632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600" b="1" i="1" dirty="0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6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6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600" b="1" dirty="0"/>
                      </a:p>
                    </p:txBody>
                  </p:sp>
                </mc:Choice>
                <mc:Fallback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E6E187D4-560D-0661-9242-17C14830932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09770" y="2547606"/>
                        <a:ext cx="556513" cy="81632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8292F83-77F9-2ED8-0E4C-27BD7D89803B}"/>
                  </a:ext>
                </a:extLst>
              </p:cNvPr>
              <p:cNvSpPr txBox="1"/>
              <p:nvPr/>
            </p:nvSpPr>
            <p:spPr>
              <a:xfrm>
                <a:off x="4332530" y="4296805"/>
                <a:ext cx="966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baseline="-25000" dirty="0" err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global</a:t>
                </a: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597DFD-6BFE-41BC-E0AD-4CD40E48F1F7}"/>
                </a:ext>
              </a:extLst>
            </p:cNvPr>
            <p:cNvSpPr/>
            <p:nvPr/>
          </p:nvSpPr>
          <p:spPr>
            <a:xfrm>
              <a:off x="644893" y="1574980"/>
              <a:ext cx="780540" cy="73410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{S}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FE87608-BF1E-7858-F427-01F096590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5433" y="2030644"/>
              <a:ext cx="1150405" cy="2784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128F3E08-810E-50AD-CBB4-5FCC08F8CFAC}"/>
                </a:ext>
              </a:extLst>
            </p:cNvPr>
            <p:cNvCxnSpPr>
              <a:cxnSpLocks/>
            </p:cNvCxnSpPr>
            <p:nvPr/>
          </p:nvCxnSpPr>
          <p:spPr>
            <a:xfrm>
              <a:off x="1425433" y="2319842"/>
              <a:ext cx="844621" cy="17989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02ED321-0AC9-00B0-AD81-2240130D3F36}"/>
                </a:ext>
              </a:extLst>
            </p:cNvPr>
            <p:cNvCxnSpPr>
              <a:cxnSpLocks/>
            </p:cNvCxnSpPr>
            <p:nvPr/>
          </p:nvCxnSpPr>
          <p:spPr>
            <a:xfrm>
              <a:off x="1425433" y="2329018"/>
              <a:ext cx="503871" cy="57152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B3B880D-D27D-4D20-246C-3B3C0A69A1C5}"/>
                </a:ext>
              </a:extLst>
            </p:cNvPr>
            <p:cNvSpPr/>
            <p:nvPr/>
          </p:nvSpPr>
          <p:spPr>
            <a:xfrm>
              <a:off x="7526847" y="2499735"/>
              <a:ext cx="780540" cy="5604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{</a:t>
              </a:r>
              <a:r>
                <a:rPr lang="en-US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r>
                <a:rPr lang="en-US" baseline="-25000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test</a:t>
              </a:r>
              <a:r>
                <a: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}</a:t>
              </a:r>
            </a:p>
          </p:txBody>
        </p:sp>
        <p:cxnSp>
          <p:nvCxnSpPr>
            <p:cNvPr id="182" name="Connector: Curved 181">
              <a:extLst>
                <a:ext uri="{FF2B5EF4-FFF2-40B4-BE49-F238E27FC236}">
                  <a16:creationId xmlns:a16="http://schemas.microsoft.com/office/drawing/2014/main" id="{BF0E6589-B6ED-EE0A-1DA5-191AB8BD34BD}"/>
                </a:ext>
              </a:extLst>
            </p:cNvPr>
            <p:cNvCxnSpPr>
              <a:stCxn id="69" idx="0"/>
              <a:endCxn id="180" idx="1"/>
            </p:cNvCxnSpPr>
            <p:nvPr/>
          </p:nvCxnSpPr>
          <p:spPr>
            <a:xfrm rot="5400000" flipH="1" flipV="1">
              <a:off x="6656345" y="2878227"/>
              <a:ext cx="968761" cy="772243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8EF2EC2F-C3C2-1E60-AE94-0BBE8D718C6E}"/>
                </a:ext>
              </a:extLst>
            </p:cNvPr>
            <p:cNvCxnSpPr>
              <a:stCxn id="180" idx="0"/>
            </p:cNvCxnSpPr>
            <p:nvPr/>
          </p:nvCxnSpPr>
          <p:spPr>
            <a:xfrm flipV="1">
              <a:off x="7917117" y="2074244"/>
              <a:ext cx="0" cy="42549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B93420C-19DC-D0C1-FC94-0CB45C1E3B4B}"/>
                </a:ext>
              </a:extLst>
            </p:cNvPr>
            <p:cNvSpPr/>
            <p:nvPr/>
          </p:nvSpPr>
          <p:spPr>
            <a:xfrm>
              <a:off x="7091187" y="1436729"/>
              <a:ext cx="1624188" cy="530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accuracy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0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has had enormous success in fields such as computer vision and natural language processing</a:t>
            </a:r>
          </a:p>
          <a:p>
            <a:pPr marL="342900" lvl="1" indent="0"/>
            <a:r>
              <a:rPr lang="en-US" dirty="0"/>
              <a:t> </a:t>
            </a:r>
            <a:r>
              <a:rPr lang="en-US" b="1" dirty="0">
                <a:highlight>
                  <a:srgbClr val="FFFF00"/>
                </a:highlight>
              </a:rPr>
              <a:t>Problem</a:t>
            </a:r>
            <a:r>
              <a:rPr lang="en-US" b="1" dirty="0"/>
              <a:t>:</a:t>
            </a:r>
            <a:r>
              <a:rPr lang="en-US" dirty="0"/>
              <a:t> Models require large amounts of data to be effective</a:t>
            </a:r>
            <a:endParaRPr lang="en-US" b="1" dirty="0"/>
          </a:p>
          <a:p>
            <a:pPr lvl="1"/>
            <a:r>
              <a:rPr lang="en-US" dirty="0"/>
              <a:t>Confidential information – financial records, medical history, etc. – that should not be accessible by third parties</a:t>
            </a:r>
          </a:p>
          <a:p>
            <a:r>
              <a:rPr lang="en-US" dirty="0"/>
              <a:t>We integrate two novel methods to mitigate such concerns</a:t>
            </a:r>
          </a:p>
          <a:p>
            <a:pPr lvl="1"/>
            <a:r>
              <a:rPr lang="en-US" dirty="0"/>
              <a:t>Federated learning</a:t>
            </a:r>
          </a:p>
          <a:p>
            <a:pPr lvl="1"/>
            <a:r>
              <a:rPr lang="en-US" dirty="0"/>
              <a:t>Quantum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compare our model against two other models:</a:t>
            </a:r>
          </a:p>
          <a:p>
            <a:pPr marL="342900" lvl="1" indent="0"/>
            <a:r>
              <a:rPr lang="en-US" dirty="0"/>
              <a:t> Classical federated learning model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>
                <a:sym typeface="Wingdings" panose="05000000000000000000" pitchFamily="2" charset="2"/>
              </a:rPr>
              <a:t> Federated structure 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×"/>
            </a:pPr>
            <a:r>
              <a:rPr lang="en-US" dirty="0">
                <a:sym typeface="Wingdings" panose="05000000000000000000" pitchFamily="2" charset="2"/>
              </a:rPr>
              <a:t> Quantum data/VQC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×"/>
            </a:pPr>
            <a:r>
              <a:rPr lang="en-US" dirty="0">
                <a:sym typeface="Wingdings" panose="05000000000000000000" pitchFamily="2" charset="2"/>
              </a:rPr>
              <a:t> Quantum weights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Quantum federated learning model with </a:t>
            </a:r>
            <a:r>
              <a:rPr lang="en-US" i="1" dirty="0">
                <a:sym typeface="Wingdings" panose="05000000000000000000" pitchFamily="2" charset="2"/>
              </a:rPr>
              <a:t>classical weights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>
                <a:sym typeface="Wingdings" panose="05000000000000000000" pitchFamily="2" charset="2"/>
              </a:rPr>
              <a:t> Federated structure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>
                <a:sym typeface="Wingdings" panose="05000000000000000000" pitchFamily="2" charset="2"/>
              </a:rPr>
              <a:t> Quantum data/VQC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×"/>
            </a:pPr>
            <a:r>
              <a:rPr lang="en-US" dirty="0">
                <a:sym typeface="Wingdings" panose="05000000000000000000" pitchFamily="2" charset="2"/>
              </a:rPr>
              <a:t> Quantum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(graphs)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graph showing the results of a test&#10;&#10;Description automatically generated">
            <a:extLst>
              <a:ext uri="{FF2B5EF4-FFF2-40B4-BE49-F238E27FC236}">
                <a16:creationId xmlns:a16="http://schemas.microsoft.com/office/drawing/2014/main" id="{915B2C9F-5204-BE89-CA75-3F202AAC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76279"/>
            <a:ext cx="3657600" cy="2743200"/>
          </a:xfrm>
          <a:prstGeom prst="rect">
            <a:avLst/>
          </a:prstGeom>
        </p:spPr>
      </p:pic>
      <p:pic>
        <p:nvPicPr>
          <p:cNvPr id="8" name="Picture 7" descr="A graph showing the results of a test&#10;&#10;Description automatically generated">
            <a:extLst>
              <a:ext uri="{FF2B5EF4-FFF2-40B4-BE49-F238E27FC236}">
                <a16:creationId xmlns:a16="http://schemas.microsoft.com/office/drawing/2014/main" id="{9AB7E7C0-8B1C-B4A8-BACC-099B4090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2919479"/>
            <a:ext cx="3657600" cy="2743200"/>
          </a:xfrm>
          <a:prstGeom prst="rect">
            <a:avLst/>
          </a:prstGeom>
        </p:spPr>
      </p:pic>
      <p:pic>
        <p:nvPicPr>
          <p:cNvPr id="10" name="Picture 9" descr="A graph showing the results of a test&#10;&#10;Description automatically generated">
            <a:extLst>
              <a:ext uri="{FF2B5EF4-FFF2-40B4-BE49-F238E27FC236}">
                <a16:creationId xmlns:a16="http://schemas.microsoft.com/office/drawing/2014/main" id="{BA54BE49-6468-672D-2574-459B61DA0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" y="1690689"/>
            <a:ext cx="4629151" cy="33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6FED2-D8C2-86CC-568D-2AFFE18C6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0588"/>
              </p:ext>
            </p:extLst>
          </p:nvPr>
        </p:nvGraphicFramePr>
        <p:xfrm>
          <a:off x="760396" y="2314876"/>
          <a:ext cx="7623208" cy="231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802">
                  <a:extLst>
                    <a:ext uri="{9D8B030D-6E8A-4147-A177-3AD203B41FA5}">
                      <a16:colId xmlns:a16="http://schemas.microsoft.com/office/drawing/2014/main" val="1932247622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4217711314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3735710951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2739807087"/>
                    </a:ext>
                  </a:extLst>
                </a:gridCol>
              </a:tblGrid>
              <a:tr h="462561">
                <a:tc>
                  <a:txBody>
                    <a:bodyPr/>
                    <a:lstStyle/>
                    <a:p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QFL (classical)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QFL (quantum)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80833"/>
                  </a:ext>
                </a:extLst>
              </a:tr>
              <a:tr h="4625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Training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26497"/>
                  </a:ext>
                </a:extLst>
              </a:tr>
              <a:tr h="4625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Validation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5118"/>
                  </a:ext>
                </a:extLst>
              </a:tr>
              <a:tr h="4625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Testing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605851"/>
                  </a:ext>
                </a:extLst>
              </a:tr>
              <a:tr h="4625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Test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99.58%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91.67%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59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Internet Simulation Package (</a:t>
            </a:r>
            <a:r>
              <a:rPr lang="en-US" dirty="0" err="1"/>
              <a:t>QuISP</a:t>
            </a:r>
            <a:r>
              <a:rPr lang="en-US" dirty="0"/>
              <a:t>) 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More powerful quantum capabilities</a:t>
            </a:r>
          </a:p>
          <a:p>
            <a:pPr marL="685800" lvl="2" indent="0"/>
            <a:r>
              <a:rPr lang="en-US" dirty="0">
                <a:sym typeface="Wingdings" panose="05000000000000000000" pitchFamily="2" charset="2"/>
              </a:rPr>
              <a:t> More accurate quantum teleportation processes</a:t>
            </a:r>
          </a:p>
          <a:p>
            <a:pPr marL="685800" lvl="2" indent="0"/>
            <a:r>
              <a:rPr lang="en-US" dirty="0">
                <a:sym typeface="Wingdings" panose="05000000000000000000" pitchFamily="2" charset="2"/>
              </a:rPr>
              <a:t> Better performance with large amounts of client nodes/qubits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Differential privacy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Lack of privacy-preserving features in QML/QFL models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We can incorporate differential privacy into our current QFL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8364567" cy="4207185"/>
          </a:xfrm>
        </p:spPr>
        <p:txBody>
          <a:bodyPr/>
          <a:lstStyle/>
          <a:p>
            <a:r>
              <a:rPr lang="en-US" dirty="0"/>
              <a:t>Privacy benefits of quantum computing and federated learning</a:t>
            </a:r>
          </a:p>
          <a:p>
            <a:pPr marL="342900" lvl="1" indent="0"/>
            <a:r>
              <a:rPr lang="en-US" dirty="0"/>
              <a:t> Quantum: No-cloning theorem, faster training time</a:t>
            </a:r>
          </a:p>
          <a:p>
            <a:pPr marL="685800" lvl="2" indent="0"/>
            <a:r>
              <a:rPr lang="en-US" dirty="0">
                <a:sym typeface="Wingdings" panose="05000000000000000000" pitchFamily="2" charset="2"/>
              </a:rPr>
              <a:t> Training done entirely in quantum  reduces classical-quantum conversion overhead</a:t>
            </a:r>
          </a:p>
          <a:p>
            <a:pPr marL="342900" lvl="1" indent="0"/>
            <a:r>
              <a:rPr lang="en-US" dirty="0">
                <a:sym typeface="Wingdings" panose="05000000000000000000" pitchFamily="2" charset="2"/>
              </a:rPr>
              <a:t> Federated learning: Ring topology mitigates access to entire dataset</a:t>
            </a:r>
          </a:p>
          <a:p>
            <a:pPr marL="685800" lvl="2" indent="0"/>
            <a:r>
              <a:rPr lang="en-US" dirty="0">
                <a:sym typeface="Wingdings" panose="05000000000000000000" pitchFamily="2" charset="2"/>
              </a:rPr>
              <a:t> No central server  attackers can only penetrate part of the data</a:t>
            </a:r>
          </a:p>
          <a:p>
            <a:pPr marL="685800" lvl="2" indent="0"/>
            <a:r>
              <a:rPr lang="en-US" dirty="0">
                <a:sym typeface="Wingdings" panose="05000000000000000000" pitchFamily="2" charset="2"/>
              </a:rPr>
              <a:t> No need for quantum memory as well!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(Thank You!)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Samuel Yen-Chi Chen and </a:t>
            </a:r>
            <a:r>
              <a:rPr lang="en-US" sz="1400" dirty="0" err="1">
                <a:effectLst/>
              </a:rPr>
              <a:t>Shinjae</a:t>
            </a:r>
            <a:r>
              <a:rPr lang="en-US" sz="1400" dirty="0">
                <a:effectLst/>
              </a:rPr>
              <a:t> Yoo, “Federated quantum machine learning,” Entropy, vol. 23, no. 4, pp. 460,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Mahdi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Chehimi</a:t>
            </a:r>
            <a:r>
              <a:rPr lang="en-US" sz="1400" dirty="0">
                <a:effectLst/>
                <a:latin typeface="Arial" panose="020B0604020202020204" pitchFamily="34" charset="0"/>
              </a:rPr>
              <a:t> and Walid Saad, “Quantum federated learning with quantum data,” in ICASSP 2022-2022 IEEE International Conference on Acoustics, Speech and Signal Processing (ICASSP). IEEE, 2022, pp. 8617–8621.</a:t>
            </a:r>
            <a:endParaRPr lang="en-US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Matthias C Caro,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Hsin</a:t>
            </a:r>
            <a:r>
              <a:rPr lang="en-US" sz="1400" dirty="0">
                <a:effectLst/>
                <a:latin typeface="Arial" panose="020B0604020202020204" pitchFamily="34" charset="0"/>
              </a:rPr>
              <a:t>-Yuan Huang, Marco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Cerezo</a:t>
            </a:r>
            <a:r>
              <a:rPr lang="en-US" sz="1400" dirty="0">
                <a:effectLst/>
                <a:latin typeface="Arial" panose="020B0604020202020204" pitchFamily="34" charset="0"/>
              </a:rPr>
              <a:t>, Kunal Sharma, Andrew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Sornborger</a:t>
            </a:r>
            <a:r>
              <a:rPr lang="en-US" sz="1400" dirty="0">
                <a:effectLst/>
                <a:latin typeface="Arial" panose="020B0604020202020204" pitchFamily="34" charset="0"/>
              </a:rPr>
              <a:t>, Lukasz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Cincio</a:t>
            </a:r>
            <a:r>
              <a:rPr lang="en-US" sz="1400" dirty="0">
                <a:effectLst/>
                <a:latin typeface="Arial" panose="020B0604020202020204" pitchFamily="34" charset="0"/>
              </a:rPr>
              <a:t>, and Patrick J Coles, “Generalization in quantum machine learning from few training data,” Nature communications, vol. 13, no. 1, pp. 1–11,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Mitali Sisodia and Anirban Pathak, “Comment on “quantum teleportation of eight-qubit state via six-qubit cluster state”,” International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Journal of Theoretical Physics, vol. 57, no. 7, pp. 2213–2217,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Xiaoqing Tan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Tan</a:t>
            </a:r>
            <a:r>
              <a:rPr lang="en-US" sz="140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Xiaoqian</a:t>
            </a:r>
            <a:r>
              <a:rPr lang="en-US" sz="1400" dirty="0">
                <a:effectLst/>
                <a:latin typeface="Arial" panose="020B0604020202020204" pitchFamily="34" charset="0"/>
              </a:rPr>
              <a:t> Zhang, and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Tingting</a:t>
            </a:r>
            <a:r>
              <a:rPr lang="en-US" sz="1400" dirty="0">
                <a:effectLst/>
                <a:latin typeface="Arial" panose="020B0604020202020204" pitchFamily="34" charset="0"/>
              </a:rPr>
              <a:t> Song, “Deterministic quantum teleportation of a particular six-qubit state using six-qubit cluster state,” International Journal of Theoretical Physics, vol. 55, pp. 155–160,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Ryosuke Satoh, Michal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Hajdusek</a:t>
            </a:r>
            <a:r>
              <a:rPr lang="en-US" sz="140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Naphan</a:t>
            </a:r>
            <a:r>
              <a:rPr lang="en-US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Benchasattabuse</a:t>
            </a:r>
            <a:r>
              <a:rPr lang="en-US" sz="1400" dirty="0">
                <a:effectLst/>
                <a:latin typeface="Arial" panose="020B0604020202020204" pitchFamily="34" charset="0"/>
              </a:rPr>
              <a:t>, Shota Nagayama, Kentaro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Teramoto</a:t>
            </a:r>
            <a:r>
              <a:rPr lang="en-US" sz="140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Takaaki</a:t>
            </a:r>
            <a:r>
              <a:rPr lang="en-US" sz="1400" dirty="0">
                <a:effectLst/>
                <a:latin typeface="Arial" panose="020B0604020202020204" pitchFamily="34" charset="0"/>
              </a:rPr>
              <a:t> Matsuo, Sara Ayman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Metwalli</a:t>
            </a:r>
            <a:r>
              <a:rPr lang="en-US" sz="140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Poramet</a:t>
            </a:r>
            <a:r>
              <a:rPr lang="en-US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Pathumsoot</a:t>
            </a:r>
            <a:r>
              <a:rPr lang="en-US" sz="1400" dirty="0">
                <a:effectLst/>
                <a:latin typeface="Arial" panose="020B0604020202020204" pitchFamily="34" charset="0"/>
              </a:rPr>
              <a:t>, Takahiko Satoh,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Shigeya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Suzuki, and Rodney Van Meter, “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Quisp</a:t>
            </a:r>
            <a:r>
              <a:rPr lang="en-US" sz="1400" dirty="0">
                <a:effectLst/>
                <a:latin typeface="Arial" panose="020B0604020202020204" pitchFamily="34" charset="0"/>
              </a:rPr>
              <a:t>: a quantum internet simulation package,” in 2022 IEEE International Conference on Quantum Computing and Engineering (QCE). IEEE, 2022, pp. 353–364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</a:rPr>
              <a:t>William M Watkins, Samuel Yen-Chi Chen, and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Shinjae</a:t>
            </a:r>
            <a:r>
              <a:rPr lang="en-US" sz="1400" dirty="0">
                <a:effectLst/>
                <a:latin typeface="Arial" panose="020B0604020202020204" pitchFamily="34" charset="0"/>
              </a:rPr>
              <a:t> Yoo, “Quantum machine learning with differential privacy,” Scientific Reports, vol. 13, no. 1, pp. 2453, 2023.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A yellow smiley face with black eyes and a smile&#10;&#10;Description automatically generated">
            <a:extLst>
              <a:ext uri="{FF2B5EF4-FFF2-40B4-BE49-F238E27FC236}">
                <a16:creationId xmlns:a16="http://schemas.microsoft.com/office/drawing/2014/main" id="{8979B54D-B082-AAA8-B695-2897BD1D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03" y="759230"/>
            <a:ext cx="537354" cy="5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Federated learning, quantum circuits, quantum teleportation and error correction schemes</a:t>
            </a:r>
          </a:p>
        </p:txBody>
      </p:sp>
    </p:spTree>
    <p:extLst>
      <p:ext uri="{BB962C8B-B14F-4D97-AF65-F5344CB8AC3E}">
        <p14:creationId xmlns:p14="http://schemas.microsoft.com/office/powerpoint/2010/main" val="89593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Learning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Decentralized computer network architecture</a:t>
            </a:r>
          </a:p>
          <a:p>
            <a:pPr marL="342900" lvl="1" indent="0"/>
            <a:r>
              <a:rPr lang="en-US" dirty="0"/>
              <a:t> Dataset is split among several client nodes</a:t>
            </a:r>
          </a:p>
          <a:p>
            <a:pPr marL="342900" lvl="1" indent="0"/>
            <a:r>
              <a:rPr lang="en-US" dirty="0"/>
              <a:t> One set of weights is distributed among these clients</a:t>
            </a:r>
          </a:p>
          <a:p>
            <a:pPr marL="685800" lvl="2" indent="0"/>
            <a:r>
              <a:rPr lang="en-US" dirty="0"/>
              <a:t> Separate update and training processes</a:t>
            </a:r>
          </a:p>
          <a:p>
            <a:pPr marL="0" indent="0"/>
            <a:r>
              <a:rPr lang="en-US" dirty="0"/>
              <a:t>Benefits?</a:t>
            </a:r>
          </a:p>
          <a:p>
            <a:pPr marL="342900" lvl="1" indent="0"/>
            <a:r>
              <a:rPr lang="en-US" dirty="0"/>
              <a:t> Greater privacy and independence of client data</a:t>
            </a:r>
          </a:p>
          <a:p>
            <a:pPr marL="342900" lvl="1" indent="0"/>
            <a:r>
              <a:rPr lang="en-US" dirty="0"/>
              <a:t> Improved accuracy of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Learning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B23CAD-8082-4435-A3B2-115E0396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Hub-Spoke Topology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300591"/>
            <a:ext cx="3868340" cy="3889072"/>
          </a:xfrm>
        </p:spPr>
        <p:txBody>
          <a:bodyPr/>
          <a:lstStyle/>
          <a:p>
            <a:r>
              <a:rPr lang="en-US" dirty="0"/>
              <a:t>Central server to oversee the training process</a:t>
            </a:r>
          </a:p>
          <a:p>
            <a:pPr lvl="1"/>
            <a:r>
              <a:rPr lang="en-US" dirty="0"/>
              <a:t>Performs weight initialization and distribution process among clients</a:t>
            </a:r>
          </a:p>
          <a:p>
            <a:pPr lvl="1"/>
            <a:r>
              <a:rPr lang="en-US" dirty="0"/>
              <a:t>Responsible for aggregating and updating weights after each round</a:t>
            </a:r>
          </a:p>
          <a:p>
            <a:r>
              <a:rPr lang="en-US" dirty="0"/>
              <a:t>Clients are randomly selected for each 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CE17D-6F03-BFEB-B3C6-30C878C535CE}"/>
              </a:ext>
            </a:extLst>
          </p:cNvPr>
          <p:cNvGrpSpPr/>
          <p:nvPr/>
        </p:nvGrpSpPr>
        <p:grpSpPr>
          <a:xfrm>
            <a:off x="4474723" y="1952861"/>
            <a:ext cx="4486226" cy="3400612"/>
            <a:chOff x="586242" y="2211294"/>
            <a:chExt cx="4892356" cy="34006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6BBEF6-00F9-A309-B599-D51CCCFCA928}"/>
                </a:ext>
              </a:extLst>
            </p:cNvPr>
            <p:cNvGrpSpPr/>
            <p:nvPr/>
          </p:nvGrpSpPr>
          <p:grpSpPr>
            <a:xfrm>
              <a:off x="586242" y="2289745"/>
              <a:ext cx="4756723" cy="3208608"/>
              <a:chOff x="485805" y="2265839"/>
              <a:chExt cx="4677866" cy="2940560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F78D030D-2843-2F18-192F-CD6B708C168F}"/>
                  </a:ext>
                </a:extLst>
              </p:cNvPr>
              <p:cNvCxnSpPr>
                <a:cxnSpLocks/>
                <a:endCxn id="18" idx="3"/>
              </p:cNvCxnSpPr>
              <p:nvPr/>
            </p:nvCxnSpPr>
            <p:spPr>
              <a:xfrm rot="5400000">
                <a:off x="2617553" y="3338074"/>
                <a:ext cx="1833793" cy="1257399"/>
              </a:xfrm>
              <a:prstGeom prst="bentConnector2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A4281C0-96FD-015F-B68C-A22284CAF009}"/>
                  </a:ext>
                </a:extLst>
              </p:cNvPr>
              <p:cNvGrpSpPr/>
              <p:nvPr/>
            </p:nvGrpSpPr>
            <p:grpSpPr>
              <a:xfrm>
                <a:off x="485805" y="2265839"/>
                <a:ext cx="1349132" cy="1436581"/>
                <a:chOff x="1563373" y="2290259"/>
                <a:chExt cx="914400" cy="936640"/>
              </a:xfrm>
            </p:grpSpPr>
            <p:pic>
              <p:nvPicPr>
                <p:cNvPr id="106" name="Graphic 105" descr="Cloud with solid fill">
                  <a:extLst>
                    <a:ext uri="{FF2B5EF4-FFF2-40B4-BE49-F238E27FC236}">
                      <a16:creationId xmlns:a16="http://schemas.microsoft.com/office/drawing/2014/main" id="{C055D4BC-132D-8CFB-DFF1-B2DFE9BA3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3373" y="2290259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85F668C9-556F-31D8-C780-9F3BBA6C42E4}"/>
                    </a:ext>
                  </a:extLst>
                </p:cNvPr>
                <p:cNvGrpSpPr/>
                <p:nvPr/>
              </p:nvGrpSpPr>
              <p:grpSpPr>
                <a:xfrm>
                  <a:off x="1563373" y="2312499"/>
                  <a:ext cx="914400" cy="914400"/>
                  <a:chOff x="1563373" y="2312499"/>
                  <a:chExt cx="914400" cy="914400"/>
                </a:xfrm>
              </p:grpSpPr>
              <p:pic>
                <p:nvPicPr>
                  <p:cNvPr id="108" name="Graphic 107" descr="Cloud with solid fill">
                    <a:extLst>
                      <a:ext uri="{FF2B5EF4-FFF2-40B4-BE49-F238E27FC236}">
                        <a16:creationId xmlns:a16="http://schemas.microsoft.com/office/drawing/2014/main" id="{45F609C5-0735-B9CE-951B-4BC3E02AE2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3373" y="2312499"/>
                    <a:ext cx="914400" cy="91440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1D231170-D86C-4510-8DFD-711024173F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89309" y="2658860"/>
                        <a:ext cx="445331" cy="3126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m:oMathPara>
                        </a14:m>
                        <a:endParaRPr lang="en-US" sz="2800" b="1" dirty="0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1D231170-D86C-4510-8DFD-711024173F0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89309" y="2658860"/>
                        <a:ext cx="445331" cy="31263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B51D405-57BA-E6CB-8209-4D180413F8A4}"/>
                  </a:ext>
                </a:extLst>
              </p:cNvPr>
              <p:cNvGrpSpPr/>
              <p:nvPr/>
            </p:nvGrpSpPr>
            <p:grpSpPr>
              <a:xfrm>
                <a:off x="3208565" y="2320551"/>
                <a:ext cx="1955106" cy="1438649"/>
                <a:chOff x="793776" y="3498037"/>
                <a:chExt cx="1408473" cy="94672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820DA7F-3BB5-3458-39B3-48328261CFB0}"/>
                    </a:ext>
                  </a:extLst>
                </p:cNvPr>
                <p:cNvGrpSpPr/>
                <p:nvPr/>
              </p:nvGrpSpPr>
              <p:grpSpPr>
                <a:xfrm>
                  <a:off x="1083540" y="3498037"/>
                  <a:ext cx="847725" cy="596139"/>
                  <a:chOff x="779859" y="3422220"/>
                  <a:chExt cx="847725" cy="596139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579BE233-4F49-8F33-3457-CD4028F46B76}"/>
                      </a:ext>
                    </a:extLst>
                  </p:cNvPr>
                  <p:cNvSpPr/>
                  <p:nvPr/>
                </p:nvSpPr>
                <p:spPr>
                  <a:xfrm>
                    <a:off x="779859" y="3422220"/>
                    <a:ext cx="847725" cy="59613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15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904486FE-B0CC-4EFC-30E5-15C3F8021D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534677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D4B61611-7662-D32B-4F8D-ED4EB1C0B9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653740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9923C7C7-9135-91E5-374D-C962CA48F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782328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6E2066C4-D3B5-B442-8B5B-74188C54E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902581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3E266FF3-0123-31E4-04CD-7F7E8F5639E5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48639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0E609A4C-314E-3253-EE60-B0E6DD7515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104" name="Arc 103">
                        <a:extLst>
                          <a:ext uri="{FF2B5EF4-FFF2-40B4-BE49-F238E27FC236}">
                            <a16:creationId xmlns:a16="http://schemas.microsoft.com/office/drawing/2014/main" id="{0D107393-5669-74B8-F05B-2A3F0C3C3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745B2E57-CA99-14E4-B15C-C16B941374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D3E40679-B3F8-975B-8652-8FEAD218C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5DA9A5CB-8A90-D4C0-0A75-1EF6330DFCBC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60923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85C397EC-3EFA-DCB0-4064-005B7D190B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100" name="Arc 99">
                        <a:extLst>
                          <a:ext uri="{FF2B5EF4-FFF2-40B4-BE49-F238E27FC236}">
                            <a16:creationId xmlns:a16="http://schemas.microsoft.com/office/drawing/2014/main" id="{DD98DE84-3828-D57A-D393-CE2E5E9A1B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1" name="Straight Connector 100">
                        <a:extLst>
                          <a:ext uri="{FF2B5EF4-FFF2-40B4-BE49-F238E27FC236}">
                            <a16:creationId xmlns:a16="http://schemas.microsoft.com/office/drawing/2014/main" id="{014D1E6B-8891-C168-C0A6-40737BBAAD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23A3FE96-B4E1-2939-DE8C-E9ED3F154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76C69865-7B65-5EA2-F188-F67A2CB2C680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734725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249A180C-EA8E-6271-84CB-F54CCA683A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96" name="Arc 95">
                        <a:extLst>
                          <a:ext uri="{FF2B5EF4-FFF2-40B4-BE49-F238E27FC236}">
                            <a16:creationId xmlns:a16="http://schemas.microsoft.com/office/drawing/2014/main" id="{412C4CDF-6668-591E-A325-5993F340F5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7" name="Straight Connector 96">
                        <a:extLst>
                          <a:ext uri="{FF2B5EF4-FFF2-40B4-BE49-F238E27FC236}">
                            <a16:creationId xmlns:a16="http://schemas.microsoft.com/office/drawing/2014/main" id="{0C9F3FC8-6967-2313-5D9F-3C2A506B73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28A3EB41-5677-3F68-EB7B-13B3018C9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2E8F6B2-09D3-5C47-D751-0A5D63703ADB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858897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75371DDB-B2E0-EC0E-F82D-DD9C4A3BE2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92" name="Arc 91">
                        <a:extLst>
                          <a:ext uri="{FF2B5EF4-FFF2-40B4-BE49-F238E27FC236}">
                            <a16:creationId xmlns:a16="http://schemas.microsoft.com/office/drawing/2014/main" id="{2071DAD1-9107-DC52-7617-5D9D32D3AA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AFB00DE9-439B-020E-CDA5-790BE478F7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699C1D94-EF8A-47AC-D181-3B12D2AC3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4CABECB3-AFC1-A074-D566-3FF1E6B5C4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9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900" b="1" dirty="0"/>
                      </a:p>
                    </p:txBody>
                  </p:sp>
                </mc:Choice>
                <mc:Fallback xmlns=""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4CABECB3-AFC1-A074-D566-3FF1E6B5C49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7700C53-729D-EB66-F38F-77EDC13FC5F9}"/>
                    </a:ext>
                  </a:extLst>
                </p:cNvPr>
                <p:cNvGrpSpPr/>
                <p:nvPr/>
              </p:nvGrpSpPr>
              <p:grpSpPr>
                <a:xfrm>
                  <a:off x="1354524" y="3671157"/>
                  <a:ext cx="847725" cy="596139"/>
                  <a:chOff x="779859" y="3422220"/>
                  <a:chExt cx="847725" cy="5961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1AB7992-76AF-1E93-C1B5-606EA78A87C1}"/>
                      </a:ext>
                    </a:extLst>
                  </p:cNvPr>
                  <p:cNvSpPr/>
                  <p:nvPr/>
                </p:nvSpPr>
                <p:spPr>
                  <a:xfrm>
                    <a:off x="779859" y="3422220"/>
                    <a:ext cx="847725" cy="596139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15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3568F27-2CEF-DBB3-FC3D-9ABE745C0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534677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D816C792-7C89-CDE0-BE0F-E412A1CA73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653740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4022DE4-C959-6283-6FAF-FFA6F245AA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782328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6F627E34-4D5F-C8FC-18C4-FB8A78B3DA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902581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73A49835-B6E1-2262-6130-EAC8B909D11D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48639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264FF14E-BC51-1091-2683-0AFEA91F5B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78" name="Arc 77">
                        <a:extLst>
                          <a:ext uri="{FF2B5EF4-FFF2-40B4-BE49-F238E27FC236}">
                            <a16:creationId xmlns:a16="http://schemas.microsoft.com/office/drawing/2014/main" id="{E01BA94F-C029-E1EB-DD2F-A1BD8823A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" name="Straight Connector 78">
                        <a:extLst>
                          <a:ext uri="{FF2B5EF4-FFF2-40B4-BE49-F238E27FC236}">
                            <a16:creationId xmlns:a16="http://schemas.microsoft.com/office/drawing/2014/main" id="{4F858609-9EA7-C2EA-D616-9CDAEBDF6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CCC9DEA6-ABFE-89BD-D2B6-D1C36410C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593B3C42-EC6C-484B-F4AA-09BEF0B449B2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60923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B1AC7858-28B4-4EB6-D258-304A5CA7D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74" name="Arc 73">
                        <a:extLst>
                          <a:ext uri="{FF2B5EF4-FFF2-40B4-BE49-F238E27FC236}">
                            <a16:creationId xmlns:a16="http://schemas.microsoft.com/office/drawing/2014/main" id="{2820662B-7DA3-B876-A391-558370C8B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33748C23-7748-2289-90CC-7214D868A5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0B483620-C552-1C64-999C-887942CD6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7B603682-00E6-98FD-8741-9F45E9493AAD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734725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76EC984-8757-82FB-E4DC-FF600A9C78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70" name="Arc 69">
                        <a:extLst>
                          <a:ext uri="{FF2B5EF4-FFF2-40B4-BE49-F238E27FC236}">
                            <a16:creationId xmlns:a16="http://schemas.microsoft.com/office/drawing/2014/main" id="{5DB5E0B6-4F9A-CFE0-7445-891014CF97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E0E983B4-F4AD-4544-B09C-8A40375A84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8DE9A1AF-B8B5-B418-67D1-2653B9A7A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ACEAE819-FEBE-B15C-4447-60F4714C2B1E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858897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49FB90E3-3B2B-6773-CC0B-DFC944B469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66" name="Arc 65">
                        <a:extLst>
                          <a:ext uri="{FF2B5EF4-FFF2-40B4-BE49-F238E27FC236}">
                            <a16:creationId xmlns:a16="http://schemas.microsoft.com/office/drawing/2014/main" id="{7C4ABAEB-08F9-1904-CF1A-003D06F08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1A93195C-55D5-F119-F502-030ADFEABE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7F008E68-17B7-FB1A-CE2A-8B3974C07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71E453D2-CD47-CF93-C8AA-73AFAAC5B7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9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900" b="1" dirty="0"/>
                      </a:p>
                    </p:txBody>
                  </p:sp>
                </mc:Choice>
                <mc:Fallback xmlns=""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71E453D2-CD47-CF93-C8AA-73AFAAC5B7D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B823B75-6358-D8DC-2FFD-874E942AC62F}"/>
                    </a:ext>
                  </a:extLst>
                </p:cNvPr>
                <p:cNvGrpSpPr/>
                <p:nvPr/>
              </p:nvGrpSpPr>
              <p:grpSpPr>
                <a:xfrm>
                  <a:off x="793776" y="3848620"/>
                  <a:ext cx="847725" cy="596139"/>
                  <a:chOff x="779859" y="3422220"/>
                  <a:chExt cx="847725" cy="596139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DA09C4FC-907E-4249-057F-CF383DE89F36}"/>
                      </a:ext>
                    </a:extLst>
                  </p:cNvPr>
                  <p:cNvSpPr/>
                  <p:nvPr/>
                </p:nvSpPr>
                <p:spPr>
                  <a:xfrm>
                    <a:off x="779859" y="3422220"/>
                    <a:ext cx="847725" cy="596139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15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92A289E7-FFE9-3739-F927-7319D58C75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534677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C8970DDA-8591-4370-703D-A769AD529E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653740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014EFBEF-4258-7570-2292-9E7C2E1C81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782328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9094294-3520-6289-6EEC-B10595E04E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219" y="3902581"/>
                    <a:ext cx="54864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A39447D-062A-14B3-ED98-5E96817B23A2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48639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392DF663-9CB3-DB33-8D94-C1423E38FC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52" name="Arc 51">
                        <a:extLst>
                          <a:ext uri="{FF2B5EF4-FFF2-40B4-BE49-F238E27FC236}">
                            <a16:creationId xmlns:a16="http://schemas.microsoft.com/office/drawing/2014/main" id="{2A30A2B2-8E3B-867A-7109-582A18273C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81034831-6489-8593-7D7C-21FE5F9062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52B065A-6C29-4EC1-420B-C4939B9A0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0C88261F-F4A5-2EBB-941F-59E12010200E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609233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33333E40-593B-CB58-5693-A79CF8FBBB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48" name="Arc 47">
                        <a:extLst>
                          <a:ext uri="{FF2B5EF4-FFF2-40B4-BE49-F238E27FC236}">
                            <a16:creationId xmlns:a16="http://schemas.microsoft.com/office/drawing/2014/main" id="{C00F87E3-78A7-B70F-040C-EF34D8F35B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B503C2F8-FD3F-DE86-9B3C-4DD918E17A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6509012-9752-0F52-5E5F-3D8C13B32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37F975C9-24E0-A584-A915-210CAC95F39E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734725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F52037B7-8830-510D-A25F-8DDA484CDA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44" name="Arc 43">
                        <a:extLst>
                          <a:ext uri="{FF2B5EF4-FFF2-40B4-BE49-F238E27FC236}">
                            <a16:creationId xmlns:a16="http://schemas.microsoft.com/office/drawing/2014/main" id="{FA9245D8-E6CF-5978-AD47-51E75FE1C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544A80BC-32ED-AED5-4BDC-357721E459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448F8DA4-E241-572F-8441-B29C80C55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51A32C8-E7EA-46C2-D78C-733FCBFFA0FC}"/>
                      </a:ext>
                    </a:extLst>
                  </p:cNvPr>
                  <p:cNvGrpSpPr/>
                  <p:nvPr/>
                </p:nvGrpSpPr>
                <p:grpSpPr>
                  <a:xfrm>
                    <a:off x="1419443" y="3858897"/>
                    <a:ext cx="128699" cy="131522"/>
                    <a:chOff x="1826830" y="3365243"/>
                    <a:chExt cx="106244" cy="116272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C3C04AE7-E57E-BF34-80FB-194E877CF0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2740" y="3376484"/>
                      <a:ext cx="94425" cy="105031"/>
                      <a:chOff x="1779619" y="4148505"/>
                      <a:chExt cx="94425" cy="105782"/>
                    </a:xfrm>
                  </p:grpSpPr>
                  <p:sp>
                    <p:nvSpPr>
                      <p:cNvPr id="40" name="Arc 39">
                        <a:extLst>
                          <a:ext uri="{FF2B5EF4-FFF2-40B4-BE49-F238E27FC236}">
                            <a16:creationId xmlns:a16="http://schemas.microsoft.com/office/drawing/2014/main" id="{859555D6-B4E6-FFE6-A814-E75E6CBA70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9619" y="4175705"/>
                        <a:ext cx="94425" cy="78582"/>
                      </a:xfrm>
                      <a:prstGeom prst="arc">
                        <a:avLst>
                          <a:gd name="adj1" fmla="val 11606163"/>
                          <a:gd name="adj2" fmla="val 20924328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F7BA1CEB-6C1D-5194-EBBE-B67DA2C83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826831" y="4148505"/>
                        <a:ext cx="38100" cy="5953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B612B4C4-BE87-F412-6ED6-91051A0B7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30" y="3365243"/>
                      <a:ext cx="106244" cy="8507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14FE09E7-7823-B1D7-0F34-7DCDB4182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900" b="1" i="0" dirty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9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900" b="1" dirty="0"/>
                      </a:p>
                    </p:txBody>
                  </p:sp>
                </mc:Choice>
                <mc:Fallback xmlns=""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14FE09E7-7823-B1D7-0F34-7DCDB418244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4997" y="3479607"/>
                        <a:ext cx="414338" cy="49231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8D184FA-C101-3AC4-71B2-9795FE9BAF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6284" y="3049875"/>
                <a:ext cx="1232574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86AC060-4808-3F89-371E-DED8E0BB6E96}"/>
                      </a:ext>
                    </a:extLst>
                  </p:cNvPr>
                  <p:cNvSpPr/>
                  <p:nvPr/>
                </p:nvSpPr>
                <p:spPr>
                  <a:xfrm>
                    <a:off x="2015255" y="4560940"/>
                    <a:ext cx="890494" cy="645459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2A3154CF-83E6-BE85-3745-60A1F89FD3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255" y="4560940"/>
                    <a:ext cx="890494" cy="6454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F517CB58-AAA8-4EE1-D54D-79A4EACA257F}"/>
                  </a:ext>
                </a:extLst>
              </p:cNvPr>
              <p:cNvCxnSpPr>
                <a:stCxn id="28" idx="2"/>
                <a:endCxn id="18" idx="3"/>
              </p:cNvCxnSpPr>
              <p:nvPr/>
            </p:nvCxnSpPr>
            <p:spPr>
              <a:xfrm rot="5400000">
                <a:off x="2789105" y="3875845"/>
                <a:ext cx="1124470" cy="891181"/>
              </a:xfrm>
              <a:prstGeom prst="bentConnector2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D7C045A6-85F6-62B0-895C-E72255D32842}"/>
                  </a:ext>
                </a:extLst>
              </p:cNvPr>
              <p:cNvCxnSpPr>
                <a:stCxn id="54" idx="2"/>
                <a:endCxn id="18" idx="3"/>
              </p:cNvCxnSpPr>
              <p:nvPr/>
            </p:nvCxnSpPr>
            <p:spPr>
              <a:xfrm rot="5400000">
                <a:off x="3043456" y="3351819"/>
                <a:ext cx="1394145" cy="1669557"/>
              </a:xfrm>
              <a:prstGeom prst="bentConnector2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1D34C285-12C4-A09E-B22D-CBE798CA4D1E}"/>
                  </a:ext>
                </a:extLst>
              </p:cNvPr>
              <p:cNvCxnSpPr>
                <a:cxnSpLocks/>
                <a:stCxn id="18" idx="1"/>
                <a:endCxn id="109" idx="2"/>
              </p:cNvCxnSpPr>
              <p:nvPr/>
            </p:nvCxnSpPr>
            <p:spPr>
              <a:xfrm rot="10800000">
                <a:off x="1147687" y="3310695"/>
                <a:ext cx="867570" cy="1572975"/>
              </a:xfrm>
              <a:prstGeom prst="bentConnector2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7BC9D8B-0AA4-0D53-325E-6EE1F3DA08E1}"/>
                      </a:ext>
                    </a:extLst>
                  </p:cNvPr>
                  <p:cNvSpPr txBox="1"/>
                  <p:nvPr/>
                </p:nvSpPr>
                <p:spPr>
                  <a:xfrm>
                    <a:off x="1544811" y="2542968"/>
                    <a:ext cx="1680697" cy="4230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ea typeface="Cambria Math" panose="02040503050406030204" pitchFamily="18" charset="0"/>
                      </a:rPr>
                      <a:t>Distribute global model parameters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7BC9D8B-0AA4-0D53-325E-6EE1F3DA08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4811" y="2542968"/>
                    <a:ext cx="1680697" cy="4230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2632" b="-78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00BFDB-EE7B-B392-79C9-DF76FEFD4522}"/>
                  </a:ext>
                </a:extLst>
              </p:cNvPr>
              <p:cNvSpPr txBox="1"/>
              <p:nvPr/>
            </p:nvSpPr>
            <p:spPr>
              <a:xfrm>
                <a:off x="3021136" y="4898268"/>
                <a:ext cx="2007002" cy="25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ea typeface="Cambria Math" panose="02040503050406030204" pitchFamily="18" charset="0"/>
                  </a:rPr>
                  <a:t>Send parameter updates</a:t>
                </a:r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1D7EA3-C3F3-7E39-4FF4-2CA89050A8C1}"/>
                  </a:ext>
                </a:extLst>
              </p:cNvPr>
              <p:cNvSpPr txBox="1"/>
              <p:nvPr/>
            </p:nvSpPr>
            <p:spPr>
              <a:xfrm>
                <a:off x="1669918" y="4179817"/>
                <a:ext cx="1551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ea typeface="Cambria Math" panose="02040503050406030204" pitchFamily="18" charset="0"/>
                  </a:rPr>
                  <a:t>Aggregation process</a:t>
                </a:r>
                <a:endParaRPr lang="en-US" sz="12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9501AE-0F85-A0DB-BEA2-6D1B099DF8EF}"/>
                </a:ext>
              </a:extLst>
            </p:cNvPr>
            <p:cNvSpPr/>
            <p:nvPr/>
          </p:nvSpPr>
          <p:spPr>
            <a:xfrm>
              <a:off x="586242" y="2211294"/>
              <a:ext cx="4892356" cy="3400612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95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Learning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B23CAD-8082-4435-A3B2-115E0396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Ring Topology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300591"/>
            <a:ext cx="3868340" cy="3889072"/>
          </a:xfrm>
        </p:spPr>
        <p:txBody>
          <a:bodyPr/>
          <a:lstStyle/>
          <a:p>
            <a:r>
              <a:rPr lang="en-US" dirty="0"/>
              <a:t>Lack of a central server</a:t>
            </a:r>
          </a:p>
          <a:p>
            <a:pPr lvl="1"/>
            <a:r>
              <a:rPr lang="en-US" dirty="0"/>
              <a:t>Set number of clients are organized in a ring structure</a:t>
            </a:r>
          </a:p>
          <a:p>
            <a:pPr lvl="1"/>
            <a:r>
              <a:rPr lang="en-US" dirty="0"/>
              <a:t>One set of weights is created at the start and passed between clients</a:t>
            </a:r>
          </a:p>
          <a:p>
            <a:r>
              <a:rPr lang="en-US" dirty="0"/>
              <a:t>No aggregation process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51DCE-8926-7F51-3063-BD113104C717}"/>
              </a:ext>
            </a:extLst>
          </p:cNvPr>
          <p:cNvGrpSpPr/>
          <p:nvPr/>
        </p:nvGrpSpPr>
        <p:grpSpPr>
          <a:xfrm>
            <a:off x="4526281" y="1932471"/>
            <a:ext cx="4483872" cy="3400612"/>
            <a:chOff x="6367029" y="2193364"/>
            <a:chExt cx="4712100" cy="3400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60CA96-49DF-91D4-1E61-4FA2F0CAF112}"/>
                </a:ext>
              </a:extLst>
            </p:cNvPr>
            <p:cNvSpPr/>
            <p:nvPr/>
          </p:nvSpPr>
          <p:spPr>
            <a:xfrm>
              <a:off x="6690862" y="2724977"/>
              <a:ext cx="3901866" cy="2397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49D305-74E6-AF5D-40F8-6888354781D7}"/>
                </a:ext>
              </a:extLst>
            </p:cNvPr>
            <p:cNvGrpSpPr/>
            <p:nvPr/>
          </p:nvGrpSpPr>
          <p:grpSpPr>
            <a:xfrm>
              <a:off x="6880702" y="2479895"/>
              <a:ext cx="1196566" cy="988477"/>
              <a:chOff x="779859" y="3422220"/>
              <a:chExt cx="847725" cy="596139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EE9BFDE-4E8C-55BA-0171-0AA31A992245}"/>
                  </a:ext>
                </a:extLst>
              </p:cNvPr>
              <p:cNvSpPr/>
              <p:nvPr/>
            </p:nvSpPr>
            <p:spPr>
              <a:xfrm>
                <a:off x="779859" y="3422220"/>
                <a:ext cx="847725" cy="59613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35CD7A9-AAA2-9C26-85E7-1C8DAB8DE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534677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ACF6AE8-CB4A-E691-260E-1FCAC8EF9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653740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9318193-538A-4C83-D8A2-7D8294563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782328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2791908-DB1D-A811-DC7B-8AEC9D525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902581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5271DCC-1FF2-355A-659C-857CB0CE0695}"/>
                  </a:ext>
                </a:extLst>
              </p:cNvPr>
              <p:cNvGrpSpPr/>
              <p:nvPr/>
            </p:nvGrpSpPr>
            <p:grpSpPr>
              <a:xfrm>
                <a:off x="1419443" y="348639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6728A0F-32F5-1E84-6141-C48F46B389C3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94" name="Arc 193">
                    <a:extLst>
                      <a:ext uri="{FF2B5EF4-FFF2-40B4-BE49-F238E27FC236}">
                        <a16:creationId xmlns:a16="http://schemas.microsoft.com/office/drawing/2014/main" id="{841A0D3A-A689-F725-87EB-6F737EC8DD26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FB94B09-7B5D-13A7-BC50-8CC76DE794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8B7527CF-C469-8C2B-6785-1D5EF00D68FE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A91AA617-5710-7E2C-9451-647B40EE72FC}"/>
                  </a:ext>
                </a:extLst>
              </p:cNvPr>
              <p:cNvGrpSpPr/>
              <p:nvPr/>
            </p:nvGrpSpPr>
            <p:grpSpPr>
              <a:xfrm>
                <a:off x="1419443" y="360923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1E2464A5-F674-C84A-BF28-EFC7C62BF03D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90" name="Arc 189">
                    <a:extLst>
                      <a:ext uri="{FF2B5EF4-FFF2-40B4-BE49-F238E27FC236}">
                        <a16:creationId xmlns:a16="http://schemas.microsoft.com/office/drawing/2014/main" id="{2F20C959-C7C3-A2EF-D074-99E31873EE7C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D9A3C00C-F83E-2E63-8EAD-3719876B4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964F5519-EF27-3B7D-4F8F-2CBA1E4FC99F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AA9EA86-C35A-90A2-BAF9-C8EEC9E49D62}"/>
                  </a:ext>
                </a:extLst>
              </p:cNvPr>
              <p:cNvGrpSpPr/>
              <p:nvPr/>
            </p:nvGrpSpPr>
            <p:grpSpPr>
              <a:xfrm>
                <a:off x="1419443" y="3734725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0609E069-6DE0-B4F2-C289-D434F2798976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86" name="Arc 185">
                    <a:extLst>
                      <a:ext uri="{FF2B5EF4-FFF2-40B4-BE49-F238E27FC236}">
                        <a16:creationId xmlns:a16="http://schemas.microsoft.com/office/drawing/2014/main" id="{D1673F28-FCE9-9BB3-7B76-D65F9622FC0B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835F4171-8ABD-8F6A-6DA0-F6DA6B8BC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DEF3CBE-45DF-DD1F-1678-B2A45BBD6B99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BD711A9-5F49-C7AB-1E03-2814055D3F40}"/>
                  </a:ext>
                </a:extLst>
              </p:cNvPr>
              <p:cNvGrpSpPr/>
              <p:nvPr/>
            </p:nvGrpSpPr>
            <p:grpSpPr>
              <a:xfrm>
                <a:off x="1419443" y="3858897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A885447D-4383-2065-7ACA-5D95C9435494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82" name="Arc 181">
                    <a:extLst>
                      <a:ext uri="{FF2B5EF4-FFF2-40B4-BE49-F238E27FC236}">
                        <a16:creationId xmlns:a16="http://schemas.microsoft.com/office/drawing/2014/main" id="{AD898E45-564F-25E5-43DC-86B3314396DD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03C4258-9682-D941-9E6B-EF27E3ACD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FD64E77A-E143-2250-386A-BB07BBE31B6B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87FB000-8A1D-DD76-C252-3EA4C39B6815}"/>
                      </a:ext>
                    </a:extLst>
                  </p:cNvPr>
                  <p:cNvSpPr/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0" dirty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87FB000-8A1D-DD76-C252-3EA4C39B68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E411A4-E23B-3ADA-642F-D8531ECC4EC1}"/>
                </a:ext>
              </a:extLst>
            </p:cNvPr>
            <p:cNvGrpSpPr/>
            <p:nvPr/>
          </p:nvGrpSpPr>
          <p:grpSpPr>
            <a:xfrm>
              <a:off x="7798790" y="4491946"/>
              <a:ext cx="1196566" cy="988477"/>
              <a:chOff x="779859" y="3422220"/>
              <a:chExt cx="847725" cy="596139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C2119BE-C727-C480-11B2-84EDD5C2E4B5}"/>
                  </a:ext>
                </a:extLst>
              </p:cNvPr>
              <p:cNvSpPr/>
              <p:nvPr/>
            </p:nvSpPr>
            <p:spPr>
              <a:xfrm>
                <a:off x="779859" y="3422220"/>
                <a:ext cx="847725" cy="59613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83C1E4D-3D82-2701-6A0C-CD2EFDB3B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534677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5216594-097E-AA00-925D-1051DC230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653740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C5EE947-A97B-E463-2C1A-EC2090A42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782328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4FB5352-E50E-2D18-9BA4-8CA24F6E9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902581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31CBC75-57BD-EF30-5CF3-273F38BB2A42}"/>
                  </a:ext>
                </a:extLst>
              </p:cNvPr>
              <p:cNvGrpSpPr/>
              <p:nvPr/>
            </p:nvGrpSpPr>
            <p:grpSpPr>
              <a:xfrm>
                <a:off x="1419443" y="348639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73E863F6-A47C-711C-AB6E-466CAE8DE4A2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68" name="Arc 167">
                    <a:extLst>
                      <a:ext uri="{FF2B5EF4-FFF2-40B4-BE49-F238E27FC236}">
                        <a16:creationId xmlns:a16="http://schemas.microsoft.com/office/drawing/2014/main" id="{DC8EB33E-4618-0C31-4039-CADB639E7C0E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6590E43A-EB03-1D04-07AA-039F4479D2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F0F81878-5276-79BB-0572-CDC4832CA978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34A4A54-B20F-E0C9-E7F6-C89033F26F65}"/>
                  </a:ext>
                </a:extLst>
              </p:cNvPr>
              <p:cNvGrpSpPr/>
              <p:nvPr/>
            </p:nvGrpSpPr>
            <p:grpSpPr>
              <a:xfrm>
                <a:off x="1419443" y="360923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F922B6C2-81B2-B649-9026-9ECC96846106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64" name="Arc 163">
                    <a:extLst>
                      <a:ext uri="{FF2B5EF4-FFF2-40B4-BE49-F238E27FC236}">
                        <a16:creationId xmlns:a16="http://schemas.microsoft.com/office/drawing/2014/main" id="{397F3159-35FF-F99A-C712-4CB019E74E74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5B56F7F6-726A-1418-BA75-5E03C143BD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AFB59378-8AB8-A622-5318-82EDF5BC82DB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0BA9A72-7F28-235F-5013-DCDAC8309E57}"/>
                  </a:ext>
                </a:extLst>
              </p:cNvPr>
              <p:cNvGrpSpPr/>
              <p:nvPr/>
            </p:nvGrpSpPr>
            <p:grpSpPr>
              <a:xfrm>
                <a:off x="1419443" y="3734725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2F1555A-58CD-FCAC-EC26-65C9D135C656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60" name="Arc 159">
                    <a:extLst>
                      <a:ext uri="{FF2B5EF4-FFF2-40B4-BE49-F238E27FC236}">
                        <a16:creationId xmlns:a16="http://schemas.microsoft.com/office/drawing/2014/main" id="{C0B150B1-F49D-6FEB-DCC0-804FC5DA8ACD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E93DDA86-C5A7-D449-7D00-5B68F86FDF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C2ACC87C-90AB-588E-2676-A6AB5CAFCDC0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13A5D06-EBC0-12AA-F9EB-11D043092B31}"/>
                  </a:ext>
                </a:extLst>
              </p:cNvPr>
              <p:cNvGrpSpPr/>
              <p:nvPr/>
            </p:nvGrpSpPr>
            <p:grpSpPr>
              <a:xfrm>
                <a:off x="1419443" y="3858897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58903767-43AD-3EFF-398D-C16572005AE5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56" name="Arc 155">
                    <a:extLst>
                      <a:ext uri="{FF2B5EF4-FFF2-40B4-BE49-F238E27FC236}">
                        <a16:creationId xmlns:a16="http://schemas.microsoft.com/office/drawing/2014/main" id="{8E8E88E7-94E6-F8DA-94EC-E5B897241D2A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A8F518DE-F301-E782-0B80-26C6FC35B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1767763B-E486-93F0-46A6-34A8E312DB0B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B76B248A-B095-1D49-7647-2E95A0F846AC}"/>
                      </a:ext>
                    </a:extLst>
                  </p:cNvPr>
                  <p:cNvSpPr/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0" dirty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B76B248A-B095-1D49-7647-2E95A0F846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1B07A9-8F32-B0BD-4DD4-B46C7981CD1D}"/>
                </a:ext>
              </a:extLst>
            </p:cNvPr>
            <p:cNvGrpSpPr/>
            <p:nvPr/>
          </p:nvGrpSpPr>
          <p:grpSpPr>
            <a:xfrm>
              <a:off x="9402604" y="2713344"/>
              <a:ext cx="1196566" cy="988477"/>
              <a:chOff x="779859" y="3422220"/>
              <a:chExt cx="847725" cy="59613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12D8959-9DCE-E17C-E1CC-1540349F3520}"/>
                  </a:ext>
                </a:extLst>
              </p:cNvPr>
              <p:cNvSpPr/>
              <p:nvPr/>
            </p:nvSpPr>
            <p:spPr>
              <a:xfrm>
                <a:off x="779859" y="3422220"/>
                <a:ext cx="847725" cy="59613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351ED22-2D75-794A-C5F1-96B929019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534677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064594E-18B3-4EF4-E96D-2A960D74F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653740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EDD3E01-CF3E-7324-3A34-2348BED60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782328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6CB1B53-2B74-0A58-6671-C005C23A9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19" y="3902581"/>
                <a:ext cx="5486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965FA15-190E-B407-92A4-AEF7DD4FF3B4}"/>
                  </a:ext>
                </a:extLst>
              </p:cNvPr>
              <p:cNvGrpSpPr/>
              <p:nvPr/>
            </p:nvGrpSpPr>
            <p:grpSpPr>
              <a:xfrm>
                <a:off x="1419443" y="348639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AE635A5A-D562-266C-29FF-4C08D4BE3CB0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42" name="Arc 141">
                    <a:extLst>
                      <a:ext uri="{FF2B5EF4-FFF2-40B4-BE49-F238E27FC236}">
                        <a16:creationId xmlns:a16="http://schemas.microsoft.com/office/drawing/2014/main" id="{739D0C2C-31A9-9EB5-4B97-891BEE55C135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C5CF0F39-B349-348D-8384-A829BE8E3F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F9E5B96-B2F9-A397-D04E-ACD0A0CCCD1A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336B8EF-400D-774F-4E0A-32DC174B89F0}"/>
                  </a:ext>
                </a:extLst>
              </p:cNvPr>
              <p:cNvGrpSpPr/>
              <p:nvPr/>
            </p:nvGrpSpPr>
            <p:grpSpPr>
              <a:xfrm>
                <a:off x="1419443" y="3609233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750E6B4B-0A96-104B-C7D5-916D8786EA7C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CB61DDB0-020A-0BDE-07FC-ADD8BA45FD33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BEE64EB8-E04E-62DA-6713-86ADA76004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7F668A2-07B4-A7C7-329C-F386F2F8C179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05F4F0B-9ECF-186A-DC92-E3355DA09FCB}"/>
                  </a:ext>
                </a:extLst>
              </p:cNvPr>
              <p:cNvGrpSpPr/>
              <p:nvPr/>
            </p:nvGrpSpPr>
            <p:grpSpPr>
              <a:xfrm>
                <a:off x="1419443" y="3734725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6EA66187-3063-A53F-2FC0-55465990581F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3AC35E8C-2DDC-B979-3CCA-752C08817392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882090AA-8CCF-FAEF-0009-3B549DD7C7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65817B12-7380-D2F9-A762-61FDC2BC007A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D2D03F1-A837-DF6A-1939-A78FC4171176}"/>
                  </a:ext>
                </a:extLst>
              </p:cNvPr>
              <p:cNvGrpSpPr/>
              <p:nvPr/>
            </p:nvGrpSpPr>
            <p:grpSpPr>
              <a:xfrm>
                <a:off x="1419443" y="3858897"/>
                <a:ext cx="128699" cy="131522"/>
                <a:chOff x="1826830" y="3365243"/>
                <a:chExt cx="106244" cy="116272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9CE8732D-5924-B4F3-6624-74D18AD72DA6}"/>
                    </a:ext>
                  </a:extLst>
                </p:cNvPr>
                <p:cNvGrpSpPr/>
                <p:nvPr/>
              </p:nvGrpSpPr>
              <p:grpSpPr>
                <a:xfrm>
                  <a:off x="1832740" y="3376484"/>
                  <a:ext cx="94425" cy="105031"/>
                  <a:chOff x="1779619" y="4148505"/>
                  <a:chExt cx="94425" cy="105782"/>
                </a:xfrm>
              </p:grpSpPr>
              <p:sp>
                <p:nvSpPr>
                  <p:cNvPr id="130" name="Arc 129">
                    <a:extLst>
                      <a:ext uri="{FF2B5EF4-FFF2-40B4-BE49-F238E27FC236}">
                        <a16:creationId xmlns:a16="http://schemas.microsoft.com/office/drawing/2014/main" id="{9C658A43-E038-54BF-61FB-B68FBFC004B9}"/>
                      </a:ext>
                    </a:extLst>
                  </p:cNvPr>
                  <p:cNvSpPr/>
                  <p:nvPr/>
                </p:nvSpPr>
                <p:spPr>
                  <a:xfrm>
                    <a:off x="1779619" y="4175705"/>
                    <a:ext cx="94425" cy="78582"/>
                  </a:xfrm>
                  <a:prstGeom prst="arc">
                    <a:avLst>
                      <a:gd name="adj1" fmla="val 11606163"/>
                      <a:gd name="adj2" fmla="val 2092432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C036E0FD-AF6A-BDD7-78CB-5820E545C3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26831" y="4148505"/>
                    <a:ext cx="38100" cy="595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ED47422C-2878-2016-6B5E-F1124E613212}"/>
                    </a:ext>
                  </a:extLst>
                </p:cNvPr>
                <p:cNvSpPr/>
                <p:nvPr/>
              </p:nvSpPr>
              <p:spPr>
                <a:xfrm>
                  <a:off x="1826830" y="3365243"/>
                  <a:ext cx="106244" cy="8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C1A3D4FE-134C-1EAB-BEDA-E7FF7C1F09A8}"/>
                      </a:ext>
                    </a:extLst>
                  </p:cNvPr>
                  <p:cNvSpPr/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0" dirty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9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C1A3D4FE-134C-1EAB-BEDA-E7FF7C1F09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997" y="3479607"/>
                    <a:ext cx="414338" cy="4923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490ECDD-59AD-00A2-8A79-395DE2DDC1FF}"/>
                </a:ext>
              </a:extLst>
            </p:cNvPr>
            <p:cNvSpPr/>
            <p:nvPr/>
          </p:nvSpPr>
          <p:spPr>
            <a:xfrm>
              <a:off x="6367029" y="2193364"/>
              <a:ext cx="4712100" cy="3400612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7E43A4D-DE0A-026F-DF3B-731ECFDEF8A8}"/>
                </a:ext>
              </a:extLst>
            </p:cNvPr>
            <p:cNvSpPr/>
            <p:nvPr/>
          </p:nvSpPr>
          <p:spPr>
            <a:xfrm>
              <a:off x="7724166" y="3454343"/>
              <a:ext cx="1647621" cy="91908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Global set of weights</a:t>
              </a: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BC9F05D8-8A6A-F00D-E757-7E01E2CDE96E}"/>
                </a:ext>
              </a:extLst>
            </p:cNvPr>
            <p:cNvSpPr/>
            <p:nvPr/>
          </p:nvSpPr>
          <p:spPr>
            <a:xfrm rot="961510">
              <a:off x="6664192" y="3712667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B2F010B9-BC4A-81C5-FF1E-3194FDBC54D4}"/>
                </a:ext>
              </a:extLst>
            </p:cNvPr>
            <p:cNvSpPr/>
            <p:nvPr/>
          </p:nvSpPr>
          <p:spPr>
            <a:xfrm rot="17813805">
              <a:off x="7393721" y="4826809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697C1F54-2E71-26D9-4B5D-48207F67578C}"/>
                </a:ext>
              </a:extLst>
            </p:cNvPr>
            <p:cNvSpPr/>
            <p:nvPr/>
          </p:nvSpPr>
          <p:spPr>
            <a:xfrm rot="5400000">
              <a:off x="8725477" y="2685491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628D057D-4B60-A97F-E529-0B34390B88F3}"/>
                </a:ext>
              </a:extLst>
            </p:cNvPr>
            <p:cNvSpPr/>
            <p:nvPr/>
          </p:nvSpPr>
          <p:spPr>
            <a:xfrm rot="11924677">
              <a:off x="10509850" y="4103178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5BC1713F-DEB5-F0CB-6196-64053C28662C}"/>
                </a:ext>
              </a:extLst>
            </p:cNvPr>
            <p:cNvSpPr/>
            <p:nvPr/>
          </p:nvSpPr>
          <p:spPr>
            <a:xfrm rot="14052698">
              <a:off x="9764061" y="4829176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423811E-912B-EEF4-6ACC-A53F0590BBAE}"/>
                    </a:ext>
                  </a:extLst>
                </p:cNvPr>
                <p:cNvSpPr txBox="1"/>
                <p:nvPr/>
              </p:nvSpPr>
              <p:spPr>
                <a:xfrm>
                  <a:off x="9220132" y="5054518"/>
                  <a:ext cx="1771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ea typeface="Cambria Math" panose="02040503050406030204" pitchFamily="18" charset="0"/>
                    </a:rPr>
                    <a:t>Communication of parameter updates 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423811E-912B-EEF4-6ACC-A53F0590BB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132" y="5054518"/>
                  <a:ext cx="1771789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16"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273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 and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use quantum?</a:t>
            </a:r>
          </a:p>
          <a:p>
            <a:pPr marL="342900" lvl="1" indent="0"/>
            <a:r>
              <a:rPr lang="en-US" dirty="0"/>
              <a:t> No-cloning principle</a:t>
            </a:r>
          </a:p>
          <a:p>
            <a:pPr marL="342900" lvl="1" indent="0"/>
            <a:r>
              <a:rPr lang="en-US" dirty="0"/>
              <a:t> Faster computational speed with real quantum computers</a:t>
            </a:r>
          </a:p>
          <a:p>
            <a:pPr marL="342900" lvl="1" indent="0"/>
            <a:r>
              <a:rPr lang="en-US" dirty="0"/>
              <a:t> Greater efficacy in training, particularly of smaller datasets</a:t>
            </a:r>
          </a:p>
          <a:p>
            <a:pPr marL="0" indent="0"/>
            <a:r>
              <a:rPr lang="en-US" dirty="0"/>
              <a:t>Several issues to be addressed</a:t>
            </a:r>
          </a:p>
          <a:p>
            <a:pPr marL="342900" lvl="1" indent="0"/>
            <a:r>
              <a:rPr lang="en-US" dirty="0"/>
              <a:t> Lack of pure quantum datasets</a:t>
            </a:r>
          </a:p>
          <a:p>
            <a:pPr marL="342900" lvl="1" indent="0"/>
            <a:r>
              <a:rPr lang="en-US" dirty="0"/>
              <a:t> Error correction schemes</a:t>
            </a:r>
          </a:p>
          <a:p>
            <a:pPr marL="342900" lvl="1" indent="0"/>
            <a:r>
              <a:rPr lang="en-US" dirty="0"/>
              <a:t> Quantum teleportation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A2571F9-0064-01D6-1912-10F97690CE5B}"/>
              </a:ext>
            </a:extLst>
          </p:cNvPr>
          <p:cNvSpPr/>
          <p:nvPr/>
        </p:nvSpPr>
        <p:spPr>
          <a:xfrm>
            <a:off x="5159140" y="3797166"/>
            <a:ext cx="1304223" cy="116946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CD8EFC3-CCF2-BEC7-DCBC-322876E3F1AF}"/>
              </a:ext>
            </a:extLst>
          </p:cNvPr>
          <p:cNvSpPr/>
          <p:nvPr/>
        </p:nvSpPr>
        <p:spPr>
          <a:xfrm>
            <a:off x="7086787" y="3797165"/>
            <a:ext cx="1304223" cy="116946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64AFA8-35B9-3A58-0E46-0C2C51E33577}"/>
                  </a:ext>
                </a:extLst>
              </p:cNvPr>
              <p:cNvSpPr txBox="1"/>
              <p:nvPr/>
            </p:nvSpPr>
            <p:spPr>
              <a:xfrm>
                <a:off x="7334492" y="4197233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64AFA8-35B9-3A58-0E46-0C2C51E3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92" y="4197233"/>
                <a:ext cx="80881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1A0DE-EC08-31F6-6DD9-2775AE56F4F1}"/>
                  </a:ext>
                </a:extLst>
              </p:cNvPr>
              <p:cNvSpPr txBox="1"/>
              <p:nvPr/>
            </p:nvSpPr>
            <p:spPr>
              <a:xfrm>
                <a:off x="5374000" y="4197233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1A0DE-EC08-31F6-6DD9-2775AE56F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00" y="4197233"/>
                <a:ext cx="8088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454797-D7F2-832F-7DF3-28BAD989561E}"/>
                  </a:ext>
                </a:extLst>
              </p:cNvPr>
              <p:cNvSpPr txBox="1"/>
              <p:nvPr/>
            </p:nvSpPr>
            <p:spPr>
              <a:xfrm>
                <a:off x="5373999" y="4197233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454797-D7F2-832F-7DF3-28BAD989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99" y="4197233"/>
                <a:ext cx="8088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Quantum Circuits (VQC)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Encoder</a:t>
            </a:r>
          </a:p>
          <a:p>
            <a:pPr lvl="1"/>
            <a:r>
              <a:rPr lang="en-US" dirty="0"/>
              <a:t>Transform classical data into a quantum state</a:t>
            </a:r>
          </a:p>
          <a:p>
            <a:pPr lvl="1"/>
            <a:r>
              <a:rPr lang="en-US" u="sng" dirty="0"/>
              <a:t>Variational encoding</a:t>
            </a:r>
            <a:r>
              <a:rPr lang="en-US" dirty="0"/>
              <a:t>: Use input values as the values for quantum rotational gates (in our work, we use X-rotations)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EE6D19-AAAC-B509-25A9-703D89B56B59}"/>
              </a:ext>
            </a:extLst>
          </p:cNvPr>
          <p:cNvGrpSpPr/>
          <p:nvPr/>
        </p:nvGrpSpPr>
        <p:grpSpPr>
          <a:xfrm>
            <a:off x="852357" y="3714422"/>
            <a:ext cx="7452222" cy="1626069"/>
            <a:chOff x="1383459" y="3221329"/>
            <a:chExt cx="6368892" cy="1344216"/>
          </a:xfrm>
          <a:solidFill>
            <a:schemeClr val="accent1"/>
          </a:solidFill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C6E43D-FF14-D1A5-5B53-402FEB1053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0219" y="3390606"/>
              <a:ext cx="5558194" cy="26471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42FB25-0728-9854-2F66-84306FFCA7DE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1750219" y="4248232"/>
              <a:ext cx="5558194" cy="9144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D766073-93EA-40D3-1FBE-3FAD403E55C8}"/>
                    </a:ext>
                  </a:extLst>
                </p:cNvPr>
                <p:cNvSpPr/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D766073-93EA-40D3-1FBE-3FAD403E55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6BFD6A8-50FD-E4B4-6471-979EB1D77350}"/>
                    </a:ext>
                  </a:extLst>
                </p:cNvPr>
                <p:cNvSpPr/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6BFD6A8-50FD-E4B4-6471-979EB1D77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12BA2BA-67E2-CD6A-AF18-88C0C70911F4}"/>
                    </a:ext>
                  </a:extLst>
                </p:cNvPr>
                <p:cNvSpPr/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12BA2BA-67E2-CD6A-AF18-88C0C70911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blipFill>
                  <a:blip r:embed="rId4"/>
                  <a:stretch>
                    <a:fillRect b="-4054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FC0CBFB-A00F-A4C4-C90E-8965EA009D79}"/>
                    </a:ext>
                  </a:extLst>
                </p:cNvPr>
                <p:cNvSpPr/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FC0CBFB-A00F-A4C4-C90E-8965EA009D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blipFill>
                  <a:blip r:embed="rId5"/>
                  <a:stretch>
                    <a:fillRect b="-411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65A3CA-2CAB-3643-1387-3EBC52804EB0}"/>
                </a:ext>
              </a:extLst>
            </p:cNvPr>
            <p:cNvSpPr/>
            <p:nvPr/>
          </p:nvSpPr>
          <p:spPr>
            <a:xfrm>
              <a:off x="5800558" y="3318553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1D5F276-D1D8-0CE6-8993-DF2B071701D0}"/>
                </a:ext>
              </a:extLst>
            </p:cNvPr>
            <p:cNvSpPr/>
            <p:nvPr/>
          </p:nvSpPr>
          <p:spPr>
            <a:xfrm>
              <a:off x="6337955" y="4174199"/>
              <a:ext cx="197049" cy="19704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151B8F2-5FEC-732F-8406-452A396727B6}"/>
                </a:ext>
              </a:extLst>
            </p:cNvPr>
            <p:cNvSpPr/>
            <p:nvPr/>
          </p:nvSpPr>
          <p:spPr>
            <a:xfrm>
              <a:off x="5762651" y="4137280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EB5E101-7D09-5314-BE8A-839C72E9BB6E}"/>
                </a:ext>
              </a:extLst>
            </p:cNvPr>
            <p:cNvSpPr/>
            <p:nvPr/>
          </p:nvSpPr>
          <p:spPr>
            <a:xfrm>
              <a:off x="6305114" y="3285712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ED040C-14A7-6EAC-7FE9-5A0810467553}"/>
                </a:ext>
              </a:extLst>
            </p:cNvPr>
            <p:cNvCxnSpPr>
              <a:cxnSpLocks/>
              <a:stCxn id="39" idx="0"/>
              <a:endCxn id="41" idx="4"/>
            </p:cNvCxnSpPr>
            <p:nvPr/>
          </p:nvCxnSpPr>
          <p:spPr>
            <a:xfrm flipH="1">
              <a:off x="5894017" y="3318553"/>
              <a:ext cx="5065" cy="1081459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891C66-CE30-8B16-E962-07D8DE3D9731}"/>
                </a:ext>
              </a:extLst>
            </p:cNvPr>
            <p:cNvCxnSpPr>
              <a:cxnSpLocks/>
              <a:stCxn id="42" idx="0"/>
              <a:endCxn id="40" idx="0"/>
            </p:cNvCxnSpPr>
            <p:nvPr/>
          </p:nvCxnSpPr>
          <p:spPr>
            <a:xfrm>
              <a:off x="6436480" y="3285712"/>
              <a:ext cx="1" cy="888487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EB51D4-8501-0433-B038-615D50EA83A2}"/>
                </a:ext>
              </a:extLst>
            </p:cNvPr>
            <p:cNvGrpSpPr/>
            <p:nvPr/>
          </p:nvGrpSpPr>
          <p:grpSpPr>
            <a:xfrm>
              <a:off x="7308413" y="3223411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0A8C223B-7859-DB12-7D32-37FDA37C70A6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4B9EBD2-2615-5EF9-C033-7653828FB9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BBBEB82-FABC-0B62-237C-ABC28BE1C938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4351315-6BE7-7D8A-7C0C-657EF6B0ACB5}"/>
                </a:ext>
              </a:extLst>
            </p:cNvPr>
            <p:cNvGrpSpPr/>
            <p:nvPr/>
          </p:nvGrpSpPr>
          <p:grpSpPr>
            <a:xfrm>
              <a:off x="7308413" y="4065177"/>
              <a:ext cx="443938" cy="500368"/>
              <a:chOff x="5874124" y="2943070"/>
              <a:chExt cx="172860" cy="218081"/>
            </a:xfrm>
            <a:grpFill/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0CD13CE5-3FB4-6785-A1BE-6E31EE276108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AC2C080-415A-331D-3414-DFD58EE73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114C939-4532-C205-FA89-DDD8D1475361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044EA6E-B76E-DC9B-0961-895845A7B256}"/>
                    </a:ext>
                  </a:extLst>
                </p:cNvPr>
                <p:cNvSpPr txBox="1"/>
                <p:nvPr/>
              </p:nvSpPr>
              <p:spPr>
                <a:xfrm>
                  <a:off x="1383459" y="3237189"/>
                  <a:ext cx="381279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044EA6E-B76E-DC9B-0961-895845A7B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459" y="3237189"/>
                  <a:ext cx="381279" cy="279871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C45FBD-EB33-C3FF-66C5-EA1538FE68CF}"/>
                    </a:ext>
                  </a:extLst>
                </p:cNvPr>
                <p:cNvSpPr txBox="1"/>
                <p:nvPr/>
              </p:nvSpPr>
              <p:spPr>
                <a:xfrm>
                  <a:off x="1388391" y="4099368"/>
                  <a:ext cx="377778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C45FBD-EB33-C3FF-66C5-EA1538FE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391" y="4099368"/>
                  <a:ext cx="377778" cy="279871"/>
                </a:xfrm>
                <a:prstGeom prst="rect">
                  <a:avLst/>
                </a:prstGeom>
                <a:blipFill>
                  <a:blip r:embed="rId7"/>
                  <a:stretch>
                    <a:fillRect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40B1219E-AC4F-5C43-8335-52E0421DB204}"/>
              </a:ext>
            </a:extLst>
          </p:cNvPr>
          <p:cNvSpPr/>
          <p:nvPr/>
        </p:nvSpPr>
        <p:spPr>
          <a:xfrm>
            <a:off x="1726604" y="3425773"/>
            <a:ext cx="1871305" cy="205436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Quantum Circuits (VQC)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4BED499-6ED4-F54A-8BC4-75AB617CA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Variational layer</a:t>
                </a:r>
              </a:p>
              <a:p>
                <a:pPr lvl="1"/>
                <a:r>
                  <a:rPr lang="en-US" dirty="0"/>
                  <a:t>Contains single-qubit unitary gates parameterized by learnable parameters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and entangling CNOT gates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4BED499-6ED4-F54A-8BC4-75AB617CA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07F014-7E0E-02AC-AF12-0CCCD069C8AD}"/>
              </a:ext>
            </a:extLst>
          </p:cNvPr>
          <p:cNvGrpSpPr/>
          <p:nvPr/>
        </p:nvGrpSpPr>
        <p:grpSpPr>
          <a:xfrm>
            <a:off x="839420" y="3714422"/>
            <a:ext cx="7465160" cy="1626069"/>
            <a:chOff x="1372402" y="3221329"/>
            <a:chExt cx="6379949" cy="13442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93719F-176E-8EF9-DB67-F5EC729DEF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0219" y="3390606"/>
              <a:ext cx="5558194" cy="2647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67553A-EA35-06D1-5177-01C6A5275F1E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>
              <a:off x="1750219" y="4248232"/>
              <a:ext cx="5558194" cy="91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DDDB5C1-8030-DBDF-E244-9B17FC27EFCE}"/>
                    </a:ext>
                  </a:extLst>
                </p:cNvPr>
                <p:cNvSpPr/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DDDB5C1-8030-DBDF-E244-9B17FC27EF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3221329"/>
                  <a:ext cx="988102" cy="3598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71220C4-0DBD-0014-402F-0D519F94B024}"/>
                    </a:ext>
                  </a:extLst>
                </p:cNvPr>
                <p:cNvSpPr/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71220C4-0DBD-0014-402F-0D519F94B0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80" y="4069015"/>
                  <a:ext cx="988102" cy="3598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58414-8689-67B8-4528-CF15E97C9B16}"/>
                    </a:ext>
                  </a:extLst>
                </p:cNvPr>
                <p:cNvSpPr/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2758414-8689-67B8-4528-CF15E97C9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3221329"/>
                  <a:ext cx="1153642" cy="359828"/>
                </a:xfrm>
                <a:prstGeom prst="rect">
                  <a:avLst/>
                </a:prstGeom>
                <a:blipFill>
                  <a:blip r:embed="rId5"/>
                  <a:stretch>
                    <a:fillRect b="-4054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C53DD2A-9C02-57EB-94F6-FFE5996BB478}"/>
                    </a:ext>
                  </a:extLst>
                </p:cNvPr>
                <p:cNvSpPr/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C53DD2A-9C02-57EB-94F6-FFE5996BB4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437" y="4069015"/>
                  <a:ext cx="1153642" cy="359828"/>
                </a:xfrm>
                <a:prstGeom prst="rect">
                  <a:avLst/>
                </a:prstGeom>
                <a:blipFill>
                  <a:blip r:embed="rId6"/>
                  <a:stretch>
                    <a:fillRect b="-411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8CF4FB-6DE4-9CF4-DD7E-F17F109643F9}"/>
                </a:ext>
              </a:extLst>
            </p:cNvPr>
            <p:cNvSpPr/>
            <p:nvPr/>
          </p:nvSpPr>
          <p:spPr>
            <a:xfrm>
              <a:off x="5800558" y="3318553"/>
              <a:ext cx="197049" cy="19704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686C15-4ACC-70D6-7FC1-23778DF4F1C4}"/>
                </a:ext>
              </a:extLst>
            </p:cNvPr>
            <p:cNvSpPr/>
            <p:nvPr/>
          </p:nvSpPr>
          <p:spPr>
            <a:xfrm>
              <a:off x="6337955" y="4174199"/>
              <a:ext cx="197049" cy="19704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05BCC-1E5A-6FC6-8FF6-7F0F6B6A1631}"/>
                </a:ext>
              </a:extLst>
            </p:cNvPr>
            <p:cNvSpPr/>
            <p:nvPr/>
          </p:nvSpPr>
          <p:spPr>
            <a:xfrm>
              <a:off x="5762651" y="4137280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21805F-5DCE-3C37-4DBA-32B26D9B5700}"/>
                </a:ext>
              </a:extLst>
            </p:cNvPr>
            <p:cNvSpPr/>
            <p:nvPr/>
          </p:nvSpPr>
          <p:spPr>
            <a:xfrm>
              <a:off x="6305114" y="3285712"/>
              <a:ext cx="262732" cy="262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EE4A3C-0538-176E-A674-210BB8139D2A}"/>
                </a:ext>
              </a:extLst>
            </p:cNvPr>
            <p:cNvCxnSpPr>
              <a:cxnSpLocks/>
              <a:stCxn id="19" idx="0"/>
              <a:endCxn id="21" idx="4"/>
            </p:cNvCxnSpPr>
            <p:nvPr/>
          </p:nvCxnSpPr>
          <p:spPr>
            <a:xfrm flipH="1">
              <a:off x="5894017" y="3318553"/>
              <a:ext cx="5066" cy="108145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4BFC88-1431-B871-3C00-7C98D2FEA5B6}"/>
                </a:ext>
              </a:extLst>
            </p:cNvPr>
            <p:cNvCxnSpPr>
              <a:cxnSpLocks/>
              <a:stCxn id="22" idx="0"/>
              <a:endCxn id="20" idx="0"/>
            </p:cNvCxnSpPr>
            <p:nvPr/>
          </p:nvCxnSpPr>
          <p:spPr>
            <a:xfrm>
              <a:off x="6436480" y="3285712"/>
              <a:ext cx="1" cy="8884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13E03A-B839-8A8C-306D-2179A982FC9C}"/>
                </a:ext>
              </a:extLst>
            </p:cNvPr>
            <p:cNvGrpSpPr/>
            <p:nvPr/>
          </p:nvGrpSpPr>
          <p:grpSpPr>
            <a:xfrm>
              <a:off x="7308413" y="3223411"/>
              <a:ext cx="443938" cy="500368"/>
              <a:chOff x="5874124" y="2943070"/>
              <a:chExt cx="172860" cy="218081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00D03F27-91A7-BBC6-51DB-028EBE08C40B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87A650B-53D7-2253-9C97-D52311878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92078E-7082-F5A2-8EF3-C02F9350202E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D96FC6E-9312-BD63-E9FD-AA7CE9AD3B81}"/>
                </a:ext>
              </a:extLst>
            </p:cNvPr>
            <p:cNvGrpSpPr/>
            <p:nvPr/>
          </p:nvGrpSpPr>
          <p:grpSpPr>
            <a:xfrm>
              <a:off x="7308413" y="4065177"/>
              <a:ext cx="443938" cy="500368"/>
              <a:chOff x="5874124" y="2943070"/>
              <a:chExt cx="172860" cy="218081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4240D75F-6900-2605-129C-854E0853440C}"/>
                  </a:ext>
                </a:extLst>
              </p:cNvPr>
              <p:cNvSpPr/>
              <p:nvPr/>
            </p:nvSpPr>
            <p:spPr>
              <a:xfrm>
                <a:off x="5883740" y="3014808"/>
                <a:ext cx="153630" cy="146343"/>
              </a:xfrm>
              <a:prstGeom prst="arc">
                <a:avLst>
                  <a:gd name="adj1" fmla="val 11606163"/>
                  <a:gd name="adj2" fmla="val 2092432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6459B51-CDE4-2387-C544-9137F47478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0554" y="2964154"/>
                <a:ext cx="61989" cy="110864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2BDAF6-BFEE-F12B-553B-B15B6DBACF2B}"/>
                  </a:ext>
                </a:extLst>
              </p:cNvPr>
              <p:cNvSpPr/>
              <p:nvPr/>
            </p:nvSpPr>
            <p:spPr>
              <a:xfrm>
                <a:off x="5874124" y="2943070"/>
                <a:ext cx="172860" cy="1595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80D911C-D6C7-07FC-31BF-5D49733CDE29}"/>
                    </a:ext>
                  </a:extLst>
                </p:cNvPr>
                <p:cNvSpPr txBox="1"/>
                <p:nvPr/>
              </p:nvSpPr>
              <p:spPr>
                <a:xfrm>
                  <a:off x="1376972" y="3237189"/>
                  <a:ext cx="381279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80D911C-D6C7-07FC-31BF-5D49733CD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6972" y="3237189"/>
                  <a:ext cx="381279" cy="279871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3EBD64-B11F-E4AD-EEAA-B76D075FB04E}"/>
                    </a:ext>
                  </a:extLst>
                </p:cNvPr>
                <p:cNvSpPr txBox="1"/>
                <p:nvPr/>
              </p:nvSpPr>
              <p:spPr>
                <a:xfrm>
                  <a:off x="1372402" y="4100734"/>
                  <a:ext cx="377778" cy="279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accent1"/>
                            </a:solidFill>
                          </a:rPr>
                          <m:t>|0⟩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3EBD64-B11F-E4AD-EEAA-B76D075FB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02" y="4100734"/>
                  <a:ext cx="377778" cy="279871"/>
                </a:xfrm>
                <a:prstGeom prst="rect">
                  <a:avLst/>
                </a:prstGeom>
                <a:blipFill>
                  <a:blip r:embed="rId8"/>
                  <a:stretch>
                    <a:fillRect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317B5AA-1F10-2CDA-3640-17C05904CC84}"/>
              </a:ext>
            </a:extLst>
          </p:cNvPr>
          <p:cNvSpPr/>
          <p:nvPr/>
        </p:nvSpPr>
        <p:spPr>
          <a:xfrm>
            <a:off x="3951316" y="3425773"/>
            <a:ext cx="3278159" cy="2054364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0734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B6FFBED-B8EA-7946-B46B-027FBAE0D150}" vid="{ED5BADF0-BE12-D342-AC9D-D267F9FD8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bnl-ppt-template-standard</Template>
  <TotalTime>1936</TotalTime>
  <Words>1461</Words>
  <Application>Microsoft Office PowerPoint</Application>
  <PresentationFormat>On-screen Show (4:3)</PresentationFormat>
  <Paragraphs>273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BNL</vt:lpstr>
      <vt:lpstr>Quantum Federated Learning and Quantum Networks</vt:lpstr>
      <vt:lpstr>Introduction</vt:lpstr>
      <vt:lpstr>Background</vt:lpstr>
      <vt:lpstr>Federated Learning</vt:lpstr>
      <vt:lpstr>Federated Learning</vt:lpstr>
      <vt:lpstr>Federated Learning</vt:lpstr>
      <vt:lpstr>Quantum Circuits and Data</vt:lpstr>
      <vt:lpstr>Variational Quantum Circuits (VQC)</vt:lpstr>
      <vt:lpstr>Variational Quantum Circuits (VQC)</vt:lpstr>
      <vt:lpstr>Variational Quantum Circuits (VQC)</vt:lpstr>
      <vt:lpstr>Quantum Error Correction (QEC)</vt:lpstr>
      <vt:lpstr>Quantum Teleportation</vt:lpstr>
      <vt:lpstr>Quantum Teleportation</vt:lpstr>
      <vt:lpstr>Quantum Federated Learning (QFL) Model</vt:lpstr>
      <vt:lpstr>Federated Training Process</vt:lpstr>
      <vt:lpstr>Federated Training Process</vt:lpstr>
      <vt:lpstr>Quantum Weights</vt:lpstr>
      <vt:lpstr>Quantum Weights</vt:lpstr>
      <vt:lpstr>QFL Model</vt:lpstr>
      <vt:lpstr>Results</vt:lpstr>
      <vt:lpstr>Results (graphs)</vt:lpstr>
      <vt:lpstr>Results (table)</vt:lpstr>
      <vt:lpstr>Future Work</vt:lpstr>
      <vt:lpstr>Conclusion</vt:lpstr>
      <vt:lpstr>References (Thank You!)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Tyler Wang</dc:creator>
  <cp:keywords/>
  <dc:description/>
  <cp:lastModifiedBy>Tyler Wang</cp:lastModifiedBy>
  <cp:revision>6</cp:revision>
  <dcterms:created xsi:type="dcterms:W3CDTF">2024-04-10T02:36:49Z</dcterms:created>
  <dcterms:modified xsi:type="dcterms:W3CDTF">2024-04-16T14:51:30Z</dcterms:modified>
  <cp:category/>
</cp:coreProperties>
</file>