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4032" r:id="rId1"/>
  </p:sldMasterIdLst>
  <p:notesMasterIdLst>
    <p:notesMasterId r:id="rId17"/>
  </p:notesMasterIdLst>
  <p:handoutMasterIdLst>
    <p:handoutMasterId r:id="rId18"/>
  </p:handoutMasterIdLst>
  <p:sldIdLst>
    <p:sldId id="509" r:id="rId2"/>
    <p:sldId id="415" r:id="rId3"/>
    <p:sldId id="397" r:id="rId4"/>
    <p:sldId id="495" r:id="rId5"/>
    <p:sldId id="499" r:id="rId6"/>
    <p:sldId id="457" r:id="rId7"/>
    <p:sldId id="502" r:id="rId8"/>
    <p:sldId id="494" r:id="rId9"/>
    <p:sldId id="497" r:id="rId10"/>
    <p:sldId id="503" r:id="rId11"/>
    <p:sldId id="504" r:id="rId12"/>
    <p:sldId id="407" r:id="rId13"/>
    <p:sldId id="500" r:id="rId14"/>
    <p:sldId id="501" r:id="rId15"/>
    <p:sldId id="508" r:id="rId16"/>
  </p:sldIdLst>
  <p:sldSz cx="9144000" cy="6858000" type="screen4x3"/>
  <p:notesSz cx="6797675" cy="9928225"/>
  <p:defaultTextStyle>
    <a:defPPr>
      <a:defRPr lang="en-US"/>
    </a:defPPr>
    <a:lvl1pPr algn="l" rtl="0" fontAlgn="base">
      <a:spcBef>
        <a:spcPct val="0"/>
      </a:spcBef>
      <a:spcAft>
        <a:spcPct val="0"/>
      </a:spcAft>
      <a:defRPr sz="2400" kern="1200" baseline="-25000">
        <a:solidFill>
          <a:schemeClr val="tx1"/>
        </a:solidFill>
        <a:latin typeface="Arial" pitchFamily="34" charset="0"/>
        <a:ea typeface="MS PGothic" pitchFamily="34" charset="-128"/>
        <a:cs typeface="+mn-cs"/>
      </a:defRPr>
    </a:lvl1pPr>
    <a:lvl2pPr marL="457200" algn="l" rtl="0" fontAlgn="base">
      <a:spcBef>
        <a:spcPct val="0"/>
      </a:spcBef>
      <a:spcAft>
        <a:spcPct val="0"/>
      </a:spcAft>
      <a:defRPr sz="2400" kern="1200" baseline="-25000">
        <a:solidFill>
          <a:schemeClr val="tx1"/>
        </a:solidFill>
        <a:latin typeface="Arial" pitchFamily="34" charset="0"/>
        <a:ea typeface="MS PGothic" pitchFamily="34" charset="-128"/>
        <a:cs typeface="+mn-cs"/>
      </a:defRPr>
    </a:lvl2pPr>
    <a:lvl3pPr marL="914400" algn="l" rtl="0" fontAlgn="base">
      <a:spcBef>
        <a:spcPct val="0"/>
      </a:spcBef>
      <a:spcAft>
        <a:spcPct val="0"/>
      </a:spcAft>
      <a:defRPr sz="2400" kern="1200" baseline="-25000">
        <a:solidFill>
          <a:schemeClr val="tx1"/>
        </a:solidFill>
        <a:latin typeface="Arial" pitchFamily="34" charset="0"/>
        <a:ea typeface="MS PGothic" pitchFamily="34" charset="-128"/>
        <a:cs typeface="+mn-cs"/>
      </a:defRPr>
    </a:lvl3pPr>
    <a:lvl4pPr marL="1371600" algn="l" rtl="0" fontAlgn="base">
      <a:spcBef>
        <a:spcPct val="0"/>
      </a:spcBef>
      <a:spcAft>
        <a:spcPct val="0"/>
      </a:spcAft>
      <a:defRPr sz="2400" kern="1200" baseline="-25000">
        <a:solidFill>
          <a:schemeClr val="tx1"/>
        </a:solidFill>
        <a:latin typeface="Arial" pitchFamily="34" charset="0"/>
        <a:ea typeface="MS PGothic" pitchFamily="34" charset="-128"/>
        <a:cs typeface="+mn-cs"/>
      </a:defRPr>
    </a:lvl4pPr>
    <a:lvl5pPr marL="1828800" algn="l" rtl="0" fontAlgn="base">
      <a:spcBef>
        <a:spcPct val="0"/>
      </a:spcBef>
      <a:spcAft>
        <a:spcPct val="0"/>
      </a:spcAft>
      <a:defRPr sz="2400" kern="1200" baseline="-25000">
        <a:solidFill>
          <a:schemeClr val="tx1"/>
        </a:solidFill>
        <a:latin typeface="Arial" pitchFamily="34" charset="0"/>
        <a:ea typeface="MS PGothic" pitchFamily="34" charset="-128"/>
        <a:cs typeface="+mn-cs"/>
      </a:defRPr>
    </a:lvl5pPr>
    <a:lvl6pPr marL="2286000" algn="l" defTabSz="914400" rtl="0" eaLnBrk="1" latinLnBrk="0" hangingPunct="1">
      <a:defRPr sz="2400" kern="1200" baseline="-25000">
        <a:solidFill>
          <a:schemeClr val="tx1"/>
        </a:solidFill>
        <a:latin typeface="Arial" pitchFamily="34" charset="0"/>
        <a:ea typeface="MS PGothic" pitchFamily="34" charset="-128"/>
        <a:cs typeface="+mn-cs"/>
      </a:defRPr>
    </a:lvl6pPr>
    <a:lvl7pPr marL="2743200" algn="l" defTabSz="914400" rtl="0" eaLnBrk="1" latinLnBrk="0" hangingPunct="1">
      <a:defRPr sz="2400" kern="1200" baseline="-25000">
        <a:solidFill>
          <a:schemeClr val="tx1"/>
        </a:solidFill>
        <a:latin typeface="Arial" pitchFamily="34" charset="0"/>
        <a:ea typeface="MS PGothic" pitchFamily="34" charset="-128"/>
        <a:cs typeface="+mn-cs"/>
      </a:defRPr>
    </a:lvl7pPr>
    <a:lvl8pPr marL="3200400" algn="l" defTabSz="914400" rtl="0" eaLnBrk="1" latinLnBrk="0" hangingPunct="1">
      <a:defRPr sz="2400" kern="1200" baseline="-25000">
        <a:solidFill>
          <a:schemeClr val="tx1"/>
        </a:solidFill>
        <a:latin typeface="Arial" pitchFamily="34" charset="0"/>
        <a:ea typeface="MS PGothic" pitchFamily="34" charset="-128"/>
        <a:cs typeface="+mn-cs"/>
      </a:defRPr>
    </a:lvl8pPr>
    <a:lvl9pPr marL="3657600" algn="l" defTabSz="914400" rtl="0" eaLnBrk="1" latinLnBrk="0" hangingPunct="1">
      <a:defRPr sz="2400" kern="1200" baseline="-250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66FFFF"/>
    <a:srgbClr val="0000CC"/>
    <a:srgbClr val="FF00FF"/>
    <a:srgbClr val="D1D6E1"/>
    <a:srgbClr val="ADB6CB"/>
    <a:srgbClr val="9EB9DA"/>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75" autoAdjust="0"/>
    <p:restoredTop sz="85413" autoAdjust="0"/>
  </p:normalViewPr>
  <p:slideViewPr>
    <p:cSldViewPr>
      <p:cViewPr varScale="1">
        <p:scale>
          <a:sx n="75" d="100"/>
          <a:sy n="75" d="100"/>
        </p:scale>
        <p:origin x="-1152"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11" Type="http://schemas.openxmlformats.org/officeDocument/2006/relationships/image" Target="../media/image31.wmf"/><Relationship Id="rId5" Type="http://schemas.openxmlformats.org/officeDocument/2006/relationships/image" Target="../media/image25.wmf"/><Relationship Id="rId10" Type="http://schemas.openxmlformats.org/officeDocument/2006/relationships/image" Target="../media/image30.emf"/><Relationship Id="rId4" Type="http://schemas.openxmlformats.org/officeDocument/2006/relationships/image" Target="../media/image24.wmf"/><Relationship Id="rId9"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baseline="0">
                <a:cs typeface="Arial" pitchFamily="34" charset="0"/>
              </a:defRPr>
            </a:lvl1pPr>
          </a:lstStyle>
          <a:p>
            <a:pPr>
              <a:defRPr/>
            </a:pPr>
            <a:endParaRPr lang="en-US" altLang="en-US"/>
          </a:p>
        </p:txBody>
      </p:sp>
      <p:sp>
        <p:nvSpPr>
          <p:cNvPr id="8195"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baseline="0">
                <a:cs typeface="Arial" pitchFamily="34" charset="0"/>
              </a:defRPr>
            </a:lvl1pPr>
          </a:lstStyle>
          <a:p>
            <a:pPr>
              <a:defRPr/>
            </a:pPr>
            <a:endParaRPr lang="en-US" altLang="en-US"/>
          </a:p>
        </p:txBody>
      </p:sp>
      <p:sp>
        <p:nvSpPr>
          <p:cNvPr id="8196"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baseline="0">
                <a:cs typeface="Arial" pitchFamily="34" charset="0"/>
              </a:defRPr>
            </a:lvl1pPr>
          </a:lstStyle>
          <a:p>
            <a:pPr>
              <a:defRPr/>
            </a:pPr>
            <a:endParaRPr lang="en-US" altLang="en-US"/>
          </a:p>
        </p:txBody>
      </p:sp>
      <p:sp>
        <p:nvSpPr>
          <p:cNvPr id="8197"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baseline="0">
                <a:cs typeface="Arial" pitchFamily="34" charset="0"/>
              </a:defRPr>
            </a:lvl1pPr>
          </a:lstStyle>
          <a:p>
            <a:pPr>
              <a:defRPr/>
            </a:pPr>
            <a:fld id="{8EA11684-3AC7-41C8-A16C-0AC1FAC637E0}" type="slidenum">
              <a:rPr lang="en-US" altLang="en-US"/>
              <a:pPr>
                <a:defRPr/>
              </a:pPr>
              <a:t>‹#›</a:t>
            </a:fld>
            <a:endParaRPr lang="en-US" altLang="en-US"/>
          </a:p>
        </p:txBody>
      </p:sp>
    </p:spTree>
    <p:extLst>
      <p:ext uri="{BB962C8B-B14F-4D97-AF65-F5344CB8AC3E}">
        <p14:creationId xmlns:p14="http://schemas.microsoft.com/office/powerpoint/2010/main" val="2972630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baseline="0">
                <a:cs typeface="Arial" pitchFamily="34" charset="0"/>
              </a:defRPr>
            </a:lvl1pPr>
          </a:lstStyle>
          <a:p>
            <a:pPr>
              <a:defRPr/>
            </a:pPr>
            <a:endParaRPr lang="en-US" alt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baseline="0">
                <a:cs typeface="Arial" pitchFamily="34" charset="0"/>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baseline="0">
                <a:cs typeface="Arial" pitchFamily="34" charset="0"/>
              </a:defRPr>
            </a:lvl1pPr>
          </a:lstStyle>
          <a:p>
            <a:pPr>
              <a:defRPr/>
            </a:pPr>
            <a:endParaRPr lang="en-US" alt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baseline="0">
                <a:cs typeface="Arial" pitchFamily="34" charset="0"/>
              </a:defRPr>
            </a:lvl1pPr>
          </a:lstStyle>
          <a:p>
            <a:pPr>
              <a:defRPr/>
            </a:pPr>
            <a:fld id="{286ADAEF-8453-4F8A-900D-2FB4F33B25FB}" type="slidenum">
              <a:rPr lang="en-US" altLang="en-US"/>
              <a:pPr>
                <a:defRPr/>
              </a:pPr>
              <a:t>‹#›</a:t>
            </a:fld>
            <a:endParaRPr lang="en-US" altLang="en-US"/>
          </a:p>
        </p:txBody>
      </p:sp>
    </p:spTree>
    <p:extLst>
      <p:ext uri="{BB962C8B-B14F-4D97-AF65-F5344CB8AC3E}">
        <p14:creationId xmlns:p14="http://schemas.microsoft.com/office/powerpoint/2010/main" val="15538765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D5C827AC-B444-446F-87F1-FD6670B703A3}" type="slidenum">
              <a:rPr lang="zh-CN" altLang="en-US" smtClean="0"/>
              <a:pPr>
                <a:spcBef>
                  <a:spcPct val="0"/>
                </a:spcBef>
              </a:pPr>
              <a:t>1</a:t>
            </a:fld>
            <a:endParaRPr lang="en-US" altLang="zh-CN" smtClean="0"/>
          </a:p>
        </p:txBody>
      </p:sp>
      <p:sp>
        <p:nvSpPr>
          <p:cNvPr id="12291" name="Rectangle 2"/>
          <p:cNvSpPr>
            <a:spLocks noGrp="1" noRot="1" noChangeAspect="1" noChangeArrowheads="1" noTextEdit="1"/>
          </p:cNvSpPr>
          <p:nvPr>
            <p:ph type="sldImg"/>
          </p:nvPr>
        </p:nvSpPr>
        <p:spPr>
          <a:solidFill>
            <a:srgbClr val="FFFFFF"/>
          </a:solidFill>
          <a:ln/>
        </p:spPr>
      </p:sp>
      <p:sp>
        <p:nvSpPr>
          <p:cNvPr id="1229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ECE2B065-00A0-417B-B082-4AB08A37C7A1}" type="slidenum">
              <a:rPr lang="zh-CN" altLang="en-US" smtClean="0"/>
              <a:pPr>
                <a:spcBef>
                  <a:spcPct val="0"/>
                </a:spcBef>
              </a:pPr>
              <a:t>10</a:t>
            </a:fld>
            <a:endParaRPr lang="en-US" altLang="zh-CN" smtClean="0"/>
          </a:p>
        </p:txBody>
      </p:sp>
      <p:sp>
        <p:nvSpPr>
          <p:cNvPr id="19459" name="Rectangle 2"/>
          <p:cNvSpPr>
            <a:spLocks noGrp="1" noRot="1" noChangeAspect="1" noChangeArrowheads="1" noTextEdit="1"/>
          </p:cNvSpPr>
          <p:nvPr>
            <p:ph type="sldImg"/>
          </p:nvPr>
        </p:nvSpPr>
        <p:spPr>
          <a:solidFill>
            <a:srgbClr val="FFFFFF"/>
          </a:solidFill>
          <a:ln/>
        </p:spPr>
      </p:sp>
      <p:sp>
        <p:nvSpPr>
          <p:cNvPr id="194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ECE2B065-00A0-417B-B082-4AB08A37C7A1}" type="slidenum">
              <a:rPr lang="zh-CN" altLang="en-US" smtClean="0"/>
              <a:pPr>
                <a:spcBef>
                  <a:spcPct val="0"/>
                </a:spcBef>
              </a:pPr>
              <a:t>11</a:t>
            </a:fld>
            <a:endParaRPr lang="en-US" altLang="zh-CN" smtClean="0"/>
          </a:p>
        </p:txBody>
      </p:sp>
      <p:sp>
        <p:nvSpPr>
          <p:cNvPr id="19459" name="Rectangle 2"/>
          <p:cNvSpPr>
            <a:spLocks noGrp="1" noRot="1" noChangeAspect="1" noChangeArrowheads="1" noTextEdit="1"/>
          </p:cNvSpPr>
          <p:nvPr>
            <p:ph type="sldImg"/>
          </p:nvPr>
        </p:nvSpPr>
        <p:spPr>
          <a:solidFill>
            <a:srgbClr val="FFFFFF"/>
          </a:solidFill>
          <a:ln/>
        </p:spPr>
      </p:sp>
      <p:sp>
        <p:nvSpPr>
          <p:cNvPr id="194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32569C51-EEA9-4431-9407-21591CDA3953}" type="slidenum">
              <a:rPr lang="zh-CN" altLang="en-US" smtClean="0"/>
              <a:pPr>
                <a:spcBef>
                  <a:spcPct val="0"/>
                </a:spcBef>
              </a:pPr>
              <a:t>12</a:t>
            </a:fld>
            <a:endParaRPr lang="en-US" altLang="zh-CN" smtClean="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32569C51-EEA9-4431-9407-21591CDA3953}" type="slidenum">
              <a:rPr lang="zh-CN" altLang="en-US" smtClean="0"/>
              <a:pPr>
                <a:spcBef>
                  <a:spcPct val="0"/>
                </a:spcBef>
              </a:pPr>
              <a:t>13</a:t>
            </a:fld>
            <a:endParaRPr lang="en-US" altLang="zh-CN" smtClean="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32569C51-EEA9-4431-9407-21591CDA3953}" type="slidenum">
              <a:rPr lang="zh-CN" altLang="en-US" smtClean="0"/>
              <a:pPr>
                <a:spcBef>
                  <a:spcPct val="0"/>
                </a:spcBef>
              </a:pPr>
              <a:t>14</a:t>
            </a:fld>
            <a:endParaRPr lang="en-US" altLang="zh-CN" smtClean="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D5C827AC-B444-446F-87F1-FD6670B703A3}" type="slidenum">
              <a:rPr lang="zh-CN" altLang="en-US" smtClean="0"/>
              <a:pPr>
                <a:spcBef>
                  <a:spcPct val="0"/>
                </a:spcBef>
              </a:pPr>
              <a:t>15</a:t>
            </a:fld>
            <a:endParaRPr lang="en-US" altLang="zh-CN" smtClean="0"/>
          </a:p>
        </p:txBody>
      </p:sp>
      <p:sp>
        <p:nvSpPr>
          <p:cNvPr id="12291" name="Rectangle 2"/>
          <p:cNvSpPr>
            <a:spLocks noGrp="1" noRot="1" noChangeAspect="1" noChangeArrowheads="1" noTextEdit="1"/>
          </p:cNvSpPr>
          <p:nvPr>
            <p:ph type="sldImg"/>
          </p:nvPr>
        </p:nvSpPr>
        <p:spPr>
          <a:solidFill>
            <a:srgbClr val="FFFFFF"/>
          </a:solidFill>
          <a:ln/>
        </p:spPr>
      </p:sp>
      <p:sp>
        <p:nvSpPr>
          <p:cNvPr id="1229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09A5BF5A-10C2-405F-9A7C-D696200B1805}" type="slidenum">
              <a:rPr lang="zh-CN" altLang="en-US" smtClean="0"/>
              <a:pPr>
                <a:spcBef>
                  <a:spcPct val="0"/>
                </a:spcBef>
              </a:pPr>
              <a:t>2</a:t>
            </a:fld>
            <a:endParaRPr lang="en-US" altLang="zh-CN" smtClean="0"/>
          </a:p>
        </p:txBody>
      </p:sp>
      <p:sp>
        <p:nvSpPr>
          <p:cNvPr id="13315" name="Rectangle 2"/>
          <p:cNvSpPr>
            <a:spLocks noGrp="1" noRot="1" noChangeAspect="1" noChangeArrowheads="1" noTextEdit="1"/>
          </p:cNvSpPr>
          <p:nvPr>
            <p:ph type="sldImg"/>
          </p:nvPr>
        </p:nvSpPr>
        <p:spPr>
          <a:solidFill>
            <a:srgbClr val="FFFFFF"/>
          </a:solidFill>
          <a:ln/>
        </p:spPr>
      </p:sp>
      <p:sp>
        <p:nvSpPr>
          <p:cNvPr id="13316"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tLang="zh-CN" dirty="0" smtClean="0">
                <a:latin typeface="Arial" pitchFamily="34" charset="0"/>
              </a:rPr>
              <a:t>The key point to be emphasized in the poster is to extend</a:t>
            </a:r>
            <a:r>
              <a:rPr lang="en-US" altLang="zh-CN" baseline="0" dirty="0" smtClean="0">
                <a:latin typeface="Arial" pitchFamily="34" charset="0"/>
              </a:rPr>
              <a:t> the idea of single shifts (that handles one source) to multiple shifts so that multiple dominant sources in the primary components can be better extracted from the mixed signal. The improved performance is two folds: lower extraction error and better direction.</a:t>
            </a:r>
            <a:endParaRPr lang="zh-CN" altLang="en-US"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6ADED42A-0B6F-490B-B82E-79F98074A6B0}" type="slidenum">
              <a:rPr lang="zh-CN" altLang="en-US" smtClean="0"/>
              <a:pPr>
                <a:spcBef>
                  <a:spcPct val="0"/>
                </a:spcBef>
              </a:pPr>
              <a:t>3</a:t>
            </a:fld>
            <a:endParaRPr lang="en-US" altLang="zh-CN" smtClean="0"/>
          </a:p>
        </p:txBody>
      </p:sp>
      <p:sp>
        <p:nvSpPr>
          <p:cNvPr id="14339" name="Rectangle 2"/>
          <p:cNvSpPr>
            <a:spLocks noGrp="1" noRot="1" noChangeAspect="1" noChangeArrowheads="1" noTextEdit="1"/>
          </p:cNvSpPr>
          <p:nvPr>
            <p:ph type="sldImg"/>
          </p:nvPr>
        </p:nvSpPr>
        <p:spPr>
          <a:solidFill>
            <a:srgbClr val="FFFFFF"/>
          </a:solidFill>
          <a:ln/>
        </p:spPr>
      </p:sp>
      <p:sp>
        <p:nvSpPr>
          <p:cNvPr id="1434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3ED60D29-44E7-4A80-8963-BAB2410B8F95}" type="slidenum">
              <a:rPr lang="zh-CN" altLang="en-US" smtClean="0"/>
              <a:pPr>
                <a:spcBef>
                  <a:spcPct val="0"/>
                </a:spcBef>
              </a:pPr>
              <a:t>4</a:t>
            </a:fld>
            <a:endParaRPr lang="en-US" altLang="zh-CN" smtClean="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C750C183-1816-4373-B0E5-5108221054C3}" type="slidenum">
              <a:rPr lang="zh-CN" altLang="en-US" smtClean="0"/>
              <a:pPr>
                <a:spcBef>
                  <a:spcPct val="0"/>
                </a:spcBef>
              </a:pPr>
              <a:t>5</a:t>
            </a:fld>
            <a:endParaRPr lang="en-US" altLang="zh-CN" smtClean="0"/>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71299537-5020-4019-AC3D-3C3FB789FF6A}" type="slidenum">
              <a:rPr lang="zh-CN" altLang="en-US" smtClean="0"/>
              <a:pPr>
                <a:spcBef>
                  <a:spcPct val="0"/>
                </a:spcBef>
              </a:pPr>
              <a:t>6</a:t>
            </a:fld>
            <a:endParaRPr lang="en-US" altLang="zh-CN" smtClean="0"/>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71299537-5020-4019-AC3D-3C3FB789FF6A}" type="slidenum">
              <a:rPr lang="zh-CN" altLang="en-US" smtClean="0"/>
              <a:pPr>
                <a:spcBef>
                  <a:spcPct val="0"/>
                </a:spcBef>
              </a:pPr>
              <a:t>7</a:t>
            </a:fld>
            <a:endParaRPr lang="en-US" altLang="zh-CN" smtClean="0"/>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tLang="zh-CN" dirty="0" smtClean="0">
                <a:latin typeface="Arial" pitchFamily="34" charset="0"/>
              </a:rPr>
              <a:t>Larger a leads to sparser weights.</a:t>
            </a:r>
            <a:endParaRPr lang="zh-CN" altLang="en-US" dirty="0"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BE18EA37-CA03-406F-A3D3-992AB0CE19A1}" type="slidenum">
              <a:rPr lang="zh-CN" altLang="en-US" smtClean="0"/>
              <a:pPr>
                <a:spcBef>
                  <a:spcPct val="0"/>
                </a:spcBef>
              </a:pPr>
              <a:t>8</a:t>
            </a:fld>
            <a:endParaRPr lang="en-US" altLang="zh-CN" smtClean="0"/>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ea typeface="MS PGothic" pitchFamily="34" charset="-128"/>
              </a:defRPr>
            </a:lvl1pPr>
            <a:lvl2pPr marL="742950" indent="-285750" eaLnBrk="0" hangingPunct="0">
              <a:spcBef>
                <a:spcPct val="30000"/>
              </a:spcBef>
              <a:defRPr sz="1200">
                <a:solidFill>
                  <a:schemeClr val="tx1"/>
                </a:solidFill>
                <a:latin typeface="Arial" pitchFamily="34" charset="0"/>
                <a:ea typeface="MS PGothic" pitchFamily="34" charset="-128"/>
              </a:defRPr>
            </a:lvl2pPr>
            <a:lvl3pPr marL="1143000" indent="-228600" eaLnBrk="0" hangingPunct="0">
              <a:spcBef>
                <a:spcPct val="30000"/>
              </a:spcBef>
              <a:defRPr sz="1200">
                <a:solidFill>
                  <a:schemeClr val="tx1"/>
                </a:solidFill>
                <a:latin typeface="Arial" pitchFamily="34" charset="0"/>
                <a:ea typeface="MS PGothic" pitchFamily="34" charset="-128"/>
              </a:defRPr>
            </a:lvl3pPr>
            <a:lvl4pPr marL="1600200" indent="-228600" eaLnBrk="0" hangingPunct="0">
              <a:spcBef>
                <a:spcPct val="30000"/>
              </a:spcBef>
              <a:defRPr sz="1200">
                <a:solidFill>
                  <a:schemeClr val="tx1"/>
                </a:solidFill>
                <a:latin typeface="Arial" pitchFamily="34" charset="0"/>
                <a:ea typeface="MS PGothic" pitchFamily="34" charset="-128"/>
              </a:defRPr>
            </a:lvl4pPr>
            <a:lvl5pPr marL="2057400" indent="-228600" eaLnBrk="0" hangingPunct="0">
              <a:spcBef>
                <a:spcPct val="30000"/>
              </a:spcBef>
              <a:defRPr sz="1200">
                <a:solidFill>
                  <a:schemeClr val="tx1"/>
                </a:solidFill>
                <a:latin typeface="Arial"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Arial"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Arial"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Arial"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Arial" pitchFamily="34" charset="0"/>
                <a:ea typeface="MS PGothic" pitchFamily="34" charset="-128"/>
              </a:defRPr>
            </a:lvl9pPr>
          </a:lstStyle>
          <a:p>
            <a:pPr>
              <a:spcBef>
                <a:spcPct val="0"/>
              </a:spcBef>
            </a:pPr>
            <a:fld id="{ECE2B065-00A0-417B-B082-4AB08A37C7A1}" type="slidenum">
              <a:rPr lang="zh-CN" altLang="en-US" smtClean="0"/>
              <a:pPr>
                <a:spcBef>
                  <a:spcPct val="0"/>
                </a:spcBef>
              </a:pPr>
              <a:t>9</a:t>
            </a:fld>
            <a:endParaRPr lang="en-US" altLang="zh-CN" smtClean="0"/>
          </a:p>
        </p:txBody>
      </p:sp>
      <p:sp>
        <p:nvSpPr>
          <p:cNvPr id="19459" name="Rectangle 2"/>
          <p:cNvSpPr>
            <a:spLocks noGrp="1" noRot="1" noChangeAspect="1" noChangeArrowheads="1" noTextEdit="1"/>
          </p:cNvSpPr>
          <p:nvPr>
            <p:ph type="sldImg"/>
          </p:nvPr>
        </p:nvSpPr>
        <p:spPr>
          <a:solidFill>
            <a:srgbClr val="FFFFFF"/>
          </a:solidFill>
          <a:ln/>
        </p:spPr>
      </p:sp>
      <p:sp>
        <p:nvSpPr>
          <p:cNvPr id="1946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zh-CN" alt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AA24E062-983A-4EE8-8590-D8C9E7B1093D}" type="slidenum">
              <a:rPr lang="en-US" altLang="en-US"/>
              <a:pPr>
                <a:defRPr/>
              </a:pPr>
              <a:t>‹#›</a:t>
            </a:fld>
            <a:endParaRPr lang="en-US" altLang="en-US"/>
          </a:p>
        </p:txBody>
      </p:sp>
    </p:spTree>
    <p:extLst>
      <p:ext uri="{BB962C8B-B14F-4D97-AF65-F5344CB8AC3E}">
        <p14:creationId xmlns:p14="http://schemas.microsoft.com/office/powerpoint/2010/main" val="203091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821855BF-8F5E-44DB-84E6-761386555D7A}" type="slidenum">
              <a:rPr lang="en-US" altLang="en-US"/>
              <a:pPr>
                <a:defRPr/>
              </a:pPr>
              <a:t>‹#›</a:t>
            </a:fld>
            <a:endParaRPr lang="en-US" altLang="en-US"/>
          </a:p>
        </p:txBody>
      </p:sp>
    </p:spTree>
    <p:extLst>
      <p:ext uri="{BB962C8B-B14F-4D97-AF65-F5344CB8AC3E}">
        <p14:creationId xmlns:p14="http://schemas.microsoft.com/office/powerpoint/2010/main" val="150835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92DD5A13-5D10-4A1E-B7F8-668AB477053F}" type="slidenum">
              <a:rPr lang="en-US" altLang="en-US"/>
              <a:pPr>
                <a:defRPr/>
              </a:pPr>
              <a:t>‹#›</a:t>
            </a:fld>
            <a:endParaRPr lang="en-US" altLang="en-US"/>
          </a:p>
        </p:txBody>
      </p:sp>
    </p:spTree>
    <p:extLst>
      <p:ext uri="{BB962C8B-B14F-4D97-AF65-F5344CB8AC3E}">
        <p14:creationId xmlns:p14="http://schemas.microsoft.com/office/powerpoint/2010/main" val="4014992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D89A5F54-5C86-42A7-986F-AA245DA89E09}" type="slidenum">
              <a:rPr lang="en-US" altLang="en-US"/>
              <a:pPr>
                <a:defRPr/>
              </a:pPr>
              <a:t>‹#›</a:t>
            </a:fld>
            <a:endParaRPr lang="en-US" altLang="en-US"/>
          </a:p>
        </p:txBody>
      </p:sp>
    </p:spTree>
    <p:extLst>
      <p:ext uri="{BB962C8B-B14F-4D97-AF65-F5344CB8AC3E}">
        <p14:creationId xmlns:p14="http://schemas.microsoft.com/office/powerpoint/2010/main" val="2398486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3871B890-62CA-4011-960C-15B98D552800}" type="slidenum">
              <a:rPr lang="en-US" altLang="en-US"/>
              <a:pPr>
                <a:defRPr/>
              </a:pPr>
              <a:t>‹#›</a:t>
            </a:fld>
            <a:endParaRPr lang="en-US" altLang="en-US"/>
          </a:p>
        </p:txBody>
      </p:sp>
    </p:spTree>
    <p:extLst>
      <p:ext uri="{BB962C8B-B14F-4D97-AF65-F5344CB8AC3E}">
        <p14:creationId xmlns:p14="http://schemas.microsoft.com/office/powerpoint/2010/main" val="28651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CFF9B936-4ECB-4340-BDBE-64143D5FBC01}" type="slidenum">
              <a:rPr lang="en-US" altLang="en-US"/>
              <a:pPr>
                <a:defRPr/>
              </a:pPr>
              <a:t>‹#›</a:t>
            </a:fld>
            <a:endParaRPr lang="en-US" altLang="en-US"/>
          </a:p>
        </p:txBody>
      </p:sp>
    </p:spTree>
    <p:extLst>
      <p:ext uri="{BB962C8B-B14F-4D97-AF65-F5344CB8AC3E}">
        <p14:creationId xmlns:p14="http://schemas.microsoft.com/office/powerpoint/2010/main" val="1165335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F20B0A8C-9794-4667-A445-D17AF43941A5}" type="slidenum">
              <a:rPr lang="en-US" altLang="en-US"/>
              <a:pPr>
                <a:defRPr/>
              </a:pPr>
              <a:t>‹#›</a:t>
            </a:fld>
            <a:endParaRPr lang="en-US" altLang="en-US"/>
          </a:p>
        </p:txBody>
      </p:sp>
    </p:spTree>
    <p:extLst>
      <p:ext uri="{BB962C8B-B14F-4D97-AF65-F5344CB8AC3E}">
        <p14:creationId xmlns:p14="http://schemas.microsoft.com/office/powerpoint/2010/main" val="1567147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7EB83631-B6F6-4E6C-81D6-10CEE6AF164F}" type="slidenum">
              <a:rPr lang="en-US" altLang="en-US"/>
              <a:pPr>
                <a:defRPr/>
              </a:pPr>
              <a:t>‹#›</a:t>
            </a:fld>
            <a:endParaRPr lang="en-US" altLang="en-US"/>
          </a:p>
        </p:txBody>
      </p:sp>
    </p:spTree>
    <p:extLst>
      <p:ext uri="{BB962C8B-B14F-4D97-AF65-F5344CB8AC3E}">
        <p14:creationId xmlns:p14="http://schemas.microsoft.com/office/powerpoint/2010/main" val="1459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FA6C0789-6198-481C-9121-014E6DA84795}" type="slidenum">
              <a:rPr lang="en-US" altLang="en-US"/>
              <a:pPr>
                <a:defRPr/>
              </a:pPr>
              <a:t>‹#›</a:t>
            </a:fld>
            <a:endParaRPr lang="en-US" altLang="en-US"/>
          </a:p>
        </p:txBody>
      </p:sp>
    </p:spTree>
    <p:extLst>
      <p:ext uri="{BB962C8B-B14F-4D97-AF65-F5344CB8AC3E}">
        <p14:creationId xmlns:p14="http://schemas.microsoft.com/office/powerpoint/2010/main" val="76091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BFC962AE-9B7D-43C4-ABFB-CAD889B9B8BA}" type="slidenum">
              <a:rPr lang="en-US" altLang="en-US"/>
              <a:pPr>
                <a:defRPr/>
              </a:pPr>
              <a:t>‹#›</a:t>
            </a:fld>
            <a:endParaRPr lang="en-US" altLang="en-US"/>
          </a:p>
        </p:txBody>
      </p:sp>
    </p:spTree>
    <p:extLst>
      <p:ext uri="{BB962C8B-B14F-4D97-AF65-F5344CB8AC3E}">
        <p14:creationId xmlns:p14="http://schemas.microsoft.com/office/powerpoint/2010/main" val="2668062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D2622BC8-A6F8-4F80-953D-56E6ABA9E317}" type="slidenum">
              <a:rPr lang="en-US" altLang="en-US"/>
              <a:pPr>
                <a:defRPr/>
              </a:pPr>
              <a:t>‹#›</a:t>
            </a:fld>
            <a:endParaRPr lang="en-US" altLang="en-US"/>
          </a:p>
        </p:txBody>
      </p:sp>
    </p:spTree>
    <p:extLst>
      <p:ext uri="{BB962C8B-B14F-4D97-AF65-F5344CB8AC3E}">
        <p14:creationId xmlns:p14="http://schemas.microsoft.com/office/powerpoint/2010/main" val="2161135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cs typeface="Arial" pitchFamily="34" charset="0"/>
              </a:defRPr>
            </a:lvl1pPr>
          </a:lstStyle>
          <a:p>
            <a:pPr>
              <a:defRPr/>
            </a:pP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cs typeface="Arial" pitchFamily="34" charset="0"/>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9784C1F-9AF6-4579-94E9-F68D02C5B3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ewsgan@ntu.edu.sg" TargetMode="External"/><Relationship Id="rId5" Type="http://schemas.openxmlformats.org/officeDocument/2006/relationships/hyperlink" Target="mailto:jhe007@e.ntu.edu.sg" TargetMode="External"/><Relationship Id="rId4" Type="http://schemas.openxmlformats.org/officeDocument/2006/relationships/image" Target="../media/image2.jpeg"/><Relationship Id="rId9" Type="http://schemas.openxmlformats.org/officeDocument/2006/relationships/image" Target="../media/image5.jp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42.png"/><Relationship Id="rId4" Type="http://schemas.openxmlformats.org/officeDocument/2006/relationships/image" Target="../media/image41.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43.e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mailto:ewsgan@ntu.edu.sg" TargetMode="External"/><Relationship Id="rId5" Type="http://schemas.openxmlformats.org/officeDocument/2006/relationships/hyperlink" Target="mailto:jhe007@e.ntu.edu.sg" TargetMode="External"/><Relationship Id="rId4" Type="http://schemas.openxmlformats.org/officeDocument/2006/relationships/image" Target="../media/image2.jpeg"/><Relationship Id="rId9" Type="http://schemas.openxmlformats.org/officeDocument/2006/relationships/image" Target="../media/image5.jpg"/></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slideLayout" Target="../slideLayouts/slideLayout2.xml"/><Relationship Id="rId7" Type="http://schemas.openxmlformats.org/officeDocument/2006/relationships/oleObject" Target="../embeddings/oleObject2.bin"/><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embeddings/oleObject1.bin"/><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7.bin"/><Relationship Id="rId3" Type="http://schemas.openxmlformats.org/officeDocument/2006/relationships/slideLayout" Target="../slideLayouts/slideLayout2.xml"/><Relationship Id="rId7" Type="http://schemas.openxmlformats.org/officeDocument/2006/relationships/oleObject" Target="../embeddings/oleObject4.bin"/><Relationship Id="rId12" Type="http://schemas.openxmlformats.org/officeDocument/2006/relationships/image" Target="../media/image11.wmf"/><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10.wmf"/><Relationship Id="rId4" Type="http://schemas.openxmlformats.org/officeDocument/2006/relationships/notesSlide" Target="../notesSlides/notesSlide3.xml"/><Relationship Id="rId9" Type="http://schemas.openxmlformats.org/officeDocument/2006/relationships/oleObject" Target="../embeddings/oleObject5.bin"/><Relationship Id="rId14"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2.bin"/><Relationship Id="rId18" Type="http://schemas.openxmlformats.org/officeDocument/2006/relationships/image" Target="../media/image19.wmf"/><Relationship Id="rId3" Type="http://schemas.openxmlformats.org/officeDocument/2006/relationships/slideLayout" Target="../slideLayouts/slideLayout2.xml"/><Relationship Id="rId7" Type="http://schemas.openxmlformats.org/officeDocument/2006/relationships/oleObject" Target="../embeddings/oleObject9.bin"/><Relationship Id="rId12" Type="http://schemas.openxmlformats.org/officeDocument/2006/relationships/image" Target="../media/image16.wmf"/><Relationship Id="rId17" Type="http://schemas.openxmlformats.org/officeDocument/2006/relationships/oleObject" Target="../embeddings/oleObject14.bin"/><Relationship Id="rId2" Type="http://schemas.openxmlformats.org/officeDocument/2006/relationships/tags" Target="../tags/tag3.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5.wmf"/><Relationship Id="rId19" Type="http://schemas.openxmlformats.org/officeDocument/2006/relationships/oleObject" Target="../embeddings/oleObject15.bin"/><Relationship Id="rId4" Type="http://schemas.openxmlformats.org/officeDocument/2006/relationships/notesSlide" Target="../notesSlides/notesSlide4.xml"/><Relationship Id="rId9" Type="http://schemas.openxmlformats.org/officeDocument/2006/relationships/oleObject" Target="../embeddings/oleObject10.bin"/><Relationship Id="rId14" Type="http://schemas.openxmlformats.org/officeDocument/2006/relationships/image" Target="../media/image17.wmf"/></Relationships>
</file>

<file path=ppt/slides/_rels/slide5.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0.bin"/><Relationship Id="rId18" Type="http://schemas.openxmlformats.org/officeDocument/2006/relationships/image" Target="../media/image27.wmf"/><Relationship Id="rId26" Type="http://schemas.openxmlformats.org/officeDocument/2006/relationships/image" Target="../media/image31.wmf"/><Relationship Id="rId3" Type="http://schemas.openxmlformats.org/officeDocument/2006/relationships/slideLayout" Target="../slideLayouts/slideLayout2.xml"/><Relationship Id="rId21" Type="http://schemas.openxmlformats.org/officeDocument/2006/relationships/oleObject" Target="../embeddings/oleObject24.bin"/><Relationship Id="rId7" Type="http://schemas.openxmlformats.org/officeDocument/2006/relationships/oleObject" Target="../embeddings/oleObject17.bin"/><Relationship Id="rId12" Type="http://schemas.openxmlformats.org/officeDocument/2006/relationships/image" Target="../media/image24.wmf"/><Relationship Id="rId17" Type="http://schemas.openxmlformats.org/officeDocument/2006/relationships/oleObject" Target="../embeddings/oleObject22.bin"/><Relationship Id="rId25" Type="http://schemas.openxmlformats.org/officeDocument/2006/relationships/oleObject" Target="../embeddings/oleObject26.bin"/><Relationship Id="rId2" Type="http://schemas.openxmlformats.org/officeDocument/2006/relationships/tags" Target="../tags/tag4.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19.bin"/><Relationship Id="rId24" Type="http://schemas.openxmlformats.org/officeDocument/2006/relationships/image" Target="../media/image30.emf"/><Relationship Id="rId5" Type="http://schemas.openxmlformats.org/officeDocument/2006/relationships/oleObject" Target="../embeddings/oleObject16.bin"/><Relationship Id="rId15" Type="http://schemas.openxmlformats.org/officeDocument/2006/relationships/oleObject" Target="../embeddings/oleObject21.bin"/><Relationship Id="rId23" Type="http://schemas.openxmlformats.org/officeDocument/2006/relationships/oleObject" Target="../embeddings/oleObject25.bin"/><Relationship Id="rId10" Type="http://schemas.openxmlformats.org/officeDocument/2006/relationships/image" Target="../media/image23.wmf"/><Relationship Id="rId19" Type="http://schemas.openxmlformats.org/officeDocument/2006/relationships/oleObject" Target="../embeddings/oleObject23.bin"/><Relationship Id="rId4" Type="http://schemas.openxmlformats.org/officeDocument/2006/relationships/notesSlide" Target="../notesSlides/notesSlide5.xml"/><Relationship Id="rId9" Type="http://schemas.openxmlformats.org/officeDocument/2006/relationships/oleObject" Target="../embeddings/oleObject18.bin"/><Relationship Id="rId14" Type="http://schemas.openxmlformats.org/officeDocument/2006/relationships/image" Target="../media/image25.wmf"/><Relationship Id="rId22" Type="http://schemas.openxmlformats.org/officeDocument/2006/relationships/image" Target="../media/image29.wmf"/><Relationship Id="rId27" Type="http://schemas.openxmlformats.org/officeDocument/2006/relationships/oleObject" Target="../embeddings/oleObject27.bin"/></Relationships>
</file>

<file path=ppt/slides/_rels/slide6.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slideLayout" Target="../slideLayouts/slideLayout2.xml"/><Relationship Id="rId7" Type="http://schemas.openxmlformats.org/officeDocument/2006/relationships/oleObject" Target="../embeddings/oleObject29.bin"/><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32.emf"/><Relationship Id="rId5" Type="http://schemas.openxmlformats.org/officeDocument/2006/relationships/oleObject" Target="../embeddings/oleObject28.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slideLayout" Target="../slideLayouts/slideLayout2.xml"/><Relationship Id="rId7" Type="http://schemas.openxmlformats.org/officeDocument/2006/relationships/oleObject" Target="../embeddings/oleObject31.bin"/><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34.emf"/><Relationship Id="rId5" Type="http://schemas.openxmlformats.org/officeDocument/2006/relationships/oleObject" Target="../embeddings/oleObject30.bin"/><Relationship Id="rId10" Type="http://schemas.openxmlformats.org/officeDocument/2006/relationships/image" Target="../media/image36.wmf"/><Relationship Id="rId4" Type="http://schemas.openxmlformats.org/officeDocument/2006/relationships/notesSlide" Target="../notesSlides/notesSlide7.xml"/><Relationship Id="rId9" Type="http://schemas.openxmlformats.org/officeDocument/2006/relationships/oleObject" Target="../embeddings/oleObject32.bin"/></Relationships>
</file>

<file path=ppt/slides/_rels/slide8.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slideLayout" Target="../slideLayouts/slideLayout2.xml"/><Relationship Id="rId7" Type="http://schemas.openxmlformats.org/officeDocument/2006/relationships/oleObject" Target="../embeddings/oleObject34.bin"/><Relationship Id="rId2" Type="http://schemas.openxmlformats.org/officeDocument/2006/relationships/tags" Target="../tags/tag7.xml"/><Relationship Id="rId1" Type="http://schemas.openxmlformats.org/officeDocument/2006/relationships/vmlDrawing" Target="../drawings/vmlDrawing7.vml"/><Relationship Id="rId6" Type="http://schemas.openxmlformats.org/officeDocument/2006/relationships/image" Target="../media/image37.wmf"/><Relationship Id="rId5" Type="http://schemas.openxmlformats.org/officeDocument/2006/relationships/oleObject" Target="../embeddings/oleObject33.bin"/><Relationship Id="rId4" Type="http://schemas.openxmlformats.org/officeDocument/2006/relationships/notesSlide" Target="../notesSlides/notesSlide8.xml"/><Relationship Id="rId9" Type="http://schemas.openxmlformats.org/officeDocument/2006/relationships/image" Target="../media/image3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4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title"/>
          </p:nvPr>
        </p:nvSpPr>
        <p:spPr>
          <a:xfrm>
            <a:off x="269081" y="908720"/>
            <a:ext cx="8605837" cy="1665862"/>
          </a:xfrm>
        </p:spPr>
        <p:txBody>
          <a:bodyPr/>
          <a:lstStyle/>
          <a:p>
            <a:pPr eaLnBrk="1" hangingPunct="1"/>
            <a:r>
              <a:rPr lang="en-US" altLang="zh-CN" sz="3200" dirty="0">
                <a:solidFill>
                  <a:srgbClr val="FF0000"/>
                </a:solidFill>
                <a:latin typeface="Tahoma" pitchFamily="34" charset="0"/>
              </a:rPr>
              <a:t>Multi-Shift Principal Component Analysis </a:t>
            </a:r>
            <a:r>
              <a:rPr lang="en-US" altLang="zh-CN" sz="3200" dirty="0" smtClean="0">
                <a:solidFill>
                  <a:srgbClr val="FF0000"/>
                </a:solidFill>
                <a:latin typeface="Tahoma" pitchFamily="34" charset="0"/>
              </a:rPr>
              <a:t/>
            </a:r>
            <a:br>
              <a:rPr lang="en-US" altLang="zh-CN" sz="3200" dirty="0" smtClean="0">
                <a:solidFill>
                  <a:srgbClr val="FF0000"/>
                </a:solidFill>
                <a:latin typeface="Tahoma" pitchFamily="34" charset="0"/>
              </a:rPr>
            </a:br>
            <a:r>
              <a:rPr lang="en-US" altLang="zh-CN" sz="3200" dirty="0" smtClean="0">
                <a:solidFill>
                  <a:srgbClr val="FF0000"/>
                </a:solidFill>
                <a:latin typeface="Tahoma" pitchFamily="34" charset="0"/>
              </a:rPr>
              <a:t>based </a:t>
            </a:r>
            <a:r>
              <a:rPr lang="en-US" altLang="zh-CN" sz="3200" dirty="0">
                <a:solidFill>
                  <a:srgbClr val="FF0000"/>
                </a:solidFill>
                <a:latin typeface="Tahoma" pitchFamily="34" charset="0"/>
              </a:rPr>
              <a:t>Primary Component Extraction </a:t>
            </a:r>
            <a:r>
              <a:rPr lang="en-US" altLang="zh-CN" sz="3200" dirty="0" smtClean="0">
                <a:solidFill>
                  <a:srgbClr val="FF0000"/>
                </a:solidFill>
                <a:latin typeface="Tahoma" pitchFamily="34" charset="0"/>
              </a:rPr>
              <a:t/>
            </a:r>
            <a:br>
              <a:rPr lang="en-US" altLang="zh-CN" sz="3200" dirty="0" smtClean="0">
                <a:solidFill>
                  <a:srgbClr val="FF0000"/>
                </a:solidFill>
                <a:latin typeface="Tahoma" pitchFamily="34" charset="0"/>
              </a:rPr>
            </a:br>
            <a:r>
              <a:rPr lang="en-US" altLang="zh-CN" sz="3200" dirty="0" smtClean="0">
                <a:solidFill>
                  <a:srgbClr val="FF0000"/>
                </a:solidFill>
                <a:latin typeface="Tahoma" pitchFamily="34" charset="0"/>
              </a:rPr>
              <a:t>for Spatial </a:t>
            </a:r>
            <a:r>
              <a:rPr lang="en-US" altLang="zh-CN" sz="3200" dirty="0">
                <a:solidFill>
                  <a:srgbClr val="FF0000"/>
                </a:solidFill>
                <a:latin typeface="Tahoma" pitchFamily="34" charset="0"/>
              </a:rPr>
              <a:t>Audio Reproduction</a:t>
            </a:r>
            <a:endParaRPr lang="en-US" altLang="zh-CN" sz="3200" dirty="0" smtClean="0">
              <a:solidFill>
                <a:srgbClr val="FF0000"/>
              </a:solidFill>
              <a:latin typeface="Tahoma" pitchFamily="34" charset="0"/>
            </a:endParaRPr>
          </a:p>
        </p:txBody>
      </p:sp>
      <p:pic>
        <p:nvPicPr>
          <p:cNvPr id="2051" name="Picture 7" descr="Z:\Youth Olympic Games 2010\Tagline\NTU_YOV_Full colour.jpg"/>
          <p:cNvPicPr>
            <a:picLocks noChangeAspect="1" noChangeArrowheads="1"/>
          </p:cNvPicPr>
          <p:nvPr/>
        </p:nvPicPr>
        <p:blipFill>
          <a:blip r:embed="rId3">
            <a:extLst>
              <a:ext uri="{28A0092B-C50C-407E-A947-70E740481C1C}">
                <a14:useLocalDpi xmlns:a14="http://schemas.microsoft.com/office/drawing/2010/main" val="0"/>
              </a:ext>
            </a:extLst>
          </a:blip>
          <a:srcRect r="56471"/>
          <a:stretch>
            <a:fillRect/>
          </a:stretch>
        </p:blipFill>
        <p:spPr bwMode="auto">
          <a:xfrm>
            <a:off x="7037919" y="12173"/>
            <a:ext cx="2009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Line 4"/>
          <p:cNvSpPr>
            <a:spLocks noChangeShapeType="1"/>
          </p:cNvSpPr>
          <p:nvPr/>
        </p:nvSpPr>
        <p:spPr bwMode="auto">
          <a:xfrm>
            <a:off x="0" y="2636912"/>
            <a:ext cx="91440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053" name="Picture 5516" descr="C:\Users\jhe007\Desktop\dsp_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1829" y="44624"/>
            <a:ext cx="173990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itle 1"/>
          <p:cNvSpPr>
            <a:spLocks/>
          </p:cNvSpPr>
          <p:nvPr/>
        </p:nvSpPr>
        <p:spPr bwMode="auto">
          <a:xfrm>
            <a:off x="0" y="4191740"/>
            <a:ext cx="9144000" cy="965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SG" sz="2000" b="1" baseline="0" dirty="0" smtClean="0">
                <a:cs typeface="Arial" pitchFamily="34" charset="0"/>
              </a:rPr>
              <a:t>Jianjun HE, Woon-Seng Gan</a:t>
            </a:r>
          </a:p>
          <a:p>
            <a:pPr algn="ctr" eaLnBrk="1" hangingPunct="1">
              <a:spcBef>
                <a:spcPct val="0"/>
              </a:spcBef>
              <a:buFontTx/>
              <a:buNone/>
            </a:pPr>
            <a:r>
              <a:rPr lang="en-US" altLang="zh-CN" sz="2000" b="1" baseline="0" dirty="0" smtClean="0">
                <a:cs typeface="Arial" pitchFamily="34" charset="0"/>
                <a:hlinkClick r:id="rId5"/>
              </a:rPr>
              <a:t>jhe007@e.ntu.edu.sg</a:t>
            </a:r>
            <a:r>
              <a:rPr lang="en-US" altLang="zh-CN" sz="2000" b="1" baseline="0" dirty="0" smtClean="0">
                <a:cs typeface="Arial" pitchFamily="34" charset="0"/>
              </a:rPr>
              <a:t>, </a:t>
            </a:r>
            <a:r>
              <a:rPr lang="en-US" altLang="zh-CN" sz="2000" b="1" baseline="0" dirty="0" smtClean="0">
                <a:cs typeface="Arial" pitchFamily="34" charset="0"/>
                <a:hlinkClick r:id="rId6"/>
              </a:rPr>
              <a:t>ewsgan@ntu.edu.sg</a:t>
            </a:r>
            <a:r>
              <a:rPr lang="en-US" altLang="zh-CN" sz="2000" b="1" baseline="0" dirty="0" smtClean="0">
                <a:cs typeface="Arial" pitchFamily="34" charset="0"/>
              </a:rPr>
              <a:t> </a:t>
            </a:r>
            <a:r>
              <a:rPr lang="en-US" altLang="zh-SG" sz="2000" b="1" baseline="0" dirty="0" smtClean="0">
                <a:cs typeface="Arial" pitchFamily="34" charset="0"/>
              </a:rPr>
              <a:t> </a:t>
            </a:r>
          </a:p>
          <a:p>
            <a:pPr algn="ctr" eaLnBrk="1" hangingPunct="1">
              <a:spcBef>
                <a:spcPct val="0"/>
              </a:spcBef>
              <a:buFontTx/>
              <a:buNone/>
            </a:pPr>
            <a:r>
              <a:rPr lang="en-US" altLang="zh-SG" sz="2000" b="1" baseline="0" dirty="0" smtClean="0">
                <a:solidFill>
                  <a:srgbClr val="0070C0"/>
                </a:solidFill>
                <a:cs typeface="Arial" pitchFamily="34" charset="0"/>
              </a:rPr>
              <a:t>22</a:t>
            </a:r>
            <a:r>
              <a:rPr lang="en-US" altLang="zh-SG" sz="2000" b="1" baseline="30000" dirty="0" smtClean="0">
                <a:solidFill>
                  <a:srgbClr val="0070C0"/>
                </a:solidFill>
                <a:cs typeface="Arial" pitchFamily="34" charset="0"/>
              </a:rPr>
              <a:t>nd</a:t>
            </a:r>
            <a:r>
              <a:rPr lang="en-US" altLang="zh-SG" sz="2000" b="1" baseline="0" dirty="0" smtClean="0">
                <a:solidFill>
                  <a:srgbClr val="0070C0"/>
                </a:solidFill>
                <a:cs typeface="Arial" pitchFamily="34" charset="0"/>
              </a:rPr>
              <a:t> April 2015</a:t>
            </a:r>
            <a:endParaRPr lang="en-US" altLang="zh-SG" sz="2000" b="1" baseline="0" dirty="0">
              <a:solidFill>
                <a:srgbClr val="0070C0"/>
              </a:solidFill>
              <a:cs typeface="Arial" pitchFamily="34" charset="0"/>
            </a:endParaRPr>
          </a:p>
        </p:txBody>
      </p:sp>
      <p:pic>
        <p:nvPicPr>
          <p:cNvPr id="2056" name="Picture 8" descr="http://icassp2015.org/cms/wp-content/uploads/2013/07/ICASSP2015.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8397" y="44624"/>
            <a:ext cx="3167459" cy="95683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Gan Woon Se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97841" y="2924944"/>
            <a:ext cx="1126287" cy="1126287"/>
          </a:xfrm>
          <a:prstGeom prst="ellipse">
            <a:avLst/>
          </a:prstGeom>
          <a:ln w="63500" cap="rnd">
            <a:solidFill>
              <a:schemeClr val="bg1"/>
            </a:solidFill>
          </a:ln>
          <a:effectLst/>
          <a:extLst>
            <a:ext uri="{909E8E84-426E-40DD-AFC4-6F175D3DCCD1}">
              <a14:hiddenFill xmlns:a14="http://schemas.microsoft.com/office/drawing/2010/main">
                <a:solidFill>
                  <a:srgbClr val="FFFFFF"/>
                </a:solidFill>
              </a14:hiddenFill>
            </a:ext>
          </a:extLst>
        </p:spPr>
      </p:pic>
      <p:sp>
        <p:nvSpPr>
          <p:cNvPr id="9" name="Title 1"/>
          <p:cNvSpPr>
            <a:spLocks/>
          </p:cNvSpPr>
          <p:nvPr/>
        </p:nvSpPr>
        <p:spPr bwMode="auto">
          <a:xfrm>
            <a:off x="35496" y="5301208"/>
            <a:ext cx="9035603"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SG" sz="2000" baseline="0" dirty="0" smtClean="0">
                <a:cs typeface="Arial" pitchFamily="34" charset="0"/>
              </a:rPr>
              <a:t>Digital </a:t>
            </a:r>
            <a:r>
              <a:rPr lang="en-US" altLang="zh-SG" sz="2000" baseline="0" dirty="0">
                <a:cs typeface="Arial" pitchFamily="34" charset="0"/>
              </a:rPr>
              <a:t>Signal Processing Lab, </a:t>
            </a:r>
          </a:p>
          <a:p>
            <a:pPr algn="ctr" eaLnBrk="1" hangingPunct="1">
              <a:spcBef>
                <a:spcPct val="0"/>
              </a:spcBef>
              <a:buFontTx/>
              <a:buNone/>
            </a:pPr>
            <a:r>
              <a:rPr lang="en-US" altLang="zh-SG" sz="2000" baseline="0" dirty="0">
                <a:cs typeface="Arial" pitchFamily="34" charset="0"/>
              </a:rPr>
              <a:t>School of Electrical and Electronic Engineering, </a:t>
            </a:r>
          </a:p>
          <a:p>
            <a:pPr algn="ctr" eaLnBrk="1" hangingPunct="1">
              <a:spcBef>
                <a:spcPct val="0"/>
              </a:spcBef>
              <a:buFontTx/>
              <a:buNone/>
            </a:pPr>
            <a:r>
              <a:rPr lang="en-US" altLang="zh-SG" sz="2000" baseline="0" dirty="0" err="1">
                <a:cs typeface="Arial" pitchFamily="34" charset="0"/>
              </a:rPr>
              <a:t>Nanyang</a:t>
            </a:r>
            <a:r>
              <a:rPr lang="en-US" altLang="zh-SG" sz="2000" baseline="0" dirty="0">
                <a:cs typeface="Arial" pitchFamily="34" charset="0"/>
              </a:rPr>
              <a:t> Technological University, Singapore</a:t>
            </a:r>
          </a:p>
        </p:txBody>
      </p:sp>
      <p:pic>
        <p:nvPicPr>
          <p:cNvPr id="10"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131840" y="2937104"/>
            <a:ext cx="1108418" cy="1126287"/>
          </a:xfrm>
          <a:prstGeom prst="ellipse">
            <a:avLst/>
          </a:prstGeom>
          <a:ln w="63500" cap="rnd">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05837"/>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Objective performance: extraction accuracy</a:t>
            </a:r>
            <a:endParaRPr lang="en-US" altLang="en-US" sz="2400" baseline="0" dirty="0">
              <a:latin typeface="Arial" pitchFamily="34" charset="0"/>
              <a:cs typeface="Arial" pitchFamily="34" charset="0"/>
            </a:endParaRPr>
          </a:p>
        </p:txBody>
      </p:sp>
      <p:sp>
        <p:nvSpPr>
          <p:cNvPr id="9220"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95CC32F4-8FAD-4537-8B00-EEB4C75A9043}" type="slidenum">
              <a:rPr lang="x-none" altLang="en-US" sz="1200" baseline="0" smtClean="0">
                <a:latin typeface="Arial" pitchFamily="34" charset="0"/>
              </a:rPr>
              <a:pPr eaLnBrk="1" hangingPunct="1">
                <a:spcBef>
                  <a:spcPct val="0"/>
                </a:spcBef>
                <a:buFontTx/>
                <a:buNone/>
              </a:pPr>
              <a:t>10</a:t>
            </a:fld>
            <a:endParaRPr lang="zh-CN" altLang="en-US" sz="1200" baseline="0" smtClean="0">
              <a:latin typeface="Arial" pitchFamily="34" charset="0"/>
            </a:endParaRPr>
          </a:p>
        </p:txBody>
      </p:sp>
      <p:sp>
        <p:nvSpPr>
          <p:cNvPr id="922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9248" name="Rectangle 18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10"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433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22338" y="1442393"/>
            <a:ext cx="6080844" cy="115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Chart 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5534" y="2852936"/>
            <a:ext cx="6120680" cy="334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611560" y="980728"/>
            <a:ext cx="2880320" cy="461665"/>
          </a:xfrm>
          <a:prstGeom prst="rect">
            <a:avLst/>
          </a:prstGeom>
        </p:spPr>
        <p:txBody>
          <a:bodyPr wrap="square">
            <a:spAutoFit/>
          </a:bodyPr>
          <a:lstStyle/>
          <a:p>
            <a:r>
              <a:rPr lang="en-US" baseline="0" dirty="0" smtClean="0">
                <a:latin typeface="Tahoma" panose="020B0604030504040204" pitchFamily="34" charset="0"/>
                <a:ea typeface="Tahoma" panose="020B0604030504040204" pitchFamily="34" charset="0"/>
                <a:cs typeface="Tahoma" panose="020B0604030504040204" pitchFamily="34" charset="0"/>
              </a:rPr>
              <a:t>Error-to-signal ratio</a:t>
            </a:r>
            <a:endParaRPr lang="en-US" baseline="0" dirty="0">
              <a:latin typeface="Tahoma" panose="020B0604030504040204" pitchFamily="34" charset="0"/>
              <a:ea typeface="Tahoma" panose="020B0604030504040204" pitchFamily="34" charset="0"/>
              <a:cs typeface="Tahoma" panose="020B0604030504040204" pitchFamily="34" charset="0"/>
            </a:endParaRPr>
          </a:p>
        </p:txBody>
      </p:sp>
    </p:spTree>
    <p:custDataLst>
      <p:tags r:id="rId1"/>
    </p:custDataLst>
    <p:extLst>
      <p:ext uri="{BB962C8B-B14F-4D97-AF65-F5344CB8AC3E}">
        <p14:creationId xmlns:p14="http://schemas.microsoft.com/office/powerpoint/2010/main" val="60343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fade">
                                      <p:cBhvr>
                                        <p:cTn id="7"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None/>
            </a:pPr>
            <a:r>
              <a:rPr lang="en-US" altLang="en-US" sz="2400" baseline="0" dirty="0" smtClean="0">
                <a:latin typeface="Arial" pitchFamily="34" charset="0"/>
                <a:cs typeface="Arial" pitchFamily="34" charset="0"/>
              </a:rPr>
              <a:t>Subjective performance: l</a:t>
            </a:r>
            <a:r>
              <a:rPr lang="en-US" sz="2400" baseline="0" dirty="0" smtClean="0">
                <a:latin typeface="Tahoma" panose="020B0604030504040204" pitchFamily="34" charset="0"/>
                <a:ea typeface="Tahoma" panose="020B0604030504040204" pitchFamily="34" charset="0"/>
                <a:cs typeface="Tahoma" panose="020B0604030504040204" pitchFamily="34" charset="0"/>
              </a:rPr>
              <a:t>ocalization accuracy</a:t>
            </a:r>
            <a:endParaRPr lang="en-US" sz="2400" baseline="0" dirty="0">
              <a:latin typeface="Tahoma" panose="020B0604030504040204" pitchFamily="34" charset="0"/>
              <a:ea typeface="Tahoma" panose="020B0604030504040204" pitchFamily="34" charset="0"/>
              <a:cs typeface="Tahoma" panose="020B0604030504040204" pitchFamily="34" charset="0"/>
            </a:endParaRPr>
          </a:p>
        </p:txBody>
      </p:sp>
      <p:sp>
        <p:nvSpPr>
          <p:cNvPr id="9220"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95CC32F4-8FAD-4537-8B00-EEB4C75A9043}" type="slidenum">
              <a:rPr lang="x-none" altLang="en-US" sz="1200" baseline="0" smtClean="0">
                <a:latin typeface="Arial" pitchFamily="34" charset="0"/>
              </a:rPr>
              <a:pPr eaLnBrk="1" hangingPunct="1">
                <a:spcBef>
                  <a:spcPct val="0"/>
                </a:spcBef>
                <a:buFontTx/>
                <a:buNone/>
              </a:pPr>
              <a:t>11</a:t>
            </a:fld>
            <a:endParaRPr lang="zh-CN" altLang="en-US" sz="1200" baseline="0" smtClean="0">
              <a:latin typeface="Arial" pitchFamily="34" charset="0"/>
            </a:endParaRPr>
          </a:p>
        </p:txBody>
      </p:sp>
      <p:sp>
        <p:nvSpPr>
          <p:cNvPr id="922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9248" name="Rectangle 18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10"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Rectangle 8"/>
          <p:cNvSpPr/>
          <p:nvPr/>
        </p:nvSpPr>
        <p:spPr>
          <a:xfrm>
            <a:off x="971600" y="836712"/>
            <a:ext cx="7200800" cy="2000548"/>
          </a:xfrm>
          <a:prstGeom prst="rect">
            <a:avLst/>
          </a:prstGeom>
        </p:spPr>
        <p:txBody>
          <a:bodyPr wrap="square">
            <a:spAutoFit/>
          </a:bodyPr>
          <a:lstStyle/>
          <a:p>
            <a:r>
              <a:rPr lang="en-US" baseline="0" dirty="0">
                <a:latin typeface="Tahoma" panose="020B0604030504040204" pitchFamily="34" charset="0"/>
                <a:ea typeface="Tahoma" panose="020B0604030504040204" pitchFamily="34" charset="0"/>
                <a:cs typeface="Tahoma" panose="020B0604030504040204" pitchFamily="34" charset="0"/>
              </a:rPr>
              <a:t>12 </a:t>
            </a:r>
            <a:r>
              <a:rPr lang="en-US" baseline="0" dirty="0" smtClean="0">
                <a:latin typeface="Tahoma" panose="020B0604030504040204" pitchFamily="34" charset="0"/>
                <a:ea typeface="Tahoma" panose="020B0604030504040204" pitchFamily="34" charset="0"/>
                <a:cs typeface="Tahoma" panose="020B0604030504040204" pitchFamily="34" charset="0"/>
              </a:rPr>
              <a:t>participants, score from 0-10</a:t>
            </a:r>
          </a:p>
          <a:p>
            <a:pPr marL="800100" lvl="1" indent="-342900">
              <a:buFont typeface="Wingdings" panose="05000000000000000000" pitchFamily="2" charset="2"/>
              <a:buChar char="Ø"/>
            </a:pPr>
            <a:r>
              <a:rPr lang="en-US" sz="2000" baseline="0" dirty="0" smtClean="0">
                <a:latin typeface="Tahoma" panose="020B0604030504040204" pitchFamily="34" charset="0"/>
                <a:ea typeface="Tahoma" panose="020B0604030504040204" pitchFamily="34" charset="0"/>
                <a:cs typeface="Tahoma" panose="020B0604030504040204" pitchFamily="34" charset="0"/>
              </a:rPr>
              <a:t>0-2  : two directions almost reversed;</a:t>
            </a:r>
          </a:p>
          <a:p>
            <a:pPr marL="800100" lvl="1" indent="-342900">
              <a:buFont typeface="Wingdings" panose="05000000000000000000" pitchFamily="2" charset="2"/>
              <a:buChar char="Ø"/>
            </a:pPr>
            <a:r>
              <a:rPr lang="en-US" sz="2000" baseline="0" dirty="0" smtClean="0">
                <a:latin typeface="Tahoma" panose="020B0604030504040204" pitchFamily="34" charset="0"/>
                <a:ea typeface="Tahoma" panose="020B0604030504040204" pitchFamily="34" charset="0"/>
                <a:cs typeface="Tahoma" panose="020B0604030504040204" pitchFamily="34" charset="0"/>
              </a:rPr>
              <a:t>2-4</a:t>
            </a:r>
            <a:r>
              <a:rPr lang="en-US" sz="1400" baseline="0" dirty="0" smtClean="0">
                <a:latin typeface="Tahoma" panose="020B0604030504040204" pitchFamily="34" charset="0"/>
                <a:ea typeface="Tahoma" panose="020B0604030504040204" pitchFamily="34" charset="0"/>
                <a:cs typeface="Tahoma" panose="020B0604030504040204" pitchFamily="34" charset="0"/>
              </a:rPr>
              <a:t>   </a:t>
            </a:r>
            <a:r>
              <a:rPr lang="en-US" sz="2000" baseline="0" dirty="0" smtClean="0">
                <a:latin typeface="Tahoma" panose="020B0604030504040204" pitchFamily="34" charset="0"/>
                <a:ea typeface="Tahoma" panose="020B0604030504040204" pitchFamily="34" charset="0"/>
                <a:cs typeface="Tahoma" panose="020B0604030504040204" pitchFamily="34" charset="0"/>
              </a:rPr>
              <a:t>: </a:t>
            </a:r>
            <a:r>
              <a:rPr lang="en-US" sz="2000" baseline="0" dirty="0">
                <a:latin typeface="Tahoma" panose="020B0604030504040204" pitchFamily="34" charset="0"/>
                <a:ea typeface="Tahoma" panose="020B0604030504040204" pitchFamily="34" charset="0"/>
                <a:cs typeface="Tahoma" panose="020B0604030504040204" pitchFamily="34" charset="0"/>
              </a:rPr>
              <a:t>neither directions are </a:t>
            </a:r>
            <a:r>
              <a:rPr lang="en-US" sz="2000" baseline="0" dirty="0" smtClean="0">
                <a:latin typeface="Tahoma" panose="020B0604030504040204" pitchFamily="34" charset="0"/>
                <a:ea typeface="Tahoma" panose="020B0604030504040204" pitchFamily="34" charset="0"/>
                <a:cs typeface="Tahoma" panose="020B0604030504040204" pitchFamily="34" charset="0"/>
              </a:rPr>
              <a:t>close;</a:t>
            </a:r>
            <a:endParaRPr lang="en-US" sz="2000" baseline="0" dirty="0">
              <a:latin typeface="Tahoma" panose="020B0604030504040204" pitchFamily="34" charset="0"/>
              <a:ea typeface="Tahoma" panose="020B0604030504040204" pitchFamily="34" charset="0"/>
              <a:cs typeface="Tahoma" panose="020B0604030504040204" pitchFamily="34" charset="0"/>
            </a:endParaRPr>
          </a:p>
          <a:p>
            <a:pPr marL="800100" lvl="1" indent="-342900">
              <a:buFont typeface="Wingdings" panose="05000000000000000000" pitchFamily="2" charset="2"/>
              <a:buChar char="Ø"/>
            </a:pPr>
            <a:r>
              <a:rPr lang="en-US" sz="2000" baseline="0" dirty="0" smtClean="0">
                <a:latin typeface="Tahoma" panose="020B0604030504040204" pitchFamily="34" charset="0"/>
                <a:ea typeface="Tahoma" panose="020B0604030504040204" pitchFamily="34" charset="0"/>
                <a:cs typeface="Tahoma" panose="020B0604030504040204" pitchFamily="34" charset="0"/>
              </a:rPr>
              <a:t>4-6  : neither directions are close nor too far;</a:t>
            </a:r>
          </a:p>
          <a:p>
            <a:pPr marL="800100" lvl="1" indent="-342900">
              <a:buFont typeface="Wingdings" panose="05000000000000000000" pitchFamily="2" charset="2"/>
              <a:buChar char="Ø"/>
            </a:pPr>
            <a:r>
              <a:rPr lang="en-US" sz="2000" baseline="0" dirty="0" smtClean="0">
                <a:latin typeface="Tahoma" panose="020B0604030504040204" pitchFamily="34" charset="0"/>
                <a:ea typeface="Tahoma" panose="020B0604030504040204" pitchFamily="34" charset="0"/>
                <a:cs typeface="Tahoma" panose="020B0604030504040204" pitchFamily="34" charset="0"/>
              </a:rPr>
              <a:t>6-8  : </a:t>
            </a:r>
            <a:r>
              <a:rPr lang="en-US" sz="2000" baseline="0" dirty="0">
                <a:latin typeface="Tahoma" panose="020B0604030504040204" pitchFamily="34" charset="0"/>
                <a:ea typeface="Tahoma" panose="020B0604030504040204" pitchFamily="34" charset="0"/>
                <a:cs typeface="Tahoma" panose="020B0604030504040204" pitchFamily="34" charset="0"/>
              </a:rPr>
              <a:t>at least one direction is </a:t>
            </a:r>
            <a:r>
              <a:rPr lang="en-US" sz="2000" baseline="0" dirty="0" smtClean="0">
                <a:latin typeface="Tahoma" panose="020B0604030504040204" pitchFamily="34" charset="0"/>
                <a:ea typeface="Tahoma" panose="020B0604030504040204" pitchFamily="34" charset="0"/>
                <a:cs typeface="Tahoma" panose="020B0604030504040204" pitchFamily="34" charset="0"/>
              </a:rPr>
              <a:t>close;</a:t>
            </a:r>
            <a:endParaRPr lang="en-US" sz="2000" baseline="0" dirty="0">
              <a:latin typeface="Tahoma" panose="020B0604030504040204" pitchFamily="34" charset="0"/>
              <a:ea typeface="Tahoma" panose="020B0604030504040204" pitchFamily="34" charset="0"/>
              <a:cs typeface="Tahoma" panose="020B0604030504040204" pitchFamily="34" charset="0"/>
            </a:endParaRPr>
          </a:p>
          <a:p>
            <a:pPr marL="800100" lvl="1" indent="-342900">
              <a:buFont typeface="Wingdings" panose="05000000000000000000" pitchFamily="2" charset="2"/>
              <a:buChar char="Ø"/>
            </a:pPr>
            <a:r>
              <a:rPr lang="en-US" sz="2000" baseline="0" dirty="0" smtClean="0">
                <a:latin typeface="Tahoma" panose="020B0604030504040204" pitchFamily="34" charset="0"/>
                <a:ea typeface="Tahoma" panose="020B0604030504040204" pitchFamily="34" charset="0"/>
                <a:cs typeface="Tahoma" panose="020B0604030504040204" pitchFamily="34" charset="0"/>
              </a:rPr>
              <a:t>8-10: both directions are close to reference;</a:t>
            </a:r>
          </a:p>
        </p:txBody>
      </p:sp>
      <p:pic>
        <p:nvPicPr>
          <p:cNvPr id="15362" name="Picture 2"/>
          <p:cNvPicPr>
            <a:picLocks noChangeAspect="1" noChangeArrowheads="1"/>
          </p:cNvPicPr>
          <p:nvPr/>
        </p:nvPicPr>
        <p:blipFill>
          <a:blip r:embed="rId4">
            <a:extLst>
              <a:ext uri="{28A0092B-C50C-407E-A947-70E740481C1C}">
                <a14:useLocalDpi xmlns:a14="http://schemas.microsoft.com/office/drawing/2010/main" val="0"/>
              </a:ext>
            </a:extLst>
          </a:blip>
          <a:srcRect l="5351" r="8362" b="8737"/>
          <a:stretch>
            <a:fillRect/>
          </a:stretch>
        </p:blipFill>
        <p:spPr bwMode="auto">
          <a:xfrm>
            <a:off x="1597024" y="2760156"/>
            <a:ext cx="5351239" cy="3909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899630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a:latin typeface="Arial" pitchFamily="34" charset="0"/>
                <a:cs typeface="Arial" pitchFamily="34" charset="0"/>
              </a:rPr>
              <a:t>Conclusion</a:t>
            </a:r>
            <a:r>
              <a:rPr lang="en-US" altLang="zh-CN" sz="2400" baseline="0" dirty="0">
                <a:latin typeface="Arial" pitchFamily="34" charset="0"/>
                <a:cs typeface="Arial" pitchFamily="34" charset="0"/>
              </a:rPr>
              <a:t>s</a:t>
            </a:r>
            <a:endParaRPr lang="en-US" altLang="en-US" sz="2400" b="1" baseline="0" dirty="0">
              <a:latin typeface="Tahoma" pitchFamily="34" charset="0"/>
              <a:cs typeface="Arial" pitchFamily="34" charset="0"/>
            </a:endParaRPr>
          </a:p>
        </p:txBody>
      </p:sp>
      <p:sp>
        <p:nvSpPr>
          <p:cNvPr id="10244"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AD182C49-B247-4290-9929-BE9584648E5E}" type="slidenum">
              <a:rPr lang="x-none" altLang="en-US" sz="1200" baseline="0" smtClean="0">
                <a:latin typeface="Arial" pitchFamily="34" charset="0"/>
              </a:rPr>
              <a:pPr eaLnBrk="1" hangingPunct="1">
                <a:spcBef>
                  <a:spcPct val="0"/>
                </a:spcBef>
                <a:buFontTx/>
                <a:buNone/>
              </a:pPr>
              <a:t>12</a:t>
            </a:fld>
            <a:endParaRPr lang="zh-CN" altLang="en-US" sz="1200" baseline="0" smtClean="0">
              <a:latin typeface="Arial" pitchFamily="34" charset="0"/>
            </a:endParaRPr>
          </a:p>
        </p:txBody>
      </p:sp>
      <p:sp>
        <p:nvSpPr>
          <p:cNvPr id="13317" name="Rectangle 1"/>
          <p:cNvSpPr>
            <a:spLocks noChangeArrowheads="1"/>
          </p:cNvSpPr>
          <p:nvPr/>
        </p:nvSpPr>
        <p:spPr bwMode="auto">
          <a:xfrm>
            <a:off x="401638" y="1052513"/>
            <a:ext cx="8047037" cy="47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pitchFamily="34" charset="0"/>
              <a:buChar char="•"/>
              <a:defRPr sz="3200">
                <a:solidFill>
                  <a:schemeClr val="tx1"/>
                </a:solidFill>
                <a:latin typeface="Calibri" pitchFamily="34" charset="0"/>
              </a:defRPr>
            </a:lvl1pPr>
            <a:lvl2pPr marL="800100" indent="-34290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just" eaLnBrk="1" hangingPunct="1">
              <a:spcBef>
                <a:spcPct val="0"/>
              </a:spcBef>
              <a:spcAft>
                <a:spcPts val="1000"/>
              </a:spcAft>
              <a:buFont typeface="Calibri" pitchFamily="34" charset="0"/>
              <a:buAutoNum type="arabicPeriod"/>
            </a:pPr>
            <a:r>
              <a:rPr lang="en-US" altLang="zh-SG" sz="2000" baseline="0" dirty="0" smtClean="0">
                <a:solidFill>
                  <a:srgbClr val="0000CC"/>
                </a:solidFill>
                <a:latin typeface="Tahoma" pitchFamily="34" charset="0"/>
                <a:ea typeface="宋体" pitchFamily="2" charset="-122"/>
                <a:cs typeface="Tahoma" pitchFamily="34" charset="0"/>
              </a:rPr>
              <a:t>Investigated primary extraction from stereo signals when there are multiple concurrent distinct directions for the sources in the primary components.</a:t>
            </a:r>
            <a:endParaRPr lang="en-US" altLang="zh-SG" sz="2000" baseline="0" dirty="0">
              <a:solidFill>
                <a:srgbClr val="0000CC"/>
              </a:solidFill>
              <a:latin typeface="Tahoma" pitchFamily="34" charset="0"/>
              <a:ea typeface="宋体" pitchFamily="2" charset="-122"/>
              <a:cs typeface="Tahoma" pitchFamily="34" charset="0"/>
            </a:endParaRPr>
          </a:p>
          <a:p>
            <a:pPr algn="just" eaLnBrk="1" hangingPunct="1">
              <a:spcBef>
                <a:spcPct val="0"/>
              </a:spcBef>
              <a:spcAft>
                <a:spcPts val="1000"/>
              </a:spcAft>
              <a:buFont typeface="Calibri" pitchFamily="34" charset="0"/>
              <a:buAutoNum type="arabicPeriod"/>
            </a:pPr>
            <a:r>
              <a:rPr lang="en-US" altLang="en-US" sz="2000" baseline="0" dirty="0" smtClean="0">
                <a:solidFill>
                  <a:srgbClr val="0000CC"/>
                </a:solidFill>
                <a:latin typeface="Tahoma" pitchFamily="34" charset="0"/>
                <a:cs typeface="Tahoma" pitchFamily="34" charset="0"/>
              </a:rPr>
              <a:t>Proposed multi-shift PCA to handle multiple directions</a:t>
            </a:r>
            <a:endParaRPr lang="en-US" altLang="en-US" sz="2000" baseline="0" dirty="0">
              <a:solidFill>
                <a:srgbClr val="0000CC"/>
              </a:solidFill>
              <a:latin typeface="Tahoma" pitchFamily="34" charset="0"/>
              <a:cs typeface="Tahoma" pitchFamily="34" charset="0"/>
            </a:endParaRPr>
          </a:p>
          <a:p>
            <a:pPr lvl="1" algn="just" eaLnBrk="1" hangingPunct="1">
              <a:spcBef>
                <a:spcPct val="0"/>
              </a:spcBef>
              <a:spcAft>
                <a:spcPts val="1000"/>
              </a:spcAft>
              <a:buFont typeface="Calibri" pitchFamily="34" charset="0"/>
              <a:buAutoNum type="alphaLcParenR"/>
            </a:pPr>
            <a:r>
              <a:rPr lang="en-US" altLang="en-US" sz="1600" baseline="0" dirty="0" smtClean="0">
                <a:solidFill>
                  <a:srgbClr val="0000CC"/>
                </a:solidFill>
                <a:latin typeface="Tahoma" pitchFamily="34" charset="0"/>
                <a:cs typeface="Tahoma" pitchFamily="34" charset="0"/>
              </a:rPr>
              <a:t>MSPCA with typical structure involves limited selected shifts, but its performance is degraded when ICTD estimation is inaccurate;</a:t>
            </a:r>
            <a:endParaRPr lang="en-US" altLang="en-US" sz="1600" baseline="0" dirty="0">
              <a:solidFill>
                <a:srgbClr val="0000CC"/>
              </a:solidFill>
              <a:latin typeface="Tahoma" pitchFamily="34" charset="0"/>
              <a:cs typeface="Tahoma" pitchFamily="34" charset="0"/>
            </a:endParaRPr>
          </a:p>
          <a:p>
            <a:pPr lvl="1" algn="just" eaLnBrk="1" hangingPunct="1">
              <a:spcBef>
                <a:spcPct val="0"/>
              </a:spcBef>
              <a:spcAft>
                <a:spcPts val="1000"/>
              </a:spcAft>
              <a:buFont typeface="Calibri" pitchFamily="34" charset="0"/>
              <a:buAutoNum type="alphaLcParenR"/>
            </a:pPr>
            <a:r>
              <a:rPr lang="en-US" altLang="en-US" sz="1600" baseline="0" dirty="0" smtClean="0">
                <a:solidFill>
                  <a:srgbClr val="0000CC"/>
                </a:solidFill>
                <a:latin typeface="Tahoma" pitchFamily="34" charset="0"/>
                <a:cs typeface="Tahoma" pitchFamily="34" charset="0"/>
              </a:rPr>
              <a:t>MSPCA with consecutive structure is more robust, by applying weights on every shifted versions.</a:t>
            </a:r>
            <a:endParaRPr lang="en-US" altLang="en-US" sz="1600" baseline="0" dirty="0">
              <a:solidFill>
                <a:srgbClr val="0000CC"/>
              </a:solidFill>
              <a:latin typeface="Tahoma" pitchFamily="34" charset="0"/>
              <a:cs typeface="Tahoma" pitchFamily="34" charset="0"/>
            </a:endParaRPr>
          </a:p>
          <a:p>
            <a:pPr lvl="1" algn="just" eaLnBrk="1" hangingPunct="1">
              <a:spcBef>
                <a:spcPct val="0"/>
              </a:spcBef>
              <a:spcAft>
                <a:spcPts val="1000"/>
              </a:spcAft>
              <a:buFont typeface="Calibri" pitchFamily="34" charset="0"/>
              <a:buAutoNum type="alphaLcParenR"/>
            </a:pPr>
            <a:r>
              <a:rPr lang="en-US" altLang="en-US" sz="1600" baseline="0" dirty="0">
                <a:solidFill>
                  <a:srgbClr val="0000CC"/>
                </a:solidFill>
                <a:latin typeface="Tahoma" pitchFamily="34" charset="0"/>
                <a:cs typeface="Tahoma" pitchFamily="34" charset="0"/>
              </a:rPr>
              <a:t>The </a:t>
            </a:r>
            <a:r>
              <a:rPr lang="en-US" altLang="en-US" sz="1600" baseline="0" dirty="0" smtClean="0">
                <a:solidFill>
                  <a:srgbClr val="0000CC"/>
                </a:solidFill>
                <a:latin typeface="Tahoma" pitchFamily="34" charset="0"/>
                <a:cs typeface="Tahoma" pitchFamily="34" charset="0"/>
              </a:rPr>
              <a:t>weighting method for different shifts is critical;</a:t>
            </a:r>
          </a:p>
          <a:p>
            <a:pPr lvl="1" algn="just" eaLnBrk="1" hangingPunct="1">
              <a:spcBef>
                <a:spcPct val="0"/>
              </a:spcBef>
              <a:spcAft>
                <a:spcPts val="1000"/>
              </a:spcAft>
              <a:buFont typeface="Calibri" pitchFamily="34" charset="0"/>
              <a:buAutoNum type="alphaLcParenR"/>
            </a:pPr>
            <a:r>
              <a:rPr lang="en-US" altLang="en-US" sz="1600" baseline="0" dirty="0" smtClean="0">
                <a:solidFill>
                  <a:srgbClr val="0000CC"/>
                </a:solidFill>
                <a:latin typeface="Tahoma" pitchFamily="34" charset="0"/>
                <a:cs typeface="Tahoma" pitchFamily="34" charset="0"/>
              </a:rPr>
              <a:t>In general, applying a proper exponent of the ICC yields good (objective and subjective) performance.</a:t>
            </a:r>
            <a:endParaRPr lang="en-US" altLang="en-US" sz="1600" baseline="0" dirty="0">
              <a:solidFill>
                <a:srgbClr val="0000CC"/>
              </a:solidFill>
              <a:latin typeface="Tahoma" pitchFamily="34" charset="0"/>
              <a:cs typeface="Tahoma" pitchFamily="34" charset="0"/>
            </a:endParaRPr>
          </a:p>
          <a:p>
            <a:pPr algn="just" eaLnBrk="1" hangingPunct="1">
              <a:spcBef>
                <a:spcPct val="0"/>
              </a:spcBef>
              <a:spcAft>
                <a:spcPts val="1000"/>
              </a:spcAft>
              <a:buFont typeface="Calibri" pitchFamily="34" charset="0"/>
              <a:buAutoNum type="arabicPeriod"/>
            </a:pPr>
            <a:r>
              <a:rPr lang="en-US" altLang="zh-SG" sz="2000" baseline="0" dirty="0" smtClean="0">
                <a:latin typeface="Tahoma" pitchFamily="34" charset="0"/>
                <a:ea typeface="宋体" pitchFamily="2" charset="-122"/>
                <a:cs typeface="Tahoma" pitchFamily="34" charset="0"/>
              </a:rPr>
              <a:t>Future </a:t>
            </a:r>
            <a:r>
              <a:rPr lang="en-US" altLang="zh-SG" sz="2000" baseline="0" dirty="0">
                <a:latin typeface="Tahoma" pitchFamily="34" charset="0"/>
                <a:ea typeface="宋体" pitchFamily="2" charset="-122"/>
                <a:cs typeface="Tahoma" pitchFamily="34" charset="0"/>
              </a:rPr>
              <a:t>work: </a:t>
            </a:r>
            <a:r>
              <a:rPr lang="en-US" altLang="zh-SG" sz="2000" baseline="0" dirty="0" smtClean="0">
                <a:latin typeface="Tahoma" pitchFamily="34" charset="0"/>
                <a:ea typeface="宋体" pitchFamily="2" charset="-122"/>
                <a:cs typeface="Tahoma" pitchFamily="34" charset="0"/>
              </a:rPr>
              <a:t>determine the best exponent value for ICC based weighting, other weighting methods, and relate multi-shifting with optimal filtering in PAE.</a:t>
            </a:r>
            <a:endParaRPr lang="en-US" altLang="zh-SG" sz="2000" baseline="0" dirty="0">
              <a:latin typeface="Tahoma" pitchFamily="34" charset="0"/>
              <a:ea typeface="宋体" pitchFamily="2" charset="-122"/>
              <a:cs typeface="Tahoma" pitchFamily="34" charset="0"/>
            </a:endParaRPr>
          </a:p>
        </p:txBody>
      </p:sp>
      <p:sp>
        <p:nvSpPr>
          <p:cNvPr id="6"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fade">
                                      <p:cBhvr>
                                        <p:cTn id="7" dur="500"/>
                                        <p:tgtEl>
                                          <p:spTgt spid="133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fade">
                                      <p:cBhvr>
                                        <p:cTn id="12" dur="500"/>
                                        <p:tgtEl>
                                          <p:spTgt spid="1331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317">
                                            <p:txEl>
                                              <p:pRg st="2" end="2"/>
                                            </p:txEl>
                                          </p:spTgt>
                                        </p:tgtEl>
                                        <p:attrNameLst>
                                          <p:attrName>style.visibility</p:attrName>
                                        </p:attrNameLst>
                                      </p:cBhvr>
                                      <p:to>
                                        <p:strVal val="visible"/>
                                      </p:to>
                                    </p:set>
                                    <p:animEffect transition="in" filter="fade">
                                      <p:cBhvr>
                                        <p:cTn id="15" dur="500"/>
                                        <p:tgtEl>
                                          <p:spTgt spid="1331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317">
                                            <p:txEl>
                                              <p:pRg st="3" end="3"/>
                                            </p:txEl>
                                          </p:spTgt>
                                        </p:tgtEl>
                                        <p:attrNameLst>
                                          <p:attrName>style.visibility</p:attrName>
                                        </p:attrNameLst>
                                      </p:cBhvr>
                                      <p:to>
                                        <p:strVal val="visible"/>
                                      </p:to>
                                    </p:set>
                                    <p:animEffect transition="in" filter="fade">
                                      <p:cBhvr>
                                        <p:cTn id="18" dur="500"/>
                                        <p:tgtEl>
                                          <p:spTgt spid="1331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317">
                                            <p:txEl>
                                              <p:pRg st="4" end="4"/>
                                            </p:txEl>
                                          </p:spTgt>
                                        </p:tgtEl>
                                        <p:attrNameLst>
                                          <p:attrName>style.visibility</p:attrName>
                                        </p:attrNameLst>
                                      </p:cBhvr>
                                      <p:to>
                                        <p:strVal val="visible"/>
                                      </p:to>
                                    </p:set>
                                    <p:animEffect transition="in" filter="fade">
                                      <p:cBhvr>
                                        <p:cTn id="21" dur="500"/>
                                        <p:tgtEl>
                                          <p:spTgt spid="13317">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317">
                                            <p:txEl>
                                              <p:pRg st="5" end="5"/>
                                            </p:txEl>
                                          </p:spTgt>
                                        </p:tgtEl>
                                        <p:attrNameLst>
                                          <p:attrName>style.visibility</p:attrName>
                                        </p:attrNameLst>
                                      </p:cBhvr>
                                      <p:to>
                                        <p:strVal val="visible"/>
                                      </p:to>
                                    </p:set>
                                    <p:animEffect transition="in" filter="fade">
                                      <p:cBhvr>
                                        <p:cTn id="24" dur="500"/>
                                        <p:tgtEl>
                                          <p:spTgt spid="13317">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3317">
                                            <p:txEl>
                                              <p:pRg st="6" end="6"/>
                                            </p:txEl>
                                          </p:spTgt>
                                        </p:tgtEl>
                                        <p:attrNameLst>
                                          <p:attrName>style.visibility</p:attrName>
                                        </p:attrNameLst>
                                      </p:cBhvr>
                                      <p:to>
                                        <p:strVal val="visible"/>
                                      </p:to>
                                    </p:set>
                                    <p:animEffect transition="in" filter="fade">
                                      <p:cBhvr>
                                        <p:cTn id="29" dur="500"/>
                                        <p:tgtEl>
                                          <p:spTgt spid="1331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References</a:t>
            </a:r>
            <a:endParaRPr lang="en-US" altLang="en-US" sz="2400" b="1" baseline="0" dirty="0">
              <a:latin typeface="Tahoma" pitchFamily="34" charset="0"/>
              <a:cs typeface="Arial" pitchFamily="34" charset="0"/>
            </a:endParaRPr>
          </a:p>
        </p:txBody>
      </p:sp>
      <p:sp>
        <p:nvSpPr>
          <p:cNvPr id="10244"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AD182C49-B247-4290-9929-BE9584648E5E}" type="slidenum">
              <a:rPr lang="x-none" altLang="en-US" sz="1200" baseline="0" smtClean="0">
                <a:latin typeface="Arial" pitchFamily="34" charset="0"/>
              </a:rPr>
              <a:pPr eaLnBrk="1" hangingPunct="1">
                <a:spcBef>
                  <a:spcPct val="0"/>
                </a:spcBef>
                <a:buFontTx/>
                <a:buNone/>
              </a:pPr>
              <a:t>13</a:t>
            </a:fld>
            <a:endParaRPr lang="zh-CN" altLang="en-US" sz="1200" baseline="0" smtClean="0">
              <a:latin typeface="Arial" pitchFamily="34" charset="0"/>
            </a:endParaRPr>
          </a:p>
        </p:txBody>
      </p:sp>
      <p:sp>
        <p:nvSpPr>
          <p:cNvPr id="13317" name="Rectangle 1"/>
          <p:cNvSpPr>
            <a:spLocks noChangeArrowheads="1"/>
          </p:cNvSpPr>
          <p:nvPr/>
        </p:nvSpPr>
        <p:spPr bwMode="auto">
          <a:xfrm>
            <a:off x="401638" y="1052512"/>
            <a:ext cx="8418834"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342900" indent="-342900" eaLnBrk="0" hangingPunct="0">
              <a:spcBef>
                <a:spcPct val="20000"/>
              </a:spcBef>
              <a:buFont typeface="Arial" pitchFamily="34" charset="0"/>
              <a:buChar char="•"/>
              <a:defRPr sz="3200">
                <a:solidFill>
                  <a:schemeClr val="tx1"/>
                </a:solidFill>
                <a:latin typeface="Calibri" pitchFamily="34" charset="0"/>
              </a:defRPr>
            </a:lvl1pPr>
            <a:lvl2pPr marL="800100" indent="-34290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marL="0" indent="-457200" algn="just">
              <a:buNone/>
            </a:pPr>
            <a:r>
              <a:rPr lang="en-US" sz="1400" baseline="0" dirty="0" smtClean="0"/>
              <a:t>[1] M</a:t>
            </a:r>
            <a:r>
              <a:rPr lang="en-US" sz="1400" baseline="0" dirty="0"/>
              <a:t>. M. Goodwin and J. M. Jot, “Primary-ambient signal decomposition and vector-based localization for spatial audio coding and enhancement,” in</a:t>
            </a:r>
            <a:r>
              <a:rPr lang="en-US" sz="1400" i="1" baseline="0" dirty="0"/>
              <a:t> Proc. ICASSP</a:t>
            </a:r>
            <a:r>
              <a:rPr lang="en-US" sz="1400" baseline="0" dirty="0"/>
              <a:t>, Hawaii, 2007, pp.9-12.</a:t>
            </a:r>
          </a:p>
          <a:p>
            <a:pPr marL="0" indent="-457200" algn="just">
              <a:buNone/>
            </a:pPr>
            <a:r>
              <a:rPr lang="en-US" sz="1400" baseline="0" dirty="0" smtClean="0"/>
              <a:t>[</a:t>
            </a:r>
            <a:r>
              <a:rPr lang="en-US" sz="1400" baseline="0" dirty="0"/>
              <a:t>7] C. Faller and F. </a:t>
            </a:r>
            <a:r>
              <a:rPr lang="en-US" sz="1400" baseline="0" dirty="0" err="1"/>
              <a:t>Baumgarte</a:t>
            </a:r>
            <a:r>
              <a:rPr lang="en-US" sz="1400" baseline="0" dirty="0"/>
              <a:t>, “Binaural cue coding-part II: schemes and applications,” </a:t>
            </a:r>
            <a:r>
              <a:rPr lang="en-US" sz="1400" i="1" baseline="0" dirty="0"/>
              <a:t>IEEE Trans. Speech Audio Process.</a:t>
            </a:r>
            <a:r>
              <a:rPr lang="en-US" sz="1400" baseline="0" dirty="0"/>
              <a:t>, vol. 11, no. 6, pp.520-531, Nov. 2003.</a:t>
            </a:r>
          </a:p>
          <a:p>
            <a:pPr marL="0" indent="-457200" algn="just">
              <a:buNone/>
            </a:pPr>
            <a:r>
              <a:rPr lang="en-US" sz="1400" baseline="0" dirty="0"/>
              <a:t>[8] M. M. Goodwin and J. M. Jot, “Binaural 3-D audio rendering based on spatial audio scene coding,” in</a:t>
            </a:r>
            <a:r>
              <a:rPr lang="en-US" sz="1400" i="1" baseline="0" dirty="0"/>
              <a:t> Proc. 123rd Audio Eng. Soc. Conv.</a:t>
            </a:r>
            <a:r>
              <a:rPr lang="en-US" sz="1400" baseline="0" dirty="0"/>
              <a:t>, New York, 2007.</a:t>
            </a:r>
          </a:p>
          <a:p>
            <a:pPr marL="0" indent="-457200" algn="just">
              <a:buNone/>
            </a:pPr>
            <a:r>
              <a:rPr lang="en-US" sz="1400" b="1" baseline="0" dirty="0" smtClean="0"/>
              <a:t>[</a:t>
            </a:r>
            <a:r>
              <a:rPr lang="en-US" sz="1400" b="1" baseline="0" dirty="0"/>
              <a:t>12] </a:t>
            </a:r>
            <a:r>
              <a:rPr lang="en-SG" sz="1400" b="1" baseline="0" dirty="0"/>
              <a:t>K. Sunder, J. He, E. L. Tan, and W. S. Gan, “Natural sound rendering for headphones,” IEEE Signal Processing Magazine, vol. 32, no.2, pp. 100-113, Mar. 2015.</a:t>
            </a:r>
          </a:p>
          <a:p>
            <a:pPr marL="0" indent="-457200" algn="just">
              <a:buNone/>
            </a:pPr>
            <a:r>
              <a:rPr lang="en-US" sz="1400" baseline="0" dirty="0" smtClean="0"/>
              <a:t>[</a:t>
            </a:r>
            <a:r>
              <a:rPr lang="en-US" sz="1400" baseline="0" dirty="0"/>
              <a:t>13] C. </a:t>
            </a:r>
            <a:r>
              <a:rPr lang="en-US" sz="1400" baseline="0" dirty="0" err="1"/>
              <a:t>Avendano</a:t>
            </a:r>
            <a:r>
              <a:rPr lang="en-US" sz="1400" baseline="0" dirty="0"/>
              <a:t> and J. M. Jot, “A frequency-domain approach to multichannel </a:t>
            </a:r>
            <a:r>
              <a:rPr lang="en-US" sz="1400" baseline="0" dirty="0" err="1"/>
              <a:t>upmix</a:t>
            </a:r>
            <a:r>
              <a:rPr lang="en-US" sz="1400" baseline="0" dirty="0"/>
              <a:t>,” </a:t>
            </a:r>
            <a:r>
              <a:rPr lang="en-US" sz="1400" i="1" baseline="0" dirty="0"/>
              <a:t>J. Audio Eng. Soc.</a:t>
            </a:r>
            <a:r>
              <a:rPr lang="en-US" sz="1400" baseline="0" dirty="0"/>
              <a:t>, vol. 52, no. 7/8, pp. 740-749, Jul./Aug. 2004.</a:t>
            </a:r>
          </a:p>
          <a:p>
            <a:pPr marL="0" indent="-457200" algn="just">
              <a:buNone/>
            </a:pPr>
            <a:r>
              <a:rPr lang="en-US" sz="1400" baseline="0" dirty="0"/>
              <a:t>[14] C. Faller, “Multiple-loudspeaker playback of stereo signals,” </a:t>
            </a:r>
            <a:r>
              <a:rPr lang="en-US" sz="1400" i="1" baseline="0" dirty="0"/>
              <a:t>J. Audio Eng. Soc.</a:t>
            </a:r>
            <a:r>
              <a:rPr lang="en-US" sz="1400" baseline="0" dirty="0"/>
              <a:t>, vol. 54, no. 11, pp. 1051-1064, Nov. 2006.</a:t>
            </a:r>
          </a:p>
          <a:p>
            <a:pPr marL="0" indent="-457200" algn="just">
              <a:buNone/>
            </a:pPr>
            <a:r>
              <a:rPr lang="en-US" sz="1400" baseline="0" dirty="0" smtClean="0"/>
              <a:t>[</a:t>
            </a:r>
            <a:r>
              <a:rPr lang="en-US" sz="1400" baseline="0" dirty="0"/>
              <a:t>17] J. He, W. S. Gan, and E. L. Tan, “Primary-ambient extraction using ambient phase estimation with a </a:t>
            </a:r>
            <a:r>
              <a:rPr lang="en-US" sz="1400" baseline="0" dirty="0" err="1"/>
              <a:t>sparsity</a:t>
            </a:r>
            <a:r>
              <a:rPr lang="en-US" sz="1400" baseline="0" dirty="0"/>
              <a:t> constraint,” </a:t>
            </a:r>
            <a:r>
              <a:rPr lang="en-US" sz="1400" i="1" baseline="0" dirty="0"/>
              <a:t>IEEE Signal Process. Letters</a:t>
            </a:r>
            <a:r>
              <a:rPr lang="en-US" sz="1400" baseline="0" dirty="0"/>
              <a:t>, vol. 22, no. 8, pp. 1127-1131, Aug. 2015.</a:t>
            </a:r>
          </a:p>
          <a:p>
            <a:pPr marL="0" indent="-457200" algn="just">
              <a:buNone/>
            </a:pPr>
            <a:r>
              <a:rPr lang="en-US" sz="1400" baseline="0" dirty="0"/>
              <a:t>[18] J. </a:t>
            </a:r>
            <a:r>
              <a:rPr lang="en-US" sz="1400" baseline="0" dirty="0" err="1"/>
              <a:t>Merimaa</a:t>
            </a:r>
            <a:r>
              <a:rPr lang="en-US" sz="1400" baseline="0" dirty="0"/>
              <a:t>, M. M. Goodwin, and J. M. Jot, “Correlation-based ambience extraction from stereo recordings,” in</a:t>
            </a:r>
            <a:r>
              <a:rPr lang="en-US" sz="1400" i="1" baseline="0" dirty="0"/>
              <a:t> Proc. 123rd Audio Eng. Soc. Conv.</a:t>
            </a:r>
            <a:r>
              <a:rPr lang="en-US" sz="1400" baseline="0" dirty="0"/>
              <a:t>, New York, 2007.</a:t>
            </a:r>
          </a:p>
          <a:p>
            <a:pPr marL="0" indent="-457200" algn="just">
              <a:buNone/>
            </a:pPr>
            <a:r>
              <a:rPr lang="en-US" sz="1400" baseline="0" dirty="0" smtClean="0"/>
              <a:t>[</a:t>
            </a:r>
            <a:r>
              <a:rPr lang="en-US" sz="1400" baseline="0" dirty="0"/>
              <a:t>21] J. He, E. L. Tan, and W. S. Gan, “Time-shifted principal component analysis based cue extraction for stereo audio signals,” in</a:t>
            </a:r>
            <a:r>
              <a:rPr lang="en-US" sz="1400" i="1" baseline="0" dirty="0"/>
              <a:t> Proc. ICASSP</a:t>
            </a:r>
            <a:r>
              <a:rPr lang="en-US" sz="1400" baseline="0" dirty="0"/>
              <a:t>, Vancouver, Canada, 2013, pp. 266-270. </a:t>
            </a:r>
          </a:p>
          <a:p>
            <a:pPr marL="0" indent="-457200" algn="just">
              <a:buNone/>
            </a:pPr>
            <a:r>
              <a:rPr lang="en-US" sz="1400" baseline="0" dirty="0"/>
              <a:t>[22] J. He, E. L. Tan and W. S. Gan, “Linear estimation based primary-ambient extraction for stereo audio signals,” </a:t>
            </a:r>
            <a:r>
              <a:rPr lang="en-US" sz="1400" i="1" baseline="0" dirty="0"/>
              <a:t>IEEE Trans. Audio, Speech, Lang. Process.</a:t>
            </a:r>
            <a:r>
              <a:rPr lang="en-US" sz="1400" baseline="0" dirty="0"/>
              <a:t>, vol. 22, no. 2, pp. 505-517, Feb. 2014.</a:t>
            </a:r>
          </a:p>
          <a:p>
            <a:pPr marL="0" indent="-457200" algn="just">
              <a:buNone/>
            </a:pPr>
            <a:r>
              <a:rPr lang="en-US" sz="1400" baseline="0" dirty="0" smtClean="0"/>
              <a:t>[</a:t>
            </a:r>
            <a:r>
              <a:rPr lang="en-US" sz="1400" baseline="0" dirty="0"/>
              <a:t>24] J. He, W. S. Gan and E. L. Tan, “A study on the frequency-domain primary-ambient extraction for stereo audio signals,” in </a:t>
            </a:r>
            <a:r>
              <a:rPr lang="en-US" sz="1400" i="1" baseline="0" dirty="0"/>
              <a:t>Proc. ICASSP</a:t>
            </a:r>
            <a:r>
              <a:rPr lang="en-US" sz="1400" baseline="0" dirty="0"/>
              <a:t>, Florence, Italy, 2014, pp. 2868-2872</a:t>
            </a:r>
            <a:r>
              <a:rPr lang="en-US" sz="1400" baseline="0" dirty="0" smtClean="0"/>
              <a:t>.</a:t>
            </a:r>
            <a:endParaRPr lang="en-US" sz="1400" baseline="0" dirty="0"/>
          </a:p>
        </p:txBody>
      </p:sp>
      <p:sp>
        <p:nvSpPr>
          <p:cNvPr id="6"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ustDataLst>
      <p:tags r:id="rId1"/>
    </p:custDataLst>
    <p:extLst>
      <p:ext uri="{BB962C8B-B14F-4D97-AF65-F5344CB8AC3E}">
        <p14:creationId xmlns:p14="http://schemas.microsoft.com/office/powerpoint/2010/main" val="1549744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12"/>
          <p:cNvSpPr>
            <a:spLocks noChangeShapeType="1"/>
          </p:cNvSpPr>
          <p:nvPr/>
        </p:nvSpPr>
        <p:spPr bwMode="auto">
          <a:xfrm>
            <a:off x="0" y="1052736"/>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3" name="Rectangle 4"/>
          <p:cNvSpPr>
            <a:spLocks noChangeArrowheads="1"/>
          </p:cNvSpPr>
          <p:nvPr/>
        </p:nvSpPr>
        <p:spPr bwMode="auto">
          <a:xfrm>
            <a:off x="685800" y="44450"/>
            <a:ext cx="77724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Acknowledgement</a:t>
            </a:r>
            <a:endParaRPr lang="en-US" altLang="en-US" sz="2400" b="1" baseline="0" dirty="0">
              <a:latin typeface="Tahoma" pitchFamily="34" charset="0"/>
              <a:cs typeface="Arial" pitchFamily="34" charset="0"/>
            </a:endParaRPr>
          </a:p>
        </p:txBody>
      </p:sp>
      <p:sp>
        <p:nvSpPr>
          <p:cNvPr id="10244"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AD182C49-B247-4290-9929-BE9584648E5E}" type="slidenum">
              <a:rPr lang="x-none" altLang="en-US" sz="1200" baseline="0" smtClean="0">
                <a:latin typeface="Arial" pitchFamily="34" charset="0"/>
              </a:rPr>
              <a:pPr eaLnBrk="1" hangingPunct="1">
                <a:spcBef>
                  <a:spcPct val="0"/>
                </a:spcBef>
                <a:buFontTx/>
                <a:buNone/>
              </a:pPr>
              <a:t>14</a:t>
            </a:fld>
            <a:endParaRPr lang="zh-CN" altLang="en-US" sz="1200" baseline="0" smtClean="0">
              <a:latin typeface="Arial" pitchFamily="34" charset="0"/>
            </a:endParaRPr>
          </a:p>
        </p:txBody>
      </p:sp>
      <p:sp>
        <p:nvSpPr>
          <p:cNvPr id="13317" name="Rectangle 1"/>
          <p:cNvSpPr>
            <a:spLocks noChangeArrowheads="1"/>
          </p:cNvSpPr>
          <p:nvPr/>
        </p:nvSpPr>
        <p:spPr bwMode="auto">
          <a:xfrm>
            <a:off x="899592" y="1772816"/>
            <a:ext cx="755860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spcBef>
                <a:spcPct val="20000"/>
              </a:spcBef>
              <a:buFont typeface="Arial" pitchFamily="34" charset="0"/>
              <a:buChar char="•"/>
              <a:defRPr sz="3200">
                <a:solidFill>
                  <a:schemeClr val="tx1"/>
                </a:solidFill>
                <a:latin typeface="Calibri" pitchFamily="34" charset="0"/>
              </a:defRPr>
            </a:lvl1pPr>
            <a:lvl2pPr marL="800100" indent="-34290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marL="0" indent="0" algn="just" eaLnBrk="1" hangingPunct="1">
              <a:lnSpc>
                <a:spcPct val="150000"/>
              </a:lnSpc>
              <a:spcBef>
                <a:spcPct val="0"/>
              </a:spcBef>
              <a:spcAft>
                <a:spcPts val="1000"/>
              </a:spcAft>
              <a:buNone/>
            </a:pPr>
            <a:r>
              <a:rPr lang="en-US" sz="2400" cap="all" baseline="0" dirty="0"/>
              <a:t>This work is supported by the Singapore Ministry of Education Academic Research Fund Tier-2, under research grant MOE2010-T2-2-040</a:t>
            </a:r>
            <a:r>
              <a:rPr lang="en-US" sz="2400" cap="all" baseline="0" dirty="0" smtClean="0"/>
              <a:t>.</a:t>
            </a:r>
            <a:endParaRPr lang="en-US" sz="2400" b="1" cap="all" baseline="0" dirty="0"/>
          </a:p>
        </p:txBody>
      </p:sp>
    </p:spTree>
    <p:custDataLst>
      <p:tags r:id="rId1"/>
    </p:custDataLst>
    <p:extLst>
      <p:ext uri="{BB962C8B-B14F-4D97-AF65-F5344CB8AC3E}">
        <p14:creationId xmlns:p14="http://schemas.microsoft.com/office/powerpoint/2010/main" val="1549744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title"/>
          </p:nvPr>
        </p:nvSpPr>
        <p:spPr>
          <a:xfrm>
            <a:off x="269081" y="908720"/>
            <a:ext cx="8605837" cy="1665862"/>
          </a:xfrm>
        </p:spPr>
        <p:txBody>
          <a:bodyPr/>
          <a:lstStyle/>
          <a:p>
            <a:pPr eaLnBrk="1" hangingPunct="1"/>
            <a:r>
              <a:rPr lang="en-US" altLang="zh-CN" sz="3200" dirty="0">
                <a:solidFill>
                  <a:srgbClr val="FF0000"/>
                </a:solidFill>
                <a:latin typeface="Tahoma" pitchFamily="34" charset="0"/>
              </a:rPr>
              <a:t>Multi-Shift Principal Component Analysis </a:t>
            </a:r>
            <a:r>
              <a:rPr lang="en-US" altLang="zh-CN" sz="3200" dirty="0" smtClean="0">
                <a:solidFill>
                  <a:srgbClr val="FF0000"/>
                </a:solidFill>
                <a:latin typeface="Tahoma" pitchFamily="34" charset="0"/>
              </a:rPr>
              <a:t/>
            </a:r>
            <a:br>
              <a:rPr lang="en-US" altLang="zh-CN" sz="3200" dirty="0" smtClean="0">
                <a:solidFill>
                  <a:srgbClr val="FF0000"/>
                </a:solidFill>
                <a:latin typeface="Tahoma" pitchFamily="34" charset="0"/>
              </a:rPr>
            </a:br>
            <a:r>
              <a:rPr lang="en-US" altLang="zh-CN" sz="3200" dirty="0" smtClean="0">
                <a:solidFill>
                  <a:srgbClr val="FF0000"/>
                </a:solidFill>
                <a:latin typeface="Tahoma" pitchFamily="34" charset="0"/>
              </a:rPr>
              <a:t>based </a:t>
            </a:r>
            <a:r>
              <a:rPr lang="en-US" altLang="zh-CN" sz="3200" dirty="0">
                <a:solidFill>
                  <a:srgbClr val="FF0000"/>
                </a:solidFill>
                <a:latin typeface="Tahoma" pitchFamily="34" charset="0"/>
              </a:rPr>
              <a:t>Primary Component Extraction </a:t>
            </a:r>
            <a:r>
              <a:rPr lang="en-US" altLang="zh-CN" sz="3200" dirty="0" smtClean="0">
                <a:solidFill>
                  <a:srgbClr val="FF0000"/>
                </a:solidFill>
                <a:latin typeface="Tahoma" pitchFamily="34" charset="0"/>
              </a:rPr>
              <a:t/>
            </a:r>
            <a:br>
              <a:rPr lang="en-US" altLang="zh-CN" sz="3200" dirty="0" smtClean="0">
                <a:solidFill>
                  <a:srgbClr val="FF0000"/>
                </a:solidFill>
                <a:latin typeface="Tahoma" pitchFamily="34" charset="0"/>
              </a:rPr>
            </a:br>
            <a:r>
              <a:rPr lang="en-US" altLang="zh-CN" sz="3200" dirty="0" smtClean="0">
                <a:solidFill>
                  <a:srgbClr val="FF0000"/>
                </a:solidFill>
                <a:latin typeface="Tahoma" pitchFamily="34" charset="0"/>
              </a:rPr>
              <a:t>for Spatial </a:t>
            </a:r>
            <a:r>
              <a:rPr lang="en-US" altLang="zh-CN" sz="3200" dirty="0">
                <a:solidFill>
                  <a:srgbClr val="FF0000"/>
                </a:solidFill>
                <a:latin typeface="Tahoma" pitchFamily="34" charset="0"/>
              </a:rPr>
              <a:t>Audio Reproduction</a:t>
            </a:r>
            <a:endParaRPr lang="en-US" altLang="zh-CN" sz="3200" dirty="0" smtClean="0">
              <a:solidFill>
                <a:srgbClr val="FF0000"/>
              </a:solidFill>
              <a:latin typeface="Tahoma" pitchFamily="34" charset="0"/>
            </a:endParaRPr>
          </a:p>
        </p:txBody>
      </p:sp>
      <p:pic>
        <p:nvPicPr>
          <p:cNvPr id="2051" name="Picture 7" descr="Z:\Youth Olympic Games 2010\Tagline\NTU_YOV_Full colour.jpg"/>
          <p:cNvPicPr>
            <a:picLocks noChangeAspect="1" noChangeArrowheads="1"/>
          </p:cNvPicPr>
          <p:nvPr/>
        </p:nvPicPr>
        <p:blipFill>
          <a:blip r:embed="rId3">
            <a:extLst>
              <a:ext uri="{28A0092B-C50C-407E-A947-70E740481C1C}">
                <a14:useLocalDpi xmlns:a14="http://schemas.microsoft.com/office/drawing/2010/main" val="0"/>
              </a:ext>
            </a:extLst>
          </a:blip>
          <a:srcRect r="56471"/>
          <a:stretch>
            <a:fillRect/>
          </a:stretch>
        </p:blipFill>
        <p:spPr bwMode="auto">
          <a:xfrm>
            <a:off x="7037919" y="12173"/>
            <a:ext cx="2009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Line 4"/>
          <p:cNvSpPr>
            <a:spLocks noChangeShapeType="1"/>
          </p:cNvSpPr>
          <p:nvPr/>
        </p:nvSpPr>
        <p:spPr bwMode="auto">
          <a:xfrm>
            <a:off x="0" y="2636912"/>
            <a:ext cx="9144000"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053" name="Picture 5516" descr="C:\Users\jhe007\Desktop\dsp_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1829" y="44624"/>
            <a:ext cx="1739900"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itle 1"/>
          <p:cNvSpPr>
            <a:spLocks/>
          </p:cNvSpPr>
          <p:nvPr/>
        </p:nvSpPr>
        <p:spPr bwMode="auto">
          <a:xfrm>
            <a:off x="0" y="4725144"/>
            <a:ext cx="9144000" cy="79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SG" sz="2000" b="1" baseline="0" dirty="0" smtClean="0">
                <a:cs typeface="Arial" pitchFamily="34" charset="0"/>
              </a:rPr>
              <a:t>Jianjun HE, Woon-Seng Gan</a:t>
            </a:r>
          </a:p>
          <a:p>
            <a:pPr algn="ctr" eaLnBrk="1" hangingPunct="1">
              <a:spcBef>
                <a:spcPct val="0"/>
              </a:spcBef>
              <a:buNone/>
            </a:pPr>
            <a:r>
              <a:rPr lang="en-US" altLang="zh-CN" sz="2000" b="1" baseline="0" dirty="0">
                <a:cs typeface="Arial" pitchFamily="34" charset="0"/>
                <a:hlinkClick r:id="rId5"/>
              </a:rPr>
              <a:t>jhe007@e.ntu.edu.sg</a:t>
            </a:r>
            <a:r>
              <a:rPr lang="en-US" altLang="zh-CN" sz="2000" b="1" baseline="0" dirty="0">
                <a:cs typeface="Arial" pitchFamily="34" charset="0"/>
              </a:rPr>
              <a:t>, </a:t>
            </a:r>
            <a:r>
              <a:rPr lang="en-US" altLang="zh-CN" sz="2000" b="1" baseline="0" dirty="0">
                <a:cs typeface="Arial" pitchFamily="34" charset="0"/>
                <a:hlinkClick r:id="rId6"/>
              </a:rPr>
              <a:t>ewsgan@ntu.edu.sg</a:t>
            </a:r>
            <a:r>
              <a:rPr lang="en-US" altLang="zh-CN" sz="2000" b="1" baseline="0" dirty="0">
                <a:cs typeface="Arial" pitchFamily="34" charset="0"/>
              </a:rPr>
              <a:t> </a:t>
            </a:r>
            <a:r>
              <a:rPr lang="en-US" altLang="zh-SG" sz="2000" b="1" baseline="0" dirty="0">
                <a:cs typeface="Arial" pitchFamily="34" charset="0"/>
              </a:rPr>
              <a:t> </a:t>
            </a:r>
          </a:p>
        </p:txBody>
      </p:sp>
      <p:pic>
        <p:nvPicPr>
          <p:cNvPr id="2056" name="Picture 8" descr="http://icassp2015.org/cms/wp-content/uploads/2013/07/ICASSP2015.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8397" y="44624"/>
            <a:ext cx="3167459" cy="95683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Gan Woon Se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69849" y="3573016"/>
            <a:ext cx="1126287" cy="1126287"/>
          </a:xfrm>
          <a:prstGeom prst="ellipse">
            <a:avLst/>
          </a:prstGeom>
          <a:ln w="63500" cap="rnd">
            <a:solidFill>
              <a:schemeClr val="bg1"/>
            </a:solidFill>
          </a:ln>
          <a:effectLst/>
          <a:extLst>
            <a:ext uri="{909E8E84-426E-40DD-AFC4-6F175D3DCCD1}">
              <a14:hiddenFill xmlns:a14="http://schemas.microsoft.com/office/drawing/2010/main">
                <a:solidFill>
                  <a:srgbClr val="FFFFFF"/>
                </a:solidFill>
              </a14:hiddenFill>
            </a:ext>
          </a:extLst>
        </p:spPr>
      </p:pic>
      <p:sp>
        <p:nvSpPr>
          <p:cNvPr id="9" name="Title 1"/>
          <p:cNvSpPr>
            <a:spLocks/>
          </p:cNvSpPr>
          <p:nvPr/>
        </p:nvSpPr>
        <p:spPr bwMode="auto">
          <a:xfrm>
            <a:off x="108396" y="5256584"/>
            <a:ext cx="9035603" cy="16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SG" sz="2000" baseline="0" dirty="0" smtClean="0">
                <a:cs typeface="Arial" pitchFamily="34" charset="0"/>
              </a:rPr>
              <a:t>Digital </a:t>
            </a:r>
            <a:r>
              <a:rPr lang="en-US" altLang="zh-SG" sz="2000" baseline="0" dirty="0">
                <a:cs typeface="Arial" pitchFamily="34" charset="0"/>
              </a:rPr>
              <a:t>Signal Processing Lab, </a:t>
            </a:r>
          </a:p>
          <a:p>
            <a:pPr algn="ctr" eaLnBrk="1" hangingPunct="1">
              <a:spcBef>
                <a:spcPct val="0"/>
              </a:spcBef>
              <a:buFontTx/>
              <a:buNone/>
            </a:pPr>
            <a:r>
              <a:rPr lang="en-US" altLang="zh-SG" sz="2000" baseline="0" dirty="0">
                <a:cs typeface="Arial" pitchFamily="34" charset="0"/>
              </a:rPr>
              <a:t>School of Electrical and Electronic Engineering, </a:t>
            </a:r>
          </a:p>
          <a:p>
            <a:pPr algn="ctr" eaLnBrk="1" hangingPunct="1">
              <a:spcBef>
                <a:spcPct val="0"/>
              </a:spcBef>
              <a:buFontTx/>
              <a:buNone/>
            </a:pPr>
            <a:r>
              <a:rPr lang="en-US" altLang="zh-SG" sz="2000" baseline="0" dirty="0" err="1">
                <a:cs typeface="Arial" pitchFamily="34" charset="0"/>
              </a:rPr>
              <a:t>Nanyang</a:t>
            </a:r>
            <a:r>
              <a:rPr lang="en-US" altLang="zh-SG" sz="2000" baseline="0" dirty="0">
                <a:cs typeface="Arial" pitchFamily="34" charset="0"/>
              </a:rPr>
              <a:t> Technological University, Singapore</a:t>
            </a:r>
          </a:p>
        </p:txBody>
      </p:sp>
      <p:pic>
        <p:nvPicPr>
          <p:cNvPr id="10"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247558" y="3585176"/>
            <a:ext cx="1108418" cy="1126287"/>
          </a:xfrm>
          <a:prstGeom prst="ellipse">
            <a:avLst/>
          </a:prstGeom>
          <a:ln w="63500" cap="rnd">
            <a:noFill/>
          </a:ln>
          <a:effectLst/>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2843808" y="2780928"/>
            <a:ext cx="3456384" cy="769441"/>
          </a:xfrm>
          <a:prstGeom prst="rect">
            <a:avLst/>
          </a:prstGeom>
          <a:noFill/>
        </p:spPr>
        <p:txBody>
          <a:bodyPr wrap="square" rtlCol="0">
            <a:spAutoFit/>
          </a:bodyPr>
          <a:lstStyle/>
          <a:p>
            <a:pPr algn="ctr"/>
            <a:r>
              <a:rPr lang="en-US" sz="4400" baseline="0" dirty="0" smtClean="0">
                <a:solidFill>
                  <a:srgbClr val="00B050"/>
                </a:solidFill>
                <a:latin typeface="Forte" panose="03060902040502070203" pitchFamily="66" charset="0"/>
              </a:rPr>
              <a:t>Thank you!</a:t>
            </a:r>
            <a:endParaRPr lang="en-US" sz="4400" baseline="0" dirty="0">
              <a:solidFill>
                <a:srgbClr val="00B050"/>
              </a:solidFill>
              <a:latin typeface="Forte" panose="03060902040502070203" pitchFamily="66" charset="0"/>
            </a:endParaRPr>
          </a:p>
        </p:txBody>
      </p:sp>
    </p:spTree>
    <p:extLst>
      <p:ext uri="{BB962C8B-B14F-4D97-AF65-F5344CB8AC3E}">
        <p14:creationId xmlns:p14="http://schemas.microsoft.com/office/powerpoint/2010/main" val="910342369"/>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Rectangle 4"/>
          <p:cNvSpPr>
            <a:spLocks noChangeArrowheads="1"/>
          </p:cNvSpPr>
          <p:nvPr/>
        </p:nvSpPr>
        <p:spPr bwMode="auto">
          <a:xfrm>
            <a:off x="685800" y="53975"/>
            <a:ext cx="7772400" cy="710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US" b="1" baseline="0" dirty="0">
                <a:latin typeface="Tahoma" pitchFamily="34" charset="0"/>
                <a:ea typeface="+mn-ea"/>
              </a:rPr>
              <a:t>WHY</a:t>
            </a:r>
          </a:p>
        </p:txBody>
      </p:sp>
      <p:sp>
        <p:nvSpPr>
          <p:cNvPr id="3076"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4C012F96-285A-4131-AB17-5B519188C4FF}" type="slidenum">
              <a:rPr lang="x-none" altLang="en-US" sz="1200" baseline="0" smtClean="0">
                <a:latin typeface="Arial" pitchFamily="34" charset="0"/>
              </a:rPr>
              <a:pPr eaLnBrk="1" hangingPunct="1">
                <a:spcBef>
                  <a:spcPct val="0"/>
                </a:spcBef>
                <a:buFontTx/>
                <a:buNone/>
              </a:pPr>
              <a:t>2</a:t>
            </a:fld>
            <a:endParaRPr lang="zh-CN" altLang="en-US" sz="1200" baseline="0" smtClean="0">
              <a:latin typeface="Arial" pitchFamily="34" charset="0"/>
            </a:endParaRPr>
          </a:p>
        </p:txBody>
      </p:sp>
      <p:sp>
        <p:nvSpPr>
          <p:cNvPr id="3077" name="TextBox 1"/>
          <p:cNvSpPr txBox="1">
            <a:spLocks noChangeArrowheads="1"/>
          </p:cNvSpPr>
          <p:nvPr/>
        </p:nvSpPr>
        <p:spPr bwMode="auto">
          <a:xfrm>
            <a:off x="294147" y="1628800"/>
            <a:ext cx="4997933" cy="3483005"/>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lvl1pPr marL="342900" indent="-342900"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marL="0" indent="0" algn="just">
              <a:buNone/>
            </a:pPr>
            <a:r>
              <a:rPr lang="en-US" sz="1600" b="1" baseline="0" dirty="0" smtClean="0">
                <a:latin typeface="Tahoma" panose="020B0604030504040204" pitchFamily="34" charset="0"/>
                <a:ea typeface="Tahoma" panose="020B0604030504040204" pitchFamily="34" charset="0"/>
                <a:cs typeface="Tahoma" panose="020B0604030504040204" pitchFamily="34" charset="0"/>
              </a:rPr>
              <a:t>Existing </a:t>
            </a:r>
            <a:r>
              <a:rPr lang="en-US" sz="1600" b="1" baseline="0" dirty="0">
                <a:latin typeface="Tahoma" panose="020B0604030504040204" pitchFamily="34" charset="0"/>
                <a:ea typeface="Tahoma" panose="020B0604030504040204" pitchFamily="34" charset="0"/>
                <a:cs typeface="Tahoma" panose="020B0604030504040204" pitchFamily="34" charset="0"/>
              </a:rPr>
              <a:t>sound scene representations: </a:t>
            </a:r>
          </a:p>
          <a:p>
            <a:pPr marL="373063" lvl="1" indent="-373063" algn="just" defTabSz="444500">
              <a:buFont typeface="Wingdings" panose="05000000000000000000" pitchFamily="2" charset="2"/>
              <a:buChar char="v"/>
            </a:pPr>
            <a:r>
              <a:rPr lang="en-US" sz="1400" b="1" u="sng" baseline="0" dirty="0">
                <a:solidFill>
                  <a:srgbClr val="00B050"/>
                </a:solidFill>
                <a:latin typeface="Tahoma" panose="020B0604030504040204" pitchFamily="34" charset="0"/>
                <a:ea typeface="Tahoma" panose="020B0604030504040204" pitchFamily="34" charset="0"/>
                <a:cs typeface="Tahoma" panose="020B0604030504040204" pitchFamily="34" charset="0"/>
              </a:rPr>
              <a:t>Channel-based</a:t>
            </a:r>
          </a:p>
          <a:p>
            <a:pPr marL="728663" lvl="3" indent="-373063" algn="just" defTabSz="444500">
              <a:buFont typeface="Wingdings" panose="05000000000000000000" pitchFamily="2" charset="2"/>
              <a:buChar char="ü"/>
            </a:pPr>
            <a:r>
              <a:rPr lang="en-US" sz="1400" baseline="0" dirty="0">
                <a:latin typeface="Tahoma" panose="020B0604030504040204" pitchFamily="34" charset="0"/>
                <a:ea typeface="Tahoma" panose="020B0604030504040204" pitchFamily="34" charset="0"/>
                <a:cs typeface="Tahoma" panose="020B0604030504040204" pitchFamily="34" charset="0"/>
              </a:rPr>
              <a:t>Conventional, for a specific playback system;</a:t>
            </a:r>
          </a:p>
          <a:p>
            <a:pPr marL="728663" lvl="3" indent="-373063" algn="just" defTabSz="444500">
              <a:spcAft>
                <a:spcPts val="1000"/>
              </a:spcAft>
              <a:buFont typeface="Wingdings" panose="05000000000000000000" pitchFamily="2" charset="2"/>
              <a:buChar char="q"/>
            </a:pPr>
            <a:r>
              <a:rPr lang="en-US" sz="1400" b="1" baseline="0" dirty="0">
                <a:latin typeface="Tahoma" panose="020B0604030504040204" pitchFamily="34" charset="0"/>
                <a:ea typeface="Tahoma" panose="020B0604030504040204" pitchFamily="34" charset="0"/>
                <a:cs typeface="Tahoma" panose="020B0604030504040204" pitchFamily="34" charset="0"/>
              </a:rPr>
              <a:t>Lacks the flexibility to support different playback configurations.</a:t>
            </a:r>
          </a:p>
          <a:p>
            <a:pPr marL="355600" lvl="1" indent="-355600" algn="just">
              <a:buFont typeface="Wingdings" panose="05000000000000000000" pitchFamily="2" charset="2"/>
              <a:buChar char="v"/>
            </a:pPr>
            <a:r>
              <a:rPr lang="en-US" sz="1400" b="1" u="sng" baseline="0" dirty="0">
                <a:solidFill>
                  <a:srgbClr val="00B050"/>
                </a:solidFill>
                <a:latin typeface="Tahoma" panose="020B0604030504040204" pitchFamily="34" charset="0"/>
                <a:ea typeface="Tahoma" panose="020B0604030504040204" pitchFamily="34" charset="0"/>
                <a:cs typeface="Tahoma" panose="020B0604030504040204" pitchFamily="34" charset="0"/>
              </a:rPr>
              <a:t>Object-based</a:t>
            </a:r>
          </a:p>
          <a:p>
            <a:pPr marL="723900" lvl="3" indent="-368300" algn="just">
              <a:buFont typeface="Wingdings" panose="05000000000000000000" pitchFamily="2" charset="2"/>
              <a:buChar char="ü"/>
            </a:pPr>
            <a:r>
              <a:rPr lang="en-US" sz="1400" baseline="0" dirty="0">
                <a:latin typeface="Tahoma" panose="020B0604030504040204" pitchFamily="34" charset="0"/>
                <a:ea typeface="Tahoma" panose="020B0604030504040204" pitchFamily="34" charset="0"/>
                <a:cs typeface="Tahoma" panose="020B0604030504040204" pitchFamily="34" charset="0"/>
              </a:rPr>
              <a:t>Emerging, for any playback system;</a:t>
            </a:r>
          </a:p>
          <a:p>
            <a:pPr marL="723900" lvl="3" indent="-368300" algn="just">
              <a:buFont typeface="Wingdings" panose="05000000000000000000" pitchFamily="2" charset="2"/>
              <a:buChar char="q"/>
            </a:pPr>
            <a:r>
              <a:rPr lang="en-US" sz="1400" b="1" baseline="0" dirty="0">
                <a:latin typeface="Tahoma" panose="020B0604030504040204" pitchFamily="34" charset="0"/>
                <a:ea typeface="Tahoma" panose="020B0604030504040204" pitchFamily="34" charset="0"/>
                <a:cs typeface="Tahoma" panose="020B0604030504040204" pitchFamily="34" charset="0"/>
              </a:rPr>
              <a:t>Lacks the efficiency: large storage and high transmission bandwidth.</a:t>
            </a:r>
          </a:p>
          <a:p>
            <a:pPr marL="457200" lvl="1" algn="just"/>
            <a:endParaRPr lang="en-US" sz="1400" b="1" baseline="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1400" b="1" baseline="0"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1400" b="1" u="sng" baseline="0" dirty="0" smtClean="0">
                <a:solidFill>
                  <a:srgbClr val="00B050"/>
                </a:solidFill>
                <a:latin typeface="Tahoma" panose="020B0604030504040204" pitchFamily="34" charset="0"/>
                <a:ea typeface="Tahoma" panose="020B0604030504040204" pitchFamily="34" charset="0"/>
                <a:cs typeface="Tahoma" panose="020B0604030504040204" pitchFamily="34" charset="0"/>
              </a:rPr>
              <a:t>Primary-ambient </a:t>
            </a:r>
            <a:r>
              <a:rPr lang="en-US" sz="1400" b="1" u="sng" baseline="0" dirty="0">
                <a:solidFill>
                  <a:srgbClr val="00B050"/>
                </a:solidFill>
                <a:latin typeface="Tahoma" panose="020B0604030504040204" pitchFamily="34" charset="0"/>
                <a:ea typeface="Tahoma" panose="020B0604030504040204" pitchFamily="34" charset="0"/>
                <a:cs typeface="Tahoma" panose="020B0604030504040204" pitchFamily="34" charset="0"/>
              </a:rPr>
              <a:t>based representation</a:t>
            </a:r>
          </a:p>
          <a:p>
            <a:pPr marL="792163" lvl="1" indent="-457200" algn="just">
              <a:buFont typeface="Wingdings" panose="05000000000000000000" pitchFamily="2" charset="2"/>
              <a:buChar char="ü"/>
            </a:pPr>
            <a:r>
              <a:rPr lang="en-US" sz="1400" baseline="0" dirty="0">
                <a:latin typeface="Tahoma" panose="020B0604030504040204" pitchFamily="34" charset="0"/>
                <a:ea typeface="Tahoma" panose="020B0604030504040204" pitchFamily="34" charset="0"/>
                <a:cs typeface="Tahoma" panose="020B0604030504040204" pitchFamily="34" charset="0"/>
              </a:rPr>
              <a:t>Inspired by human auditory system;</a:t>
            </a:r>
          </a:p>
          <a:p>
            <a:pPr marL="792163" lvl="1" indent="-457200" algn="just">
              <a:buFont typeface="Wingdings" panose="05000000000000000000" pitchFamily="2" charset="2"/>
              <a:buChar char="ü"/>
            </a:pPr>
            <a:r>
              <a:rPr lang="en-US" sz="1400" baseline="0" dirty="0">
                <a:latin typeface="Tahoma" panose="020B0604030504040204" pitchFamily="34" charset="0"/>
                <a:ea typeface="Tahoma" panose="020B0604030504040204" pitchFamily="34" charset="0"/>
                <a:cs typeface="Tahoma" panose="020B0604030504040204" pitchFamily="34" charset="0"/>
              </a:rPr>
              <a:t>Facilitates </a:t>
            </a:r>
            <a:r>
              <a:rPr lang="en-US" sz="1400" baseline="0" dirty="0">
                <a:solidFill>
                  <a:srgbClr val="FF0000"/>
                </a:solidFill>
                <a:latin typeface="Tahoma" panose="020B0604030504040204" pitchFamily="34" charset="0"/>
                <a:ea typeface="Tahoma" panose="020B0604030504040204" pitchFamily="34" charset="0"/>
                <a:cs typeface="Tahoma" panose="020B0604030504040204" pitchFamily="34" charset="0"/>
              </a:rPr>
              <a:t>flexible </a:t>
            </a:r>
            <a:r>
              <a:rPr lang="en-US" sz="1400" baseline="0" dirty="0">
                <a:latin typeface="Tahoma" panose="020B0604030504040204" pitchFamily="34" charset="0"/>
                <a:ea typeface="Tahoma" panose="020B0604030504040204" pitchFamily="34" charset="0"/>
                <a:cs typeface="Tahoma" panose="020B0604030504040204" pitchFamily="34" charset="0"/>
              </a:rPr>
              <a:t>and </a:t>
            </a:r>
            <a:r>
              <a:rPr lang="en-US" sz="1400" baseline="0" dirty="0">
                <a:solidFill>
                  <a:srgbClr val="FF0000"/>
                </a:solidFill>
                <a:latin typeface="Tahoma" panose="020B0604030504040204" pitchFamily="34" charset="0"/>
                <a:ea typeface="Tahoma" panose="020B0604030504040204" pitchFamily="34" charset="0"/>
                <a:cs typeface="Tahoma" panose="020B0604030504040204" pitchFamily="34" charset="0"/>
              </a:rPr>
              <a:t>efficient </a:t>
            </a:r>
            <a:r>
              <a:rPr lang="en-US" sz="1400" baseline="0" dirty="0">
                <a:latin typeface="Tahoma" panose="020B0604030504040204" pitchFamily="34" charset="0"/>
                <a:ea typeface="Tahoma" panose="020B0604030504040204" pitchFamily="34" charset="0"/>
                <a:cs typeface="Tahoma" panose="020B0604030504040204" pitchFamily="34" charset="0"/>
              </a:rPr>
              <a:t>rendering</a:t>
            </a:r>
            <a:r>
              <a:rPr lang="en-US" sz="1400" baseline="0" dirty="0" smtClean="0">
                <a:latin typeface="Tahoma" panose="020B0604030504040204" pitchFamily="34" charset="0"/>
                <a:ea typeface="Tahoma" panose="020B0604030504040204" pitchFamily="34" charset="0"/>
                <a:cs typeface="Tahoma" panose="020B0604030504040204" pitchFamily="34" charset="0"/>
              </a:rPr>
              <a:t>.</a:t>
            </a:r>
            <a:endParaRPr lang="en-US" sz="1400" baseline="0" dirty="0">
              <a:latin typeface="Tahoma" panose="020B0604030504040204" pitchFamily="34" charset="0"/>
              <a:ea typeface="Tahoma" panose="020B0604030504040204" pitchFamily="34" charset="0"/>
              <a:cs typeface="Tahoma" panose="020B0604030504040204" pitchFamily="34" charset="0"/>
            </a:endParaRPr>
          </a:p>
        </p:txBody>
      </p:sp>
      <p:sp>
        <p:nvSpPr>
          <p:cNvPr id="48" name="TextBox 1"/>
          <p:cNvSpPr txBox="1">
            <a:spLocks noChangeArrowheads="1"/>
          </p:cNvSpPr>
          <p:nvPr/>
        </p:nvSpPr>
        <p:spPr bwMode="auto">
          <a:xfrm>
            <a:off x="476559" y="5500381"/>
            <a:ext cx="7916862" cy="1074653"/>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marL="357188" lvl="0" indent="-357188" algn="just" defTabSz="4175882" eaLnBrk="1" fontAlgn="auto" hangingPunct="1">
              <a:lnSpc>
                <a:spcPct val="114000"/>
              </a:lnSpc>
              <a:spcBef>
                <a:spcPts val="0"/>
              </a:spcBef>
              <a:spcAft>
                <a:spcPts val="0"/>
              </a:spcAft>
              <a:buFont typeface="Wingdings" pitchFamily="2" charset="2"/>
              <a:buChar char="Ø"/>
            </a:pPr>
            <a:r>
              <a:rPr lang="en-US" sz="1400" b="1" u="sng" baseline="0" dirty="0">
                <a:solidFill>
                  <a:prstClr val="black"/>
                </a:solidFill>
                <a:latin typeface="Trebuchet MS" panose="020B0603020202020204" pitchFamily="34" charset="0"/>
                <a:ea typeface="+mn-ea"/>
              </a:rPr>
              <a:t>Primary-ambient extraction</a:t>
            </a:r>
            <a:r>
              <a:rPr lang="en-US" sz="1400" b="1" baseline="0" dirty="0">
                <a:solidFill>
                  <a:prstClr val="black"/>
                </a:solidFill>
                <a:latin typeface="Trebuchet MS" panose="020B0603020202020204" pitchFamily="34" charset="0"/>
                <a:ea typeface="+mn-ea"/>
              </a:rPr>
              <a:t> (</a:t>
            </a:r>
            <a:r>
              <a:rPr lang="en-US" sz="1400" b="1" baseline="0" dirty="0">
                <a:solidFill>
                  <a:srgbClr val="FF0000"/>
                </a:solidFill>
                <a:latin typeface="Trebuchet MS" panose="020B0603020202020204" pitchFamily="34" charset="0"/>
                <a:ea typeface="+mn-ea"/>
              </a:rPr>
              <a:t>PAE</a:t>
            </a:r>
            <a:r>
              <a:rPr lang="en-US" sz="1400" b="1" baseline="0" dirty="0">
                <a:solidFill>
                  <a:prstClr val="black"/>
                </a:solidFill>
                <a:latin typeface="Trebuchet MS" panose="020B0603020202020204" pitchFamily="34" charset="0"/>
                <a:ea typeface="+mn-ea"/>
              </a:rPr>
              <a:t>) </a:t>
            </a:r>
            <a:r>
              <a:rPr lang="en-US" sz="1400" baseline="0" dirty="0">
                <a:solidFill>
                  <a:prstClr val="black"/>
                </a:solidFill>
                <a:latin typeface="Trebuchet MS" panose="020B0603020202020204" pitchFamily="34" charset="0"/>
                <a:ea typeface="+mn-ea"/>
              </a:rPr>
              <a:t>from the channel-based audio (e.g., stereo).</a:t>
            </a:r>
          </a:p>
          <a:p>
            <a:pPr marL="857250" lvl="0" indent="-514350" algn="just" defTabSz="4175882" eaLnBrk="1" fontAlgn="auto" hangingPunct="1">
              <a:lnSpc>
                <a:spcPct val="114000"/>
              </a:lnSpc>
              <a:spcBef>
                <a:spcPts val="0"/>
              </a:spcBef>
              <a:spcAft>
                <a:spcPts val="0"/>
              </a:spcAft>
              <a:buFont typeface="Wingdings" panose="05000000000000000000" pitchFamily="2" charset="2"/>
              <a:buChar char="ü"/>
            </a:pPr>
            <a:r>
              <a:rPr lang="en-US" sz="1400" baseline="0" dirty="0">
                <a:solidFill>
                  <a:prstClr val="black"/>
                </a:solidFill>
                <a:latin typeface="Trebuchet MS" panose="020B0603020202020204" pitchFamily="34" charset="0"/>
                <a:ea typeface="+mn-ea"/>
              </a:rPr>
              <a:t>Existing approaches: mainly for one dominant source in primary components</a:t>
            </a:r>
            <a:r>
              <a:rPr lang="en-US" sz="1400" baseline="0" dirty="0" smtClean="0">
                <a:solidFill>
                  <a:prstClr val="black"/>
                </a:solidFill>
                <a:latin typeface="Trebuchet MS" panose="020B0603020202020204" pitchFamily="34" charset="0"/>
                <a:ea typeface="+mn-ea"/>
              </a:rPr>
              <a:t>;</a:t>
            </a:r>
          </a:p>
          <a:p>
            <a:pPr marL="857250" lvl="0" indent="-514350" algn="just" defTabSz="4175882" eaLnBrk="1" fontAlgn="auto" hangingPunct="1">
              <a:lnSpc>
                <a:spcPct val="114000"/>
              </a:lnSpc>
              <a:spcBef>
                <a:spcPts val="0"/>
              </a:spcBef>
              <a:spcAft>
                <a:spcPts val="0"/>
              </a:spcAft>
              <a:buFont typeface="Wingdings" panose="05000000000000000000" pitchFamily="2" charset="2"/>
              <a:buChar char="ü"/>
            </a:pPr>
            <a:r>
              <a:rPr lang="en-US" sz="1400" baseline="0" dirty="0" err="1" smtClean="0">
                <a:solidFill>
                  <a:prstClr val="black"/>
                </a:solidFill>
                <a:latin typeface="Trebuchet MS" panose="020B0603020202020204" pitchFamily="34" charset="0"/>
                <a:ea typeface="+mn-ea"/>
              </a:rPr>
              <a:t>Subband</a:t>
            </a:r>
            <a:r>
              <a:rPr lang="en-US" sz="1400" baseline="0" dirty="0" smtClean="0">
                <a:solidFill>
                  <a:prstClr val="black"/>
                </a:solidFill>
                <a:latin typeface="Trebuchet MS" panose="020B0603020202020204" pitchFamily="34" charset="0"/>
                <a:ea typeface="+mn-ea"/>
              </a:rPr>
              <a:t> techniques: problematic for overlapping spectra;</a:t>
            </a:r>
            <a:endParaRPr lang="en-US" sz="1400" baseline="0" dirty="0">
              <a:solidFill>
                <a:prstClr val="black"/>
              </a:solidFill>
              <a:latin typeface="Trebuchet MS" panose="020B0603020202020204" pitchFamily="34" charset="0"/>
              <a:ea typeface="+mn-ea"/>
            </a:endParaRPr>
          </a:p>
          <a:p>
            <a:pPr marL="857250" lvl="0" indent="-514350" algn="just" defTabSz="4175882" eaLnBrk="1" fontAlgn="auto" hangingPunct="1">
              <a:lnSpc>
                <a:spcPct val="114000"/>
              </a:lnSpc>
              <a:spcBef>
                <a:spcPts val="0"/>
              </a:spcBef>
              <a:spcAft>
                <a:spcPts val="0"/>
              </a:spcAft>
              <a:buFont typeface="Wingdings" panose="05000000000000000000" pitchFamily="2" charset="2"/>
              <a:buChar char="q"/>
            </a:pPr>
            <a:r>
              <a:rPr lang="en-US" sz="1400" b="1" baseline="0" dirty="0">
                <a:solidFill>
                  <a:prstClr val="black"/>
                </a:solidFill>
                <a:latin typeface="Trebuchet MS" panose="020B0603020202020204" pitchFamily="34" charset="0"/>
                <a:ea typeface="+mn-ea"/>
              </a:rPr>
              <a:t>PAE with multiple sources (different directions) not well studied.</a:t>
            </a:r>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2983087045"/>
              </p:ext>
            </p:extLst>
          </p:nvPr>
        </p:nvGraphicFramePr>
        <p:xfrm>
          <a:off x="4572000" y="3501008"/>
          <a:ext cx="4314825" cy="1933575"/>
        </p:xfrm>
        <a:graphic>
          <a:graphicData uri="http://schemas.openxmlformats.org/presentationml/2006/ole">
            <mc:AlternateContent xmlns:mc="http://schemas.openxmlformats.org/markup-compatibility/2006">
              <mc:Choice xmlns:v="urn:schemas-microsoft-com:vml" Requires="v">
                <p:oleObj spid="_x0000_s10327" name="Visio" r:id="rId5" imgW="5488560" imgH="2459337" progId="Visio.Drawing.11">
                  <p:embed/>
                </p:oleObj>
              </mc:Choice>
              <mc:Fallback>
                <p:oleObj name="Visio" r:id="rId5" imgW="5488560" imgH="2459337" progId="Visio.Drawing.11">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3501008"/>
                        <a:ext cx="4314825" cy="1933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Rectangle 2"/>
          <p:cNvSpPr/>
          <p:nvPr/>
        </p:nvSpPr>
        <p:spPr>
          <a:xfrm>
            <a:off x="294146" y="908720"/>
            <a:ext cx="8598334" cy="646331"/>
          </a:xfrm>
          <a:prstGeom prst="rect">
            <a:avLst/>
          </a:prstGeom>
        </p:spPr>
        <p:txBody>
          <a:bodyPr wrap="square">
            <a:spAutoFit/>
          </a:bodyPr>
          <a:lstStyle/>
          <a:p>
            <a:pPr lvl="0"/>
            <a:r>
              <a:rPr lang="en-US" altLang="en-US" sz="1800" baseline="0" dirty="0">
                <a:solidFill>
                  <a:srgbClr val="0070C0"/>
                </a:solidFill>
                <a:latin typeface="Tahoma" pitchFamily="34" charset="0"/>
                <a:ea typeface="+mn-ea"/>
                <a:cs typeface="Tahoma" pitchFamily="34" charset="0"/>
              </a:rPr>
              <a:t>T</a:t>
            </a:r>
            <a:r>
              <a:rPr lang="en-SG" altLang="en-US" sz="1800" baseline="0" dirty="0">
                <a:solidFill>
                  <a:srgbClr val="0070C0"/>
                </a:solidFill>
                <a:latin typeface="Tahoma" pitchFamily="34" charset="0"/>
                <a:ea typeface="+mn-ea"/>
                <a:cs typeface="Tahoma" pitchFamily="34" charset="0"/>
              </a:rPr>
              <a:t>o obtain a new representation of sound scenes in digital media, which is both flexible and efficient in spatial audio reproduction for any playback systems.</a:t>
            </a:r>
          </a:p>
        </p:txBody>
      </p:sp>
      <p:graphicFrame>
        <p:nvGraphicFramePr>
          <p:cNvPr id="5" name="Object 4"/>
          <p:cNvGraphicFramePr>
            <a:graphicFrameLocks noChangeAspect="1"/>
          </p:cNvGraphicFramePr>
          <p:nvPr>
            <p:extLst>
              <p:ext uri="{D42A27DB-BD31-4B8C-83A1-F6EECF244321}">
                <p14:modId xmlns:p14="http://schemas.microsoft.com/office/powerpoint/2010/main" val="2705538143"/>
              </p:ext>
            </p:extLst>
          </p:nvPr>
        </p:nvGraphicFramePr>
        <p:xfrm>
          <a:off x="395536" y="4243874"/>
          <a:ext cx="432048" cy="345638"/>
        </p:xfrm>
        <a:graphic>
          <a:graphicData uri="http://schemas.openxmlformats.org/presentationml/2006/ole">
            <mc:AlternateContent xmlns:mc="http://schemas.openxmlformats.org/markup-compatibility/2006">
              <mc:Choice xmlns:v="urn:schemas-microsoft-com:vml" Requires="v">
                <p:oleObj spid="_x0000_s10328" name="Equation" r:id="rId7" imgW="190440" imgH="152280" progId="Equation.DSMT4">
                  <p:embed/>
                </p:oleObj>
              </mc:Choice>
              <mc:Fallback>
                <p:oleObj name="Equation" r:id="rId7" imgW="190440" imgH="152280" progId="Equation.DSMT4">
                  <p:embed/>
                  <p:pic>
                    <p:nvPicPr>
                      <p:cNvPr id="0" name=""/>
                      <p:cNvPicPr/>
                      <p:nvPr/>
                    </p:nvPicPr>
                    <p:blipFill>
                      <a:blip r:embed="rId8"/>
                      <a:stretch>
                        <a:fillRect/>
                      </a:stretch>
                    </p:blipFill>
                    <p:spPr>
                      <a:xfrm>
                        <a:off x="395536" y="4243874"/>
                        <a:ext cx="432048" cy="345638"/>
                      </a:xfrm>
                      <a:prstGeom prst="rect">
                        <a:avLst/>
                      </a:prstGeom>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Effect transition="in" filter="fade">
                                      <p:cBhvr>
                                        <p:cTn id="7" dur="500"/>
                                        <p:tgtEl>
                                          <p:spTgt spid="307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77">
                                            <p:txEl>
                                              <p:pRg st="1" end="1"/>
                                            </p:txEl>
                                          </p:spTgt>
                                        </p:tgtEl>
                                        <p:attrNameLst>
                                          <p:attrName>style.visibility</p:attrName>
                                        </p:attrNameLst>
                                      </p:cBhvr>
                                      <p:to>
                                        <p:strVal val="visible"/>
                                      </p:to>
                                    </p:set>
                                    <p:animEffect transition="in" filter="fade">
                                      <p:cBhvr>
                                        <p:cTn id="10" dur="500"/>
                                        <p:tgtEl>
                                          <p:spTgt spid="307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77">
                                            <p:txEl>
                                              <p:pRg st="2" end="2"/>
                                            </p:txEl>
                                          </p:spTgt>
                                        </p:tgtEl>
                                        <p:attrNameLst>
                                          <p:attrName>style.visibility</p:attrName>
                                        </p:attrNameLst>
                                      </p:cBhvr>
                                      <p:to>
                                        <p:strVal val="visible"/>
                                      </p:to>
                                    </p:set>
                                    <p:animEffect transition="in" filter="fade">
                                      <p:cBhvr>
                                        <p:cTn id="13" dur="500"/>
                                        <p:tgtEl>
                                          <p:spTgt spid="307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077">
                                            <p:txEl>
                                              <p:pRg st="3" end="3"/>
                                            </p:txEl>
                                          </p:spTgt>
                                        </p:tgtEl>
                                        <p:attrNameLst>
                                          <p:attrName>style.visibility</p:attrName>
                                        </p:attrNameLst>
                                      </p:cBhvr>
                                      <p:to>
                                        <p:strVal val="visible"/>
                                      </p:to>
                                    </p:set>
                                    <p:animEffect transition="in" filter="fade">
                                      <p:cBhvr>
                                        <p:cTn id="16" dur="500"/>
                                        <p:tgtEl>
                                          <p:spTgt spid="3077">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077">
                                            <p:txEl>
                                              <p:pRg st="4" end="4"/>
                                            </p:txEl>
                                          </p:spTgt>
                                        </p:tgtEl>
                                        <p:attrNameLst>
                                          <p:attrName>style.visibility</p:attrName>
                                        </p:attrNameLst>
                                      </p:cBhvr>
                                      <p:to>
                                        <p:strVal val="visible"/>
                                      </p:to>
                                    </p:set>
                                    <p:animEffect transition="in" filter="fade">
                                      <p:cBhvr>
                                        <p:cTn id="19" dur="500"/>
                                        <p:tgtEl>
                                          <p:spTgt spid="3077">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077">
                                            <p:txEl>
                                              <p:pRg st="5" end="5"/>
                                            </p:txEl>
                                          </p:spTgt>
                                        </p:tgtEl>
                                        <p:attrNameLst>
                                          <p:attrName>style.visibility</p:attrName>
                                        </p:attrNameLst>
                                      </p:cBhvr>
                                      <p:to>
                                        <p:strVal val="visible"/>
                                      </p:to>
                                    </p:set>
                                    <p:animEffect transition="in" filter="fade">
                                      <p:cBhvr>
                                        <p:cTn id="22" dur="500"/>
                                        <p:tgtEl>
                                          <p:spTgt spid="3077">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077">
                                            <p:txEl>
                                              <p:pRg st="6" end="6"/>
                                            </p:txEl>
                                          </p:spTgt>
                                        </p:tgtEl>
                                        <p:attrNameLst>
                                          <p:attrName>style.visibility</p:attrName>
                                        </p:attrNameLst>
                                      </p:cBhvr>
                                      <p:to>
                                        <p:strVal val="visible"/>
                                      </p:to>
                                    </p:set>
                                    <p:animEffect transition="in" filter="fade">
                                      <p:cBhvr>
                                        <p:cTn id="25" dur="500"/>
                                        <p:tgtEl>
                                          <p:spTgt spid="3077">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077">
                                            <p:txEl>
                                              <p:pRg st="8" end="8"/>
                                            </p:txEl>
                                          </p:spTgt>
                                        </p:tgtEl>
                                        <p:attrNameLst>
                                          <p:attrName>style.visibility</p:attrName>
                                        </p:attrNameLst>
                                      </p:cBhvr>
                                      <p:to>
                                        <p:strVal val="visible"/>
                                      </p:to>
                                    </p:set>
                                    <p:animEffect transition="in" filter="fade">
                                      <p:cBhvr>
                                        <p:cTn id="30" dur="500"/>
                                        <p:tgtEl>
                                          <p:spTgt spid="3077">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077">
                                            <p:txEl>
                                              <p:pRg st="9" end="9"/>
                                            </p:txEl>
                                          </p:spTgt>
                                        </p:tgtEl>
                                        <p:attrNameLst>
                                          <p:attrName>style.visibility</p:attrName>
                                        </p:attrNameLst>
                                      </p:cBhvr>
                                      <p:to>
                                        <p:strVal val="visible"/>
                                      </p:to>
                                    </p:set>
                                    <p:animEffect transition="in" filter="fade">
                                      <p:cBhvr>
                                        <p:cTn id="36" dur="500"/>
                                        <p:tgtEl>
                                          <p:spTgt spid="3077">
                                            <p:txEl>
                                              <p:pRg st="9" end="9"/>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077">
                                            <p:txEl>
                                              <p:pRg st="10" end="10"/>
                                            </p:txEl>
                                          </p:spTgt>
                                        </p:tgtEl>
                                        <p:attrNameLst>
                                          <p:attrName>style.visibility</p:attrName>
                                        </p:attrNameLst>
                                      </p:cBhvr>
                                      <p:to>
                                        <p:strVal val="visible"/>
                                      </p:to>
                                    </p:set>
                                    <p:animEffect transition="in" filter="fade">
                                      <p:cBhvr>
                                        <p:cTn id="39" dur="500"/>
                                        <p:tgtEl>
                                          <p:spTgt spid="3077">
                                            <p:txEl>
                                              <p:pRg st="10" end="1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fade">
                                      <p:cBhvr>
                                        <p:cTn id="44" dur="500"/>
                                        <p:tgtEl>
                                          <p:spTgt spid="4"/>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8">
                                            <p:bg/>
                                          </p:spTgt>
                                        </p:tgtEl>
                                        <p:attrNameLst>
                                          <p:attrName>style.visibility</p:attrName>
                                        </p:attrNameLst>
                                      </p:cBhvr>
                                      <p:to>
                                        <p:strVal val="visible"/>
                                      </p:to>
                                    </p:set>
                                    <p:animEffect transition="in" filter="fade">
                                      <p:cBhvr>
                                        <p:cTn id="49" dur="500"/>
                                        <p:tgtEl>
                                          <p:spTgt spid="48">
                                            <p:bg/>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48">
                                            <p:txEl>
                                              <p:pRg st="0" end="0"/>
                                            </p:txEl>
                                          </p:spTgt>
                                        </p:tgtEl>
                                        <p:attrNameLst>
                                          <p:attrName>style.visibility</p:attrName>
                                        </p:attrNameLst>
                                      </p:cBhvr>
                                      <p:to>
                                        <p:strVal val="visible"/>
                                      </p:to>
                                    </p:set>
                                    <p:animEffect transition="in" filter="fade">
                                      <p:cBhvr>
                                        <p:cTn id="52" dur="500"/>
                                        <p:tgtEl>
                                          <p:spTgt spid="48">
                                            <p:txEl>
                                              <p:pRg st="0" end="0"/>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8">
                                            <p:txEl>
                                              <p:pRg st="1" end="1"/>
                                            </p:txEl>
                                          </p:spTgt>
                                        </p:tgtEl>
                                        <p:attrNameLst>
                                          <p:attrName>style.visibility</p:attrName>
                                        </p:attrNameLst>
                                      </p:cBhvr>
                                      <p:to>
                                        <p:strVal val="visible"/>
                                      </p:to>
                                    </p:set>
                                    <p:animEffect transition="in" filter="fade">
                                      <p:cBhvr>
                                        <p:cTn id="55" dur="500"/>
                                        <p:tgtEl>
                                          <p:spTgt spid="48">
                                            <p:txEl>
                                              <p:pRg st="1" end="1"/>
                                            </p:tx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8">
                                            <p:txEl>
                                              <p:pRg st="2" end="2"/>
                                            </p:txEl>
                                          </p:spTgt>
                                        </p:tgtEl>
                                        <p:attrNameLst>
                                          <p:attrName>style.visibility</p:attrName>
                                        </p:attrNameLst>
                                      </p:cBhvr>
                                      <p:to>
                                        <p:strVal val="visible"/>
                                      </p:to>
                                    </p:set>
                                    <p:animEffect transition="in" filter="fade">
                                      <p:cBhvr>
                                        <p:cTn id="58" dur="500"/>
                                        <p:tgtEl>
                                          <p:spTgt spid="48">
                                            <p:txEl>
                                              <p:pRg st="2" end="2"/>
                                            </p:txEl>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8">
                                            <p:txEl>
                                              <p:pRg st="3" end="3"/>
                                            </p:txEl>
                                          </p:spTgt>
                                        </p:tgtEl>
                                        <p:attrNameLst>
                                          <p:attrName>style.visibility</p:attrName>
                                        </p:attrNameLst>
                                      </p:cBhvr>
                                      <p:to>
                                        <p:strVal val="visible"/>
                                      </p:to>
                                    </p:set>
                                    <p:animEffect transition="in" filter="fade">
                                      <p:cBhvr>
                                        <p:cTn id="61" dur="500"/>
                                        <p:tgtEl>
                                          <p:spTgt spid="4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uiExpand="1" build="p"/>
      <p:bldP spid="48"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ChangeArrowheads="1"/>
          </p:cNvSpPr>
          <p:nvPr/>
        </p:nvSpPr>
        <p:spPr bwMode="auto">
          <a:xfrm>
            <a:off x="685800" y="53975"/>
            <a:ext cx="7772400" cy="710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US" baseline="0" dirty="0">
                <a:latin typeface="Tahoma" pitchFamily="34" charset="0"/>
                <a:ea typeface="+mn-ea"/>
              </a:rPr>
              <a:t>Stereo Signal </a:t>
            </a:r>
            <a:r>
              <a:rPr lang="en-US" baseline="0" dirty="0" smtClean="0">
                <a:latin typeface="Tahoma" pitchFamily="34" charset="0"/>
                <a:ea typeface="+mn-ea"/>
              </a:rPr>
              <a:t>Model</a:t>
            </a:r>
            <a:endParaRPr lang="en-US" baseline="0" dirty="0">
              <a:latin typeface="Tahoma" pitchFamily="34" charset="0"/>
              <a:ea typeface="+mn-ea"/>
            </a:endParaRPr>
          </a:p>
        </p:txBody>
      </p:sp>
      <p:sp>
        <p:nvSpPr>
          <p:cNvPr id="4100"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C2A0586F-DE5B-45D4-8184-9B4AD5F81201}" type="slidenum">
              <a:rPr lang="x-none" altLang="en-US" sz="1200" baseline="0" smtClean="0">
                <a:latin typeface="Arial" pitchFamily="34" charset="0"/>
              </a:rPr>
              <a:pPr eaLnBrk="1" hangingPunct="1">
                <a:spcBef>
                  <a:spcPct val="0"/>
                </a:spcBef>
                <a:buFontTx/>
                <a:buNone/>
              </a:pPr>
              <a:t>3</a:t>
            </a:fld>
            <a:endParaRPr lang="zh-CN" altLang="en-US" sz="1200" baseline="0" smtClean="0">
              <a:latin typeface="Arial" pitchFamily="34" charset="0"/>
            </a:endParaRPr>
          </a:p>
        </p:txBody>
      </p:sp>
      <p:sp>
        <p:nvSpPr>
          <p:cNvPr id="410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4102"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11"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2406853624"/>
              </p:ext>
            </p:extLst>
          </p:nvPr>
        </p:nvGraphicFramePr>
        <p:xfrm>
          <a:off x="4386585" y="1795810"/>
          <a:ext cx="4433887" cy="2834916"/>
        </p:xfrm>
        <a:graphic>
          <a:graphicData uri="http://schemas.openxmlformats.org/drawingml/2006/table">
            <a:tbl>
              <a:tblPr/>
              <a:tblGrid>
                <a:gridCol w="2664618"/>
                <a:gridCol w="1769269"/>
              </a:tblGrid>
              <a:tr h="6401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Primary components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highly correlated</a:t>
                      </a:r>
                      <a:endParaRPr kumimoji="0" lang="en-US"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Helvetica Neue Light"/>
                        <a:ea typeface="ＭＳ Ｐゴシック" pitchFamily="34" charset="-128"/>
                      </a:endParaRP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1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Ambient components uncorrelated</a:t>
                      </a: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Helvetica Neue Light"/>
                        <a:ea typeface="ＭＳ Ｐゴシック" pitchFamily="34" charset="-128"/>
                      </a:endParaRP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1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Primary ambient components uncorrelated</a:t>
                      </a: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Helvetica Neue Light"/>
                        <a:ea typeface="ＭＳ Ｐゴシック" pitchFamily="34" charset="-128"/>
                      </a:endParaRP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16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Ambient power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balanced</a:t>
                      </a: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Helvetica Neue Light"/>
                        <a:ea typeface="ＭＳ Ｐゴシック" pitchFamily="34" charset="-128"/>
                      </a:endParaRPr>
                    </a:p>
                  </a:txBody>
                  <a:tcPr marL="91436" marR="91436" marT="45738" marB="4573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3" name="Object 2"/>
          <p:cNvGraphicFramePr>
            <a:graphicFrameLocks noChangeAspect="1"/>
          </p:cNvGraphicFramePr>
          <p:nvPr>
            <p:extLst>
              <p:ext uri="{D42A27DB-BD31-4B8C-83A1-F6EECF244321}">
                <p14:modId xmlns:p14="http://schemas.microsoft.com/office/powerpoint/2010/main" val="3688317343"/>
              </p:ext>
            </p:extLst>
          </p:nvPr>
        </p:nvGraphicFramePr>
        <p:xfrm>
          <a:off x="422275" y="1954722"/>
          <a:ext cx="2909888" cy="1739900"/>
        </p:xfrm>
        <a:graphic>
          <a:graphicData uri="http://schemas.openxmlformats.org/presentationml/2006/ole">
            <mc:AlternateContent xmlns:mc="http://schemas.openxmlformats.org/markup-compatibility/2006">
              <mc:Choice xmlns:v="urn:schemas-microsoft-com:vml" Requires="v">
                <p:oleObj spid="_x0000_s11527" name="Equation" r:id="rId5" imgW="749160" imgH="457200" progId="Equation.DSMT4">
                  <p:embed/>
                </p:oleObj>
              </mc:Choice>
              <mc:Fallback>
                <p:oleObj name="Equation" r:id="rId5" imgW="749160" imgH="457200" progId="Equation.DSMT4">
                  <p:embed/>
                  <p:pic>
                    <p:nvPicPr>
                      <p:cNvPr id="0" name=""/>
                      <p:cNvPicPr>
                        <a:picLocks noChangeAspect="1" noChangeArrowheads="1"/>
                      </p:cNvPicPr>
                      <p:nvPr/>
                    </p:nvPicPr>
                    <p:blipFill>
                      <a:blip r:embed="rId6"/>
                      <a:srcRect/>
                      <a:stretch>
                        <a:fillRect/>
                      </a:stretch>
                    </p:blipFill>
                    <p:spPr bwMode="auto">
                      <a:xfrm>
                        <a:off x="422275" y="1954722"/>
                        <a:ext cx="2909888"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TextBox 21"/>
          <p:cNvSpPr txBox="1">
            <a:spLocks noChangeArrowheads="1"/>
          </p:cNvSpPr>
          <p:nvPr/>
        </p:nvSpPr>
        <p:spPr bwMode="auto">
          <a:xfrm>
            <a:off x="107950" y="1466293"/>
            <a:ext cx="4176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US" altLang="zh-CN" sz="2000" b="1" baseline="0" dirty="0">
                <a:latin typeface="Tahoma" panose="020B0604030504040204" pitchFamily="34" charset="0"/>
                <a:ea typeface="Tahoma" panose="020B0604030504040204" pitchFamily="34" charset="0"/>
                <a:cs typeface="Tahoma" panose="020B0604030504040204" pitchFamily="34" charset="0"/>
              </a:rPr>
              <a:t>Signal  =   Primary  </a:t>
            </a:r>
            <a:r>
              <a:rPr lang="en-US" altLang="zh-CN" sz="2400" b="1" baseline="0" dirty="0">
                <a:latin typeface="Tahoma" panose="020B0604030504040204" pitchFamily="34" charset="0"/>
                <a:ea typeface="Tahoma" panose="020B0604030504040204" pitchFamily="34" charset="0"/>
                <a:cs typeface="Tahoma" panose="020B0604030504040204" pitchFamily="34" charset="0"/>
              </a:rPr>
              <a:t>+</a:t>
            </a:r>
            <a:r>
              <a:rPr lang="en-US" altLang="zh-CN" sz="2000" b="1" baseline="0" dirty="0">
                <a:latin typeface="Tahoma" panose="020B0604030504040204" pitchFamily="34" charset="0"/>
                <a:ea typeface="Tahoma" panose="020B0604030504040204" pitchFamily="34" charset="0"/>
                <a:cs typeface="Tahoma" panose="020B0604030504040204" pitchFamily="34" charset="0"/>
              </a:rPr>
              <a:t> Ambient</a:t>
            </a:r>
          </a:p>
        </p:txBody>
      </p:sp>
      <p:sp>
        <p:nvSpPr>
          <p:cNvPr id="15" name="Rectangle 18"/>
          <p:cNvSpPr>
            <a:spLocks noChangeArrowheads="1"/>
          </p:cNvSpPr>
          <p:nvPr/>
        </p:nvSpPr>
        <p:spPr bwMode="auto">
          <a:xfrm>
            <a:off x="5651376" y="1268760"/>
            <a:ext cx="237700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CN" sz="2000" b="1" baseline="0" dirty="0">
                <a:latin typeface="Tahoma" panose="020B0604030504040204" pitchFamily="34" charset="0"/>
                <a:ea typeface="Tahoma" panose="020B0604030504040204" pitchFamily="34" charset="0"/>
                <a:cs typeface="Tahoma" panose="020B0604030504040204" pitchFamily="34" charset="0"/>
              </a:rPr>
              <a:t>Assumptions</a:t>
            </a:r>
            <a:endParaRPr lang="en-US" altLang="zh-CN" sz="1800" b="1" baseline="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7" name="Object 7"/>
          <p:cNvGraphicFramePr>
            <a:graphicFrameLocks noChangeAspect="1"/>
          </p:cNvGraphicFramePr>
          <p:nvPr>
            <p:extLst>
              <p:ext uri="{D42A27DB-BD31-4B8C-83A1-F6EECF244321}">
                <p14:modId xmlns:p14="http://schemas.microsoft.com/office/powerpoint/2010/main" val="1838362663"/>
              </p:ext>
            </p:extLst>
          </p:nvPr>
        </p:nvGraphicFramePr>
        <p:xfrm>
          <a:off x="7448872" y="1913285"/>
          <a:ext cx="1066800" cy="457200"/>
        </p:xfrm>
        <a:graphic>
          <a:graphicData uri="http://schemas.openxmlformats.org/presentationml/2006/ole">
            <mc:AlternateContent xmlns:mc="http://schemas.openxmlformats.org/markup-compatibility/2006">
              <mc:Choice xmlns:v="urn:schemas-microsoft-com:vml" Requires="v">
                <p:oleObj spid="_x0000_s11528" name="Equation" r:id="rId7" imgW="533160" imgH="228600" progId="Equation.DSMT4">
                  <p:embed/>
                </p:oleObj>
              </mc:Choice>
              <mc:Fallback>
                <p:oleObj name="Equation" r:id="rId7" imgW="533160" imgH="228600" progId="Equation.DSMT4">
                  <p:embed/>
                  <p:pic>
                    <p:nvPicPr>
                      <p:cNvPr id="0" name=""/>
                      <p:cNvPicPr>
                        <a:picLocks noChangeAspect="1" noChangeArrowheads="1"/>
                      </p:cNvPicPr>
                      <p:nvPr/>
                    </p:nvPicPr>
                    <p:blipFill>
                      <a:blip r:embed="rId8"/>
                      <a:srcRect/>
                      <a:stretch>
                        <a:fillRect/>
                      </a:stretch>
                    </p:blipFill>
                    <p:spPr bwMode="auto">
                      <a:xfrm>
                        <a:off x="7448872" y="191328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9"/>
          <p:cNvGraphicFramePr>
            <a:graphicFrameLocks noChangeAspect="1"/>
          </p:cNvGraphicFramePr>
          <p:nvPr>
            <p:extLst>
              <p:ext uri="{D42A27DB-BD31-4B8C-83A1-F6EECF244321}">
                <p14:modId xmlns:p14="http://schemas.microsoft.com/office/powerpoint/2010/main" val="1766986249"/>
              </p:ext>
            </p:extLst>
          </p:nvPr>
        </p:nvGraphicFramePr>
        <p:xfrm>
          <a:off x="7526660" y="2560985"/>
          <a:ext cx="914400" cy="457200"/>
        </p:xfrm>
        <a:graphic>
          <a:graphicData uri="http://schemas.openxmlformats.org/presentationml/2006/ole">
            <mc:AlternateContent xmlns:mc="http://schemas.openxmlformats.org/markup-compatibility/2006">
              <mc:Choice xmlns:v="urn:schemas-microsoft-com:vml" Requires="v">
                <p:oleObj spid="_x0000_s11529" name="Equation" r:id="rId9" imgW="457200" imgH="228600" progId="Equation.DSMT4">
                  <p:embed/>
                </p:oleObj>
              </mc:Choice>
              <mc:Fallback>
                <p:oleObj name="Equation" r:id="rId9" imgW="457200" imgH="228600" progId="Equation.DSMT4">
                  <p:embed/>
                  <p:pic>
                    <p:nvPicPr>
                      <p:cNvPr id="0" name=""/>
                      <p:cNvPicPr>
                        <a:picLocks noChangeAspect="1" noChangeArrowheads="1"/>
                      </p:cNvPicPr>
                      <p:nvPr/>
                    </p:nvPicPr>
                    <p:blipFill>
                      <a:blip r:embed="rId10"/>
                      <a:srcRect/>
                      <a:stretch>
                        <a:fillRect/>
                      </a:stretch>
                    </p:blipFill>
                    <p:spPr bwMode="auto">
                      <a:xfrm>
                        <a:off x="7526660" y="2560985"/>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1"/>
          <p:cNvGraphicFramePr>
            <a:graphicFrameLocks noChangeAspect="1"/>
          </p:cNvGraphicFramePr>
          <p:nvPr>
            <p:extLst>
              <p:ext uri="{D42A27DB-BD31-4B8C-83A1-F6EECF244321}">
                <p14:modId xmlns:p14="http://schemas.microsoft.com/office/powerpoint/2010/main" val="812834339"/>
              </p:ext>
            </p:extLst>
          </p:nvPr>
        </p:nvGraphicFramePr>
        <p:xfrm>
          <a:off x="7436172" y="4022601"/>
          <a:ext cx="1066800" cy="482600"/>
        </p:xfrm>
        <a:graphic>
          <a:graphicData uri="http://schemas.openxmlformats.org/presentationml/2006/ole">
            <mc:AlternateContent xmlns:mc="http://schemas.openxmlformats.org/markup-compatibility/2006">
              <mc:Choice xmlns:v="urn:schemas-microsoft-com:vml" Requires="v">
                <p:oleObj spid="_x0000_s11530" name="Equation" r:id="rId11" imgW="533160" imgH="241200" progId="Equation.DSMT4">
                  <p:embed/>
                </p:oleObj>
              </mc:Choice>
              <mc:Fallback>
                <p:oleObj name="Equation" r:id="rId11" imgW="533160" imgH="241200" progId="Equation.DSMT4">
                  <p:embed/>
                  <p:pic>
                    <p:nvPicPr>
                      <p:cNvPr id="0" name=""/>
                      <p:cNvPicPr>
                        <a:picLocks noChangeAspect="1" noChangeArrowheads="1"/>
                      </p:cNvPicPr>
                      <p:nvPr/>
                    </p:nvPicPr>
                    <p:blipFill>
                      <a:blip r:embed="rId12"/>
                      <a:srcRect/>
                      <a:stretch>
                        <a:fillRect/>
                      </a:stretch>
                    </p:blipFill>
                    <p:spPr bwMode="auto">
                      <a:xfrm>
                        <a:off x="7436172" y="4022601"/>
                        <a:ext cx="10668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24"/>
          <p:cNvGraphicFramePr>
            <a:graphicFrameLocks noChangeAspect="1"/>
          </p:cNvGraphicFramePr>
          <p:nvPr>
            <p:extLst>
              <p:ext uri="{D42A27DB-BD31-4B8C-83A1-F6EECF244321}">
                <p14:modId xmlns:p14="http://schemas.microsoft.com/office/powerpoint/2010/main" val="2423917823"/>
              </p:ext>
            </p:extLst>
          </p:nvPr>
        </p:nvGraphicFramePr>
        <p:xfrm>
          <a:off x="7463160" y="3302521"/>
          <a:ext cx="939800" cy="482600"/>
        </p:xfrm>
        <a:graphic>
          <a:graphicData uri="http://schemas.openxmlformats.org/presentationml/2006/ole">
            <mc:AlternateContent xmlns:mc="http://schemas.openxmlformats.org/markup-compatibility/2006">
              <mc:Choice xmlns:v="urn:schemas-microsoft-com:vml" Requires="v">
                <p:oleObj spid="_x0000_s11531" name="Equation" r:id="rId13" imgW="469800" imgH="241200" progId="Equation.DSMT4">
                  <p:embed/>
                </p:oleObj>
              </mc:Choice>
              <mc:Fallback>
                <p:oleObj name="Equation" r:id="rId13" imgW="469800" imgH="241200" progId="Equation.DSMT4">
                  <p:embed/>
                  <p:pic>
                    <p:nvPicPr>
                      <p:cNvPr id="0" name=""/>
                      <p:cNvPicPr>
                        <a:picLocks noChangeAspect="1" noChangeArrowheads="1"/>
                      </p:cNvPicPr>
                      <p:nvPr/>
                    </p:nvPicPr>
                    <p:blipFill>
                      <a:blip r:embed="rId14"/>
                      <a:srcRect/>
                      <a:stretch>
                        <a:fillRect/>
                      </a:stretch>
                    </p:blipFill>
                    <p:spPr bwMode="auto">
                      <a:xfrm>
                        <a:off x="7463160" y="3302521"/>
                        <a:ext cx="9398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Rectangle 2"/>
          <p:cNvSpPr/>
          <p:nvPr/>
        </p:nvSpPr>
        <p:spPr>
          <a:xfrm>
            <a:off x="323974" y="6351711"/>
            <a:ext cx="7128346" cy="461665"/>
          </a:xfrm>
          <a:prstGeom prst="rect">
            <a:avLst/>
          </a:prstGeom>
        </p:spPr>
        <p:txBody>
          <a:bodyPr wrap="square">
            <a:spAutoFit/>
          </a:bodyPr>
          <a:lstStyle/>
          <a:p>
            <a:pPr marL="0" indent="-457200" algn="just">
              <a:buNone/>
            </a:pPr>
            <a:r>
              <a:rPr lang="en-US" sz="1200" baseline="0" dirty="0" smtClean="0"/>
              <a:t>J</a:t>
            </a:r>
            <a:r>
              <a:rPr lang="en-US" sz="1200" baseline="0" dirty="0"/>
              <a:t>. He, E. L. Tan and W. S. Gan, “Linear estimation based primary-ambient extraction for stereo audio signals,” </a:t>
            </a:r>
            <a:r>
              <a:rPr lang="en-US" sz="1200" i="1" baseline="0" dirty="0"/>
              <a:t>IEEE Trans. Audio, Speech, Lang. Process.</a:t>
            </a:r>
            <a:r>
              <a:rPr lang="en-US" sz="1200" baseline="0" dirty="0"/>
              <a:t>, vol. 22, no. 2, pp. 505-517, Feb. 2014.</a:t>
            </a:r>
          </a:p>
        </p:txBody>
      </p:sp>
      <p:cxnSp>
        <p:nvCxnSpPr>
          <p:cNvPr id="16" name="Straight Connector 15"/>
          <p:cNvCxnSpPr/>
          <p:nvPr/>
        </p:nvCxnSpPr>
        <p:spPr>
          <a:xfrm>
            <a:off x="251520" y="6309320"/>
            <a:ext cx="7092280" cy="0"/>
          </a:xfrm>
          <a:prstGeom prst="line">
            <a:avLst/>
          </a:prstGeom>
        </p:spPr>
        <p:style>
          <a:lnRef idx="1">
            <a:schemeClr val="dk1"/>
          </a:lnRef>
          <a:fillRef idx="0">
            <a:schemeClr val="dk1"/>
          </a:fillRef>
          <a:effectRef idx="0">
            <a:schemeClr val="dk1"/>
          </a:effectRef>
          <a:fontRef idx="minor">
            <a:schemeClr val="tx1"/>
          </a:fontRef>
        </p:style>
      </p:cxnSp>
      <p:sp>
        <p:nvSpPr>
          <p:cNvPr id="21" name="Rectangle 18"/>
          <p:cNvSpPr>
            <a:spLocks noChangeArrowheads="1"/>
          </p:cNvSpPr>
          <p:nvPr/>
        </p:nvSpPr>
        <p:spPr bwMode="auto">
          <a:xfrm>
            <a:off x="5148064" y="4869160"/>
            <a:ext cx="30243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zh-CN" sz="1600" i="1" baseline="0" dirty="0" smtClean="0">
                <a:latin typeface="Tahoma" panose="020B0604030504040204" pitchFamily="34" charset="0"/>
                <a:ea typeface="Tahoma" panose="020B0604030504040204" pitchFamily="34" charset="0"/>
                <a:cs typeface="Tahoma" panose="020B0604030504040204" pitchFamily="34" charset="0"/>
              </a:rPr>
              <a:t>k </a:t>
            </a:r>
            <a:r>
              <a:rPr lang="en-US" altLang="zh-CN" sz="1600" baseline="0" dirty="0" smtClean="0">
                <a:latin typeface="Tahoma" panose="020B0604030504040204" pitchFamily="34" charset="0"/>
                <a:ea typeface="Tahoma" panose="020B0604030504040204" pitchFamily="34" charset="0"/>
                <a:cs typeface="Tahoma" panose="020B0604030504040204" pitchFamily="34" charset="0"/>
              </a:rPr>
              <a:t>: Primary panning factor</a:t>
            </a:r>
            <a:endParaRPr lang="en-US" altLang="zh-CN" sz="1400" baseline="0" dirty="0">
              <a:latin typeface="Tahoma" panose="020B0604030504040204" pitchFamily="34" charset="0"/>
              <a:ea typeface="Tahoma" panose="020B0604030504040204" pitchFamily="34" charset="0"/>
              <a:cs typeface="Tahoma" panose="020B0604030504040204"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685800" y="152401"/>
            <a:ext cx="7772400" cy="6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PCA for primary extraction</a:t>
            </a:r>
            <a:endParaRPr lang="en-US" altLang="en-US" sz="2400" baseline="0" dirty="0">
              <a:latin typeface="Arial" pitchFamily="34" charset="0"/>
              <a:cs typeface="Arial" pitchFamily="34" charset="0"/>
            </a:endParaRPr>
          </a:p>
        </p:txBody>
      </p:sp>
      <p:sp>
        <p:nvSpPr>
          <p:cNvPr id="5123"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F79F73B9-BCE2-4921-9342-F4E8F896EDD0}" type="slidenum">
              <a:rPr lang="x-none" altLang="en-US" sz="1200" baseline="0" smtClean="0">
                <a:latin typeface="Arial" pitchFamily="34" charset="0"/>
              </a:rPr>
              <a:pPr eaLnBrk="1" hangingPunct="1">
                <a:spcBef>
                  <a:spcPct val="0"/>
                </a:spcBef>
                <a:buFontTx/>
                <a:buNone/>
              </a:pPr>
              <a:t>4</a:t>
            </a:fld>
            <a:endParaRPr lang="zh-CN" altLang="en-US" sz="1200" baseline="0" smtClean="0">
              <a:latin typeface="Arial" pitchFamily="34" charset="0"/>
            </a:endParaRPr>
          </a:p>
        </p:txBody>
      </p:sp>
      <p:sp>
        <p:nvSpPr>
          <p:cNvPr id="18"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9" name="Object 18"/>
          <p:cNvGraphicFramePr>
            <a:graphicFrameLocks noChangeAspect="1"/>
          </p:cNvGraphicFramePr>
          <p:nvPr>
            <p:extLst>
              <p:ext uri="{D42A27DB-BD31-4B8C-83A1-F6EECF244321}">
                <p14:modId xmlns:p14="http://schemas.microsoft.com/office/powerpoint/2010/main" val="2664286408"/>
              </p:ext>
            </p:extLst>
          </p:nvPr>
        </p:nvGraphicFramePr>
        <p:xfrm>
          <a:off x="1403648" y="5108107"/>
          <a:ext cx="6300700" cy="913181"/>
        </p:xfrm>
        <a:graphic>
          <a:graphicData uri="http://schemas.openxmlformats.org/presentationml/2006/ole">
            <mc:AlternateContent xmlns:mc="http://schemas.openxmlformats.org/markup-compatibility/2006">
              <mc:Choice xmlns:v="urn:schemas-microsoft-com:vml" Requires="v">
                <p:oleObj spid="_x0000_s12684" name="Equation" r:id="rId5" imgW="6057720" imgH="736560" progId="Equation.DSMT4">
                  <p:embed/>
                </p:oleObj>
              </mc:Choice>
              <mc:Fallback>
                <p:oleObj name="Equation" r:id="rId5" imgW="6057720" imgH="736560" progId="Equation.DSMT4">
                  <p:embed/>
                  <p:pic>
                    <p:nvPicPr>
                      <p:cNvPr id="0" name=""/>
                      <p:cNvPicPr/>
                      <p:nvPr/>
                    </p:nvPicPr>
                    <p:blipFill>
                      <a:blip r:embed="rId6"/>
                      <a:stretch>
                        <a:fillRect/>
                      </a:stretch>
                    </p:blipFill>
                    <p:spPr>
                      <a:xfrm>
                        <a:off x="1403648" y="5108107"/>
                        <a:ext cx="6300700" cy="913181"/>
                      </a:xfrm>
                      <a:prstGeom prst="rect">
                        <a:avLst/>
                      </a:prstGeom>
                    </p:spPr>
                  </p:pic>
                </p:oleObj>
              </mc:Fallback>
            </mc:AlternateContent>
          </a:graphicData>
        </a:graphic>
      </p:graphicFrame>
      <p:cxnSp>
        <p:nvCxnSpPr>
          <p:cNvPr id="20" name="Straight Arrow Connector 19"/>
          <p:cNvCxnSpPr/>
          <p:nvPr/>
        </p:nvCxnSpPr>
        <p:spPr>
          <a:xfrm>
            <a:off x="2718021" y="4004782"/>
            <a:ext cx="2799284" cy="965732"/>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21" name="Straight Arrow Connector 20"/>
          <p:cNvCxnSpPr/>
          <p:nvPr/>
        </p:nvCxnSpPr>
        <p:spPr>
          <a:xfrm flipV="1">
            <a:off x="2721991" y="2197263"/>
            <a:ext cx="1463839" cy="1763769"/>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2" name="Object 21"/>
          <p:cNvGraphicFramePr>
            <a:graphicFrameLocks noChangeAspect="1"/>
          </p:cNvGraphicFramePr>
          <p:nvPr>
            <p:extLst>
              <p:ext uri="{D42A27DB-BD31-4B8C-83A1-F6EECF244321}">
                <p14:modId xmlns:p14="http://schemas.microsoft.com/office/powerpoint/2010/main" val="3751963713"/>
              </p:ext>
            </p:extLst>
          </p:nvPr>
        </p:nvGraphicFramePr>
        <p:xfrm>
          <a:off x="3180359" y="2429307"/>
          <a:ext cx="381000" cy="548103"/>
        </p:xfrm>
        <a:graphic>
          <a:graphicData uri="http://schemas.openxmlformats.org/presentationml/2006/ole">
            <mc:AlternateContent xmlns:mc="http://schemas.openxmlformats.org/markup-compatibility/2006">
              <mc:Choice xmlns:v="urn:schemas-microsoft-com:vml" Requires="v">
                <p:oleObj spid="_x0000_s12685" name="Equation" r:id="rId7" imgW="203040" imgH="241200" progId="Equation.DSMT4">
                  <p:embed/>
                </p:oleObj>
              </mc:Choice>
              <mc:Fallback>
                <p:oleObj name="Equation" r:id="rId7" imgW="203040" imgH="241200" progId="Equation.DSMT4">
                  <p:embed/>
                  <p:pic>
                    <p:nvPicPr>
                      <p:cNvPr id="0" name=""/>
                      <p:cNvPicPr>
                        <a:picLocks noChangeAspect="1" noChangeArrowheads="1"/>
                      </p:cNvPicPr>
                      <p:nvPr/>
                    </p:nvPicPr>
                    <p:blipFill>
                      <a:blip r:embed="rId8"/>
                      <a:srcRect/>
                      <a:stretch>
                        <a:fillRect/>
                      </a:stretch>
                    </p:blipFill>
                    <p:spPr bwMode="auto">
                      <a:xfrm>
                        <a:off x="3180359" y="2429307"/>
                        <a:ext cx="381000" cy="548103"/>
                      </a:xfrm>
                      <a:prstGeom prst="rect">
                        <a:avLst/>
                      </a:prstGeom>
                      <a:noFill/>
                      <a:ln>
                        <a:noFill/>
                      </a:ln>
                    </p:spPr>
                  </p:pic>
                </p:oleObj>
              </mc:Fallback>
            </mc:AlternateContent>
          </a:graphicData>
        </a:graphic>
      </p:graphicFrame>
      <p:graphicFrame>
        <p:nvGraphicFramePr>
          <p:cNvPr id="23" name="Object 24"/>
          <p:cNvGraphicFramePr>
            <a:graphicFrameLocks noChangeAspect="1"/>
          </p:cNvGraphicFramePr>
          <p:nvPr>
            <p:extLst>
              <p:ext uri="{D42A27DB-BD31-4B8C-83A1-F6EECF244321}">
                <p14:modId xmlns:p14="http://schemas.microsoft.com/office/powerpoint/2010/main" val="2745593151"/>
              </p:ext>
            </p:extLst>
          </p:nvPr>
        </p:nvGraphicFramePr>
        <p:xfrm>
          <a:off x="3950072" y="4516572"/>
          <a:ext cx="333375" cy="548103"/>
        </p:xfrm>
        <a:graphic>
          <a:graphicData uri="http://schemas.openxmlformats.org/presentationml/2006/ole">
            <mc:AlternateContent xmlns:mc="http://schemas.openxmlformats.org/markup-compatibility/2006">
              <mc:Choice xmlns:v="urn:schemas-microsoft-com:vml" Requires="v">
                <p:oleObj spid="_x0000_s12686" name="Equation" r:id="rId9" imgW="177480" imgH="241200" progId="Equation.DSMT4">
                  <p:embed/>
                </p:oleObj>
              </mc:Choice>
              <mc:Fallback>
                <p:oleObj name="Equation" r:id="rId9" imgW="177480" imgH="241200" progId="Equation.DSMT4">
                  <p:embed/>
                  <p:pic>
                    <p:nvPicPr>
                      <p:cNvPr id="0" name=""/>
                      <p:cNvPicPr>
                        <a:picLocks noChangeAspect="1" noChangeArrowheads="1"/>
                      </p:cNvPicPr>
                      <p:nvPr/>
                    </p:nvPicPr>
                    <p:blipFill>
                      <a:blip r:embed="rId10"/>
                      <a:srcRect/>
                      <a:stretch>
                        <a:fillRect/>
                      </a:stretch>
                    </p:blipFill>
                    <p:spPr bwMode="auto">
                      <a:xfrm>
                        <a:off x="3950072" y="4516572"/>
                        <a:ext cx="333375" cy="548103"/>
                      </a:xfrm>
                      <a:prstGeom prst="rect">
                        <a:avLst/>
                      </a:prstGeom>
                      <a:noFill/>
                      <a:ln>
                        <a:noFill/>
                      </a:ln>
                    </p:spPr>
                  </p:pic>
                </p:oleObj>
              </mc:Fallback>
            </mc:AlternateContent>
          </a:graphicData>
        </a:graphic>
      </p:graphicFrame>
      <p:cxnSp>
        <p:nvCxnSpPr>
          <p:cNvPr id="24" name="Straight Arrow Connector 23"/>
          <p:cNvCxnSpPr/>
          <p:nvPr/>
        </p:nvCxnSpPr>
        <p:spPr>
          <a:xfrm flipV="1">
            <a:off x="2718020" y="2220340"/>
            <a:ext cx="0" cy="1705824"/>
          </a:xfrm>
          <a:prstGeom prst="straightConnector1">
            <a:avLst/>
          </a:prstGeom>
          <a:ln w="19050">
            <a:solidFill>
              <a:schemeClr val="tx1">
                <a:alpha val="94000"/>
              </a:schemeClr>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2730615" y="3822300"/>
            <a:ext cx="3776500" cy="132482"/>
          </a:xfrm>
          <a:prstGeom prst="straightConnector1">
            <a:avLst/>
          </a:prstGeom>
          <a:ln w="19050">
            <a:solidFill>
              <a:schemeClr val="tx1">
                <a:alpha val="94000"/>
              </a:schemeClr>
            </a:solidFill>
            <a:prstDash val="lgDash"/>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185827" y="2220342"/>
            <a:ext cx="0" cy="1622046"/>
          </a:xfrm>
          <a:prstGeom prst="straightConnector1">
            <a:avLst/>
          </a:prstGeom>
          <a:ln w="19050">
            <a:solidFill>
              <a:schemeClr val="tx1">
                <a:alpha val="94000"/>
              </a:schemeClr>
            </a:solidFill>
            <a:prstDash val="lg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2797290" y="3793240"/>
            <a:ext cx="1388538" cy="54920"/>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5517304" y="3926165"/>
            <a:ext cx="0" cy="1006687"/>
          </a:xfrm>
          <a:prstGeom prst="straightConnector1">
            <a:avLst/>
          </a:prstGeom>
          <a:ln w="19050">
            <a:solidFill>
              <a:schemeClr val="tx1">
                <a:alpha val="94000"/>
              </a:schemeClr>
            </a:solidFill>
            <a:prstDash val="lg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2797291" y="3972759"/>
            <a:ext cx="2720014" cy="32023"/>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graphicFrame>
        <p:nvGraphicFramePr>
          <p:cNvPr id="30" name="Object 29"/>
          <p:cNvGraphicFramePr>
            <a:graphicFrameLocks noChangeAspect="1"/>
          </p:cNvGraphicFramePr>
          <p:nvPr>
            <p:extLst>
              <p:ext uri="{D42A27DB-BD31-4B8C-83A1-F6EECF244321}">
                <p14:modId xmlns:p14="http://schemas.microsoft.com/office/powerpoint/2010/main" val="169381777"/>
              </p:ext>
            </p:extLst>
          </p:nvPr>
        </p:nvGraphicFramePr>
        <p:xfrm>
          <a:off x="2156195" y="2083771"/>
          <a:ext cx="452438" cy="548102"/>
        </p:xfrm>
        <a:graphic>
          <a:graphicData uri="http://schemas.openxmlformats.org/presentationml/2006/ole">
            <mc:AlternateContent xmlns:mc="http://schemas.openxmlformats.org/markup-compatibility/2006">
              <mc:Choice xmlns:v="urn:schemas-microsoft-com:vml" Requires="v">
                <p:oleObj spid="_x0000_s12687" name="Equation" r:id="rId11" imgW="241200" imgH="241200" progId="Equation.DSMT4">
                  <p:embed/>
                </p:oleObj>
              </mc:Choice>
              <mc:Fallback>
                <p:oleObj name="Equation" r:id="rId11" imgW="241200" imgH="241200" progId="Equation.DSMT4">
                  <p:embed/>
                  <p:pic>
                    <p:nvPicPr>
                      <p:cNvPr id="0" name=""/>
                      <p:cNvPicPr>
                        <a:picLocks noChangeAspect="1" noChangeArrowheads="1"/>
                      </p:cNvPicPr>
                      <p:nvPr/>
                    </p:nvPicPr>
                    <p:blipFill>
                      <a:blip r:embed="rId12"/>
                      <a:srcRect/>
                      <a:stretch>
                        <a:fillRect/>
                      </a:stretch>
                    </p:blipFill>
                    <p:spPr bwMode="auto">
                      <a:xfrm>
                        <a:off x="2156195" y="2083771"/>
                        <a:ext cx="452438" cy="54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30"/>
          <p:cNvGraphicFramePr>
            <a:graphicFrameLocks noChangeAspect="1"/>
          </p:cNvGraphicFramePr>
          <p:nvPr>
            <p:extLst>
              <p:ext uri="{D42A27DB-BD31-4B8C-83A1-F6EECF244321}">
                <p14:modId xmlns:p14="http://schemas.microsoft.com/office/powerpoint/2010/main" val="3133687092"/>
              </p:ext>
            </p:extLst>
          </p:nvPr>
        </p:nvGraphicFramePr>
        <p:xfrm>
          <a:off x="6531347" y="3518451"/>
          <a:ext cx="404813" cy="548102"/>
        </p:xfrm>
        <a:graphic>
          <a:graphicData uri="http://schemas.openxmlformats.org/presentationml/2006/ole">
            <mc:AlternateContent xmlns:mc="http://schemas.openxmlformats.org/markup-compatibility/2006">
              <mc:Choice xmlns:v="urn:schemas-microsoft-com:vml" Requires="v">
                <p:oleObj spid="_x0000_s12688" name="Equation" r:id="rId13" imgW="215640" imgH="241200" progId="Equation.DSMT4">
                  <p:embed/>
                </p:oleObj>
              </mc:Choice>
              <mc:Fallback>
                <p:oleObj name="Equation" r:id="rId13" imgW="215640" imgH="241200" progId="Equation.DSMT4">
                  <p:embed/>
                  <p:pic>
                    <p:nvPicPr>
                      <p:cNvPr id="0" name=""/>
                      <p:cNvPicPr>
                        <a:picLocks noChangeAspect="1" noChangeArrowheads="1"/>
                      </p:cNvPicPr>
                      <p:nvPr/>
                    </p:nvPicPr>
                    <p:blipFill>
                      <a:blip r:embed="rId14"/>
                      <a:srcRect/>
                      <a:stretch>
                        <a:fillRect/>
                      </a:stretch>
                    </p:blipFill>
                    <p:spPr bwMode="auto">
                      <a:xfrm>
                        <a:off x="6531347" y="3518451"/>
                        <a:ext cx="404813" cy="54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2" name="Object 31"/>
          <p:cNvGraphicFramePr>
            <a:graphicFrameLocks noChangeAspect="1"/>
          </p:cNvGraphicFramePr>
          <p:nvPr>
            <p:extLst>
              <p:ext uri="{D42A27DB-BD31-4B8C-83A1-F6EECF244321}">
                <p14:modId xmlns:p14="http://schemas.microsoft.com/office/powerpoint/2010/main" val="2361379187"/>
              </p:ext>
            </p:extLst>
          </p:nvPr>
        </p:nvGraphicFramePr>
        <p:xfrm>
          <a:off x="3654795" y="3193435"/>
          <a:ext cx="381000" cy="548103"/>
        </p:xfrm>
        <a:graphic>
          <a:graphicData uri="http://schemas.openxmlformats.org/presentationml/2006/ole">
            <mc:AlternateContent xmlns:mc="http://schemas.openxmlformats.org/markup-compatibility/2006">
              <mc:Choice xmlns:v="urn:schemas-microsoft-com:vml" Requires="v">
                <p:oleObj spid="_x0000_s12689" name="Equation" r:id="rId15" imgW="203040" imgH="241200" progId="Equation.DSMT4">
                  <p:embed/>
                </p:oleObj>
              </mc:Choice>
              <mc:Fallback>
                <p:oleObj name="Equation" r:id="rId15" imgW="203040" imgH="241200" progId="Equation.DSMT4">
                  <p:embed/>
                  <p:pic>
                    <p:nvPicPr>
                      <p:cNvPr id="0" name=""/>
                      <p:cNvPicPr>
                        <a:picLocks noChangeAspect="1" noChangeArrowheads="1"/>
                      </p:cNvPicPr>
                      <p:nvPr/>
                    </p:nvPicPr>
                    <p:blipFill>
                      <a:blip r:embed="rId16"/>
                      <a:srcRect/>
                      <a:stretch>
                        <a:fillRect/>
                      </a:stretch>
                    </p:blipFill>
                    <p:spPr bwMode="auto">
                      <a:xfrm>
                        <a:off x="3654795" y="3193435"/>
                        <a:ext cx="381000" cy="548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 name="Object 32"/>
          <p:cNvGraphicFramePr>
            <a:graphicFrameLocks noChangeAspect="1"/>
          </p:cNvGraphicFramePr>
          <p:nvPr>
            <p:extLst>
              <p:ext uri="{D42A27DB-BD31-4B8C-83A1-F6EECF244321}">
                <p14:modId xmlns:p14="http://schemas.microsoft.com/office/powerpoint/2010/main" val="654215875"/>
              </p:ext>
            </p:extLst>
          </p:nvPr>
        </p:nvGraphicFramePr>
        <p:xfrm>
          <a:off x="4918445" y="4053091"/>
          <a:ext cx="357188" cy="548102"/>
        </p:xfrm>
        <a:graphic>
          <a:graphicData uri="http://schemas.openxmlformats.org/presentationml/2006/ole">
            <mc:AlternateContent xmlns:mc="http://schemas.openxmlformats.org/markup-compatibility/2006">
              <mc:Choice xmlns:v="urn:schemas-microsoft-com:vml" Requires="v">
                <p:oleObj spid="_x0000_s12690" name="Equation" r:id="rId17" imgW="190440" imgH="241200" progId="Equation.DSMT4">
                  <p:embed/>
                </p:oleObj>
              </mc:Choice>
              <mc:Fallback>
                <p:oleObj name="Equation" r:id="rId17" imgW="190440" imgH="241200" progId="Equation.DSMT4">
                  <p:embed/>
                  <p:pic>
                    <p:nvPicPr>
                      <p:cNvPr id="0" name=""/>
                      <p:cNvPicPr>
                        <a:picLocks noChangeAspect="1" noChangeArrowheads="1"/>
                      </p:cNvPicPr>
                      <p:nvPr/>
                    </p:nvPicPr>
                    <p:blipFill>
                      <a:blip r:embed="rId18"/>
                      <a:srcRect/>
                      <a:stretch>
                        <a:fillRect/>
                      </a:stretch>
                    </p:blipFill>
                    <p:spPr bwMode="auto">
                      <a:xfrm>
                        <a:off x="4918445" y="4053091"/>
                        <a:ext cx="357188" cy="548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Rectangle 6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1505992147"/>
              </p:ext>
            </p:extLst>
          </p:nvPr>
        </p:nvGraphicFramePr>
        <p:xfrm>
          <a:off x="1691680" y="943853"/>
          <a:ext cx="6912775" cy="1008112"/>
        </p:xfrm>
        <a:graphic>
          <a:graphicData uri="http://schemas.openxmlformats.org/presentationml/2006/ole">
            <mc:AlternateContent xmlns:mc="http://schemas.openxmlformats.org/markup-compatibility/2006">
              <mc:Choice xmlns:v="urn:schemas-microsoft-com:vml" Requires="v">
                <p:oleObj spid="_x0000_s12691" name="Equation" r:id="rId19" imgW="3733560" imgH="545760" progId="Equation.DSMT4">
                  <p:embed/>
                </p:oleObj>
              </mc:Choice>
              <mc:Fallback>
                <p:oleObj name="Equation" r:id="rId19" imgW="3733560" imgH="545760" progId="Equation.DSMT4">
                  <p:embed/>
                  <p:pic>
                    <p:nvPicPr>
                      <p:cNvPr id="0" name="Object 65"/>
                      <p:cNvPicPr>
                        <a:picLocks noChangeAspect="1" noChangeArrowheads="1"/>
                      </p:cNvPicPr>
                      <p:nvPr/>
                    </p:nvPicPr>
                    <p:blipFill>
                      <a:blip r:embed="rId20"/>
                      <a:srcRect/>
                      <a:stretch>
                        <a:fillRect/>
                      </a:stretch>
                    </p:blipFill>
                    <p:spPr bwMode="auto">
                      <a:xfrm>
                        <a:off x="1691680" y="943853"/>
                        <a:ext cx="6912775" cy="1008112"/>
                      </a:xfrm>
                      <a:prstGeom prst="rect">
                        <a:avLst/>
                      </a:prstGeom>
                      <a:noFill/>
                    </p:spPr>
                  </p:pic>
                </p:oleObj>
              </mc:Fallback>
            </mc:AlternateContent>
          </a:graphicData>
        </a:graphic>
      </p:graphicFrame>
      <p:sp>
        <p:nvSpPr>
          <p:cNvPr id="6" name="TextBox 5"/>
          <p:cNvSpPr txBox="1"/>
          <p:nvPr/>
        </p:nvSpPr>
        <p:spPr>
          <a:xfrm>
            <a:off x="251520" y="1052736"/>
            <a:ext cx="1296144" cy="369332"/>
          </a:xfrm>
          <a:prstGeom prst="rect">
            <a:avLst/>
          </a:prstGeom>
          <a:noFill/>
        </p:spPr>
        <p:txBody>
          <a:bodyPr wrap="square" rtlCol="0">
            <a:spAutoFit/>
          </a:bodyPr>
          <a:lstStyle/>
          <a:p>
            <a:pPr algn="ctr"/>
            <a:r>
              <a:rPr lang="en-US" sz="1800" b="1" baseline="0" dirty="0" smtClean="0"/>
              <a:t>Objective</a:t>
            </a:r>
            <a:endParaRPr lang="en-US" sz="1800" b="1" baseline="0" dirty="0"/>
          </a:p>
        </p:txBody>
      </p:sp>
      <p:sp>
        <p:nvSpPr>
          <p:cNvPr id="7" name="Rectangle 6"/>
          <p:cNvSpPr/>
          <p:nvPr/>
        </p:nvSpPr>
        <p:spPr>
          <a:xfrm>
            <a:off x="323528" y="6351711"/>
            <a:ext cx="7272808" cy="461665"/>
          </a:xfrm>
          <a:prstGeom prst="rect">
            <a:avLst/>
          </a:prstGeom>
        </p:spPr>
        <p:txBody>
          <a:bodyPr wrap="square">
            <a:spAutoFit/>
          </a:bodyPr>
          <a:lstStyle/>
          <a:p>
            <a:pPr marL="0" indent="-457200" algn="just">
              <a:buNone/>
            </a:pPr>
            <a:r>
              <a:rPr lang="en-US" sz="1200" baseline="0" dirty="0" smtClean="0"/>
              <a:t>M</a:t>
            </a:r>
            <a:r>
              <a:rPr lang="en-US" sz="1200" baseline="0" dirty="0"/>
              <a:t>. M. Goodwin and J. M. Jot, “Primary-ambient signal decomposition and vector-based localization for spatial audio coding and enhancement,” in</a:t>
            </a:r>
            <a:r>
              <a:rPr lang="en-US" sz="1200" i="1" baseline="0" dirty="0"/>
              <a:t> Proc. ICASSP</a:t>
            </a:r>
            <a:r>
              <a:rPr lang="en-US" sz="1200" baseline="0" dirty="0"/>
              <a:t>, Hawaii, 2007, pp.9-12.</a:t>
            </a:r>
          </a:p>
        </p:txBody>
      </p:sp>
      <p:cxnSp>
        <p:nvCxnSpPr>
          <p:cNvPr id="34" name="Straight Connector 33"/>
          <p:cNvCxnSpPr/>
          <p:nvPr/>
        </p:nvCxnSpPr>
        <p:spPr>
          <a:xfrm>
            <a:off x="107504" y="6323390"/>
            <a:ext cx="7092280" cy="0"/>
          </a:xfrm>
          <a:prstGeom prst="line">
            <a:avLst/>
          </a:prstGeom>
        </p:spPr>
        <p:style>
          <a:lnRef idx="1">
            <a:schemeClr val="dk1"/>
          </a:lnRef>
          <a:fillRef idx="0">
            <a:schemeClr val="dk1"/>
          </a:fillRef>
          <a:effectRef idx="0">
            <a:schemeClr val="dk1"/>
          </a:effectRef>
          <a:fontRef idx="minor">
            <a:schemeClr val="tx1"/>
          </a:fontRef>
        </p:style>
      </p:cxnSp>
      <p:sp>
        <p:nvSpPr>
          <p:cNvPr id="35" name="TextBox 34"/>
          <p:cNvSpPr txBox="1"/>
          <p:nvPr/>
        </p:nvSpPr>
        <p:spPr>
          <a:xfrm>
            <a:off x="683568" y="2197263"/>
            <a:ext cx="1542132" cy="338554"/>
          </a:xfrm>
          <a:prstGeom prst="rect">
            <a:avLst/>
          </a:prstGeom>
          <a:noFill/>
        </p:spPr>
        <p:txBody>
          <a:bodyPr wrap="square" rtlCol="0">
            <a:spAutoFit/>
          </a:bodyPr>
          <a:lstStyle/>
          <a:p>
            <a:pPr algn="ctr"/>
            <a:r>
              <a:rPr lang="en-US" altLang="zh-CN" sz="1600" baseline="0" dirty="0" smtClean="0"/>
              <a:t>Ambient basis</a:t>
            </a:r>
            <a:endParaRPr lang="en-US" sz="1600" baseline="0" dirty="0"/>
          </a:p>
        </p:txBody>
      </p:sp>
      <p:sp>
        <p:nvSpPr>
          <p:cNvPr id="36" name="TextBox 35"/>
          <p:cNvSpPr txBox="1"/>
          <p:nvPr/>
        </p:nvSpPr>
        <p:spPr>
          <a:xfrm>
            <a:off x="7092280" y="3647005"/>
            <a:ext cx="1542132" cy="338554"/>
          </a:xfrm>
          <a:prstGeom prst="rect">
            <a:avLst/>
          </a:prstGeom>
          <a:noFill/>
        </p:spPr>
        <p:txBody>
          <a:bodyPr wrap="square" rtlCol="0">
            <a:spAutoFit/>
          </a:bodyPr>
          <a:lstStyle/>
          <a:p>
            <a:pPr algn="ctr"/>
            <a:r>
              <a:rPr lang="en-US" altLang="zh-CN" sz="1600" baseline="0" dirty="0" smtClean="0"/>
              <a:t>Primary basis</a:t>
            </a:r>
            <a:endParaRPr lang="en-US" sz="1600" baseline="0" dirty="0"/>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par>
                                <p:cTn id="16" presetID="10" presetClass="entr" presetSubtype="0" fill="hold"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fade">
                                      <p:cBhvr>
                                        <p:cTn id="18" dur="500"/>
                                        <p:tgtEl>
                                          <p:spTgt spid="2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500"/>
                                        <p:tgtEl>
                                          <p:spTgt spid="25"/>
                                        </p:tgtEl>
                                      </p:cBhvr>
                                    </p:animEffect>
                                  </p:childTnLst>
                                </p:cTn>
                              </p:par>
                            </p:childTnLst>
                          </p:cTn>
                        </p:par>
                        <p:par>
                          <p:cTn id="24" fill="hold">
                            <p:stCondLst>
                              <p:cond delay="500"/>
                            </p:stCondLst>
                            <p:childTnLst>
                              <p:par>
                                <p:cTn id="25" presetID="10" presetClass="entr" presetSubtype="0" fill="hold" nodeType="after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500"/>
                                        <p:tgtEl>
                                          <p:spTgt spid="3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fade">
                                      <p:cBhvr>
                                        <p:cTn id="30" dur="500"/>
                                        <p:tgtEl>
                                          <p:spTgt spid="3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childTnLst>
                          </p:cTn>
                        </p:par>
                        <p:par>
                          <p:cTn id="36" fill="hold">
                            <p:stCondLst>
                              <p:cond delay="500"/>
                            </p:stCondLst>
                            <p:childTnLst>
                              <p:par>
                                <p:cTn id="37" presetID="10" presetClass="entr" presetSubtype="0" fill="hold"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500"/>
                                        <p:tgtEl>
                                          <p:spTgt spid="26"/>
                                        </p:tgtEl>
                                      </p:cBhvr>
                                    </p:animEffect>
                                  </p:childTnLst>
                                </p:cTn>
                              </p:par>
                              <p:par>
                                <p:cTn id="48" presetID="10" presetClass="entr" presetSubtype="0"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fade">
                                      <p:cBhvr>
                                        <p:cTn id="55" dur="500"/>
                                        <p:tgtEl>
                                          <p:spTgt spid="27"/>
                                        </p:tgtEl>
                                      </p:cBhvr>
                                    </p:animEffect>
                                  </p:childTnLst>
                                </p:cTn>
                              </p:par>
                              <p:par>
                                <p:cTn id="56" presetID="10" presetClass="entr" presetSubtype="0" fill="hold" nodeType="with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fade">
                                      <p:cBhvr>
                                        <p:cTn id="58" dur="500"/>
                                        <p:tgtEl>
                                          <p:spTgt spid="29"/>
                                        </p:tgtEl>
                                      </p:cBhvr>
                                    </p:animEffect>
                                  </p:childTnLst>
                                </p:cTn>
                              </p:par>
                            </p:childTnLst>
                          </p:cTn>
                        </p:par>
                        <p:par>
                          <p:cTn id="59" fill="hold">
                            <p:stCondLst>
                              <p:cond delay="500"/>
                            </p:stCondLst>
                            <p:childTnLst>
                              <p:par>
                                <p:cTn id="60" presetID="10" presetClass="entr" presetSubtype="0" fill="hold" nodeType="after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fade">
                                      <p:cBhvr>
                                        <p:cTn id="62" dur="500"/>
                                        <p:tgtEl>
                                          <p:spTgt spid="32"/>
                                        </p:tgtEl>
                                      </p:cBhvr>
                                    </p:animEffect>
                                  </p:childTnLst>
                                </p:cTn>
                              </p:par>
                            </p:childTnLst>
                          </p:cTn>
                        </p:par>
                        <p:par>
                          <p:cTn id="63" fill="hold">
                            <p:stCondLst>
                              <p:cond delay="1000"/>
                            </p:stCondLst>
                            <p:childTnLst>
                              <p:par>
                                <p:cTn id="64" presetID="10" presetClass="entr" presetSubtype="0" fill="hold" nodeType="after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fade">
                                      <p:cBhvr>
                                        <p:cTn id="66" dur="500"/>
                                        <p:tgtEl>
                                          <p:spTgt spid="33"/>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685800" y="152401"/>
            <a:ext cx="7772400" cy="61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Shifted PCA for primary extraction</a:t>
            </a:r>
            <a:endParaRPr lang="en-US" altLang="en-US" sz="2400" baseline="0" dirty="0">
              <a:latin typeface="Arial" pitchFamily="34" charset="0"/>
              <a:cs typeface="Arial" pitchFamily="34" charset="0"/>
            </a:endParaRPr>
          </a:p>
        </p:txBody>
      </p:sp>
      <p:sp>
        <p:nvSpPr>
          <p:cNvPr id="6147"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E1655C36-35D7-4871-94DB-9B448FFB254C}" type="slidenum">
              <a:rPr lang="x-none" altLang="en-US" sz="1200" baseline="0" smtClean="0">
                <a:latin typeface="Arial" pitchFamily="34" charset="0"/>
              </a:rPr>
              <a:pPr eaLnBrk="1" hangingPunct="1">
                <a:spcBef>
                  <a:spcPct val="0"/>
                </a:spcBef>
                <a:buFontTx/>
                <a:buNone/>
              </a:pPr>
              <a:t>5</a:t>
            </a:fld>
            <a:endParaRPr lang="zh-CN" altLang="en-US" sz="1200" baseline="0" smtClean="0">
              <a:latin typeface="Arial" pitchFamily="34" charset="0"/>
            </a:endParaRPr>
          </a:p>
        </p:txBody>
      </p:sp>
      <p:sp>
        <p:nvSpPr>
          <p:cNvPr id="615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5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55"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58"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0"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4"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6"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6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7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7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7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7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79"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81"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6186"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3" name="Rectangle 6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2"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Rectangle 1"/>
          <p:cNvSpPr/>
          <p:nvPr/>
        </p:nvSpPr>
        <p:spPr>
          <a:xfrm>
            <a:off x="361653" y="893965"/>
            <a:ext cx="8496944" cy="794064"/>
          </a:xfrm>
          <a:prstGeom prst="rect">
            <a:avLst/>
          </a:prstGeom>
        </p:spPr>
        <p:txBody>
          <a:bodyPr wrap="square">
            <a:spAutoFit/>
          </a:bodyPr>
          <a:lstStyle/>
          <a:p>
            <a:pPr algn="just" eaLnBrk="1" hangingPunct="1">
              <a:lnSpc>
                <a:spcPct val="114000"/>
              </a:lnSpc>
            </a:pPr>
            <a:r>
              <a:rPr lang="en-US" sz="2000" baseline="0" dirty="0">
                <a:latin typeface="Trebuchet MS" panose="020B0603020202020204" pitchFamily="34" charset="0"/>
              </a:rPr>
              <a:t>To account for the partial primary correlation (0-lag) caused by the inter-channel time </a:t>
            </a:r>
            <a:r>
              <a:rPr lang="en-US" sz="2000" baseline="0" dirty="0" smtClean="0">
                <a:latin typeface="Trebuchet MS" panose="020B0603020202020204" pitchFamily="34" charset="0"/>
              </a:rPr>
              <a:t>difference (ICTD)    .</a:t>
            </a:r>
            <a:endParaRPr lang="en-US" sz="2000" dirty="0">
              <a:latin typeface="Trebuchet MS" panose="020B0603020202020204" pitchFamily="34" charset="0"/>
            </a:endParaRPr>
          </a:p>
        </p:txBody>
      </p:sp>
      <p:graphicFrame>
        <p:nvGraphicFramePr>
          <p:cNvPr id="42" name="Object 41"/>
          <p:cNvGraphicFramePr>
            <a:graphicFrameLocks noChangeAspect="1"/>
          </p:cNvGraphicFramePr>
          <p:nvPr>
            <p:extLst>
              <p:ext uri="{D42A27DB-BD31-4B8C-83A1-F6EECF244321}">
                <p14:modId xmlns:p14="http://schemas.microsoft.com/office/powerpoint/2010/main" val="3536609460"/>
              </p:ext>
            </p:extLst>
          </p:nvPr>
        </p:nvGraphicFramePr>
        <p:xfrm>
          <a:off x="301625" y="5229200"/>
          <a:ext cx="8413750" cy="647700"/>
        </p:xfrm>
        <a:graphic>
          <a:graphicData uri="http://schemas.openxmlformats.org/presentationml/2006/ole">
            <mc:AlternateContent xmlns:mc="http://schemas.openxmlformats.org/markup-compatibility/2006">
              <mc:Choice xmlns:v="urn:schemas-microsoft-com:vml" Requires="v">
                <p:oleObj spid="_x0000_s15402" name="Equation" r:id="rId5" imgW="9588240" imgH="736560" progId="Equation.DSMT4">
                  <p:embed/>
                </p:oleObj>
              </mc:Choice>
              <mc:Fallback>
                <p:oleObj name="Equation" r:id="rId5" imgW="9588240" imgH="736560" progId="Equation.DSMT4">
                  <p:embed/>
                  <p:pic>
                    <p:nvPicPr>
                      <p:cNvPr id="0" name=""/>
                      <p:cNvPicPr>
                        <a:picLocks noChangeAspect="1" noChangeArrowheads="1"/>
                      </p:cNvPicPr>
                      <p:nvPr/>
                    </p:nvPicPr>
                    <p:blipFill>
                      <a:blip r:embed="rId6"/>
                      <a:srcRect/>
                      <a:stretch>
                        <a:fillRect/>
                      </a:stretch>
                    </p:blipFill>
                    <p:spPr bwMode="auto">
                      <a:xfrm>
                        <a:off x="301625" y="5229200"/>
                        <a:ext cx="8413750" cy="647700"/>
                      </a:xfrm>
                      <a:prstGeom prst="rect">
                        <a:avLst/>
                      </a:prstGeom>
                      <a:noFill/>
                      <a:ln>
                        <a:noFill/>
                      </a:ln>
                      <a:extLst/>
                    </p:spPr>
                  </p:pic>
                </p:oleObj>
              </mc:Fallback>
            </mc:AlternateContent>
          </a:graphicData>
        </a:graphic>
      </p:graphicFrame>
      <p:sp>
        <p:nvSpPr>
          <p:cNvPr id="4" name="Rectangle 3"/>
          <p:cNvSpPr/>
          <p:nvPr/>
        </p:nvSpPr>
        <p:spPr>
          <a:xfrm>
            <a:off x="179512" y="6309320"/>
            <a:ext cx="6984776" cy="461665"/>
          </a:xfrm>
          <a:prstGeom prst="rect">
            <a:avLst/>
          </a:prstGeom>
        </p:spPr>
        <p:txBody>
          <a:bodyPr wrap="square">
            <a:spAutoFit/>
          </a:bodyPr>
          <a:lstStyle/>
          <a:p>
            <a:pPr algn="just" eaLnBrk="1" hangingPunct="1">
              <a:spcAft>
                <a:spcPts val="500"/>
              </a:spcAft>
            </a:pPr>
            <a:r>
              <a:rPr lang="en-US" sz="1200" baseline="0" dirty="0" smtClean="0">
                <a:latin typeface="Trebuchet MS" panose="020B0603020202020204" pitchFamily="34" charset="0"/>
              </a:rPr>
              <a:t>J</a:t>
            </a:r>
            <a:r>
              <a:rPr lang="en-US" sz="1200" baseline="0" dirty="0">
                <a:latin typeface="Trebuchet MS" panose="020B0603020202020204" pitchFamily="34" charset="0"/>
              </a:rPr>
              <a:t>. He, E. L. Tan, and W. S. Gan, “Time-shifted principal component analysis based cue extraction for stereo audio signals,” in Proc. ICASSP, Vancouver, Canada, 2013, pp. 266-270.</a:t>
            </a:r>
          </a:p>
        </p:txBody>
      </p:sp>
      <p:cxnSp>
        <p:nvCxnSpPr>
          <p:cNvPr id="48" name="Straight Arrow Connector 47"/>
          <p:cNvCxnSpPr/>
          <p:nvPr/>
        </p:nvCxnSpPr>
        <p:spPr>
          <a:xfrm>
            <a:off x="323528" y="2792700"/>
            <a:ext cx="1375675" cy="0"/>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49" name="Straight Arrow Connector 48"/>
          <p:cNvCxnSpPr/>
          <p:nvPr/>
        </p:nvCxnSpPr>
        <p:spPr>
          <a:xfrm flipV="1">
            <a:off x="327497" y="2479168"/>
            <a:ext cx="734595" cy="277418"/>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0" name="Object 49"/>
          <p:cNvGraphicFramePr>
            <a:graphicFrameLocks noChangeAspect="1"/>
          </p:cNvGraphicFramePr>
          <p:nvPr>
            <p:extLst>
              <p:ext uri="{D42A27DB-BD31-4B8C-83A1-F6EECF244321}">
                <p14:modId xmlns:p14="http://schemas.microsoft.com/office/powerpoint/2010/main" val="2793997377"/>
              </p:ext>
            </p:extLst>
          </p:nvPr>
        </p:nvGraphicFramePr>
        <p:xfrm>
          <a:off x="494560" y="2132856"/>
          <a:ext cx="381000" cy="452438"/>
        </p:xfrm>
        <a:graphic>
          <a:graphicData uri="http://schemas.openxmlformats.org/presentationml/2006/ole">
            <mc:AlternateContent xmlns:mc="http://schemas.openxmlformats.org/markup-compatibility/2006">
              <mc:Choice xmlns:v="urn:schemas-microsoft-com:vml" Requires="v">
                <p:oleObj spid="_x0000_s15403" name="Equation" r:id="rId7" imgW="203040" imgH="241200" progId="Equation.DSMT4">
                  <p:embed/>
                </p:oleObj>
              </mc:Choice>
              <mc:Fallback>
                <p:oleObj name="Equation" r:id="rId7" imgW="203040" imgH="241200" progId="Equation.DSMT4">
                  <p:embed/>
                  <p:pic>
                    <p:nvPicPr>
                      <p:cNvPr id="0" name=""/>
                      <p:cNvPicPr>
                        <a:picLocks noChangeAspect="1" noChangeArrowheads="1"/>
                      </p:cNvPicPr>
                      <p:nvPr/>
                    </p:nvPicPr>
                    <p:blipFill>
                      <a:blip r:embed="rId8"/>
                      <a:srcRect/>
                      <a:stretch>
                        <a:fillRect/>
                      </a:stretch>
                    </p:blipFill>
                    <p:spPr bwMode="auto">
                      <a:xfrm>
                        <a:off x="494560" y="2132856"/>
                        <a:ext cx="381000" cy="452438"/>
                      </a:xfrm>
                      <a:prstGeom prst="rect">
                        <a:avLst/>
                      </a:prstGeom>
                      <a:noFill/>
                      <a:ln>
                        <a:noFill/>
                      </a:ln>
                    </p:spPr>
                  </p:pic>
                </p:oleObj>
              </mc:Fallback>
            </mc:AlternateContent>
          </a:graphicData>
        </a:graphic>
      </p:graphicFrame>
      <p:graphicFrame>
        <p:nvGraphicFramePr>
          <p:cNvPr id="51" name="Object 24"/>
          <p:cNvGraphicFramePr>
            <a:graphicFrameLocks noChangeAspect="1"/>
          </p:cNvGraphicFramePr>
          <p:nvPr>
            <p:extLst>
              <p:ext uri="{D42A27DB-BD31-4B8C-83A1-F6EECF244321}">
                <p14:modId xmlns:p14="http://schemas.microsoft.com/office/powerpoint/2010/main" val="3957540069"/>
              </p:ext>
            </p:extLst>
          </p:nvPr>
        </p:nvGraphicFramePr>
        <p:xfrm>
          <a:off x="1151104" y="2297398"/>
          <a:ext cx="333375" cy="452437"/>
        </p:xfrm>
        <a:graphic>
          <a:graphicData uri="http://schemas.openxmlformats.org/presentationml/2006/ole">
            <mc:AlternateContent xmlns:mc="http://schemas.openxmlformats.org/markup-compatibility/2006">
              <mc:Choice xmlns:v="urn:schemas-microsoft-com:vml" Requires="v">
                <p:oleObj spid="_x0000_s15404" name="Equation" r:id="rId9" imgW="177480" imgH="241200" progId="Equation.DSMT4">
                  <p:embed/>
                </p:oleObj>
              </mc:Choice>
              <mc:Fallback>
                <p:oleObj name="Equation" r:id="rId9" imgW="177480" imgH="241200" progId="Equation.DSMT4">
                  <p:embed/>
                  <p:pic>
                    <p:nvPicPr>
                      <p:cNvPr id="0" name=""/>
                      <p:cNvPicPr>
                        <a:picLocks noChangeAspect="1" noChangeArrowheads="1"/>
                      </p:cNvPicPr>
                      <p:nvPr/>
                    </p:nvPicPr>
                    <p:blipFill>
                      <a:blip r:embed="rId10"/>
                      <a:srcRect/>
                      <a:stretch>
                        <a:fillRect/>
                      </a:stretch>
                    </p:blipFill>
                    <p:spPr bwMode="auto">
                      <a:xfrm>
                        <a:off x="1151104" y="2297398"/>
                        <a:ext cx="333375" cy="452437"/>
                      </a:xfrm>
                      <a:prstGeom prst="rect">
                        <a:avLst/>
                      </a:prstGeom>
                      <a:noFill/>
                      <a:ln>
                        <a:noFill/>
                      </a:ln>
                    </p:spPr>
                  </p:pic>
                </p:oleObj>
              </mc:Fallback>
            </mc:AlternateContent>
          </a:graphicData>
        </a:graphic>
      </p:graphicFrame>
      <p:cxnSp>
        <p:nvCxnSpPr>
          <p:cNvPr id="54" name="Straight Arrow Connector 53"/>
          <p:cNvCxnSpPr/>
          <p:nvPr/>
        </p:nvCxnSpPr>
        <p:spPr>
          <a:xfrm>
            <a:off x="3602760" y="2651864"/>
            <a:ext cx="1309629" cy="0"/>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55" name="Straight Arrow Connector 54"/>
          <p:cNvCxnSpPr/>
          <p:nvPr/>
        </p:nvCxnSpPr>
        <p:spPr>
          <a:xfrm>
            <a:off x="3606728" y="2510974"/>
            <a:ext cx="677633" cy="0"/>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6" name="Object 55"/>
          <p:cNvGraphicFramePr>
            <a:graphicFrameLocks noChangeAspect="1"/>
          </p:cNvGraphicFramePr>
          <p:nvPr>
            <p:extLst>
              <p:ext uri="{D42A27DB-BD31-4B8C-83A1-F6EECF244321}">
                <p14:modId xmlns:p14="http://schemas.microsoft.com/office/powerpoint/2010/main" val="1453516667"/>
              </p:ext>
            </p:extLst>
          </p:nvPr>
        </p:nvGraphicFramePr>
        <p:xfrm>
          <a:off x="3772854" y="1988840"/>
          <a:ext cx="381000" cy="523875"/>
        </p:xfrm>
        <a:graphic>
          <a:graphicData uri="http://schemas.openxmlformats.org/presentationml/2006/ole">
            <mc:AlternateContent xmlns:mc="http://schemas.openxmlformats.org/markup-compatibility/2006">
              <mc:Choice xmlns:v="urn:schemas-microsoft-com:vml" Requires="v">
                <p:oleObj spid="_x0000_s15405" name="Equation" r:id="rId11" imgW="203040" imgH="279360" progId="Equation.DSMT4">
                  <p:embed/>
                </p:oleObj>
              </mc:Choice>
              <mc:Fallback>
                <p:oleObj name="Equation" r:id="rId11" imgW="203040" imgH="279360" progId="Equation.DSMT4">
                  <p:embed/>
                  <p:pic>
                    <p:nvPicPr>
                      <p:cNvPr id="0" name=""/>
                      <p:cNvPicPr>
                        <a:picLocks noChangeAspect="1" noChangeArrowheads="1"/>
                      </p:cNvPicPr>
                      <p:nvPr/>
                    </p:nvPicPr>
                    <p:blipFill>
                      <a:blip r:embed="rId12"/>
                      <a:srcRect/>
                      <a:stretch>
                        <a:fillRect/>
                      </a:stretch>
                    </p:blipFill>
                    <p:spPr bwMode="auto">
                      <a:xfrm>
                        <a:off x="3772854" y="1988840"/>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7" name="Object 24"/>
          <p:cNvGraphicFramePr>
            <a:graphicFrameLocks noChangeAspect="1"/>
          </p:cNvGraphicFramePr>
          <p:nvPr>
            <p:extLst>
              <p:ext uri="{D42A27DB-BD31-4B8C-83A1-F6EECF244321}">
                <p14:modId xmlns:p14="http://schemas.microsoft.com/office/powerpoint/2010/main" val="751053685"/>
              </p:ext>
            </p:extLst>
          </p:nvPr>
        </p:nvGraphicFramePr>
        <p:xfrm>
          <a:off x="4406267" y="2169717"/>
          <a:ext cx="333375" cy="452437"/>
        </p:xfrm>
        <a:graphic>
          <a:graphicData uri="http://schemas.openxmlformats.org/presentationml/2006/ole">
            <mc:AlternateContent xmlns:mc="http://schemas.openxmlformats.org/markup-compatibility/2006">
              <mc:Choice xmlns:v="urn:schemas-microsoft-com:vml" Requires="v">
                <p:oleObj spid="_x0000_s15406" name="Equation" r:id="rId13" imgW="177480" imgH="241200" progId="Equation.DSMT4">
                  <p:embed/>
                </p:oleObj>
              </mc:Choice>
              <mc:Fallback>
                <p:oleObj name="Equation" r:id="rId13" imgW="177480" imgH="241200" progId="Equation.DSMT4">
                  <p:embed/>
                  <p:pic>
                    <p:nvPicPr>
                      <p:cNvPr id="0" name=""/>
                      <p:cNvPicPr>
                        <a:picLocks noChangeAspect="1" noChangeArrowheads="1"/>
                      </p:cNvPicPr>
                      <p:nvPr/>
                    </p:nvPicPr>
                    <p:blipFill>
                      <a:blip r:embed="rId14"/>
                      <a:srcRect/>
                      <a:stretch>
                        <a:fillRect/>
                      </a:stretch>
                    </p:blipFill>
                    <p:spPr bwMode="auto">
                      <a:xfrm>
                        <a:off x="4406267" y="2169717"/>
                        <a:ext cx="333375"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58" name="Straight Arrow Connector 57"/>
          <p:cNvCxnSpPr/>
          <p:nvPr/>
        </p:nvCxnSpPr>
        <p:spPr>
          <a:xfrm>
            <a:off x="5529021" y="2654164"/>
            <a:ext cx="1395040" cy="0"/>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59" name="Straight Arrow Connector 58"/>
          <p:cNvCxnSpPr/>
          <p:nvPr/>
        </p:nvCxnSpPr>
        <p:spPr>
          <a:xfrm>
            <a:off x="5532991" y="2513274"/>
            <a:ext cx="781471" cy="0"/>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61" name="Object 24"/>
          <p:cNvGraphicFramePr>
            <a:graphicFrameLocks noChangeAspect="1"/>
          </p:cNvGraphicFramePr>
          <p:nvPr>
            <p:extLst>
              <p:ext uri="{D42A27DB-BD31-4B8C-83A1-F6EECF244321}">
                <p14:modId xmlns:p14="http://schemas.microsoft.com/office/powerpoint/2010/main" val="2889270051"/>
              </p:ext>
            </p:extLst>
          </p:nvPr>
        </p:nvGraphicFramePr>
        <p:xfrm>
          <a:off x="6375052" y="2152254"/>
          <a:ext cx="357188" cy="452438"/>
        </p:xfrm>
        <a:graphic>
          <a:graphicData uri="http://schemas.openxmlformats.org/presentationml/2006/ole">
            <mc:AlternateContent xmlns:mc="http://schemas.openxmlformats.org/markup-compatibility/2006">
              <mc:Choice xmlns:v="urn:schemas-microsoft-com:vml" Requires="v">
                <p:oleObj spid="_x0000_s15407" name="Equation" r:id="rId15" imgW="190440" imgH="241200" progId="Equation.DSMT4">
                  <p:embed/>
                </p:oleObj>
              </mc:Choice>
              <mc:Fallback>
                <p:oleObj name="Equation" r:id="rId15" imgW="190440" imgH="241200" progId="Equation.DSMT4">
                  <p:embed/>
                  <p:pic>
                    <p:nvPicPr>
                      <p:cNvPr id="0" name=""/>
                      <p:cNvPicPr>
                        <a:picLocks noChangeAspect="1" noChangeArrowheads="1"/>
                      </p:cNvPicPr>
                      <p:nvPr/>
                    </p:nvPicPr>
                    <p:blipFill>
                      <a:blip r:embed="rId16"/>
                      <a:srcRect/>
                      <a:stretch>
                        <a:fillRect/>
                      </a:stretch>
                    </p:blipFill>
                    <p:spPr bwMode="auto">
                      <a:xfrm>
                        <a:off x="6375052" y="2152254"/>
                        <a:ext cx="357188"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62" name="Straight Arrow Connector 61"/>
          <p:cNvCxnSpPr/>
          <p:nvPr/>
        </p:nvCxnSpPr>
        <p:spPr>
          <a:xfrm>
            <a:off x="7569342" y="2924944"/>
            <a:ext cx="1283993" cy="0"/>
          </a:xfrm>
          <a:prstGeom prst="straightConnector1">
            <a:avLst/>
          </a:prstGeom>
          <a:ln w="19050">
            <a:solidFill>
              <a:srgbClr val="FF0000"/>
            </a:solidFill>
            <a:tailEnd type="arrow"/>
          </a:ln>
        </p:spPr>
        <p:style>
          <a:lnRef idx="1">
            <a:schemeClr val="accent2"/>
          </a:lnRef>
          <a:fillRef idx="0">
            <a:schemeClr val="accent2"/>
          </a:fillRef>
          <a:effectRef idx="0">
            <a:schemeClr val="accent2"/>
          </a:effectRef>
          <a:fontRef idx="minor">
            <a:schemeClr val="tx1"/>
          </a:fontRef>
        </p:style>
      </p:cxnSp>
      <p:cxnSp>
        <p:nvCxnSpPr>
          <p:cNvPr id="63" name="Straight Arrow Connector 62"/>
          <p:cNvCxnSpPr/>
          <p:nvPr/>
        </p:nvCxnSpPr>
        <p:spPr>
          <a:xfrm flipV="1">
            <a:off x="7573311" y="2610427"/>
            <a:ext cx="687045" cy="278403"/>
          </a:xfrm>
          <a:prstGeom prst="straightConnector1">
            <a:avLst/>
          </a:prstGeom>
          <a:ln w="19050">
            <a:solidFill>
              <a:srgbClr val="0000FF">
                <a:alpha val="94000"/>
              </a:srgb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64" name="Object 63"/>
          <p:cNvGraphicFramePr>
            <a:graphicFrameLocks noChangeAspect="1"/>
          </p:cNvGraphicFramePr>
          <p:nvPr>
            <p:extLst>
              <p:ext uri="{D42A27DB-BD31-4B8C-83A1-F6EECF244321}">
                <p14:modId xmlns:p14="http://schemas.microsoft.com/office/powerpoint/2010/main" val="2402006607"/>
              </p:ext>
            </p:extLst>
          </p:nvPr>
        </p:nvGraphicFramePr>
        <p:xfrm>
          <a:off x="7715724" y="2236422"/>
          <a:ext cx="381000" cy="452437"/>
        </p:xfrm>
        <a:graphic>
          <a:graphicData uri="http://schemas.openxmlformats.org/presentationml/2006/ole">
            <mc:AlternateContent xmlns:mc="http://schemas.openxmlformats.org/markup-compatibility/2006">
              <mc:Choice xmlns:v="urn:schemas-microsoft-com:vml" Requires="v">
                <p:oleObj spid="_x0000_s15408" name="Equation" r:id="rId17" imgW="203040" imgH="241200" progId="Equation.DSMT4">
                  <p:embed/>
                </p:oleObj>
              </mc:Choice>
              <mc:Fallback>
                <p:oleObj name="Equation" r:id="rId17" imgW="203040" imgH="241200" progId="Equation.DSMT4">
                  <p:embed/>
                  <p:pic>
                    <p:nvPicPr>
                      <p:cNvPr id="0" name=""/>
                      <p:cNvPicPr>
                        <a:picLocks noChangeAspect="1" noChangeArrowheads="1"/>
                      </p:cNvPicPr>
                      <p:nvPr/>
                    </p:nvPicPr>
                    <p:blipFill>
                      <a:blip r:embed="rId18"/>
                      <a:srcRect/>
                      <a:stretch>
                        <a:fillRect/>
                      </a:stretch>
                    </p:blipFill>
                    <p:spPr bwMode="auto">
                      <a:xfrm>
                        <a:off x="7715724" y="2236422"/>
                        <a:ext cx="38100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5" name="Object 24"/>
          <p:cNvGraphicFramePr>
            <a:graphicFrameLocks noChangeAspect="1"/>
          </p:cNvGraphicFramePr>
          <p:nvPr>
            <p:extLst>
              <p:ext uri="{D42A27DB-BD31-4B8C-83A1-F6EECF244321}">
                <p14:modId xmlns:p14="http://schemas.microsoft.com/office/powerpoint/2010/main" val="1569820376"/>
              </p:ext>
            </p:extLst>
          </p:nvPr>
        </p:nvGraphicFramePr>
        <p:xfrm>
          <a:off x="8349136" y="2417397"/>
          <a:ext cx="357188" cy="452437"/>
        </p:xfrm>
        <a:graphic>
          <a:graphicData uri="http://schemas.openxmlformats.org/presentationml/2006/ole">
            <mc:AlternateContent xmlns:mc="http://schemas.openxmlformats.org/markup-compatibility/2006">
              <mc:Choice xmlns:v="urn:schemas-microsoft-com:vml" Requires="v">
                <p:oleObj spid="_x0000_s15409" name="Equation" r:id="rId19" imgW="190440" imgH="241200" progId="Equation.DSMT4">
                  <p:embed/>
                </p:oleObj>
              </mc:Choice>
              <mc:Fallback>
                <p:oleObj name="Equation" r:id="rId19" imgW="190440" imgH="241200" progId="Equation.DSMT4">
                  <p:embed/>
                  <p:pic>
                    <p:nvPicPr>
                      <p:cNvPr id="0" name=""/>
                      <p:cNvPicPr>
                        <a:picLocks noChangeAspect="1" noChangeArrowheads="1"/>
                      </p:cNvPicPr>
                      <p:nvPr/>
                    </p:nvPicPr>
                    <p:blipFill>
                      <a:blip r:embed="rId20"/>
                      <a:srcRect/>
                      <a:stretch>
                        <a:fillRect/>
                      </a:stretch>
                    </p:blipFill>
                    <p:spPr bwMode="auto">
                      <a:xfrm>
                        <a:off x="8349136" y="2417397"/>
                        <a:ext cx="357188"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6" name="Up Arrow 65"/>
          <p:cNvSpPr/>
          <p:nvPr/>
        </p:nvSpPr>
        <p:spPr>
          <a:xfrm>
            <a:off x="4067944" y="3204467"/>
            <a:ext cx="225566" cy="584573"/>
          </a:xfrm>
          <a:prstGeom prst="upArrow">
            <a:avLst/>
          </a:prstGeom>
        </p:spPr>
        <p:style>
          <a:lnRef idx="1">
            <a:schemeClr val="accent4"/>
          </a:lnRef>
          <a:fillRef idx="2">
            <a:schemeClr val="accent4"/>
          </a:fillRef>
          <a:effectRef idx="1">
            <a:schemeClr val="accent4"/>
          </a:effectRef>
          <a:fontRef idx="minor">
            <a:schemeClr val="dk1"/>
          </a:fontRef>
        </p:style>
        <p:txBody>
          <a:bodyPr lIns="114300" tIns="57150" rIns="114300" bIns="57150" rtlCol="0" anchor="ctr"/>
          <a:lstStyle/>
          <a:p>
            <a:pPr algn="ctr"/>
            <a:endParaRPr lang="en-US"/>
          </a:p>
        </p:txBody>
      </p:sp>
      <p:sp>
        <p:nvSpPr>
          <p:cNvPr id="67" name="TextBox 66"/>
          <p:cNvSpPr txBox="1"/>
          <p:nvPr/>
        </p:nvSpPr>
        <p:spPr>
          <a:xfrm>
            <a:off x="3375332" y="2748183"/>
            <a:ext cx="1700724" cy="392415"/>
          </a:xfrm>
          <a:prstGeom prst="rect">
            <a:avLst/>
          </a:prstGeom>
          <a:noFill/>
        </p:spPr>
        <p:txBody>
          <a:bodyPr wrap="square" lIns="114300" tIns="57150" rIns="114300" bIns="57150" rtlCol="0">
            <a:spAutoFit/>
          </a:bodyPr>
          <a:lstStyle/>
          <a:p>
            <a:pPr algn="ctr"/>
            <a:r>
              <a:rPr lang="en-US" sz="1800" baseline="0" dirty="0"/>
              <a:t>Shifted signal</a:t>
            </a:r>
          </a:p>
        </p:txBody>
      </p:sp>
      <p:sp>
        <p:nvSpPr>
          <p:cNvPr id="68" name="TextBox 67"/>
          <p:cNvSpPr txBox="1"/>
          <p:nvPr/>
        </p:nvSpPr>
        <p:spPr>
          <a:xfrm>
            <a:off x="5292080" y="2748553"/>
            <a:ext cx="1872208" cy="392415"/>
          </a:xfrm>
          <a:prstGeom prst="rect">
            <a:avLst/>
          </a:prstGeom>
          <a:noFill/>
        </p:spPr>
        <p:txBody>
          <a:bodyPr wrap="square" lIns="114300" tIns="57150" rIns="114300" bIns="57150" rtlCol="0">
            <a:spAutoFit/>
          </a:bodyPr>
          <a:lstStyle/>
          <a:p>
            <a:pPr algn="ctr"/>
            <a:r>
              <a:rPr lang="en-US" sz="1800" baseline="0" dirty="0"/>
              <a:t>Shifted </a:t>
            </a:r>
            <a:r>
              <a:rPr lang="en-US" sz="1800" baseline="0" dirty="0" smtClean="0"/>
              <a:t>primary</a:t>
            </a:r>
            <a:endParaRPr lang="en-US" sz="1800" baseline="0" dirty="0"/>
          </a:p>
        </p:txBody>
      </p:sp>
      <p:sp>
        <p:nvSpPr>
          <p:cNvPr id="69" name="Up Arrow 68"/>
          <p:cNvSpPr/>
          <p:nvPr/>
        </p:nvSpPr>
        <p:spPr>
          <a:xfrm>
            <a:off x="6027260" y="3102026"/>
            <a:ext cx="215194" cy="615006"/>
          </a:xfrm>
          <a:prstGeom prst="upArrow">
            <a:avLst/>
          </a:prstGeom>
        </p:spPr>
        <p:style>
          <a:lnRef idx="1">
            <a:schemeClr val="accent4"/>
          </a:lnRef>
          <a:fillRef idx="2">
            <a:schemeClr val="accent4"/>
          </a:fillRef>
          <a:effectRef idx="1">
            <a:schemeClr val="accent4"/>
          </a:effectRef>
          <a:fontRef idx="minor">
            <a:schemeClr val="dk1"/>
          </a:fontRef>
        </p:style>
        <p:txBody>
          <a:bodyPr lIns="114300" tIns="57150" rIns="114300" bIns="57150" rtlCol="0" anchor="ctr"/>
          <a:lstStyle/>
          <a:p>
            <a:pPr algn="ctr"/>
            <a:endParaRPr lang="en-US"/>
          </a:p>
        </p:txBody>
      </p:sp>
      <p:graphicFrame>
        <p:nvGraphicFramePr>
          <p:cNvPr id="16" name="Object 15"/>
          <p:cNvGraphicFramePr>
            <a:graphicFrameLocks noChangeAspect="1"/>
          </p:cNvGraphicFramePr>
          <p:nvPr>
            <p:extLst>
              <p:ext uri="{D42A27DB-BD31-4B8C-83A1-F6EECF244321}">
                <p14:modId xmlns:p14="http://schemas.microsoft.com/office/powerpoint/2010/main" val="1499276381"/>
              </p:ext>
            </p:extLst>
          </p:nvPr>
        </p:nvGraphicFramePr>
        <p:xfrm>
          <a:off x="5724401" y="1988840"/>
          <a:ext cx="381000" cy="523875"/>
        </p:xfrm>
        <a:graphic>
          <a:graphicData uri="http://schemas.openxmlformats.org/presentationml/2006/ole">
            <mc:AlternateContent xmlns:mc="http://schemas.openxmlformats.org/markup-compatibility/2006">
              <mc:Choice xmlns:v="urn:schemas-microsoft-com:vml" Requires="v">
                <p:oleObj spid="_x0000_s15410" name="Equation" r:id="rId21" imgW="203040" imgH="279360" progId="Equation.DSMT4">
                  <p:embed/>
                </p:oleObj>
              </mc:Choice>
              <mc:Fallback>
                <p:oleObj name="Equation" r:id="rId21" imgW="203040" imgH="279360" progId="Equation.DSMT4">
                  <p:embed/>
                  <p:pic>
                    <p:nvPicPr>
                      <p:cNvPr id="0" name="Object 63"/>
                      <p:cNvPicPr>
                        <a:picLocks noChangeAspect="1" noChangeArrowheads="1"/>
                      </p:cNvPicPr>
                      <p:nvPr/>
                    </p:nvPicPr>
                    <p:blipFill>
                      <a:blip r:embed="rId22"/>
                      <a:srcRect/>
                      <a:stretch>
                        <a:fillRect/>
                      </a:stretch>
                    </p:blipFill>
                    <p:spPr bwMode="auto">
                      <a:xfrm>
                        <a:off x="5724401" y="1988840"/>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Rectangle 50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50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50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50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 name="Object 27"/>
          <p:cNvGraphicFramePr>
            <a:graphicFrameLocks noChangeAspect="1"/>
          </p:cNvGraphicFramePr>
          <p:nvPr>
            <p:extLst>
              <p:ext uri="{D42A27DB-BD31-4B8C-83A1-F6EECF244321}">
                <p14:modId xmlns:p14="http://schemas.microsoft.com/office/powerpoint/2010/main" val="3836488191"/>
              </p:ext>
            </p:extLst>
          </p:nvPr>
        </p:nvGraphicFramePr>
        <p:xfrm>
          <a:off x="179512" y="3197822"/>
          <a:ext cx="8889624" cy="1743346"/>
        </p:xfrm>
        <a:graphic>
          <a:graphicData uri="http://schemas.openxmlformats.org/presentationml/2006/ole">
            <mc:AlternateContent xmlns:mc="http://schemas.openxmlformats.org/markup-compatibility/2006">
              <mc:Choice xmlns:v="urn:schemas-microsoft-com:vml" Requires="v">
                <p:oleObj spid="_x0000_s15411" name="Visio" r:id="rId23" imgW="5871960" imgH="1147852" progId="Visio.Drawing.11">
                  <p:embed/>
                </p:oleObj>
              </mc:Choice>
              <mc:Fallback>
                <p:oleObj name="Visio" r:id="rId23" imgW="5871960" imgH="1147852" progId="Visio.Drawing.11">
                  <p:embed/>
                  <p:pic>
                    <p:nvPicPr>
                      <p:cNvPr id="0" name="Object 505"/>
                      <p:cNvPicPr>
                        <a:picLocks noChangeAspect="1" noChangeArrowheads="1"/>
                      </p:cNvPicPr>
                      <p:nvPr/>
                    </p:nvPicPr>
                    <p:blipFill>
                      <a:blip r:embed="rId24"/>
                      <a:srcRect/>
                      <a:stretch>
                        <a:fillRect/>
                      </a:stretch>
                    </p:blipFill>
                    <p:spPr bwMode="auto">
                      <a:xfrm>
                        <a:off x="179512" y="3197822"/>
                        <a:ext cx="8889624" cy="1743346"/>
                      </a:xfrm>
                      <a:prstGeom prst="rect">
                        <a:avLst/>
                      </a:prstGeom>
                      <a:noFill/>
                    </p:spPr>
                  </p:pic>
                </p:oleObj>
              </mc:Fallback>
            </mc:AlternateContent>
          </a:graphicData>
        </a:graphic>
      </p:graphicFrame>
      <p:cxnSp>
        <p:nvCxnSpPr>
          <p:cNvPr id="53" name="Straight Connector 52"/>
          <p:cNvCxnSpPr/>
          <p:nvPr/>
        </p:nvCxnSpPr>
        <p:spPr>
          <a:xfrm>
            <a:off x="251520" y="6323390"/>
            <a:ext cx="7092280"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5" name="Object 4"/>
          <p:cNvGraphicFramePr>
            <a:graphicFrameLocks noChangeAspect="1"/>
          </p:cNvGraphicFramePr>
          <p:nvPr>
            <p:extLst>
              <p:ext uri="{D42A27DB-BD31-4B8C-83A1-F6EECF244321}">
                <p14:modId xmlns:p14="http://schemas.microsoft.com/office/powerpoint/2010/main" val="3163479704"/>
              </p:ext>
            </p:extLst>
          </p:nvPr>
        </p:nvGraphicFramePr>
        <p:xfrm>
          <a:off x="2339752" y="3671813"/>
          <a:ext cx="190500" cy="203200"/>
        </p:xfrm>
        <a:graphic>
          <a:graphicData uri="http://schemas.openxmlformats.org/presentationml/2006/ole">
            <mc:AlternateContent xmlns:mc="http://schemas.openxmlformats.org/markup-compatibility/2006">
              <mc:Choice xmlns:v="urn:schemas-microsoft-com:vml" Requires="v">
                <p:oleObj spid="_x0000_s15412" name="Equation" r:id="rId25" imgW="190440" imgH="203040" progId="Equation.DSMT4">
                  <p:embed/>
                </p:oleObj>
              </mc:Choice>
              <mc:Fallback>
                <p:oleObj name="Equation" r:id="rId25" imgW="190440" imgH="203040" progId="Equation.DSMT4">
                  <p:embed/>
                  <p:pic>
                    <p:nvPicPr>
                      <p:cNvPr id="0" name=""/>
                      <p:cNvPicPr/>
                      <p:nvPr/>
                    </p:nvPicPr>
                    <p:blipFill>
                      <a:blip r:embed="rId26"/>
                      <a:stretch>
                        <a:fillRect/>
                      </a:stretch>
                    </p:blipFill>
                    <p:spPr>
                      <a:xfrm>
                        <a:off x="2339752" y="3671813"/>
                        <a:ext cx="190500" cy="2032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886077362"/>
              </p:ext>
            </p:extLst>
          </p:nvPr>
        </p:nvGraphicFramePr>
        <p:xfrm>
          <a:off x="4716016" y="1353592"/>
          <a:ext cx="190500" cy="203200"/>
        </p:xfrm>
        <a:graphic>
          <a:graphicData uri="http://schemas.openxmlformats.org/presentationml/2006/ole">
            <mc:AlternateContent xmlns:mc="http://schemas.openxmlformats.org/markup-compatibility/2006">
              <mc:Choice xmlns:v="urn:schemas-microsoft-com:vml" Requires="v">
                <p:oleObj spid="_x0000_s15413" name="Equation" r:id="rId27" imgW="190440" imgH="203040" progId="Equation.DSMT4">
                  <p:embed/>
                </p:oleObj>
              </mc:Choice>
              <mc:Fallback>
                <p:oleObj name="Equation" r:id="rId27" imgW="190440" imgH="203040" progId="Equation.DSMT4">
                  <p:embed/>
                  <p:pic>
                    <p:nvPicPr>
                      <p:cNvPr id="0" name=""/>
                      <p:cNvPicPr/>
                      <p:nvPr/>
                    </p:nvPicPr>
                    <p:blipFill>
                      <a:blip r:embed="rId26"/>
                      <a:stretch>
                        <a:fillRect/>
                      </a:stretch>
                    </p:blipFill>
                    <p:spPr>
                      <a:xfrm>
                        <a:off x="4716016" y="1353592"/>
                        <a:ext cx="190500" cy="203200"/>
                      </a:xfrm>
                      <a:prstGeom prst="rect">
                        <a:avLst/>
                      </a:prstGeom>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par>
                                <p:cTn id="8" presetID="10" presetClass="entr" presetSubtype="0" fill="hold"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fade">
                                      <p:cBhvr>
                                        <p:cTn id="10" dur="500"/>
                                        <p:tgtEl>
                                          <p:spTgt spid="49"/>
                                        </p:tgtEl>
                                      </p:cBhvr>
                                    </p:animEffect>
                                  </p:childTnLst>
                                </p:cTn>
                              </p:par>
                              <p:par>
                                <p:cTn id="11" presetID="10"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animEffect transition="in" filter="fade">
                                      <p:cBhvr>
                                        <p:cTn id="13" dur="500"/>
                                        <p:tgtEl>
                                          <p:spTgt spid="50"/>
                                        </p:tgtEl>
                                      </p:cBhvr>
                                    </p:animEffect>
                                  </p:childTnLst>
                                </p:cTn>
                              </p:par>
                              <p:par>
                                <p:cTn id="14" presetID="10" presetClass="entr" presetSubtype="0" fill="hold" nodeType="withEffect">
                                  <p:stCondLst>
                                    <p:cond delay="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par>
                                <p:cTn id="17" presetID="10" presetClass="entr" presetSubtype="0" fill="hold" nodeType="withEffect">
                                  <p:stCondLst>
                                    <p:cond delay="0"/>
                                  </p:stCondLst>
                                  <p:childTnLst>
                                    <p:set>
                                      <p:cBhvr>
                                        <p:cTn id="18" dur="1" fill="hold">
                                          <p:stCondLst>
                                            <p:cond delay="0"/>
                                          </p:stCondLst>
                                        </p:cTn>
                                        <p:tgtEl>
                                          <p:spTgt spid="54"/>
                                        </p:tgtEl>
                                        <p:attrNameLst>
                                          <p:attrName>style.visibility</p:attrName>
                                        </p:attrNameLst>
                                      </p:cBhvr>
                                      <p:to>
                                        <p:strVal val="visible"/>
                                      </p:to>
                                    </p:set>
                                    <p:animEffect transition="in" filter="fade">
                                      <p:cBhvr>
                                        <p:cTn id="19" dur="500"/>
                                        <p:tgtEl>
                                          <p:spTgt spid="54"/>
                                        </p:tgtEl>
                                      </p:cBhvr>
                                    </p:animEffect>
                                  </p:childTnLst>
                                </p:cTn>
                              </p:par>
                              <p:par>
                                <p:cTn id="20" presetID="10" presetClass="entr" presetSubtype="0" fill="hold" nodeType="with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fade">
                                      <p:cBhvr>
                                        <p:cTn id="22" dur="500"/>
                                        <p:tgtEl>
                                          <p:spTgt spid="55"/>
                                        </p:tgtEl>
                                      </p:cBhvr>
                                    </p:animEffect>
                                  </p:childTnLst>
                                </p:cTn>
                              </p:par>
                              <p:par>
                                <p:cTn id="23" presetID="10" presetClass="entr" presetSubtype="0" fill="hold" nodeType="withEffect">
                                  <p:stCondLst>
                                    <p:cond delay="0"/>
                                  </p:stCondLst>
                                  <p:childTnLst>
                                    <p:set>
                                      <p:cBhvr>
                                        <p:cTn id="24" dur="1" fill="hold">
                                          <p:stCondLst>
                                            <p:cond delay="0"/>
                                          </p:stCondLst>
                                        </p:cTn>
                                        <p:tgtEl>
                                          <p:spTgt spid="56"/>
                                        </p:tgtEl>
                                        <p:attrNameLst>
                                          <p:attrName>style.visibility</p:attrName>
                                        </p:attrNameLst>
                                      </p:cBhvr>
                                      <p:to>
                                        <p:strVal val="visible"/>
                                      </p:to>
                                    </p:set>
                                    <p:animEffect transition="in" filter="fade">
                                      <p:cBhvr>
                                        <p:cTn id="25" dur="500"/>
                                        <p:tgtEl>
                                          <p:spTgt spid="56"/>
                                        </p:tgtEl>
                                      </p:cBhvr>
                                    </p:animEffect>
                                  </p:childTnLst>
                                </p:cTn>
                              </p:par>
                              <p:par>
                                <p:cTn id="26" presetID="10" presetClass="entr" presetSubtype="0" fill="hold" nodeType="withEffect">
                                  <p:stCondLst>
                                    <p:cond delay="0"/>
                                  </p:stCondLst>
                                  <p:childTnLst>
                                    <p:set>
                                      <p:cBhvr>
                                        <p:cTn id="27" dur="1" fill="hold">
                                          <p:stCondLst>
                                            <p:cond delay="0"/>
                                          </p:stCondLst>
                                        </p:cTn>
                                        <p:tgtEl>
                                          <p:spTgt spid="57"/>
                                        </p:tgtEl>
                                        <p:attrNameLst>
                                          <p:attrName>style.visibility</p:attrName>
                                        </p:attrNameLst>
                                      </p:cBhvr>
                                      <p:to>
                                        <p:strVal val="visible"/>
                                      </p:to>
                                    </p:set>
                                    <p:animEffect transition="in" filter="fade">
                                      <p:cBhvr>
                                        <p:cTn id="28" dur="500"/>
                                        <p:tgtEl>
                                          <p:spTgt spid="57"/>
                                        </p:tgtEl>
                                      </p:cBhvr>
                                    </p:animEffect>
                                  </p:childTnLst>
                                </p:cTn>
                              </p:par>
                              <p:par>
                                <p:cTn id="29" presetID="10" presetClass="entr" presetSubtype="0" fill="hold" nodeType="with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par>
                                <p:cTn id="32" presetID="10" presetClass="entr" presetSubtype="0" fill="hold" nodeType="with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fade">
                                      <p:cBhvr>
                                        <p:cTn id="34" dur="500"/>
                                        <p:tgtEl>
                                          <p:spTgt spid="59"/>
                                        </p:tgtEl>
                                      </p:cBhvr>
                                    </p:animEffect>
                                  </p:childTnLst>
                                </p:cTn>
                              </p:par>
                              <p:par>
                                <p:cTn id="35" presetID="10" presetClass="entr" presetSubtype="0" fill="hold" nodeType="with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fade">
                                      <p:cBhvr>
                                        <p:cTn id="37" dur="500"/>
                                        <p:tgtEl>
                                          <p:spTgt spid="61"/>
                                        </p:tgtEl>
                                      </p:cBhvr>
                                    </p:animEffect>
                                  </p:childTnLst>
                                </p:cTn>
                              </p:par>
                              <p:par>
                                <p:cTn id="38" presetID="10" presetClass="entr" presetSubtype="0" fill="hold"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fade">
                                      <p:cBhvr>
                                        <p:cTn id="40" dur="500"/>
                                        <p:tgtEl>
                                          <p:spTgt spid="62"/>
                                        </p:tgtEl>
                                      </p:cBhvr>
                                    </p:animEffect>
                                  </p:childTnLst>
                                </p:cTn>
                              </p:par>
                              <p:par>
                                <p:cTn id="41" presetID="10" presetClass="entr" presetSubtype="0" fill="hold" nodeType="with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fade">
                                      <p:cBhvr>
                                        <p:cTn id="43" dur="500"/>
                                        <p:tgtEl>
                                          <p:spTgt spid="63"/>
                                        </p:tgtEl>
                                      </p:cBhvr>
                                    </p:animEffect>
                                  </p:childTnLst>
                                </p:cTn>
                              </p:par>
                              <p:par>
                                <p:cTn id="44" presetID="10" presetClass="entr" presetSubtype="0" fill="hold" nodeType="withEffect">
                                  <p:stCondLst>
                                    <p:cond delay="0"/>
                                  </p:stCondLst>
                                  <p:childTnLst>
                                    <p:set>
                                      <p:cBhvr>
                                        <p:cTn id="45" dur="1" fill="hold">
                                          <p:stCondLst>
                                            <p:cond delay="0"/>
                                          </p:stCondLst>
                                        </p:cTn>
                                        <p:tgtEl>
                                          <p:spTgt spid="64"/>
                                        </p:tgtEl>
                                        <p:attrNameLst>
                                          <p:attrName>style.visibility</p:attrName>
                                        </p:attrNameLst>
                                      </p:cBhvr>
                                      <p:to>
                                        <p:strVal val="visible"/>
                                      </p:to>
                                    </p:set>
                                    <p:animEffect transition="in" filter="fade">
                                      <p:cBhvr>
                                        <p:cTn id="46" dur="500"/>
                                        <p:tgtEl>
                                          <p:spTgt spid="64"/>
                                        </p:tgtEl>
                                      </p:cBhvr>
                                    </p:animEffect>
                                  </p:childTnLst>
                                </p:cTn>
                              </p:par>
                              <p:par>
                                <p:cTn id="47" presetID="10" presetClass="entr" presetSubtype="0" fill="hold" nodeType="withEffect">
                                  <p:stCondLst>
                                    <p:cond delay="0"/>
                                  </p:stCondLst>
                                  <p:childTnLst>
                                    <p:set>
                                      <p:cBhvr>
                                        <p:cTn id="48" dur="1" fill="hold">
                                          <p:stCondLst>
                                            <p:cond delay="0"/>
                                          </p:stCondLst>
                                        </p:cTn>
                                        <p:tgtEl>
                                          <p:spTgt spid="65"/>
                                        </p:tgtEl>
                                        <p:attrNameLst>
                                          <p:attrName>style.visibility</p:attrName>
                                        </p:attrNameLst>
                                      </p:cBhvr>
                                      <p:to>
                                        <p:strVal val="visible"/>
                                      </p:to>
                                    </p:set>
                                    <p:animEffect transition="in" filter="fade">
                                      <p:cBhvr>
                                        <p:cTn id="49" dur="500"/>
                                        <p:tgtEl>
                                          <p:spTgt spid="6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66"/>
                                        </p:tgtEl>
                                        <p:attrNameLst>
                                          <p:attrName>style.visibility</p:attrName>
                                        </p:attrNameLst>
                                      </p:cBhvr>
                                      <p:to>
                                        <p:strVal val="visible"/>
                                      </p:to>
                                    </p:set>
                                    <p:animEffect transition="in" filter="fade">
                                      <p:cBhvr>
                                        <p:cTn id="52" dur="500"/>
                                        <p:tgtEl>
                                          <p:spTgt spid="6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67"/>
                                        </p:tgtEl>
                                        <p:attrNameLst>
                                          <p:attrName>style.visibility</p:attrName>
                                        </p:attrNameLst>
                                      </p:cBhvr>
                                      <p:to>
                                        <p:strVal val="visible"/>
                                      </p:to>
                                    </p:set>
                                    <p:animEffect transition="in" filter="fade">
                                      <p:cBhvr>
                                        <p:cTn id="55" dur="500"/>
                                        <p:tgtEl>
                                          <p:spTgt spid="67"/>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68"/>
                                        </p:tgtEl>
                                        <p:attrNameLst>
                                          <p:attrName>style.visibility</p:attrName>
                                        </p:attrNameLst>
                                      </p:cBhvr>
                                      <p:to>
                                        <p:strVal val="visible"/>
                                      </p:to>
                                    </p:set>
                                    <p:animEffect transition="in" filter="fade">
                                      <p:cBhvr>
                                        <p:cTn id="58" dur="500"/>
                                        <p:tgtEl>
                                          <p:spTgt spid="6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69"/>
                                        </p:tgtEl>
                                        <p:attrNameLst>
                                          <p:attrName>style.visibility</p:attrName>
                                        </p:attrNameLst>
                                      </p:cBhvr>
                                      <p:to>
                                        <p:strVal val="visible"/>
                                      </p:to>
                                    </p:set>
                                    <p:animEffect transition="in" filter="fade">
                                      <p:cBhvr>
                                        <p:cTn id="61" dur="500"/>
                                        <p:tgtEl>
                                          <p:spTgt spid="69"/>
                                        </p:tgtEl>
                                      </p:cBhvr>
                                    </p:animEffect>
                                  </p:childTnLst>
                                </p:cTn>
                              </p:par>
                              <p:par>
                                <p:cTn id="62" presetID="10" presetClass="entr" presetSubtype="0" fill="hold" nodeType="with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fade">
                                      <p:cBhvr>
                                        <p:cTn id="64" dur="500"/>
                                        <p:tgtEl>
                                          <p:spTgt spid="16"/>
                                        </p:tgtEl>
                                      </p:cBhvr>
                                    </p:animEffect>
                                  </p:childTnLst>
                                </p:cTn>
                              </p:par>
                              <p:par>
                                <p:cTn id="65" presetID="10" presetClass="entr" presetSubtype="0" fill="hold"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500"/>
                                        <p:tgtEl>
                                          <p:spTgt spid="28"/>
                                        </p:tgtEl>
                                      </p:cBhvr>
                                    </p:animEffect>
                                  </p:childTnLst>
                                </p:cTn>
                              </p:par>
                              <p:par>
                                <p:cTn id="68" presetID="10" presetClass="entr" presetSubtype="0" fill="hold" nodeType="withEffect">
                                  <p:stCondLst>
                                    <p:cond delay="0"/>
                                  </p:stCondLst>
                                  <p:childTnLst>
                                    <p:set>
                                      <p:cBhvr>
                                        <p:cTn id="69" dur="1" fill="hold">
                                          <p:stCondLst>
                                            <p:cond delay="0"/>
                                          </p:stCondLst>
                                        </p:cTn>
                                        <p:tgtEl>
                                          <p:spTgt spid="5"/>
                                        </p:tgtEl>
                                        <p:attrNameLst>
                                          <p:attrName>style.visibility</p:attrName>
                                        </p:attrNameLst>
                                      </p:cBhvr>
                                      <p:to>
                                        <p:strVal val="visible"/>
                                      </p:to>
                                    </p:set>
                                    <p:animEffect transition="in" filter="fade">
                                      <p:cBhvr>
                                        <p:cTn id="70" dur="500"/>
                                        <p:tgtEl>
                                          <p:spTgt spid="5"/>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42"/>
                                        </p:tgtEl>
                                        <p:attrNameLst>
                                          <p:attrName>style.visibility</p:attrName>
                                        </p:attrNameLst>
                                      </p:cBhvr>
                                      <p:to>
                                        <p:strVal val="visible"/>
                                      </p:to>
                                    </p:set>
                                    <p:animEffect transition="in" filter="fade">
                                      <p:cBhvr>
                                        <p:cTn id="75"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7" grpId="0"/>
      <p:bldP spid="68" grpId="0"/>
      <p:bldP spid="6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Multi-Shift PCA for primary extraction</a:t>
            </a:r>
            <a:endParaRPr lang="en-US" altLang="en-US" sz="2400" baseline="0" dirty="0">
              <a:latin typeface="Arial" pitchFamily="34" charset="0"/>
              <a:cs typeface="Arial" pitchFamily="34" charset="0"/>
            </a:endParaRPr>
          </a:p>
        </p:txBody>
      </p:sp>
      <p:sp>
        <p:nvSpPr>
          <p:cNvPr id="7172"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201B8942-BD0A-4554-8F8B-39FE5CF18A28}" type="slidenum">
              <a:rPr lang="x-none" altLang="en-US" sz="1200" baseline="0" smtClean="0">
                <a:latin typeface="Arial" pitchFamily="34" charset="0"/>
              </a:rPr>
              <a:pPr eaLnBrk="1" hangingPunct="1">
                <a:spcBef>
                  <a:spcPct val="0"/>
                </a:spcBef>
                <a:buFontTx/>
                <a:buNone/>
              </a:pPr>
              <a:t>6</a:t>
            </a:fld>
            <a:endParaRPr lang="zh-CN" altLang="en-US" sz="1200" baseline="0" smtClean="0">
              <a:latin typeface="Arial" pitchFamily="34" charset="0"/>
            </a:endParaRPr>
          </a:p>
        </p:txBody>
      </p:sp>
      <p:sp>
        <p:nvSpPr>
          <p:cNvPr id="717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SG" altLang="en-US" sz="2400">
              <a:latin typeface="Arial" pitchFamily="34" charset="0"/>
              <a:cs typeface="Arial" pitchFamily="34" charset="0"/>
            </a:endParaRPr>
          </a:p>
        </p:txBody>
      </p:sp>
      <p:sp>
        <p:nvSpPr>
          <p:cNvPr id="7174"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5"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6"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8"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2"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25"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Rectangle 2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961131713"/>
              </p:ext>
            </p:extLst>
          </p:nvPr>
        </p:nvGraphicFramePr>
        <p:xfrm>
          <a:off x="336005" y="1916832"/>
          <a:ext cx="6624736" cy="2985221"/>
        </p:xfrm>
        <a:graphic>
          <a:graphicData uri="http://schemas.openxmlformats.org/presentationml/2006/ole">
            <mc:AlternateContent xmlns:mc="http://schemas.openxmlformats.org/markup-compatibility/2006">
              <mc:Choice xmlns:v="urn:schemas-microsoft-com:vml" Requires="v">
                <p:oleObj spid="_x0000_s7513" name="Visio" r:id="rId5" imgW="4573800" imgH="2056861" progId="Visio.Drawing.11">
                  <p:embed/>
                </p:oleObj>
              </mc:Choice>
              <mc:Fallback>
                <p:oleObj name="Visio" r:id="rId5" imgW="4573800" imgH="2056861" progId="Visio.Drawing.11">
                  <p:embed/>
                  <p:pic>
                    <p:nvPicPr>
                      <p:cNvPr id="0" name="Object 2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6005" y="1916832"/>
                        <a:ext cx="6624736" cy="2985221"/>
                      </a:xfrm>
                      <a:prstGeom prst="rect">
                        <a:avLst/>
                      </a:prstGeom>
                      <a:noFill/>
                    </p:spPr>
                  </p:pic>
                </p:oleObj>
              </mc:Fallback>
            </mc:AlternateContent>
          </a:graphicData>
        </a:graphic>
      </p:graphicFrame>
      <p:sp>
        <p:nvSpPr>
          <p:cNvPr id="24" name="Rectangle 23"/>
          <p:cNvSpPr/>
          <p:nvPr/>
        </p:nvSpPr>
        <p:spPr>
          <a:xfrm>
            <a:off x="251520" y="893965"/>
            <a:ext cx="8712967" cy="794064"/>
          </a:xfrm>
          <a:prstGeom prst="rect">
            <a:avLst/>
          </a:prstGeom>
        </p:spPr>
        <p:txBody>
          <a:bodyPr wrap="square">
            <a:spAutoFit/>
          </a:bodyPr>
          <a:lstStyle/>
          <a:p>
            <a:pPr algn="just" eaLnBrk="1" hangingPunct="1">
              <a:lnSpc>
                <a:spcPct val="114000"/>
              </a:lnSpc>
            </a:pPr>
            <a:r>
              <a:rPr lang="en-US" sz="2000" baseline="0" dirty="0">
                <a:latin typeface="Trebuchet MS" panose="020B0603020202020204" pitchFamily="34" charset="0"/>
              </a:rPr>
              <a:t>To account for </a:t>
            </a:r>
            <a:r>
              <a:rPr lang="en-US" sz="2000" baseline="0" dirty="0" smtClean="0">
                <a:latin typeface="Trebuchet MS" panose="020B0603020202020204" pitchFamily="34" charset="0"/>
              </a:rPr>
              <a:t>concurrent directional sound sources (from different directions) in the primary components, we consider a few selective shifts.</a:t>
            </a:r>
            <a:endParaRPr lang="en-US" sz="2000" baseline="0" dirty="0">
              <a:latin typeface="Trebuchet MS" panose="020B0603020202020204" pitchFamily="34" charset="0"/>
            </a:endParaRPr>
          </a:p>
        </p:txBody>
      </p:sp>
      <p:sp>
        <p:nvSpPr>
          <p:cNvPr id="14" name="Rectangle 2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ject 14"/>
          <p:cNvGraphicFramePr>
            <a:graphicFrameLocks noChangeAspect="1"/>
          </p:cNvGraphicFramePr>
          <p:nvPr>
            <p:extLst>
              <p:ext uri="{D42A27DB-BD31-4B8C-83A1-F6EECF244321}">
                <p14:modId xmlns:p14="http://schemas.microsoft.com/office/powerpoint/2010/main" val="2943880955"/>
              </p:ext>
            </p:extLst>
          </p:nvPr>
        </p:nvGraphicFramePr>
        <p:xfrm>
          <a:off x="718840" y="4869160"/>
          <a:ext cx="5182269" cy="1774841"/>
        </p:xfrm>
        <a:graphic>
          <a:graphicData uri="http://schemas.openxmlformats.org/presentationml/2006/ole">
            <mc:AlternateContent xmlns:mc="http://schemas.openxmlformats.org/markup-compatibility/2006">
              <mc:Choice xmlns:v="urn:schemas-microsoft-com:vml" Requires="v">
                <p:oleObj spid="_x0000_s7514" name="Equation" r:id="rId7" imgW="2895480" imgH="965160" progId="Equation.DSMT4">
                  <p:embed/>
                </p:oleObj>
              </mc:Choice>
              <mc:Fallback>
                <p:oleObj name="Equation" r:id="rId7" imgW="2895480" imgH="965160" progId="Equation.DSMT4">
                  <p:embed/>
                  <p:pic>
                    <p:nvPicPr>
                      <p:cNvPr id="0" name="Object 242"/>
                      <p:cNvPicPr>
                        <a:picLocks noChangeAspect="1" noChangeArrowheads="1"/>
                      </p:cNvPicPr>
                      <p:nvPr/>
                    </p:nvPicPr>
                    <p:blipFill>
                      <a:blip r:embed="rId8"/>
                      <a:srcRect/>
                      <a:stretch>
                        <a:fillRect/>
                      </a:stretch>
                    </p:blipFill>
                    <p:spPr bwMode="auto">
                      <a:xfrm>
                        <a:off x="718840" y="4869160"/>
                        <a:ext cx="5182269" cy="1774841"/>
                      </a:xfrm>
                      <a:prstGeom prst="rect">
                        <a:avLst/>
                      </a:prstGeom>
                      <a:noFill/>
                    </p:spPr>
                  </p:pic>
                </p:oleObj>
              </mc:Fallback>
            </mc:AlternateContent>
          </a:graphicData>
        </a:graphic>
      </p:graphicFrame>
      <p:sp>
        <p:nvSpPr>
          <p:cNvPr id="16" name="Rectangle 15"/>
          <p:cNvSpPr/>
          <p:nvPr/>
        </p:nvSpPr>
        <p:spPr>
          <a:xfrm>
            <a:off x="6660232" y="3121799"/>
            <a:ext cx="2411760" cy="707886"/>
          </a:xfrm>
          <a:prstGeom prst="rect">
            <a:avLst/>
          </a:prstGeom>
        </p:spPr>
        <p:txBody>
          <a:bodyPr wrap="square">
            <a:spAutoFit/>
          </a:bodyPr>
          <a:lstStyle/>
          <a:p>
            <a:r>
              <a:rPr lang="en-US" sz="2000" baseline="0" dirty="0">
                <a:solidFill>
                  <a:prstClr val="black"/>
                </a:solidFill>
                <a:latin typeface="Trebuchet MS" panose="020B0603020202020204" pitchFamily="34" charset="0"/>
              </a:rPr>
              <a:t>Typical structure of MSPCA (</a:t>
            </a:r>
            <a:r>
              <a:rPr lang="en-US" sz="2000" baseline="0" dirty="0" smtClean="0">
                <a:solidFill>
                  <a:prstClr val="black"/>
                </a:solidFill>
                <a:latin typeface="Trebuchet MS" panose="020B0603020202020204" pitchFamily="34" charset="0"/>
              </a:rPr>
              <a:t>MSPCA-T)</a:t>
            </a:r>
            <a:endParaRPr lang="en-US" dirty="0"/>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Multi-Shift PCA: consecutive structure</a:t>
            </a:r>
            <a:endParaRPr lang="en-US" altLang="en-US" sz="2400" baseline="0" dirty="0">
              <a:latin typeface="Arial" pitchFamily="34" charset="0"/>
              <a:cs typeface="Arial" pitchFamily="34" charset="0"/>
            </a:endParaRPr>
          </a:p>
        </p:txBody>
      </p:sp>
      <p:sp>
        <p:nvSpPr>
          <p:cNvPr id="7172"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201B8942-BD0A-4554-8F8B-39FE5CF18A28}" type="slidenum">
              <a:rPr lang="x-none" altLang="en-US" sz="1200" baseline="0" smtClean="0">
                <a:latin typeface="Arial" pitchFamily="34" charset="0"/>
              </a:rPr>
              <a:pPr eaLnBrk="1" hangingPunct="1">
                <a:spcBef>
                  <a:spcPct val="0"/>
                </a:spcBef>
                <a:buFontTx/>
                <a:buNone/>
              </a:pPr>
              <a:t>7</a:t>
            </a:fld>
            <a:endParaRPr lang="zh-CN" altLang="en-US" sz="1200" baseline="0" smtClean="0">
              <a:latin typeface="Arial" pitchFamily="34" charset="0"/>
            </a:endParaRPr>
          </a:p>
        </p:txBody>
      </p:sp>
      <p:sp>
        <p:nvSpPr>
          <p:cNvPr id="717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SG" altLang="en-US" sz="2400">
              <a:latin typeface="Arial" pitchFamily="34" charset="0"/>
              <a:cs typeface="Arial" pitchFamily="34" charset="0"/>
            </a:endParaRPr>
          </a:p>
        </p:txBody>
      </p:sp>
      <p:sp>
        <p:nvSpPr>
          <p:cNvPr id="7174"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5"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6"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8" name="Rectangle 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7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2"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7183"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25"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Rectangle 2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3358785192"/>
              </p:ext>
            </p:extLst>
          </p:nvPr>
        </p:nvGraphicFramePr>
        <p:xfrm>
          <a:off x="1043608" y="2099963"/>
          <a:ext cx="6624736" cy="2985221"/>
        </p:xfrm>
        <a:graphic>
          <a:graphicData uri="http://schemas.openxmlformats.org/presentationml/2006/ole">
            <mc:AlternateContent xmlns:mc="http://schemas.openxmlformats.org/markup-compatibility/2006">
              <mc:Choice xmlns:v="urn:schemas-microsoft-com:vml" Requires="v">
                <p:oleObj spid="_x0000_s13519" name="Visio" r:id="rId5" imgW="4573800" imgH="2056861" progId="Visio.Drawing.11">
                  <p:embed/>
                </p:oleObj>
              </mc:Choice>
              <mc:Fallback>
                <p:oleObj name="Visio" r:id="rId5" imgW="4573800" imgH="2056861" progId="Visio.Drawing.11">
                  <p:embed/>
                  <p:pic>
                    <p:nvPicPr>
                      <p:cNvPr id="0" name=""/>
                      <p:cNvPicPr>
                        <a:picLocks noChangeAspect="1" noChangeArrowheads="1"/>
                      </p:cNvPicPr>
                      <p:nvPr/>
                    </p:nvPicPr>
                    <p:blipFill>
                      <a:blip r:embed="rId6"/>
                      <a:srcRect/>
                      <a:stretch>
                        <a:fillRect/>
                      </a:stretch>
                    </p:blipFill>
                    <p:spPr bwMode="auto">
                      <a:xfrm>
                        <a:off x="1043608" y="2099963"/>
                        <a:ext cx="6624736" cy="2985221"/>
                      </a:xfrm>
                      <a:prstGeom prst="rect">
                        <a:avLst/>
                      </a:prstGeom>
                      <a:noFill/>
                    </p:spPr>
                  </p:pic>
                </p:oleObj>
              </mc:Fallback>
            </mc:AlternateContent>
          </a:graphicData>
        </a:graphic>
      </p:graphicFrame>
      <p:sp>
        <p:nvSpPr>
          <p:cNvPr id="24" name="Rectangle 23"/>
          <p:cNvSpPr/>
          <p:nvPr/>
        </p:nvSpPr>
        <p:spPr>
          <a:xfrm>
            <a:off x="179512" y="893965"/>
            <a:ext cx="8784975" cy="1144929"/>
          </a:xfrm>
          <a:prstGeom prst="rect">
            <a:avLst/>
          </a:prstGeom>
        </p:spPr>
        <p:txBody>
          <a:bodyPr wrap="square">
            <a:spAutoFit/>
          </a:bodyPr>
          <a:lstStyle/>
          <a:p>
            <a:pPr algn="just" eaLnBrk="1" hangingPunct="1">
              <a:lnSpc>
                <a:spcPct val="114000"/>
              </a:lnSpc>
            </a:pPr>
            <a:r>
              <a:rPr lang="en-US" sz="2000" baseline="0" dirty="0" smtClean="0">
                <a:latin typeface="Trebuchet MS" panose="020B0603020202020204" pitchFamily="34" charset="0"/>
              </a:rPr>
              <a:t>Consecutive shifting lag by lag, and apply different weights to different shifted versions.</a:t>
            </a:r>
            <a:r>
              <a:rPr lang="en-US" sz="2000" baseline="0" dirty="0">
                <a:latin typeface="Trebuchet MS" panose="020B0603020202020204" pitchFamily="34" charset="0"/>
              </a:rPr>
              <a:t> </a:t>
            </a:r>
            <a:r>
              <a:rPr lang="en-US" sz="2000" baseline="0" dirty="0" smtClean="0">
                <a:latin typeface="Trebuchet MS" panose="020B0603020202020204" pitchFamily="34" charset="0"/>
              </a:rPr>
              <a:t>The </a:t>
            </a:r>
            <a:r>
              <a:rPr lang="en-US" sz="2000" baseline="0" dirty="0">
                <a:latin typeface="Trebuchet MS" panose="020B0603020202020204" pitchFamily="34" charset="0"/>
              </a:rPr>
              <a:t>weights are derived based on </a:t>
            </a:r>
            <a:r>
              <a:rPr lang="en-US" sz="2000" baseline="0" dirty="0" smtClean="0">
                <a:latin typeface="Trebuchet MS" panose="020B0603020202020204" pitchFamily="34" charset="0"/>
              </a:rPr>
              <a:t>inter-channel </a:t>
            </a:r>
            <a:r>
              <a:rPr lang="en-US" sz="2000" baseline="0" dirty="0">
                <a:latin typeface="Trebuchet MS" panose="020B0603020202020204" pitchFamily="34" charset="0"/>
              </a:rPr>
              <a:t>cross-correlation coefficient (ICC</a:t>
            </a:r>
            <a:r>
              <a:rPr lang="en-US" sz="2000" baseline="0" dirty="0" smtClean="0">
                <a:latin typeface="Trebuchet MS" panose="020B0603020202020204" pitchFamily="34" charset="0"/>
              </a:rPr>
              <a:t>). </a:t>
            </a:r>
            <a:endParaRPr lang="en-US" sz="2000" baseline="0" dirty="0">
              <a:latin typeface="Trebuchet MS" panose="020B0603020202020204" pitchFamily="34" charset="0"/>
            </a:endParaRPr>
          </a:p>
        </p:txBody>
      </p:sp>
      <p:sp>
        <p:nvSpPr>
          <p:cNvPr id="14" name="Rectangle 2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451705785"/>
              </p:ext>
            </p:extLst>
          </p:nvPr>
        </p:nvGraphicFramePr>
        <p:xfrm>
          <a:off x="685800" y="5445224"/>
          <a:ext cx="3164351" cy="1008112"/>
        </p:xfrm>
        <a:graphic>
          <a:graphicData uri="http://schemas.openxmlformats.org/presentationml/2006/ole">
            <mc:AlternateContent xmlns:mc="http://schemas.openxmlformats.org/markup-compatibility/2006">
              <mc:Choice xmlns:v="urn:schemas-microsoft-com:vml" Requires="v">
                <p:oleObj spid="_x0000_s13520" name="Equation" r:id="rId7" imgW="1079032" imgH="342751" progId="Equation.DSMT4">
                  <p:embed/>
                </p:oleObj>
              </mc:Choice>
              <mc:Fallback>
                <p:oleObj name="Equation" r:id="rId7" imgW="1079032" imgH="342751"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5445224"/>
                        <a:ext cx="3164351" cy="1008112"/>
                      </a:xfrm>
                      <a:prstGeom prst="rect">
                        <a:avLst/>
                      </a:prstGeom>
                      <a:noFill/>
                      <a:ln w="28575">
                        <a:solidFill>
                          <a:srgbClr val="FF0000"/>
                        </a:solidFill>
                      </a:ln>
                    </p:spPr>
                  </p:pic>
                </p:oleObj>
              </mc:Fallback>
            </mc:AlternateContent>
          </a:graphicData>
        </a:graphic>
      </p:graphicFrame>
      <p:sp>
        <p:nvSpPr>
          <p:cNvPr id="7"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1330991033"/>
              </p:ext>
            </p:extLst>
          </p:nvPr>
        </p:nvGraphicFramePr>
        <p:xfrm>
          <a:off x="4283968" y="5301208"/>
          <a:ext cx="4361081" cy="1296144"/>
        </p:xfrm>
        <a:graphic>
          <a:graphicData uri="http://schemas.openxmlformats.org/presentationml/2006/ole">
            <mc:AlternateContent xmlns:mc="http://schemas.openxmlformats.org/markup-compatibility/2006">
              <mc:Choice xmlns:v="urn:schemas-microsoft-com:vml" Requires="v">
                <p:oleObj spid="_x0000_s13521" name="Equation" r:id="rId9" imgW="1854000" imgH="545760" progId="Equation.DSMT4">
                  <p:embed/>
                </p:oleObj>
              </mc:Choice>
              <mc:Fallback>
                <p:oleObj name="Equation" r:id="rId9" imgW="1854000" imgH="545760" progId="Equation.DSMT4">
                  <p:embed/>
                  <p:pic>
                    <p:nvPicPr>
                      <p:cNvPr id="0" name="Object 11"/>
                      <p:cNvPicPr>
                        <a:picLocks noChangeAspect="1" noChangeArrowheads="1"/>
                      </p:cNvPicPr>
                      <p:nvPr/>
                    </p:nvPicPr>
                    <p:blipFill>
                      <a:blip r:embed="rId10"/>
                      <a:srcRect/>
                      <a:stretch>
                        <a:fillRect/>
                      </a:stretch>
                    </p:blipFill>
                    <p:spPr bwMode="auto">
                      <a:xfrm>
                        <a:off x="4283968" y="5301208"/>
                        <a:ext cx="4361081" cy="1296144"/>
                      </a:xfrm>
                      <a:prstGeom prst="rect">
                        <a:avLst/>
                      </a:prstGeom>
                      <a:noFill/>
                    </p:spPr>
                  </p:pic>
                </p:oleObj>
              </mc:Fallback>
            </mc:AlternateContent>
          </a:graphicData>
        </a:graphic>
      </p:graphicFrame>
    </p:spTree>
    <p:custDataLst>
      <p:tags r:id="rId2"/>
    </p:custDataLst>
    <p:extLst>
      <p:ext uri="{BB962C8B-B14F-4D97-AF65-F5344CB8AC3E}">
        <p14:creationId xmlns:p14="http://schemas.microsoft.com/office/powerpoint/2010/main" val="369398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Experiment setup</a:t>
            </a:r>
            <a:endParaRPr lang="en-US" altLang="en-US" sz="2400" baseline="0" dirty="0">
              <a:latin typeface="Arial" pitchFamily="34" charset="0"/>
              <a:cs typeface="Arial" pitchFamily="34" charset="0"/>
            </a:endParaRPr>
          </a:p>
        </p:txBody>
      </p:sp>
      <p:sp>
        <p:nvSpPr>
          <p:cNvPr id="8196"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625580A0-2B68-482D-9C97-5DDCDFC08ED0}" type="slidenum">
              <a:rPr lang="x-none" altLang="en-US" sz="1200" baseline="0" smtClean="0">
                <a:latin typeface="Arial" pitchFamily="34" charset="0"/>
              </a:rPr>
              <a:pPr eaLnBrk="1" hangingPunct="1">
                <a:spcBef>
                  <a:spcPct val="0"/>
                </a:spcBef>
                <a:buFontTx/>
                <a:buNone/>
              </a:pPr>
              <a:t>8</a:t>
            </a:fld>
            <a:endParaRPr lang="zh-CN" altLang="en-US" sz="1200" baseline="0" smtClean="0">
              <a:latin typeface="Arial" pitchFamily="34" charset="0"/>
            </a:endParaRPr>
          </a:p>
        </p:txBody>
      </p:sp>
      <p:sp>
        <p:nvSpPr>
          <p:cNvPr id="8197"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12"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 name="TextBox 2"/>
          <p:cNvSpPr txBox="1"/>
          <p:nvPr/>
        </p:nvSpPr>
        <p:spPr>
          <a:xfrm>
            <a:off x="467544" y="980728"/>
            <a:ext cx="6768752" cy="4826962"/>
          </a:xfrm>
          <a:prstGeom prst="rect">
            <a:avLst/>
          </a:prstGeom>
          <a:noFill/>
        </p:spPr>
        <p:txBody>
          <a:bodyPr wrap="square" rtlCol="0">
            <a:spAutoFit/>
          </a:bodyPr>
          <a:lstStyle/>
          <a:p>
            <a:pPr marL="285750" indent="-285750" algn="just">
              <a:spcAft>
                <a:spcPts val="1000"/>
              </a:spcAft>
              <a:buFont typeface="Wingdings" panose="05000000000000000000" pitchFamily="2" charset="2"/>
              <a:buChar char="Ø"/>
            </a:pPr>
            <a:r>
              <a:rPr lang="en-US" sz="1800" b="1" baseline="0" dirty="0" smtClean="0">
                <a:latin typeface="Tahoma" panose="020B0604030504040204" pitchFamily="34" charset="0"/>
                <a:ea typeface="Tahoma" panose="020B0604030504040204" pitchFamily="34" charset="0"/>
                <a:cs typeface="Tahoma" panose="020B0604030504040204" pitchFamily="34" charset="0"/>
              </a:rPr>
              <a:t>Primary components: </a:t>
            </a:r>
          </a:p>
          <a:p>
            <a:pPr marL="742950" lvl="1" indent="-285750" algn="just">
              <a:spcAft>
                <a:spcPts val="1000"/>
              </a:spcAft>
              <a:buFont typeface="Arial" panose="020B0604020202020204" pitchFamily="34" charset="0"/>
              <a:buChar char="•"/>
            </a:pPr>
            <a:r>
              <a:rPr lang="en-US" sz="1800" baseline="0" dirty="0" smtClean="0">
                <a:latin typeface="Tahoma" panose="020B0604030504040204" pitchFamily="34" charset="0"/>
                <a:ea typeface="Tahoma" panose="020B0604030504040204" pitchFamily="34" charset="0"/>
                <a:cs typeface="Tahoma" panose="020B0604030504040204" pitchFamily="34" charset="0"/>
              </a:rPr>
              <a:t>speech: </a:t>
            </a:r>
          </a:p>
          <a:p>
            <a:pPr marL="742950" lvl="1" indent="-285750" algn="just">
              <a:spcAft>
                <a:spcPts val="1000"/>
              </a:spcAft>
              <a:buFont typeface="Arial" panose="020B0604020202020204" pitchFamily="34" charset="0"/>
              <a:buChar char="•"/>
            </a:pPr>
            <a:r>
              <a:rPr lang="en-US" sz="1800" baseline="0" dirty="0" smtClean="0">
                <a:latin typeface="Tahoma" panose="020B0604030504040204" pitchFamily="34" charset="0"/>
                <a:ea typeface="Tahoma" panose="020B0604030504040204" pitchFamily="34" charset="0"/>
                <a:cs typeface="Tahoma" panose="020B0604030504040204" pitchFamily="34" charset="0"/>
              </a:rPr>
              <a:t>music: </a:t>
            </a:r>
          </a:p>
          <a:p>
            <a:pPr marL="285750" indent="-285750" algn="just">
              <a:spcAft>
                <a:spcPts val="1000"/>
              </a:spcAft>
              <a:buFont typeface="Wingdings" panose="05000000000000000000" pitchFamily="2" charset="2"/>
              <a:buChar char="Ø"/>
            </a:pPr>
            <a:r>
              <a:rPr lang="en-US" sz="1800" b="1" baseline="0" dirty="0" smtClean="0">
                <a:latin typeface="Tahoma" panose="020B0604030504040204" pitchFamily="34" charset="0"/>
                <a:ea typeface="Tahoma" panose="020B0604030504040204" pitchFamily="34" charset="0"/>
                <a:cs typeface="Tahoma" panose="020B0604030504040204" pitchFamily="34" charset="0"/>
              </a:rPr>
              <a:t>Ambient components: </a:t>
            </a:r>
            <a:r>
              <a:rPr lang="en-US" sz="1800" baseline="0" dirty="0" smtClean="0">
                <a:latin typeface="Tahoma" panose="020B0604030504040204" pitchFamily="34" charset="0"/>
                <a:ea typeface="Tahoma" panose="020B0604030504040204" pitchFamily="34" charset="0"/>
                <a:cs typeface="Tahoma" panose="020B0604030504040204" pitchFamily="34" charset="0"/>
              </a:rPr>
              <a:t>uncorrelated white Gaussian noise;</a:t>
            </a: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Overall power of speech, music and ambience are set equal;</a:t>
            </a: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Approaches evaluated:</a:t>
            </a:r>
          </a:p>
          <a:p>
            <a:pPr marL="742950" lvl="1" indent="-285750" algn="just">
              <a:spcAft>
                <a:spcPts val="1000"/>
              </a:spcAft>
              <a:buFont typeface="Wingdings" panose="05000000000000000000" pitchFamily="2" charset="2"/>
              <a:buChar char="ü"/>
            </a:pPr>
            <a:r>
              <a:rPr lang="en-US" sz="1800" baseline="0" dirty="0" smtClean="0">
                <a:latin typeface="Tahoma" panose="020B0604030504040204" pitchFamily="34" charset="0"/>
                <a:ea typeface="Tahoma" panose="020B0604030504040204" pitchFamily="34" charset="0"/>
                <a:cs typeface="Tahoma" panose="020B0604030504040204" pitchFamily="34" charset="0"/>
              </a:rPr>
              <a:t>PCA</a:t>
            </a:r>
          </a:p>
          <a:p>
            <a:pPr marL="742950" lvl="1" indent="-285750" algn="just">
              <a:spcAft>
                <a:spcPts val="1000"/>
              </a:spcAft>
              <a:buFont typeface="Wingdings" panose="05000000000000000000" pitchFamily="2" charset="2"/>
              <a:buChar char="ü"/>
            </a:pPr>
            <a:r>
              <a:rPr lang="en-US" sz="1800" baseline="0" dirty="0" smtClean="0">
                <a:latin typeface="Tahoma" panose="020B0604030504040204" pitchFamily="34" charset="0"/>
                <a:ea typeface="Tahoma" panose="020B0604030504040204" pitchFamily="34" charset="0"/>
                <a:cs typeface="Tahoma" panose="020B0604030504040204" pitchFamily="34" charset="0"/>
              </a:rPr>
              <a:t>SPCA</a:t>
            </a:r>
          </a:p>
          <a:p>
            <a:pPr marL="742950" lvl="1" indent="-285750" algn="just">
              <a:spcAft>
                <a:spcPts val="1000"/>
              </a:spcAft>
              <a:buFont typeface="Wingdings" panose="05000000000000000000" pitchFamily="2" charset="2"/>
              <a:buChar char="ü"/>
            </a:pPr>
            <a:r>
              <a:rPr lang="en-US" sz="1800" baseline="0" dirty="0" smtClean="0">
                <a:latin typeface="Tahoma" panose="020B0604030504040204" pitchFamily="34" charset="0"/>
                <a:ea typeface="Tahoma" panose="020B0604030504040204" pitchFamily="34" charset="0"/>
                <a:cs typeface="Tahoma" panose="020B0604030504040204" pitchFamily="34" charset="0"/>
              </a:rPr>
              <a:t>MSPCA-T</a:t>
            </a:r>
          </a:p>
          <a:p>
            <a:pPr marL="742950" lvl="1" indent="-285750" algn="just">
              <a:spcAft>
                <a:spcPts val="1000"/>
              </a:spcAft>
              <a:buFont typeface="Wingdings" panose="05000000000000000000" pitchFamily="2" charset="2"/>
              <a:buChar char="ü"/>
            </a:pPr>
            <a:r>
              <a:rPr lang="en-US" sz="1800" baseline="0" dirty="0" smtClean="0">
                <a:latin typeface="Tahoma" panose="020B0604030504040204" pitchFamily="34" charset="0"/>
                <a:ea typeface="Tahoma" panose="020B0604030504040204" pitchFamily="34" charset="0"/>
                <a:cs typeface="Tahoma" panose="020B0604030504040204" pitchFamily="34" charset="0"/>
              </a:rPr>
              <a:t>MSPCA (a=2)</a:t>
            </a:r>
          </a:p>
          <a:p>
            <a:pPr marL="742950" lvl="1" indent="-285750" algn="just">
              <a:spcAft>
                <a:spcPts val="1000"/>
              </a:spcAft>
              <a:buFont typeface="Wingdings" panose="05000000000000000000" pitchFamily="2" charset="2"/>
              <a:buChar char="ü"/>
            </a:pPr>
            <a:r>
              <a:rPr lang="en-US" sz="1800" baseline="0" dirty="0" smtClean="0">
                <a:latin typeface="Tahoma" panose="020B0604030504040204" pitchFamily="34" charset="0"/>
                <a:ea typeface="Tahoma" panose="020B0604030504040204" pitchFamily="34" charset="0"/>
                <a:cs typeface="Tahoma" panose="020B0604030504040204" pitchFamily="34" charset="0"/>
              </a:rPr>
              <a:t>MSPCA (a=10)</a:t>
            </a:r>
            <a:endParaRPr lang="en-US" sz="1800" baseline="0" dirty="0">
              <a:latin typeface="Tahoma" panose="020B0604030504040204" pitchFamily="34" charset="0"/>
              <a:ea typeface="Tahoma" panose="020B0604030504040204" pitchFamily="34" charset="0"/>
              <a:cs typeface="Tahoma" panose="020B0604030504040204" pitchFamily="34" charset="0"/>
            </a:endParaRPr>
          </a:p>
          <a:p>
            <a:pPr marL="285750" indent="-285750" algn="just">
              <a:spcAft>
                <a:spcPts val="1000"/>
              </a:spcAft>
              <a:buFont typeface="Wingdings" panose="05000000000000000000" pitchFamily="2" charset="2"/>
              <a:buChar char="Ø"/>
            </a:pPr>
            <a:r>
              <a:rPr lang="en-US" altLang="zh-CN" sz="1800" baseline="0" dirty="0" smtClean="0">
                <a:latin typeface="Tahoma" panose="020B0604030504040204" pitchFamily="34" charset="0"/>
                <a:ea typeface="Tahoma" panose="020B0604030504040204" pitchFamily="34" charset="0"/>
                <a:cs typeface="Tahoma" panose="020B0604030504040204" pitchFamily="34" charset="0"/>
              </a:rPr>
              <a:t>ICTD searching range: </a:t>
            </a:r>
            <a:r>
              <a:rPr lang="en-SG" altLang="zh-CN" sz="1800" baseline="0" dirty="0">
                <a:latin typeface="Tahoma" panose="020B0604030504040204" pitchFamily="34" charset="0"/>
                <a:ea typeface="Tahoma" panose="020B0604030504040204" pitchFamily="34" charset="0"/>
                <a:cs typeface="Tahoma" panose="020B0604030504040204" pitchFamily="34" charset="0"/>
              </a:rPr>
              <a:t>±50 lags, </a:t>
            </a:r>
            <a:r>
              <a:rPr lang="en-SG" altLang="zh-CN" sz="1800" baseline="0" dirty="0" smtClean="0">
                <a:latin typeface="Tahoma" panose="020B0604030504040204" pitchFamily="34" charset="0"/>
                <a:ea typeface="Tahoma" panose="020B0604030504040204" pitchFamily="34" charset="0"/>
                <a:cs typeface="Tahoma" panose="020B0604030504040204" pitchFamily="34" charset="0"/>
              </a:rPr>
              <a:t>(~2ms </a:t>
            </a:r>
            <a:r>
              <a:rPr lang="en-SG" altLang="zh-CN" sz="1800" baseline="0" dirty="0">
                <a:latin typeface="Tahoma" panose="020B0604030504040204" pitchFamily="34" charset="0"/>
                <a:ea typeface="Tahoma" panose="020B0604030504040204" pitchFamily="34" charset="0"/>
                <a:cs typeface="Tahoma" panose="020B0604030504040204" pitchFamily="34" charset="0"/>
              </a:rPr>
              <a:t>for </a:t>
            </a:r>
            <a:r>
              <a:rPr lang="en-SG" altLang="zh-CN" sz="1800" baseline="0" dirty="0" smtClean="0">
                <a:latin typeface="Tahoma" panose="020B0604030504040204" pitchFamily="34" charset="0"/>
                <a:ea typeface="Tahoma" panose="020B0604030504040204" pitchFamily="34" charset="0"/>
                <a:cs typeface="Tahoma" panose="020B0604030504040204" pitchFamily="34" charset="0"/>
              </a:rPr>
              <a:t>fs=44.1 kHz) </a:t>
            </a:r>
            <a:endParaRPr lang="en-US" sz="1800" baseline="0" dirty="0" smtClean="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2714819788"/>
              </p:ext>
            </p:extLst>
          </p:nvPr>
        </p:nvGraphicFramePr>
        <p:xfrm>
          <a:off x="2267744" y="1412776"/>
          <a:ext cx="1340149" cy="360040"/>
        </p:xfrm>
        <a:graphic>
          <a:graphicData uri="http://schemas.openxmlformats.org/presentationml/2006/ole">
            <mc:AlternateContent xmlns:mc="http://schemas.openxmlformats.org/markup-compatibility/2006">
              <mc:Choice xmlns:v="urn:schemas-microsoft-com:vml" Requires="v">
                <p:oleObj spid="_x0000_s14371" name="Equation" r:id="rId5" imgW="850680" imgH="228600" progId="Equation.DSMT4">
                  <p:embed/>
                </p:oleObj>
              </mc:Choice>
              <mc:Fallback>
                <p:oleObj name="Equation" r:id="rId5" imgW="850680" imgH="228600" progId="Equation.DSMT4">
                  <p:embed/>
                  <p:pic>
                    <p:nvPicPr>
                      <p:cNvPr id="0" name=""/>
                      <p:cNvPicPr/>
                      <p:nvPr/>
                    </p:nvPicPr>
                    <p:blipFill>
                      <a:blip r:embed="rId6"/>
                      <a:stretch>
                        <a:fillRect/>
                      </a:stretch>
                    </p:blipFill>
                    <p:spPr>
                      <a:xfrm>
                        <a:off x="2267744" y="1412776"/>
                        <a:ext cx="1340149" cy="36004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192529299"/>
              </p:ext>
            </p:extLst>
          </p:nvPr>
        </p:nvGraphicFramePr>
        <p:xfrm>
          <a:off x="2123728" y="1725439"/>
          <a:ext cx="1717675" cy="479425"/>
        </p:xfrm>
        <a:graphic>
          <a:graphicData uri="http://schemas.openxmlformats.org/presentationml/2006/ole">
            <mc:AlternateContent xmlns:mc="http://schemas.openxmlformats.org/markup-compatibility/2006">
              <mc:Choice xmlns:v="urn:schemas-microsoft-com:vml" Requires="v">
                <p:oleObj spid="_x0000_s14372" name="Equation" r:id="rId7" imgW="1091880" imgH="304560" progId="Equation.DSMT4">
                  <p:embed/>
                </p:oleObj>
              </mc:Choice>
              <mc:Fallback>
                <p:oleObj name="Equation" r:id="rId7" imgW="1091880" imgH="304560" progId="Equation.DSMT4">
                  <p:embed/>
                  <p:pic>
                    <p:nvPicPr>
                      <p:cNvPr id="0" name="Object 1"/>
                      <p:cNvPicPr>
                        <a:picLocks noChangeAspect="1" noChangeArrowheads="1"/>
                      </p:cNvPicPr>
                      <p:nvPr/>
                    </p:nvPicPr>
                    <p:blipFill>
                      <a:blip r:embed="rId8"/>
                      <a:srcRect/>
                      <a:stretch>
                        <a:fillRect/>
                      </a:stretch>
                    </p:blipFill>
                    <p:spPr bwMode="auto">
                      <a:xfrm>
                        <a:off x="2123728" y="1725439"/>
                        <a:ext cx="17176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434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22553" y="1052736"/>
            <a:ext cx="1570438"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14340"/>
                                        </p:tgtEl>
                                        <p:attrNameLst>
                                          <p:attrName>style.visibility</p:attrName>
                                        </p:attrNameLst>
                                      </p:cBhvr>
                                      <p:to>
                                        <p:strVal val="visible"/>
                                      </p:to>
                                    </p:set>
                                    <p:animEffect transition="in" filter="fade">
                                      <p:cBhvr>
                                        <p:cTn id="22" dur="500"/>
                                        <p:tgtEl>
                                          <p:spTgt spid="1434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500"/>
                                        <p:tgtEl>
                                          <p:spTgt spid="3">
                                            <p:txEl>
                                              <p:pRg st="7" end="7"/>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fade">
                                      <p:cBhvr>
                                        <p:cTn id="46" dur="500"/>
                                        <p:tgtEl>
                                          <p:spTgt spid="3">
                                            <p:txEl>
                                              <p:pRg st="8" end="8"/>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500"/>
                                        <p:tgtEl>
                                          <p:spTgt spid="3">
                                            <p:txEl>
                                              <p:pRg st="9" end="9"/>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fade">
                                      <p:cBhvr>
                                        <p:cTn id="5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ChangeArrowheads="1"/>
          </p:cNvSpPr>
          <p:nvPr/>
        </p:nvSpPr>
        <p:spPr bwMode="auto">
          <a:xfrm>
            <a:off x="685800" y="44451"/>
            <a:ext cx="7772400" cy="720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US" altLang="en-US" sz="2400" baseline="0" dirty="0" smtClean="0">
                <a:latin typeface="Arial" pitchFamily="34" charset="0"/>
                <a:cs typeface="Arial" pitchFamily="34" charset="0"/>
              </a:rPr>
              <a:t>Comparison of weighting methods</a:t>
            </a:r>
            <a:endParaRPr lang="en-US" altLang="en-US" sz="2400" baseline="0" dirty="0">
              <a:latin typeface="Arial" pitchFamily="34" charset="0"/>
              <a:cs typeface="Arial" pitchFamily="34" charset="0"/>
            </a:endParaRPr>
          </a:p>
        </p:txBody>
      </p:sp>
      <p:sp>
        <p:nvSpPr>
          <p:cNvPr id="9220" name="Slide Number Placeholder 4"/>
          <p:cNvSpPr>
            <a:spLocks noGrp="1"/>
          </p:cNvSpPr>
          <p:nvPr>
            <p:ph type="sldNum" sz="quarter" idx="12"/>
          </p:nvPr>
        </p:nvSpPr>
        <p:spPr bwMode="auto">
          <a:xfrm>
            <a:off x="7113588" y="6238875"/>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fld id="{95CC32F4-8FAD-4537-8B00-EEB4C75A9043}" type="slidenum">
              <a:rPr lang="x-none" altLang="en-US" sz="1200" baseline="0" smtClean="0">
                <a:latin typeface="Arial" pitchFamily="34" charset="0"/>
              </a:rPr>
              <a:pPr eaLnBrk="1" hangingPunct="1">
                <a:spcBef>
                  <a:spcPct val="0"/>
                </a:spcBef>
                <a:buFontTx/>
                <a:buNone/>
              </a:pPr>
              <a:t>9</a:t>
            </a:fld>
            <a:endParaRPr lang="zh-CN" altLang="en-US" sz="1200" baseline="0" smtClean="0">
              <a:latin typeface="Arial" pitchFamily="34" charset="0"/>
            </a:endParaRPr>
          </a:p>
        </p:txBody>
      </p:sp>
      <p:sp>
        <p:nvSpPr>
          <p:cNvPr id="9221"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Arial" pitchFamily="34" charset="0"/>
              <a:cs typeface="Arial" pitchFamily="34" charset="0"/>
            </a:endParaRPr>
          </a:p>
        </p:txBody>
      </p:sp>
      <p:sp>
        <p:nvSpPr>
          <p:cNvPr id="9248" name="Rectangle 18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baseline="-25000">
                <a:solidFill>
                  <a:schemeClr val="tx1"/>
                </a:solidFill>
                <a:latin typeface="Arial" pitchFamily="34" charset="0"/>
                <a:ea typeface="MS PGothic" pitchFamily="34" charset="-128"/>
              </a:defRPr>
            </a:lvl1pPr>
            <a:lvl2pPr marL="742950" indent="-285750" eaLnBrk="0" hangingPunct="0">
              <a:defRPr sz="2400" baseline="-25000">
                <a:solidFill>
                  <a:schemeClr val="tx1"/>
                </a:solidFill>
                <a:latin typeface="Arial" pitchFamily="34" charset="0"/>
                <a:ea typeface="MS PGothic" pitchFamily="34" charset="-128"/>
              </a:defRPr>
            </a:lvl2pPr>
            <a:lvl3pPr marL="1143000" indent="-228600" eaLnBrk="0" hangingPunct="0">
              <a:defRPr sz="2400" baseline="-25000">
                <a:solidFill>
                  <a:schemeClr val="tx1"/>
                </a:solidFill>
                <a:latin typeface="Arial" pitchFamily="34" charset="0"/>
                <a:ea typeface="MS PGothic" pitchFamily="34" charset="-128"/>
              </a:defRPr>
            </a:lvl3pPr>
            <a:lvl4pPr marL="1600200" indent="-228600" eaLnBrk="0" hangingPunct="0">
              <a:defRPr sz="2400" baseline="-25000">
                <a:solidFill>
                  <a:schemeClr val="tx1"/>
                </a:solidFill>
                <a:latin typeface="Arial" pitchFamily="34" charset="0"/>
                <a:ea typeface="MS PGothic" pitchFamily="34" charset="-128"/>
              </a:defRPr>
            </a:lvl4pPr>
            <a:lvl5pPr marL="2057400" indent="-228600" eaLnBrk="0" hangingPunct="0">
              <a:defRPr sz="2400" baseline="-250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baseline="-25000">
                <a:solidFill>
                  <a:schemeClr val="tx1"/>
                </a:solidFill>
                <a:latin typeface="Arial" pitchFamily="34" charset="0"/>
                <a:ea typeface="MS PGothic" pitchFamily="34" charset="-128"/>
              </a:defRPr>
            </a:lvl9pPr>
          </a:lstStyle>
          <a:p>
            <a:pPr eaLnBrk="1" hangingPunct="1"/>
            <a:endParaRPr lang="en-US" altLang="en-US"/>
          </a:p>
        </p:txBody>
      </p:sp>
      <p:sp>
        <p:nvSpPr>
          <p:cNvPr id="10" name="Line 12"/>
          <p:cNvSpPr>
            <a:spLocks noChangeShapeType="1"/>
          </p:cNvSpPr>
          <p:nvPr/>
        </p:nvSpPr>
        <p:spPr bwMode="auto">
          <a:xfrm>
            <a:off x="0" y="764704"/>
            <a:ext cx="914400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9286" name="Picture 70"/>
          <p:cNvPicPr>
            <a:picLocks noChangeAspect="1" noChangeArrowheads="1"/>
          </p:cNvPicPr>
          <p:nvPr/>
        </p:nvPicPr>
        <p:blipFill>
          <a:blip r:embed="rId4">
            <a:extLst>
              <a:ext uri="{28A0092B-C50C-407E-A947-70E740481C1C}">
                <a14:useLocalDpi xmlns:a14="http://schemas.microsoft.com/office/drawing/2010/main" val="0"/>
              </a:ext>
            </a:extLst>
          </a:blip>
          <a:srcRect l="3020" t="2733" r="7382" b="16121"/>
          <a:stretch>
            <a:fillRect/>
          </a:stretch>
        </p:blipFill>
        <p:spPr bwMode="auto">
          <a:xfrm>
            <a:off x="179512" y="872330"/>
            <a:ext cx="4877300" cy="5436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148064" y="1128028"/>
            <a:ext cx="3888432" cy="5037276"/>
          </a:xfrm>
          <a:prstGeom prst="rect">
            <a:avLst/>
          </a:prstGeom>
        </p:spPr>
        <p:txBody>
          <a:bodyPr wrap="square">
            <a:spAutoFit/>
          </a:bodyPr>
          <a:lstStyle/>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PCA </a:t>
            </a:r>
            <a:r>
              <a:rPr lang="en-US" sz="1800" baseline="0" dirty="0">
                <a:latin typeface="Tahoma" panose="020B0604030504040204" pitchFamily="34" charset="0"/>
                <a:ea typeface="Tahoma" panose="020B0604030504040204" pitchFamily="34" charset="0"/>
                <a:cs typeface="Tahoma" panose="020B0604030504040204" pitchFamily="34" charset="0"/>
              </a:rPr>
              <a:t>and </a:t>
            </a:r>
            <a:r>
              <a:rPr lang="en-US" sz="1800" baseline="0" dirty="0" smtClean="0">
                <a:latin typeface="Tahoma" panose="020B0604030504040204" pitchFamily="34" charset="0"/>
                <a:ea typeface="Tahoma" panose="020B0604030504040204" pitchFamily="34" charset="0"/>
                <a:cs typeface="Tahoma" panose="020B0604030504040204" pitchFamily="34" charset="0"/>
              </a:rPr>
              <a:t>SPCA: only </a:t>
            </a:r>
            <a:r>
              <a:rPr lang="en-US" sz="1800" baseline="0" dirty="0">
                <a:solidFill>
                  <a:srgbClr val="FF0000"/>
                </a:solidFill>
                <a:latin typeface="Tahoma" panose="020B0604030504040204" pitchFamily="34" charset="0"/>
                <a:ea typeface="Tahoma" panose="020B0604030504040204" pitchFamily="34" charset="0"/>
                <a:cs typeface="Tahoma" panose="020B0604030504040204" pitchFamily="34" charset="0"/>
              </a:rPr>
              <a:t>one</a:t>
            </a:r>
            <a:r>
              <a:rPr lang="en-US" sz="1800" baseline="0" dirty="0">
                <a:latin typeface="Tahoma" panose="020B0604030504040204" pitchFamily="34" charset="0"/>
                <a:ea typeface="Tahoma" panose="020B0604030504040204" pitchFamily="34" charset="0"/>
                <a:cs typeface="Tahoma" panose="020B0604030504040204" pitchFamily="34" charset="0"/>
              </a:rPr>
              <a:t> nonzero </a:t>
            </a:r>
            <a:r>
              <a:rPr lang="en-US" sz="1800" baseline="0" dirty="0" smtClean="0">
                <a:latin typeface="Tahoma" panose="020B0604030504040204" pitchFamily="34" charset="0"/>
                <a:ea typeface="Tahoma" panose="020B0604030504040204" pitchFamily="34" charset="0"/>
                <a:cs typeface="Tahoma" panose="020B0604030504040204" pitchFamily="34" charset="0"/>
              </a:rPr>
              <a:t>weight at different lags; </a:t>
            </a: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MSPCA-T: </a:t>
            </a:r>
            <a:r>
              <a:rPr lang="en-US" sz="1800" baseline="0" dirty="0">
                <a:solidFill>
                  <a:srgbClr val="FF0000"/>
                </a:solidFill>
                <a:latin typeface="Tahoma" panose="020B0604030504040204" pitchFamily="34" charset="0"/>
                <a:ea typeface="Tahoma" panose="020B0604030504040204" pitchFamily="34" charset="0"/>
                <a:cs typeface="Tahoma" panose="020B0604030504040204" pitchFamily="34" charset="0"/>
              </a:rPr>
              <a:t>two</a:t>
            </a:r>
            <a:r>
              <a:rPr lang="en-US" sz="1800" baseline="0" dirty="0">
                <a:latin typeface="Tahoma" panose="020B0604030504040204" pitchFamily="34" charset="0"/>
                <a:ea typeface="Tahoma" panose="020B0604030504040204" pitchFamily="34" charset="0"/>
                <a:cs typeface="Tahoma" panose="020B0604030504040204" pitchFamily="34" charset="0"/>
              </a:rPr>
              <a:t> weights </a:t>
            </a:r>
            <a:r>
              <a:rPr lang="en-US" sz="1800" baseline="0" dirty="0" smtClean="0">
                <a:latin typeface="Tahoma" panose="020B0604030504040204" pitchFamily="34" charset="0"/>
                <a:ea typeface="Tahoma" panose="020B0604030504040204" pitchFamily="34" charset="0"/>
                <a:cs typeface="Tahoma" panose="020B0604030504040204" pitchFamily="34" charset="0"/>
              </a:rPr>
              <a:t>at </a:t>
            </a:r>
            <a:r>
              <a:rPr lang="en-US" sz="1800" baseline="0" dirty="0">
                <a:latin typeface="Tahoma" panose="020B0604030504040204" pitchFamily="34" charset="0"/>
                <a:ea typeface="Tahoma" panose="020B0604030504040204" pitchFamily="34" charset="0"/>
                <a:cs typeface="Tahoma" panose="020B0604030504040204" pitchFamily="34" charset="0"/>
              </a:rPr>
              <a:t>two </a:t>
            </a:r>
            <a:r>
              <a:rPr lang="en-US" sz="1800" baseline="0" dirty="0" smtClean="0">
                <a:latin typeface="Tahoma" panose="020B0604030504040204" pitchFamily="34" charset="0"/>
                <a:ea typeface="Tahoma" panose="020B0604030504040204" pitchFamily="34" charset="0"/>
                <a:cs typeface="Tahoma" panose="020B0604030504040204" pitchFamily="34" charset="0"/>
              </a:rPr>
              <a:t>lags, </a:t>
            </a:r>
            <a:r>
              <a:rPr lang="en-US" sz="1800" baseline="0" dirty="0">
                <a:latin typeface="Tahoma" panose="020B0604030504040204" pitchFamily="34" charset="0"/>
                <a:ea typeface="Tahoma" panose="020B0604030504040204" pitchFamily="34" charset="0"/>
                <a:cs typeface="Tahoma" panose="020B0604030504040204" pitchFamily="34" charset="0"/>
              </a:rPr>
              <a:t>though the positive ICTD for the music is not as </a:t>
            </a:r>
            <a:r>
              <a:rPr lang="en-US" sz="1800" baseline="0" dirty="0" smtClean="0">
                <a:latin typeface="Tahoma" panose="020B0604030504040204" pitchFamily="34" charset="0"/>
                <a:ea typeface="Tahoma" panose="020B0604030504040204" pitchFamily="34" charset="0"/>
                <a:cs typeface="Tahoma" panose="020B0604030504040204" pitchFamily="34" charset="0"/>
              </a:rPr>
              <a:t>accurate;</a:t>
            </a: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For </a:t>
            </a:r>
            <a:r>
              <a:rPr lang="en-US" sz="1800" baseline="0" dirty="0">
                <a:latin typeface="Tahoma" panose="020B0604030504040204" pitchFamily="34" charset="0"/>
                <a:ea typeface="Tahoma" panose="020B0604030504040204" pitchFamily="34" charset="0"/>
                <a:cs typeface="Tahoma" panose="020B0604030504040204" pitchFamily="34" charset="0"/>
              </a:rPr>
              <a:t>consecutive </a:t>
            </a:r>
            <a:r>
              <a:rPr lang="en-US" sz="1800" baseline="0" dirty="0" smtClean="0">
                <a:latin typeface="Tahoma" panose="020B0604030504040204" pitchFamily="34" charset="0"/>
                <a:ea typeface="Tahoma" panose="020B0604030504040204" pitchFamily="34" charset="0"/>
                <a:cs typeface="Tahoma" panose="020B0604030504040204" pitchFamily="34" charset="0"/>
              </a:rPr>
              <a:t>MSPCA, </a:t>
            </a:r>
            <a:r>
              <a:rPr lang="en-US" sz="1800" baseline="0" dirty="0" smtClean="0">
                <a:solidFill>
                  <a:srgbClr val="FF0000"/>
                </a:solidFill>
                <a:latin typeface="Tahoma" panose="020B0604030504040204" pitchFamily="34" charset="0"/>
                <a:ea typeface="Tahoma" panose="020B0604030504040204" pitchFamily="34" charset="0"/>
                <a:cs typeface="Tahoma" panose="020B0604030504040204" pitchFamily="34" charset="0"/>
              </a:rPr>
              <a:t>non-zero</a:t>
            </a:r>
            <a:r>
              <a:rPr lang="en-US" sz="1800" baseline="0" dirty="0" smtClean="0">
                <a:latin typeface="Tahoma" panose="020B0604030504040204" pitchFamily="34" charset="0"/>
                <a:ea typeface="Tahoma" panose="020B0604030504040204" pitchFamily="34" charset="0"/>
                <a:cs typeface="Tahoma" panose="020B0604030504040204" pitchFamily="34" charset="0"/>
              </a:rPr>
              <a:t> </a:t>
            </a:r>
            <a:r>
              <a:rPr lang="en-US" sz="1800" baseline="0" dirty="0">
                <a:latin typeface="Tahoma" panose="020B0604030504040204" pitchFamily="34" charset="0"/>
                <a:ea typeface="Tahoma" panose="020B0604030504040204" pitchFamily="34" charset="0"/>
                <a:cs typeface="Tahoma" panose="020B0604030504040204" pitchFamily="34" charset="0"/>
              </a:rPr>
              <a:t>weights </a:t>
            </a:r>
            <a:r>
              <a:rPr lang="en-US" sz="1800" baseline="0" dirty="0" smtClean="0">
                <a:latin typeface="Tahoma" panose="020B0604030504040204" pitchFamily="34" charset="0"/>
                <a:ea typeface="Tahoma" panose="020B0604030504040204" pitchFamily="34" charset="0"/>
                <a:cs typeface="Tahoma" panose="020B0604030504040204" pitchFamily="34" charset="0"/>
              </a:rPr>
              <a:t>at </a:t>
            </a:r>
            <a:r>
              <a:rPr lang="en-US" sz="1800" baseline="0" dirty="0">
                <a:solidFill>
                  <a:srgbClr val="FF0000"/>
                </a:solidFill>
                <a:latin typeface="Tahoma" panose="020B0604030504040204" pitchFamily="34" charset="0"/>
                <a:ea typeface="Tahoma" panose="020B0604030504040204" pitchFamily="34" charset="0"/>
                <a:cs typeface="Tahoma" panose="020B0604030504040204" pitchFamily="34" charset="0"/>
              </a:rPr>
              <a:t>all</a:t>
            </a:r>
            <a:r>
              <a:rPr lang="en-US" sz="1800" baseline="0" dirty="0">
                <a:latin typeface="Tahoma" panose="020B0604030504040204" pitchFamily="34" charset="0"/>
                <a:ea typeface="Tahoma" panose="020B0604030504040204" pitchFamily="34" charset="0"/>
                <a:cs typeface="Tahoma" panose="020B0604030504040204" pitchFamily="34" charset="0"/>
              </a:rPr>
              <a:t> </a:t>
            </a:r>
            <a:r>
              <a:rPr lang="en-US" sz="1800" baseline="0" dirty="0" smtClean="0">
                <a:latin typeface="Tahoma" panose="020B0604030504040204" pitchFamily="34" charset="0"/>
                <a:ea typeface="Tahoma" panose="020B0604030504040204" pitchFamily="34" charset="0"/>
                <a:cs typeface="Tahoma" panose="020B0604030504040204" pitchFamily="34" charset="0"/>
              </a:rPr>
              <a:t>lags</a:t>
            </a:r>
            <a:r>
              <a:rPr lang="en-US" sz="1800" baseline="0" dirty="0">
                <a:latin typeface="Tahoma" panose="020B0604030504040204" pitchFamily="34" charset="0"/>
                <a:ea typeface="Tahoma" panose="020B0604030504040204" pitchFamily="34" charset="0"/>
                <a:cs typeface="Tahoma" panose="020B0604030504040204" pitchFamily="34" charset="0"/>
              </a:rPr>
              <a:t>, and </a:t>
            </a:r>
            <a:r>
              <a:rPr lang="en-US" sz="1800" baseline="0" dirty="0" smtClean="0">
                <a:latin typeface="Tahoma" panose="020B0604030504040204" pitchFamily="34" charset="0"/>
                <a:ea typeface="Tahoma" panose="020B0604030504040204" pitchFamily="34" charset="0"/>
                <a:cs typeface="Tahoma" panose="020B0604030504040204" pitchFamily="34" charset="0"/>
              </a:rPr>
              <a:t>higher </a:t>
            </a:r>
            <a:r>
              <a:rPr lang="en-US" sz="1800" baseline="0" dirty="0">
                <a:latin typeface="Tahoma" panose="020B0604030504040204" pitchFamily="34" charset="0"/>
                <a:ea typeface="Tahoma" panose="020B0604030504040204" pitchFamily="34" charset="0"/>
                <a:cs typeface="Tahoma" panose="020B0604030504040204" pitchFamily="34" charset="0"/>
              </a:rPr>
              <a:t>weights are given to those lags that are closer to the directions of the primary </a:t>
            </a:r>
            <a:r>
              <a:rPr lang="en-US" sz="1800" baseline="0" dirty="0" smtClean="0">
                <a:latin typeface="Tahoma" panose="020B0604030504040204" pitchFamily="34" charset="0"/>
                <a:ea typeface="Tahoma" panose="020B0604030504040204" pitchFamily="34" charset="0"/>
                <a:cs typeface="Tahoma" panose="020B0604030504040204" pitchFamily="34" charset="0"/>
              </a:rPr>
              <a:t>components</a:t>
            </a:r>
            <a:r>
              <a:rPr lang="en-US" sz="1800" baseline="0" dirty="0">
                <a:latin typeface="Tahoma" panose="020B0604030504040204" pitchFamily="34" charset="0"/>
                <a:ea typeface="Tahoma" panose="020B0604030504040204" pitchFamily="34" charset="0"/>
                <a:cs typeface="Tahoma" panose="020B0604030504040204" pitchFamily="34" charset="0"/>
              </a:rPr>
              <a:t>;</a:t>
            </a:r>
            <a:endParaRPr lang="en-US" sz="1800" baseline="0" dirty="0" smtClean="0">
              <a:latin typeface="Tahoma" panose="020B0604030504040204" pitchFamily="34" charset="0"/>
              <a:ea typeface="Tahoma" panose="020B0604030504040204" pitchFamily="34" charset="0"/>
              <a:cs typeface="Tahoma" panose="020B0604030504040204" pitchFamily="34" charset="0"/>
            </a:endParaRP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As </a:t>
            </a:r>
            <a:r>
              <a:rPr lang="en-US" sz="1800" baseline="0" dirty="0">
                <a:latin typeface="Tahoma" panose="020B0604030504040204" pitchFamily="34" charset="0"/>
                <a:ea typeface="Tahoma" panose="020B0604030504040204" pitchFamily="34" charset="0"/>
                <a:cs typeface="Tahoma" panose="020B0604030504040204" pitchFamily="34" charset="0"/>
              </a:rPr>
              <a:t>the exponent </a:t>
            </a:r>
            <a:r>
              <a:rPr lang="en-US" sz="1800" i="1" baseline="0" dirty="0" smtClean="0">
                <a:solidFill>
                  <a:srgbClr val="FF0000"/>
                </a:solidFill>
                <a:latin typeface="Tahoma" panose="020B0604030504040204" pitchFamily="34" charset="0"/>
                <a:ea typeface="Tahoma" panose="020B0604030504040204" pitchFamily="34" charset="0"/>
                <a:cs typeface="Tahoma" panose="020B0604030504040204" pitchFamily="34" charset="0"/>
              </a:rPr>
              <a:t>a</a:t>
            </a:r>
            <a:r>
              <a:rPr lang="en-US" sz="1800" baseline="0" dirty="0" smtClean="0">
                <a:latin typeface="Tahoma" panose="020B0604030504040204" pitchFamily="34" charset="0"/>
                <a:ea typeface="Tahoma" panose="020B0604030504040204" pitchFamily="34" charset="0"/>
                <a:cs typeface="Tahoma" panose="020B0604030504040204" pitchFamily="34" charset="0"/>
              </a:rPr>
              <a:t> </a:t>
            </a:r>
            <a:r>
              <a:rPr lang="en-US" sz="1800" baseline="0" dirty="0">
                <a:solidFill>
                  <a:srgbClr val="FF0000"/>
                </a:solidFill>
                <a:latin typeface="Tahoma" panose="020B0604030504040204" pitchFamily="34" charset="0"/>
                <a:ea typeface="Tahoma" panose="020B0604030504040204" pitchFamily="34" charset="0"/>
                <a:cs typeface="Tahoma" panose="020B0604030504040204" pitchFamily="34" charset="0"/>
              </a:rPr>
              <a:t>increases</a:t>
            </a:r>
            <a:r>
              <a:rPr lang="en-US" sz="1800" baseline="0" dirty="0">
                <a:latin typeface="Tahoma" panose="020B0604030504040204" pitchFamily="34" charset="0"/>
                <a:ea typeface="Tahoma" panose="020B0604030504040204" pitchFamily="34" charset="0"/>
                <a:cs typeface="Tahoma" panose="020B0604030504040204" pitchFamily="34" charset="0"/>
              </a:rPr>
              <a:t>, the differences among the weights </a:t>
            </a:r>
            <a:r>
              <a:rPr lang="en-US" sz="1800" baseline="0" dirty="0" smtClean="0">
                <a:latin typeface="Tahoma" panose="020B0604030504040204" pitchFamily="34" charset="0"/>
                <a:ea typeface="Tahoma" panose="020B0604030504040204" pitchFamily="34" charset="0"/>
                <a:cs typeface="Tahoma" panose="020B0604030504040204" pitchFamily="34" charset="0"/>
              </a:rPr>
              <a:t>become </a:t>
            </a:r>
            <a:r>
              <a:rPr lang="en-US" sz="1800" baseline="0" dirty="0">
                <a:latin typeface="Tahoma" panose="020B0604030504040204" pitchFamily="34" charset="0"/>
                <a:ea typeface="Tahoma" panose="020B0604030504040204" pitchFamily="34" charset="0"/>
                <a:cs typeface="Tahoma" panose="020B0604030504040204" pitchFamily="34" charset="0"/>
              </a:rPr>
              <a:t>more </a:t>
            </a:r>
            <a:r>
              <a:rPr lang="en-US" sz="1800" baseline="0" dirty="0" smtClean="0">
                <a:solidFill>
                  <a:srgbClr val="FF0000"/>
                </a:solidFill>
                <a:latin typeface="Tahoma" panose="020B0604030504040204" pitchFamily="34" charset="0"/>
                <a:ea typeface="Tahoma" panose="020B0604030504040204" pitchFamily="34" charset="0"/>
                <a:cs typeface="Tahoma" panose="020B0604030504040204" pitchFamily="34" charset="0"/>
              </a:rPr>
              <a:t>significant</a:t>
            </a:r>
            <a:r>
              <a:rPr lang="en-US" sz="1800" baseline="0" dirty="0" smtClean="0">
                <a:latin typeface="Tahoma" panose="020B0604030504040204" pitchFamily="34" charset="0"/>
                <a:ea typeface="Tahoma" panose="020B0604030504040204" pitchFamily="34" charset="0"/>
                <a:cs typeface="Tahoma" panose="020B0604030504040204" pitchFamily="34" charset="0"/>
              </a:rPr>
              <a:t>;</a:t>
            </a:r>
          </a:p>
          <a:p>
            <a:pPr marL="285750" indent="-285750" algn="just">
              <a:spcAft>
                <a:spcPts val="1000"/>
              </a:spcAft>
              <a:buFont typeface="Wingdings" panose="05000000000000000000" pitchFamily="2" charset="2"/>
              <a:buChar char="Ø"/>
            </a:pPr>
            <a:r>
              <a:rPr lang="en-US" sz="1800" baseline="0" dirty="0" smtClean="0">
                <a:latin typeface="Tahoma" panose="020B0604030504040204" pitchFamily="34" charset="0"/>
                <a:ea typeface="Tahoma" panose="020B0604030504040204" pitchFamily="34" charset="0"/>
                <a:cs typeface="Tahoma" panose="020B0604030504040204" pitchFamily="34" charset="0"/>
              </a:rPr>
              <a:t>When </a:t>
            </a:r>
            <a:r>
              <a:rPr lang="en-US" sz="1800" i="1" baseline="0" dirty="0">
                <a:latin typeface="Tahoma" panose="020B0604030504040204" pitchFamily="34" charset="0"/>
                <a:ea typeface="Tahoma" panose="020B0604030504040204" pitchFamily="34" charset="0"/>
                <a:cs typeface="Tahoma" panose="020B0604030504040204" pitchFamily="34" charset="0"/>
              </a:rPr>
              <a:t>a </a:t>
            </a:r>
            <a:r>
              <a:rPr lang="en-US" sz="1800" baseline="0" dirty="0">
                <a:latin typeface="Tahoma" panose="020B0604030504040204" pitchFamily="34" charset="0"/>
                <a:ea typeface="Tahoma" panose="020B0604030504040204" pitchFamily="34" charset="0"/>
                <a:cs typeface="Tahoma" panose="020B0604030504040204" pitchFamily="34" charset="0"/>
              </a:rPr>
              <a:t>is high (e.g., </a:t>
            </a:r>
            <a:r>
              <a:rPr lang="en-US" sz="1800" i="1" baseline="0" dirty="0" smtClean="0">
                <a:latin typeface="Tahoma" panose="020B0604030504040204" pitchFamily="34" charset="0"/>
                <a:ea typeface="Tahoma" panose="020B0604030504040204" pitchFamily="34" charset="0"/>
                <a:cs typeface="Tahoma" panose="020B0604030504040204" pitchFamily="34" charset="0"/>
              </a:rPr>
              <a:t>a </a:t>
            </a:r>
            <a:r>
              <a:rPr lang="en-US" sz="1800" baseline="0" dirty="0" smtClean="0">
                <a:latin typeface="Tahoma" panose="020B0604030504040204" pitchFamily="34" charset="0"/>
                <a:ea typeface="Tahoma" panose="020B0604030504040204" pitchFamily="34" charset="0"/>
                <a:cs typeface="Tahoma" panose="020B0604030504040204" pitchFamily="34" charset="0"/>
              </a:rPr>
              <a:t>= 10</a:t>
            </a:r>
            <a:r>
              <a:rPr lang="en-US" sz="1800" baseline="0" dirty="0">
                <a:latin typeface="Tahoma" panose="020B0604030504040204" pitchFamily="34" charset="0"/>
                <a:ea typeface="Tahoma" panose="020B0604030504040204" pitchFamily="34" charset="0"/>
                <a:cs typeface="Tahoma" panose="020B0604030504040204" pitchFamily="34" charset="0"/>
              </a:rPr>
              <a:t>), the weighting method in consecutive MSPCA becomes similar to </a:t>
            </a:r>
            <a:r>
              <a:rPr lang="en-US" sz="1800" baseline="0" dirty="0" smtClean="0">
                <a:latin typeface="Tahoma" panose="020B0604030504040204" pitchFamily="34" charset="0"/>
                <a:ea typeface="Tahoma" panose="020B0604030504040204" pitchFamily="34" charset="0"/>
                <a:cs typeface="Tahoma" panose="020B0604030504040204" pitchFamily="34" charset="0"/>
              </a:rPr>
              <a:t>SPCA</a:t>
            </a:r>
            <a:r>
              <a:rPr lang="en-US" sz="1800" baseline="0" dirty="0">
                <a:latin typeface="Tahoma" panose="020B0604030504040204" pitchFamily="34" charset="0"/>
                <a:ea typeface="Tahoma" panose="020B0604030504040204" pitchFamily="34" charset="0"/>
                <a:cs typeface="Tahoma" panose="020B0604030504040204" pitchFamily="34" charset="0"/>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1.1|16.9"/>
</p:tagLst>
</file>

<file path=ppt/tags/tag10.xml><?xml version="1.0" encoding="utf-8"?>
<p:tagLst xmlns:a="http://schemas.openxmlformats.org/drawingml/2006/main" xmlns:r="http://schemas.openxmlformats.org/officeDocument/2006/relationships" xmlns:p="http://schemas.openxmlformats.org/presentationml/2006/main">
  <p:tag name="TIMING" val="|21.1|16.9"/>
</p:tagLst>
</file>

<file path=ppt/tags/tag11.xml><?xml version="1.0" encoding="utf-8"?>
<p:tagLst xmlns:a="http://schemas.openxmlformats.org/drawingml/2006/main" xmlns:r="http://schemas.openxmlformats.org/officeDocument/2006/relationships" xmlns:p="http://schemas.openxmlformats.org/presentationml/2006/main">
  <p:tag name="TIMING" val="|21.1|16.9"/>
</p:tagLst>
</file>

<file path=ppt/tags/tag12.xml><?xml version="1.0" encoding="utf-8"?>
<p:tagLst xmlns:a="http://schemas.openxmlformats.org/drawingml/2006/main" xmlns:r="http://schemas.openxmlformats.org/officeDocument/2006/relationships" xmlns:p="http://schemas.openxmlformats.org/presentationml/2006/main">
  <p:tag name="TIMING" val="|21.1|16.9"/>
</p:tagLst>
</file>

<file path=ppt/tags/tag13.xml><?xml version="1.0" encoding="utf-8"?>
<p:tagLst xmlns:a="http://schemas.openxmlformats.org/drawingml/2006/main" xmlns:r="http://schemas.openxmlformats.org/officeDocument/2006/relationships" xmlns:p="http://schemas.openxmlformats.org/presentationml/2006/main">
  <p:tag name="TIMING" val="|21.1|16.9"/>
</p:tagLst>
</file>

<file path=ppt/tags/tag2.xml><?xml version="1.0" encoding="utf-8"?>
<p:tagLst xmlns:a="http://schemas.openxmlformats.org/drawingml/2006/main" xmlns:r="http://schemas.openxmlformats.org/officeDocument/2006/relationships" xmlns:p="http://schemas.openxmlformats.org/presentationml/2006/main">
  <p:tag name="TIMING" val="|21.1|16.9"/>
</p:tagLst>
</file>

<file path=ppt/tags/tag3.xml><?xml version="1.0" encoding="utf-8"?>
<p:tagLst xmlns:a="http://schemas.openxmlformats.org/drawingml/2006/main" xmlns:r="http://schemas.openxmlformats.org/officeDocument/2006/relationships" xmlns:p="http://schemas.openxmlformats.org/presentationml/2006/main">
  <p:tag name="TIMING" val="|21.1|16.9"/>
</p:tagLst>
</file>

<file path=ppt/tags/tag4.xml><?xml version="1.0" encoding="utf-8"?>
<p:tagLst xmlns:a="http://schemas.openxmlformats.org/drawingml/2006/main" xmlns:r="http://schemas.openxmlformats.org/officeDocument/2006/relationships" xmlns:p="http://schemas.openxmlformats.org/presentationml/2006/main">
  <p:tag name="TIMING" val="|21.1|16.9"/>
</p:tagLst>
</file>

<file path=ppt/tags/tag5.xml><?xml version="1.0" encoding="utf-8"?>
<p:tagLst xmlns:a="http://schemas.openxmlformats.org/drawingml/2006/main" xmlns:r="http://schemas.openxmlformats.org/officeDocument/2006/relationships" xmlns:p="http://schemas.openxmlformats.org/presentationml/2006/main">
  <p:tag name="TIMING" val="|21.1|16.9"/>
</p:tagLst>
</file>

<file path=ppt/tags/tag6.xml><?xml version="1.0" encoding="utf-8"?>
<p:tagLst xmlns:a="http://schemas.openxmlformats.org/drawingml/2006/main" xmlns:r="http://schemas.openxmlformats.org/officeDocument/2006/relationships" xmlns:p="http://schemas.openxmlformats.org/presentationml/2006/main">
  <p:tag name="TIMING" val="|21.1|16.9"/>
</p:tagLst>
</file>

<file path=ppt/tags/tag7.xml><?xml version="1.0" encoding="utf-8"?>
<p:tagLst xmlns:a="http://schemas.openxmlformats.org/drawingml/2006/main" xmlns:r="http://schemas.openxmlformats.org/officeDocument/2006/relationships" xmlns:p="http://schemas.openxmlformats.org/presentationml/2006/main">
  <p:tag name="TIMING" val="|21.1|16.9"/>
</p:tagLst>
</file>

<file path=ppt/tags/tag8.xml><?xml version="1.0" encoding="utf-8"?>
<p:tagLst xmlns:a="http://schemas.openxmlformats.org/drawingml/2006/main" xmlns:r="http://schemas.openxmlformats.org/officeDocument/2006/relationships" xmlns:p="http://schemas.openxmlformats.org/presentationml/2006/main">
  <p:tag name="TIMING" val="|21.1|16.9"/>
</p:tagLst>
</file>

<file path=ppt/tags/tag9.xml><?xml version="1.0" encoding="utf-8"?>
<p:tagLst xmlns:a="http://schemas.openxmlformats.org/drawingml/2006/main" xmlns:r="http://schemas.openxmlformats.org/officeDocument/2006/relationships" xmlns:p="http://schemas.openxmlformats.org/presentationml/2006/main">
  <p:tag name="TIMING" val="|21.1|16.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54063</TotalTime>
  <Words>1428</Words>
  <Application>Microsoft Office PowerPoint</Application>
  <PresentationFormat>On-screen Show (4:3)</PresentationFormat>
  <Paragraphs>137</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Office Theme</vt:lpstr>
      <vt:lpstr>Visio</vt:lpstr>
      <vt:lpstr>Equation</vt:lpstr>
      <vt:lpstr>Multi-Shift Principal Component Analysis  based Primary Component Extraction  for Spatial Audio Reproduction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Multi-Shift Principal Component Analysis  based Primary Component Extraction  for Spatial Audio Reproduction</vt:lpstr>
    </vt:vector>
  </TitlesOfParts>
  <Company>NANYANG TECHNOLOGICAL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(Verdana font size 28, bold)</dc:title>
  <dc:creator>marni</dc:creator>
  <cp:lastModifiedBy>DSP Lab</cp:lastModifiedBy>
  <cp:revision>1196</cp:revision>
  <cp:lastPrinted>2014-08-21T01:28:34Z</cp:lastPrinted>
  <dcterms:created xsi:type="dcterms:W3CDTF">2011-09-18T23:58:31Z</dcterms:created>
  <dcterms:modified xsi:type="dcterms:W3CDTF">2015-04-13T04:11:02Z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0x0101005FACAA0B73F149448271D63BB03AD730</vt:lpwstr>
  </property>
  <property fmtid="{D5CDD505-2E9C-101B-9397-08002B2CF9AE}" pid="4" name="PublishingExpirationDate">
    <vt:lpwstr/>
  </property>
  <property fmtid="{D5CDD505-2E9C-101B-9397-08002B2CF9AE}" pid="5" name="PublishingStartDate">
    <vt:lpwstr/>
  </property>
</Properties>
</file>