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Good morning, everyone</a:t>
            </a:r>
            <a:endParaRPr/>
          </a:p>
          <a:p>
            <a:pPr indent="0" lvl="0" marL="0" rtl="0" algn="l">
              <a:spcBef>
                <a:spcPts val="0"/>
              </a:spcBef>
              <a:spcAft>
                <a:spcPts val="0"/>
              </a:spcAft>
              <a:buNone/>
            </a:pPr>
            <a:r>
              <a:rPr lang="zh-CN"/>
              <a:t>I’m very glad to be here today to introduce my paper titled “Rethinking temporal self-similarity for repetitive action counting”. </a:t>
            </a:r>
            <a:endParaRPr/>
          </a:p>
          <a:p>
            <a:pPr indent="0" lvl="0" marL="0" rtl="0" algn="l">
              <a:spcBef>
                <a:spcPts val="0"/>
              </a:spcBef>
              <a:spcAft>
                <a:spcPts val="0"/>
              </a:spcAft>
              <a:buNone/>
            </a:pPr>
            <a:r>
              <a:rPr lang="zh-CN"/>
              <a:t>This is joint works with my colleges from University of Bonn and Birzeit University, many thanks to them.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0f14c249cf_7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0f14c249cf_7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0f14c249cf_7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0f14c249cf_7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0f14c249cf_7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0f14c249cf_7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0f14c249cf_7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0f14c249cf_7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0f14c249cf_7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0f14c249cf_7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0eed1e1e40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0eed1e1e40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a:solidFill>
                  <a:schemeClr val="dk1"/>
                </a:solidFill>
                <a:highlight>
                  <a:srgbClr val="FFFFFF"/>
                </a:highlight>
                <a:latin typeface="Times New Roman"/>
                <a:ea typeface="Times New Roman"/>
                <a:cs typeface="Times New Roman"/>
                <a:sym typeface="Times New Roman"/>
              </a:rPr>
              <a:t>tapping feet to the music</a:t>
            </a:r>
            <a:endParaRPr>
              <a:solidFill>
                <a:schemeClr val="dk1"/>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zh-CN"/>
              <a:t>This work aims to TODO. </a:t>
            </a:r>
            <a:endParaRPr/>
          </a:p>
          <a:p>
            <a:pPr indent="0" lvl="0" marL="0" rtl="0" algn="l">
              <a:spcBef>
                <a:spcPts val="0"/>
              </a:spcBef>
              <a:spcAft>
                <a:spcPts val="0"/>
              </a:spcAft>
              <a:buNone/>
            </a:pPr>
            <a:r>
              <a:rPr lang="zh-CN"/>
              <a:t>But first of all, let me explain what is class-agnostic repetitive action counting. </a:t>
            </a:r>
            <a:endParaRPr/>
          </a:p>
          <a:p>
            <a:pPr indent="0" lvl="0" marL="0" rtl="0" algn="l">
              <a:spcBef>
                <a:spcPts val="0"/>
              </a:spcBef>
              <a:spcAft>
                <a:spcPts val="0"/>
              </a:spcAft>
              <a:buNone/>
            </a:pPr>
            <a:r>
              <a:rPr lang="zh-CN"/>
              <a:t>Basically, in many scenarios like in the gyms, or in the playground while we are doing sports, we keep practicing the same action many times to build up our muscles. It’s therefore important to know how many actions we have done, e.g. with the help of video surveillance systems or simply cameras. Notice that in this work we focus on the class-agnostic setting, namely the model does not need to know what kind of the action is going to be </a:t>
            </a:r>
            <a:r>
              <a:rPr lang="zh-CN"/>
              <a:t>performed</a:t>
            </a:r>
            <a:r>
              <a:rPr lang="zh-CN"/>
              <a:t>, and the goal is to count how many times an actions has been observed from a given video. </a:t>
            </a:r>
            <a:endParaRPr/>
          </a:p>
          <a:p>
            <a:pPr indent="0" lvl="0" marL="0" rtl="0" algn="l">
              <a:spcBef>
                <a:spcPts val="0"/>
              </a:spcBef>
              <a:spcAft>
                <a:spcPts val="0"/>
              </a:spcAft>
              <a:buNone/>
            </a:pPr>
            <a:r>
              <a:rPr lang="zh-CN"/>
              <a:t>This is a common and easy task for our humans, but it’s quite challenging for the models to learn from videos with, e.g. variant periodicity, action interruption and …..</a:t>
            </a:r>
            <a:endParaRPr/>
          </a:p>
          <a:p>
            <a:pPr indent="0" lvl="0" marL="0" rtl="0" algn="l">
              <a:spcBef>
                <a:spcPts val="0"/>
              </a:spcBef>
              <a:spcAft>
                <a:spcPts val="0"/>
              </a:spcAft>
              <a:buNone/>
            </a:pPr>
            <a:r>
              <a:rPr lang="zh-CN"/>
              <a:t>As an example, please have a look on the following demo videos, here you can see that…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0f14c249c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0f14c249c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Previous methods have been proposed for this problem.  Recently, a line of recent works has been focusing on building a temporal self-similarity matrix from extracted vision features of a given video, and try to predict the repetitive count from the TSM matrix. However, considering TSM matrix as the only intermediate layer will result in loss of detail informations as it’s highly compressed. </a:t>
            </a:r>
            <a:endParaRPr/>
          </a:p>
          <a:p>
            <a:pPr indent="0" lvl="0" marL="0" rtl="0" algn="l">
              <a:spcBef>
                <a:spcPts val="0"/>
              </a:spcBef>
              <a:spcAft>
                <a:spcPts val="0"/>
              </a:spcAft>
              <a:buNone/>
            </a:pPr>
            <a:r>
              <a:rPr lang="zh-CN"/>
              <a:t>Motivated by this insight, we therefore propose to (next slide)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0eed1e1e40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0eed1e1e40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solidFill>
                  <a:schemeClr val="dk1"/>
                </a:solidFill>
              </a:rPr>
              <a:t>Motivated by this insight, we therefore propose to (next slide)</a:t>
            </a:r>
            <a:endParaRPr>
              <a:solidFill>
                <a:schemeClr val="dk1"/>
              </a:solidFill>
            </a:endParaRPr>
          </a:p>
          <a:p>
            <a:pPr indent="0" lvl="0" marL="0" rtl="0" algn="l">
              <a:spcBef>
                <a:spcPts val="0"/>
              </a:spcBef>
              <a:spcAft>
                <a:spcPts val="0"/>
              </a:spcAft>
              <a:buNone/>
            </a:pPr>
            <a:r>
              <a:rPr lang="zh-CN">
                <a:solidFill>
                  <a:schemeClr val="dk1"/>
                </a:solidFill>
              </a:rPr>
              <a:t>predict the repetitive counts directly from the extracted features with SMS-TCN model, and consider TSM matrix as an auxiliary (extra) task for providing complementary supervision signals. </a:t>
            </a:r>
            <a:endParaRPr>
              <a:solidFill>
                <a:schemeClr val="dk1"/>
              </a:solidFill>
            </a:endParaRPr>
          </a:p>
          <a:p>
            <a:pPr indent="0" lvl="0" marL="0" rtl="0" algn="l">
              <a:spcBef>
                <a:spcPts val="0"/>
              </a:spcBef>
              <a:spcAft>
                <a:spcPts val="0"/>
              </a:spcAft>
              <a:buNone/>
            </a:pPr>
            <a:r>
              <a:rPr lang="zh-CN">
                <a:solidFill>
                  <a:schemeClr val="dk1"/>
                </a:solidFill>
              </a:rPr>
              <a:t>As a result, we get the repetitive counts by counting the number of frames which represent an action start.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0f14c249cf_7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0f14c249cf_7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TODO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0f14c249cf_7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0f14c249cf_7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Here is an example of how the consistency loss for TSM is computed. </a:t>
            </a:r>
            <a:endParaRPr/>
          </a:p>
          <a:p>
            <a:pPr indent="0" lvl="0" marL="0" rtl="0" algn="l">
              <a:spcBef>
                <a:spcPts val="0"/>
              </a:spcBef>
              <a:spcAft>
                <a:spcPts val="0"/>
              </a:spcAft>
              <a:buNone/>
            </a:pPr>
            <a:r>
              <a:rPr lang="zh-CN"/>
              <a:t>I</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0f14c249cf_7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0f14c249cf_7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0f14c249cf_7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0f14c249cf_7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0f14c249cf_7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0f14c249cf_7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7.png"/><Relationship Id="rId5" Type="http://schemas.openxmlformats.org/officeDocument/2006/relationships/image" Target="../media/image27.jp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24.png"/><Relationship Id="rId5"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24.png"/><Relationship Id="rId5"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gif"/><Relationship Id="rId4" Type="http://schemas.openxmlformats.org/officeDocument/2006/relationships/image" Target="../media/image30.gif"/><Relationship Id="rId5" Type="http://schemas.openxmlformats.org/officeDocument/2006/relationships/image" Target="../media/image36.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10.gif"/><Relationship Id="rId5" Type="http://schemas.openxmlformats.org/officeDocument/2006/relationships/image" Target="../media/image25.gif"/><Relationship Id="rId6" Type="http://schemas.openxmlformats.org/officeDocument/2006/relationships/image" Target="../media/image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1.png"/><Relationship Id="rId5" Type="http://schemas.openxmlformats.org/officeDocument/2006/relationships/image" Target="../media/image15.png"/><Relationship Id="rId6" Type="http://schemas.openxmlformats.org/officeDocument/2006/relationships/image" Target="../media/image8.jpg"/><Relationship Id="rId7" Type="http://schemas.openxmlformats.org/officeDocument/2006/relationships/image" Target="../media/image12.jpg"/><Relationship Id="rId8"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2.png"/><Relationship Id="rId10" Type="http://schemas.openxmlformats.org/officeDocument/2006/relationships/image" Target="../media/image23.png"/><Relationship Id="rId9"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24.png"/><Relationship Id="rId5"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ct val="27500"/>
              <a:buFont typeface="Arial"/>
              <a:buNone/>
            </a:pPr>
            <a:r>
              <a:rPr b="1" lang="zh-CN" sz="4000">
                <a:latin typeface="Calibri"/>
                <a:ea typeface="Calibri"/>
                <a:cs typeface="Calibri"/>
                <a:sym typeface="Calibri"/>
              </a:rPr>
              <a:t>Rethinking Temporal Self-similarity for Repetitive Action Counting</a:t>
            </a:r>
            <a:endParaRPr sz="4000"/>
          </a:p>
          <a:p>
            <a:pPr indent="0" lvl="0" marL="0" rtl="0" algn="ctr">
              <a:spcBef>
                <a:spcPts val="0"/>
              </a:spcBef>
              <a:spcAft>
                <a:spcPts val="0"/>
              </a:spcAft>
              <a:buNone/>
            </a:pPr>
            <a:r>
              <a:t/>
            </a:r>
            <a:endParaRPr/>
          </a:p>
        </p:txBody>
      </p:sp>
      <p:sp>
        <p:nvSpPr>
          <p:cNvPr id="55" name="Google Shape;55;p13"/>
          <p:cNvSpPr txBox="1"/>
          <p:nvPr>
            <p:ph idx="1" type="subTitle"/>
          </p:nvPr>
        </p:nvSpPr>
        <p:spPr>
          <a:xfrm>
            <a:off x="379725" y="2072125"/>
            <a:ext cx="8520600" cy="499500"/>
          </a:xfrm>
          <a:prstGeom prst="rect">
            <a:avLst/>
          </a:prstGeom>
        </p:spPr>
        <p:txBody>
          <a:bodyPr anchorCtr="0" anchor="t" bIns="91425" lIns="91425" spcFirstLastPara="1" rIns="91425" wrap="square" tIns="91425">
            <a:normAutofit fontScale="32500"/>
          </a:bodyPr>
          <a:lstStyle/>
          <a:p>
            <a:pPr indent="0" lvl="0" marL="0" rtl="0" algn="ctr">
              <a:lnSpc>
                <a:spcPct val="115000"/>
              </a:lnSpc>
              <a:spcBef>
                <a:spcPts val="0"/>
              </a:spcBef>
              <a:spcAft>
                <a:spcPts val="0"/>
              </a:spcAft>
              <a:buClr>
                <a:schemeClr val="dk1"/>
              </a:buClr>
              <a:buSzPts val="358"/>
              <a:buFont typeface="Arial"/>
              <a:buNone/>
            </a:pPr>
            <a:r>
              <a:rPr i="1" lang="zh-CN" sz="6000">
                <a:solidFill>
                  <a:schemeClr val="dk1"/>
                </a:solidFill>
                <a:latin typeface="Calibri"/>
                <a:ea typeface="Calibri"/>
                <a:cs typeface="Calibri"/>
                <a:sym typeface="Calibri"/>
              </a:rPr>
              <a:t>Yanan Luo </a:t>
            </a:r>
            <a:r>
              <a:rPr baseline="30000" i="1" lang="zh-CN" sz="6000">
                <a:solidFill>
                  <a:schemeClr val="dk1"/>
                </a:solidFill>
                <a:latin typeface="Calibri"/>
                <a:ea typeface="Calibri"/>
                <a:cs typeface="Calibri"/>
                <a:sym typeface="Calibri"/>
              </a:rPr>
              <a:t>*</a:t>
            </a:r>
            <a:r>
              <a:rPr baseline="30000" i="1" lang="zh-CN" sz="5900">
                <a:solidFill>
                  <a:schemeClr val="dk1"/>
                </a:solidFill>
                <a:latin typeface="Calibri"/>
                <a:ea typeface="Calibri"/>
                <a:cs typeface="Calibri"/>
                <a:sym typeface="Calibri"/>
              </a:rPr>
              <a:t>1</a:t>
            </a:r>
            <a:r>
              <a:rPr i="1" lang="zh-CN" sz="6000">
                <a:solidFill>
                  <a:schemeClr val="dk1"/>
                </a:solidFill>
                <a:latin typeface="Calibri"/>
                <a:ea typeface="Calibri"/>
                <a:cs typeface="Calibri"/>
                <a:sym typeface="Calibri"/>
              </a:rPr>
              <a:t>, Jinhui Yi </a:t>
            </a:r>
            <a:r>
              <a:rPr baseline="30000" i="1" lang="zh-CN" sz="6000">
                <a:solidFill>
                  <a:schemeClr val="dk1"/>
                </a:solidFill>
                <a:latin typeface="Calibri"/>
                <a:ea typeface="Calibri"/>
                <a:cs typeface="Calibri"/>
                <a:sym typeface="Calibri"/>
              </a:rPr>
              <a:t>*1</a:t>
            </a:r>
            <a:r>
              <a:rPr i="1" lang="zh-CN" sz="6000">
                <a:solidFill>
                  <a:schemeClr val="dk1"/>
                </a:solidFill>
                <a:latin typeface="Calibri"/>
                <a:ea typeface="Calibri"/>
                <a:cs typeface="Calibri"/>
                <a:sym typeface="Calibri"/>
              </a:rPr>
              <a:t>, Yazan Abu Farha </a:t>
            </a:r>
            <a:r>
              <a:rPr baseline="30000" i="1" lang="zh-CN" sz="6000">
                <a:solidFill>
                  <a:schemeClr val="dk1"/>
                </a:solidFill>
                <a:latin typeface="Calibri"/>
                <a:ea typeface="Calibri"/>
                <a:cs typeface="Calibri"/>
                <a:sym typeface="Calibri"/>
              </a:rPr>
              <a:t>2</a:t>
            </a:r>
            <a:r>
              <a:rPr i="1" lang="zh-CN" sz="6000">
                <a:solidFill>
                  <a:schemeClr val="dk1"/>
                </a:solidFill>
                <a:latin typeface="Calibri"/>
                <a:ea typeface="Calibri"/>
                <a:cs typeface="Calibri"/>
                <a:sym typeface="Calibri"/>
              </a:rPr>
              <a:t>, Moritz Wolter </a:t>
            </a:r>
            <a:r>
              <a:rPr baseline="30000" i="1" lang="zh-CN" sz="6000">
                <a:solidFill>
                  <a:schemeClr val="dk1"/>
                </a:solidFill>
                <a:latin typeface="Calibri"/>
                <a:ea typeface="Calibri"/>
                <a:cs typeface="Calibri"/>
                <a:sym typeface="Calibri"/>
              </a:rPr>
              <a:t>1</a:t>
            </a:r>
            <a:r>
              <a:rPr i="1" lang="zh-CN" sz="6000">
                <a:solidFill>
                  <a:schemeClr val="dk1"/>
                </a:solidFill>
                <a:latin typeface="Calibri"/>
                <a:ea typeface="Calibri"/>
                <a:cs typeface="Calibri"/>
                <a:sym typeface="Calibri"/>
              </a:rPr>
              <a:t>, Juergen Gall </a:t>
            </a:r>
            <a:r>
              <a:rPr baseline="30000" i="1" lang="zh-CN" sz="6000">
                <a:solidFill>
                  <a:schemeClr val="dk1"/>
                </a:solidFill>
                <a:latin typeface="Calibri"/>
                <a:ea typeface="Calibri"/>
                <a:cs typeface="Calibri"/>
                <a:sym typeface="Calibri"/>
              </a:rPr>
              <a:t>1,3</a:t>
            </a:r>
            <a:endParaRPr/>
          </a:p>
        </p:txBody>
      </p:sp>
      <p:sp>
        <p:nvSpPr>
          <p:cNvPr id="56" name="Google Shape;56;p13"/>
          <p:cNvSpPr txBox="1"/>
          <p:nvPr/>
        </p:nvSpPr>
        <p:spPr>
          <a:xfrm>
            <a:off x="0" y="2571750"/>
            <a:ext cx="9144000" cy="10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aseline="30000" lang="zh-CN" sz="1950">
                <a:solidFill>
                  <a:srgbClr val="000000"/>
                </a:solidFill>
                <a:latin typeface="Calibri"/>
                <a:ea typeface="Calibri"/>
                <a:cs typeface="Calibri"/>
                <a:sym typeface="Calibri"/>
              </a:rPr>
              <a:t>1 </a:t>
            </a:r>
            <a:r>
              <a:rPr lang="zh-CN" sz="1950">
                <a:solidFill>
                  <a:srgbClr val="000000"/>
                </a:solidFill>
                <a:latin typeface="Calibri"/>
                <a:ea typeface="Calibri"/>
                <a:cs typeface="Calibri"/>
                <a:sym typeface="Calibri"/>
              </a:rPr>
              <a:t>University of Bonn,  </a:t>
            </a:r>
            <a:r>
              <a:rPr baseline="30000" lang="zh-CN" sz="1950">
                <a:solidFill>
                  <a:srgbClr val="000000"/>
                </a:solidFill>
                <a:latin typeface="Calibri"/>
                <a:ea typeface="Calibri"/>
                <a:cs typeface="Calibri"/>
                <a:sym typeface="Calibri"/>
              </a:rPr>
              <a:t>2  </a:t>
            </a:r>
            <a:r>
              <a:rPr lang="zh-CN" sz="1950">
                <a:solidFill>
                  <a:srgbClr val="000000"/>
                </a:solidFill>
                <a:latin typeface="Calibri"/>
                <a:ea typeface="Calibri"/>
                <a:cs typeface="Calibri"/>
                <a:sym typeface="Calibri"/>
              </a:rPr>
              <a:t>Birzeit University, </a:t>
            </a:r>
            <a:endParaRPr sz="1950">
              <a:solidFill>
                <a:srgbClr val="000000"/>
              </a:solidFill>
              <a:latin typeface="Calibri"/>
              <a:ea typeface="Calibri"/>
              <a:cs typeface="Calibri"/>
              <a:sym typeface="Calibri"/>
            </a:endParaRPr>
          </a:p>
          <a:p>
            <a:pPr indent="0" lvl="0" marL="0" rtl="0" algn="ctr">
              <a:spcBef>
                <a:spcPts val="0"/>
              </a:spcBef>
              <a:spcAft>
                <a:spcPts val="0"/>
              </a:spcAft>
              <a:buNone/>
            </a:pPr>
            <a:r>
              <a:rPr baseline="30000" lang="zh-CN" sz="1950">
                <a:solidFill>
                  <a:srgbClr val="000000"/>
                </a:solidFill>
                <a:latin typeface="Calibri"/>
                <a:ea typeface="Calibri"/>
                <a:cs typeface="Calibri"/>
                <a:sym typeface="Calibri"/>
              </a:rPr>
              <a:t>3</a:t>
            </a:r>
            <a:r>
              <a:rPr lang="zh-CN" sz="1950">
                <a:solidFill>
                  <a:srgbClr val="000000"/>
                </a:solidFill>
                <a:latin typeface="Calibri"/>
                <a:ea typeface="Calibri"/>
                <a:cs typeface="Calibri"/>
                <a:sym typeface="Calibri"/>
              </a:rPr>
              <a:t> Lammar Institute for Machine Learning and Artificial Intelligence</a:t>
            </a:r>
            <a:endParaRPr sz="1950">
              <a:solidFill>
                <a:srgbClr val="000000"/>
              </a:solidFill>
              <a:latin typeface="Calibri"/>
              <a:ea typeface="Calibri"/>
              <a:cs typeface="Calibri"/>
              <a:sym typeface="Calibri"/>
            </a:endParaRPr>
          </a:p>
          <a:p>
            <a:pPr indent="0" lvl="0" marL="469900" rtl="0" algn="ctr">
              <a:spcBef>
                <a:spcPts val="0"/>
              </a:spcBef>
              <a:spcAft>
                <a:spcPts val="0"/>
              </a:spcAft>
              <a:buNone/>
            </a:pPr>
            <a:r>
              <a:rPr baseline="30000" lang="zh-CN" sz="1950">
                <a:solidFill>
                  <a:srgbClr val="000000"/>
                </a:solidFill>
                <a:latin typeface="Calibri"/>
                <a:ea typeface="Calibri"/>
                <a:cs typeface="Calibri"/>
                <a:sym typeface="Calibri"/>
              </a:rPr>
              <a:t>*  </a:t>
            </a:r>
            <a:r>
              <a:rPr lang="zh-CN" sz="1950">
                <a:solidFill>
                  <a:srgbClr val="000000"/>
                </a:solidFill>
                <a:latin typeface="Calibri"/>
                <a:ea typeface="Calibri"/>
                <a:cs typeface="Calibri"/>
                <a:sym typeface="Calibri"/>
              </a:rPr>
              <a:t>Equal Contribution</a:t>
            </a:r>
            <a:endParaRPr sz="1950"/>
          </a:p>
        </p:txBody>
      </p:sp>
      <p:grpSp>
        <p:nvGrpSpPr>
          <p:cNvPr id="57" name="Google Shape;57;p13"/>
          <p:cNvGrpSpPr/>
          <p:nvPr/>
        </p:nvGrpSpPr>
        <p:grpSpPr>
          <a:xfrm>
            <a:off x="199638" y="3981450"/>
            <a:ext cx="8744714" cy="709355"/>
            <a:chOff x="178525" y="3981450"/>
            <a:chExt cx="8744714" cy="709355"/>
          </a:xfrm>
        </p:grpSpPr>
        <p:pic>
          <p:nvPicPr>
            <p:cNvPr id="58" name="Google Shape;58;p13"/>
            <p:cNvPicPr preferRelativeResize="0"/>
            <p:nvPr/>
          </p:nvPicPr>
          <p:blipFill>
            <a:blip r:embed="rId3">
              <a:alphaModFix/>
            </a:blip>
            <a:stretch>
              <a:fillRect/>
            </a:stretch>
          </p:blipFill>
          <p:spPr>
            <a:xfrm>
              <a:off x="3533193" y="4056959"/>
              <a:ext cx="1027259" cy="573240"/>
            </a:xfrm>
            <a:prstGeom prst="rect">
              <a:avLst/>
            </a:prstGeom>
            <a:noFill/>
            <a:ln>
              <a:noFill/>
            </a:ln>
          </p:spPr>
        </p:pic>
        <p:pic>
          <p:nvPicPr>
            <p:cNvPr id="59" name="Google Shape;59;p13"/>
            <p:cNvPicPr preferRelativeResize="0"/>
            <p:nvPr/>
          </p:nvPicPr>
          <p:blipFill>
            <a:blip r:embed="rId4">
              <a:alphaModFix/>
            </a:blip>
            <a:stretch>
              <a:fillRect/>
            </a:stretch>
          </p:blipFill>
          <p:spPr>
            <a:xfrm>
              <a:off x="178525" y="4019898"/>
              <a:ext cx="703596" cy="647381"/>
            </a:xfrm>
            <a:prstGeom prst="rect">
              <a:avLst/>
            </a:prstGeom>
            <a:noFill/>
            <a:ln>
              <a:noFill/>
            </a:ln>
          </p:spPr>
        </p:pic>
        <p:pic>
          <p:nvPicPr>
            <p:cNvPr id="60" name="Google Shape;60;p13"/>
            <p:cNvPicPr preferRelativeResize="0"/>
            <p:nvPr/>
          </p:nvPicPr>
          <p:blipFill>
            <a:blip r:embed="rId5">
              <a:alphaModFix/>
            </a:blip>
            <a:stretch>
              <a:fillRect/>
            </a:stretch>
          </p:blipFill>
          <p:spPr>
            <a:xfrm>
              <a:off x="7101548" y="3981450"/>
              <a:ext cx="1821691" cy="647382"/>
            </a:xfrm>
            <a:prstGeom prst="rect">
              <a:avLst/>
            </a:prstGeom>
            <a:noFill/>
            <a:ln>
              <a:noFill/>
            </a:ln>
          </p:spPr>
        </p:pic>
        <p:pic>
          <p:nvPicPr>
            <p:cNvPr id="61" name="Google Shape;61;p13"/>
            <p:cNvPicPr preferRelativeResize="0"/>
            <p:nvPr/>
          </p:nvPicPr>
          <p:blipFill>
            <a:blip r:embed="rId6">
              <a:alphaModFix/>
            </a:blip>
            <a:stretch>
              <a:fillRect/>
            </a:stretch>
          </p:blipFill>
          <p:spPr>
            <a:xfrm>
              <a:off x="5814282" y="4019890"/>
              <a:ext cx="1275810" cy="647381"/>
            </a:xfrm>
            <a:prstGeom prst="rect">
              <a:avLst/>
            </a:prstGeom>
            <a:noFill/>
            <a:ln>
              <a:noFill/>
            </a:ln>
          </p:spPr>
        </p:pic>
        <p:pic>
          <p:nvPicPr>
            <p:cNvPr id="62" name="Google Shape;62;p13"/>
            <p:cNvPicPr preferRelativeResize="0"/>
            <p:nvPr/>
          </p:nvPicPr>
          <p:blipFill>
            <a:blip r:embed="rId7">
              <a:alphaModFix/>
            </a:blip>
            <a:stretch>
              <a:fillRect/>
            </a:stretch>
          </p:blipFill>
          <p:spPr>
            <a:xfrm>
              <a:off x="4725125" y="4153233"/>
              <a:ext cx="1027250" cy="426267"/>
            </a:xfrm>
            <a:prstGeom prst="rect">
              <a:avLst/>
            </a:prstGeom>
            <a:noFill/>
            <a:ln>
              <a:noFill/>
            </a:ln>
          </p:spPr>
        </p:pic>
        <p:pic>
          <p:nvPicPr>
            <p:cNvPr id="63" name="Google Shape;63;p13"/>
            <p:cNvPicPr preferRelativeResize="0"/>
            <p:nvPr/>
          </p:nvPicPr>
          <p:blipFill>
            <a:blip r:embed="rId8">
              <a:alphaModFix/>
            </a:blip>
            <a:stretch>
              <a:fillRect/>
            </a:stretch>
          </p:blipFill>
          <p:spPr>
            <a:xfrm>
              <a:off x="986950" y="3982925"/>
              <a:ext cx="1411313" cy="707880"/>
            </a:xfrm>
            <a:prstGeom prst="rect">
              <a:avLst/>
            </a:prstGeom>
            <a:noFill/>
            <a:ln>
              <a:noFill/>
            </a:ln>
          </p:spPr>
        </p:pic>
        <p:pic>
          <p:nvPicPr>
            <p:cNvPr id="64" name="Google Shape;64;p13"/>
            <p:cNvPicPr preferRelativeResize="0"/>
            <p:nvPr/>
          </p:nvPicPr>
          <p:blipFill>
            <a:blip r:embed="rId9">
              <a:alphaModFix/>
            </a:blip>
            <a:stretch>
              <a:fillRect/>
            </a:stretch>
          </p:blipFill>
          <p:spPr>
            <a:xfrm>
              <a:off x="2503100" y="4021375"/>
              <a:ext cx="1026777" cy="644425"/>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zh-CN" sz="3000">
                <a:latin typeface="Calibri"/>
                <a:ea typeface="Calibri"/>
                <a:cs typeface="Calibri"/>
                <a:sym typeface="Calibri"/>
              </a:rPr>
              <a:t>Quant. Results</a:t>
            </a:r>
            <a:endParaRPr sz="3000"/>
          </a:p>
        </p:txBody>
      </p:sp>
      <p:sp>
        <p:nvSpPr>
          <p:cNvPr id="164" name="Google Shape;164;p22"/>
          <p:cNvSpPr txBox="1"/>
          <p:nvPr>
            <p:ph idx="1" type="body"/>
          </p:nvPr>
        </p:nvSpPr>
        <p:spPr>
          <a:xfrm>
            <a:off x="311700" y="1152475"/>
            <a:ext cx="21978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zh-CN">
                <a:solidFill>
                  <a:schemeClr val="dk1"/>
                </a:solidFill>
                <a:latin typeface="Calibri"/>
                <a:ea typeface="Calibri"/>
                <a:cs typeface="Calibri"/>
                <a:sym typeface="Calibri"/>
              </a:rPr>
              <a:t>Evaluation metrics</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pic>
        <p:nvPicPr>
          <p:cNvPr id="165" name="Google Shape;165;p22"/>
          <p:cNvPicPr preferRelativeResize="0"/>
          <p:nvPr/>
        </p:nvPicPr>
        <p:blipFill>
          <a:blip r:embed="rId3">
            <a:alphaModFix/>
          </a:blip>
          <a:stretch>
            <a:fillRect/>
          </a:stretch>
        </p:blipFill>
        <p:spPr>
          <a:xfrm>
            <a:off x="391975" y="2502500"/>
            <a:ext cx="1954530" cy="610362"/>
          </a:xfrm>
          <a:prstGeom prst="rect">
            <a:avLst/>
          </a:prstGeom>
          <a:noFill/>
          <a:ln>
            <a:noFill/>
          </a:ln>
        </p:spPr>
      </p:pic>
      <p:pic>
        <p:nvPicPr>
          <p:cNvPr id="166" name="Google Shape;166;p22"/>
          <p:cNvPicPr preferRelativeResize="0"/>
          <p:nvPr/>
        </p:nvPicPr>
        <p:blipFill>
          <a:blip r:embed="rId4">
            <a:alphaModFix/>
          </a:blip>
          <a:stretch>
            <a:fillRect/>
          </a:stretch>
        </p:blipFill>
        <p:spPr>
          <a:xfrm>
            <a:off x="401113" y="1741950"/>
            <a:ext cx="1655487" cy="608836"/>
          </a:xfrm>
          <a:prstGeom prst="rect">
            <a:avLst/>
          </a:prstGeom>
          <a:noFill/>
          <a:ln>
            <a:noFill/>
          </a:ln>
        </p:spPr>
      </p:pic>
      <p:pic>
        <p:nvPicPr>
          <p:cNvPr id="167" name="Google Shape;167;p22"/>
          <p:cNvPicPr preferRelativeResize="0"/>
          <p:nvPr/>
        </p:nvPicPr>
        <p:blipFill>
          <a:blip r:embed="rId5">
            <a:alphaModFix/>
          </a:blip>
          <a:stretch>
            <a:fillRect/>
          </a:stretch>
        </p:blipFill>
        <p:spPr>
          <a:xfrm>
            <a:off x="2509500" y="1251000"/>
            <a:ext cx="6271026" cy="3219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6666"/>
              <a:buFont typeface="Arial"/>
              <a:buNone/>
            </a:pPr>
            <a:r>
              <a:rPr b="1" lang="zh-CN" sz="3000">
                <a:latin typeface="Calibri"/>
                <a:ea typeface="Calibri"/>
                <a:cs typeface="Calibri"/>
                <a:sym typeface="Calibri"/>
              </a:rPr>
              <a:t>Ablation Study</a:t>
            </a:r>
            <a:endParaRPr/>
          </a:p>
        </p:txBody>
      </p:sp>
      <p:pic>
        <p:nvPicPr>
          <p:cNvPr id="173" name="Google Shape;173;p23"/>
          <p:cNvPicPr preferRelativeResize="0"/>
          <p:nvPr/>
        </p:nvPicPr>
        <p:blipFill>
          <a:blip r:embed="rId3">
            <a:alphaModFix/>
          </a:blip>
          <a:stretch>
            <a:fillRect/>
          </a:stretch>
        </p:blipFill>
        <p:spPr>
          <a:xfrm>
            <a:off x="2667700" y="1072050"/>
            <a:ext cx="5401174" cy="3845401"/>
          </a:xfrm>
          <a:prstGeom prst="rect">
            <a:avLst/>
          </a:prstGeom>
          <a:noFill/>
          <a:ln>
            <a:noFill/>
          </a:ln>
        </p:spPr>
      </p:pic>
      <p:sp>
        <p:nvSpPr>
          <p:cNvPr id="174" name="Google Shape;174;p23"/>
          <p:cNvSpPr txBox="1"/>
          <p:nvPr>
            <p:ph idx="1" type="body"/>
          </p:nvPr>
        </p:nvSpPr>
        <p:spPr>
          <a:xfrm>
            <a:off x="311700" y="1152475"/>
            <a:ext cx="21978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zh-CN">
                <a:solidFill>
                  <a:schemeClr val="dk1"/>
                </a:solidFill>
                <a:latin typeface="Calibri"/>
                <a:ea typeface="Calibri"/>
                <a:cs typeface="Calibri"/>
                <a:sym typeface="Calibri"/>
              </a:rPr>
              <a:t>Evaluation metrics</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pic>
        <p:nvPicPr>
          <p:cNvPr id="175" name="Google Shape;175;p23"/>
          <p:cNvPicPr preferRelativeResize="0"/>
          <p:nvPr/>
        </p:nvPicPr>
        <p:blipFill>
          <a:blip r:embed="rId4">
            <a:alphaModFix/>
          </a:blip>
          <a:stretch>
            <a:fillRect/>
          </a:stretch>
        </p:blipFill>
        <p:spPr>
          <a:xfrm>
            <a:off x="401113" y="1741950"/>
            <a:ext cx="1655487" cy="608836"/>
          </a:xfrm>
          <a:prstGeom prst="rect">
            <a:avLst/>
          </a:prstGeom>
          <a:noFill/>
          <a:ln>
            <a:noFill/>
          </a:ln>
        </p:spPr>
      </p:pic>
      <p:pic>
        <p:nvPicPr>
          <p:cNvPr id="176" name="Google Shape;176;p23"/>
          <p:cNvPicPr preferRelativeResize="0"/>
          <p:nvPr/>
        </p:nvPicPr>
        <p:blipFill>
          <a:blip r:embed="rId5">
            <a:alphaModFix/>
          </a:blip>
          <a:stretch>
            <a:fillRect/>
          </a:stretch>
        </p:blipFill>
        <p:spPr>
          <a:xfrm>
            <a:off x="391975" y="2502500"/>
            <a:ext cx="1954530" cy="6103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6666"/>
              <a:buFont typeface="Arial"/>
              <a:buNone/>
            </a:pPr>
            <a:r>
              <a:rPr b="1" lang="zh-CN" sz="3000">
                <a:latin typeface="Calibri"/>
                <a:ea typeface="Calibri"/>
                <a:cs typeface="Calibri"/>
                <a:sym typeface="Calibri"/>
              </a:rPr>
              <a:t>Qual. Results</a:t>
            </a:r>
            <a:endParaRPr/>
          </a:p>
        </p:txBody>
      </p:sp>
      <p:pic>
        <p:nvPicPr>
          <p:cNvPr id="182" name="Google Shape;182;p24"/>
          <p:cNvPicPr preferRelativeResize="0"/>
          <p:nvPr/>
        </p:nvPicPr>
        <p:blipFill>
          <a:blip r:embed="rId3">
            <a:alphaModFix/>
          </a:blip>
          <a:stretch>
            <a:fillRect/>
          </a:stretch>
        </p:blipFill>
        <p:spPr>
          <a:xfrm>
            <a:off x="96900" y="1322075"/>
            <a:ext cx="4852599" cy="3257224"/>
          </a:xfrm>
          <a:prstGeom prst="rect">
            <a:avLst/>
          </a:prstGeom>
          <a:noFill/>
          <a:ln>
            <a:noFill/>
          </a:ln>
        </p:spPr>
      </p:pic>
      <p:pic>
        <p:nvPicPr>
          <p:cNvPr id="183" name="Google Shape;183;p24"/>
          <p:cNvPicPr preferRelativeResize="0"/>
          <p:nvPr/>
        </p:nvPicPr>
        <p:blipFill>
          <a:blip r:embed="rId4">
            <a:alphaModFix/>
          </a:blip>
          <a:stretch>
            <a:fillRect/>
          </a:stretch>
        </p:blipFill>
        <p:spPr>
          <a:xfrm>
            <a:off x="4774025" y="947325"/>
            <a:ext cx="4281026" cy="4066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6666"/>
              <a:buFont typeface="Arial"/>
              <a:buNone/>
            </a:pPr>
            <a:r>
              <a:rPr b="1" lang="zh-CN" sz="3000">
                <a:latin typeface="Calibri"/>
                <a:ea typeface="Calibri"/>
                <a:cs typeface="Calibri"/>
                <a:sym typeface="Calibri"/>
              </a:rPr>
              <a:t>Demo</a:t>
            </a:r>
            <a:endParaRPr/>
          </a:p>
        </p:txBody>
      </p:sp>
      <p:sp>
        <p:nvSpPr>
          <p:cNvPr id="189" name="Google Shape;189;p25"/>
          <p:cNvSpPr txBox="1"/>
          <p:nvPr>
            <p:ph idx="1" type="body"/>
          </p:nvPr>
        </p:nvSpPr>
        <p:spPr>
          <a:xfrm>
            <a:off x="311700" y="1693025"/>
            <a:ext cx="8520600" cy="1283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zh-CN"/>
              <a:t>Video</a:t>
            </a:r>
            <a:endParaRPr/>
          </a:p>
        </p:txBody>
      </p:sp>
      <p:grpSp>
        <p:nvGrpSpPr>
          <p:cNvPr id="190" name="Google Shape;190;p25"/>
          <p:cNvGrpSpPr/>
          <p:nvPr/>
        </p:nvGrpSpPr>
        <p:grpSpPr>
          <a:xfrm>
            <a:off x="311700" y="1311916"/>
            <a:ext cx="8520600" cy="2277209"/>
            <a:chOff x="311700" y="1921516"/>
            <a:chExt cx="8520600" cy="2277209"/>
          </a:xfrm>
        </p:grpSpPr>
        <p:pic>
          <p:nvPicPr>
            <p:cNvPr id="191" name="Google Shape;191;p25"/>
            <p:cNvPicPr preferRelativeResize="0"/>
            <p:nvPr/>
          </p:nvPicPr>
          <p:blipFill>
            <a:blip r:embed="rId3">
              <a:alphaModFix/>
            </a:blip>
            <a:stretch>
              <a:fillRect/>
            </a:stretch>
          </p:blipFill>
          <p:spPr>
            <a:xfrm>
              <a:off x="311700" y="1921541"/>
              <a:ext cx="2698900" cy="2277175"/>
            </a:xfrm>
            <a:prstGeom prst="rect">
              <a:avLst/>
            </a:prstGeom>
            <a:noFill/>
            <a:ln>
              <a:noFill/>
            </a:ln>
          </p:spPr>
        </p:pic>
        <p:pic>
          <p:nvPicPr>
            <p:cNvPr id="192" name="Google Shape;192;p25"/>
            <p:cNvPicPr preferRelativeResize="0"/>
            <p:nvPr/>
          </p:nvPicPr>
          <p:blipFill>
            <a:blip r:embed="rId4">
              <a:alphaModFix/>
            </a:blip>
            <a:stretch>
              <a:fillRect/>
            </a:stretch>
          </p:blipFill>
          <p:spPr>
            <a:xfrm>
              <a:off x="6133400" y="1921528"/>
              <a:ext cx="2698900" cy="2277197"/>
            </a:xfrm>
            <a:prstGeom prst="rect">
              <a:avLst/>
            </a:prstGeom>
            <a:noFill/>
            <a:ln>
              <a:noFill/>
            </a:ln>
          </p:spPr>
        </p:pic>
        <p:pic>
          <p:nvPicPr>
            <p:cNvPr id="193" name="Google Shape;193;p25"/>
            <p:cNvPicPr preferRelativeResize="0"/>
            <p:nvPr/>
          </p:nvPicPr>
          <p:blipFill>
            <a:blip r:embed="rId5">
              <a:alphaModFix/>
            </a:blip>
            <a:stretch>
              <a:fillRect/>
            </a:stretch>
          </p:blipFill>
          <p:spPr>
            <a:xfrm>
              <a:off x="3222550" y="1921516"/>
              <a:ext cx="2698900" cy="2277197"/>
            </a:xfrm>
            <a:prstGeom prst="rect">
              <a:avLst/>
            </a:prstGeom>
            <a:noFill/>
            <a:ln>
              <a:noFill/>
            </a:ln>
          </p:spPr>
        </p:pic>
      </p:grpSp>
      <p:sp>
        <p:nvSpPr>
          <p:cNvPr id="194" name="Google Shape;194;p25"/>
          <p:cNvSpPr txBox="1"/>
          <p:nvPr>
            <p:ph idx="1" type="body"/>
          </p:nvPr>
        </p:nvSpPr>
        <p:spPr>
          <a:xfrm>
            <a:off x="483850" y="3807125"/>
            <a:ext cx="2272500" cy="92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zh-CN">
                <a:solidFill>
                  <a:schemeClr val="dk1"/>
                </a:solidFill>
                <a:latin typeface="Calibri"/>
                <a:ea typeface="Calibri"/>
                <a:cs typeface="Calibri"/>
                <a:sym typeface="Calibri"/>
              </a:rPr>
              <a:t>Hommel horse</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zh-CN">
                <a:solidFill>
                  <a:schemeClr val="dk1"/>
                </a:solidFill>
                <a:latin typeface="Calibri"/>
                <a:ea typeface="Calibri"/>
                <a:cs typeface="Calibri"/>
                <a:sym typeface="Calibri"/>
              </a:rPr>
              <a:t>Groundtruth: 25</a:t>
            </a:r>
            <a:br>
              <a:rPr lang="zh-CN">
                <a:solidFill>
                  <a:schemeClr val="dk1"/>
                </a:solidFill>
                <a:latin typeface="Calibri"/>
                <a:ea typeface="Calibri"/>
                <a:cs typeface="Calibri"/>
                <a:sym typeface="Calibri"/>
              </a:rPr>
            </a:br>
            <a:r>
              <a:rPr lang="zh-CN">
                <a:solidFill>
                  <a:schemeClr val="dk1"/>
                </a:solidFill>
                <a:latin typeface="Calibri"/>
                <a:ea typeface="Calibri"/>
                <a:cs typeface="Calibri"/>
                <a:sym typeface="Calibri"/>
              </a:rPr>
              <a:t>Prediction: 26</a:t>
            </a:r>
            <a:endParaRPr>
              <a:solidFill>
                <a:schemeClr val="dk1"/>
              </a:solidFill>
              <a:latin typeface="Calibri"/>
              <a:ea typeface="Calibri"/>
              <a:cs typeface="Calibri"/>
              <a:sym typeface="Calibri"/>
            </a:endParaRPr>
          </a:p>
        </p:txBody>
      </p:sp>
      <p:sp>
        <p:nvSpPr>
          <p:cNvPr id="195" name="Google Shape;195;p25"/>
          <p:cNvSpPr txBox="1"/>
          <p:nvPr>
            <p:ph idx="1" type="body"/>
          </p:nvPr>
        </p:nvSpPr>
        <p:spPr>
          <a:xfrm>
            <a:off x="3641975" y="3807125"/>
            <a:ext cx="2272500" cy="92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zh-CN">
                <a:solidFill>
                  <a:schemeClr val="dk1"/>
                </a:solidFill>
                <a:latin typeface="Calibri"/>
                <a:ea typeface="Calibri"/>
                <a:cs typeface="Calibri"/>
                <a:sym typeface="Calibri"/>
              </a:rPr>
              <a:t>Push up</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zh-CN">
                <a:solidFill>
                  <a:schemeClr val="dk1"/>
                </a:solidFill>
                <a:latin typeface="Calibri"/>
                <a:ea typeface="Calibri"/>
                <a:cs typeface="Calibri"/>
                <a:sym typeface="Calibri"/>
              </a:rPr>
              <a:t>Groundtruth: 45</a:t>
            </a:r>
            <a:br>
              <a:rPr lang="zh-CN">
                <a:solidFill>
                  <a:schemeClr val="dk1"/>
                </a:solidFill>
                <a:latin typeface="Calibri"/>
                <a:ea typeface="Calibri"/>
                <a:cs typeface="Calibri"/>
                <a:sym typeface="Calibri"/>
              </a:rPr>
            </a:br>
            <a:r>
              <a:rPr lang="zh-CN">
                <a:solidFill>
                  <a:schemeClr val="dk1"/>
                </a:solidFill>
                <a:latin typeface="Calibri"/>
                <a:ea typeface="Calibri"/>
                <a:cs typeface="Calibri"/>
                <a:sym typeface="Calibri"/>
              </a:rPr>
              <a:t>Prediction: 58</a:t>
            </a:r>
            <a:endParaRPr>
              <a:solidFill>
                <a:schemeClr val="dk1"/>
              </a:solidFill>
              <a:latin typeface="Calibri"/>
              <a:ea typeface="Calibri"/>
              <a:cs typeface="Calibri"/>
              <a:sym typeface="Calibri"/>
            </a:endParaRPr>
          </a:p>
        </p:txBody>
      </p:sp>
      <p:sp>
        <p:nvSpPr>
          <p:cNvPr id="196" name="Google Shape;196;p25"/>
          <p:cNvSpPr txBox="1"/>
          <p:nvPr>
            <p:ph idx="1" type="body"/>
          </p:nvPr>
        </p:nvSpPr>
        <p:spPr>
          <a:xfrm>
            <a:off x="6616525" y="3807125"/>
            <a:ext cx="2272500" cy="92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zh-CN">
                <a:solidFill>
                  <a:schemeClr val="dk1"/>
                </a:solidFill>
                <a:latin typeface="Calibri"/>
                <a:ea typeface="Calibri"/>
                <a:cs typeface="Calibri"/>
                <a:sym typeface="Calibri"/>
              </a:rPr>
              <a:t>Sit up</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zh-CN">
                <a:solidFill>
                  <a:schemeClr val="dk1"/>
                </a:solidFill>
                <a:latin typeface="Calibri"/>
                <a:ea typeface="Calibri"/>
                <a:cs typeface="Calibri"/>
                <a:sym typeface="Calibri"/>
              </a:rPr>
              <a:t>Groundtruth: 30</a:t>
            </a:r>
            <a:br>
              <a:rPr lang="zh-CN">
                <a:solidFill>
                  <a:schemeClr val="dk1"/>
                </a:solidFill>
                <a:latin typeface="Calibri"/>
                <a:ea typeface="Calibri"/>
                <a:cs typeface="Calibri"/>
                <a:sym typeface="Calibri"/>
              </a:rPr>
            </a:br>
            <a:r>
              <a:rPr lang="zh-CN">
                <a:solidFill>
                  <a:schemeClr val="dk1"/>
                </a:solidFill>
                <a:latin typeface="Calibri"/>
                <a:ea typeface="Calibri"/>
                <a:cs typeface="Calibri"/>
                <a:sym typeface="Calibri"/>
              </a:rPr>
              <a:t>Prediction: 30</a:t>
            </a:r>
            <a:endParaRPr>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zh-CN" sz="3000">
                <a:solidFill>
                  <a:srgbClr val="000000"/>
                </a:solidFill>
                <a:latin typeface="Calibri"/>
                <a:ea typeface="Calibri"/>
                <a:cs typeface="Calibri"/>
                <a:sym typeface="Calibri"/>
              </a:rPr>
              <a:t>Thanks for listening</a:t>
            </a:r>
            <a:endParaRPr sz="3000">
              <a:solidFill>
                <a:srgbClr val="000000"/>
              </a:solidFill>
            </a:endParaRPr>
          </a:p>
          <a:p>
            <a:pPr indent="0" lvl="0" marL="0" rtl="0" algn="l">
              <a:spcBef>
                <a:spcPts val="0"/>
              </a:spcBef>
              <a:spcAft>
                <a:spcPts val="0"/>
              </a:spcAft>
              <a:buNone/>
            </a:pPr>
            <a:r>
              <a:t/>
            </a:r>
            <a:endParaRPr/>
          </a:p>
        </p:txBody>
      </p:sp>
      <p:sp>
        <p:nvSpPr>
          <p:cNvPr id="202" name="Google Shape;202;p26"/>
          <p:cNvSpPr txBox="1"/>
          <p:nvPr>
            <p:ph idx="4294967295" type="ctrTitle"/>
          </p:nvPr>
        </p:nvSpPr>
        <p:spPr>
          <a:xfrm>
            <a:off x="419896" y="1105525"/>
            <a:ext cx="8304300" cy="1732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27500"/>
              <a:buFont typeface="Arial"/>
              <a:buNone/>
            </a:pPr>
            <a:r>
              <a:rPr b="1" lang="zh-CN" sz="4000">
                <a:latin typeface="Calibri"/>
                <a:ea typeface="Calibri"/>
                <a:cs typeface="Calibri"/>
                <a:sym typeface="Calibri"/>
              </a:rPr>
              <a:t>Rethinking temporal self-similarity for repetitive action counting</a:t>
            </a:r>
            <a:endParaRPr sz="4000"/>
          </a:p>
          <a:p>
            <a:pPr indent="0" lvl="0" marL="0" rtl="0" algn="l">
              <a:spcBef>
                <a:spcPts val="0"/>
              </a:spcBef>
              <a:spcAft>
                <a:spcPts val="0"/>
              </a:spcAft>
              <a:buNone/>
            </a:pPr>
            <a:r>
              <a:t/>
            </a:r>
            <a:endParaRPr/>
          </a:p>
        </p:txBody>
      </p:sp>
      <p:sp>
        <p:nvSpPr>
          <p:cNvPr id="203" name="Google Shape;203;p26"/>
          <p:cNvSpPr txBox="1"/>
          <p:nvPr>
            <p:ph idx="4294967295" type="subTitle"/>
          </p:nvPr>
        </p:nvSpPr>
        <p:spPr>
          <a:xfrm>
            <a:off x="486187" y="2302478"/>
            <a:ext cx="8304300" cy="421800"/>
          </a:xfrm>
          <a:prstGeom prst="rect">
            <a:avLst/>
          </a:prstGeom>
        </p:spPr>
        <p:txBody>
          <a:bodyPr anchorCtr="0" anchor="t" bIns="91425" lIns="91425" spcFirstLastPara="1" rIns="91425" wrap="square" tIns="91425">
            <a:normAutofit fontScale="25000"/>
          </a:bodyPr>
          <a:lstStyle/>
          <a:p>
            <a:pPr indent="0" lvl="0" marL="0" rtl="0" algn="ctr">
              <a:lnSpc>
                <a:spcPct val="115000"/>
              </a:lnSpc>
              <a:spcBef>
                <a:spcPts val="0"/>
              </a:spcBef>
              <a:spcAft>
                <a:spcPts val="1200"/>
              </a:spcAft>
              <a:buClr>
                <a:schemeClr val="dk1"/>
              </a:buClr>
              <a:buSzPts val="275"/>
              <a:buFont typeface="Arial"/>
              <a:buNone/>
            </a:pPr>
            <a:r>
              <a:rPr i="1" lang="zh-CN" sz="6000">
                <a:solidFill>
                  <a:schemeClr val="dk1"/>
                </a:solidFill>
                <a:latin typeface="Calibri"/>
                <a:ea typeface="Calibri"/>
                <a:cs typeface="Calibri"/>
                <a:sym typeface="Calibri"/>
              </a:rPr>
              <a:t>Yanan Luo </a:t>
            </a:r>
            <a:r>
              <a:rPr baseline="30000" i="1" lang="zh-CN" sz="6000">
                <a:solidFill>
                  <a:schemeClr val="dk1"/>
                </a:solidFill>
                <a:latin typeface="Calibri"/>
                <a:ea typeface="Calibri"/>
                <a:cs typeface="Calibri"/>
                <a:sym typeface="Calibri"/>
              </a:rPr>
              <a:t>*</a:t>
            </a:r>
            <a:r>
              <a:rPr baseline="30000" i="1" lang="zh-CN" sz="5900">
                <a:solidFill>
                  <a:schemeClr val="dk1"/>
                </a:solidFill>
                <a:latin typeface="Calibri"/>
                <a:ea typeface="Calibri"/>
                <a:cs typeface="Calibri"/>
                <a:sym typeface="Calibri"/>
              </a:rPr>
              <a:t>1</a:t>
            </a:r>
            <a:r>
              <a:rPr i="1" lang="zh-CN" sz="6000">
                <a:solidFill>
                  <a:schemeClr val="dk1"/>
                </a:solidFill>
                <a:latin typeface="Calibri"/>
                <a:ea typeface="Calibri"/>
                <a:cs typeface="Calibri"/>
                <a:sym typeface="Calibri"/>
              </a:rPr>
              <a:t>, Jinhui Yi </a:t>
            </a:r>
            <a:r>
              <a:rPr baseline="30000" i="1" lang="zh-CN" sz="6000">
                <a:solidFill>
                  <a:schemeClr val="dk1"/>
                </a:solidFill>
                <a:latin typeface="Calibri"/>
                <a:ea typeface="Calibri"/>
                <a:cs typeface="Calibri"/>
                <a:sym typeface="Calibri"/>
              </a:rPr>
              <a:t>*1</a:t>
            </a:r>
            <a:r>
              <a:rPr i="1" lang="zh-CN" sz="6000">
                <a:solidFill>
                  <a:schemeClr val="dk1"/>
                </a:solidFill>
                <a:latin typeface="Calibri"/>
                <a:ea typeface="Calibri"/>
                <a:cs typeface="Calibri"/>
                <a:sym typeface="Calibri"/>
              </a:rPr>
              <a:t>, Yazan Abu Farha </a:t>
            </a:r>
            <a:r>
              <a:rPr baseline="30000" i="1" lang="zh-CN" sz="6000">
                <a:solidFill>
                  <a:schemeClr val="dk1"/>
                </a:solidFill>
                <a:latin typeface="Calibri"/>
                <a:ea typeface="Calibri"/>
                <a:cs typeface="Calibri"/>
                <a:sym typeface="Calibri"/>
              </a:rPr>
              <a:t>2</a:t>
            </a:r>
            <a:r>
              <a:rPr i="1" lang="zh-CN" sz="6000">
                <a:solidFill>
                  <a:schemeClr val="dk1"/>
                </a:solidFill>
                <a:latin typeface="Calibri"/>
                <a:ea typeface="Calibri"/>
                <a:cs typeface="Calibri"/>
                <a:sym typeface="Calibri"/>
              </a:rPr>
              <a:t>, Moritz Wolter </a:t>
            </a:r>
            <a:r>
              <a:rPr baseline="30000" i="1" lang="zh-CN" sz="6000">
                <a:solidFill>
                  <a:schemeClr val="dk1"/>
                </a:solidFill>
                <a:latin typeface="Calibri"/>
                <a:ea typeface="Calibri"/>
                <a:cs typeface="Calibri"/>
                <a:sym typeface="Calibri"/>
              </a:rPr>
              <a:t>1</a:t>
            </a:r>
            <a:r>
              <a:rPr i="1" lang="zh-CN" sz="6000">
                <a:solidFill>
                  <a:schemeClr val="dk1"/>
                </a:solidFill>
                <a:latin typeface="Calibri"/>
                <a:ea typeface="Calibri"/>
                <a:cs typeface="Calibri"/>
                <a:sym typeface="Calibri"/>
              </a:rPr>
              <a:t>, Juergen Gall </a:t>
            </a:r>
            <a:r>
              <a:rPr baseline="30000" i="1" lang="zh-CN" sz="6000">
                <a:solidFill>
                  <a:schemeClr val="dk1"/>
                </a:solidFill>
                <a:latin typeface="Calibri"/>
                <a:ea typeface="Calibri"/>
                <a:cs typeface="Calibri"/>
                <a:sym typeface="Calibri"/>
              </a:rPr>
              <a:t>1,3</a:t>
            </a:r>
            <a:endParaRPr/>
          </a:p>
        </p:txBody>
      </p:sp>
      <p:sp>
        <p:nvSpPr>
          <p:cNvPr id="204" name="Google Shape;204;p26"/>
          <p:cNvSpPr txBox="1"/>
          <p:nvPr/>
        </p:nvSpPr>
        <p:spPr>
          <a:xfrm>
            <a:off x="116100" y="2648075"/>
            <a:ext cx="8911800" cy="10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aseline="30000" lang="zh-CN" sz="1950">
                <a:solidFill>
                  <a:srgbClr val="000000"/>
                </a:solidFill>
                <a:latin typeface="Calibri"/>
                <a:ea typeface="Calibri"/>
                <a:cs typeface="Calibri"/>
                <a:sym typeface="Calibri"/>
              </a:rPr>
              <a:t>1 </a:t>
            </a:r>
            <a:r>
              <a:rPr lang="zh-CN" sz="1950">
                <a:solidFill>
                  <a:srgbClr val="000000"/>
                </a:solidFill>
                <a:latin typeface="Calibri"/>
                <a:ea typeface="Calibri"/>
                <a:cs typeface="Calibri"/>
                <a:sym typeface="Calibri"/>
              </a:rPr>
              <a:t>University of Bonn,  </a:t>
            </a:r>
            <a:r>
              <a:rPr baseline="30000" lang="zh-CN" sz="1950">
                <a:solidFill>
                  <a:srgbClr val="000000"/>
                </a:solidFill>
                <a:latin typeface="Calibri"/>
                <a:ea typeface="Calibri"/>
                <a:cs typeface="Calibri"/>
                <a:sym typeface="Calibri"/>
              </a:rPr>
              <a:t>2  </a:t>
            </a:r>
            <a:r>
              <a:rPr lang="zh-CN" sz="1950">
                <a:solidFill>
                  <a:srgbClr val="000000"/>
                </a:solidFill>
                <a:latin typeface="Calibri"/>
                <a:ea typeface="Calibri"/>
                <a:cs typeface="Calibri"/>
                <a:sym typeface="Calibri"/>
              </a:rPr>
              <a:t>Birzeit University, </a:t>
            </a:r>
            <a:endParaRPr sz="1950">
              <a:solidFill>
                <a:srgbClr val="000000"/>
              </a:solidFill>
              <a:latin typeface="Calibri"/>
              <a:ea typeface="Calibri"/>
              <a:cs typeface="Calibri"/>
              <a:sym typeface="Calibri"/>
            </a:endParaRPr>
          </a:p>
          <a:p>
            <a:pPr indent="0" lvl="0" marL="0" rtl="0" algn="ctr">
              <a:spcBef>
                <a:spcPts val="0"/>
              </a:spcBef>
              <a:spcAft>
                <a:spcPts val="0"/>
              </a:spcAft>
              <a:buNone/>
            </a:pPr>
            <a:r>
              <a:rPr baseline="30000" lang="zh-CN" sz="1950">
                <a:solidFill>
                  <a:srgbClr val="000000"/>
                </a:solidFill>
                <a:latin typeface="Calibri"/>
                <a:ea typeface="Calibri"/>
                <a:cs typeface="Calibri"/>
                <a:sym typeface="Calibri"/>
              </a:rPr>
              <a:t>3</a:t>
            </a:r>
            <a:r>
              <a:rPr lang="zh-CN" sz="1950">
                <a:solidFill>
                  <a:srgbClr val="000000"/>
                </a:solidFill>
                <a:latin typeface="Calibri"/>
                <a:ea typeface="Calibri"/>
                <a:cs typeface="Calibri"/>
                <a:sym typeface="Calibri"/>
              </a:rPr>
              <a:t> Lammar Institute for Machine Learning and Artificial Intelligence</a:t>
            </a:r>
            <a:endParaRPr sz="1950">
              <a:solidFill>
                <a:srgbClr val="000000"/>
              </a:solidFill>
              <a:latin typeface="Calibri"/>
              <a:ea typeface="Calibri"/>
              <a:cs typeface="Calibri"/>
              <a:sym typeface="Calibri"/>
            </a:endParaRPr>
          </a:p>
          <a:p>
            <a:pPr indent="0" lvl="0" marL="469900" rtl="0" algn="ctr">
              <a:spcBef>
                <a:spcPts val="0"/>
              </a:spcBef>
              <a:spcAft>
                <a:spcPts val="0"/>
              </a:spcAft>
              <a:buNone/>
            </a:pPr>
            <a:r>
              <a:rPr baseline="30000" lang="zh-CN" sz="1950">
                <a:solidFill>
                  <a:srgbClr val="000000"/>
                </a:solidFill>
                <a:latin typeface="Calibri"/>
                <a:ea typeface="Calibri"/>
                <a:cs typeface="Calibri"/>
                <a:sym typeface="Calibri"/>
              </a:rPr>
              <a:t>*  </a:t>
            </a:r>
            <a:r>
              <a:rPr lang="zh-CN" sz="1950">
                <a:solidFill>
                  <a:srgbClr val="000000"/>
                </a:solidFill>
                <a:latin typeface="Calibri"/>
                <a:ea typeface="Calibri"/>
                <a:cs typeface="Calibri"/>
                <a:sym typeface="Calibri"/>
              </a:rPr>
              <a:t>Equal Contribution</a:t>
            </a:r>
            <a:endParaRPr sz="1950"/>
          </a:p>
        </p:txBody>
      </p:sp>
      <p:pic>
        <p:nvPicPr>
          <p:cNvPr id="205" name="Google Shape;205;p26"/>
          <p:cNvPicPr preferRelativeResize="0"/>
          <p:nvPr/>
        </p:nvPicPr>
        <p:blipFill>
          <a:blip r:embed="rId3">
            <a:alphaModFix/>
          </a:blip>
          <a:stretch>
            <a:fillRect/>
          </a:stretch>
        </p:blipFill>
        <p:spPr>
          <a:xfrm>
            <a:off x="2218075" y="3856450"/>
            <a:ext cx="781325" cy="786500"/>
          </a:xfrm>
          <a:prstGeom prst="rect">
            <a:avLst/>
          </a:prstGeom>
          <a:noFill/>
          <a:ln>
            <a:noFill/>
          </a:ln>
        </p:spPr>
      </p:pic>
      <p:sp>
        <p:nvSpPr>
          <p:cNvPr id="206" name="Google Shape;206;p26"/>
          <p:cNvSpPr txBox="1"/>
          <p:nvPr/>
        </p:nvSpPr>
        <p:spPr>
          <a:xfrm>
            <a:off x="2993700" y="3856438"/>
            <a:ext cx="6426600" cy="8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CN" sz="1950">
                <a:solidFill>
                  <a:schemeClr val="dk1"/>
                </a:solidFill>
                <a:latin typeface="Calibri"/>
                <a:ea typeface="Calibri"/>
                <a:cs typeface="Calibri"/>
                <a:sym typeface="Calibri"/>
              </a:rPr>
              <a:t>Paper: https://arxiv.org/pdf/2407.09431</a:t>
            </a:r>
            <a:br>
              <a:rPr lang="zh-CN" sz="1950">
                <a:solidFill>
                  <a:schemeClr val="dk1"/>
                </a:solidFill>
                <a:latin typeface="Calibri"/>
                <a:ea typeface="Calibri"/>
                <a:cs typeface="Calibri"/>
                <a:sym typeface="Calibri"/>
              </a:rPr>
            </a:br>
            <a:r>
              <a:rPr lang="zh-CN" sz="1950">
                <a:solidFill>
                  <a:schemeClr val="dk1"/>
                </a:solidFill>
                <a:latin typeface="Calibri"/>
                <a:ea typeface="Calibri"/>
                <a:cs typeface="Calibri"/>
                <a:sym typeface="Calibri"/>
              </a:rPr>
              <a:t>Code: https://github.com/Luoadore/RACnet</a:t>
            </a:r>
            <a:endParaRPr sz="1800">
              <a:solidFill>
                <a:schemeClr val="dk2"/>
              </a:solidFill>
            </a:endParaRPr>
          </a:p>
        </p:txBody>
      </p:sp>
      <p:pic>
        <p:nvPicPr>
          <p:cNvPr id="207" name="Google Shape;207;p26"/>
          <p:cNvPicPr preferRelativeResize="0"/>
          <p:nvPr/>
        </p:nvPicPr>
        <p:blipFill>
          <a:blip r:embed="rId4">
            <a:alphaModFix/>
          </a:blip>
          <a:stretch>
            <a:fillRect/>
          </a:stretch>
        </p:blipFill>
        <p:spPr>
          <a:xfrm>
            <a:off x="1069000" y="3856450"/>
            <a:ext cx="1048674" cy="786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87878"/>
              <a:buFont typeface="Arial"/>
              <a:buNone/>
            </a:pPr>
            <a:r>
              <a:rPr b="1" lang="zh-CN" sz="3300">
                <a:latin typeface="Calibri"/>
                <a:ea typeface="Calibri"/>
                <a:cs typeface="Calibri"/>
                <a:sym typeface="Calibri"/>
              </a:rPr>
              <a:t>Introduction</a:t>
            </a:r>
            <a:endParaRPr sz="3300"/>
          </a:p>
          <a:p>
            <a:pPr indent="0" lvl="0" marL="0" rtl="0" algn="l">
              <a:spcBef>
                <a:spcPts val="0"/>
              </a:spcBef>
              <a:spcAft>
                <a:spcPts val="0"/>
              </a:spcAft>
              <a:buNone/>
            </a:pPr>
            <a:r>
              <a:t/>
            </a:r>
            <a:endParaRPr/>
          </a:p>
        </p:txBody>
      </p:sp>
      <p:sp>
        <p:nvSpPr>
          <p:cNvPr id="70" name="Google Shape;70;p14"/>
          <p:cNvSpPr txBox="1"/>
          <p:nvPr>
            <p:ph idx="1" type="body"/>
          </p:nvPr>
        </p:nvSpPr>
        <p:spPr>
          <a:xfrm>
            <a:off x="311700" y="1152475"/>
            <a:ext cx="8520600" cy="1112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zh-CN">
                <a:solidFill>
                  <a:schemeClr val="dk1"/>
                </a:solidFill>
                <a:latin typeface="Calibri"/>
                <a:ea typeface="Calibri"/>
                <a:cs typeface="Calibri"/>
                <a:sym typeface="Calibri"/>
              </a:rPr>
              <a:t>What is class-agnostic repetitive action counting?</a:t>
            </a:r>
            <a:endParaRPr>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t/>
            </a:r>
            <a:endParaRPr sz="2400"/>
          </a:p>
        </p:txBody>
      </p:sp>
      <p:pic>
        <p:nvPicPr>
          <p:cNvPr id="71" name="Google Shape;71;p14"/>
          <p:cNvPicPr preferRelativeResize="0"/>
          <p:nvPr/>
        </p:nvPicPr>
        <p:blipFill>
          <a:blip r:embed="rId3">
            <a:alphaModFix/>
          </a:blip>
          <a:stretch>
            <a:fillRect/>
          </a:stretch>
        </p:blipFill>
        <p:spPr>
          <a:xfrm>
            <a:off x="7221548" y="793726"/>
            <a:ext cx="1015999" cy="1354675"/>
          </a:xfrm>
          <a:prstGeom prst="rect">
            <a:avLst/>
          </a:prstGeom>
          <a:noFill/>
          <a:ln>
            <a:noFill/>
          </a:ln>
        </p:spPr>
      </p:pic>
      <p:sp>
        <p:nvSpPr>
          <p:cNvPr id="72" name="Google Shape;72;p14"/>
          <p:cNvSpPr txBox="1"/>
          <p:nvPr/>
        </p:nvSpPr>
        <p:spPr>
          <a:xfrm>
            <a:off x="311700" y="1782250"/>
            <a:ext cx="6127800" cy="7197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SzPts val="1200"/>
              <a:buFont typeface="Calibri"/>
              <a:buChar char="★"/>
            </a:pPr>
            <a:r>
              <a:rPr lang="zh-CN" sz="1800">
                <a:solidFill>
                  <a:schemeClr val="dk1"/>
                </a:solidFill>
                <a:latin typeface="Calibri"/>
                <a:ea typeface="Calibri"/>
                <a:cs typeface="Calibri"/>
                <a:sym typeface="Calibri"/>
              </a:rPr>
              <a:t>Repetitive action: </a:t>
            </a:r>
            <a:r>
              <a:rPr lang="zh-CN" sz="1800">
                <a:solidFill>
                  <a:srgbClr val="990000"/>
                </a:solidFill>
                <a:latin typeface="Calibri"/>
                <a:ea typeface="Calibri"/>
                <a:cs typeface="Calibri"/>
                <a:sym typeface="Calibri"/>
              </a:rPr>
              <a:t>periodic</a:t>
            </a:r>
            <a:r>
              <a:rPr lang="zh-CN" sz="1800">
                <a:solidFill>
                  <a:schemeClr val="dk1"/>
                </a:solidFill>
                <a:latin typeface="Calibri"/>
                <a:ea typeface="Calibri"/>
                <a:cs typeface="Calibri"/>
                <a:sym typeface="Calibri"/>
              </a:rPr>
              <a:t> activities</a:t>
            </a:r>
            <a:endParaRPr sz="1800">
              <a:solidFill>
                <a:schemeClr val="dk2"/>
              </a:solidFill>
            </a:endParaRPr>
          </a:p>
        </p:txBody>
      </p:sp>
      <p:sp>
        <p:nvSpPr>
          <p:cNvPr id="73" name="Google Shape;73;p14"/>
          <p:cNvSpPr txBox="1"/>
          <p:nvPr/>
        </p:nvSpPr>
        <p:spPr>
          <a:xfrm>
            <a:off x="311700" y="2370900"/>
            <a:ext cx="4572000" cy="4617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SzPts val="1200"/>
              <a:buFont typeface="Calibri"/>
              <a:buChar char="★"/>
            </a:pPr>
            <a:r>
              <a:rPr lang="zh-CN" sz="1800">
                <a:solidFill>
                  <a:schemeClr val="dk1"/>
                </a:solidFill>
                <a:latin typeface="Calibri"/>
                <a:ea typeface="Calibri"/>
                <a:cs typeface="Calibri"/>
                <a:sym typeface="Calibri"/>
              </a:rPr>
              <a:t>Class-agnostic: </a:t>
            </a:r>
            <a:r>
              <a:rPr lang="zh-CN" sz="1800">
                <a:solidFill>
                  <a:srgbClr val="990000"/>
                </a:solidFill>
                <a:latin typeface="Calibri"/>
                <a:ea typeface="Calibri"/>
                <a:cs typeface="Calibri"/>
                <a:sym typeface="Calibri"/>
              </a:rPr>
              <a:t>ignore</a:t>
            </a:r>
            <a:r>
              <a:rPr lang="zh-CN" sz="1800">
                <a:solidFill>
                  <a:schemeClr val="dk1"/>
                </a:solidFill>
                <a:latin typeface="Calibri"/>
                <a:ea typeface="Calibri"/>
                <a:cs typeface="Calibri"/>
                <a:sym typeface="Calibri"/>
              </a:rPr>
              <a:t> categories</a:t>
            </a:r>
            <a:endParaRPr sz="1800">
              <a:solidFill>
                <a:schemeClr val="dk2"/>
              </a:solidFill>
            </a:endParaRPr>
          </a:p>
        </p:txBody>
      </p:sp>
      <p:sp>
        <p:nvSpPr>
          <p:cNvPr id="74" name="Google Shape;74;p14"/>
          <p:cNvSpPr txBox="1"/>
          <p:nvPr/>
        </p:nvSpPr>
        <p:spPr>
          <a:xfrm>
            <a:off x="304800" y="2954825"/>
            <a:ext cx="4900200" cy="4617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SzPts val="1200"/>
              <a:buFont typeface="Calibri"/>
              <a:buChar char="★"/>
            </a:pPr>
            <a:r>
              <a:rPr lang="zh-CN" sz="1800">
                <a:solidFill>
                  <a:schemeClr val="dk1"/>
                </a:solidFill>
                <a:latin typeface="Calibri"/>
                <a:ea typeface="Calibri"/>
                <a:cs typeface="Calibri"/>
                <a:sym typeface="Calibri"/>
              </a:rPr>
              <a:t>Counting: </a:t>
            </a:r>
            <a:r>
              <a:rPr lang="zh-CN" sz="1800">
                <a:solidFill>
                  <a:srgbClr val="990000"/>
                </a:solidFill>
                <a:latin typeface="Calibri"/>
                <a:ea typeface="Calibri"/>
                <a:cs typeface="Calibri"/>
                <a:sym typeface="Calibri"/>
              </a:rPr>
              <a:t>number</a:t>
            </a:r>
            <a:r>
              <a:rPr lang="zh-CN" sz="1800">
                <a:solidFill>
                  <a:schemeClr val="dk1"/>
                </a:solidFill>
                <a:latin typeface="Calibri"/>
                <a:ea typeface="Calibri"/>
                <a:cs typeface="Calibri"/>
                <a:sym typeface="Calibri"/>
              </a:rPr>
              <a:t> of the repetitions</a:t>
            </a:r>
            <a:endParaRPr sz="1800"/>
          </a:p>
        </p:txBody>
      </p:sp>
      <p:pic>
        <p:nvPicPr>
          <p:cNvPr id="75" name="Google Shape;75;p14"/>
          <p:cNvPicPr preferRelativeResize="0"/>
          <p:nvPr/>
        </p:nvPicPr>
        <p:blipFill>
          <a:blip r:embed="rId4">
            <a:alphaModFix/>
          </a:blip>
          <a:stretch>
            <a:fillRect/>
          </a:stretch>
        </p:blipFill>
        <p:spPr>
          <a:xfrm>
            <a:off x="6676513" y="634963"/>
            <a:ext cx="2106075" cy="1579550"/>
          </a:xfrm>
          <a:prstGeom prst="rect">
            <a:avLst/>
          </a:prstGeom>
          <a:noFill/>
          <a:ln>
            <a:noFill/>
          </a:ln>
        </p:spPr>
      </p:pic>
      <p:pic>
        <p:nvPicPr>
          <p:cNvPr id="76" name="Google Shape;76;p14"/>
          <p:cNvPicPr preferRelativeResize="0"/>
          <p:nvPr/>
        </p:nvPicPr>
        <p:blipFill>
          <a:blip r:embed="rId5">
            <a:alphaModFix/>
          </a:blip>
          <a:stretch>
            <a:fillRect/>
          </a:stretch>
        </p:blipFill>
        <p:spPr>
          <a:xfrm>
            <a:off x="5220300" y="2723661"/>
            <a:ext cx="1143000" cy="1767038"/>
          </a:xfrm>
          <a:prstGeom prst="rect">
            <a:avLst/>
          </a:prstGeom>
          <a:noFill/>
          <a:ln>
            <a:noFill/>
          </a:ln>
        </p:spPr>
      </p:pic>
      <p:sp>
        <p:nvSpPr>
          <p:cNvPr id="77" name="Google Shape;77;p14"/>
          <p:cNvSpPr txBox="1"/>
          <p:nvPr/>
        </p:nvSpPr>
        <p:spPr>
          <a:xfrm>
            <a:off x="304800" y="4712400"/>
            <a:ext cx="8047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800">
                <a:solidFill>
                  <a:schemeClr val="dk2"/>
                </a:solidFill>
              </a:rPr>
              <a:t>Data from RepCountA-test:</a:t>
            </a:r>
            <a:endParaRPr sz="800">
              <a:solidFill>
                <a:schemeClr val="dk2"/>
              </a:solidFill>
            </a:endParaRPr>
          </a:p>
          <a:p>
            <a:pPr indent="0" lvl="0" marL="0" rtl="0" algn="l">
              <a:spcBef>
                <a:spcPts val="0"/>
              </a:spcBef>
              <a:spcAft>
                <a:spcPts val="0"/>
              </a:spcAft>
              <a:buNone/>
            </a:pPr>
            <a:r>
              <a:rPr lang="zh-CN" sz="800">
                <a:solidFill>
                  <a:schemeClr val="dk2"/>
                </a:solidFill>
              </a:rPr>
              <a:t>Hu </a:t>
            </a:r>
            <a:r>
              <a:rPr i="1" lang="zh-CN" sz="800">
                <a:solidFill>
                  <a:schemeClr val="dk2"/>
                </a:solidFill>
              </a:rPr>
              <a:t>et al.</a:t>
            </a:r>
            <a:r>
              <a:rPr lang="zh-CN" sz="800">
                <a:solidFill>
                  <a:schemeClr val="dk2"/>
                </a:solidFill>
              </a:rPr>
              <a:t>, TransRAC: Encoding Multi-scale Temporal Correlation with Transformers for Repetitive Action Counting, CVPR 2022</a:t>
            </a:r>
            <a:endParaRPr sz="800">
              <a:solidFill>
                <a:schemeClr val="dk2"/>
              </a:solidFill>
            </a:endParaRPr>
          </a:p>
        </p:txBody>
      </p:sp>
      <p:pic>
        <p:nvPicPr>
          <p:cNvPr id="78" name="Google Shape;78;p14"/>
          <p:cNvPicPr preferRelativeResize="0"/>
          <p:nvPr/>
        </p:nvPicPr>
        <p:blipFill>
          <a:blip r:embed="rId6">
            <a:alphaModFix/>
          </a:blip>
          <a:stretch>
            <a:fillRect/>
          </a:stretch>
        </p:blipFill>
        <p:spPr>
          <a:xfrm>
            <a:off x="6595113" y="3239875"/>
            <a:ext cx="2133600" cy="1200150"/>
          </a:xfrm>
          <a:prstGeom prst="rect">
            <a:avLst/>
          </a:prstGeom>
          <a:noFill/>
          <a:ln>
            <a:noFill/>
          </a:ln>
        </p:spPr>
      </p:pic>
      <p:sp>
        <p:nvSpPr>
          <p:cNvPr id="79" name="Google Shape;79;p14"/>
          <p:cNvSpPr txBox="1"/>
          <p:nvPr/>
        </p:nvSpPr>
        <p:spPr>
          <a:xfrm>
            <a:off x="304800" y="3614950"/>
            <a:ext cx="5875200" cy="461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rgbClr val="000000"/>
              </a:buClr>
              <a:buSzPts val="1100"/>
              <a:buFont typeface="Arial"/>
              <a:buNone/>
            </a:pPr>
            <a:r>
              <a:rPr lang="zh-CN" sz="1800">
                <a:solidFill>
                  <a:schemeClr val="dk1"/>
                </a:solidFill>
                <a:latin typeface="Calibri"/>
                <a:ea typeface="Calibri"/>
                <a:cs typeface="Calibri"/>
                <a:sym typeface="Calibri"/>
              </a:rPr>
              <a:t>Challenge: complex realistic scenarios</a:t>
            </a:r>
            <a:endParaRPr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75"/>
                                        </p:tgtEl>
                                        <p:attrNameLst>
                                          <p:attrName>style.visibility</p:attrName>
                                        </p:attrNameLst>
                                      </p:cBhvr>
                                      <p:to>
                                        <p:strVal val="hidden"/>
                                      </p:to>
                                    </p:set>
                                  </p:childTnLst>
                                </p:cTn>
                              </p:par>
                            </p:childTnLst>
                          </p:cTn>
                        </p:par>
                        <p:par>
                          <p:cTn fill="hold">
                            <p:stCondLst>
                              <p:cond delay="0"/>
                            </p:stCondLst>
                            <p:childTnLst>
                              <p:par>
                                <p:cTn fill="hold" nodeType="afterEffect" presetClass="exit" presetID="1" presetSubtype="0">
                                  <p:stCondLst>
                                    <p:cond delay="0"/>
                                  </p:stCondLst>
                                  <p:childTnLst>
                                    <p:set>
                                      <p:cBhvr>
                                        <p:cTn dur="1" fill="hold">
                                          <p:stCondLst>
                                            <p:cond delay="0"/>
                                          </p:stCondLst>
                                        </p:cTn>
                                        <p:tgtEl>
                                          <p:spTgt spid="7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zh-CN" sz="3300">
                <a:latin typeface="Calibri"/>
                <a:ea typeface="Calibri"/>
                <a:cs typeface="Calibri"/>
                <a:sym typeface="Calibri"/>
              </a:rPr>
              <a:t>Previous Method</a:t>
            </a:r>
            <a:endParaRPr/>
          </a:p>
        </p:txBody>
      </p:sp>
      <p:sp>
        <p:nvSpPr>
          <p:cNvPr id="85" name="Google Shape;85;p15"/>
          <p:cNvSpPr txBox="1"/>
          <p:nvPr>
            <p:ph idx="1" type="body"/>
          </p:nvPr>
        </p:nvSpPr>
        <p:spPr>
          <a:xfrm>
            <a:off x="417550" y="3443575"/>
            <a:ext cx="8520600" cy="1343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b="1" lang="zh-CN">
                <a:solidFill>
                  <a:schemeClr val="dk1"/>
                </a:solidFill>
                <a:latin typeface="Calibri"/>
                <a:ea typeface="Calibri"/>
                <a:cs typeface="Calibri"/>
                <a:sym typeface="Calibri"/>
              </a:rPr>
              <a:t>Key observation</a:t>
            </a:r>
            <a:r>
              <a:rPr lang="zh-CN">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zh-CN">
                <a:solidFill>
                  <a:schemeClr val="dk1"/>
                </a:solidFill>
                <a:latin typeface="Calibri"/>
                <a:ea typeface="Calibri"/>
                <a:cs typeface="Calibri"/>
                <a:sym typeface="Calibri"/>
              </a:rPr>
              <a:t>Temporal self-Similarity Matrix (TSM) -&gt;</a:t>
            </a:r>
            <a:r>
              <a:rPr b="1" lang="zh-CN">
                <a:solidFill>
                  <a:schemeClr val="dk1"/>
                </a:solidFill>
                <a:latin typeface="Calibri"/>
                <a:ea typeface="Calibri"/>
                <a:cs typeface="Calibri"/>
                <a:sym typeface="Calibri"/>
              </a:rPr>
              <a:t> solely </a:t>
            </a:r>
            <a:r>
              <a:rPr b="1" lang="zh-CN">
                <a:solidFill>
                  <a:schemeClr val="dk1"/>
                </a:solidFill>
                <a:latin typeface="Calibri"/>
                <a:ea typeface="Calibri"/>
                <a:cs typeface="Calibri"/>
                <a:sym typeface="Calibri"/>
              </a:rPr>
              <a:t>intermediate</a:t>
            </a:r>
            <a:r>
              <a:rPr b="1" lang="zh-CN">
                <a:solidFill>
                  <a:schemeClr val="dk1"/>
                </a:solidFill>
                <a:latin typeface="Calibri"/>
                <a:ea typeface="Calibri"/>
                <a:cs typeface="Calibri"/>
                <a:sym typeface="Calibri"/>
              </a:rPr>
              <a:t> layer</a:t>
            </a:r>
            <a:endParaRPr b="1">
              <a:solidFill>
                <a:schemeClr val="dk1"/>
              </a:solidFill>
              <a:latin typeface="Calibri"/>
              <a:ea typeface="Calibri"/>
              <a:cs typeface="Calibri"/>
              <a:sym typeface="Calibri"/>
            </a:endParaRPr>
          </a:p>
        </p:txBody>
      </p:sp>
      <p:sp>
        <p:nvSpPr>
          <p:cNvPr id="86" name="Google Shape;86;p15"/>
          <p:cNvSpPr txBox="1"/>
          <p:nvPr/>
        </p:nvSpPr>
        <p:spPr>
          <a:xfrm>
            <a:off x="402600" y="4285200"/>
            <a:ext cx="779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1800">
                <a:solidFill>
                  <a:schemeClr val="dk1"/>
                </a:solidFill>
                <a:latin typeface="Calibri"/>
                <a:ea typeface="Calibri"/>
                <a:cs typeface="Calibri"/>
                <a:sym typeface="Calibri"/>
              </a:rPr>
              <a:t>❗</a:t>
            </a:r>
            <a:r>
              <a:rPr lang="zh-CN" sz="1800">
                <a:solidFill>
                  <a:schemeClr val="dk1"/>
                </a:solidFill>
                <a:latin typeface="Calibri"/>
                <a:ea typeface="Calibri"/>
                <a:cs typeface="Calibri"/>
                <a:sym typeface="Calibri"/>
              </a:rPr>
              <a:t> Loss of i</a:t>
            </a:r>
            <a:r>
              <a:rPr lang="zh-CN" sz="1800">
                <a:solidFill>
                  <a:schemeClr val="dk1"/>
                </a:solidFill>
                <a:latin typeface="Calibri"/>
                <a:ea typeface="Calibri"/>
                <a:cs typeface="Calibri"/>
                <a:sym typeface="Calibri"/>
              </a:rPr>
              <a:t>nformation</a:t>
            </a:r>
            <a:endParaRPr sz="1800"/>
          </a:p>
        </p:txBody>
      </p:sp>
      <p:grpSp>
        <p:nvGrpSpPr>
          <p:cNvPr id="87" name="Google Shape;87;p15"/>
          <p:cNvGrpSpPr/>
          <p:nvPr/>
        </p:nvGrpSpPr>
        <p:grpSpPr>
          <a:xfrm>
            <a:off x="499511" y="957830"/>
            <a:ext cx="6868540" cy="2561956"/>
            <a:chOff x="417550" y="1081850"/>
            <a:chExt cx="4968202" cy="1752124"/>
          </a:xfrm>
        </p:grpSpPr>
        <p:pic>
          <p:nvPicPr>
            <p:cNvPr id="88" name="Google Shape;88;p15"/>
            <p:cNvPicPr preferRelativeResize="0"/>
            <p:nvPr/>
          </p:nvPicPr>
          <p:blipFill rotWithShape="1">
            <a:blip r:embed="rId3">
              <a:alphaModFix/>
            </a:blip>
            <a:srcRect b="55791" l="0" r="0" t="3091"/>
            <a:stretch/>
          </p:blipFill>
          <p:spPr>
            <a:xfrm>
              <a:off x="417550" y="1270000"/>
              <a:ext cx="4968202" cy="1563974"/>
            </a:xfrm>
            <a:prstGeom prst="rect">
              <a:avLst/>
            </a:prstGeom>
            <a:noFill/>
            <a:ln>
              <a:noFill/>
            </a:ln>
          </p:spPr>
        </p:pic>
        <p:sp>
          <p:nvSpPr>
            <p:cNvPr id="89" name="Google Shape;89;p15"/>
            <p:cNvSpPr/>
            <p:nvPr/>
          </p:nvSpPr>
          <p:spPr>
            <a:xfrm>
              <a:off x="1928525" y="1081850"/>
              <a:ext cx="2010900" cy="25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90" name="Google Shape;90;p15"/>
          <p:cNvSpPr txBox="1"/>
          <p:nvPr/>
        </p:nvSpPr>
        <p:spPr>
          <a:xfrm>
            <a:off x="304800" y="4712400"/>
            <a:ext cx="8047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zh-CN" sz="800">
                <a:solidFill>
                  <a:schemeClr val="dk2"/>
                </a:solidFill>
              </a:rPr>
              <a:t>Dwibedi </a:t>
            </a:r>
            <a:r>
              <a:rPr i="1" lang="zh-CN" sz="800">
                <a:solidFill>
                  <a:schemeClr val="dk2"/>
                </a:solidFill>
              </a:rPr>
              <a:t>et al</a:t>
            </a:r>
            <a:r>
              <a:rPr lang="zh-CN" sz="800">
                <a:solidFill>
                  <a:schemeClr val="dk2"/>
                </a:solidFill>
              </a:rPr>
              <a:t>., Counting Out Time: Class Agnostic Video Repetition Counting in the Wild, CVPR 2020</a:t>
            </a:r>
            <a:endParaRPr sz="800">
              <a:solidFill>
                <a:schemeClr val="dk2"/>
              </a:solidFill>
            </a:endParaRPr>
          </a:p>
          <a:p>
            <a:pPr indent="0" lvl="0" marL="0" rtl="0" algn="l">
              <a:spcBef>
                <a:spcPts val="0"/>
              </a:spcBef>
              <a:spcAft>
                <a:spcPts val="0"/>
              </a:spcAft>
              <a:buNone/>
            </a:pPr>
            <a:r>
              <a:rPr lang="zh-CN" sz="800">
                <a:solidFill>
                  <a:schemeClr val="dk2"/>
                </a:solidFill>
              </a:rPr>
              <a:t>Hu </a:t>
            </a:r>
            <a:r>
              <a:rPr i="1" lang="zh-CN" sz="800">
                <a:solidFill>
                  <a:schemeClr val="dk2"/>
                </a:solidFill>
              </a:rPr>
              <a:t>et al.</a:t>
            </a:r>
            <a:r>
              <a:rPr lang="zh-CN" sz="800">
                <a:solidFill>
                  <a:schemeClr val="dk2"/>
                </a:solidFill>
              </a:rPr>
              <a:t>, TransRAC: Encoding Multi-scale Temporal Correlation with Transformers for Repetitive Action Counting, CVPR 2022</a:t>
            </a:r>
            <a:endParaRPr sz="800">
              <a:solidFill>
                <a:schemeClr val="dk2"/>
              </a:solidFill>
            </a:endParaRPr>
          </a:p>
          <a:p>
            <a:pPr indent="0" lvl="0" marL="0" rtl="0" algn="l">
              <a:spcBef>
                <a:spcPts val="0"/>
              </a:spcBef>
              <a:spcAft>
                <a:spcPts val="0"/>
              </a:spcAft>
              <a:buClr>
                <a:schemeClr val="dk1"/>
              </a:buClr>
              <a:buSzPts val="1100"/>
              <a:buFont typeface="Arial"/>
              <a:buNone/>
            </a:pPr>
            <a:r>
              <a:rPr lang="zh-CN" sz="800">
                <a:solidFill>
                  <a:schemeClr val="dk2"/>
                </a:solidFill>
              </a:rPr>
              <a:t>Li</a:t>
            </a:r>
            <a:r>
              <a:rPr lang="zh-CN" sz="800">
                <a:solidFill>
                  <a:schemeClr val="dk2"/>
                </a:solidFill>
              </a:rPr>
              <a:t> </a:t>
            </a:r>
            <a:r>
              <a:rPr i="1" lang="zh-CN" sz="800">
                <a:solidFill>
                  <a:schemeClr val="dk2"/>
                </a:solidFill>
              </a:rPr>
              <a:t>et al.</a:t>
            </a:r>
            <a:r>
              <a:rPr lang="zh-CN" sz="800">
                <a:solidFill>
                  <a:schemeClr val="dk2"/>
                </a:solidFill>
              </a:rPr>
              <a:t>,Full Resolution Repetition Counting, ICIRA 2023</a:t>
            </a:r>
            <a:endParaRPr sz="800">
              <a:solidFill>
                <a:schemeClr val="dk2"/>
              </a:solidFill>
            </a:endParaRPr>
          </a:p>
          <a:p>
            <a:pPr indent="0" lvl="0" marL="0" rtl="0" algn="l">
              <a:spcBef>
                <a:spcPts val="0"/>
              </a:spcBef>
              <a:spcAft>
                <a:spcPts val="0"/>
              </a:spcAft>
              <a:buNone/>
            </a:pPr>
            <a:r>
              <a:t/>
            </a:r>
            <a:endParaRPr sz="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3333"/>
              <a:buFont typeface="Arial"/>
              <a:buNone/>
            </a:pPr>
            <a:r>
              <a:rPr b="1" lang="zh-CN" sz="3300">
                <a:latin typeface="Calibri"/>
                <a:ea typeface="Calibri"/>
                <a:cs typeface="Calibri"/>
                <a:sym typeface="Calibri"/>
              </a:rPr>
              <a:t>RACnet</a:t>
            </a:r>
            <a:endParaRPr/>
          </a:p>
        </p:txBody>
      </p:sp>
      <p:pic>
        <p:nvPicPr>
          <p:cNvPr id="96" name="Google Shape;96;p16"/>
          <p:cNvPicPr preferRelativeResize="0"/>
          <p:nvPr/>
        </p:nvPicPr>
        <p:blipFill rotWithShape="1">
          <a:blip r:embed="rId3">
            <a:alphaModFix/>
          </a:blip>
          <a:srcRect b="0" l="1088" r="862" t="2742"/>
          <a:stretch/>
        </p:blipFill>
        <p:spPr>
          <a:xfrm>
            <a:off x="387900" y="1076263"/>
            <a:ext cx="8367415" cy="38802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3333"/>
              <a:buFont typeface="Arial"/>
              <a:buNone/>
            </a:pPr>
            <a:r>
              <a:rPr b="1" lang="zh-CN" sz="3300">
                <a:latin typeface="Calibri"/>
                <a:ea typeface="Calibri"/>
                <a:cs typeface="Calibri"/>
                <a:sym typeface="Calibri"/>
              </a:rPr>
              <a:t>Action Start Predictor (ASP)</a:t>
            </a:r>
            <a:endParaRPr/>
          </a:p>
        </p:txBody>
      </p:sp>
      <p:pic>
        <p:nvPicPr>
          <p:cNvPr id="102" name="Google Shape;102;p17"/>
          <p:cNvPicPr preferRelativeResize="0"/>
          <p:nvPr/>
        </p:nvPicPr>
        <p:blipFill rotWithShape="1">
          <a:blip r:embed="rId3">
            <a:alphaModFix/>
          </a:blip>
          <a:srcRect b="0" l="1088" r="862" t="2742"/>
          <a:stretch/>
        </p:blipFill>
        <p:spPr>
          <a:xfrm>
            <a:off x="387900" y="1076263"/>
            <a:ext cx="8367415" cy="3880201"/>
          </a:xfrm>
          <a:prstGeom prst="rect">
            <a:avLst/>
          </a:prstGeom>
          <a:noFill/>
          <a:ln>
            <a:noFill/>
          </a:ln>
        </p:spPr>
      </p:pic>
      <p:sp>
        <p:nvSpPr>
          <p:cNvPr id="103" name="Google Shape;103;p17"/>
          <p:cNvSpPr/>
          <p:nvPr/>
        </p:nvSpPr>
        <p:spPr>
          <a:xfrm>
            <a:off x="3987000" y="2371075"/>
            <a:ext cx="4845300" cy="2585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 name="Google Shape;104;p17"/>
          <p:cNvSpPr txBox="1"/>
          <p:nvPr/>
        </p:nvSpPr>
        <p:spPr>
          <a:xfrm>
            <a:off x="4253600" y="2794900"/>
            <a:ext cx="4449600" cy="1090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zh-CN" sz="2400">
                <a:solidFill>
                  <a:schemeClr val="dk1"/>
                </a:solidFill>
                <a:latin typeface="Calibri"/>
                <a:ea typeface="Calibri"/>
                <a:cs typeface="Calibri"/>
                <a:sym typeface="Calibri"/>
              </a:rPr>
              <a:t>Counts: number of action starts</a:t>
            </a:r>
            <a:endParaRPr sz="2400">
              <a:solidFill>
                <a:schemeClr val="dk1"/>
              </a:solidFill>
              <a:latin typeface="Calibri"/>
              <a:ea typeface="Calibri"/>
              <a:cs typeface="Calibri"/>
              <a:sym typeface="Calibri"/>
            </a:endParaRPr>
          </a:p>
        </p:txBody>
      </p:sp>
      <p:pic>
        <p:nvPicPr>
          <p:cNvPr id="105" name="Google Shape;105;p17"/>
          <p:cNvPicPr preferRelativeResize="0"/>
          <p:nvPr/>
        </p:nvPicPr>
        <p:blipFill>
          <a:blip r:embed="rId4">
            <a:alphaModFix/>
          </a:blip>
          <a:stretch>
            <a:fillRect/>
          </a:stretch>
        </p:blipFill>
        <p:spPr>
          <a:xfrm>
            <a:off x="4313600" y="3421900"/>
            <a:ext cx="3954101" cy="1090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3333"/>
              <a:buFont typeface="Arial"/>
              <a:buNone/>
            </a:pPr>
            <a:r>
              <a:rPr b="1" lang="zh-CN" sz="3300">
                <a:latin typeface="Calibri"/>
                <a:ea typeface="Calibri"/>
                <a:cs typeface="Calibri"/>
                <a:sym typeface="Calibri"/>
              </a:rPr>
              <a:t>Temporal Repetition Constrain</a:t>
            </a:r>
            <a:r>
              <a:rPr b="1" lang="zh-CN" sz="3300">
                <a:latin typeface="Calibri"/>
                <a:ea typeface="Calibri"/>
                <a:cs typeface="Calibri"/>
                <a:sym typeface="Calibri"/>
              </a:rPr>
              <a:t> (TRC)</a:t>
            </a:r>
            <a:endParaRPr/>
          </a:p>
        </p:txBody>
      </p:sp>
      <p:pic>
        <p:nvPicPr>
          <p:cNvPr id="111" name="Google Shape;111;p18"/>
          <p:cNvPicPr preferRelativeResize="0"/>
          <p:nvPr/>
        </p:nvPicPr>
        <p:blipFill rotWithShape="1">
          <a:blip r:embed="rId3">
            <a:alphaModFix/>
          </a:blip>
          <a:srcRect b="0" l="1088" r="862" t="2742"/>
          <a:stretch/>
        </p:blipFill>
        <p:spPr>
          <a:xfrm>
            <a:off x="387900" y="1076263"/>
            <a:ext cx="8367415" cy="3880201"/>
          </a:xfrm>
          <a:prstGeom prst="rect">
            <a:avLst/>
          </a:prstGeom>
          <a:noFill/>
          <a:ln>
            <a:noFill/>
          </a:ln>
        </p:spPr>
      </p:pic>
      <p:sp>
        <p:nvSpPr>
          <p:cNvPr id="112" name="Google Shape;112;p18"/>
          <p:cNvSpPr/>
          <p:nvPr/>
        </p:nvSpPr>
        <p:spPr>
          <a:xfrm>
            <a:off x="3966150" y="1022775"/>
            <a:ext cx="4789200" cy="114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 name="Google Shape;113;p18"/>
          <p:cNvSpPr/>
          <p:nvPr/>
        </p:nvSpPr>
        <p:spPr>
          <a:xfrm>
            <a:off x="3864675" y="1561500"/>
            <a:ext cx="83100" cy="460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4" name="Google Shape;114;p18"/>
          <p:cNvPicPr preferRelativeResize="0"/>
          <p:nvPr/>
        </p:nvPicPr>
        <p:blipFill>
          <a:blip r:embed="rId4">
            <a:alphaModFix/>
          </a:blip>
          <a:stretch>
            <a:fillRect/>
          </a:stretch>
        </p:blipFill>
        <p:spPr>
          <a:xfrm>
            <a:off x="4333975" y="1452876"/>
            <a:ext cx="4288850" cy="709900"/>
          </a:xfrm>
          <a:prstGeom prst="rect">
            <a:avLst/>
          </a:prstGeom>
          <a:noFill/>
          <a:ln>
            <a:noFill/>
          </a:ln>
        </p:spPr>
      </p:pic>
      <p:sp>
        <p:nvSpPr>
          <p:cNvPr id="115" name="Google Shape;115;p18"/>
          <p:cNvSpPr txBox="1"/>
          <p:nvPr/>
        </p:nvSpPr>
        <p:spPr>
          <a:xfrm>
            <a:off x="4253600" y="1017725"/>
            <a:ext cx="4449600" cy="709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zh-CN" sz="1800">
                <a:solidFill>
                  <a:schemeClr val="dk1"/>
                </a:solidFill>
                <a:latin typeface="Calibri"/>
                <a:ea typeface="Calibri"/>
                <a:cs typeface="Calibri"/>
                <a:sym typeface="Calibri"/>
              </a:rPr>
              <a:t>Only for training phase</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87878"/>
              <a:buFont typeface="Arial"/>
              <a:buNone/>
            </a:pPr>
            <a:r>
              <a:rPr b="1" lang="zh-CN" sz="3300">
                <a:latin typeface="Calibri"/>
                <a:ea typeface="Calibri"/>
                <a:cs typeface="Calibri"/>
                <a:sym typeface="Calibri"/>
              </a:rPr>
              <a:t>Reference TSM (refTSM)</a:t>
            </a:r>
            <a:endParaRPr sz="3300"/>
          </a:p>
          <a:p>
            <a:pPr indent="0" lvl="0" marL="0" rtl="0" algn="l">
              <a:spcBef>
                <a:spcPts val="0"/>
              </a:spcBef>
              <a:spcAft>
                <a:spcPts val="0"/>
              </a:spcAft>
              <a:buClr>
                <a:schemeClr val="dk1"/>
              </a:buClr>
              <a:buSzPct val="33333"/>
              <a:buFont typeface="Arial"/>
              <a:buNone/>
            </a:pPr>
            <a:r>
              <a:t/>
            </a:r>
            <a:endParaRPr b="1" sz="33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121" name="Google Shape;121;p19"/>
          <p:cNvSpPr txBox="1"/>
          <p:nvPr>
            <p:ph idx="1" type="body"/>
          </p:nvPr>
        </p:nvSpPr>
        <p:spPr>
          <a:xfrm>
            <a:off x="518250" y="3530500"/>
            <a:ext cx="2272500" cy="92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zh-CN">
                <a:solidFill>
                  <a:schemeClr val="dk1"/>
                </a:solidFill>
                <a:latin typeface="Calibri"/>
                <a:ea typeface="Calibri"/>
                <a:cs typeface="Calibri"/>
                <a:sym typeface="Calibri"/>
              </a:rPr>
              <a:t>Define a T X T matrix and initialize it .</a:t>
            </a:r>
            <a:endParaRPr/>
          </a:p>
        </p:txBody>
      </p:sp>
      <p:pic>
        <p:nvPicPr>
          <p:cNvPr id="122" name="Google Shape;122;p19"/>
          <p:cNvPicPr preferRelativeResize="0"/>
          <p:nvPr/>
        </p:nvPicPr>
        <p:blipFill rotWithShape="1">
          <a:blip r:embed="rId3">
            <a:alphaModFix/>
          </a:blip>
          <a:srcRect b="7015" l="75374" r="9810" t="7110"/>
          <a:stretch/>
        </p:blipFill>
        <p:spPr>
          <a:xfrm>
            <a:off x="8500897" y="1225669"/>
            <a:ext cx="428325" cy="2482719"/>
          </a:xfrm>
          <a:prstGeom prst="rect">
            <a:avLst/>
          </a:prstGeom>
          <a:noFill/>
          <a:ln>
            <a:noFill/>
          </a:ln>
        </p:spPr>
      </p:pic>
      <p:grpSp>
        <p:nvGrpSpPr>
          <p:cNvPr id="123" name="Google Shape;123;p19"/>
          <p:cNvGrpSpPr/>
          <p:nvPr/>
        </p:nvGrpSpPr>
        <p:grpSpPr>
          <a:xfrm>
            <a:off x="183787" y="1367473"/>
            <a:ext cx="2404736" cy="2047582"/>
            <a:chOff x="259987" y="1367473"/>
            <a:chExt cx="2404736" cy="2047582"/>
          </a:xfrm>
        </p:grpSpPr>
        <p:grpSp>
          <p:nvGrpSpPr>
            <p:cNvPr id="124" name="Google Shape;124;p19"/>
            <p:cNvGrpSpPr/>
            <p:nvPr/>
          </p:nvGrpSpPr>
          <p:grpSpPr>
            <a:xfrm>
              <a:off x="259987" y="1367473"/>
              <a:ext cx="2404736" cy="2047582"/>
              <a:chOff x="259987" y="1367473"/>
              <a:chExt cx="2404736" cy="2047582"/>
            </a:xfrm>
          </p:grpSpPr>
          <p:pic>
            <p:nvPicPr>
              <p:cNvPr id="125" name="Google Shape;125;p19"/>
              <p:cNvPicPr preferRelativeResize="0"/>
              <p:nvPr/>
            </p:nvPicPr>
            <p:blipFill rotWithShape="1">
              <a:blip r:embed="rId4">
                <a:alphaModFix/>
              </a:blip>
              <a:srcRect b="980" l="0" r="0" t="0"/>
              <a:stretch/>
            </p:blipFill>
            <p:spPr>
              <a:xfrm>
                <a:off x="379724" y="1367473"/>
                <a:ext cx="2284999" cy="2002875"/>
              </a:xfrm>
              <a:prstGeom prst="rect">
                <a:avLst/>
              </a:prstGeom>
              <a:noFill/>
              <a:ln>
                <a:noFill/>
              </a:ln>
            </p:spPr>
          </p:pic>
          <p:sp>
            <p:nvSpPr>
              <p:cNvPr id="126" name="Google Shape;126;p19"/>
              <p:cNvSpPr/>
              <p:nvPr/>
            </p:nvSpPr>
            <p:spPr>
              <a:xfrm>
                <a:off x="259987" y="2974055"/>
                <a:ext cx="561900" cy="44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127" name="Google Shape;127;p19"/>
            <p:cNvPicPr preferRelativeResize="0"/>
            <p:nvPr/>
          </p:nvPicPr>
          <p:blipFill>
            <a:blip r:embed="rId5">
              <a:alphaModFix/>
            </a:blip>
            <a:stretch>
              <a:fillRect/>
            </a:stretch>
          </p:blipFill>
          <p:spPr>
            <a:xfrm>
              <a:off x="844100" y="1563725"/>
              <a:ext cx="1806599" cy="1806625"/>
            </a:xfrm>
            <a:prstGeom prst="rect">
              <a:avLst/>
            </a:prstGeom>
            <a:noFill/>
            <a:ln>
              <a:noFill/>
            </a:ln>
          </p:spPr>
        </p:pic>
      </p:grpSp>
      <p:grpSp>
        <p:nvGrpSpPr>
          <p:cNvPr id="128" name="Google Shape;128;p19"/>
          <p:cNvGrpSpPr/>
          <p:nvPr/>
        </p:nvGrpSpPr>
        <p:grpSpPr>
          <a:xfrm>
            <a:off x="2645050" y="1563438"/>
            <a:ext cx="2205600" cy="2705963"/>
            <a:chOff x="2645050" y="1563438"/>
            <a:chExt cx="2205600" cy="2705963"/>
          </a:xfrm>
        </p:grpSpPr>
        <p:pic>
          <p:nvPicPr>
            <p:cNvPr id="129" name="Google Shape;129;p19"/>
            <p:cNvPicPr preferRelativeResize="0"/>
            <p:nvPr/>
          </p:nvPicPr>
          <p:blipFill>
            <a:blip r:embed="rId6">
              <a:alphaModFix/>
            </a:blip>
            <a:stretch>
              <a:fillRect/>
            </a:stretch>
          </p:blipFill>
          <p:spPr>
            <a:xfrm>
              <a:off x="2721250" y="1563438"/>
              <a:ext cx="1807200" cy="1807200"/>
            </a:xfrm>
            <a:prstGeom prst="rect">
              <a:avLst/>
            </a:prstGeom>
            <a:noFill/>
            <a:ln>
              <a:noFill/>
            </a:ln>
          </p:spPr>
        </p:pic>
        <p:sp>
          <p:nvSpPr>
            <p:cNvPr id="130" name="Google Shape;130;p19"/>
            <p:cNvSpPr txBox="1"/>
            <p:nvPr/>
          </p:nvSpPr>
          <p:spPr>
            <a:xfrm>
              <a:off x="2645050" y="3530500"/>
              <a:ext cx="2205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1800">
                  <a:solidFill>
                    <a:schemeClr val="dk1"/>
                  </a:solidFill>
                  <a:latin typeface="Calibri"/>
                  <a:ea typeface="Calibri"/>
                  <a:cs typeface="Calibri"/>
                  <a:sym typeface="Calibri"/>
                </a:rPr>
                <a:t>Set both starts and ends to one.</a:t>
              </a:r>
              <a:endParaRPr sz="1800">
                <a:solidFill>
                  <a:schemeClr val="dk1"/>
                </a:solidFill>
                <a:latin typeface="Calibri"/>
                <a:ea typeface="Calibri"/>
                <a:cs typeface="Calibri"/>
                <a:sym typeface="Calibri"/>
              </a:endParaRPr>
            </a:p>
          </p:txBody>
        </p:sp>
      </p:grpSp>
      <p:grpSp>
        <p:nvGrpSpPr>
          <p:cNvPr id="131" name="Google Shape;131;p19"/>
          <p:cNvGrpSpPr/>
          <p:nvPr/>
        </p:nvGrpSpPr>
        <p:grpSpPr>
          <a:xfrm>
            <a:off x="4587575" y="1563425"/>
            <a:ext cx="2116500" cy="3260075"/>
            <a:chOff x="4587575" y="1563425"/>
            <a:chExt cx="2116500" cy="3260075"/>
          </a:xfrm>
        </p:grpSpPr>
        <p:pic>
          <p:nvPicPr>
            <p:cNvPr id="132" name="Google Shape;132;p19"/>
            <p:cNvPicPr preferRelativeResize="0"/>
            <p:nvPr/>
          </p:nvPicPr>
          <p:blipFill>
            <a:blip r:embed="rId7">
              <a:alphaModFix/>
            </a:blip>
            <a:stretch>
              <a:fillRect/>
            </a:stretch>
          </p:blipFill>
          <p:spPr>
            <a:xfrm>
              <a:off x="4667188" y="1563425"/>
              <a:ext cx="1807200" cy="1807200"/>
            </a:xfrm>
            <a:prstGeom prst="rect">
              <a:avLst/>
            </a:prstGeom>
            <a:noFill/>
            <a:ln>
              <a:noFill/>
            </a:ln>
          </p:spPr>
        </p:pic>
        <p:sp>
          <p:nvSpPr>
            <p:cNvPr id="133" name="Google Shape;133;p19"/>
            <p:cNvSpPr txBox="1"/>
            <p:nvPr/>
          </p:nvSpPr>
          <p:spPr>
            <a:xfrm>
              <a:off x="4587575" y="3530500"/>
              <a:ext cx="2116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1800">
                  <a:solidFill>
                    <a:schemeClr val="dk1"/>
                  </a:solidFill>
                  <a:latin typeface="Calibri"/>
                  <a:ea typeface="Calibri"/>
                  <a:cs typeface="Calibri"/>
                  <a:sym typeface="Calibri"/>
                </a:rPr>
                <a:t>S</a:t>
              </a:r>
              <a:r>
                <a:rPr lang="zh-CN" sz="1800">
                  <a:solidFill>
                    <a:schemeClr val="dk1"/>
                  </a:solidFill>
                  <a:latin typeface="Calibri"/>
                  <a:ea typeface="Calibri"/>
                  <a:cs typeface="Calibri"/>
                  <a:sym typeface="Calibri"/>
                </a:rPr>
                <a:t>et all the elements that lie on the line connecting start, end pairs to one.</a:t>
              </a:r>
              <a:endParaRPr sz="1800"/>
            </a:p>
          </p:txBody>
        </p:sp>
      </p:grpSp>
      <p:grpSp>
        <p:nvGrpSpPr>
          <p:cNvPr id="134" name="Google Shape;134;p19"/>
          <p:cNvGrpSpPr/>
          <p:nvPr/>
        </p:nvGrpSpPr>
        <p:grpSpPr>
          <a:xfrm>
            <a:off x="6527325" y="1563713"/>
            <a:ext cx="3000000" cy="2428488"/>
            <a:chOff x="6527325" y="1563713"/>
            <a:chExt cx="3000000" cy="2428488"/>
          </a:xfrm>
        </p:grpSpPr>
        <p:pic>
          <p:nvPicPr>
            <p:cNvPr id="135" name="Google Shape;135;p19"/>
            <p:cNvPicPr preferRelativeResize="0"/>
            <p:nvPr/>
          </p:nvPicPr>
          <p:blipFill rotWithShape="1">
            <a:blip r:embed="rId8">
              <a:alphaModFix/>
            </a:blip>
            <a:srcRect b="11087" l="12980" r="9337" t="12025"/>
            <a:stretch/>
          </p:blipFill>
          <p:spPr>
            <a:xfrm>
              <a:off x="6613113" y="1563713"/>
              <a:ext cx="1825251" cy="1806626"/>
            </a:xfrm>
            <a:prstGeom prst="rect">
              <a:avLst/>
            </a:prstGeom>
            <a:noFill/>
            <a:ln>
              <a:noFill/>
            </a:ln>
          </p:spPr>
        </p:pic>
        <p:sp>
          <p:nvSpPr>
            <p:cNvPr id="136" name="Google Shape;136;p19"/>
            <p:cNvSpPr txBox="1"/>
            <p:nvPr/>
          </p:nvSpPr>
          <p:spPr>
            <a:xfrm>
              <a:off x="6527325" y="35305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1800">
                  <a:solidFill>
                    <a:schemeClr val="dk1"/>
                  </a:solidFill>
                  <a:latin typeface="Calibri"/>
                  <a:ea typeface="Calibri"/>
                  <a:cs typeface="Calibri"/>
                  <a:sym typeface="Calibri"/>
                </a:rPr>
                <a:t>Smooth the matrix.</a:t>
              </a:r>
              <a:endParaRPr sz="18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3333"/>
              <a:buFont typeface="Arial"/>
              <a:buNone/>
            </a:pPr>
            <a:r>
              <a:rPr b="1" lang="zh-CN" sz="3300">
                <a:latin typeface="Calibri"/>
                <a:ea typeface="Calibri"/>
                <a:cs typeface="Calibri"/>
                <a:sym typeface="Calibri"/>
              </a:rPr>
              <a:t>Visualization of </a:t>
            </a:r>
            <a:r>
              <a:rPr b="1" lang="zh-CN" sz="3300">
                <a:latin typeface="Calibri"/>
                <a:ea typeface="Calibri"/>
                <a:cs typeface="Calibri"/>
                <a:sym typeface="Calibri"/>
              </a:rPr>
              <a:t>refTSMs</a:t>
            </a:r>
            <a:endParaRPr/>
          </a:p>
        </p:txBody>
      </p:sp>
      <p:pic>
        <p:nvPicPr>
          <p:cNvPr id="142" name="Google Shape;142;p20"/>
          <p:cNvPicPr preferRelativeResize="0"/>
          <p:nvPr/>
        </p:nvPicPr>
        <p:blipFill rotWithShape="1">
          <a:blip r:embed="rId3">
            <a:alphaModFix/>
          </a:blip>
          <a:srcRect b="10177" l="12404" r="10015" t="10739"/>
          <a:stretch/>
        </p:blipFill>
        <p:spPr>
          <a:xfrm>
            <a:off x="4573725" y="3023533"/>
            <a:ext cx="1761175" cy="1795293"/>
          </a:xfrm>
          <a:prstGeom prst="rect">
            <a:avLst/>
          </a:prstGeom>
          <a:noFill/>
          <a:ln>
            <a:noFill/>
          </a:ln>
        </p:spPr>
      </p:pic>
      <p:pic>
        <p:nvPicPr>
          <p:cNvPr id="143" name="Google Shape;143;p20"/>
          <p:cNvPicPr preferRelativeResize="0"/>
          <p:nvPr/>
        </p:nvPicPr>
        <p:blipFill rotWithShape="1">
          <a:blip r:embed="rId4">
            <a:alphaModFix/>
          </a:blip>
          <a:srcRect b="9734" l="12396" r="10030" t="11189"/>
          <a:stretch/>
        </p:blipFill>
        <p:spPr>
          <a:xfrm>
            <a:off x="2532475" y="1183325"/>
            <a:ext cx="1761175" cy="1795275"/>
          </a:xfrm>
          <a:prstGeom prst="rect">
            <a:avLst/>
          </a:prstGeom>
          <a:noFill/>
          <a:ln>
            <a:noFill/>
          </a:ln>
        </p:spPr>
      </p:pic>
      <p:pic>
        <p:nvPicPr>
          <p:cNvPr id="144" name="Google Shape;144;p20"/>
          <p:cNvPicPr preferRelativeResize="0"/>
          <p:nvPr/>
        </p:nvPicPr>
        <p:blipFill rotWithShape="1">
          <a:blip r:embed="rId5">
            <a:alphaModFix/>
          </a:blip>
          <a:srcRect b="6974" l="11972" r="7944" t="9301"/>
          <a:stretch/>
        </p:blipFill>
        <p:spPr>
          <a:xfrm>
            <a:off x="540300" y="2985037"/>
            <a:ext cx="1817975" cy="1900813"/>
          </a:xfrm>
          <a:prstGeom prst="rect">
            <a:avLst/>
          </a:prstGeom>
          <a:noFill/>
          <a:ln>
            <a:noFill/>
          </a:ln>
        </p:spPr>
      </p:pic>
      <p:pic>
        <p:nvPicPr>
          <p:cNvPr id="145" name="Google Shape;145;p20"/>
          <p:cNvPicPr preferRelativeResize="0"/>
          <p:nvPr/>
        </p:nvPicPr>
        <p:blipFill rotWithShape="1">
          <a:blip r:embed="rId6">
            <a:alphaModFix/>
          </a:blip>
          <a:srcRect b="10074" l="10994" r="8928" t="10849"/>
          <a:stretch/>
        </p:blipFill>
        <p:spPr>
          <a:xfrm>
            <a:off x="4524642" y="1134425"/>
            <a:ext cx="1852657" cy="1829525"/>
          </a:xfrm>
          <a:prstGeom prst="rect">
            <a:avLst/>
          </a:prstGeom>
          <a:noFill/>
          <a:ln>
            <a:noFill/>
          </a:ln>
        </p:spPr>
      </p:pic>
      <p:pic>
        <p:nvPicPr>
          <p:cNvPr id="146" name="Google Shape;146;p20"/>
          <p:cNvPicPr preferRelativeResize="0"/>
          <p:nvPr/>
        </p:nvPicPr>
        <p:blipFill rotWithShape="1">
          <a:blip r:embed="rId7">
            <a:alphaModFix/>
          </a:blip>
          <a:srcRect b="9315" l="12071" r="10349" t="11608"/>
          <a:stretch/>
        </p:blipFill>
        <p:spPr>
          <a:xfrm>
            <a:off x="540300" y="1183326"/>
            <a:ext cx="1761171" cy="1795275"/>
          </a:xfrm>
          <a:prstGeom prst="rect">
            <a:avLst/>
          </a:prstGeom>
          <a:noFill/>
          <a:ln>
            <a:noFill/>
          </a:ln>
        </p:spPr>
      </p:pic>
      <p:pic>
        <p:nvPicPr>
          <p:cNvPr id="147" name="Google Shape;147;p20"/>
          <p:cNvPicPr preferRelativeResize="0"/>
          <p:nvPr/>
        </p:nvPicPr>
        <p:blipFill rotWithShape="1">
          <a:blip r:embed="rId8">
            <a:alphaModFix/>
          </a:blip>
          <a:srcRect b="9228" l="11210" r="8712" t="11695"/>
          <a:stretch/>
        </p:blipFill>
        <p:spPr>
          <a:xfrm>
            <a:off x="6624100" y="3052075"/>
            <a:ext cx="1817974" cy="1795289"/>
          </a:xfrm>
          <a:prstGeom prst="rect">
            <a:avLst/>
          </a:prstGeom>
          <a:noFill/>
          <a:ln>
            <a:noFill/>
          </a:ln>
        </p:spPr>
      </p:pic>
      <p:pic>
        <p:nvPicPr>
          <p:cNvPr id="148" name="Google Shape;148;p20"/>
          <p:cNvPicPr preferRelativeResize="0"/>
          <p:nvPr/>
        </p:nvPicPr>
        <p:blipFill rotWithShape="1">
          <a:blip r:embed="rId9">
            <a:alphaModFix/>
          </a:blip>
          <a:srcRect b="10162" l="11653" r="9767" t="10755"/>
          <a:stretch/>
        </p:blipFill>
        <p:spPr>
          <a:xfrm>
            <a:off x="6624100" y="1137614"/>
            <a:ext cx="1817974" cy="1829536"/>
          </a:xfrm>
          <a:prstGeom prst="rect">
            <a:avLst/>
          </a:prstGeom>
          <a:noFill/>
          <a:ln>
            <a:noFill/>
          </a:ln>
        </p:spPr>
      </p:pic>
      <p:pic>
        <p:nvPicPr>
          <p:cNvPr id="149" name="Google Shape;149;p20"/>
          <p:cNvPicPr preferRelativeResize="0"/>
          <p:nvPr/>
        </p:nvPicPr>
        <p:blipFill rotWithShape="1">
          <a:blip r:embed="rId10">
            <a:alphaModFix/>
          </a:blip>
          <a:srcRect b="9877" l="11442" r="9481" t="10789"/>
          <a:stretch/>
        </p:blipFill>
        <p:spPr>
          <a:xfrm>
            <a:off x="2494550" y="2995095"/>
            <a:ext cx="1817975" cy="18237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6200"/>
              <a:buFont typeface="Arial"/>
              <a:buNone/>
            </a:pPr>
            <a:r>
              <a:rPr b="1" lang="zh-CN" sz="3000">
                <a:latin typeface="Calibri"/>
                <a:ea typeface="Calibri"/>
                <a:cs typeface="Calibri"/>
                <a:sym typeface="Calibri"/>
              </a:rPr>
              <a:t>Quant. Results</a:t>
            </a:r>
            <a:endParaRPr sz="3000"/>
          </a:p>
        </p:txBody>
      </p:sp>
      <p:sp>
        <p:nvSpPr>
          <p:cNvPr id="155" name="Google Shape;155;p21"/>
          <p:cNvSpPr txBox="1"/>
          <p:nvPr>
            <p:ph idx="1" type="body"/>
          </p:nvPr>
        </p:nvSpPr>
        <p:spPr>
          <a:xfrm>
            <a:off x="311700" y="1152475"/>
            <a:ext cx="21978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zh-CN">
                <a:solidFill>
                  <a:schemeClr val="dk1"/>
                </a:solidFill>
                <a:latin typeface="Calibri"/>
                <a:ea typeface="Calibri"/>
                <a:cs typeface="Calibri"/>
                <a:sym typeface="Calibri"/>
              </a:rPr>
              <a:t>Evaluation metrics</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pic>
        <p:nvPicPr>
          <p:cNvPr id="156" name="Google Shape;156;p21"/>
          <p:cNvPicPr preferRelativeResize="0"/>
          <p:nvPr/>
        </p:nvPicPr>
        <p:blipFill>
          <a:blip r:embed="rId3">
            <a:alphaModFix/>
          </a:blip>
          <a:stretch>
            <a:fillRect/>
          </a:stretch>
        </p:blipFill>
        <p:spPr>
          <a:xfrm>
            <a:off x="391975" y="2502500"/>
            <a:ext cx="1954530" cy="610362"/>
          </a:xfrm>
          <a:prstGeom prst="rect">
            <a:avLst/>
          </a:prstGeom>
          <a:noFill/>
          <a:ln>
            <a:noFill/>
          </a:ln>
        </p:spPr>
      </p:pic>
      <p:pic>
        <p:nvPicPr>
          <p:cNvPr id="157" name="Google Shape;157;p21"/>
          <p:cNvPicPr preferRelativeResize="0"/>
          <p:nvPr/>
        </p:nvPicPr>
        <p:blipFill>
          <a:blip r:embed="rId4">
            <a:alphaModFix/>
          </a:blip>
          <a:stretch>
            <a:fillRect/>
          </a:stretch>
        </p:blipFill>
        <p:spPr>
          <a:xfrm>
            <a:off x="401113" y="1741950"/>
            <a:ext cx="1655487" cy="608836"/>
          </a:xfrm>
          <a:prstGeom prst="rect">
            <a:avLst/>
          </a:prstGeom>
          <a:noFill/>
          <a:ln>
            <a:noFill/>
          </a:ln>
        </p:spPr>
      </p:pic>
      <p:pic>
        <p:nvPicPr>
          <p:cNvPr id="158" name="Google Shape;158;p21"/>
          <p:cNvPicPr preferRelativeResize="0"/>
          <p:nvPr/>
        </p:nvPicPr>
        <p:blipFill>
          <a:blip r:embed="rId5">
            <a:alphaModFix/>
          </a:blip>
          <a:stretch>
            <a:fillRect/>
          </a:stretch>
        </p:blipFill>
        <p:spPr>
          <a:xfrm>
            <a:off x="2509500" y="1093925"/>
            <a:ext cx="6329698" cy="335768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