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4" r:id="rId2"/>
  </p:sldIdLst>
  <p:sldSz cx="30275213" cy="42803763"/>
  <p:notesSz cx="14211300" cy="20104100"/>
  <p:custDataLst>
    <p:tags r:id="rId4"/>
  </p:custDataLst>
  <p:defaultTextStyle>
    <a:defPPr>
      <a:defRPr lang="zh-CN"/>
    </a:defPPr>
    <a:lvl1pPr marL="0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1pPr>
    <a:lvl2pPr marL="973455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2pPr>
    <a:lvl3pPr marL="1946275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3pPr>
    <a:lvl4pPr marL="2919730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4pPr>
    <a:lvl5pPr marL="3893185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5pPr>
    <a:lvl6pPr marL="4866005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6pPr>
    <a:lvl7pPr marL="5839460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7pPr>
    <a:lvl8pPr marL="6812915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8pPr>
    <a:lvl9pPr marL="7786370" algn="l" defTabSz="1946275" rtl="0" eaLnBrk="1" latinLnBrk="0" hangingPunct="1">
      <a:defRPr sz="383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32">
          <p15:clr>
            <a:srgbClr val="A4A3A4"/>
          </p15:clr>
        </p15:guide>
        <p15:guide id="2" pos="45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9" autoAdjust="0"/>
  </p:normalViewPr>
  <p:slideViewPr>
    <p:cSldViewPr>
      <p:cViewPr varScale="1">
        <p:scale>
          <a:sx n="17" d="100"/>
          <a:sy n="17" d="100"/>
        </p:scale>
        <p:origin x="2668" y="60"/>
      </p:cViewPr>
      <p:guideLst>
        <p:guide orient="horz" pos="6132"/>
        <p:guide pos="4594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157913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8050213" y="0"/>
            <a:ext cx="6157912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2E768-6D3B-42EA-AFFD-68FB3C2EC5F3}" type="datetimeFigureOut">
              <a:rPr lang="zh-CN" altLang="en-US" smtClean="0"/>
              <a:t>2024/4/11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706938" y="2513013"/>
            <a:ext cx="4797425" cy="6784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420813" y="9675813"/>
            <a:ext cx="11369675" cy="791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19096038"/>
            <a:ext cx="6157913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8050213" y="19096038"/>
            <a:ext cx="6157912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A0ED0-A066-477B-BF89-E97CCCE2749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1pPr>
    <a:lvl2pPr marL="973455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2pPr>
    <a:lvl3pPr marL="1946275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3pPr>
    <a:lvl4pPr marL="2919730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4pPr>
    <a:lvl5pPr marL="3893185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5pPr>
    <a:lvl6pPr marL="4866005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6pPr>
    <a:lvl7pPr marL="5839460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7pPr>
    <a:lvl8pPr marL="6812915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8pPr>
    <a:lvl9pPr marL="7786370" algn="l" defTabSz="1946275" rtl="0" eaLnBrk="1" latinLnBrk="0" hangingPunct="1">
      <a:defRPr sz="25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BA0ED0-A066-477B-BF89-E97CCCE2749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1830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66038" y="1856940"/>
            <a:ext cx="28343135" cy="2502520"/>
          </a:xfrm>
          <a:prstGeom prst="rect">
            <a:avLst/>
          </a:prstGeom>
        </p:spPr>
        <p:txBody>
          <a:bodyPr lIns="0" tIns="0" rIns="0" bIns="0"/>
          <a:lstStyle>
            <a:lvl1pPr>
              <a:defRPr sz="8605" b="1" i="0">
                <a:solidFill>
                  <a:schemeClr val="bg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13763" y="9844878"/>
            <a:ext cx="27247692" cy="2825048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2185">
        <a:defRPr>
          <a:latin typeface="+mn-lt"/>
          <a:ea typeface="+mn-ea"/>
          <a:cs typeface="+mn-cs"/>
        </a:defRPr>
      </a:lvl2pPr>
      <a:lvl3pPr marL="1944370">
        <a:defRPr>
          <a:latin typeface="+mn-lt"/>
          <a:ea typeface="+mn-ea"/>
          <a:cs typeface="+mn-cs"/>
        </a:defRPr>
      </a:lvl3pPr>
      <a:lvl4pPr marL="2917190">
        <a:defRPr>
          <a:latin typeface="+mn-lt"/>
          <a:ea typeface="+mn-ea"/>
          <a:cs typeface="+mn-cs"/>
        </a:defRPr>
      </a:lvl4pPr>
      <a:lvl5pPr marL="3889375">
        <a:defRPr>
          <a:latin typeface="+mn-lt"/>
          <a:ea typeface="+mn-ea"/>
          <a:cs typeface="+mn-cs"/>
        </a:defRPr>
      </a:lvl5pPr>
      <a:lvl6pPr marL="4861560">
        <a:defRPr>
          <a:latin typeface="+mn-lt"/>
          <a:ea typeface="+mn-ea"/>
          <a:cs typeface="+mn-cs"/>
        </a:defRPr>
      </a:lvl6pPr>
      <a:lvl7pPr marL="5833745">
        <a:defRPr>
          <a:latin typeface="+mn-lt"/>
          <a:ea typeface="+mn-ea"/>
          <a:cs typeface="+mn-cs"/>
        </a:defRPr>
      </a:lvl7pPr>
      <a:lvl8pPr marL="6805930">
        <a:defRPr>
          <a:latin typeface="+mn-lt"/>
          <a:ea typeface="+mn-ea"/>
          <a:cs typeface="+mn-cs"/>
        </a:defRPr>
      </a:lvl8pPr>
      <a:lvl9pPr marL="777875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2185">
        <a:defRPr>
          <a:latin typeface="+mn-lt"/>
          <a:ea typeface="+mn-ea"/>
          <a:cs typeface="+mn-cs"/>
        </a:defRPr>
      </a:lvl2pPr>
      <a:lvl3pPr marL="1944370">
        <a:defRPr>
          <a:latin typeface="+mn-lt"/>
          <a:ea typeface="+mn-ea"/>
          <a:cs typeface="+mn-cs"/>
        </a:defRPr>
      </a:lvl3pPr>
      <a:lvl4pPr marL="2917190">
        <a:defRPr>
          <a:latin typeface="+mn-lt"/>
          <a:ea typeface="+mn-ea"/>
          <a:cs typeface="+mn-cs"/>
        </a:defRPr>
      </a:lvl4pPr>
      <a:lvl5pPr marL="3889375">
        <a:defRPr>
          <a:latin typeface="+mn-lt"/>
          <a:ea typeface="+mn-ea"/>
          <a:cs typeface="+mn-cs"/>
        </a:defRPr>
      </a:lvl5pPr>
      <a:lvl6pPr marL="4861560">
        <a:defRPr>
          <a:latin typeface="+mn-lt"/>
          <a:ea typeface="+mn-ea"/>
          <a:cs typeface="+mn-cs"/>
        </a:defRPr>
      </a:lvl6pPr>
      <a:lvl7pPr marL="5833745">
        <a:defRPr>
          <a:latin typeface="+mn-lt"/>
          <a:ea typeface="+mn-ea"/>
          <a:cs typeface="+mn-cs"/>
        </a:defRPr>
      </a:lvl7pPr>
      <a:lvl8pPr marL="6805930">
        <a:defRPr>
          <a:latin typeface="+mn-lt"/>
          <a:ea typeface="+mn-ea"/>
          <a:cs typeface="+mn-cs"/>
        </a:defRPr>
      </a:lvl8pPr>
      <a:lvl9pPr marL="777875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emf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package" Target="../embeddings/Microsoft_Visio_Drawing1.vsdx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package" Target="../embeddings/Microsoft_Visio_Drawing2.vsdx"/><Relationship Id="rId10" Type="http://schemas.openxmlformats.org/officeDocument/2006/relationships/image" Target="../media/image7.emf"/><Relationship Id="rId4" Type="http://schemas.openxmlformats.org/officeDocument/2006/relationships/image" Target="../media/image2.png"/><Relationship Id="rId9" Type="http://schemas.openxmlformats.org/officeDocument/2006/relationships/package" Target="../embeddings/Microsoft_Visio_Drawing.vsdx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bg object 16"/>
          <p:cNvSpPr/>
          <p:nvPr/>
        </p:nvSpPr>
        <p:spPr>
          <a:xfrm>
            <a:off x="27172" y="8058236"/>
            <a:ext cx="30213199" cy="6399"/>
          </a:xfrm>
          <a:custGeom>
            <a:avLst/>
            <a:gdLst/>
            <a:ahLst/>
            <a:cxnLst/>
            <a:rect l="l" t="t" r="r" b="b"/>
            <a:pathLst>
              <a:path w="14994890" h="3175">
                <a:moveTo>
                  <a:pt x="0" y="2792"/>
                </a:moveTo>
                <a:lnTo>
                  <a:pt x="14994308" y="2792"/>
                </a:lnTo>
                <a:lnTo>
                  <a:pt x="14994308" y="0"/>
                </a:lnTo>
                <a:lnTo>
                  <a:pt x="0" y="0"/>
                </a:lnTo>
                <a:lnTo>
                  <a:pt x="0" y="2792"/>
                </a:lnTo>
                <a:close/>
              </a:path>
            </a:pathLst>
          </a:custGeom>
          <a:solidFill>
            <a:srgbClr val="C6D0E9"/>
          </a:solidFill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328" name="bg object 17"/>
          <p:cNvSpPr/>
          <p:nvPr/>
        </p:nvSpPr>
        <p:spPr>
          <a:xfrm>
            <a:off x="1" y="6768000"/>
            <a:ext cx="30275212" cy="36234674"/>
          </a:xfrm>
          <a:custGeom>
            <a:avLst/>
            <a:gdLst/>
            <a:ahLst/>
            <a:cxnLst/>
            <a:rect l="l" t="t" r="r" b="b"/>
            <a:pathLst>
              <a:path w="14994890" h="16579215">
                <a:moveTo>
                  <a:pt x="0" y="16578900"/>
                </a:moveTo>
                <a:lnTo>
                  <a:pt x="14994308" y="16578900"/>
                </a:lnTo>
                <a:lnTo>
                  <a:pt x="14994308" y="0"/>
                </a:lnTo>
                <a:lnTo>
                  <a:pt x="0" y="0"/>
                </a:lnTo>
                <a:lnTo>
                  <a:pt x="0" y="16578900"/>
                </a:lnTo>
                <a:close/>
              </a:path>
            </a:pathLst>
          </a:custGeom>
          <a:solidFill>
            <a:srgbClr val="C6D0E9"/>
          </a:solidFill>
          <a:ln>
            <a:noFill/>
          </a:ln>
        </p:spPr>
        <p:txBody>
          <a:bodyPr wrap="square" lIns="0" tIns="0" rIns="0" bIns="0" rtlCol="0"/>
          <a:lstStyle/>
          <a:p>
            <a:endParaRPr sz="3630" dirty="0"/>
          </a:p>
        </p:txBody>
      </p:sp>
      <p:sp>
        <p:nvSpPr>
          <p:cNvPr id="329" name="bg object 18"/>
          <p:cNvSpPr/>
          <p:nvPr/>
        </p:nvSpPr>
        <p:spPr>
          <a:xfrm>
            <a:off x="-9447" y="-198269"/>
            <a:ext cx="30307578" cy="6875404"/>
          </a:xfrm>
          <a:custGeom>
            <a:avLst/>
            <a:gdLst/>
            <a:ahLst/>
            <a:cxnLst/>
            <a:rect l="l" t="t" r="r" b="b"/>
            <a:pathLst>
              <a:path w="14994890" h="3429635">
                <a:moveTo>
                  <a:pt x="14994308" y="0"/>
                </a:moveTo>
                <a:lnTo>
                  <a:pt x="0" y="0"/>
                </a:lnTo>
                <a:lnTo>
                  <a:pt x="0" y="3429564"/>
                </a:lnTo>
                <a:lnTo>
                  <a:pt x="14994308" y="3429564"/>
                </a:lnTo>
                <a:lnTo>
                  <a:pt x="14994308" y="0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331" name="bg object 20"/>
          <p:cNvSpPr/>
          <p:nvPr/>
        </p:nvSpPr>
        <p:spPr>
          <a:xfrm>
            <a:off x="-9446" y="6650999"/>
            <a:ext cx="30307578" cy="129307"/>
          </a:xfrm>
          <a:custGeom>
            <a:avLst/>
            <a:gdLst/>
            <a:ahLst/>
            <a:cxnLst/>
            <a:rect l="l" t="t" r="r" b="b"/>
            <a:pathLst>
              <a:path w="14994890" h="93345">
                <a:moveTo>
                  <a:pt x="14994308" y="0"/>
                </a:moveTo>
                <a:lnTo>
                  <a:pt x="0" y="0"/>
                </a:lnTo>
                <a:lnTo>
                  <a:pt x="0" y="92841"/>
                </a:lnTo>
                <a:lnTo>
                  <a:pt x="14994308" y="92841"/>
                </a:lnTo>
                <a:lnTo>
                  <a:pt x="14994308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2" name="object 2"/>
          <p:cNvSpPr txBox="1"/>
          <p:nvPr/>
        </p:nvSpPr>
        <p:spPr>
          <a:xfrm>
            <a:off x="7923505" y="3425990"/>
            <a:ext cx="18231175" cy="1073683"/>
          </a:xfrm>
          <a:prstGeom prst="rect">
            <a:avLst/>
          </a:prstGeom>
        </p:spPr>
        <p:txBody>
          <a:bodyPr vert="horz" wrap="square" lIns="0" tIns="24312" rIns="0" bIns="0" rtlCol="0">
            <a:spAutoFit/>
          </a:bodyPr>
          <a:lstStyle/>
          <a:p>
            <a:pPr marL="2493645" marR="10160" indent="-2469515">
              <a:lnSpc>
                <a:spcPct val="101000"/>
              </a:lnSpc>
              <a:spcBef>
                <a:spcPts val="190"/>
              </a:spcBef>
            </a:pPr>
            <a:r>
              <a:rPr lang="en-US" sz="7155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Yingxue Gao</a:t>
            </a:r>
            <a:r>
              <a:rPr sz="7155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155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Huan Zhao*, </a:t>
            </a:r>
            <a:r>
              <a:rPr lang="en-US" sz="7155" spc="1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Zixing</a:t>
            </a:r>
            <a:r>
              <a:rPr lang="en-US" sz="7155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Zhang</a:t>
            </a:r>
            <a:r>
              <a:rPr lang="en-US" altLang="zh-CN" sz="7155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sz="715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0" y="6797086"/>
            <a:ext cx="9279920" cy="101695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0" tIns="1281" rIns="0" bIns="0" rtlCol="0">
            <a:spAutoFit/>
          </a:bodyPr>
          <a:lstStyle/>
          <a:p>
            <a:pPr marL="3288665">
              <a:spcBef>
                <a:spcPts val="10"/>
              </a:spcBef>
            </a:pPr>
            <a:endParaRPr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0" y="7699533"/>
            <a:ext cx="9255585" cy="228600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vert="horz" wrap="square" lIns="0" tIns="190640" rIns="0" bIns="0" rtlCol="0">
            <a:spAutoFit/>
          </a:bodyPr>
          <a:lstStyle/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795" marR="591185" algn="just">
              <a:spcBef>
                <a:spcPts val="1500"/>
              </a:spcBef>
              <a:buSzPct val="144000"/>
              <a:tabLst>
                <a:tab pos="582930" algn="l"/>
              </a:tabLst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4" name="object 154"/>
          <p:cNvGrpSpPr/>
          <p:nvPr/>
        </p:nvGrpSpPr>
        <p:grpSpPr>
          <a:xfrm>
            <a:off x="9407390" y="14889425"/>
            <a:ext cx="20829691" cy="28044000"/>
            <a:chOff x="4701097" y="3578753"/>
            <a:chExt cx="10317566" cy="11801481"/>
          </a:xfrm>
        </p:grpSpPr>
        <p:sp>
          <p:nvSpPr>
            <p:cNvPr id="155" name="object 155"/>
            <p:cNvSpPr/>
            <p:nvPr/>
          </p:nvSpPr>
          <p:spPr>
            <a:xfrm>
              <a:off x="4706892" y="3586025"/>
              <a:ext cx="10305553" cy="11794209"/>
            </a:xfrm>
            <a:custGeom>
              <a:avLst/>
              <a:gdLst/>
              <a:ahLst/>
              <a:cxnLst/>
              <a:rect l="l" t="t" r="r" b="b"/>
              <a:pathLst>
                <a:path w="10189844" h="12330430">
                  <a:moveTo>
                    <a:pt x="10189578" y="441871"/>
                  </a:moveTo>
                  <a:lnTo>
                    <a:pt x="0" y="441871"/>
                  </a:lnTo>
                  <a:lnTo>
                    <a:pt x="0" y="12329820"/>
                  </a:lnTo>
                  <a:lnTo>
                    <a:pt x="10189578" y="12329820"/>
                  </a:lnTo>
                  <a:lnTo>
                    <a:pt x="10189578" y="441871"/>
                  </a:lnTo>
                  <a:close/>
                </a:path>
                <a:path w="10189844" h="12330430">
                  <a:moveTo>
                    <a:pt x="10189578" y="0"/>
                  </a:moveTo>
                  <a:lnTo>
                    <a:pt x="0" y="0"/>
                  </a:lnTo>
                  <a:lnTo>
                    <a:pt x="0" y="19545"/>
                  </a:lnTo>
                  <a:lnTo>
                    <a:pt x="10189578" y="19545"/>
                  </a:lnTo>
                  <a:lnTo>
                    <a:pt x="10189578" y="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 sz="3630"/>
            </a:p>
          </p:txBody>
        </p:sp>
        <p:sp>
          <p:nvSpPr>
            <p:cNvPr id="157" name="object 157"/>
            <p:cNvSpPr/>
            <p:nvPr/>
          </p:nvSpPr>
          <p:spPr>
            <a:xfrm>
              <a:off x="4701097" y="3578753"/>
              <a:ext cx="10317566" cy="422909"/>
            </a:xfrm>
            <a:custGeom>
              <a:avLst/>
              <a:gdLst/>
              <a:ahLst/>
              <a:cxnLst/>
              <a:rect l="l" t="t" r="r" b="b"/>
              <a:pathLst>
                <a:path w="10182225" h="422910">
                  <a:moveTo>
                    <a:pt x="10181889" y="0"/>
                  </a:moveTo>
                  <a:lnTo>
                    <a:pt x="0" y="0"/>
                  </a:lnTo>
                  <a:lnTo>
                    <a:pt x="0" y="422325"/>
                  </a:lnTo>
                  <a:lnTo>
                    <a:pt x="10181889" y="422325"/>
                  </a:lnTo>
                  <a:lnTo>
                    <a:pt x="10181889" y="0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 sz="3630" dirty="0"/>
            </a:p>
          </p:txBody>
        </p:sp>
      </p:grpSp>
      <p:sp>
        <p:nvSpPr>
          <p:cNvPr id="172" name="object 172"/>
          <p:cNvSpPr txBox="1"/>
          <p:nvPr/>
        </p:nvSpPr>
        <p:spPr>
          <a:xfrm>
            <a:off x="18280464" y="31547064"/>
            <a:ext cx="291717" cy="366571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 marL="25400">
              <a:spcBef>
                <a:spcPts val="205"/>
              </a:spcBef>
            </a:pPr>
            <a:r>
              <a:rPr sz="2215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Fc</a:t>
            </a:r>
            <a:endParaRPr sz="2215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19637403" y="29605016"/>
            <a:ext cx="597509" cy="366571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 marL="25400">
              <a:spcBef>
                <a:spcPts val="205"/>
              </a:spcBef>
            </a:pPr>
            <a:r>
              <a:rPr sz="2215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F</a:t>
            </a:r>
            <a:r>
              <a:rPr sz="221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cRn</a:t>
            </a:r>
            <a:endParaRPr sz="2215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49529" y="451927"/>
            <a:ext cx="22486702" cy="2790360"/>
          </a:xfrm>
          <a:prstGeom prst="rect">
            <a:avLst/>
          </a:prstGeom>
        </p:spPr>
        <p:txBody>
          <a:bodyPr vert="horz" wrap="square" lIns="0" tIns="23031" rIns="0" bIns="0" rtlCol="0">
            <a:spAutoFit/>
          </a:bodyPr>
          <a:lstStyle/>
          <a:p>
            <a:pPr marR="10160" indent="-10160" algn="ctr">
              <a:lnSpc>
                <a:spcPct val="101000"/>
              </a:lnSpc>
              <a:spcBef>
                <a:spcPts val="180"/>
              </a:spcBef>
            </a:pPr>
            <a:r>
              <a:rPr lang="en-US" sz="8800" spc="20" dirty="0"/>
              <a:t>A</a:t>
            </a:r>
            <a:r>
              <a:rPr lang="en-US" altLang="zh-CN" sz="8800" spc="20" dirty="0"/>
              <a:t>daptive</a:t>
            </a:r>
            <a:r>
              <a:rPr lang="en-US" sz="8800" spc="20" dirty="0"/>
              <a:t> Speech Emotion Representation Learning </a:t>
            </a:r>
            <a:r>
              <a:rPr lang="en-US" sz="9600" spc="20" dirty="0"/>
              <a:t>Based</a:t>
            </a:r>
            <a:r>
              <a:rPr lang="en-US" sz="8800" spc="20" dirty="0"/>
              <a:t> on Dynamic Graph</a:t>
            </a:r>
            <a:endParaRPr lang="en-US" sz="8800" spc="11" dirty="0"/>
          </a:p>
        </p:txBody>
      </p:sp>
      <p:sp>
        <p:nvSpPr>
          <p:cNvPr id="174" name="object 174"/>
          <p:cNvSpPr txBox="1"/>
          <p:nvPr/>
        </p:nvSpPr>
        <p:spPr>
          <a:xfrm>
            <a:off x="17926489" y="28836704"/>
            <a:ext cx="2221143" cy="309019"/>
          </a:xfrm>
          <a:prstGeom prst="rect">
            <a:avLst/>
          </a:prstGeom>
        </p:spPr>
        <p:txBody>
          <a:bodyPr vert="horz" wrap="square" lIns="0" tIns="29424" rIns="0" bIns="0" rtlCol="0">
            <a:spAutoFit/>
          </a:bodyPr>
          <a:lstStyle/>
          <a:p>
            <a:pPr marL="25400">
              <a:spcBef>
                <a:spcPts val="230"/>
              </a:spcBef>
            </a:pPr>
            <a:r>
              <a:rPr sz="1815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Figure</a:t>
            </a:r>
            <a:r>
              <a:rPr sz="1815" u="sng" spc="-5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 </a:t>
            </a:r>
            <a:r>
              <a:rPr sz="1815" u="sng" spc="1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D1.</a:t>
            </a:r>
            <a:r>
              <a:rPr sz="1815" u="sng" spc="-79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 </a:t>
            </a:r>
            <a:r>
              <a:rPr sz="1815" u="sng" spc="1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Pre-Docking</a:t>
            </a:r>
            <a:endParaRPr sz="1815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24008864" y="30269945"/>
            <a:ext cx="291717" cy="366571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 marL="25400">
              <a:spcBef>
                <a:spcPts val="205"/>
              </a:spcBef>
            </a:pPr>
            <a:r>
              <a:rPr sz="2215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Fc</a:t>
            </a:r>
            <a:endParaRPr sz="2215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27754775" y="30908862"/>
            <a:ext cx="597509" cy="366571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 marL="25400">
              <a:spcBef>
                <a:spcPts val="205"/>
              </a:spcBef>
            </a:pPr>
            <a:r>
              <a:rPr sz="2215" spc="-4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F</a:t>
            </a:r>
            <a:r>
              <a:rPr sz="221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cRn</a:t>
            </a:r>
            <a:endParaRPr sz="2215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25102549" y="28821234"/>
            <a:ext cx="2313267" cy="309019"/>
          </a:xfrm>
          <a:prstGeom prst="rect">
            <a:avLst/>
          </a:prstGeom>
        </p:spPr>
        <p:txBody>
          <a:bodyPr vert="horz" wrap="square" lIns="0" tIns="29424" rIns="0" bIns="0" rtlCol="0">
            <a:spAutoFit/>
          </a:bodyPr>
          <a:lstStyle/>
          <a:p>
            <a:pPr marL="25400">
              <a:spcBef>
                <a:spcPts val="230"/>
              </a:spcBef>
            </a:pPr>
            <a:r>
              <a:rPr sz="1815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Figure</a:t>
            </a:r>
            <a:r>
              <a:rPr sz="1815" u="sng" spc="-28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 </a:t>
            </a:r>
            <a:r>
              <a:rPr sz="1815" u="sng" spc="1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D2.</a:t>
            </a:r>
            <a:r>
              <a:rPr sz="1815" u="sng" spc="-5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 </a:t>
            </a:r>
            <a:r>
              <a:rPr sz="1815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cs typeface="Calibri" panose="020F0502020204030204"/>
              </a:rPr>
              <a:t>Post-Docking</a:t>
            </a:r>
            <a:endParaRPr sz="1815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18937816" y="19623539"/>
            <a:ext cx="812461" cy="225171"/>
          </a:xfrm>
          <a:prstGeom prst="rect">
            <a:avLst/>
          </a:prstGeom>
        </p:spPr>
        <p:txBody>
          <a:bodyPr vert="horz" wrap="square" lIns="0" tIns="23031" rIns="0" bIns="0" rtlCol="0">
            <a:spAutoFit/>
          </a:bodyPr>
          <a:lstStyle/>
          <a:p>
            <a:pPr>
              <a:spcBef>
                <a:spcPts val="180"/>
              </a:spcBef>
            </a:pPr>
            <a:r>
              <a:rPr sz="131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201-C6A-60</a:t>
            </a:r>
            <a:endParaRPr sz="13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89" name="object 189"/>
          <p:cNvSpPr txBox="1"/>
          <p:nvPr/>
        </p:nvSpPr>
        <p:spPr>
          <a:xfrm>
            <a:off x="17204162" y="19640069"/>
            <a:ext cx="812461" cy="225171"/>
          </a:xfrm>
          <a:prstGeom prst="rect">
            <a:avLst/>
          </a:prstGeom>
        </p:spPr>
        <p:txBody>
          <a:bodyPr vert="horz" wrap="square" lIns="0" tIns="23031" rIns="0" bIns="0" rtlCol="0">
            <a:spAutoFit/>
          </a:bodyPr>
          <a:lstStyle/>
          <a:p>
            <a:pPr>
              <a:spcBef>
                <a:spcPts val="180"/>
              </a:spcBef>
            </a:pPr>
            <a:r>
              <a:rPr sz="131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201-C6A-66</a:t>
            </a:r>
            <a:endParaRPr sz="13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18870891" y="20880379"/>
            <a:ext cx="912255" cy="225171"/>
          </a:xfrm>
          <a:prstGeom prst="rect">
            <a:avLst/>
          </a:prstGeom>
        </p:spPr>
        <p:txBody>
          <a:bodyPr vert="horz" wrap="square" lIns="0" tIns="23031" rIns="0" bIns="0" rtlCol="0">
            <a:spAutoFit/>
          </a:bodyPr>
          <a:lstStyle/>
          <a:p>
            <a:pPr>
              <a:spcBef>
                <a:spcPts val="180"/>
              </a:spcBef>
            </a:pPr>
            <a:r>
              <a:rPr sz="131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201-C6A-78A</a:t>
            </a:r>
            <a:endParaRPr sz="13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17269098" y="20894096"/>
            <a:ext cx="807338" cy="225171"/>
          </a:xfrm>
          <a:prstGeom prst="rect">
            <a:avLst/>
          </a:prstGeom>
        </p:spPr>
        <p:txBody>
          <a:bodyPr vert="horz" wrap="square" lIns="0" tIns="23031" rIns="0" bIns="0" rtlCol="0">
            <a:spAutoFit/>
          </a:bodyPr>
          <a:lstStyle/>
          <a:p>
            <a:pPr>
              <a:spcBef>
                <a:spcPts val="180"/>
              </a:spcBef>
            </a:pPr>
            <a:r>
              <a:rPr sz="131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201-T5A-74</a:t>
            </a:r>
            <a:endParaRPr sz="13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01" name="object 201"/>
          <p:cNvSpPr txBox="1"/>
          <p:nvPr/>
        </p:nvSpPr>
        <p:spPr>
          <a:xfrm>
            <a:off x="17547589" y="18484725"/>
            <a:ext cx="532256" cy="225171"/>
          </a:xfrm>
          <a:prstGeom prst="rect">
            <a:avLst/>
          </a:prstGeom>
        </p:spPr>
        <p:txBody>
          <a:bodyPr vert="horz" wrap="square" lIns="0" tIns="23031" rIns="0" bIns="0" rtlCol="0">
            <a:spAutoFit/>
          </a:bodyPr>
          <a:lstStyle/>
          <a:p>
            <a:pPr>
              <a:spcBef>
                <a:spcPts val="180"/>
              </a:spcBef>
            </a:pPr>
            <a:r>
              <a:rPr sz="131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201</a:t>
            </a:r>
            <a:r>
              <a:rPr sz="1310" b="1" spc="-1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-</a:t>
            </a:r>
            <a:r>
              <a:rPr sz="131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Wt</a:t>
            </a:r>
            <a:endParaRPr sz="13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02" name="object 202"/>
          <p:cNvSpPr txBox="1"/>
          <p:nvPr/>
        </p:nvSpPr>
        <p:spPr>
          <a:xfrm>
            <a:off x="19202476" y="18464573"/>
            <a:ext cx="574478" cy="225171"/>
          </a:xfrm>
          <a:prstGeom prst="rect">
            <a:avLst/>
          </a:prstGeom>
        </p:spPr>
        <p:txBody>
          <a:bodyPr vert="horz" wrap="square" lIns="0" tIns="23031" rIns="0" bIns="0" rtlCol="0">
            <a:spAutoFit/>
          </a:bodyPr>
          <a:lstStyle/>
          <a:p>
            <a:pPr>
              <a:spcBef>
                <a:spcPts val="180"/>
              </a:spcBef>
            </a:pPr>
            <a:r>
              <a:rPr sz="1310" b="1" spc="-2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201-YTE</a:t>
            </a:r>
            <a:endParaRPr sz="13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07" name="object 207"/>
          <p:cNvSpPr/>
          <p:nvPr/>
        </p:nvSpPr>
        <p:spPr>
          <a:xfrm>
            <a:off x="16660664" y="17989669"/>
            <a:ext cx="1042759" cy="257169"/>
          </a:xfrm>
          <a:custGeom>
            <a:avLst/>
            <a:gdLst/>
            <a:ahLst/>
            <a:cxnLst/>
            <a:rect l="l" t="t" r="r" b="b"/>
            <a:pathLst>
              <a:path w="517525" h="127634">
                <a:moveTo>
                  <a:pt x="0" y="127046"/>
                </a:moveTo>
                <a:lnTo>
                  <a:pt x="517261" y="127046"/>
                </a:lnTo>
                <a:lnTo>
                  <a:pt x="517261" y="0"/>
                </a:lnTo>
                <a:lnTo>
                  <a:pt x="0" y="0"/>
                </a:lnTo>
                <a:lnTo>
                  <a:pt x="0" y="127046"/>
                </a:lnTo>
                <a:close/>
              </a:path>
            </a:pathLst>
          </a:custGeom>
          <a:ln w="41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208" name="object 208"/>
          <p:cNvSpPr txBox="1"/>
          <p:nvPr/>
        </p:nvSpPr>
        <p:spPr>
          <a:xfrm>
            <a:off x="16745877" y="17998075"/>
            <a:ext cx="758719" cy="196333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>
              <a:spcBef>
                <a:spcPts val="205"/>
              </a:spcBef>
            </a:pP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G</a:t>
            </a:r>
            <a:r>
              <a:rPr sz="1110" b="1" spc="-1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</a:t>
            </a: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QE= 0.97</a:t>
            </a:r>
            <a:endParaRPr sz="11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18359739" y="17978418"/>
            <a:ext cx="1026127" cy="257169"/>
          </a:xfrm>
          <a:custGeom>
            <a:avLst/>
            <a:gdLst/>
            <a:ahLst/>
            <a:cxnLst/>
            <a:rect l="l" t="t" r="r" b="b"/>
            <a:pathLst>
              <a:path w="509270" h="127634">
                <a:moveTo>
                  <a:pt x="0" y="127046"/>
                </a:moveTo>
                <a:lnTo>
                  <a:pt x="508885" y="127046"/>
                </a:lnTo>
                <a:lnTo>
                  <a:pt x="508885" y="0"/>
                </a:lnTo>
                <a:lnTo>
                  <a:pt x="0" y="0"/>
                </a:lnTo>
                <a:lnTo>
                  <a:pt x="0" y="127046"/>
                </a:lnTo>
                <a:close/>
              </a:path>
            </a:pathLst>
          </a:custGeom>
          <a:ln w="41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210" name="object 210"/>
          <p:cNvSpPr txBox="1"/>
          <p:nvPr/>
        </p:nvSpPr>
        <p:spPr>
          <a:xfrm>
            <a:off x="18444363" y="17987177"/>
            <a:ext cx="758719" cy="196333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>
              <a:spcBef>
                <a:spcPts val="205"/>
              </a:spcBef>
            </a:pP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G</a:t>
            </a:r>
            <a:r>
              <a:rPr sz="1110" b="1" spc="-1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</a:t>
            </a: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QE= 0.98</a:t>
            </a:r>
            <a:endParaRPr sz="11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16650817" y="19210524"/>
            <a:ext cx="1123366" cy="257169"/>
          </a:xfrm>
          <a:custGeom>
            <a:avLst/>
            <a:gdLst/>
            <a:ahLst/>
            <a:cxnLst/>
            <a:rect l="l" t="t" r="r" b="b"/>
            <a:pathLst>
              <a:path w="557529" h="127634">
                <a:moveTo>
                  <a:pt x="0" y="127046"/>
                </a:moveTo>
                <a:lnTo>
                  <a:pt x="557051" y="127046"/>
                </a:lnTo>
                <a:lnTo>
                  <a:pt x="557051" y="0"/>
                </a:lnTo>
                <a:lnTo>
                  <a:pt x="0" y="0"/>
                </a:lnTo>
                <a:lnTo>
                  <a:pt x="0" y="127046"/>
                </a:lnTo>
                <a:close/>
              </a:path>
            </a:pathLst>
          </a:custGeom>
          <a:ln w="41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212" name="object 212"/>
          <p:cNvSpPr txBox="1"/>
          <p:nvPr/>
        </p:nvSpPr>
        <p:spPr>
          <a:xfrm>
            <a:off x="16735211" y="19219521"/>
            <a:ext cx="758719" cy="196333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>
              <a:spcBef>
                <a:spcPts val="205"/>
              </a:spcBef>
            </a:pP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G</a:t>
            </a:r>
            <a:r>
              <a:rPr sz="1110" b="1" spc="-1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</a:t>
            </a: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QE= 0.97</a:t>
            </a:r>
            <a:endParaRPr sz="11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18368182" y="19214749"/>
            <a:ext cx="1008216" cy="257169"/>
          </a:xfrm>
          <a:custGeom>
            <a:avLst/>
            <a:gdLst/>
            <a:ahLst/>
            <a:cxnLst/>
            <a:rect l="l" t="t" r="r" b="b"/>
            <a:pathLst>
              <a:path w="500379" h="127634">
                <a:moveTo>
                  <a:pt x="0" y="127046"/>
                </a:moveTo>
                <a:lnTo>
                  <a:pt x="499810" y="127046"/>
                </a:lnTo>
                <a:lnTo>
                  <a:pt x="499810" y="0"/>
                </a:lnTo>
                <a:lnTo>
                  <a:pt x="0" y="0"/>
                </a:lnTo>
                <a:lnTo>
                  <a:pt x="0" y="127046"/>
                </a:lnTo>
                <a:close/>
              </a:path>
            </a:pathLst>
          </a:custGeom>
          <a:ln w="41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214" name="object 214"/>
          <p:cNvSpPr txBox="1"/>
          <p:nvPr/>
        </p:nvSpPr>
        <p:spPr>
          <a:xfrm>
            <a:off x="18453157" y="19223740"/>
            <a:ext cx="758719" cy="196333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>
              <a:spcBef>
                <a:spcPts val="205"/>
              </a:spcBef>
            </a:pP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G</a:t>
            </a:r>
            <a:r>
              <a:rPr sz="1110" b="1" spc="-1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</a:t>
            </a: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QE= 0.95</a:t>
            </a:r>
            <a:endParaRPr sz="11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16673322" y="20417318"/>
            <a:ext cx="1102894" cy="257169"/>
          </a:xfrm>
          <a:custGeom>
            <a:avLst/>
            <a:gdLst/>
            <a:ahLst/>
            <a:cxnLst/>
            <a:rect l="l" t="t" r="r" b="b"/>
            <a:pathLst>
              <a:path w="547370" h="127634">
                <a:moveTo>
                  <a:pt x="0" y="127046"/>
                </a:moveTo>
                <a:lnTo>
                  <a:pt x="547278" y="127046"/>
                </a:lnTo>
                <a:lnTo>
                  <a:pt x="547278" y="0"/>
                </a:lnTo>
                <a:lnTo>
                  <a:pt x="0" y="0"/>
                </a:lnTo>
                <a:lnTo>
                  <a:pt x="0" y="127046"/>
                </a:lnTo>
                <a:close/>
              </a:path>
            </a:pathLst>
          </a:custGeom>
          <a:ln w="41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216" name="object 216"/>
          <p:cNvSpPr txBox="1"/>
          <p:nvPr/>
        </p:nvSpPr>
        <p:spPr>
          <a:xfrm>
            <a:off x="16758536" y="20425729"/>
            <a:ext cx="758719" cy="196333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>
              <a:spcBef>
                <a:spcPts val="205"/>
              </a:spcBef>
            </a:pP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G</a:t>
            </a:r>
            <a:r>
              <a:rPr sz="1110" b="1" spc="-1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</a:t>
            </a: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QE= 0.96</a:t>
            </a:r>
            <a:endParaRPr sz="11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17" name="object 217"/>
          <p:cNvSpPr/>
          <p:nvPr/>
        </p:nvSpPr>
        <p:spPr>
          <a:xfrm>
            <a:off x="18368181" y="20411696"/>
            <a:ext cx="1040205" cy="257169"/>
          </a:xfrm>
          <a:custGeom>
            <a:avLst/>
            <a:gdLst/>
            <a:ahLst/>
            <a:cxnLst/>
            <a:rect l="l" t="t" r="r" b="b"/>
            <a:pathLst>
              <a:path w="516254" h="127634">
                <a:moveTo>
                  <a:pt x="0" y="127046"/>
                </a:moveTo>
                <a:lnTo>
                  <a:pt x="515865" y="127046"/>
                </a:lnTo>
                <a:lnTo>
                  <a:pt x="515865" y="0"/>
                </a:lnTo>
                <a:lnTo>
                  <a:pt x="0" y="0"/>
                </a:lnTo>
                <a:lnTo>
                  <a:pt x="0" y="127046"/>
                </a:lnTo>
                <a:close/>
              </a:path>
            </a:pathLst>
          </a:custGeom>
          <a:ln w="41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218" name="object 218"/>
          <p:cNvSpPr txBox="1"/>
          <p:nvPr/>
        </p:nvSpPr>
        <p:spPr>
          <a:xfrm>
            <a:off x="18453740" y="20420455"/>
            <a:ext cx="758719" cy="196333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>
              <a:spcBef>
                <a:spcPts val="205"/>
              </a:spcBef>
            </a:pP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G</a:t>
            </a:r>
            <a:r>
              <a:rPr sz="1110" b="1" spc="-1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</a:t>
            </a: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QE= 0.98</a:t>
            </a:r>
            <a:endParaRPr sz="11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19" name="object 219"/>
          <p:cNvSpPr/>
          <p:nvPr/>
        </p:nvSpPr>
        <p:spPr>
          <a:xfrm>
            <a:off x="16684578" y="21676159"/>
            <a:ext cx="1008216" cy="257169"/>
          </a:xfrm>
          <a:custGeom>
            <a:avLst/>
            <a:gdLst/>
            <a:ahLst/>
            <a:cxnLst/>
            <a:rect l="l" t="t" r="r" b="b"/>
            <a:pathLst>
              <a:path w="500379" h="127634">
                <a:moveTo>
                  <a:pt x="0" y="127046"/>
                </a:moveTo>
                <a:lnTo>
                  <a:pt x="499810" y="127046"/>
                </a:lnTo>
                <a:lnTo>
                  <a:pt x="499810" y="0"/>
                </a:lnTo>
                <a:lnTo>
                  <a:pt x="0" y="0"/>
                </a:lnTo>
                <a:lnTo>
                  <a:pt x="0" y="127046"/>
                </a:lnTo>
                <a:close/>
              </a:path>
            </a:pathLst>
          </a:custGeom>
          <a:ln w="41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220" name="object 220"/>
          <p:cNvSpPr txBox="1"/>
          <p:nvPr/>
        </p:nvSpPr>
        <p:spPr>
          <a:xfrm>
            <a:off x="16769199" y="21685501"/>
            <a:ext cx="758719" cy="196333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>
              <a:spcBef>
                <a:spcPts val="205"/>
              </a:spcBef>
            </a:pP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G</a:t>
            </a:r>
            <a:r>
              <a:rPr sz="1110" b="1" spc="-1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</a:t>
            </a: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QE= 0.97</a:t>
            </a:r>
            <a:endParaRPr sz="11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21" name="object 221"/>
          <p:cNvSpPr/>
          <p:nvPr/>
        </p:nvSpPr>
        <p:spPr>
          <a:xfrm>
            <a:off x="18396308" y="21683189"/>
            <a:ext cx="1001817" cy="257169"/>
          </a:xfrm>
          <a:custGeom>
            <a:avLst/>
            <a:gdLst/>
            <a:ahLst/>
            <a:cxnLst/>
            <a:rect l="l" t="t" r="r" b="b"/>
            <a:pathLst>
              <a:path w="497204" h="127634">
                <a:moveTo>
                  <a:pt x="0" y="127046"/>
                </a:moveTo>
                <a:lnTo>
                  <a:pt x="497018" y="127046"/>
                </a:lnTo>
                <a:lnTo>
                  <a:pt x="497018" y="0"/>
                </a:lnTo>
                <a:lnTo>
                  <a:pt x="0" y="0"/>
                </a:lnTo>
                <a:lnTo>
                  <a:pt x="0" y="127046"/>
                </a:lnTo>
                <a:close/>
              </a:path>
            </a:pathLst>
          </a:custGeom>
          <a:ln w="41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3630"/>
          </a:p>
        </p:txBody>
      </p:sp>
      <p:sp>
        <p:nvSpPr>
          <p:cNvPr id="222" name="object 222"/>
          <p:cNvSpPr txBox="1"/>
          <p:nvPr/>
        </p:nvSpPr>
        <p:spPr>
          <a:xfrm>
            <a:off x="18481287" y="21691945"/>
            <a:ext cx="758719" cy="196333"/>
          </a:xfrm>
          <a:prstGeom prst="rect">
            <a:avLst/>
          </a:prstGeom>
        </p:spPr>
        <p:txBody>
          <a:bodyPr vert="horz" wrap="square" lIns="0" tIns="25587" rIns="0" bIns="0" rtlCol="0">
            <a:spAutoFit/>
          </a:bodyPr>
          <a:lstStyle/>
          <a:p>
            <a:pPr>
              <a:spcBef>
                <a:spcPts val="205"/>
              </a:spcBef>
            </a:pP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G</a:t>
            </a:r>
            <a:r>
              <a:rPr sz="1110" b="1" spc="-1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M</a:t>
            </a:r>
            <a:r>
              <a:rPr sz="111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QE= 0.96</a:t>
            </a:r>
            <a:endParaRPr sz="111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9718640" y="24431491"/>
            <a:ext cx="299394" cy="591883"/>
          </a:xfrm>
          <a:prstGeom prst="rect">
            <a:avLst/>
          </a:prstGeom>
        </p:spPr>
        <p:txBody>
          <a:bodyPr vert="horz" wrap="square" lIns="0" tIns="33264" rIns="0" bIns="0" rtlCol="0">
            <a:spAutoFit/>
          </a:bodyPr>
          <a:lstStyle/>
          <a:p>
            <a:pPr marL="25400">
              <a:spcBef>
                <a:spcPts val="260"/>
              </a:spcBef>
            </a:pPr>
            <a:r>
              <a:rPr sz="3630" b="1" spc="28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C</a:t>
            </a:r>
            <a:endParaRPr sz="3630">
              <a:latin typeface="Calibri" panose="020F0502020204030204"/>
              <a:cs typeface="Calibri" panose="020F0502020204030204"/>
            </a:endParaRPr>
          </a:p>
        </p:txBody>
      </p:sp>
      <p:grpSp>
        <p:nvGrpSpPr>
          <p:cNvPr id="308" name="object 308"/>
          <p:cNvGrpSpPr/>
          <p:nvPr/>
        </p:nvGrpSpPr>
        <p:grpSpPr>
          <a:xfrm>
            <a:off x="9499741" y="38970614"/>
            <a:ext cx="20684088" cy="3960000"/>
            <a:chOff x="4668609" y="18142554"/>
            <a:chExt cx="4519940" cy="1740540"/>
          </a:xfrm>
          <a:solidFill>
            <a:schemeClr val="bg1"/>
          </a:solidFill>
        </p:grpSpPr>
        <p:sp>
          <p:nvSpPr>
            <p:cNvPr id="309" name="object 309"/>
            <p:cNvSpPr/>
            <p:nvPr/>
          </p:nvSpPr>
          <p:spPr>
            <a:xfrm>
              <a:off x="4668609" y="18142559"/>
              <a:ext cx="4519930" cy="1740535"/>
            </a:xfrm>
            <a:custGeom>
              <a:avLst/>
              <a:gdLst/>
              <a:ahLst/>
              <a:cxnLst/>
              <a:rect l="l" t="t" r="r" b="b"/>
              <a:pathLst>
                <a:path w="4519930" h="1740534">
                  <a:moveTo>
                    <a:pt x="4519930" y="416737"/>
                  </a:moveTo>
                  <a:lnTo>
                    <a:pt x="0" y="416737"/>
                  </a:lnTo>
                  <a:lnTo>
                    <a:pt x="0" y="1740268"/>
                  </a:lnTo>
                  <a:lnTo>
                    <a:pt x="4519930" y="1740268"/>
                  </a:lnTo>
                  <a:lnTo>
                    <a:pt x="4519930" y="416737"/>
                  </a:lnTo>
                  <a:close/>
                </a:path>
                <a:path w="4519930" h="1740534">
                  <a:moveTo>
                    <a:pt x="4519930" y="0"/>
                  </a:moveTo>
                  <a:lnTo>
                    <a:pt x="0" y="0"/>
                  </a:lnTo>
                  <a:lnTo>
                    <a:pt x="0" y="22339"/>
                  </a:lnTo>
                  <a:lnTo>
                    <a:pt x="4519930" y="22339"/>
                  </a:lnTo>
                  <a:lnTo>
                    <a:pt x="45199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endParaRPr sz="3630"/>
            </a:p>
          </p:txBody>
        </p:sp>
        <p:sp>
          <p:nvSpPr>
            <p:cNvPr id="310" name="object 310"/>
            <p:cNvSpPr/>
            <p:nvPr/>
          </p:nvSpPr>
          <p:spPr>
            <a:xfrm>
              <a:off x="4668619" y="18142554"/>
              <a:ext cx="4519930" cy="1713895"/>
            </a:xfrm>
            <a:custGeom>
              <a:avLst/>
              <a:gdLst/>
              <a:ahLst/>
              <a:cxnLst/>
              <a:rect l="l" t="t" r="r" b="b"/>
              <a:pathLst>
                <a:path w="4519930" h="1740534">
                  <a:moveTo>
                    <a:pt x="0" y="1740261"/>
                  </a:moveTo>
                  <a:lnTo>
                    <a:pt x="4519932" y="1740261"/>
                  </a:lnTo>
                  <a:lnTo>
                    <a:pt x="4519932" y="0"/>
                  </a:lnTo>
                  <a:lnTo>
                    <a:pt x="0" y="0"/>
                  </a:lnTo>
                  <a:lnTo>
                    <a:pt x="0" y="1740261"/>
                  </a:lnTo>
                  <a:close/>
                </a:path>
              </a:pathLst>
            </a:custGeom>
            <a:grpFill/>
            <a:ln w="4188">
              <a:noFill/>
            </a:ln>
          </p:spPr>
          <p:txBody>
            <a:bodyPr wrap="square" lIns="0" tIns="0" rIns="0" bIns="0" rtlCol="0"/>
            <a:lstStyle/>
            <a:p>
              <a:endParaRPr sz="3630"/>
            </a:p>
          </p:txBody>
        </p:sp>
      </p:grpSp>
      <p:sp>
        <p:nvSpPr>
          <p:cNvPr id="336" name="object 2">
            <a:extLst>
              <a:ext uri="{FF2B5EF4-FFF2-40B4-BE49-F238E27FC236}">
                <a16:creationId xmlns:a16="http://schemas.microsoft.com/office/drawing/2014/main" id="{92EB1CCF-4475-312F-BA58-98DD2E199A98}"/>
              </a:ext>
            </a:extLst>
          </p:cNvPr>
          <p:cNvSpPr txBox="1"/>
          <p:nvPr/>
        </p:nvSpPr>
        <p:spPr>
          <a:xfrm>
            <a:off x="721610" y="5280378"/>
            <a:ext cx="28763777" cy="992315"/>
          </a:xfrm>
          <a:prstGeom prst="rect">
            <a:avLst/>
          </a:prstGeom>
        </p:spPr>
        <p:txBody>
          <a:bodyPr vert="horz" wrap="square" lIns="0" tIns="24312" rIns="0" bIns="0" rtlCol="0">
            <a:spAutoFit/>
          </a:bodyPr>
          <a:lstStyle/>
          <a:p>
            <a:pPr marL="2493645" marR="10160" indent="-2469515" algn="ctr">
              <a:lnSpc>
                <a:spcPct val="101000"/>
              </a:lnSpc>
              <a:spcBef>
                <a:spcPts val="190"/>
              </a:spcBef>
            </a:pPr>
            <a:r>
              <a:rPr lang="en-US" sz="6600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of Computer Science and Electronic Engineering, Hunan University, China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5" name="object 157">
            <a:extLst>
              <a:ext uri="{FF2B5EF4-FFF2-40B4-BE49-F238E27FC236}">
                <a16:creationId xmlns:a16="http://schemas.microsoft.com/office/drawing/2014/main" id="{78A943FB-B0DD-A6F2-0707-B7BAA439C843}"/>
              </a:ext>
            </a:extLst>
          </p:cNvPr>
          <p:cNvSpPr/>
          <p:nvPr/>
        </p:nvSpPr>
        <p:spPr>
          <a:xfrm>
            <a:off x="9419089" y="26690880"/>
            <a:ext cx="20814885" cy="929684"/>
          </a:xfrm>
          <a:custGeom>
            <a:avLst/>
            <a:gdLst/>
            <a:ahLst/>
            <a:cxnLst/>
            <a:rect l="l" t="t" r="r" b="b"/>
            <a:pathLst>
              <a:path w="10182225" h="422910">
                <a:moveTo>
                  <a:pt x="10181889" y="0"/>
                </a:moveTo>
                <a:lnTo>
                  <a:pt x="0" y="0"/>
                </a:lnTo>
                <a:lnTo>
                  <a:pt x="0" y="422325"/>
                </a:lnTo>
                <a:lnTo>
                  <a:pt x="10181889" y="422325"/>
                </a:lnTo>
                <a:lnTo>
                  <a:pt x="1018188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zh-CN" altLang="en-US" sz="3630" dirty="0"/>
          </a:p>
        </p:txBody>
      </p:sp>
      <p:sp>
        <p:nvSpPr>
          <p:cNvPr id="348" name="object 158">
            <a:extLst>
              <a:ext uri="{FF2B5EF4-FFF2-40B4-BE49-F238E27FC236}">
                <a16:creationId xmlns:a16="http://schemas.microsoft.com/office/drawing/2014/main" id="{171E3280-79D5-B8C2-4A33-A22D94772B45}"/>
              </a:ext>
            </a:extLst>
          </p:cNvPr>
          <p:cNvSpPr txBox="1"/>
          <p:nvPr/>
        </p:nvSpPr>
        <p:spPr>
          <a:xfrm>
            <a:off x="9333284" y="26666111"/>
            <a:ext cx="20685177" cy="1046671"/>
          </a:xfrm>
          <a:prstGeom prst="rect">
            <a:avLst/>
          </a:prstGeom>
        </p:spPr>
        <p:txBody>
          <a:bodyPr vert="horz" wrap="square" lIns="0" tIns="30708" rIns="0" bIns="0" rtlCol="0">
            <a:spAutoFit/>
          </a:bodyPr>
          <a:lstStyle/>
          <a:p>
            <a:pPr marL="25400" algn="ctr">
              <a:spcBef>
                <a:spcPts val="245"/>
              </a:spcBef>
            </a:pPr>
            <a:r>
              <a:rPr lang="en-US" sz="6600" b="1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6600" b="1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6600" b="1" spc="-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6600" b="1" spc="-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2" name="图片 351" descr="形状&#10;&#10;中度可信度描述已自动生成">
            <a:extLst>
              <a:ext uri="{FF2B5EF4-FFF2-40B4-BE49-F238E27FC236}">
                <a16:creationId xmlns:a16="http://schemas.microsoft.com/office/drawing/2014/main" id="{2BB8C85F-AE75-B880-C654-CE39695424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2440" y="24574549"/>
            <a:ext cx="12493947" cy="2152938"/>
          </a:xfrm>
          <a:prstGeom prst="rect">
            <a:avLst/>
          </a:prstGeom>
        </p:spPr>
      </p:pic>
      <p:pic>
        <p:nvPicPr>
          <p:cNvPr id="354" name="图片 353" descr="形状&#10;&#10;中度可信度描述已自动生成">
            <a:extLst>
              <a:ext uri="{FF2B5EF4-FFF2-40B4-BE49-F238E27FC236}">
                <a16:creationId xmlns:a16="http://schemas.microsoft.com/office/drawing/2014/main" id="{A9CDA6CF-7F5C-7DD4-B087-39A84CA5598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4939" y="22622373"/>
            <a:ext cx="7481033" cy="1236462"/>
          </a:xfrm>
          <a:prstGeom prst="rect">
            <a:avLst/>
          </a:prstGeom>
        </p:spPr>
      </p:pic>
      <p:pic>
        <p:nvPicPr>
          <p:cNvPr id="356" name="图片 355" descr="形状&#10;&#10;中度可信度描述已自动生成">
            <a:extLst>
              <a:ext uri="{FF2B5EF4-FFF2-40B4-BE49-F238E27FC236}">
                <a16:creationId xmlns:a16="http://schemas.microsoft.com/office/drawing/2014/main" id="{913C7C8D-AEB6-6C5B-A9DC-AC42A1116E7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1759" y="22185967"/>
            <a:ext cx="6134210" cy="1998922"/>
          </a:xfrm>
          <a:prstGeom prst="rect">
            <a:avLst/>
          </a:prstGeom>
        </p:spPr>
      </p:pic>
      <p:sp>
        <p:nvSpPr>
          <p:cNvPr id="364" name="文本框 363">
            <a:extLst>
              <a:ext uri="{FF2B5EF4-FFF2-40B4-BE49-F238E27FC236}">
                <a16:creationId xmlns:a16="http://schemas.microsoft.com/office/drawing/2014/main" id="{34EA186E-3C11-B32D-1C49-223E86D8CC54}"/>
              </a:ext>
            </a:extLst>
          </p:cNvPr>
          <p:cNvSpPr txBox="1"/>
          <p:nvPr/>
        </p:nvSpPr>
        <p:spPr>
          <a:xfrm>
            <a:off x="10018034" y="38125587"/>
            <a:ext cx="19826452" cy="4746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459105" indent="720000" algn="just">
              <a:buSzPct val="144000"/>
              <a:tabLst>
                <a:tab pos="644525" algn="l"/>
              </a:tabLst>
            </a:pPr>
            <a:r>
              <a:rPr lang="en-US" altLang="zh-CN" sz="6000" spc="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combine the graph structure loss and classification loss to optimize during training. Experimental results demonstrate  our model outperforms the latest (non-)graph-based models. In the future, we'll extend our work to handle multimodal data with graph structures.</a:t>
            </a:r>
          </a:p>
        </p:txBody>
      </p:sp>
      <p:pic>
        <p:nvPicPr>
          <p:cNvPr id="16" name="图片 15" descr="文本&#10;&#10;描述已自动生成">
            <a:extLst>
              <a:ext uri="{FF2B5EF4-FFF2-40B4-BE49-F238E27FC236}">
                <a16:creationId xmlns:a16="http://schemas.microsoft.com/office/drawing/2014/main" id="{5603877C-0093-305A-A24D-05279B046AF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56" y="2587996"/>
            <a:ext cx="6129508" cy="1911677"/>
          </a:xfrm>
          <a:prstGeom prst="rect">
            <a:avLst/>
          </a:prstGeom>
        </p:spPr>
      </p:pic>
      <p:sp>
        <p:nvSpPr>
          <p:cNvPr id="31" name="object 157">
            <a:extLst>
              <a:ext uri="{FF2B5EF4-FFF2-40B4-BE49-F238E27FC236}">
                <a16:creationId xmlns:a16="http://schemas.microsoft.com/office/drawing/2014/main" id="{F0080241-86B4-457F-17EA-FADB14CFD3F6}"/>
              </a:ext>
            </a:extLst>
          </p:cNvPr>
          <p:cNvSpPr/>
          <p:nvPr/>
        </p:nvSpPr>
        <p:spPr>
          <a:xfrm>
            <a:off x="9441724" y="37014584"/>
            <a:ext cx="20792249" cy="852119"/>
          </a:xfrm>
          <a:custGeom>
            <a:avLst/>
            <a:gdLst/>
            <a:ahLst/>
            <a:cxnLst/>
            <a:rect l="l" t="t" r="r" b="b"/>
            <a:pathLst>
              <a:path w="10182225" h="422910">
                <a:moveTo>
                  <a:pt x="10181889" y="0"/>
                </a:moveTo>
                <a:lnTo>
                  <a:pt x="0" y="0"/>
                </a:lnTo>
                <a:lnTo>
                  <a:pt x="0" y="422325"/>
                </a:lnTo>
                <a:lnTo>
                  <a:pt x="10181889" y="422325"/>
                </a:lnTo>
                <a:lnTo>
                  <a:pt x="1018188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zh-CN" altLang="en-US" sz="3630" dirty="0"/>
          </a:p>
        </p:txBody>
      </p:sp>
      <p:sp>
        <p:nvSpPr>
          <p:cNvPr id="32" name="object 158">
            <a:extLst>
              <a:ext uri="{FF2B5EF4-FFF2-40B4-BE49-F238E27FC236}">
                <a16:creationId xmlns:a16="http://schemas.microsoft.com/office/drawing/2014/main" id="{D8DEE564-C0DB-4292-AB20-A6AEC8750A70}"/>
              </a:ext>
            </a:extLst>
          </p:cNvPr>
          <p:cNvSpPr txBox="1"/>
          <p:nvPr/>
        </p:nvSpPr>
        <p:spPr>
          <a:xfrm>
            <a:off x="9868337" y="36948066"/>
            <a:ext cx="20685177" cy="1046671"/>
          </a:xfrm>
          <a:prstGeom prst="rect">
            <a:avLst/>
          </a:prstGeom>
        </p:spPr>
        <p:txBody>
          <a:bodyPr vert="horz" wrap="square" lIns="0" tIns="30708" rIns="0" bIns="0" rtlCol="0">
            <a:spAutoFit/>
          </a:bodyPr>
          <a:lstStyle/>
          <a:p>
            <a:pPr marL="25400" algn="ctr">
              <a:spcBef>
                <a:spcPts val="245"/>
              </a:spcBef>
            </a:pPr>
            <a:r>
              <a:rPr lang="en-US" altLang="zh-CN" sz="6600" b="1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altLang="zh-CN" sz="6600" b="1" spc="-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Conclusion &amp; Future work</a:t>
            </a:r>
            <a:endParaRPr lang="en-US" altLang="zh-CN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object 158">
            <a:extLst>
              <a:ext uri="{FF2B5EF4-FFF2-40B4-BE49-F238E27FC236}">
                <a16:creationId xmlns:a16="http://schemas.microsoft.com/office/drawing/2014/main" id="{B1037111-D620-DC8C-A3BA-5835A74D0AE9}"/>
              </a:ext>
            </a:extLst>
          </p:cNvPr>
          <p:cNvSpPr txBox="1"/>
          <p:nvPr/>
        </p:nvSpPr>
        <p:spPr>
          <a:xfrm>
            <a:off x="8984429" y="14853722"/>
            <a:ext cx="20685177" cy="1046671"/>
          </a:xfrm>
          <a:prstGeom prst="rect">
            <a:avLst/>
          </a:prstGeom>
        </p:spPr>
        <p:txBody>
          <a:bodyPr vert="horz" wrap="square" lIns="0" tIns="30708" rIns="0" bIns="0" rtlCol="0">
            <a:spAutoFit/>
          </a:bodyPr>
          <a:lstStyle/>
          <a:p>
            <a:pPr marL="25400" algn="ctr">
              <a:spcBef>
                <a:spcPts val="245"/>
              </a:spcBef>
            </a:pPr>
            <a:r>
              <a:rPr lang="en-US" sz="6600" b="1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sz="6600" b="1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6600" b="1" spc="-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Model</a:t>
            </a:r>
            <a:endParaRPr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4" name="图片 53">
            <a:extLst>
              <a:ext uri="{FF2B5EF4-FFF2-40B4-BE49-F238E27FC236}">
                <a16:creationId xmlns:a16="http://schemas.microsoft.com/office/drawing/2014/main" id="{E3745906-F9AD-4D6E-55B9-2FBA6F1562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34922" y="27860110"/>
            <a:ext cx="20402469" cy="9072000"/>
          </a:xfrm>
          <a:prstGeom prst="rect">
            <a:avLst/>
          </a:prstGeom>
        </p:spPr>
      </p:pic>
      <p:sp>
        <p:nvSpPr>
          <p:cNvPr id="55" name="object 157">
            <a:extLst>
              <a:ext uri="{FF2B5EF4-FFF2-40B4-BE49-F238E27FC236}">
                <a16:creationId xmlns:a16="http://schemas.microsoft.com/office/drawing/2014/main" id="{677CB97C-D9C6-3015-8DFB-1705B057288B}"/>
              </a:ext>
            </a:extLst>
          </p:cNvPr>
          <p:cNvSpPr/>
          <p:nvPr/>
        </p:nvSpPr>
        <p:spPr>
          <a:xfrm>
            <a:off x="9422621" y="6796022"/>
            <a:ext cx="20852591" cy="1089838"/>
          </a:xfrm>
          <a:custGeom>
            <a:avLst/>
            <a:gdLst/>
            <a:ahLst/>
            <a:cxnLst/>
            <a:rect l="l" t="t" r="r" b="b"/>
            <a:pathLst>
              <a:path w="10182225" h="422910">
                <a:moveTo>
                  <a:pt x="10181889" y="0"/>
                </a:moveTo>
                <a:lnTo>
                  <a:pt x="0" y="0"/>
                </a:lnTo>
                <a:lnTo>
                  <a:pt x="0" y="422325"/>
                </a:lnTo>
                <a:lnTo>
                  <a:pt x="10181889" y="422325"/>
                </a:lnTo>
                <a:lnTo>
                  <a:pt x="1018188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wrap="square" lIns="0" tIns="0" rIns="0" bIns="0" rtlCol="0"/>
          <a:lstStyle/>
          <a:p>
            <a:endParaRPr sz="3630" dirty="0"/>
          </a:p>
        </p:txBody>
      </p:sp>
      <p:sp>
        <p:nvSpPr>
          <p:cNvPr id="56" name="object 158">
            <a:extLst>
              <a:ext uri="{FF2B5EF4-FFF2-40B4-BE49-F238E27FC236}">
                <a16:creationId xmlns:a16="http://schemas.microsoft.com/office/drawing/2014/main" id="{BA159545-7380-22B0-4A10-DDCD568E6AF4}"/>
              </a:ext>
            </a:extLst>
          </p:cNvPr>
          <p:cNvSpPr txBox="1"/>
          <p:nvPr/>
        </p:nvSpPr>
        <p:spPr>
          <a:xfrm>
            <a:off x="9043277" y="6787043"/>
            <a:ext cx="20685177" cy="1046671"/>
          </a:xfrm>
          <a:prstGeom prst="rect">
            <a:avLst/>
          </a:prstGeom>
        </p:spPr>
        <p:txBody>
          <a:bodyPr vert="horz" wrap="square" lIns="0" tIns="30708" rIns="0" bIns="0" rtlCol="0">
            <a:spAutoFit/>
          </a:bodyPr>
          <a:lstStyle/>
          <a:p>
            <a:pPr marL="25400" algn="ctr">
              <a:spcBef>
                <a:spcPts val="245"/>
              </a:spcBef>
            </a:pPr>
            <a:r>
              <a:rPr lang="en-US" sz="6600" b="1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6600" b="1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6600" b="1" spc="-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Method</a:t>
            </a:r>
            <a:endParaRPr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object 25">
            <a:extLst>
              <a:ext uri="{FF2B5EF4-FFF2-40B4-BE49-F238E27FC236}">
                <a16:creationId xmlns:a16="http://schemas.microsoft.com/office/drawing/2014/main" id="{EA94BF63-D252-F040-0C61-E16354A33254}"/>
              </a:ext>
            </a:extLst>
          </p:cNvPr>
          <p:cNvSpPr txBox="1"/>
          <p:nvPr/>
        </p:nvSpPr>
        <p:spPr>
          <a:xfrm>
            <a:off x="9422622" y="7838620"/>
            <a:ext cx="20785775" cy="70200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vert="horz" wrap="square" lIns="0" tIns="191921" rIns="0" bIns="0" rtlCol="0">
            <a:spAutoFit/>
          </a:bodyPr>
          <a:lstStyle/>
          <a:p>
            <a:pPr marL="326390" marR="459105" algn="just">
              <a:lnSpc>
                <a:spcPct val="102000"/>
              </a:lnSpc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669290" marR="459105" indent="-34290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669290" marR="459105" indent="-34290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669290" marR="459105" indent="-34290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669290" marR="459105" indent="-34290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669290" marR="459105" indent="-34290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669290" marR="459105" indent="-34290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669290" marR="459105" indent="-34290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669290" marR="459105" indent="-34290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326390" marR="459105" algn="just">
              <a:lnSpc>
                <a:spcPct val="102000"/>
              </a:lnSpc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326390" marR="459105" algn="just">
              <a:lnSpc>
                <a:spcPct val="102000"/>
              </a:lnSpc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669290" marR="459105" indent="-34290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  <a:p>
            <a:pPr marL="326390" marR="459105" algn="just">
              <a:lnSpc>
                <a:spcPct val="102000"/>
              </a:lnSpc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sz="2400" spc="11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0" name="object 158">
            <a:extLst>
              <a:ext uri="{FF2B5EF4-FFF2-40B4-BE49-F238E27FC236}">
                <a16:creationId xmlns:a16="http://schemas.microsoft.com/office/drawing/2014/main" id="{0F369930-3B6B-2938-37CB-67E30F2CC61D}"/>
              </a:ext>
            </a:extLst>
          </p:cNvPr>
          <p:cNvSpPr txBox="1"/>
          <p:nvPr/>
        </p:nvSpPr>
        <p:spPr>
          <a:xfrm>
            <a:off x="9947638" y="8217598"/>
            <a:ext cx="11889708" cy="917725"/>
          </a:xfrm>
          <a:prstGeom prst="rect">
            <a:avLst/>
          </a:prstGeom>
        </p:spPr>
        <p:txBody>
          <a:bodyPr vert="horz" wrap="square" lIns="0" tIns="30708" rIns="0" bIns="0" rtlCol="0">
            <a:spAutoFit/>
          </a:bodyPr>
          <a:lstStyle/>
          <a:p>
            <a:pPr marL="1183640" marR="459105" indent="-85725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r>
              <a:rPr lang="en-US" altLang="zh-CN" sz="6000" b="1" spc="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Dice similarity</a:t>
            </a:r>
          </a:p>
        </p:txBody>
      </p:sp>
      <p:pic>
        <p:nvPicPr>
          <p:cNvPr id="62" name="图片 61" descr="形状&#10;&#10;中度可信度描述已自动生成">
            <a:extLst>
              <a:ext uri="{FF2B5EF4-FFF2-40B4-BE49-F238E27FC236}">
                <a16:creationId xmlns:a16="http://schemas.microsoft.com/office/drawing/2014/main" id="{916856BF-7410-B9E0-0992-C0E242D26FA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465" y="9202174"/>
            <a:ext cx="9474231" cy="2063428"/>
          </a:xfrm>
          <a:prstGeom prst="rect">
            <a:avLst/>
          </a:prstGeom>
        </p:spPr>
      </p:pic>
      <p:graphicFrame>
        <p:nvGraphicFramePr>
          <p:cNvPr id="63" name="对象 62">
            <a:extLst>
              <a:ext uri="{FF2B5EF4-FFF2-40B4-BE49-F238E27FC236}">
                <a16:creationId xmlns:a16="http://schemas.microsoft.com/office/drawing/2014/main" id="{4755259D-6371-4EC0-82C3-3CC0A50F40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30257"/>
              </p:ext>
            </p:extLst>
          </p:nvPr>
        </p:nvGraphicFramePr>
        <p:xfrm>
          <a:off x="22615134" y="8037127"/>
          <a:ext cx="6703333" cy="655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9" imgW="4781343" imgH="4673600" progId="Visio.Drawing.15">
                  <p:embed/>
                </p:oleObj>
              </mc:Choice>
              <mc:Fallback>
                <p:oleObj name="Visio" r:id="rId9" imgW="4781343" imgH="4673600" progId="Visio.Drawing.15">
                  <p:embed/>
                  <p:pic>
                    <p:nvPicPr>
                      <p:cNvPr id="47" name="对象 46">
                        <a:extLst>
                          <a:ext uri="{FF2B5EF4-FFF2-40B4-BE49-F238E27FC236}">
                            <a16:creationId xmlns:a16="http://schemas.microsoft.com/office/drawing/2014/main" id="{B8D101A3-39F6-E5E1-1509-C6E5826C94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615134" y="8037127"/>
                        <a:ext cx="6703333" cy="655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8" name="图片 127" descr="形状&#10;&#10;中度可信度描述已自动生成">
            <a:extLst>
              <a:ext uri="{FF2B5EF4-FFF2-40B4-BE49-F238E27FC236}">
                <a16:creationId xmlns:a16="http://schemas.microsoft.com/office/drawing/2014/main" id="{C9161839-C19F-4745-24C2-01355F6C209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953" y="12591953"/>
            <a:ext cx="10833773" cy="1906945"/>
          </a:xfrm>
          <a:prstGeom prst="rect">
            <a:avLst/>
          </a:prstGeom>
        </p:spPr>
      </p:pic>
      <p:sp>
        <p:nvSpPr>
          <p:cNvPr id="130" name="object 21">
            <a:extLst>
              <a:ext uri="{FF2B5EF4-FFF2-40B4-BE49-F238E27FC236}">
                <a16:creationId xmlns:a16="http://schemas.microsoft.com/office/drawing/2014/main" id="{9AFF8A4D-D4C7-EBA9-C249-4B9F8690BB9E}"/>
              </a:ext>
            </a:extLst>
          </p:cNvPr>
          <p:cNvSpPr txBox="1"/>
          <p:nvPr/>
        </p:nvSpPr>
        <p:spPr>
          <a:xfrm>
            <a:off x="-132" y="30573684"/>
            <a:ext cx="9272785" cy="10182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0" tIns="2559" rIns="0" bIns="0" rtlCol="0">
            <a:spAutoFit/>
          </a:bodyPr>
          <a:lstStyle/>
          <a:p>
            <a:pPr marL="2876550">
              <a:spcBef>
                <a:spcPts val="20"/>
              </a:spcBef>
            </a:pPr>
            <a:endParaRPr sz="6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131" name="object 158">
            <a:extLst>
              <a:ext uri="{FF2B5EF4-FFF2-40B4-BE49-F238E27FC236}">
                <a16:creationId xmlns:a16="http://schemas.microsoft.com/office/drawing/2014/main" id="{4D65FBFE-0437-CE8B-6247-7AC20A549D5E}"/>
              </a:ext>
            </a:extLst>
          </p:cNvPr>
          <p:cNvSpPr txBox="1"/>
          <p:nvPr/>
        </p:nvSpPr>
        <p:spPr>
          <a:xfrm>
            <a:off x="-2003604" y="30512823"/>
            <a:ext cx="13182600" cy="1046671"/>
          </a:xfrm>
          <a:prstGeom prst="rect">
            <a:avLst/>
          </a:prstGeom>
        </p:spPr>
        <p:txBody>
          <a:bodyPr vert="horz" wrap="square" lIns="0" tIns="30708" rIns="0" bIns="0" rtlCol="0">
            <a:spAutoFit/>
          </a:bodyPr>
          <a:lstStyle/>
          <a:p>
            <a:pPr marL="25400" algn="ctr">
              <a:spcBef>
                <a:spcPts val="245"/>
              </a:spcBef>
            </a:pPr>
            <a:r>
              <a:rPr lang="en-US" altLang="zh-CN" sz="6600" b="1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zh-CN" sz="6600" b="1" spc="-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Graph construction</a:t>
            </a:r>
            <a:endParaRPr lang="en-US" altLang="zh-CN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" name="object 25">
            <a:extLst>
              <a:ext uri="{FF2B5EF4-FFF2-40B4-BE49-F238E27FC236}">
                <a16:creationId xmlns:a16="http://schemas.microsoft.com/office/drawing/2014/main" id="{B33897BE-4797-AE7D-457A-CA05FFE50D5F}"/>
              </a:ext>
            </a:extLst>
          </p:cNvPr>
          <p:cNvSpPr txBox="1"/>
          <p:nvPr/>
        </p:nvSpPr>
        <p:spPr>
          <a:xfrm>
            <a:off x="-11908" y="31576136"/>
            <a:ext cx="9260391" cy="113040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vert="horz" wrap="square" lIns="0" tIns="191921" rIns="0" bIns="0" rtlCol="0">
            <a:spAutoFit/>
          </a:bodyPr>
          <a:lstStyle/>
          <a:p>
            <a:pPr marL="326390" marR="459105" algn="just"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altLang="zh-CN" sz="6000" b="0" i="0" spc="11" dirty="0">
              <a:solidFill>
                <a:srgbClr val="0D0D0D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6390" marR="459105" algn="just"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altLang="zh-CN" sz="6000" spc="11" dirty="0">
              <a:solidFill>
                <a:srgbClr val="0D0D0D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6390" marR="459105" algn="just"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altLang="zh-CN" sz="6000" b="0" i="0" spc="11" dirty="0">
              <a:solidFill>
                <a:srgbClr val="0D0D0D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6390" marR="459105" algn="just"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altLang="zh-CN" sz="6000" spc="11" dirty="0">
              <a:solidFill>
                <a:srgbClr val="0D0D0D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6390" marR="459105" algn="just"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altLang="zh-CN" sz="6000" b="0" i="0" spc="11" dirty="0">
              <a:solidFill>
                <a:srgbClr val="0D0D0D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6390" marR="459105" algn="just">
              <a:spcBef>
                <a:spcPts val="1515"/>
              </a:spcBef>
              <a:buSzPct val="144000"/>
              <a:tabLst>
                <a:tab pos="644525" algn="l"/>
              </a:tabLst>
            </a:pPr>
            <a:endParaRPr lang="en-US" altLang="zh-CN" sz="6000" b="0" i="0" spc="11" dirty="0">
              <a:solidFill>
                <a:srgbClr val="0D0D0D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4" name="对象 133">
            <a:extLst>
              <a:ext uri="{FF2B5EF4-FFF2-40B4-BE49-F238E27FC236}">
                <a16:creationId xmlns:a16="http://schemas.microsoft.com/office/drawing/2014/main" id="{815955A9-DCE2-58AA-58F3-3EB4099FC1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138474"/>
              </p:ext>
            </p:extLst>
          </p:nvPr>
        </p:nvGraphicFramePr>
        <p:xfrm>
          <a:off x="-111775" y="32866240"/>
          <a:ext cx="9453165" cy="810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12" imgW="9448800" imgH="8096339" progId="Visio.Drawing.15">
                  <p:embed/>
                </p:oleObj>
              </mc:Choice>
              <mc:Fallback>
                <p:oleObj name="Visio" r:id="rId12" imgW="9448800" imgH="8096339" progId="Visio.Drawing.15">
                  <p:embed/>
                  <p:pic>
                    <p:nvPicPr>
                      <p:cNvPr id="59" name="对象 58">
                        <a:extLst>
                          <a:ext uri="{FF2B5EF4-FFF2-40B4-BE49-F238E27FC236}">
                            <a16:creationId xmlns:a16="http://schemas.microsoft.com/office/drawing/2014/main" id="{6100D0F6-B853-BFF6-A3A3-81D2EF6595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-111775" y="32866240"/>
                        <a:ext cx="9453165" cy="810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" name="object 158">
            <a:extLst>
              <a:ext uri="{FF2B5EF4-FFF2-40B4-BE49-F238E27FC236}">
                <a16:creationId xmlns:a16="http://schemas.microsoft.com/office/drawing/2014/main" id="{528F68B8-9CCE-ADED-C2F5-5A96EED7EC57}"/>
              </a:ext>
            </a:extLst>
          </p:cNvPr>
          <p:cNvSpPr txBox="1"/>
          <p:nvPr/>
        </p:nvSpPr>
        <p:spPr>
          <a:xfrm>
            <a:off x="351765" y="8146628"/>
            <a:ext cx="8414541" cy="22190920"/>
          </a:xfrm>
          <a:prstGeom prst="rect">
            <a:avLst/>
          </a:prstGeom>
        </p:spPr>
        <p:txBody>
          <a:bodyPr vert="horz" wrap="square" lIns="0" tIns="30708" rIns="0" bIns="0" numCol="1" rtlCol="0">
            <a:spAutoFit/>
          </a:bodyPr>
          <a:lstStyle/>
          <a:p>
            <a:pPr marR="459105" algn="just"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r>
              <a:rPr lang="en-US" altLang="zh-CN" sz="6000" kern="10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6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methods focus solely on static graphs within a sequence. These methods update node representations by </a:t>
            </a:r>
            <a:r>
              <a:rPr lang="en-US" altLang="zh-CN" sz="6000" kern="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simply averaging neighbors’</a:t>
            </a:r>
            <a:r>
              <a:rPr lang="zh-CN" altLang="en-US" sz="6000" kern="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6000" kern="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features, neglecting the importance of different neighbors.</a:t>
            </a:r>
          </a:p>
          <a:p>
            <a:pPr marR="459105" algn="just">
              <a:buSzPct val="144000"/>
              <a:tabLst>
                <a:tab pos="644525" algn="l"/>
              </a:tabLst>
            </a:pPr>
            <a:endParaRPr lang="en-US" altLang="zh-CN" sz="6000" spc="-1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59105" algn="just"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r>
              <a:rPr lang="en-US" altLang="zh-CN" sz="6000" b="0" i="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Hence</a:t>
            </a:r>
            <a:r>
              <a:rPr lang="en-US" altLang="zh-CN" sz="6000" kern="0" dirty="0">
                <a:solidFill>
                  <a:srgbClr val="0D0D0D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6000" b="0" i="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We introduce a novel weighted method  for updating node representations. Instead of relying on traditional averaging techniques, our </a:t>
            </a:r>
            <a:r>
              <a:rPr lang="en-US" altLang="zh-CN" sz="6000" b="0" i="0" kern="0" spc="-2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method calculates </a:t>
            </a:r>
            <a:r>
              <a:rPr lang="en-US" altLang="zh-CN" sz="6000" b="0" i="0" kern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weights based on the degrees of neighboring nodes. Furthermore, We propose dynamic evolution graphs, which are constructed on subsequences segmented by a sliding window.</a:t>
            </a:r>
          </a:p>
        </p:txBody>
      </p:sp>
      <p:sp>
        <p:nvSpPr>
          <p:cNvPr id="136" name="object 158">
            <a:extLst>
              <a:ext uri="{FF2B5EF4-FFF2-40B4-BE49-F238E27FC236}">
                <a16:creationId xmlns:a16="http://schemas.microsoft.com/office/drawing/2014/main" id="{02403327-C349-4778-8EE5-C0AD350B9212}"/>
              </a:ext>
            </a:extLst>
          </p:cNvPr>
          <p:cNvSpPr txBox="1"/>
          <p:nvPr/>
        </p:nvSpPr>
        <p:spPr>
          <a:xfrm>
            <a:off x="10044930" y="11498630"/>
            <a:ext cx="11889708" cy="917725"/>
          </a:xfrm>
          <a:prstGeom prst="rect">
            <a:avLst/>
          </a:prstGeom>
        </p:spPr>
        <p:txBody>
          <a:bodyPr vert="horz" wrap="square" lIns="0" tIns="30708" rIns="0" bIns="0" rtlCol="0">
            <a:spAutoFit/>
          </a:bodyPr>
          <a:lstStyle/>
          <a:p>
            <a:pPr marL="1183640" marR="459105" indent="-857250" algn="just">
              <a:lnSpc>
                <a:spcPct val="102000"/>
              </a:lnSpc>
              <a:spcBef>
                <a:spcPts val="1515"/>
              </a:spcBef>
              <a:buSzPct val="144000"/>
              <a:buFont typeface="Arial" panose="020B0604020202020204" pitchFamily="34" charset="0"/>
              <a:buChar char="•"/>
              <a:tabLst>
                <a:tab pos="644525" algn="l"/>
              </a:tabLst>
            </a:pPr>
            <a:r>
              <a:rPr lang="en-US" altLang="zh-CN" sz="6000" b="1" spc="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Dice similarity</a:t>
            </a:r>
          </a:p>
        </p:txBody>
      </p:sp>
      <p:sp>
        <p:nvSpPr>
          <p:cNvPr id="138" name="object 158">
            <a:extLst>
              <a:ext uri="{FF2B5EF4-FFF2-40B4-BE49-F238E27FC236}">
                <a16:creationId xmlns:a16="http://schemas.microsoft.com/office/drawing/2014/main" id="{D5CFDB7C-2BF4-3A32-2015-F54CADB71C37}"/>
              </a:ext>
            </a:extLst>
          </p:cNvPr>
          <p:cNvSpPr txBox="1"/>
          <p:nvPr/>
        </p:nvSpPr>
        <p:spPr>
          <a:xfrm>
            <a:off x="-142702" y="6672550"/>
            <a:ext cx="9323698" cy="1046671"/>
          </a:xfrm>
          <a:prstGeom prst="rect">
            <a:avLst/>
          </a:prstGeom>
          <a:noFill/>
        </p:spPr>
        <p:txBody>
          <a:bodyPr vert="horz" wrap="square" lIns="0" tIns="30708" rIns="0" bIns="0" rtlCol="0">
            <a:spAutoFit/>
          </a:bodyPr>
          <a:lstStyle/>
          <a:p>
            <a:pPr marL="25400" algn="ctr">
              <a:spcBef>
                <a:spcPts val="245"/>
              </a:spcBef>
            </a:pPr>
            <a:r>
              <a:rPr lang="en-US" sz="6600" b="1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6600" b="1" spc="-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6600" b="1" spc="-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 &amp; Goals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00C036A9-9642-88A6-A3E3-0FDAD49090FE}"/>
              </a:ext>
            </a:extLst>
          </p:cNvPr>
          <p:cNvSpPr txBox="1"/>
          <p:nvPr/>
        </p:nvSpPr>
        <p:spPr>
          <a:xfrm>
            <a:off x="796058" y="4479987"/>
            <a:ext cx="28763777" cy="816369"/>
          </a:xfrm>
          <a:prstGeom prst="rect">
            <a:avLst/>
          </a:prstGeom>
        </p:spPr>
        <p:txBody>
          <a:bodyPr vert="horz" wrap="square" lIns="0" tIns="24312" rIns="0" bIns="0" rtlCol="0">
            <a:spAutoFit/>
          </a:bodyPr>
          <a:lstStyle/>
          <a:p>
            <a:pPr marL="2493645" marR="10160" indent="-2469515" algn="ctr">
              <a:lnSpc>
                <a:spcPct val="101000"/>
              </a:lnSpc>
              <a:spcBef>
                <a:spcPts val="190"/>
              </a:spcBef>
            </a:pPr>
            <a:r>
              <a:rPr lang="en-US" altLang="zh-CN" sz="5400" spc="1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gaoxue@hnu.edu.cn</a:t>
            </a:r>
            <a:endParaRPr lang="en-US" sz="5400" spc="1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740FCC4C-9B2F-0BF0-EEFF-7BA65D2C57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63563" y="1956338"/>
            <a:ext cx="3896272" cy="3258411"/>
          </a:xfrm>
          <a:prstGeom prst="rect">
            <a:avLst/>
          </a:prstGeom>
        </p:spPr>
      </p:pic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id="{E374B4ED-4217-8290-FEC3-F1FAE39BE1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022629"/>
              </p:ext>
            </p:extLst>
          </p:nvPr>
        </p:nvGraphicFramePr>
        <p:xfrm>
          <a:off x="9541249" y="17248817"/>
          <a:ext cx="20642533" cy="5093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15" imgW="13150820" imgH="3244584" progId="Visio.Drawing.15">
                  <p:embed/>
                </p:oleObj>
              </mc:Choice>
              <mc:Fallback>
                <p:oleObj name="Visio" r:id="rId15" imgW="13150820" imgH="3244584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541249" y="17248817"/>
                        <a:ext cx="20642533" cy="5093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bcc09039-1d0d-4215-87ea-550b05245994"/>
  <p:tag name="COMMONDATA" val="eyJoZGlkIjoiOTFhZjJmNjVlMjk0NDZkZjgyZjcwMzViNzY1MzlmMGYifQ==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238</Words>
  <Application>Microsoft Office PowerPoint</Application>
  <PresentationFormat>自定义</PresentationFormat>
  <Paragraphs>62</Paragraphs>
  <Slides>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Arial</vt:lpstr>
      <vt:lpstr>Calibri</vt:lpstr>
      <vt:lpstr>Times New Roman</vt:lpstr>
      <vt:lpstr>2_Office Theme</vt:lpstr>
      <vt:lpstr>Visio</vt:lpstr>
      <vt:lpstr>Microsoft Visio 绘图</vt:lpstr>
      <vt:lpstr>Adaptive Speech Emotion Representation Learning Based on Dynamic Graph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ver2_Impact of preprocessing in data integration of single-cell RNA-seq data.pptx</dc:title>
  <dc:creator>hp</dc:creator>
  <cp:lastModifiedBy>gao yingxue</cp:lastModifiedBy>
  <cp:revision>94</cp:revision>
  <dcterms:created xsi:type="dcterms:W3CDTF">2022-11-16T01:29:00Z</dcterms:created>
  <dcterms:modified xsi:type="dcterms:W3CDTF">2024-04-11T03:53:23Z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ICV">
    <vt:lpwstr>87F36F5CB9B647AA928241CACF5E540C</vt:lpwstr>
  </property>
  <property fmtid="{D5CDD505-2E9C-101B-9397-08002B2CF9AE}" pid="4" name="KSOProductBuildVer">
    <vt:lpwstr>2052-11.1.0.12132</vt:lpwstr>
  </property>
</Properties>
</file>