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63" r:id="rId4"/>
    <p:sldId id="265" r:id="rId5"/>
    <p:sldId id="266" r:id="rId6"/>
    <p:sldId id="267" r:id="rId7"/>
    <p:sldId id="268" r:id="rId8"/>
    <p:sldId id="269" r:id="rId9"/>
    <p:sldId id="270" r:id="rId10"/>
    <p:sldId id="271" r:id="rId11"/>
    <p:sldId id="278"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012" autoAdjust="0"/>
  </p:normalViewPr>
  <p:slideViewPr>
    <p:cSldViewPr snapToGrid="0">
      <p:cViewPr varScale="1">
        <p:scale>
          <a:sx n="63" d="100"/>
          <a:sy n="63" d="100"/>
        </p:scale>
        <p:origin x="1399"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F7417-6174-4FC2-BDB0-2E7D30BD6B0E}"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EBDA-3F29-471C-9696-2156A3E16454}" type="slidenum">
              <a:rPr lang="en-US" smtClean="0"/>
              <a:t>‹#›</a:t>
            </a:fld>
            <a:endParaRPr lang="en-US"/>
          </a:p>
        </p:txBody>
      </p:sp>
    </p:spTree>
    <p:extLst>
      <p:ext uri="{BB962C8B-B14F-4D97-AF65-F5344CB8AC3E}">
        <p14:creationId xmlns:p14="http://schemas.microsoft.com/office/powerpoint/2010/main" val="3826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reverberation effects in audio recording depends on the acoustic environment in which the audio is recorded. For example, the way we hear a speech signal in a small room is </a:t>
            </a:r>
            <a:r>
              <a:rPr lang="en-US" dirty="0" err="1"/>
              <a:t>signicantly</a:t>
            </a:r>
            <a:r>
              <a:rPr lang="en-US" dirty="0"/>
              <a:t> different from the way we hear same speech signal in an auditorium. First, I will play the speech signal from the small room then the same speech signal from an auditorium.</a:t>
            </a:r>
          </a:p>
        </p:txBody>
      </p:sp>
      <p:sp>
        <p:nvSpPr>
          <p:cNvPr id="4" name="Slide Number Placeholder 3"/>
          <p:cNvSpPr>
            <a:spLocks noGrp="1"/>
          </p:cNvSpPr>
          <p:nvPr>
            <p:ph type="sldNum" sz="quarter" idx="5"/>
          </p:nvPr>
        </p:nvSpPr>
        <p:spPr/>
        <p:txBody>
          <a:bodyPr/>
          <a:lstStyle/>
          <a:p>
            <a:fld id="{3F6FEBDA-3F29-471C-9696-2156A3E16454}" type="slidenum">
              <a:rPr lang="en-US" smtClean="0"/>
              <a:t>2</a:t>
            </a:fld>
            <a:endParaRPr lang="en-US"/>
          </a:p>
        </p:txBody>
      </p:sp>
    </p:spTree>
    <p:extLst>
      <p:ext uri="{BB962C8B-B14F-4D97-AF65-F5344CB8AC3E}">
        <p14:creationId xmlns:p14="http://schemas.microsoft.com/office/powerpoint/2010/main" val="2798074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11</a:t>
            </a:fld>
            <a:endParaRPr lang="en-US"/>
          </a:p>
        </p:txBody>
      </p:sp>
    </p:spTree>
    <p:extLst>
      <p:ext uri="{BB962C8B-B14F-4D97-AF65-F5344CB8AC3E}">
        <p14:creationId xmlns:p14="http://schemas.microsoft.com/office/powerpoint/2010/main" val="125005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12</a:t>
            </a:fld>
            <a:endParaRPr lang="en-US"/>
          </a:p>
        </p:txBody>
      </p:sp>
    </p:spTree>
    <p:extLst>
      <p:ext uri="{BB962C8B-B14F-4D97-AF65-F5344CB8AC3E}">
        <p14:creationId xmlns:p14="http://schemas.microsoft.com/office/powerpoint/2010/main" val="106326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13</a:t>
            </a:fld>
            <a:endParaRPr lang="en-US"/>
          </a:p>
        </p:txBody>
      </p:sp>
    </p:spTree>
    <p:extLst>
      <p:ext uri="{BB962C8B-B14F-4D97-AF65-F5344CB8AC3E}">
        <p14:creationId xmlns:p14="http://schemas.microsoft.com/office/powerpoint/2010/main" val="383387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The following figure shows the time-domain plot of the ground truth room impulse response and the estimated room impulse response from our approach. We can see that the estimate room impulse response has similar macroscopic structure as the ground truth room impulse response while the fine structure differs from the ground truth room impulse response.</a:t>
            </a:r>
          </a:p>
        </p:txBody>
      </p:sp>
      <p:sp>
        <p:nvSpPr>
          <p:cNvPr id="4" name="Slide Number Placeholder 3"/>
          <p:cNvSpPr>
            <a:spLocks noGrp="1"/>
          </p:cNvSpPr>
          <p:nvPr>
            <p:ph type="sldNum" sz="quarter" idx="5"/>
          </p:nvPr>
        </p:nvSpPr>
        <p:spPr/>
        <p:txBody>
          <a:bodyPr/>
          <a:lstStyle/>
          <a:p>
            <a:fld id="{3F6FEBDA-3F29-471C-9696-2156A3E16454}" type="slidenum">
              <a:rPr lang="en-US" smtClean="0"/>
              <a:t>14</a:t>
            </a:fld>
            <a:endParaRPr lang="en-US"/>
          </a:p>
        </p:txBody>
      </p:sp>
    </p:spTree>
    <p:extLst>
      <p:ext uri="{BB962C8B-B14F-4D97-AF65-F5344CB8AC3E}">
        <p14:creationId xmlns:p14="http://schemas.microsoft.com/office/powerpoint/2010/main" val="415856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15</a:t>
            </a:fld>
            <a:endParaRPr lang="en-US"/>
          </a:p>
        </p:txBody>
      </p:sp>
    </p:spTree>
    <p:extLst>
      <p:ext uri="{BB962C8B-B14F-4D97-AF65-F5344CB8AC3E}">
        <p14:creationId xmlns:p14="http://schemas.microsoft.com/office/powerpoint/2010/main" val="53786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16</a:t>
            </a:fld>
            <a:endParaRPr lang="en-US"/>
          </a:p>
        </p:txBody>
      </p:sp>
    </p:spTree>
    <p:extLst>
      <p:ext uri="{BB962C8B-B14F-4D97-AF65-F5344CB8AC3E}">
        <p14:creationId xmlns:p14="http://schemas.microsoft.com/office/powerpoint/2010/main" val="17712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17</a:t>
            </a:fld>
            <a:endParaRPr lang="en-US"/>
          </a:p>
        </p:txBody>
      </p:sp>
    </p:spTree>
    <p:extLst>
      <p:ext uri="{BB962C8B-B14F-4D97-AF65-F5344CB8AC3E}">
        <p14:creationId xmlns:p14="http://schemas.microsoft.com/office/powerpoint/2010/main" val="250950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reverberation effects corresponding to the acoustic environment is characterized by transfer function known as room impulse response. We can see that the room impulse response function corresponding to a small room is significantly different from the room impulse response from an auditorium.</a:t>
            </a:r>
          </a:p>
        </p:txBody>
      </p:sp>
      <p:sp>
        <p:nvSpPr>
          <p:cNvPr id="4" name="Slide Number Placeholder 3"/>
          <p:cNvSpPr>
            <a:spLocks noGrp="1"/>
          </p:cNvSpPr>
          <p:nvPr>
            <p:ph type="sldNum" sz="quarter" idx="5"/>
          </p:nvPr>
        </p:nvSpPr>
        <p:spPr/>
        <p:txBody>
          <a:bodyPr/>
          <a:lstStyle/>
          <a:p>
            <a:fld id="{3F6FEBDA-3F29-471C-9696-2156A3E16454}" type="slidenum">
              <a:rPr lang="en-US" smtClean="0"/>
              <a:t>3</a:t>
            </a:fld>
            <a:endParaRPr lang="en-US"/>
          </a:p>
        </p:txBody>
      </p:sp>
    </p:spTree>
    <p:extLst>
      <p:ext uri="{BB962C8B-B14F-4D97-AF65-F5344CB8AC3E}">
        <p14:creationId xmlns:p14="http://schemas.microsoft.com/office/powerpoint/2010/main" val="250353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know the room impulse response function for a given acoustic environment, we can augment reverberant speech corresponding to the acoustic environment by convolving any clean speech with the room impulse response. </a:t>
            </a:r>
          </a:p>
        </p:txBody>
      </p:sp>
      <p:sp>
        <p:nvSpPr>
          <p:cNvPr id="4" name="Slide Number Placeholder 3"/>
          <p:cNvSpPr>
            <a:spLocks noGrp="1"/>
          </p:cNvSpPr>
          <p:nvPr>
            <p:ph type="sldNum" sz="quarter" idx="5"/>
          </p:nvPr>
        </p:nvSpPr>
        <p:spPr/>
        <p:txBody>
          <a:bodyPr/>
          <a:lstStyle/>
          <a:p>
            <a:fld id="{3F6FEBDA-3F29-471C-9696-2156A3E16454}" type="slidenum">
              <a:rPr lang="en-US" smtClean="0"/>
              <a:t>4</a:t>
            </a:fld>
            <a:endParaRPr lang="en-US"/>
          </a:p>
        </p:txBody>
      </p:sp>
    </p:spTree>
    <p:extLst>
      <p:ext uri="{BB962C8B-B14F-4D97-AF65-F5344CB8AC3E}">
        <p14:creationId xmlns:p14="http://schemas.microsoft.com/office/powerpoint/2010/main" val="271941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practical scenarios, voice assistant devices like Amazon echo and META portal are in a fixed indoor environment whose acoustic characteristics do not change frequently.  </a:t>
            </a:r>
          </a:p>
        </p:txBody>
      </p:sp>
      <p:sp>
        <p:nvSpPr>
          <p:cNvPr id="4" name="Slide Number Placeholder 3"/>
          <p:cNvSpPr>
            <a:spLocks noGrp="1"/>
          </p:cNvSpPr>
          <p:nvPr>
            <p:ph type="sldNum" sz="quarter" idx="5"/>
          </p:nvPr>
        </p:nvSpPr>
        <p:spPr/>
        <p:txBody>
          <a:bodyPr/>
          <a:lstStyle/>
          <a:p>
            <a:fld id="{3F6FEBDA-3F29-471C-9696-2156A3E16454}" type="slidenum">
              <a:rPr lang="en-US" smtClean="0"/>
              <a:t>5</a:t>
            </a:fld>
            <a:endParaRPr lang="en-US"/>
          </a:p>
        </p:txBody>
      </p:sp>
    </p:spTree>
    <p:extLst>
      <p:ext uri="{BB962C8B-B14F-4D97-AF65-F5344CB8AC3E}">
        <p14:creationId xmlns:p14="http://schemas.microsoft.com/office/powerpoint/2010/main" val="172429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focus on the room impulse response estimation framework, from the point of view of specific use case, automatic speech recognition system. We propose a learning-based approach of estimating room impulse responses from single-channel speech recordings from an indoor environment. Using the estimated room impulse responses, we augment reverberant speech training dataset by convolving clean speech dataset with estimated room impulse response. We train automatic speech recognition system using our synthetic reverberant speech data and test the system on real recordings. </a:t>
            </a:r>
          </a:p>
        </p:txBody>
      </p:sp>
      <p:sp>
        <p:nvSpPr>
          <p:cNvPr id="4" name="Slide Number Placeholder 3"/>
          <p:cNvSpPr>
            <a:spLocks noGrp="1"/>
          </p:cNvSpPr>
          <p:nvPr>
            <p:ph type="sldNum" sz="quarter" idx="5"/>
          </p:nvPr>
        </p:nvSpPr>
        <p:spPr/>
        <p:txBody>
          <a:bodyPr/>
          <a:lstStyle/>
          <a:p>
            <a:fld id="{3F6FEBDA-3F29-471C-9696-2156A3E16454}" type="slidenum">
              <a:rPr lang="en-US" smtClean="0"/>
              <a:t>6</a:t>
            </a:fld>
            <a:endParaRPr lang="en-US"/>
          </a:p>
        </p:txBody>
      </p:sp>
    </p:spTree>
    <p:extLst>
      <p:ext uri="{BB962C8B-B14F-4D97-AF65-F5344CB8AC3E}">
        <p14:creationId xmlns:p14="http://schemas.microsoft.com/office/powerpoint/2010/main" val="202789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an encoder decoder architecture to estimate the room impulse response from the reverberant speech signal. Our encoder network RIR features from the reverberant speech and our decoder network contracts RIR from the extracted features.</a:t>
            </a:r>
          </a:p>
        </p:txBody>
      </p:sp>
      <p:sp>
        <p:nvSpPr>
          <p:cNvPr id="4" name="Slide Number Placeholder 3"/>
          <p:cNvSpPr>
            <a:spLocks noGrp="1"/>
          </p:cNvSpPr>
          <p:nvPr>
            <p:ph type="sldNum" sz="quarter" idx="5"/>
          </p:nvPr>
        </p:nvSpPr>
        <p:spPr/>
        <p:txBody>
          <a:bodyPr/>
          <a:lstStyle/>
          <a:p>
            <a:fld id="{3F6FEBDA-3F29-471C-9696-2156A3E16454}" type="slidenum">
              <a:rPr lang="en-US" smtClean="0"/>
              <a:t>7</a:t>
            </a:fld>
            <a:endParaRPr lang="en-US"/>
          </a:p>
        </p:txBody>
      </p:sp>
    </p:spTree>
    <p:extLst>
      <p:ext uri="{BB962C8B-B14F-4D97-AF65-F5344CB8AC3E}">
        <p14:creationId xmlns:p14="http://schemas.microsoft.com/office/powerpoint/2010/main" val="194408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discriminator network is optimized to discriminate between the estimated room impulse response and the ground truth room impulse response for a given reverberant speech data during training.</a:t>
            </a:r>
          </a:p>
        </p:txBody>
      </p:sp>
      <p:sp>
        <p:nvSpPr>
          <p:cNvPr id="4" name="Slide Number Placeholder 3"/>
          <p:cNvSpPr>
            <a:spLocks noGrp="1"/>
          </p:cNvSpPr>
          <p:nvPr>
            <p:ph type="sldNum" sz="quarter" idx="5"/>
          </p:nvPr>
        </p:nvSpPr>
        <p:spPr/>
        <p:txBody>
          <a:bodyPr/>
          <a:lstStyle/>
          <a:p>
            <a:fld id="{3F6FEBDA-3F29-471C-9696-2156A3E16454}" type="slidenum">
              <a:rPr lang="en-US" smtClean="0"/>
              <a:t>8</a:t>
            </a:fld>
            <a:endParaRPr lang="en-US"/>
          </a:p>
        </p:txBody>
      </p:sp>
    </p:spTree>
    <p:extLst>
      <p:ext uri="{BB962C8B-B14F-4D97-AF65-F5344CB8AC3E}">
        <p14:creationId xmlns:p14="http://schemas.microsoft.com/office/powerpoint/2010/main" val="176123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Energy decay relief error is used to match the energy distribution of estimated RIR to the ground truth RIR over a set of octave frequency band.</a:t>
            </a:r>
          </a:p>
          <a:p>
            <a:pPr marL="228600" indent="-228600">
              <a:buAutoNum type="arabicParenR"/>
            </a:pPr>
            <a:r>
              <a:rPr lang="en-US" dirty="0"/>
              <a:t>The conditional GAN error is used to estimate RIR from the reverberant speech using our RIR estimator that is difficult to differentiate from the ground truth RIR by the discriminator network during training.</a:t>
            </a:r>
          </a:p>
          <a:p>
            <a:pPr marL="228600" indent="-228600">
              <a:buAutoNum type="arabicParenR"/>
            </a:pPr>
            <a:r>
              <a:rPr lang="en-US" dirty="0"/>
              <a:t>Mean square error is used to match the time domain representation of estimated RIR to the ground truth RIR. </a:t>
            </a:r>
          </a:p>
        </p:txBody>
      </p:sp>
      <p:sp>
        <p:nvSpPr>
          <p:cNvPr id="4" name="Slide Number Placeholder 3"/>
          <p:cNvSpPr>
            <a:spLocks noGrp="1"/>
          </p:cNvSpPr>
          <p:nvPr>
            <p:ph type="sldNum" sz="quarter" idx="5"/>
          </p:nvPr>
        </p:nvSpPr>
        <p:spPr/>
        <p:txBody>
          <a:bodyPr/>
          <a:lstStyle/>
          <a:p>
            <a:fld id="{3F6FEBDA-3F29-471C-9696-2156A3E16454}" type="slidenum">
              <a:rPr lang="en-US" smtClean="0"/>
              <a:t>9</a:t>
            </a:fld>
            <a:endParaRPr lang="en-US"/>
          </a:p>
        </p:txBody>
      </p:sp>
    </p:spTree>
    <p:extLst>
      <p:ext uri="{BB962C8B-B14F-4D97-AF65-F5344CB8AC3E}">
        <p14:creationId xmlns:p14="http://schemas.microsoft.com/office/powerpoint/2010/main" val="216656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10</a:t>
            </a:fld>
            <a:endParaRPr lang="en-US"/>
          </a:p>
        </p:txBody>
      </p:sp>
    </p:spTree>
    <p:extLst>
      <p:ext uri="{BB962C8B-B14F-4D97-AF65-F5344CB8AC3E}">
        <p14:creationId xmlns:p14="http://schemas.microsoft.com/office/powerpoint/2010/main" val="61328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2698-C390-49D5-A7D5-2CA619136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74C6A-73E4-4EE6-A5C0-C345F15AA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392EFB-7784-47AC-A5CC-6B61C23465FD}"/>
              </a:ext>
            </a:extLst>
          </p:cNvPr>
          <p:cNvSpPr>
            <a:spLocks noGrp="1"/>
          </p:cNvSpPr>
          <p:nvPr>
            <p:ph type="dt" sz="half" idx="10"/>
          </p:nvPr>
        </p:nvSpPr>
        <p:spPr/>
        <p:txBody>
          <a:bodyPr/>
          <a:lstStyle/>
          <a:p>
            <a:fld id="{7E7207BE-58AC-4AB8-9BC4-10A240934F34}" type="datetime1">
              <a:rPr lang="en-US" smtClean="0"/>
              <a:t>4/24/2023</a:t>
            </a:fld>
            <a:endParaRPr lang="en-US"/>
          </a:p>
        </p:txBody>
      </p:sp>
      <p:sp>
        <p:nvSpPr>
          <p:cNvPr id="5" name="Footer Placeholder 4">
            <a:extLst>
              <a:ext uri="{FF2B5EF4-FFF2-40B4-BE49-F238E27FC236}">
                <a16:creationId xmlns:a16="http://schemas.microsoft.com/office/drawing/2014/main" id="{CF3C7A26-76DA-48B3-80A0-4FEDBFDA4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1F674-B382-468B-952A-B5AA3E42833D}"/>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113146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43B2-61F5-45BE-A566-B362A4003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D5079-9BB5-49E5-B770-18F8C1783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2CBE6-1A52-4A43-B4AB-9FE226B27144}"/>
              </a:ext>
            </a:extLst>
          </p:cNvPr>
          <p:cNvSpPr>
            <a:spLocks noGrp="1"/>
          </p:cNvSpPr>
          <p:nvPr>
            <p:ph type="dt" sz="half" idx="10"/>
          </p:nvPr>
        </p:nvSpPr>
        <p:spPr/>
        <p:txBody>
          <a:bodyPr/>
          <a:lstStyle/>
          <a:p>
            <a:fld id="{B243F620-A1A4-4A29-949B-124EC6EE2025}" type="datetime1">
              <a:rPr lang="en-US" smtClean="0"/>
              <a:t>4/24/2023</a:t>
            </a:fld>
            <a:endParaRPr lang="en-US"/>
          </a:p>
        </p:txBody>
      </p:sp>
      <p:sp>
        <p:nvSpPr>
          <p:cNvPr id="5" name="Footer Placeholder 4">
            <a:extLst>
              <a:ext uri="{FF2B5EF4-FFF2-40B4-BE49-F238E27FC236}">
                <a16:creationId xmlns:a16="http://schemas.microsoft.com/office/drawing/2014/main" id="{D85D0C63-54DB-4CA5-A38C-FA13C640C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55E8-F295-4D0C-A62F-8B46AD1E3137}"/>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49434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10920-AA42-4157-94FE-30558721E6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F59C1-8A77-433C-BE48-1884E1F54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541DF-CFA9-41D4-9D3F-C55ED44F4718}"/>
              </a:ext>
            </a:extLst>
          </p:cNvPr>
          <p:cNvSpPr>
            <a:spLocks noGrp="1"/>
          </p:cNvSpPr>
          <p:nvPr>
            <p:ph type="dt" sz="half" idx="10"/>
          </p:nvPr>
        </p:nvSpPr>
        <p:spPr/>
        <p:txBody>
          <a:bodyPr/>
          <a:lstStyle/>
          <a:p>
            <a:fld id="{4C5E9FEB-5FB0-4C53-8862-850E0D7F810D}" type="datetime1">
              <a:rPr lang="en-US" smtClean="0"/>
              <a:t>4/24/2023</a:t>
            </a:fld>
            <a:endParaRPr lang="en-US"/>
          </a:p>
        </p:txBody>
      </p:sp>
      <p:sp>
        <p:nvSpPr>
          <p:cNvPr id="5" name="Footer Placeholder 4">
            <a:extLst>
              <a:ext uri="{FF2B5EF4-FFF2-40B4-BE49-F238E27FC236}">
                <a16:creationId xmlns:a16="http://schemas.microsoft.com/office/drawing/2014/main" id="{DE5DE0F2-30B4-4AC6-96CD-26A5C053E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850-8928-4050-ACAA-DBC51715CB4C}"/>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6839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497E-9F1E-40DB-97F8-4FA1306D7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E229AA-AAB5-48CF-B963-F7523F757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ED995-285D-412B-8993-93E26F8F80F5}"/>
              </a:ext>
            </a:extLst>
          </p:cNvPr>
          <p:cNvSpPr>
            <a:spLocks noGrp="1"/>
          </p:cNvSpPr>
          <p:nvPr>
            <p:ph type="dt" sz="half" idx="10"/>
          </p:nvPr>
        </p:nvSpPr>
        <p:spPr/>
        <p:txBody>
          <a:bodyPr/>
          <a:lstStyle/>
          <a:p>
            <a:fld id="{971E705F-4287-47EF-B733-7858C8B7E44D}" type="datetime1">
              <a:rPr lang="en-US" smtClean="0"/>
              <a:t>4/24/2023</a:t>
            </a:fld>
            <a:endParaRPr lang="en-US"/>
          </a:p>
        </p:txBody>
      </p:sp>
      <p:sp>
        <p:nvSpPr>
          <p:cNvPr id="5" name="Footer Placeholder 4">
            <a:extLst>
              <a:ext uri="{FF2B5EF4-FFF2-40B4-BE49-F238E27FC236}">
                <a16:creationId xmlns:a16="http://schemas.microsoft.com/office/drawing/2014/main" id="{5BFBF363-50AA-4109-9041-C6BF412C6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4537C-B56A-4BB7-9D40-2B8D32C42DBD}"/>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84734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3663-FFE1-4A17-AEA1-C362BD548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1F230-6DC7-4413-BEA5-2B339D89A8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CBD32-10ED-43C9-9BDB-70E149B1EA8C}"/>
              </a:ext>
            </a:extLst>
          </p:cNvPr>
          <p:cNvSpPr>
            <a:spLocks noGrp="1"/>
          </p:cNvSpPr>
          <p:nvPr>
            <p:ph type="dt" sz="half" idx="10"/>
          </p:nvPr>
        </p:nvSpPr>
        <p:spPr/>
        <p:txBody>
          <a:bodyPr/>
          <a:lstStyle/>
          <a:p>
            <a:fld id="{80367040-FB0C-4BB4-AC79-B3152217B18F}" type="datetime1">
              <a:rPr lang="en-US" smtClean="0"/>
              <a:t>4/24/2023</a:t>
            </a:fld>
            <a:endParaRPr lang="en-US"/>
          </a:p>
        </p:txBody>
      </p:sp>
      <p:sp>
        <p:nvSpPr>
          <p:cNvPr id="5" name="Footer Placeholder 4">
            <a:extLst>
              <a:ext uri="{FF2B5EF4-FFF2-40B4-BE49-F238E27FC236}">
                <a16:creationId xmlns:a16="http://schemas.microsoft.com/office/drawing/2014/main" id="{D99D2C3A-9C7B-4571-9DDE-31D2E21B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D9B30-F0FC-4654-BCC8-61C1C92A5C83}"/>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4459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92B3-B561-456E-8F2A-289C24793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34090-E12A-480F-AF7B-E0F19454A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E1D15-D963-434C-BEA9-4EC95E8DD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82EE95-B34A-4C24-90FA-CDA16C27492E}"/>
              </a:ext>
            </a:extLst>
          </p:cNvPr>
          <p:cNvSpPr>
            <a:spLocks noGrp="1"/>
          </p:cNvSpPr>
          <p:nvPr>
            <p:ph type="dt" sz="half" idx="10"/>
          </p:nvPr>
        </p:nvSpPr>
        <p:spPr/>
        <p:txBody>
          <a:bodyPr/>
          <a:lstStyle/>
          <a:p>
            <a:fld id="{B1252717-7E6E-4AAE-89E1-C844E6345D19}" type="datetime1">
              <a:rPr lang="en-US" smtClean="0"/>
              <a:t>4/24/2023</a:t>
            </a:fld>
            <a:endParaRPr lang="en-US"/>
          </a:p>
        </p:txBody>
      </p:sp>
      <p:sp>
        <p:nvSpPr>
          <p:cNvPr id="6" name="Footer Placeholder 5">
            <a:extLst>
              <a:ext uri="{FF2B5EF4-FFF2-40B4-BE49-F238E27FC236}">
                <a16:creationId xmlns:a16="http://schemas.microsoft.com/office/drawing/2014/main" id="{6E0A4982-DB12-4573-AC5F-977CACBD6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22D4D-EAAC-4E4A-9D2F-D70DA39E7295}"/>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75482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0C38-043C-4253-8E56-F00FEF4CE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20D8C-CCBD-4D4D-A15E-282136A09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13078-DF42-4DB9-846A-5F71A16F6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23C09-8773-47F5-88E8-47C702863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91877-4520-461E-BD7E-1D7BA0270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861D4-7A42-4468-BA22-92FE2F4132A3}"/>
              </a:ext>
            </a:extLst>
          </p:cNvPr>
          <p:cNvSpPr>
            <a:spLocks noGrp="1"/>
          </p:cNvSpPr>
          <p:nvPr>
            <p:ph type="dt" sz="half" idx="10"/>
          </p:nvPr>
        </p:nvSpPr>
        <p:spPr/>
        <p:txBody>
          <a:bodyPr/>
          <a:lstStyle/>
          <a:p>
            <a:fld id="{96B33B87-0AAF-4B5E-BA5F-2EB19BB9752B}" type="datetime1">
              <a:rPr lang="en-US" smtClean="0"/>
              <a:t>4/24/2023</a:t>
            </a:fld>
            <a:endParaRPr lang="en-US"/>
          </a:p>
        </p:txBody>
      </p:sp>
      <p:sp>
        <p:nvSpPr>
          <p:cNvPr id="8" name="Footer Placeholder 7">
            <a:extLst>
              <a:ext uri="{FF2B5EF4-FFF2-40B4-BE49-F238E27FC236}">
                <a16:creationId xmlns:a16="http://schemas.microsoft.com/office/drawing/2014/main" id="{41CCB8D9-7A57-4CF2-BE57-1ED9C76BFE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8C754-4D43-4A12-BD36-51DB41130D83}"/>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63697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A8DD-932D-4644-8297-CA6D368923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C6575-B12D-4E9E-9173-66CB0171F1A2}"/>
              </a:ext>
            </a:extLst>
          </p:cNvPr>
          <p:cNvSpPr>
            <a:spLocks noGrp="1"/>
          </p:cNvSpPr>
          <p:nvPr>
            <p:ph type="dt" sz="half" idx="10"/>
          </p:nvPr>
        </p:nvSpPr>
        <p:spPr/>
        <p:txBody>
          <a:bodyPr/>
          <a:lstStyle/>
          <a:p>
            <a:fld id="{3CE59C35-F636-45BE-9CF3-221C2B132D3E}" type="datetime1">
              <a:rPr lang="en-US" smtClean="0"/>
              <a:t>4/24/2023</a:t>
            </a:fld>
            <a:endParaRPr lang="en-US"/>
          </a:p>
        </p:txBody>
      </p:sp>
      <p:sp>
        <p:nvSpPr>
          <p:cNvPr id="4" name="Footer Placeholder 3">
            <a:extLst>
              <a:ext uri="{FF2B5EF4-FFF2-40B4-BE49-F238E27FC236}">
                <a16:creationId xmlns:a16="http://schemas.microsoft.com/office/drawing/2014/main" id="{B9CF8A6F-07A9-45EF-81B1-B6B708B08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74FE7-991C-4911-B79C-3EE4244AA76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412587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B2EFD-1D8E-4C15-B354-005067D17D41}"/>
              </a:ext>
            </a:extLst>
          </p:cNvPr>
          <p:cNvSpPr>
            <a:spLocks noGrp="1"/>
          </p:cNvSpPr>
          <p:nvPr>
            <p:ph type="dt" sz="half" idx="10"/>
          </p:nvPr>
        </p:nvSpPr>
        <p:spPr/>
        <p:txBody>
          <a:bodyPr/>
          <a:lstStyle/>
          <a:p>
            <a:fld id="{FAEAE03D-DBF6-42A4-A752-2309441803C0}" type="datetime1">
              <a:rPr lang="en-US" smtClean="0"/>
              <a:t>4/24/2023</a:t>
            </a:fld>
            <a:endParaRPr lang="en-US"/>
          </a:p>
        </p:txBody>
      </p:sp>
      <p:sp>
        <p:nvSpPr>
          <p:cNvPr id="3" name="Footer Placeholder 2">
            <a:extLst>
              <a:ext uri="{FF2B5EF4-FFF2-40B4-BE49-F238E27FC236}">
                <a16:creationId xmlns:a16="http://schemas.microsoft.com/office/drawing/2014/main" id="{DAB3EF09-BF7E-4F0C-96AE-1B347208D7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1A389-7577-4AF6-A38B-5B4E089A223C}"/>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9056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F30D-D161-45F5-B371-659FD97C0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EDF6E-4BE1-4D09-B2B9-268E6C89F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AA3B2-0B28-4A99-AB7E-39F2F843C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3738D-B14E-45E5-A44F-CD96C69BD40E}"/>
              </a:ext>
            </a:extLst>
          </p:cNvPr>
          <p:cNvSpPr>
            <a:spLocks noGrp="1"/>
          </p:cNvSpPr>
          <p:nvPr>
            <p:ph type="dt" sz="half" idx="10"/>
          </p:nvPr>
        </p:nvSpPr>
        <p:spPr/>
        <p:txBody>
          <a:bodyPr/>
          <a:lstStyle/>
          <a:p>
            <a:fld id="{1FB7535C-C37B-4FB4-9111-4BD9B57337D5}" type="datetime1">
              <a:rPr lang="en-US" smtClean="0"/>
              <a:t>4/24/2023</a:t>
            </a:fld>
            <a:endParaRPr lang="en-US"/>
          </a:p>
        </p:txBody>
      </p:sp>
      <p:sp>
        <p:nvSpPr>
          <p:cNvPr id="6" name="Footer Placeholder 5">
            <a:extLst>
              <a:ext uri="{FF2B5EF4-FFF2-40B4-BE49-F238E27FC236}">
                <a16:creationId xmlns:a16="http://schemas.microsoft.com/office/drawing/2014/main" id="{AE430D68-D3F2-4EA1-ACE5-75CFD3FEE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9DD44-B605-44F2-9557-AA8C348AA4D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123132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36AB-8650-4671-84FB-74993E61B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F7FB0-07E2-4759-A530-4F96880C1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4710AB-6FCB-4762-B373-3B5D99AA4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74791-BCFA-46D6-9CAA-45795E74F77B}"/>
              </a:ext>
            </a:extLst>
          </p:cNvPr>
          <p:cNvSpPr>
            <a:spLocks noGrp="1"/>
          </p:cNvSpPr>
          <p:nvPr>
            <p:ph type="dt" sz="half" idx="10"/>
          </p:nvPr>
        </p:nvSpPr>
        <p:spPr/>
        <p:txBody>
          <a:bodyPr/>
          <a:lstStyle/>
          <a:p>
            <a:fld id="{328C366F-6B47-4FF9-9424-40B1CE9185F6}" type="datetime1">
              <a:rPr lang="en-US" smtClean="0"/>
              <a:t>4/24/2023</a:t>
            </a:fld>
            <a:endParaRPr lang="en-US"/>
          </a:p>
        </p:txBody>
      </p:sp>
      <p:sp>
        <p:nvSpPr>
          <p:cNvPr id="6" name="Footer Placeholder 5">
            <a:extLst>
              <a:ext uri="{FF2B5EF4-FFF2-40B4-BE49-F238E27FC236}">
                <a16:creationId xmlns:a16="http://schemas.microsoft.com/office/drawing/2014/main" id="{8F463F04-C01E-4819-93E1-1FD8DC066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75C86-1540-4FF6-AFB9-7BD70BDE0E1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27770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DADCE-54CA-4F7E-8039-D34213DD9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A8E14-F70B-42A8-9000-56E07CED5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FF3F9-4BE1-4DAF-8504-80CA0ABEC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05A62-1BDC-4985-A7D4-6418C7D54E91}" type="datetime1">
              <a:rPr lang="en-US" smtClean="0"/>
              <a:t>4/24/2023</a:t>
            </a:fld>
            <a:endParaRPr lang="en-US"/>
          </a:p>
        </p:txBody>
      </p:sp>
      <p:sp>
        <p:nvSpPr>
          <p:cNvPr id="5" name="Footer Placeholder 4">
            <a:extLst>
              <a:ext uri="{FF2B5EF4-FFF2-40B4-BE49-F238E27FC236}">
                <a16:creationId xmlns:a16="http://schemas.microsoft.com/office/drawing/2014/main" id="{E73D2CA1-A92C-4947-A0C9-B2BB876BD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8F028-C9A5-43DB-AB3F-559FE89DC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7EF2C-B392-4449-9BE4-ACADBBFCABDE}" type="slidenum">
              <a:rPr lang="en-US" smtClean="0"/>
              <a:t>‹#›</a:t>
            </a:fld>
            <a:endParaRPr lang="en-US"/>
          </a:p>
        </p:txBody>
      </p:sp>
    </p:spTree>
    <p:extLst>
      <p:ext uri="{BB962C8B-B14F-4D97-AF65-F5344CB8AC3E}">
        <p14:creationId xmlns:p14="http://schemas.microsoft.com/office/powerpoint/2010/main" val="202138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microsoft.com/office/2007/relationships/media" Target="../media/media2.wav"/><Relationship Id="rId7" Type="http://schemas.openxmlformats.org/officeDocument/2006/relationships/image" Target="../media/image3.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2.wav"/><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AA0795-2734-4318-8A40-2E4BF1914761}"/>
              </a:ext>
            </a:extLst>
          </p:cNvPr>
          <p:cNvSpPr>
            <a:spLocks noGrp="1"/>
          </p:cNvSpPr>
          <p:nvPr>
            <p:ph type="ctrTitle"/>
          </p:nvPr>
        </p:nvSpPr>
        <p:spPr>
          <a:xfrm>
            <a:off x="499924" y="2377440"/>
            <a:ext cx="11913056" cy="1286136"/>
          </a:xfrm>
        </p:spPr>
        <p:txBody>
          <a:bodyPr anchor="b">
            <a:normAutofit fontScale="90000"/>
          </a:bodyPr>
          <a:lstStyle/>
          <a:p>
            <a:pPr algn="l"/>
            <a:r>
              <a:rPr lang="en-US" sz="4400" dirty="0">
                <a:solidFill>
                  <a:srgbClr val="FFFFFF"/>
                </a:solidFill>
              </a:rPr>
              <a:t>TOWARDS IMPROVED ROOM IMPULSE RESPONSE ESTIMATION FOR SPEECH RECOGNITION</a:t>
            </a:r>
          </a:p>
        </p:txBody>
      </p:sp>
      <p:sp>
        <p:nvSpPr>
          <p:cNvPr id="3" name="Subtitle 2">
            <a:extLst>
              <a:ext uri="{FF2B5EF4-FFF2-40B4-BE49-F238E27FC236}">
                <a16:creationId xmlns:a16="http://schemas.microsoft.com/office/drawing/2014/main" id="{0E79EE30-E5D5-4ABD-98E4-A8359C336ECA}"/>
              </a:ext>
            </a:extLst>
          </p:cNvPr>
          <p:cNvSpPr>
            <a:spLocks noGrp="1"/>
          </p:cNvSpPr>
          <p:nvPr>
            <p:ph type="subTitle" idx="1"/>
          </p:nvPr>
        </p:nvSpPr>
        <p:spPr>
          <a:xfrm>
            <a:off x="455520" y="4604124"/>
            <a:ext cx="11736480" cy="1458258"/>
          </a:xfrm>
        </p:spPr>
        <p:txBody>
          <a:bodyPr anchor="ctr">
            <a:normAutofit/>
          </a:bodyPr>
          <a:lstStyle/>
          <a:p>
            <a:pPr algn="l"/>
            <a:r>
              <a:rPr lang="en-US" dirty="0"/>
              <a:t>Anton Ratnarajah, </a:t>
            </a:r>
            <a:r>
              <a:rPr lang="en-US" dirty="0" err="1"/>
              <a:t>Ishwarya</a:t>
            </a:r>
            <a:r>
              <a:rPr lang="en-US" dirty="0"/>
              <a:t> </a:t>
            </a:r>
            <a:r>
              <a:rPr lang="en-US" dirty="0" err="1"/>
              <a:t>Ananthabhotla</a:t>
            </a:r>
            <a:r>
              <a:rPr lang="en-US" dirty="0"/>
              <a:t>, Vamsi Krishna </a:t>
            </a:r>
            <a:r>
              <a:rPr lang="en-US" dirty="0" err="1"/>
              <a:t>Ithapu</a:t>
            </a:r>
            <a:r>
              <a:rPr lang="en-US" dirty="0"/>
              <a:t>, Pablo Hoffmann, Dinesh </a:t>
            </a:r>
            <a:r>
              <a:rPr lang="en-US" dirty="0" err="1"/>
              <a:t>Manocha</a:t>
            </a:r>
            <a:r>
              <a:rPr lang="en-US" dirty="0"/>
              <a:t>, Paul </a:t>
            </a:r>
            <a:r>
              <a:rPr lang="en-US" dirty="0" err="1"/>
              <a:t>Calamia</a:t>
            </a:r>
            <a:r>
              <a:rPr lang="en-US" dirty="0"/>
              <a:t> </a:t>
            </a:r>
          </a:p>
        </p:txBody>
      </p:sp>
      <p:pic>
        <p:nvPicPr>
          <p:cNvPr id="4" name="Picture 3" descr="Logo&#10;&#10;Description automatically generated">
            <a:extLst>
              <a:ext uri="{FF2B5EF4-FFF2-40B4-BE49-F238E27FC236}">
                <a16:creationId xmlns:a16="http://schemas.microsoft.com/office/drawing/2014/main" id="{DB9B3C0B-DCF7-01CC-136E-AD057F7F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0" y="5573784"/>
            <a:ext cx="2434469" cy="1369389"/>
          </a:xfrm>
          <a:prstGeom prst="rect">
            <a:avLst/>
          </a:prstGeom>
        </p:spPr>
      </p:pic>
      <p:pic>
        <p:nvPicPr>
          <p:cNvPr id="6" name="Picture 5" descr="Logo&#10;&#10;Description automatically generated">
            <a:extLst>
              <a:ext uri="{FF2B5EF4-FFF2-40B4-BE49-F238E27FC236}">
                <a16:creationId xmlns:a16="http://schemas.microsoft.com/office/drawing/2014/main" id="{FF14F8DE-272B-84D3-3A0A-7AD16FD19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173" y="5776946"/>
            <a:ext cx="979519" cy="985909"/>
          </a:xfrm>
          <a:prstGeom prst="rect">
            <a:avLst/>
          </a:prstGeom>
        </p:spPr>
      </p:pic>
      <p:sp>
        <p:nvSpPr>
          <p:cNvPr id="7" name="Slide Number Placeholder 6">
            <a:extLst>
              <a:ext uri="{FF2B5EF4-FFF2-40B4-BE49-F238E27FC236}">
                <a16:creationId xmlns:a16="http://schemas.microsoft.com/office/drawing/2014/main" id="{26A5765D-B03D-3B40-B7B9-55A5BFD0F226}"/>
              </a:ext>
            </a:extLst>
          </p:cNvPr>
          <p:cNvSpPr>
            <a:spLocks noGrp="1"/>
          </p:cNvSpPr>
          <p:nvPr>
            <p:ph type="sldNum" sz="quarter" idx="12"/>
          </p:nvPr>
        </p:nvSpPr>
        <p:spPr/>
        <p:txBody>
          <a:bodyPr/>
          <a:lstStyle/>
          <a:p>
            <a:fld id="{E437EF2C-B392-4449-9BE4-ACADBBFCABDE}" type="slidenum">
              <a:rPr lang="en-US" smtClean="0"/>
              <a:t>1</a:t>
            </a:fld>
            <a:endParaRPr lang="en-US"/>
          </a:p>
        </p:txBody>
      </p:sp>
    </p:spTree>
    <p:extLst>
      <p:ext uri="{BB962C8B-B14F-4D97-AF65-F5344CB8AC3E}">
        <p14:creationId xmlns:p14="http://schemas.microsoft.com/office/powerpoint/2010/main" val="344768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Objective Function</a:t>
            </a:r>
          </a:p>
        </p:txBody>
      </p:sp>
      <p:sp>
        <p:nvSpPr>
          <p:cNvPr id="3" name="TextBox 2">
            <a:extLst>
              <a:ext uri="{FF2B5EF4-FFF2-40B4-BE49-F238E27FC236}">
                <a16:creationId xmlns:a16="http://schemas.microsoft.com/office/drawing/2014/main" id="{4E91A19F-4B5E-D262-162E-8C44AA83D7FA}"/>
              </a:ext>
            </a:extLst>
          </p:cNvPr>
          <p:cNvSpPr txBox="1"/>
          <p:nvPr/>
        </p:nvSpPr>
        <p:spPr>
          <a:xfrm>
            <a:off x="310919" y="1828800"/>
            <a:ext cx="10913341" cy="1200329"/>
          </a:xfrm>
          <a:prstGeom prst="rect">
            <a:avLst/>
          </a:prstGeom>
          <a:noFill/>
        </p:spPr>
        <p:txBody>
          <a:bodyPr wrap="square" rtlCol="0">
            <a:spAutoFit/>
          </a:bodyPr>
          <a:lstStyle/>
          <a:p>
            <a:r>
              <a:rPr lang="en-US" b="1" dirty="0"/>
              <a:t>Discriminator Network : </a:t>
            </a:r>
            <a:r>
              <a:rPr lang="en-US" dirty="0"/>
              <a:t>The discriminator objective function (</a:t>
            </a:r>
            <a:r>
              <a:rPr lang="en-US" b="1" dirty="0" err="1"/>
              <a:t>L</a:t>
            </a:r>
            <a:r>
              <a:rPr lang="en-US" b="1" baseline="-25000" dirty="0" err="1"/>
              <a:t>D</a:t>
            </a:r>
            <a:r>
              <a:rPr lang="en-US" b="1" baseline="-50000" dirty="0" err="1"/>
              <a:t>Net</a:t>
            </a:r>
            <a:r>
              <a:rPr lang="en-US" dirty="0"/>
              <a:t>)  is maximized to differentiate ground truth room impulse response (RIR) from </a:t>
            </a:r>
            <a:r>
              <a:rPr lang="en-US" b="1" dirty="0"/>
              <a:t>R</a:t>
            </a:r>
            <a:r>
              <a:rPr lang="en-US" b="1" baseline="-25000" dirty="0"/>
              <a:t>G</a:t>
            </a:r>
            <a:r>
              <a:rPr lang="en-US" b="1" dirty="0"/>
              <a:t> </a:t>
            </a:r>
            <a:r>
              <a:rPr lang="en-US" dirty="0"/>
              <a:t>of the reverberant speech </a:t>
            </a:r>
            <a:r>
              <a:rPr lang="en-US" b="1" dirty="0"/>
              <a:t>S</a:t>
            </a:r>
            <a:r>
              <a:rPr lang="en-US" b="1" baseline="-25000" dirty="0"/>
              <a:t>R</a:t>
            </a:r>
            <a:r>
              <a:rPr lang="en-US" dirty="0"/>
              <a:t> from the estimated RIR </a:t>
            </a:r>
            <a:r>
              <a:rPr lang="en-US" b="1" dirty="0" err="1"/>
              <a:t>E</a:t>
            </a:r>
            <a:r>
              <a:rPr lang="en-US" b="1" baseline="-25000" dirty="0" err="1"/>
              <a:t>Net</a:t>
            </a:r>
            <a:r>
              <a:rPr lang="en-US" b="1" dirty="0"/>
              <a:t>(S</a:t>
            </a:r>
            <a:r>
              <a:rPr lang="en-US" b="1" baseline="-25000" dirty="0"/>
              <a:t>R</a:t>
            </a:r>
            <a:r>
              <a:rPr lang="en-US" b="1" dirty="0"/>
              <a:t>) </a:t>
            </a:r>
            <a:r>
              <a:rPr lang="en-US" dirty="0"/>
              <a:t>during training the discriminator network.  </a:t>
            </a:r>
            <a:endParaRPr lang="en-US" sz="1800" b="1" baseline="-25000" dirty="0"/>
          </a:p>
          <a:p>
            <a:endParaRPr lang="en-US" b="1" dirty="0"/>
          </a:p>
        </p:txBody>
      </p:sp>
      <p:pic>
        <p:nvPicPr>
          <p:cNvPr id="5" name="Picture 4" descr="Text&#10;&#10;Description automatically generated with medium confidence">
            <a:extLst>
              <a:ext uri="{FF2B5EF4-FFF2-40B4-BE49-F238E27FC236}">
                <a16:creationId xmlns:a16="http://schemas.microsoft.com/office/drawing/2014/main" id="{45AB5E4A-BFE7-8E86-6ADB-323B8788A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04" y="3504808"/>
            <a:ext cx="10317480" cy="1576282"/>
          </a:xfrm>
          <a:prstGeom prst="rect">
            <a:avLst/>
          </a:prstGeom>
        </p:spPr>
      </p:pic>
      <p:sp>
        <p:nvSpPr>
          <p:cNvPr id="11" name="Slide Number Placeholder 10">
            <a:extLst>
              <a:ext uri="{FF2B5EF4-FFF2-40B4-BE49-F238E27FC236}">
                <a16:creationId xmlns:a16="http://schemas.microsoft.com/office/drawing/2014/main" id="{E1B5FE6C-4B60-16E0-A5E8-75027A3F9AF7}"/>
              </a:ext>
            </a:extLst>
          </p:cNvPr>
          <p:cNvSpPr>
            <a:spLocks noGrp="1"/>
          </p:cNvSpPr>
          <p:nvPr>
            <p:ph type="sldNum" sz="quarter" idx="12"/>
          </p:nvPr>
        </p:nvSpPr>
        <p:spPr/>
        <p:txBody>
          <a:bodyPr/>
          <a:lstStyle/>
          <a:p>
            <a:fld id="{E437EF2C-B392-4449-9BE4-ACADBBFCABDE}" type="slidenum">
              <a:rPr lang="en-US" smtClean="0"/>
              <a:t>10</a:t>
            </a:fld>
            <a:endParaRPr lang="en-US"/>
          </a:p>
        </p:txBody>
      </p:sp>
    </p:spTree>
    <p:extLst>
      <p:ext uri="{BB962C8B-B14F-4D97-AF65-F5344CB8AC3E}">
        <p14:creationId xmlns:p14="http://schemas.microsoft.com/office/powerpoint/2010/main" val="410696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Training Data</a:t>
            </a:r>
          </a:p>
        </p:txBody>
      </p:sp>
      <p:sp>
        <p:nvSpPr>
          <p:cNvPr id="11" name="Slide Number Placeholder 10">
            <a:extLst>
              <a:ext uri="{FF2B5EF4-FFF2-40B4-BE49-F238E27FC236}">
                <a16:creationId xmlns:a16="http://schemas.microsoft.com/office/drawing/2014/main" id="{E1B5FE6C-4B60-16E0-A5E8-75027A3F9AF7}"/>
              </a:ext>
            </a:extLst>
          </p:cNvPr>
          <p:cNvSpPr>
            <a:spLocks noGrp="1"/>
          </p:cNvSpPr>
          <p:nvPr>
            <p:ph type="sldNum" sz="quarter" idx="12"/>
          </p:nvPr>
        </p:nvSpPr>
        <p:spPr/>
        <p:txBody>
          <a:bodyPr/>
          <a:lstStyle/>
          <a:p>
            <a:fld id="{E437EF2C-B392-4449-9BE4-ACADBBFCABDE}" type="slidenum">
              <a:rPr lang="en-US" smtClean="0"/>
              <a:t>11</a:t>
            </a:fld>
            <a:endParaRPr lang="en-US"/>
          </a:p>
        </p:txBody>
      </p:sp>
      <p:sp>
        <p:nvSpPr>
          <p:cNvPr id="4" name="TextBox 3">
            <a:extLst>
              <a:ext uri="{FF2B5EF4-FFF2-40B4-BE49-F238E27FC236}">
                <a16:creationId xmlns:a16="http://schemas.microsoft.com/office/drawing/2014/main" id="{1C2B11F8-009F-33C4-F90F-95328E00430D}"/>
              </a:ext>
            </a:extLst>
          </p:cNvPr>
          <p:cNvSpPr txBox="1"/>
          <p:nvPr/>
        </p:nvSpPr>
        <p:spPr>
          <a:xfrm>
            <a:off x="765810" y="2720340"/>
            <a:ext cx="11247120" cy="2308324"/>
          </a:xfrm>
          <a:prstGeom prst="rect">
            <a:avLst/>
          </a:prstGeom>
          <a:noFill/>
        </p:spPr>
        <p:txBody>
          <a:bodyPr wrap="square" rtlCol="0">
            <a:spAutoFit/>
          </a:bodyPr>
          <a:lstStyle/>
          <a:p>
            <a:pPr marL="285750" indent="-285750">
              <a:buFont typeface="Arial" panose="020B0604020202020204" pitchFamily="34" charset="0"/>
              <a:buChar char="•"/>
            </a:pPr>
            <a:r>
              <a:rPr lang="en-US" sz="3600" b="1" dirty="0"/>
              <a:t>We generate 98,316 one-second duration synthetic training examples of reverberant speech by convolving a subset of 360 hours of clean speech from the </a:t>
            </a:r>
            <a:r>
              <a:rPr lang="en-US" sz="3600" b="1" dirty="0" err="1"/>
              <a:t>LibriSpeech</a:t>
            </a:r>
            <a:r>
              <a:rPr lang="en-US" sz="3600" b="1" dirty="0"/>
              <a:t> dataset with real RIRs collected by META.</a:t>
            </a:r>
          </a:p>
        </p:txBody>
      </p:sp>
    </p:spTree>
    <p:extLst>
      <p:ext uri="{BB962C8B-B14F-4D97-AF65-F5344CB8AC3E}">
        <p14:creationId xmlns:p14="http://schemas.microsoft.com/office/powerpoint/2010/main" val="148841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Acoustic Evaluation</a:t>
            </a:r>
          </a:p>
        </p:txBody>
      </p:sp>
      <p:sp>
        <p:nvSpPr>
          <p:cNvPr id="4" name="TextBox 3">
            <a:extLst>
              <a:ext uri="{FF2B5EF4-FFF2-40B4-BE49-F238E27FC236}">
                <a16:creationId xmlns:a16="http://schemas.microsoft.com/office/drawing/2014/main" id="{93892C51-2439-4CCB-60CB-CE0DB7673A66}"/>
              </a:ext>
            </a:extLst>
          </p:cNvPr>
          <p:cNvSpPr txBox="1"/>
          <p:nvPr/>
        </p:nvSpPr>
        <p:spPr>
          <a:xfrm>
            <a:off x="793461" y="1875967"/>
            <a:ext cx="1060507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We created 5000 reverberant speech test examples by convolving clean speech from the </a:t>
            </a:r>
            <a:r>
              <a:rPr lang="en-US" sz="2400" dirty="0" err="1"/>
              <a:t>LibriSpeech</a:t>
            </a:r>
            <a:r>
              <a:rPr lang="en-US" sz="2400" dirty="0"/>
              <a:t> dataset with real RIRs from the MRIR dataset. We compared our performance against a baseline model and the state-of-the-art RIR estimator </a:t>
            </a:r>
            <a:r>
              <a:rPr lang="en-US" sz="2400" b="1" dirty="0"/>
              <a:t>(</a:t>
            </a:r>
            <a:r>
              <a:rPr lang="en-US" sz="2400" b="1" dirty="0" err="1"/>
              <a:t>FiNS</a:t>
            </a:r>
            <a:r>
              <a:rPr lang="en-US" sz="2400" b="1"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t>We used following acoustic metrics to evaluate our approach</a:t>
            </a:r>
          </a:p>
          <a:p>
            <a:pPr marL="285750" indent="-285750">
              <a:buFont typeface="Arial" panose="020B0604020202020204" pitchFamily="34" charset="0"/>
              <a:buChar char="•"/>
            </a:pPr>
            <a:endParaRPr lang="en-US" sz="2400" dirty="0"/>
          </a:p>
          <a:p>
            <a:pPr marL="800100" lvl="1" indent="-342900">
              <a:buFont typeface="+mj-lt"/>
              <a:buAutoNum type="arabicPeriod"/>
            </a:pPr>
            <a:r>
              <a:rPr lang="en-US" sz="2400" b="1" dirty="0"/>
              <a:t>Log energy decay relief (EDR) Loss</a:t>
            </a:r>
          </a:p>
          <a:p>
            <a:pPr marL="800100" lvl="1" indent="-342900">
              <a:buFont typeface="+mj-lt"/>
              <a:buAutoNum type="arabicPeriod"/>
            </a:pPr>
            <a:r>
              <a:rPr lang="en-US" sz="2400" b="1" dirty="0"/>
              <a:t>Early reflection energy (ERE) loss</a:t>
            </a:r>
          </a:p>
          <a:p>
            <a:pPr marL="800100" lvl="1" indent="-342900">
              <a:buFont typeface="+mj-lt"/>
              <a:buAutoNum type="arabicPeriod"/>
            </a:pPr>
            <a:r>
              <a:rPr lang="en-US" sz="2400" b="1" dirty="0"/>
              <a:t>Mean square error (MSE)</a:t>
            </a:r>
          </a:p>
          <a:p>
            <a:pPr marL="800100" lvl="1" indent="-342900">
              <a:buFont typeface="+mj-lt"/>
              <a:buAutoNum type="arabicPeriod"/>
            </a:pPr>
            <a:r>
              <a:rPr lang="en-US" sz="2400" b="1" dirty="0"/>
              <a:t>Direct-to-reverberant ratio error (DRR) </a:t>
            </a:r>
          </a:p>
        </p:txBody>
      </p:sp>
      <p:sp>
        <p:nvSpPr>
          <p:cNvPr id="8" name="Slide Number Placeholder 7">
            <a:extLst>
              <a:ext uri="{FF2B5EF4-FFF2-40B4-BE49-F238E27FC236}">
                <a16:creationId xmlns:a16="http://schemas.microsoft.com/office/drawing/2014/main" id="{22B81C37-D631-260D-98F1-869E907BB270}"/>
              </a:ext>
            </a:extLst>
          </p:cNvPr>
          <p:cNvSpPr>
            <a:spLocks noGrp="1"/>
          </p:cNvSpPr>
          <p:nvPr>
            <p:ph type="sldNum" sz="quarter" idx="12"/>
          </p:nvPr>
        </p:nvSpPr>
        <p:spPr/>
        <p:txBody>
          <a:bodyPr/>
          <a:lstStyle/>
          <a:p>
            <a:fld id="{E437EF2C-B392-4449-9BE4-ACADBBFCABDE}" type="slidenum">
              <a:rPr lang="en-US" smtClean="0"/>
              <a:t>12</a:t>
            </a:fld>
            <a:endParaRPr lang="en-US"/>
          </a:p>
        </p:txBody>
      </p:sp>
    </p:spTree>
    <p:extLst>
      <p:ext uri="{BB962C8B-B14F-4D97-AF65-F5344CB8AC3E}">
        <p14:creationId xmlns:p14="http://schemas.microsoft.com/office/powerpoint/2010/main" val="90854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Acoustic Evaluation</a:t>
            </a:r>
          </a:p>
        </p:txBody>
      </p:sp>
      <p:pic>
        <p:nvPicPr>
          <p:cNvPr id="5" name="Picture 4" descr="A screenshot of a computer&#10;&#10;Description automatically generated with medium confidence">
            <a:extLst>
              <a:ext uri="{FF2B5EF4-FFF2-40B4-BE49-F238E27FC236}">
                <a16:creationId xmlns:a16="http://schemas.microsoft.com/office/drawing/2014/main" id="{19497A0E-94C6-2D1F-E34C-89A11F71B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5" y="1632104"/>
            <a:ext cx="10258425" cy="2746453"/>
          </a:xfrm>
          <a:prstGeom prst="rect">
            <a:avLst/>
          </a:prstGeom>
        </p:spPr>
      </p:pic>
      <p:pic>
        <p:nvPicPr>
          <p:cNvPr id="9" name="Picture 8" descr="Table&#10;&#10;Description automatically generated">
            <a:extLst>
              <a:ext uri="{FF2B5EF4-FFF2-40B4-BE49-F238E27FC236}">
                <a16:creationId xmlns:a16="http://schemas.microsoft.com/office/drawing/2014/main" id="{683E6EDB-92C4-C742-056C-65D8BEBBA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661" y="4426611"/>
            <a:ext cx="6162674" cy="2297855"/>
          </a:xfrm>
          <a:prstGeom prst="rect">
            <a:avLst/>
          </a:prstGeom>
        </p:spPr>
      </p:pic>
      <p:sp>
        <p:nvSpPr>
          <p:cNvPr id="10" name="Slide Number Placeholder 9">
            <a:extLst>
              <a:ext uri="{FF2B5EF4-FFF2-40B4-BE49-F238E27FC236}">
                <a16:creationId xmlns:a16="http://schemas.microsoft.com/office/drawing/2014/main" id="{9E6364E7-1D21-084F-97DE-0B7789661D6E}"/>
              </a:ext>
            </a:extLst>
          </p:cNvPr>
          <p:cNvSpPr>
            <a:spLocks noGrp="1"/>
          </p:cNvSpPr>
          <p:nvPr>
            <p:ph type="sldNum" sz="quarter" idx="12"/>
          </p:nvPr>
        </p:nvSpPr>
        <p:spPr/>
        <p:txBody>
          <a:bodyPr/>
          <a:lstStyle/>
          <a:p>
            <a:fld id="{E437EF2C-B392-4449-9BE4-ACADBBFCABDE}" type="slidenum">
              <a:rPr lang="en-US" smtClean="0"/>
              <a:t>13</a:t>
            </a:fld>
            <a:endParaRPr lang="en-US"/>
          </a:p>
        </p:txBody>
      </p:sp>
    </p:spTree>
    <p:extLst>
      <p:ext uri="{BB962C8B-B14F-4D97-AF65-F5344CB8AC3E}">
        <p14:creationId xmlns:p14="http://schemas.microsoft.com/office/powerpoint/2010/main" val="186423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Acoustic Evaluation</a:t>
            </a:r>
          </a:p>
        </p:txBody>
      </p:sp>
      <p:sp>
        <p:nvSpPr>
          <p:cNvPr id="10" name="Slide Number Placeholder 9">
            <a:extLst>
              <a:ext uri="{FF2B5EF4-FFF2-40B4-BE49-F238E27FC236}">
                <a16:creationId xmlns:a16="http://schemas.microsoft.com/office/drawing/2014/main" id="{9E6364E7-1D21-084F-97DE-0B7789661D6E}"/>
              </a:ext>
            </a:extLst>
          </p:cNvPr>
          <p:cNvSpPr>
            <a:spLocks noGrp="1"/>
          </p:cNvSpPr>
          <p:nvPr>
            <p:ph type="sldNum" sz="quarter" idx="12"/>
          </p:nvPr>
        </p:nvSpPr>
        <p:spPr/>
        <p:txBody>
          <a:bodyPr/>
          <a:lstStyle/>
          <a:p>
            <a:fld id="{E437EF2C-B392-4449-9BE4-ACADBBFCABDE}" type="slidenum">
              <a:rPr lang="en-US" smtClean="0"/>
              <a:t>14</a:t>
            </a:fld>
            <a:endParaRPr lang="en-US"/>
          </a:p>
        </p:txBody>
      </p:sp>
      <p:pic>
        <p:nvPicPr>
          <p:cNvPr id="4" name="Picture 3" descr="A picture containing chart&#10;&#10;Description automatically generated">
            <a:extLst>
              <a:ext uri="{FF2B5EF4-FFF2-40B4-BE49-F238E27FC236}">
                <a16:creationId xmlns:a16="http://schemas.microsoft.com/office/drawing/2014/main" id="{D9BE4B4C-D887-82AD-E630-4A5D87CC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593" y="1936688"/>
            <a:ext cx="8900160" cy="4344391"/>
          </a:xfrm>
          <a:prstGeom prst="rect">
            <a:avLst/>
          </a:prstGeom>
        </p:spPr>
      </p:pic>
    </p:spTree>
    <p:extLst>
      <p:ext uri="{BB962C8B-B14F-4D97-AF65-F5344CB8AC3E}">
        <p14:creationId xmlns:p14="http://schemas.microsoft.com/office/powerpoint/2010/main" val="400911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Automatic Speech Recognition</a:t>
            </a:r>
          </a:p>
        </p:txBody>
      </p:sp>
      <p:sp>
        <p:nvSpPr>
          <p:cNvPr id="10" name="Slide Number Placeholder 9">
            <a:extLst>
              <a:ext uri="{FF2B5EF4-FFF2-40B4-BE49-F238E27FC236}">
                <a16:creationId xmlns:a16="http://schemas.microsoft.com/office/drawing/2014/main" id="{9E6364E7-1D21-084F-97DE-0B7789661D6E}"/>
              </a:ext>
            </a:extLst>
          </p:cNvPr>
          <p:cNvSpPr>
            <a:spLocks noGrp="1"/>
          </p:cNvSpPr>
          <p:nvPr>
            <p:ph type="sldNum" sz="quarter" idx="12"/>
          </p:nvPr>
        </p:nvSpPr>
        <p:spPr/>
        <p:txBody>
          <a:bodyPr/>
          <a:lstStyle/>
          <a:p>
            <a:fld id="{E437EF2C-B392-4449-9BE4-ACADBBFCABDE}" type="slidenum">
              <a:rPr lang="en-US" smtClean="0"/>
              <a:t>15</a:t>
            </a:fld>
            <a:endParaRPr lang="en-US"/>
          </a:p>
        </p:txBody>
      </p:sp>
      <p:sp>
        <p:nvSpPr>
          <p:cNvPr id="3" name="TextBox 2">
            <a:extLst>
              <a:ext uri="{FF2B5EF4-FFF2-40B4-BE49-F238E27FC236}">
                <a16:creationId xmlns:a16="http://schemas.microsoft.com/office/drawing/2014/main" id="{BCC28E93-E6ED-BA2E-575A-4E9F08291BCC}"/>
              </a:ext>
            </a:extLst>
          </p:cNvPr>
          <p:cNvSpPr txBox="1"/>
          <p:nvPr/>
        </p:nvSpPr>
        <p:spPr>
          <a:xfrm>
            <a:off x="459350" y="1851660"/>
            <a:ext cx="112564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We use close-talk speech data (</a:t>
            </a:r>
            <a:r>
              <a:rPr lang="en-US" sz="2000" b="1" dirty="0"/>
              <a:t>IHM</a:t>
            </a:r>
            <a:r>
              <a:rPr lang="en-US" sz="2000" dirty="0"/>
              <a:t>) and far-field speech data (</a:t>
            </a:r>
            <a:r>
              <a:rPr lang="en-US" sz="2000" b="1" dirty="0"/>
              <a:t>SDM</a:t>
            </a:r>
            <a:r>
              <a:rPr lang="en-US" sz="2000" dirty="0"/>
              <a:t>) in the AMI corpus for our experiment.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From the SDM corpus, we </a:t>
            </a:r>
            <a:r>
              <a:rPr lang="en-US" sz="2000" b="1" dirty="0"/>
              <a:t>sample 2000 reverberant speech </a:t>
            </a:r>
            <a:r>
              <a:rPr lang="en-US" sz="2000" dirty="0"/>
              <a:t>examples of approximately one second duration. We input the sampled reverberant speech to the </a:t>
            </a:r>
            <a:r>
              <a:rPr lang="en-US" sz="2000" b="1" dirty="0" err="1"/>
              <a:t>FiNS</a:t>
            </a:r>
            <a:r>
              <a:rPr lang="en-US" sz="2000" b="1" dirty="0"/>
              <a:t> model </a:t>
            </a:r>
            <a:r>
              <a:rPr lang="en-US" sz="2000" dirty="0"/>
              <a:t>and our proposed method </a:t>
            </a:r>
            <a:r>
              <a:rPr lang="en-US" sz="2000" b="1" dirty="0"/>
              <a:t>S2IR-GAN</a:t>
            </a:r>
            <a:r>
              <a:rPr lang="en-US" sz="2000" dirty="0"/>
              <a:t> and estimate the RIRs from the input speech. The close-talk </a:t>
            </a:r>
            <a:r>
              <a:rPr lang="en-US" sz="2000" b="1" dirty="0"/>
              <a:t>IHM speech is convolved with the estimated RIRs to create synthetic reverberant speech training data</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train the modified </a:t>
            </a:r>
            <a:r>
              <a:rPr lang="en-US" sz="2000" b="1" dirty="0"/>
              <a:t>Kaldi ASR recipe </a:t>
            </a:r>
            <a:r>
              <a:rPr lang="en-US" sz="2000" dirty="0"/>
              <a:t>with the synthetic training data and </a:t>
            </a:r>
            <a:r>
              <a:rPr lang="en-US" sz="2000" b="1" dirty="0"/>
              <a:t>test the ASR model on the real-world reverberant SDM data</a:t>
            </a:r>
            <a:r>
              <a:rPr lang="en-US" sz="2000" dirty="0"/>
              <a:t>. We also train the ASR model with unmodified IHM data as our baseline model.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use </a:t>
            </a:r>
            <a:r>
              <a:rPr lang="en-US" sz="2000" b="1" dirty="0"/>
              <a:t>word error rate (WER) </a:t>
            </a:r>
            <a:r>
              <a:rPr lang="en-US" sz="2000" dirty="0"/>
              <a:t>to evaluate the performance of the ASR system.</a:t>
            </a:r>
          </a:p>
        </p:txBody>
      </p:sp>
    </p:spTree>
    <p:extLst>
      <p:ext uri="{BB962C8B-B14F-4D97-AF65-F5344CB8AC3E}">
        <p14:creationId xmlns:p14="http://schemas.microsoft.com/office/powerpoint/2010/main" val="56885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Automatic Speech Recognition</a:t>
            </a:r>
          </a:p>
        </p:txBody>
      </p:sp>
      <p:sp>
        <p:nvSpPr>
          <p:cNvPr id="10" name="Slide Number Placeholder 9">
            <a:extLst>
              <a:ext uri="{FF2B5EF4-FFF2-40B4-BE49-F238E27FC236}">
                <a16:creationId xmlns:a16="http://schemas.microsoft.com/office/drawing/2014/main" id="{9E6364E7-1D21-084F-97DE-0B7789661D6E}"/>
              </a:ext>
            </a:extLst>
          </p:cNvPr>
          <p:cNvSpPr>
            <a:spLocks noGrp="1"/>
          </p:cNvSpPr>
          <p:nvPr>
            <p:ph type="sldNum" sz="quarter" idx="12"/>
          </p:nvPr>
        </p:nvSpPr>
        <p:spPr/>
        <p:txBody>
          <a:bodyPr/>
          <a:lstStyle/>
          <a:p>
            <a:fld id="{E437EF2C-B392-4449-9BE4-ACADBBFCABDE}" type="slidenum">
              <a:rPr lang="en-US" smtClean="0"/>
              <a:t>16</a:t>
            </a:fld>
            <a:endParaRPr lang="en-US"/>
          </a:p>
        </p:txBody>
      </p:sp>
      <p:pic>
        <p:nvPicPr>
          <p:cNvPr id="4" name="Picture 3" descr="Table&#10;&#10;Description automatically generated">
            <a:extLst>
              <a:ext uri="{FF2B5EF4-FFF2-40B4-BE49-F238E27FC236}">
                <a16:creationId xmlns:a16="http://schemas.microsoft.com/office/drawing/2014/main" id="{A7E42B1D-FDDD-0690-92C1-14656F5D4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63" y="1965987"/>
            <a:ext cx="9780270" cy="4383672"/>
          </a:xfrm>
          <a:prstGeom prst="rect">
            <a:avLst/>
          </a:prstGeom>
        </p:spPr>
      </p:pic>
    </p:spTree>
    <p:extLst>
      <p:ext uri="{BB962C8B-B14F-4D97-AF65-F5344CB8AC3E}">
        <p14:creationId xmlns:p14="http://schemas.microsoft.com/office/powerpoint/2010/main" val="422403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Conclusion</a:t>
            </a:r>
          </a:p>
        </p:txBody>
      </p:sp>
      <p:sp>
        <p:nvSpPr>
          <p:cNvPr id="10" name="Slide Number Placeholder 9">
            <a:extLst>
              <a:ext uri="{FF2B5EF4-FFF2-40B4-BE49-F238E27FC236}">
                <a16:creationId xmlns:a16="http://schemas.microsoft.com/office/drawing/2014/main" id="{9E6364E7-1D21-084F-97DE-0B7789661D6E}"/>
              </a:ext>
            </a:extLst>
          </p:cNvPr>
          <p:cNvSpPr>
            <a:spLocks noGrp="1"/>
          </p:cNvSpPr>
          <p:nvPr>
            <p:ph type="sldNum" sz="quarter" idx="12"/>
          </p:nvPr>
        </p:nvSpPr>
        <p:spPr/>
        <p:txBody>
          <a:bodyPr/>
          <a:lstStyle/>
          <a:p>
            <a:fld id="{E437EF2C-B392-4449-9BE4-ACADBBFCABDE}" type="slidenum">
              <a:rPr lang="en-US" smtClean="0"/>
              <a:t>17</a:t>
            </a:fld>
            <a:endParaRPr lang="en-US"/>
          </a:p>
        </p:txBody>
      </p:sp>
      <p:sp>
        <p:nvSpPr>
          <p:cNvPr id="3" name="TextBox 2">
            <a:extLst>
              <a:ext uri="{FF2B5EF4-FFF2-40B4-BE49-F238E27FC236}">
                <a16:creationId xmlns:a16="http://schemas.microsoft.com/office/drawing/2014/main" id="{428C2F56-AF70-09C2-146B-65C3ED6ACA47}"/>
              </a:ext>
            </a:extLst>
          </p:cNvPr>
          <p:cNvSpPr txBox="1"/>
          <p:nvPr/>
        </p:nvSpPr>
        <p:spPr>
          <a:xfrm>
            <a:off x="459350" y="1885950"/>
            <a:ext cx="1150797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We present a method for the improved estimation of RIRs in the context of far-field speech recognition.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Our approach outperforms the state-of-the-art RIR estimator (</a:t>
            </a:r>
            <a:r>
              <a:rPr lang="en-US" sz="2800" dirty="0" err="1"/>
              <a:t>FiNS</a:t>
            </a:r>
            <a:r>
              <a:rPr lang="en-US" sz="2800" dirty="0"/>
              <a:t>) on acoustic metrics such as </a:t>
            </a:r>
            <a:r>
              <a:rPr lang="en-US" sz="2800" b="1" dirty="0"/>
              <a:t>energy decay relief loss, early reflection energy loss, DRR error, and MSE</a:t>
            </a:r>
            <a:r>
              <a:rPr lang="en-US" sz="2800" dirty="0"/>
              <a:t>. It is also shown to outperform </a:t>
            </a:r>
            <a:r>
              <a:rPr lang="en-US" sz="2800" dirty="0" err="1"/>
              <a:t>FiNS</a:t>
            </a:r>
            <a:r>
              <a:rPr lang="en-US" sz="2800" dirty="0"/>
              <a:t> in a downstream ASR task.</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main limitation of this work is that the network cannot capture the fine temporal structure of an RIR from reverberant speech.</a:t>
            </a:r>
          </a:p>
        </p:txBody>
      </p:sp>
    </p:spTree>
    <p:extLst>
      <p:ext uri="{BB962C8B-B14F-4D97-AF65-F5344CB8AC3E}">
        <p14:creationId xmlns:p14="http://schemas.microsoft.com/office/powerpoint/2010/main" val="34480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Introduction</a:t>
            </a:r>
          </a:p>
        </p:txBody>
      </p:sp>
      <p:pic>
        <p:nvPicPr>
          <p:cNvPr id="11" name="Picture 10" descr="A picture containing floor, indoor, building, empty&#10;&#10;Description automatically generated">
            <a:extLst>
              <a:ext uri="{FF2B5EF4-FFF2-40B4-BE49-F238E27FC236}">
                <a16:creationId xmlns:a16="http://schemas.microsoft.com/office/drawing/2014/main" id="{790D3070-A86B-6BDC-CE84-5771909B4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630" y="1649538"/>
            <a:ext cx="4312217" cy="2181067"/>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EAD913AC-9C28-4DD6-6111-305D269A87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9309" y="1649538"/>
            <a:ext cx="4312217" cy="2181067"/>
          </a:xfrm>
          <a:prstGeom prst="rect">
            <a:avLst/>
          </a:prstGeom>
        </p:spPr>
      </p:pic>
      <p:sp>
        <p:nvSpPr>
          <p:cNvPr id="3" name="TextBox 2">
            <a:extLst>
              <a:ext uri="{FF2B5EF4-FFF2-40B4-BE49-F238E27FC236}">
                <a16:creationId xmlns:a16="http://schemas.microsoft.com/office/drawing/2014/main" id="{25776590-6D82-6ADB-2DC4-8A3B54086779}"/>
              </a:ext>
            </a:extLst>
          </p:cNvPr>
          <p:cNvSpPr txBox="1"/>
          <p:nvPr/>
        </p:nvSpPr>
        <p:spPr>
          <a:xfrm>
            <a:off x="2480310" y="4036359"/>
            <a:ext cx="1383030" cy="369332"/>
          </a:xfrm>
          <a:prstGeom prst="rect">
            <a:avLst/>
          </a:prstGeom>
          <a:noFill/>
        </p:spPr>
        <p:txBody>
          <a:bodyPr wrap="square" rtlCol="0">
            <a:spAutoFit/>
          </a:bodyPr>
          <a:lstStyle/>
          <a:p>
            <a:r>
              <a:rPr lang="en-US" b="1" dirty="0"/>
              <a:t>Small Room</a:t>
            </a:r>
          </a:p>
        </p:txBody>
      </p:sp>
      <p:sp>
        <p:nvSpPr>
          <p:cNvPr id="4" name="TextBox 3">
            <a:extLst>
              <a:ext uri="{FF2B5EF4-FFF2-40B4-BE49-F238E27FC236}">
                <a16:creationId xmlns:a16="http://schemas.microsoft.com/office/drawing/2014/main" id="{FD26BD29-6578-82F6-2D04-D55DBBD3FEA5}"/>
              </a:ext>
            </a:extLst>
          </p:cNvPr>
          <p:cNvSpPr txBox="1"/>
          <p:nvPr/>
        </p:nvSpPr>
        <p:spPr>
          <a:xfrm>
            <a:off x="8823840" y="4017020"/>
            <a:ext cx="1383030" cy="369332"/>
          </a:xfrm>
          <a:prstGeom prst="rect">
            <a:avLst/>
          </a:prstGeom>
          <a:noFill/>
        </p:spPr>
        <p:txBody>
          <a:bodyPr wrap="square" rtlCol="0">
            <a:spAutoFit/>
          </a:bodyPr>
          <a:lstStyle/>
          <a:p>
            <a:r>
              <a:rPr lang="en-US" b="1" dirty="0"/>
              <a:t>Auditorium</a:t>
            </a:r>
          </a:p>
        </p:txBody>
      </p:sp>
      <p:pic>
        <p:nvPicPr>
          <p:cNvPr id="5" name="reverb_small">
            <a:hlinkClick r:id="" action="ppaction://media"/>
            <a:extLst>
              <a:ext uri="{FF2B5EF4-FFF2-40B4-BE49-F238E27FC236}">
                <a16:creationId xmlns:a16="http://schemas.microsoft.com/office/drawing/2014/main" id="{B87A398C-2F67-5AD2-73C4-1B3441454E6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96965" y="4735689"/>
            <a:ext cx="1030174" cy="1030174"/>
          </a:xfrm>
          <a:prstGeom prst="rect">
            <a:avLst/>
          </a:prstGeom>
        </p:spPr>
      </p:pic>
      <p:pic>
        <p:nvPicPr>
          <p:cNvPr id="6" name="reverb_large">
            <a:hlinkClick r:id="" action="ppaction://media"/>
            <a:extLst>
              <a:ext uri="{FF2B5EF4-FFF2-40B4-BE49-F238E27FC236}">
                <a16:creationId xmlns:a16="http://schemas.microsoft.com/office/drawing/2014/main" id="{A1C028A3-A2B2-3D72-FE5E-08FD3E7FC488}"/>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936415" y="4651060"/>
            <a:ext cx="1114803" cy="1114803"/>
          </a:xfrm>
          <a:prstGeom prst="rect">
            <a:avLst/>
          </a:prstGeom>
        </p:spPr>
      </p:pic>
      <p:sp>
        <p:nvSpPr>
          <p:cNvPr id="8" name="Slide Number Placeholder 7">
            <a:extLst>
              <a:ext uri="{FF2B5EF4-FFF2-40B4-BE49-F238E27FC236}">
                <a16:creationId xmlns:a16="http://schemas.microsoft.com/office/drawing/2014/main" id="{3E03F0B4-19E7-F662-2AA1-37C81A6DE4F9}"/>
              </a:ext>
            </a:extLst>
          </p:cNvPr>
          <p:cNvSpPr>
            <a:spLocks noGrp="1"/>
          </p:cNvSpPr>
          <p:nvPr>
            <p:ph type="sldNum" sz="quarter" idx="12"/>
          </p:nvPr>
        </p:nvSpPr>
        <p:spPr/>
        <p:txBody>
          <a:bodyPr/>
          <a:lstStyle/>
          <a:p>
            <a:fld id="{E437EF2C-B392-4449-9BE4-ACADBBFCABDE}" type="slidenum">
              <a:rPr lang="en-US" smtClean="0"/>
              <a:t>2</a:t>
            </a:fld>
            <a:endParaRPr lang="en-US"/>
          </a:p>
        </p:txBody>
      </p:sp>
    </p:spTree>
    <p:extLst>
      <p:ext uri="{BB962C8B-B14F-4D97-AF65-F5344CB8AC3E}">
        <p14:creationId xmlns:p14="http://schemas.microsoft.com/office/powerpoint/2010/main" val="24099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Introduction</a:t>
            </a:r>
          </a:p>
        </p:txBody>
      </p:sp>
      <p:pic>
        <p:nvPicPr>
          <p:cNvPr id="11" name="Picture 10" descr="A picture containing floor, indoor, building, empty&#10;&#10;Description automatically generated">
            <a:extLst>
              <a:ext uri="{FF2B5EF4-FFF2-40B4-BE49-F238E27FC236}">
                <a16:creationId xmlns:a16="http://schemas.microsoft.com/office/drawing/2014/main" id="{790D3070-A86B-6BDC-CE84-5771909B4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630" y="1649538"/>
            <a:ext cx="4312217" cy="2181067"/>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EAD913AC-9C28-4DD6-6111-305D269A8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309" y="1649538"/>
            <a:ext cx="4312217" cy="2181067"/>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8824F118-4FEB-826F-CB44-A8D391D01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6706" y="4565725"/>
            <a:ext cx="3759418" cy="18288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D273C92-6757-78CE-A837-E486382639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464" y="4565725"/>
            <a:ext cx="3759418" cy="1828800"/>
          </a:xfrm>
          <a:prstGeom prst="rect">
            <a:avLst/>
          </a:prstGeom>
        </p:spPr>
      </p:pic>
      <p:sp>
        <p:nvSpPr>
          <p:cNvPr id="12" name="Arrow: Down 11">
            <a:extLst>
              <a:ext uri="{FF2B5EF4-FFF2-40B4-BE49-F238E27FC236}">
                <a16:creationId xmlns:a16="http://schemas.microsoft.com/office/drawing/2014/main" id="{B792925E-E5B6-F361-6197-0F689D162F01}"/>
              </a:ext>
            </a:extLst>
          </p:cNvPr>
          <p:cNvSpPr/>
          <p:nvPr/>
        </p:nvSpPr>
        <p:spPr>
          <a:xfrm>
            <a:off x="3092573" y="4146170"/>
            <a:ext cx="354330" cy="891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1D340182-8DF3-28EE-8A1D-03BC6EB92205}"/>
              </a:ext>
            </a:extLst>
          </p:cNvPr>
          <p:cNvSpPr/>
          <p:nvPr/>
        </p:nvSpPr>
        <p:spPr>
          <a:xfrm>
            <a:off x="9075417" y="4177540"/>
            <a:ext cx="354330" cy="891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02F11D7-499F-FA99-5B54-663D42DACC43}"/>
              </a:ext>
            </a:extLst>
          </p:cNvPr>
          <p:cNvSpPr txBox="1"/>
          <p:nvPr/>
        </p:nvSpPr>
        <p:spPr>
          <a:xfrm>
            <a:off x="1892423" y="6256930"/>
            <a:ext cx="2754630" cy="369332"/>
          </a:xfrm>
          <a:prstGeom prst="rect">
            <a:avLst/>
          </a:prstGeom>
          <a:noFill/>
        </p:spPr>
        <p:txBody>
          <a:bodyPr wrap="square" rtlCol="0">
            <a:spAutoFit/>
          </a:bodyPr>
          <a:lstStyle/>
          <a:p>
            <a:r>
              <a:rPr lang="en-US" b="1" dirty="0"/>
              <a:t>Room Impulse Response</a:t>
            </a:r>
          </a:p>
        </p:txBody>
      </p:sp>
      <p:sp>
        <p:nvSpPr>
          <p:cNvPr id="22" name="TextBox 21">
            <a:extLst>
              <a:ext uri="{FF2B5EF4-FFF2-40B4-BE49-F238E27FC236}">
                <a16:creationId xmlns:a16="http://schemas.microsoft.com/office/drawing/2014/main" id="{B7B30CF3-2E61-2597-A521-E372E0DD4CD2}"/>
              </a:ext>
            </a:extLst>
          </p:cNvPr>
          <p:cNvSpPr txBox="1"/>
          <p:nvPr/>
        </p:nvSpPr>
        <p:spPr>
          <a:xfrm>
            <a:off x="7871172" y="6262085"/>
            <a:ext cx="2754630" cy="369332"/>
          </a:xfrm>
          <a:prstGeom prst="rect">
            <a:avLst/>
          </a:prstGeom>
          <a:noFill/>
        </p:spPr>
        <p:txBody>
          <a:bodyPr wrap="square" rtlCol="0">
            <a:spAutoFit/>
          </a:bodyPr>
          <a:lstStyle/>
          <a:p>
            <a:r>
              <a:rPr lang="en-US" b="1" dirty="0"/>
              <a:t>Room Impulse Response</a:t>
            </a:r>
          </a:p>
        </p:txBody>
      </p:sp>
      <p:sp>
        <p:nvSpPr>
          <p:cNvPr id="3" name="TextBox 2">
            <a:extLst>
              <a:ext uri="{FF2B5EF4-FFF2-40B4-BE49-F238E27FC236}">
                <a16:creationId xmlns:a16="http://schemas.microsoft.com/office/drawing/2014/main" id="{19A4418E-41CB-3068-1200-2C1207561DD2}"/>
              </a:ext>
            </a:extLst>
          </p:cNvPr>
          <p:cNvSpPr txBox="1"/>
          <p:nvPr/>
        </p:nvSpPr>
        <p:spPr>
          <a:xfrm>
            <a:off x="2578223" y="3828833"/>
            <a:ext cx="1383030" cy="369332"/>
          </a:xfrm>
          <a:prstGeom prst="rect">
            <a:avLst/>
          </a:prstGeom>
          <a:noFill/>
        </p:spPr>
        <p:txBody>
          <a:bodyPr wrap="square" rtlCol="0">
            <a:spAutoFit/>
          </a:bodyPr>
          <a:lstStyle/>
          <a:p>
            <a:r>
              <a:rPr lang="en-US" b="1" dirty="0"/>
              <a:t>Small Room</a:t>
            </a:r>
          </a:p>
        </p:txBody>
      </p:sp>
      <p:sp>
        <p:nvSpPr>
          <p:cNvPr id="4" name="TextBox 3">
            <a:extLst>
              <a:ext uri="{FF2B5EF4-FFF2-40B4-BE49-F238E27FC236}">
                <a16:creationId xmlns:a16="http://schemas.microsoft.com/office/drawing/2014/main" id="{841AD3DF-FA16-11D0-CE6E-598485A496B1}"/>
              </a:ext>
            </a:extLst>
          </p:cNvPr>
          <p:cNvSpPr txBox="1"/>
          <p:nvPr/>
        </p:nvSpPr>
        <p:spPr>
          <a:xfrm>
            <a:off x="8652390" y="3849458"/>
            <a:ext cx="1383030" cy="369332"/>
          </a:xfrm>
          <a:prstGeom prst="rect">
            <a:avLst/>
          </a:prstGeom>
          <a:noFill/>
        </p:spPr>
        <p:txBody>
          <a:bodyPr wrap="square" rtlCol="0">
            <a:spAutoFit/>
          </a:bodyPr>
          <a:lstStyle/>
          <a:p>
            <a:r>
              <a:rPr lang="en-US" b="1" dirty="0"/>
              <a:t>Auditorium</a:t>
            </a:r>
          </a:p>
        </p:txBody>
      </p:sp>
      <p:sp>
        <p:nvSpPr>
          <p:cNvPr id="7" name="Slide Number Placeholder 6">
            <a:extLst>
              <a:ext uri="{FF2B5EF4-FFF2-40B4-BE49-F238E27FC236}">
                <a16:creationId xmlns:a16="http://schemas.microsoft.com/office/drawing/2014/main" id="{5E9B8F42-41A1-512D-7B8F-4BA95F79C9E3}"/>
              </a:ext>
            </a:extLst>
          </p:cNvPr>
          <p:cNvSpPr>
            <a:spLocks noGrp="1"/>
          </p:cNvSpPr>
          <p:nvPr>
            <p:ph type="sldNum" sz="quarter" idx="12"/>
          </p:nvPr>
        </p:nvSpPr>
        <p:spPr/>
        <p:txBody>
          <a:bodyPr/>
          <a:lstStyle/>
          <a:p>
            <a:fld id="{E437EF2C-B392-4449-9BE4-ACADBBFCABDE}" type="slidenum">
              <a:rPr lang="en-US" smtClean="0"/>
              <a:t>3</a:t>
            </a:fld>
            <a:endParaRPr lang="en-US"/>
          </a:p>
        </p:txBody>
      </p:sp>
    </p:spTree>
    <p:extLst>
      <p:ext uri="{BB962C8B-B14F-4D97-AF65-F5344CB8AC3E}">
        <p14:creationId xmlns:p14="http://schemas.microsoft.com/office/powerpoint/2010/main" val="15040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Introduction</a:t>
            </a:r>
          </a:p>
        </p:txBody>
      </p:sp>
      <p:pic>
        <p:nvPicPr>
          <p:cNvPr id="13" name="Picture 12" descr="A picture containing indoor&#10;&#10;Description automatically generated">
            <a:extLst>
              <a:ext uri="{FF2B5EF4-FFF2-40B4-BE49-F238E27FC236}">
                <a16:creationId xmlns:a16="http://schemas.microsoft.com/office/drawing/2014/main" id="{EAD913AC-9C28-4DD6-6111-305D269A8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340" y="1680590"/>
            <a:ext cx="4312217" cy="2181067"/>
          </a:xfrm>
          <a:prstGeom prst="rect">
            <a:avLst/>
          </a:prstGeom>
        </p:spPr>
      </p:pic>
      <p:sp>
        <p:nvSpPr>
          <p:cNvPr id="20" name="Arrow: Down 19">
            <a:extLst>
              <a:ext uri="{FF2B5EF4-FFF2-40B4-BE49-F238E27FC236}">
                <a16:creationId xmlns:a16="http://schemas.microsoft.com/office/drawing/2014/main" id="{1D340182-8DF3-28EE-8A1D-03BC6EB92205}"/>
              </a:ext>
            </a:extLst>
          </p:cNvPr>
          <p:cNvSpPr/>
          <p:nvPr/>
        </p:nvSpPr>
        <p:spPr>
          <a:xfrm>
            <a:off x="4807862" y="4300796"/>
            <a:ext cx="354330" cy="891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7B30CF3-2E61-2597-A521-E372E0DD4CD2}"/>
              </a:ext>
            </a:extLst>
          </p:cNvPr>
          <p:cNvSpPr txBox="1"/>
          <p:nvPr/>
        </p:nvSpPr>
        <p:spPr>
          <a:xfrm>
            <a:off x="3490572" y="5394732"/>
            <a:ext cx="3213377" cy="369332"/>
          </a:xfrm>
          <a:prstGeom prst="rect">
            <a:avLst/>
          </a:prstGeom>
          <a:noFill/>
          <a:ln w="38100">
            <a:solidFill>
              <a:srgbClr val="FF0000"/>
            </a:solidFill>
          </a:ln>
        </p:spPr>
        <p:txBody>
          <a:bodyPr wrap="square" rtlCol="0">
            <a:spAutoFit/>
          </a:bodyPr>
          <a:lstStyle/>
          <a:p>
            <a:r>
              <a:rPr lang="en-US" b="1" dirty="0"/>
              <a:t>Room Impulse Response (RIR)</a:t>
            </a:r>
          </a:p>
        </p:txBody>
      </p:sp>
      <p:sp>
        <p:nvSpPr>
          <p:cNvPr id="4" name="TextBox 3">
            <a:extLst>
              <a:ext uri="{FF2B5EF4-FFF2-40B4-BE49-F238E27FC236}">
                <a16:creationId xmlns:a16="http://schemas.microsoft.com/office/drawing/2014/main" id="{841AD3DF-FA16-11D0-CE6E-598485A496B1}"/>
              </a:ext>
            </a:extLst>
          </p:cNvPr>
          <p:cNvSpPr txBox="1"/>
          <p:nvPr/>
        </p:nvSpPr>
        <p:spPr>
          <a:xfrm>
            <a:off x="4402100" y="3931464"/>
            <a:ext cx="1383030" cy="369332"/>
          </a:xfrm>
          <a:prstGeom prst="rect">
            <a:avLst/>
          </a:prstGeom>
          <a:noFill/>
        </p:spPr>
        <p:txBody>
          <a:bodyPr wrap="square" rtlCol="0">
            <a:spAutoFit/>
          </a:bodyPr>
          <a:lstStyle/>
          <a:p>
            <a:r>
              <a:rPr lang="en-US" b="1" dirty="0"/>
              <a:t>Auditorium</a:t>
            </a:r>
          </a:p>
        </p:txBody>
      </p:sp>
      <p:sp>
        <p:nvSpPr>
          <p:cNvPr id="5" name="TextBox 4">
            <a:extLst>
              <a:ext uri="{FF2B5EF4-FFF2-40B4-BE49-F238E27FC236}">
                <a16:creationId xmlns:a16="http://schemas.microsoft.com/office/drawing/2014/main" id="{CA192293-D6A6-9332-2E42-F99FF10F3602}"/>
              </a:ext>
            </a:extLst>
          </p:cNvPr>
          <p:cNvSpPr txBox="1"/>
          <p:nvPr/>
        </p:nvSpPr>
        <p:spPr>
          <a:xfrm>
            <a:off x="628650" y="5364027"/>
            <a:ext cx="1463040" cy="369332"/>
          </a:xfrm>
          <a:prstGeom prst="rect">
            <a:avLst/>
          </a:prstGeom>
          <a:noFill/>
          <a:ln w="38100">
            <a:solidFill>
              <a:schemeClr val="accent1"/>
            </a:solidFill>
          </a:ln>
        </p:spPr>
        <p:txBody>
          <a:bodyPr wrap="square" rtlCol="0">
            <a:spAutoFit/>
          </a:bodyPr>
          <a:lstStyle/>
          <a:p>
            <a:r>
              <a:rPr lang="en-US" b="1" dirty="0"/>
              <a:t>Clean Speech</a:t>
            </a:r>
          </a:p>
        </p:txBody>
      </p:sp>
      <p:sp>
        <p:nvSpPr>
          <p:cNvPr id="6" name="TextBox 5">
            <a:extLst>
              <a:ext uri="{FF2B5EF4-FFF2-40B4-BE49-F238E27FC236}">
                <a16:creationId xmlns:a16="http://schemas.microsoft.com/office/drawing/2014/main" id="{6395E2CB-A3E0-4099-5162-C954646C0AE7}"/>
              </a:ext>
            </a:extLst>
          </p:cNvPr>
          <p:cNvSpPr txBox="1"/>
          <p:nvPr/>
        </p:nvSpPr>
        <p:spPr>
          <a:xfrm>
            <a:off x="8232694" y="5364027"/>
            <a:ext cx="3386675" cy="369332"/>
          </a:xfrm>
          <a:prstGeom prst="rect">
            <a:avLst/>
          </a:prstGeom>
          <a:noFill/>
          <a:ln w="38100">
            <a:solidFill>
              <a:schemeClr val="accent1"/>
            </a:solidFill>
          </a:ln>
        </p:spPr>
        <p:txBody>
          <a:bodyPr wrap="square" rtlCol="0">
            <a:spAutoFit/>
          </a:bodyPr>
          <a:lstStyle/>
          <a:p>
            <a:pPr algn="ctr"/>
            <a:r>
              <a:rPr lang="en-US" b="1" dirty="0"/>
              <a:t>Synthetic Reverberant Speech</a:t>
            </a:r>
          </a:p>
        </p:txBody>
      </p:sp>
      <p:sp>
        <p:nvSpPr>
          <p:cNvPr id="7" name="TextBox 6">
            <a:extLst>
              <a:ext uri="{FF2B5EF4-FFF2-40B4-BE49-F238E27FC236}">
                <a16:creationId xmlns:a16="http://schemas.microsoft.com/office/drawing/2014/main" id="{6DC6CA28-BB9C-5F00-52CC-4A3B5DEDB861}"/>
              </a:ext>
            </a:extLst>
          </p:cNvPr>
          <p:cNvSpPr txBox="1"/>
          <p:nvPr/>
        </p:nvSpPr>
        <p:spPr>
          <a:xfrm>
            <a:off x="7230571" y="5364027"/>
            <a:ext cx="429492" cy="307777"/>
          </a:xfrm>
          <a:prstGeom prst="rect">
            <a:avLst/>
          </a:prstGeom>
          <a:noFill/>
        </p:spPr>
        <p:txBody>
          <a:bodyPr wrap="square" rtlCol="0">
            <a:spAutoFit/>
          </a:bodyPr>
          <a:lstStyle/>
          <a:p>
            <a:r>
              <a:rPr lang="en-US" b="1" dirty="0"/>
              <a:t>=</a:t>
            </a:r>
          </a:p>
        </p:txBody>
      </p:sp>
      <p:sp>
        <p:nvSpPr>
          <p:cNvPr id="9" name="TextBox 8">
            <a:extLst>
              <a:ext uri="{FF2B5EF4-FFF2-40B4-BE49-F238E27FC236}">
                <a16:creationId xmlns:a16="http://schemas.microsoft.com/office/drawing/2014/main" id="{385099A3-D4E2-671F-8289-A08F7A5EF76B}"/>
              </a:ext>
            </a:extLst>
          </p:cNvPr>
          <p:cNvSpPr txBox="1"/>
          <p:nvPr/>
        </p:nvSpPr>
        <p:spPr>
          <a:xfrm>
            <a:off x="2784856" y="5364026"/>
            <a:ext cx="308957" cy="307777"/>
          </a:xfrm>
          <a:prstGeom prst="rect">
            <a:avLst/>
          </a:prstGeom>
          <a:noFill/>
        </p:spPr>
        <p:txBody>
          <a:bodyPr wrap="square" rtlCol="0">
            <a:spAutoFit/>
          </a:bodyPr>
          <a:lstStyle/>
          <a:p>
            <a:r>
              <a:rPr lang="en-US" b="1" dirty="0"/>
              <a:t>*</a:t>
            </a:r>
          </a:p>
        </p:txBody>
      </p:sp>
      <p:sp>
        <p:nvSpPr>
          <p:cNvPr id="10" name="Slide Number Placeholder 9">
            <a:extLst>
              <a:ext uri="{FF2B5EF4-FFF2-40B4-BE49-F238E27FC236}">
                <a16:creationId xmlns:a16="http://schemas.microsoft.com/office/drawing/2014/main" id="{E92EFA9A-996D-1354-42F8-17FC2AE0446A}"/>
              </a:ext>
            </a:extLst>
          </p:cNvPr>
          <p:cNvSpPr>
            <a:spLocks noGrp="1"/>
          </p:cNvSpPr>
          <p:nvPr>
            <p:ph type="sldNum" sz="quarter" idx="12"/>
          </p:nvPr>
        </p:nvSpPr>
        <p:spPr/>
        <p:txBody>
          <a:bodyPr/>
          <a:lstStyle/>
          <a:p>
            <a:fld id="{E437EF2C-B392-4449-9BE4-ACADBBFCABDE}" type="slidenum">
              <a:rPr lang="en-US" smtClean="0"/>
              <a:t>4</a:t>
            </a:fld>
            <a:endParaRPr lang="en-US"/>
          </a:p>
        </p:txBody>
      </p:sp>
    </p:spTree>
    <p:extLst>
      <p:ext uri="{BB962C8B-B14F-4D97-AF65-F5344CB8AC3E}">
        <p14:creationId xmlns:p14="http://schemas.microsoft.com/office/powerpoint/2010/main" val="394007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Introduction</a:t>
            </a:r>
          </a:p>
        </p:txBody>
      </p:sp>
      <p:pic>
        <p:nvPicPr>
          <p:cNvPr id="3" name="Picture 2" descr="Two people and a child in a kitchen&#10;&#10;Description automatically generated with low confidence">
            <a:extLst>
              <a:ext uri="{FF2B5EF4-FFF2-40B4-BE49-F238E27FC236}">
                <a16:creationId xmlns:a16="http://schemas.microsoft.com/office/drawing/2014/main" id="{90318FEE-FB7F-D865-26DB-2558CC25865E}"/>
              </a:ext>
            </a:extLst>
          </p:cNvPr>
          <p:cNvPicPr>
            <a:picLocks noChangeAspect="1"/>
          </p:cNvPicPr>
          <p:nvPr/>
        </p:nvPicPr>
        <p:blipFill>
          <a:blip r:embed="rId3"/>
          <a:stretch>
            <a:fillRect/>
          </a:stretch>
        </p:blipFill>
        <p:spPr>
          <a:xfrm>
            <a:off x="310919" y="2414026"/>
            <a:ext cx="3681071" cy="2070234"/>
          </a:xfrm>
          <a:prstGeom prst="rect">
            <a:avLst/>
          </a:prstGeom>
        </p:spPr>
      </p:pic>
      <p:pic>
        <p:nvPicPr>
          <p:cNvPr id="8" name="Picture 7" descr="A picture containing wall, indoor, bed, pillow&#10;&#10;Description automatically generated">
            <a:extLst>
              <a:ext uri="{FF2B5EF4-FFF2-40B4-BE49-F238E27FC236}">
                <a16:creationId xmlns:a16="http://schemas.microsoft.com/office/drawing/2014/main" id="{1E479215-077E-93A0-E464-21453DCEAF1F}"/>
              </a:ext>
            </a:extLst>
          </p:cNvPr>
          <p:cNvPicPr>
            <a:picLocks noChangeAspect="1"/>
          </p:cNvPicPr>
          <p:nvPr/>
        </p:nvPicPr>
        <p:blipFill>
          <a:blip r:embed="rId4"/>
          <a:stretch>
            <a:fillRect/>
          </a:stretch>
        </p:blipFill>
        <p:spPr>
          <a:xfrm>
            <a:off x="4533659" y="2414026"/>
            <a:ext cx="3731630" cy="2100002"/>
          </a:xfrm>
          <a:prstGeom prst="rect">
            <a:avLst/>
          </a:prstGeom>
        </p:spPr>
      </p:pic>
      <p:pic>
        <p:nvPicPr>
          <p:cNvPr id="10" name="Picture 9" descr="A blue vase on a table&#10;&#10;Description automatically generated with medium confidence">
            <a:extLst>
              <a:ext uri="{FF2B5EF4-FFF2-40B4-BE49-F238E27FC236}">
                <a16:creationId xmlns:a16="http://schemas.microsoft.com/office/drawing/2014/main" id="{5354C388-DB16-4856-13BB-822AD09F0949}"/>
              </a:ext>
            </a:extLst>
          </p:cNvPr>
          <p:cNvPicPr>
            <a:picLocks noChangeAspect="1"/>
          </p:cNvPicPr>
          <p:nvPr/>
        </p:nvPicPr>
        <p:blipFill>
          <a:blip r:embed="rId5"/>
          <a:stretch>
            <a:fillRect/>
          </a:stretch>
        </p:blipFill>
        <p:spPr>
          <a:xfrm>
            <a:off x="8644840" y="2335107"/>
            <a:ext cx="3329400" cy="2149153"/>
          </a:xfrm>
          <a:prstGeom prst="rect">
            <a:avLst/>
          </a:prstGeom>
        </p:spPr>
      </p:pic>
      <p:sp>
        <p:nvSpPr>
          <p:cNvPr id="11" name="TextBox 10">
            <a:extLst>
              <a:ext uri="{FF2B5EF4-FFF2-40B4-BE49-F238E27FC236}">
                <a16:creationId xmlns:a16="http://schemas.microsoft.com/office/drawing/2014/main" id="{99883143-E5A3-11DC-3225-02661CD06CA7}"/>
              </a:ext>
            </a:extLst>
          </p:cNvPr>
          <p:cNvSpPr txBox="1"/>
          <p:nvPr/>
        </p:nvSpPr>
        <p:spPr>
          <a:xfrm>
            <a:off x="1842921" y="4629669"/>
            <a:ext cx="970157" cy="369332"/>
          </a:xfrm>
          <a:prstGeom prst="rect">
            <a:avLst/>
          </a:prstGeom>
          <a:noFill/>
        </p:spPr>
        <p:txBody>
          <a:bodyPr wrap="square" rtlCol="0">
            <a:spAutoFit/>
          </a:bodyPr>
          <a:lstStyle/>
          <a:p>
            <a:r>
              <a:rPr lang="en-US" b="1" dirty="0"/>
              <a:t>Kitchen</a:t>
            </a:r>
          </a:p>
        </p:txBody>
      </p:sp>
      <p:sp>
        <p:nvSpPr>
          <p:cNvPr id="12" name="TextBox 11">
            <a:extLst>
              <a:ext uri="{FF2B5EF4-FFF2-40B4-BE49-F238E27FC236}">
                <a16:creationId xmlns:a16="http://schemas.microsoft.com/office/drawing/2014/main" id="{457BD46D-4DDC-32CD-69D8-3651868DDAAF}"/>
              </a:ext>
            </a:extLst>
          </p:cNvPr>
          <p:cNvSpPr txBox="1"/>
          <p:nvPr/>
        </p:nvSpPr>
        <p:spPr>
          <a:xfrm>
            <a:off x="6014671" y="4646797"/>
            <a:ext cx="1263756" cy="369332"/>
          </a:xfrm>
          <a:prstGeom prst="rect">
            <a:avLst/>
          </a:prstGeom>
          <a:noFill/>
        </p:spPr>
        <p:txBody>
          <a:bodyPr wrap="square" rtlCol="0">
            <a:spAutoFit/>
          </a:bodyPr>
          <a:lstStyle/>
          <a:p>
            <a:r>
              <a:rPr lang="en-US" b="1" dirty="0"/>
              <a:t>Bedroom</a:t>
            </a:r>
          </a:p>
        </p:txBody>
      </p:sp>
      <p:sp>
        <p:nvSpPr>
          <p:cNvPr id="21" name="TextBox 20">
            <a:extLst>
              <a:ext uri="{FF2B5EF4-FFF2-40B4-BE49-F238E27FC236}">
                <a16:creationId xmlns:a16="http://schemas.microsoft.com/office/drawing/2014/main" id="{6B09C3D3-D43D-4373-DFF9-874B86F7426F}"/>
              </a:ext>
            </a:extLst>
          </p:cNvPr>
          <p:cNvSpPr txBox="1"/>
          <p:nvPr/>
        </p:nvSpPr>
        <p:spPr>
          <a:xfrm>
            <a:off x="9784660" y="4631376"/>
            <a:ext cx="1759640" cy="369332"/>
          </a:xfrm>
          <a:prstGeom prst="rect">
            <a:avLst/>
          </a:prstGeom>
          <a:noFill/>
        </p:spPr>
        <p:txBody>
          <a:bodyPr wrap="square" rtlCol="0">
            <a:spAutoFit/>
          </a:bodyPr>
          <a:lstStyle/>
          <a:p>
            <a:r>
              <a:rPr lang="en-US" b="1" dirty="0"/>
              <a:t>Living Room</a:t>
            </a:r>
          </a:p>
        </p:txBody>
      </p:sp>
      <p:sp>
        <p:nvSpPr>
          <p:cNvPr id="25" name="Slide Number Placeholder 24">
            <a:extLst>
              <a:ext uri="{FF2B5EF4-FFF2-40B4-BE49-F238E27FC236}">
                <a16:creationId xmlns:a16="http://schemas.microsoft.com/office/drawing/2014/main" id="{81CCBD0A-8E0D-E403-B3B4-63EFD0831227}"/>
              </a:ext>
            </a:extLst>
          </p:cNvPr>
          <p:cNvSpPr>
            <a:spLocks noGrp="1"/>
          </p:cNvSpPr>
          <p:nvPr>
            <p:ph type="sldNum" sz="quarter" idx="12"/>
          </p:nvPr>
        </p:nvSpPr>
        <p:spPr/>
        <p:txBody>
          <a:bodyPr/>
          <a:lstStyle/>
          <a:p>
            <a:fld id="{E437EF2C-B392-4449-9BE4-ACADBBFCABDE}" type="slidenum">
              <a:rPr lang="en-US" smtClean="0"/>
              <a:t>5</a:t>
            </a:fld>
            <a:endParaRPr lang="en-US"/>
          </a:p>
        </p:txBody>
      </p:sp>
    </p:spTree>
    <p:extLst>
      <p:ext uri="{BB962C8B-B14F-4D97-AF65-F5344CB8AC3E}">
        <p14:creationId xmlns:p14="http://schemas.microsoft.com/office/powerpoint/2010/main" val="169986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Our Approach</a:t>
            </a:r>
          </a:p>
        </p:txBody>
      </p:sp>
      <p:pic>
        <p:nvPicPr>
          <p:cNvPr id="3" name="Picture 2" descr="Two people and a child in a kitchen&#10;&#10;Description automatically generated with low confidence">
            <a:extLst>
              <a:ext uri="{FF2B5EF4-FFF2-40B4-BE49-F238E27FC236}">
                <a16:creationId xmlns:a16="http://schemas.microsoft.com/office/drawing/2014/main" id="{90318FEE-FB7F-D865-26DB-2558CC25865E}"/>
              </a:ext>
            </a:extLst>
          </p:cNvPr>
          <p:cNvPicPr>
            <a:picLocks noChangeAspect="1"/>
          </p:cNvPicPr>
          <p:nvPr/>
        </p:nvPicPr>
        <p:blipFill>
          <a:blip r:embed="rId3"/>
          <a:stretch>
            <a:fillRect/>
          </a:stretch>
        </p:blipFill>
        <p:spPr>
          <a:xfrm>
            <a:off x="256461" y="1930865"/>
            <a:ext cx="2789496" cy="1568812"/>
          </a:xfrm>
          <a:prstGeom prst="rect">
            <a:avLst/>
          </a:prstGeom>
        </p:spPr>
      </p:pic>
      <p:sp>
        <p:nvSpPr>
          <p:cNvPr id="11" name="TextBox 10">
            <a:extLst>
              <a:ext uri="{FF2B5EF4-FFF2-40B4-BE49-F238E27FC236}">
                <a16:creationId xmlns:a16="http://schemas.microsoft.com/office/drawing/2014/main" id="{99883143-E5A3-11DC-3225-02661CD06CA7}"/>
              </a:ext>
            </a:extLst>
          </p:cNvPr>
          <p:cNvSpPr txBox="1"/>
          <p:nvPr/>
        </p:nvSpPr>
        <p:spPr>
          <a:xfrm>
            <a:off x="1010504" y="3499677"/>
            <a:ext cx="970157" cy="369332"/>
          </a:xfrm>
          <a:prstGeom prst="rect">
            <a:avLst/>
          </a:prstGeom>
          <a:noFill/>
        </p:spPr>
        <p:txBody>
          <a:bodyPr wrap="square" rtlCol="0">
            <a:spAutoFit/>
          </a:bodyPr>
          <a:lstStyle/>
          <a:p>
            <a:r>
              <a:rPr lang="en-US" b="1" dirty="0"/>
              <a:t>Kitchen</a:t>
            </a:r>
          </a:p>
        </p:txBody>
      </p:sp>
      <p:sp>
        <p:nvSpPr>
          <p:cNvPr id="4" name="Arrow: Down 3">
            <a:extLst>
              <a:ext uri="{FF2B5EF4-FFF2-40B4-BE49-F238E27FC236}">
                <a16:creationId xmlns:a16="http://schemas.microsoft.com/office/drawing/2014/main" id="{873864D0-0B4D-D753-6017-947796A84F71}"/>
              </a:ext>
            </a:extLst>
          </p:cNvPr>
          <p:cNvSpPr/>
          <p:nvPr/>
        </p:nvSpPr>
        <p:spPr>
          <a:xfrm>
            <a:off x="1304687" y="3869009"/>
            <a:ext cx="377496" cy="95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1B54F9-AB6C-2C69-08FA-627F2B2BDE76}"/>
              </a:ext>
            </a:extLst>
          </p:cNvPr>
          <p:cNvSpPr txBox="1"/>
          <p:nvPr/>
        </p:nvSpPr>
        <p:spPr>
          <a:xfrm>
            <a:off x="336850" y="4987259"/>
            <a:ext cx="2234090" cy="369332"/>
          </a:xfrm>
          <a:prstGeom prst="rect">
            <a:avLst/>
          </a:prstGeom>
          <a:noFill/>
          <a:ln w="38100">
            <a:solidFill>
              <a:schemeClr val="accent1"/>
            </a:solidFill>
          </a:ln>
        </p:spPr>
        <p:txBody>
          <a:bodyPr wrap="square" rtlCol="0">
            <a:spAutoFit/>
          </a:bodyPr>
          <a:lstStyle/>
          <a:p>
            <a:pPr algn="ctr"/>
            <a:r>
              <a:rPr lang="en-US" b="1" dirty="0"/>
              <a:t>Reverberant Speech</a:t>
            </a:r>
          </a:p>
        </p:txBody>
      </p:sp>
      <p:sp>
        <p:nvSpPr>
          <p:cNvPr id="7" name="Arrow: Down 6">
            <a:extLst>
              <a:ext uri="{FF2B5EF4-FFF2-40B4-BE49-F238E27FC236}">
                <a16:creationId xmlns:a16="http://schemas.microsoft.com/office/drawing/2014/main" id="{3301428A-F3EE-DFDE-2666-7677B90621AB}"/>
              </a:ext>
            </a:extLst>
          </p:cNvPr>
          <p:cNvSpPr/>
          <p:nvPr/>
        </p:nvSpPr>
        <p:spPr>
          <a:xfrm rot="16200000">
            <a:off x="2815014" y="4840817"/>
            <a:ext cx="377496" cy="67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245BCB-1680-65EF-581B-E98A3CFC1800}"/>
              </a:ext>
            </a:extLst>
          </p:cNvPr>
          <p:cNvSpPr txBox="1"/>
          <p:nvPr/>
        </p:nvSpPr>
        <p:spPr>
          <a:xfrm>
            <a:off x="3433765" y="4993899"/>
            <a:ext cx="2234090" cy="369332"/>
          </a:xfrm>
          <a:prstGeom prst="rect">
            <a:avLst/>
          </a:prstGeom>
          <a:noFill/>
          <a:ln w="38100">
            <a:solidFill>
              <a:srgbClr val="FF0000"/>
            </a:solidFill>
          </a:ln>
        </p:spPr>
        <p:txBody>
          <a:bodyPr wrap="square" rtlCol="0">
            <a:spAutoFit/>
          </a:bodyPr>
          <a:lstStyle/>
          <a:p>
            <a:pPr algn="ctr"/>
            <a:r>
              <a:rPr lang="en-US" b="1" dirty="0"/>
              <a:t>Estimated RIR</a:t>
            </a:r>
          </a:p>
        </p:txBody>
      </p:sp>
      <p:sp>
        <p:nvSpPr>
          <p:cNvPr id="13" name="TextBox 12">
            <a:extLst>
              <a:ext uri="{FF2B5EF4-FFF2-40B4-BE49-F238E27FC236}">
                <a16:creationId xmlns:a16="http://schemas.microsoft.com/office/drawing/2014/main" id="{56ECE432-2546-3061-CE1A-B8837F47B9E0}"/>
              </a:ext>
            </a:extLst>
          </p:cNvPr>
          <p:cNvSpPr txBox="1"/>
          <p:nvPr/>
        </p:nvSpPr>
        <p:spPr>
          <a:xfrm>
            <a:off x="5692585" y="5056614"/>
            <a:ext cx="308957" cy="307777"/>
          </a:xfrm>
          <a:prstGeom prst="rect">
            <a:avLst/>
          </a:prstGeom>
          <a:noFill/>
        </p:spPr>
        <p:txBody>
          <a:bodyPr wrap="square" rtlCol="0">
            <a:spAutoFit/>
          </a:bodyPr>
          <a:lstStyle/>
          <a:p>
            <a:r>
              <a:rPr lang="en-US" b="1" dirty="0"/>
              <a:t>*</a:t>
            </a:r>
          </a:p>
        </p:txBody>
      </p:sp>
      <p:sp>
        <p:nvSpPr>
          <p:cNvPr id="23" name="Arrow: Down 22">
            <a:extLst>
              <a:ext uri="{FF2B5EF4-FFF2-40B4-BE49-F238E27FC236}">
                <a16:creationId xmlns:a16="http://schemas.microsoft.com/office/drawing/2014/main" id="{008D6343-BC6D-8B59-D20F-7C985BBFBA4A}"/>
              </a:ext>
            </a:extLst>
          </p:cNvPr>
          <p:cNvSpPr/>
          <p:nvPr/>
        </p:nvSpPr>
        <p:spPr>
          <a:xfrm rot="16200000">
            <a:off x="8501617" y="4870649"/>
            <a:ext cx="377496" cy="67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3E1D780-E028-F430-8560-E1E08CF488E9}"/>
              </a:ext>
            </a:extLst>
          </p:cNvPr>
          <p:cNvSpPr/>
          <p:nvPr/>
        </p:nvSpPr>
        <p:spPr>
          <a:xfrm rot="10800000">
            <a:off x="10312918" y="3499677"/>
            <a:ext cx="377496" cy="95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ylinder 25">
            <a:extLst>
              <a:ext uri="{FF2B5EF4-FFF2-40B4-BE49-F238E27FC236}">
                <a16:creationId xmlns:a16="http://schemas.microsoft.com/office/drawing/2014/main" id="{47974D8D-2CF7-10A7-0191-1EC7CE8DCFF7}"/>
              </a:ext>
            </a:extLst>
          </p:cNvPr>
          <p:cNvSpPr/>
          <p:nvPr/>
        </p:nvSpPr>
        <p:spPr>
          <a:xfrm>
            <a:off x="9539247" y="4635088"/>
            <a:ext cx="1924839" cy="1463933"/>
          </a:xfrm>
          <a:prstGeom prst="ca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Reverberant Speech Dataset</a:t>
            </a:r>
          </a:p>
          <a:p>
            <a:pPr algn="ctr"/>
            <a:endParaRPr lang="en-US" dirty="0"/>
          </a:p>
        </p:txBody>
      </p:sp>
      <p:sp>
        <p:nvSpPr>
          <p:cNvPr id="27" name="Cylinder 26">
            <a:extLst>
              <a:ext uri="{FF2B5EF4-FFF2-40B4-BE49-F238E27FC236}">
                <a16:creationId xmlns:a16="http://schemas.microsoft.com/office/drawing/2014/main" id="{655125D4-EAD4-8FC1-58DF-E5DC9890429D}"/>
              </a:ext>
            </a:extLst>
          </p:cNvPr>
          <p:cNvSpPr/>
          <p:nvPr/>
        </p:nvSpPr>
        <p:spPr>
          <a:xfrm>
            <a:off x="6284421" y="4635088"/>
            <a:ext cx="1924839" cy="146393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Clean Speech Dataset</a:t>
            </a:r>
          </a:p>
          <a:p>
            <a:pPr algn="ctr"/>
            <a:endParaRPr lang="en-US" dirty="0"/>
          </a:p>
        </p:txBody>
      </p:sp>
      <p:sp>
        <p:nvSpPr>
          <p:cNvPr id="28" name="TextBox 27">
            <a:extLst>
              <a:ext uri="{FF2B5EF4-FFF2-40B4-BE49-F238E27FC236}">
                <a16:creationId xmlns:a16="http://schemas.microsoft.com/office/drawing/2014/main" id="{CDE7610D-B42D-72A2-1A7B-051BAE6FC6F3}"/>
              </a:ext>
            </a:extLst>
          </p:cNvPr>
          <p:cNvSpPr txBox="1"/>
          <p:nvPr/>
        </p:nvSpPr>
        <p:spPr>
          <a:xfrm>
            <a:off x="9384621" y="2639613"/>
            <a:ext cx="2234090" cy="646331"/>
          </a:xfrm>
          <a:prstGeom prst="rect">
            <a:avLst/>
          </a:prstGeom>
          <a:noFill/>
          <a:ln w="38100">
            <a:solidFill>
              <a:srgbClr val="00B0F0"/>
            </a:solidFill>
          </a:ln>
        </p:spPr>
        <p:txBody>
          <a:bodyPr wrap="square" rtlCol="0">
            <a:spAutoFit/>
          </a:bodyPr>
          <a:lstStyle/>
          <a:p>
            <a:pPr algn="ctr"/>
            <a:r>
              <a:rPr lang="en-US" b="1" dirty="0"/>
              <a:t>Automatic Speech Recognition System</a:t>
            </a:r>
          </a:p>
        </p:txBody>
      </p:sp>
      <p:sp>
        <p:nvSpPr>
          <p:cNvPr id="31" name="Slide Number Placeholder 30">
            <a:extLst>
              <a:ext uri="{FF2B5EF4-FFF2-40B4-BE49-F238E27FC236}">
                <a16:creationId xmlns:a16="http://schemas.microsoft.com/office/drawing/2014/main" id="{3A80F0BF-39B9-6A77-25A8-41CEB1606CA8}"/>
              </a:ext>
            </a:extLst>
          </p:cNvPr>
          <p:cNvSpPr>
            <a:spLocks noGrp="1"/>
          </p:cNvSpPr>
          <p:nvPr>
            <p:ph type="sldNum" sz="quarter" idx="12"/>
          </p:nvPr>
        </p:nvSpPr>
        <p:spPr/>
        <p:txBody>
          <a:bodyPr/>
          <a:lstStyle/>
          <a:p>
            <a:fld id="{E437EF2C-B392-4449-9BE4-ACADBBFCABDE}" type="slidenum">
              <a:rPr lang="en-US" smtClean="0"/>
              <a:t>6</a:t>
            </a:fld>
            <a:endParaRPr lang="en-US"/>
          </a:p>
        </p:txBody>
      </p:sp>
      <p:sp>
        <p:nvSpPr>
          <p:cNvPr id="6" name="TextBox 5">
            <a:extLst>
              <a:ext uri="{FF2B5EF4-FFF2-40B4-BE49-F238E27FC236}">
                <a16:creationId xmlns:a16="http://schemas.microsoft.com/office/drawing/2014/main" id="{6B14A78D-1E32-D464-0798-F4B1B9634026}"/>
              </a:ext>
            </a:extLst>
          </p:cNvPr>
          <p:cNvSpPr txBox="1"/>
          <p:nvPr/>
        </p:nvSpPr>
        <p:spPr>
          <a:xfrm>
            <a:off x="9447240" y="3850258"/>
            <a:ext cx="1089414" cy="523220"/>
          </a:xfrm>
          <a:prstGeom prst="rect">
            <a:avLst/>
          </a:prstGeom>
          <a:noFill/>
        </p:spPr>
        <p:txBody>
          <a:bodyPr wrap="square" rtlCol="0">
            <a:spAutoFit/>
          </a:bodyPr>
          <a:lstStyle/>
          <a:p>
            <a:r>
              <a:rPr lang="en-US" sz="2800" b="1" dirty="0">
                <a:solidFill>
                  <a:srgbClr val="00B0F0"/>
                </a:solidFill>
              </a:rPr>
              <a:t>Train</a:t>
            </a:r>
          </a:p>
        </p:txBody>
      </p:sp>
      <p:sp>
        <p:nvSpPr>
          <p:cNvPr id="8" name="Arrow: Right 7">
            <a:extLst>
              <a:ext uri="{FF2B5EF4-FFF2-40B4-BE49-F238E27FC236}">
                <a16:creationId xmlns:a16="http://schemas.microsoft.com/office/drawing/2014/main" id="{3AA59282-FA22-3154-7A5D-B6C8FB2F9BCB}"/>
              </a:ext>
            </a:extLst>
          </p:cNvPr>
          <p:cNvSpPr/>
          <p:nvPr/>
        </p:nvSpPr>
        <p:spPr>
          <a:xfrm>
            <a:off x="3172278" y="2775194"/>
            <a:ext cx="6103620" cy="3651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4EA490-ED37-6CA8-8B48-ECF10FD847A6}"/>
              </a:ext>
            </a:extLst>
          </p:cNvPr>
          <p:cNvSpPr txBox="1"/>
          <p:nvPr/>
        </p:nvSpPr>
        <p:spPr>
          <a:xfrm>
            <a:off x="3822503" y="2273385"/>
            <a:ext cx="5006340" cy="523220"/>
          </a:xfrm>
          <a:prstGeom prst="rect">
            <a:avLst/>
          </a:prstGeom>
          <a:noFill/>
        </p:spPr>
        <p:txBody>
          <a:bodyPr wrap="square" rtlCol="0">
            <a:spAutoFit/>
          </a:bodyPr>
          <a:lstStyle/>
          <a:p>
            <a:r>
              <a:rPr lang="en-US" sz="2800" b="1" dirty="0">
                <a:solidFill>
                  <a:srgbClr val="7030A0"/>
                </a:solidFill>
              </a:rPr>
              <a:t>Test on real speech recordings</a:t>
            </a:r>
          </a:p>
        </p:txBody>
      </p:sp>
    </p:spTree>
    <p:extLst>
      <p:ext uri="{BB962C8B-B14F-4D97-AF65-F5344CB8AC3E}">
        <p14:creationId xmlns:p14="http://schemas.microsoft.com/office/powerpoint/2010/main" val="358094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Our RIR Estimator</a:t>
            </a:r>
          </a:p>
        </p:txBody>
      </p:sp>
      <p:pic>
        <p:nvPicPr>
          <p:cNvPr id="8" name="Picture 7" descr="Graphical user interface, application&#10;&#10;Description automatically generated">
            <a:extLst>
              <a:ext uri="{FF2B5EF4-FFF2-40B4-BE49-F238E27FC236}">
                <a16:creationId xmlns:a16="http://schemas.microsoft.com/office/drawing/2014/main" id="{49A162C8-8AE9-E967-34F1-64094F502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465" y="1895991"/>
            <a:ext cx="5234950" cy="4663449"/>
          </a:xfrm>
          <a:prstGeom prst="rect">
            <a:avLst/>
          </a:prstGeom>
        </p:spPr>
      </p:pic>
      <p:sp>
        <p:nvSpPr>
          <p:cNvPr id="20" name="Slide Number Placeholder 19">
            <a:extLst>
              <a:ext uri="{FF2B5EF4-FFF2-40B4-BE49-F238E27FC236}">
                <a16:creationId xmlns:a16="http://schemas.microsoft.com/office/drawing/2014/main" id="{89CCE4FF-9A29-48BC-BB88-E1B1812C5A2F}"/>
              </a:ext>
            </a:extLst>
          </p:cNvPr>
          <p:cNvSpPr>
            <a:spLocks noGrp="1"/>
          </p:cNvSpPr>
          <p:nvPr>
            <p:ph type="sldNum" sz="quarter" idx="12"/>
          </p:nvPr>
        </p:nvSpPr>
        <p:spPr/>
        <p:txBody>
          <a:bodyPr/>
          <a:lstStyle/>
          <a:p>
            <a:fld id="{E437EF2C-B392-4449-9BE4-ACADBBFCABDE}" type="slidenum">
              <a:rPr lang="en-US" smtClean="0"/>
              <a:t>7</a:t>
            </a:fld>
            <a:endParaRPr lang="en-US"/>
          </a:p>
        </p:txBody>
      </p:sp>
    </p:spTree>
    <p:extLst>
      <p:ext uri="{BB962C8B-B14F-4D97-AF65-F5344CB8AC3E}">
        <p14:creationId xmlns:p14="http://schemas.microsoft.com/office/powerpoint/2010/main" val="373776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Discriminator Network</a:t>
            </a:r>
          </a:p>
        </p:txBody>
      </p:sp>
      <p:pic>
        <p:nvPicPr>
          <p:cNvPr id="4" name="Picture 3" descr="Text&#10;&#10;Description automatically generated">
            <a:extLst>
              <a:ext uri="{FF2B5EF4-FFF2-40B4-BE49-F238E27FC236}">
                <a16:creationId xmlns:a16="http://schemas.microsoft.com/office/drawing/2014/main" id="{E31CED78-0C33-2027-54B2-DDD2CBBCB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843" y="2303290"/>
            <a:ext cx="9311640" cy="3656935"/>
          </a:xfrm>
          <a:prstGeom prst="rect">
            <a:avLst/>
          </a:prstGeom>
        </p:spPr>
      </p:pic>
      <p:sp>
        <p:nvSpPr>
          <p:cNvPr id="10" name="Slide Number Placeholder 9">
            <a:extLst>
              <a:ext uri="{FF2B5EF4-FFF2-40B4-BE49-F238E27FC236}">
                <a16:creationId xmlns:a16="http://schemas.microsoft.com/office/drawing/2014/main" id="{7B30238C-5578-4FC2-59B0-CFB27F6ADE63}"/>
              </a:ext>
            </a:extLst>
          </p:cNvPr>
          <p:cNvSpPr>
            <a:spLocks noGrp="1"/>
          </p:cNvSpPr>
          <p:nvPr>
            <p:ph type="sldNum" sz="quarter" idx="12"/>
          </p:nvPr>
        </p:nvSpPr>
        <p:spPr/>
        <p:txBody>
          <a:bodyPr/>
          <a:lstStyle/>
          <a:p>
            <a:fld id="{E437EF2C-B392-4449-9BE4-ACADBBFCABDE}" type="slidenum">
              <a:rPr lang="en-US" smtClean="0"/>
              <a:t>8</a:t>
            </a:fld>
            <a:endParaRPr lang="en-US"/>
          </a:p>
        </p:txBody>
      </p:sp>
    </p:spTree>
    <p:extLst>
      <p:ext uri="{BB962C8B-B14F-4D97-AF65-F5344CB8AC3E}">
        <p14:creationId xmlns:p14="http://schemas.microsoft.com/office/powerpoint/2010/main" val="348516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dirty="0">
                <a:solidFill>
                  <a:srgbClr val="FFFFFF"/>
                </a:solidFill>
              </a:rPr>
              <a:t>Objective Function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E91A19F-4B5E-D262-162E-8C44AA83D7FA}"/>
                  </a:ext>
                </a:extLst>
              </p:cNvPr>
              <p:cNvSpPr txBox="1"/>
              <p:nvPr/>
            </p:nvSpPr>
            <p:spPr>
              <a:xfrm>
                <a:off x="310919" y="1828800"/>
                <a:ext cx="10913341" cy="1200329"/>
              </a:xfrm>
              <a:prstGeom prst="rect">
                <a:avLst/>
              </a:prstGeom>
              <a:noFill/>
            </p:spPr>
            <p:txBody>
              <a:bodyPr wrap="square" rtlCol="0">
                <a:spAutoFit/>
              </a:bodyPr>
              <a:lstStyle/>
              <a:p>
                <a:r>
                  <a:rPr lang="en-US" b="1" dirty="0"/>
                  <a:t>RIR Estimator : </a:t>
                </a:r>
                <a:r>
                  <a:rPr lang="en-US" dirty="0"/>
                  <a:t>The objective function of RIR estimator network (</a:t>
                </a:r>
                <a:r>
                  <a:rPr lang="en-US" b="1" dirty="0" err="1"/>
                  <a:t>L</a:t>
                </a:r>
                <a:r>
                  <a:rPr lang="en-US" b="1" baseline="-25000" dirty="0" err="1"/>
                  <a:t>E</a:t>
                </a:r>
                <a:r>
                  <a:rPr lang="en-US" b="1" baseline="-50000" dirty="0" err="1"/>
                  <a:t>Net</a:t>
                </a:r>
                <a:r>
                  <a:rPr lang="en-US" dirty="0"/>
                  <a:t>) consists of energy decay relief error (</a:t>
                </a:r>
                <a:r>
                  <a:rPr lang="en-US" b="1" dirty="0"/>
                  <a:t>L</a:t>
                </a:r>
                <a:r>
                  <a:rPr lang="en-US" b="1" baseline="-25000" dirty="0"/>
                  <a:t>EDR</a:t>
                </a:r>
                <a:r>
                  <a:rPr lang="en-US" dirty="0"/>
                  <a:t>), modified conditional GAN error (</a:t>
                </a:r>
                <a:r>
                  <a:rPr lang="en-US" b="1" dirty="0"/>
                  <a:t>L</a:t>
                </a:r>
                <a:r>
                  <a:rPr lang="en-US" b="1" baseline="-25000" dirty="0"/>
                  <a:t>CGAN</a:t>
                </a:r>
                <a:r>
                  <a:rPr lang="en-US" dirty="0"/>
                  <a:t>) and mean square error (</a:t>
                </a:r>
                <a:r>
                  <a:rPr lang="en-US" b="1" dirty="0"/>
                  <a:t>L</a:t>
                </a:r>
                <a:r>
                  <a:rPr lang="en-US" b="1" baseline="-25000" dirty="0"/>
                  <a:t>MSE</a:t>
                </a:r>
                <a:r>
                  <a:rPr lang="en-US" dirty="0"/>
                  <a:t>). </a:t>
                </a:r>
                <a:r>
                  <a:rPr lang="en-US" sz="1800" dirty="0"/>
                  <a:t>We use the weight </a:t>
                </a:r>
                <a14:m>
                  <m:oMath xmlns:m="http://schemas.openxmlformats.org/officeDocument/2006/math">
                    <m:r>
                      <a:rPr lang="en-US" sz="1800" b="1" i="1" smtClean="0">
                        <a:latin typeface="Cambria Math" panose="02040503050406030204" pitchFamily="18" charset="0"/>
                      </a:rPr>
                      <m:t>𝝀</m:t>
                    </m:r>
                  </m:oMath>
                </a14:m>
                <a:r>
                  <a:rPr lang="en-US" sz="1800" b="1" baseline="-25000" dirty="0"/>
                  <a:t>EDT </a:t>
                </a:r>
                <a:r>
                  <a:rPr lang="en-US" sz="1800" dirty="0"/>
                  <a:t>and</a:t>
                </a:r>
                <a:r>
                  <a:rPr lang="en-US" sz="1800" b="1" baseline="-25000" dirty="0"/>
                  <a:t> </a:t>
                </a:r>
                <a14:m>
                  <m:oMath xmlns:m="http://schemas.openxmlformats.org/officeDocument/2006/math">
                    <m:r>
                      <a:rPr lang="en-US" sz="1800" b="1" i="1">
                        <a:latin typeface="Cambria Math" panose="02040503050406030204" pitchFamily="18" charset="0"/>
                      </a:rPr>
                      <m:t>𝝀</m:t>
                    </m:r>
                  </m:oMath>
                </a14:m>
                <a:r>
                  <a:rPr lang="en-US" sz="1800" b="1" baseline="-25000" dirty="0"/>
                  <a:t>MSE</a:t>
                </a:r>
                <a:r>
                  <a:rPr lang="en-US" sz="1800" b="1" baseline="-50000" dirty="0"/>
                  <a:t> </a:t>
                </a:r>
                <a:r>
                  <a:rPr lang="en-US" sz="1800" dirty="0"/>
                  <a:t>to control the relative importance of </a:t>
                </a:r>
                <a:r>
                  <a:rPr lang="en-US" sz="1800" b="1" dirty="0"/>
                  <a:t>L</a:t>
                </a:r>
                <a:r>
                  <a:rPr lang="en-US" sz="1800" b="1" baseline="-25000" dirty="0"/>
                  <a:t>EDR </a:t>
                </a:r>
                <a:r>
                  <a:rPr lang="en-US" sz="1800" dirty="0"/>
                  <a:t>and</a:t>
                </a:r>
                <a:r>
                  <a:rPr lang="en-US" sz="1800" b="1" dirty="0"/>
                  <a:t> L</a:t>
                </a:r>
                <a:r>
                  <a:rPr lang="en-US" sz="1800" b="1" baseline="-25000" dirty="0"/>
                  <a:t>MSE</a:t>
                </a:r>
                <a:r>
                  <a:rPr lang="en-US" sz="1800" b="1" baseline="-50000" dirty="0"/>
                  <a:t> </a:t>
                </a:r>
                <a:r>
                  <a:rPr lang="en-US" sz="1800" dirty="0"/>
                  <a:t>, respectively.</a:t>
                </a:r>
              </a:p>
              <a:p>
                <a:endParaRPr lang="en-US" b="1" dirty="0"/>
              </a:p>
            </p:txBody>
          </p:sp>
        </mc:Choice>
        <mc:Fallback xmlns="">
          <p:sp>
            <p:nvSpPr>
              <p:cNvPr id="3" name="TextBox 2">
                <a:extLst>
                  <a:ext uri="{FF2B5EF4-FFF2-40B4-BE49-F238E27FC236}">
                    <a16:creationId xmlns:a16="http://schemas.microsoft.com/office/drawing/2014/main" id="{4E91A19F-4B5E-D262-162E-8C44AA83D7FA}"/>
                  </a:ext>
                </a:extLst>
              </p:cNvPr>
              <p:cNvSpPr txBox="1">
                <a:spLocks noRot="1" noChangeAspect="1" noMove="1" noResize="1" noEditPoints="1" noAdjustHandles="1" noChangeArrowheads="1" noChangeShapeType="1" noTextEdit="1"/>
              </p:cNvSpPr>
              <p:nvPr/>
            </p:nvSpPr>
            <p:spPr>
              <a:xfrm>
                <a:off x="310919" y="1828800"/>
                <a:ext cx="10913341" cy="1200329"/>
              </a:xfrm>
              <a:prstGeom prst="rect">
                <a:avLst/>
              </a:prstGeom>
              <a:blipFill>
                <a:blip r:embed="rId3"/>
                <a:stretch>
                  <a:fillRect l="-447" t="-2538"/>
                </a:stretch>
              </a:blipFill>
            </p:spPr>
            <p:txBody>
              <a:bodyPr/>
              <a:lstStyle/>
              <a:p>
                <a:r>
                  <a:rPr lang="en-US">
                    <a:noFill/>
                  </a:rPr>
                  <a:t> </a:t>
                </a:r>
              </a:p>
            </p:txBody>
          </p:sp>
        </mc:Fallback>
      </mc:AlternateContent>
      <p:pic>
        <p:nvPicPr>
          <p:cNvPr id="6" name="Picture 5" descr="Text, letter&#10;&#10;Description automatically generated">
            <a:extLst>
              <a:ext uri="{FF2B5EF4-FFF2-40B4-BE49-F238E27FC236}">
                <a16:creationId xmlns:a16="http://schemas.microsoft.com/office/drawing/2014/main" id="{EB887596-8C90-2CD5-1703-D69D27D81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688" y="2721513"/>
            <a:ext cx="7954504" cy="1156802"/>
          </a:xfrm>
          <a:prstGeom prst="rect">
            <a:avLst/>
          </a:prstGeom>
        </p:spPr>
      </p:pic>
      <p:pic>
        <p:nvPicPr>
          <p:cNvPr id="8" name="Picture 7">
            <a:extLst>
              <a:ext uri="{FF2B5EF4-FFF2-40B4-BE49-F238E27FC236}">
                <a16:creationId xmlns:a16="http://schemas.microsoft.com/office/drawing/2014/main" id="{B1C900BE-1348-044E-931D-F12587619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350" y="4084179"/>
            <a:ext cx="7917179" cy="665211"/>
          </a:xfrm>
          <a:prstGeom prst="rect">
            <a:avLst/>
          </a:prstGeom>
        </p:spPr>
      </p:pic>
      <p:pic>
        <p:nvPicPr>
          <p:cNvPr id="10" name="Picture 9">
            <a:extLst>
              <a:ext uri="{FF2B5EF4-FFF2-40B4-BE49-F238E27FC236}">
                <a16:creationId xmlns:a16="http://schemas.microsoft.com/office/drawing/2014/main" id="{238BE26F-BFAA-18FB-DAF9-56B681AD84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1688" y="4883414"/>
            <a:ext cx="7825739" cy="706016"/>
          </a:xfrm>
          <a:prstGeom prst="rect">
            <a:avLst/>
          </a:prstGeom>
        </p:spPr>
      </p:pic>
      <p:pic>
        <p:nvPicPr>
          <p:cNvPr id="12" name="Picture 11">
            <a:extLst>
              <a:ext uri="{FF2B5EF4-FFF2-40B4-BE49-F238E27FC236}">
                <a16:creationId xmlns:a16="http://schemas.microsoft.com/office/drawing/2014/main" id="{1D772277-27CF-27B7-A746-0505A1C793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6709" y="6004397"/>
            <a:ext cx="9391770" cy="825312"/>
          </a:xfrm>
          <a:prstGeom prst="rect">
            <a:avLst/>
          </a:prstGeom>
        </p:spPr>
      </p:pic>
      <p:sp>
        <p:nvSpPr>
          <p:cNvPr id="21" name="Slide Number Placeholder 20">
            <a:extLst>
              <a:ext uri="{FF2B5EF4-FFF2-40B4-BE49-F238E27FC236}">
                <a16:creationId xmlns:a16="http://schemas.microsoft.com/office/drawing/2014/main" id="{125AA84F-961E-036E-F69E-B0960E33D0D8}"/>
              </a:ext>
            </a:extLst>
          </p:cNvPr>
          <p:cNvSpPr>
            <a:spLocks noGrp="1"/>
          </p:cNvSpPr>
          <p:nvPr>
            <p:ph type="sldNum" sz="quarter" idx="12"/>
          </p:nvPr>
        </p:nvSpPr>
        <p:spPr/>
        <p:txBody>
          <a:bodyPr/>
          <a:lstStyle/>
          <a:p>
            <a:fld id="{E437EF2C-B392-4449-9BE4-ACADBBFCABDE}" type="slidenum">
              <a:rPr lang="en-US" smtClean="0"/>
              <a:t>9</a:t>
            </a:fld>
            <a:endParaRPr lang="en-US"/>
          </a:p>
        </p:txBody>
      </p:sp>
    </p:spTree>
    <p:extLst>
      <p:ext uri="{BB962C8B-B14F-4D97-AF65-F5344CB8AC3E}">
        <p14:creationId xmlns:p14="http://schemas.microsoft.com/office/powerpoint/2010/main" val="27832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1044</Words>
  <Application>Microsoft Office PowerPoint</Application>
  <PresentationFormat>Widescreen</PresentationFormat>
  <Paragraphs>112</Paragraphs>
  <Slides>17</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 Math</vt:lpstr>
      <vt:lpstr>Office Theme</vt:lpstr>
      <vt:lpstr>TOWARDS IMPROVED ROOM IMPULSE RESPONSE ESTIMATION FOR SPEECH RECOGNITION</vt:lpstr>
      <vt:lpstr>Introduction</vt:lpstr>
      <vt:lpstr>Introduction</vt:lpstr>
      <vt:lpstr>Introduction</vt:lpstr>
      <vt:lpstr>Introduction</vt:lpstr>
      <vt:lpstr>Our Approach</vt:lpstr>
      <vt:lpstr>Our RIR Estimator</vt:lpstr>
      <vt:lpstr>Discriminator Network</vt:lpstr>
      <vt:lpstr>Objective Function</vt:lpstr>
      <vt:lpstr>Objective Function</vt:lpstr>
      <vt:lpstr>Training Data</vt:lpstr>
      <vt:lpstr>Acoustic Evaluation</vt:lpstr>
      <vt:lpstr>Acoustic Evaluation</vt:lpstr>
      <vt:lpstr>Acoustic Evaluation</vt:lpstr>
      <vt:lpstr>Automatic Speech Recognition</vt:lpstr>
      <vt:lpstr>Automatic Speech Recognition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Far-field Speech Augmentation</dc:title>
  <dc:creator>Anton Ratnarajah</dc:creator>
  <cp:lastModifiedBy>Anton Jeran Ratnarajah</cp:lastModifiedBy>
  <cp:revision>47</cp:revision>
  <dcterms:created xsi:type="dcterms:W3CDTF">2021-06-01T14:30:15Z</dcterms:created>
  <dcterms:modified xsi:type="dcterms:W3CDTF">2023-04-24T16:46:00Z</dcterms:modified>
</cp:coreProperties>
</file>