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2"/>
  </p:notesMasterIdLst>
  <p:handoutMasterIdLst>
    <p:handoutMasterId r:id="rId23"/>
  </p:handoutMasterIdLst>
  <p:sldIdLst>
    <p:sldId id="271" r:id="rId2"/>
    <p:sldId id="275" r:id="rId3"/>
    <p:sldId id="283" r:id="rId4"/>
    <p:sldId id="317" r:id="rId5"/>
    <p:sldId id="292" r:id="rId6"/>
    <p:sldId id="293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05" r:id="rId16"/>
    <p:sldId id="327" r:id="rId17"/>
    <p:sldId id="306" r:id="rId18"/>
    <p:sldId id="328" r:id="rId19"/>
    <p:sldId id="310" r:id="rId20"/>
    <p:sldId id="311" r:id="rId21"/>
  </p:sldIdLst>
  <p:sldSz cx="9144000" cy="6858000" type="screen4x3"/>
  <p:notesSz cx="6858000" cy="994568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67454" autoAdjust="0"/>
  </p:normalViewPr>
  <p:slideViewPr>
    <p:cSldViewPr snapToGrid="0">
      <p:cViewPr varScale="1">
        <p:scale>
          <a:sx n="77" d="100"/>
          <a:sy n="77" d="100"/>
        </p:scale>
        <p:origin x="24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1651B-1E87-47F9-A962-50D0EE0466C2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42CA7-C355-4C1B-B66E-E4E9639E2E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42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96B83-BD8C-481E-A83A-2A97F49605F1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599C-907E-4DA5-A892-49D43E5D81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01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D5AB80-15E5-44A0-A208-9F2069119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0895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556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965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963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477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199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876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42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024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931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3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03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98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88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8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54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07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2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064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7599C-907E-4DA5-A892-49D43E5D81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67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ltGray">
          <a:xfrm>
            <a:off x="8004178" y="0"/>
            <a:ext cx="1139825" cy="685800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C59D2"/>
              </a:buClr>
              <a:buSzPct val="50000"/>
              <a:buFont typeface="Wingdings" pitchFamily="2" charset="2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ltGray">
          <a:xfrm>
            <a:off x="0" y="4638681"/>
            <a:ext cx="9144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C59D2"/>
              </a:buClr>
              <a:buSzPct val="50000"/>
              <a:buFont typeface="Wingdings" pitchFamily="2" charset="2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ltGray">
          <a:xfrm>
            <a:off x="0" y="2149481"/>
            <a:ext cx="9144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C59D2"/>
              </a:buClr>
              <a:buSzPct val="50000"/>
              <a:buFont typeface="Wingdings" pitchFamily="2" charset="2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7" name="Freeform 32"/>
          <p:cNvSpPr>
            <a:spLocks/>
          </p:cNvSpPr>
          <p:nvPr/>
        </p:nvSpPr>
        <p:spPr bwMode="lt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2147483647 h 1471"/>
              <a:gd name="T4" fmla="*/ 2147483647 w 5049"/>
              <a:gd name="T5" fmla="*/ 2147483647 h 1471"/>
              <a:gd name="T6" fmla="*/ 0 w 5049"/>
              <a:gd name="T7" fmla="*/ 2147483647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294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itchFamily="2" charset="-122"/>
              <a:ea typeface="宋体" charset="-122"/>
              <a:cs typeface="+mn-cs"/>
            </a:endParaRPr>
          </a:p>
        </p:txBody>
      </p:sp>
      <p:sp>
        <p:nvSpPr>
          <p:cNvPr id="8" name="AutoShape 51" descr="xiaoxun-1"/>
          <p:cNvSpPr>
            <a:spLocks noChangeArrowheads="1"/>
          </p:cNvSpPr>
          <p:nvPr userDrawn="1"/>
        </p:nvSpPr>
        <p:spPr bwMode="auto">
          <a:xfrm>
            <a:off x="179391" y="2636838"/>
            <a:ext cx="1584325" cy="1371600"/>
          </a:xfrm>
          <a:prstGeom prst="hexagon">
            <a:avLst>
              <a:gd name="adj" fmla="val 28877"/>
              <a:gd name="vf" fmla="val 11547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C59D2"/>
              </a:buClr>
              <a:buSzPct val="50000"/>
              <a:buFont typeface="Wingdings" pitchFamily="2" charset="2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9" name="AutoShape 52" descr="mao-1"/>
          <p:cNvSpPr>
            <a:spLocks noChangeArrowheads="1"/>
          </p:cNvSpPr>
          <p:nvPr userDrawn="1"/>
        </p:nvSpPr>
        <p:spPr bwMode="auto">
          <a:xfrm>
            <a:off x="1403353" y="1844675"/>
            <a:ext cx="1584325" cy="1371600"/>
          </a:xfrm>
          <a:prstGeom prst="hexagon">
            <a:avLst>
              <a:gd name="adj" fmla="val 28877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C59D2"/>
              </a:buClr>
              <a:buSzPct val="50000"/>
              <a:buFont typeface="Wingdings" pitchFamily="2" charset="2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10" name="AutoShape 53" descr="xm-1"/>
          <p:cNvSpPr>
            <a:spLocks noChangeArrowheads="1"/>
          </p:cNvSpPr>
          <p:nvPr userDrawn="1"/>
        </p:nvSpPr>
        <p:spPr bwMode="auto">
          <a:xfrm>
            <a:off x="1476378" y="3284538"/>
            <a:ext cx="1584325" cy="1371600"/>
          </a:xfrm>
          <a:prstGeom prst="hexagon">
            <a:avLst>
              <a:gd name="adj" fmla="val 28877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C59D2"/>
              </a:buClr>
              <a:buSzPct val="50000"/>
              <a:buFont typeface="Wingdings" pitchFamily="2" charset="2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11" name="AutoShape 54" descr="LOGO"/>
          <p:cNvSpPr>
            <a:spLocks noChangeArrowheads="1"/>
          </p:cNvSpPr>
          <p:nvPr userDrawn="1"/>
        </p:nvSpPr>
        <p:spPr bwMode="auto">
          <a:xfrm>
            <a:off x="250826" y="549275"/>
            <a:ext cx="4418013" cy="884238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C59D2"/>
              </a:buClr>
              <a:buSzPct val="50000"/>
              <a:buFont typeface="Wingdings" pitchFamily="2" charset="2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916238" y="2276475"/>
            <a:ext cx="5111750" cy="952500"/>
          </a:xfrm>
        </p:spPr>
        <p:txBody>
          <a:bodyPr/>
          <a:lstStyle>
            <a:lvl1pPr algn="r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title </a:t>
            </a:r>
            <a:br>
              <a:rPr lang="en-US" altLang="zh-CN"/>
            </a:br>
            <a:r>
              <a:rPr lang="en-US" altLang="zh-CN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203575" y="3789363"/>
            <a:ext cx="46482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86200" y="6527806"/>
            <a:ext cx="1752600" cy="16827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61AAD55-7CCC-40AB-B997-C0DCD9A82DE7}" type="datetime1">
              <a:rPr lang="zh-CN" altLang="en-US" smtClean="0">
                <a:solidFill>
                  <a:srgbClr val="6542AA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en-US" altLang="zh-CN">
              <a:solidFill>
                <a:srgbClr val="6542AA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4800" y="6502400"/>
            <a:ext cx="20574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spcBef>
                <a:spcPct val="0"/>
              </a:spcBef>
              <a:buClrTx/>
              <a:buSzTx/>
              <a:buFontTx/>
              <a:buNone/>
              <a:defRPr kumimoji="0" sz="105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>
              <a:solidFill>
                <a:srgbClr val="6542AA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93100" y="6413506"/>
            <a:ext cx="457200" cy="182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spcBef>
                <a:spcPct val="0"/>
              </a:spcBef>
              <a:buClrTx/>
              <a:buSzTx/>
              <a:buFontTx/>
              <a:buNone/>
              <a:defRPr kumimoji="0" sz="1050" b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26FC0CE-D688-4730-BD19-9885EFB10676}" type="slidenum">
              <a:rPr lang="zh-CN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4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3D1C06A-C171-4E10-A22A-8F7E24B9C59A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7663" y="381000"/>
            <a:ext cx="2076450" cy="60721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381000"/>
            <a:ext cx="6076950" cy="60721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509A6CBD-602A-4B7B-9FB0-B84E083392A1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8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8E66B467-E1DD-486A-B869-E1AEE10C26FE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5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01AF9BF8-5600-4959-B4E4-1F2FA4D69BF0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6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899CB379-B0A5-460C-8C46-AFED7DF3DA53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5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76700" cy="54721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7413" y="981075"/>
            <a:ext cx="4076700" cy="54721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249D7C1C-9D25-46BE-9529-65D99D7D9BEA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6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D04378AC-FBCB-4126-B0D5-45722B1C03C1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6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C3750630-3D73-4555-A02B-7CB9381F758A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5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FA409BC7-28A6-43BC-BD24-69EF18995C37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2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82CA1DCC-9071-4B99-995C-473FBFB1FBE9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5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430131D3-AEAD-4CEF-8902-ACA42EFC30B0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47" descr="LOGO"/>
          <p:cNvSpPr>
            <a:spLocks noChangeArrowheads="1"/>
          </p:cNvSpPr>
          <p:nvPr userDrawn="1"/>
        </p:nvSpPr>
        <p:spPr bwMode="auto">
          <a:xfrm>
            <a:off x="6418265" y="6332538"/>
            <a:ext cx="2401887" cy="481012"/>
          </a:xfrm>
          <a:prstGeom prst="roundRect">
            <a:avLst>
              <a:gd name="adj" fmla="val 16667"/>
            </a:avLst>
          </a:prstGeom>
          <a:blipFill dpi="0" rotWithShape="1">
            <a:blip r:embed="rId14" cstate="print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C59D2"/>
              </a:buClr>
              <a:buSzPct val="50000"/>
              <a:buFont typeface="Wingdings" pitchFamily="2" charset="2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1027" name="Freeform 34"/>
          <p:cNvSpPr>
            <a:spLocks/>
          </p:cNvSpPr>
          <p:nvPr/>
        </p:nvSpPr>
        <p:spPr bwMode="ltGray">
          <a:xfrm>
            <a:off x="-23813" y="344488"/>
            <a:ext cx="8772526" cy="633412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2147483647 h 1471"/>
              <a:gd name="T4" fmla="*/ 2147483647 w 5049"/>
              <a:gd name="T5" fmla="*/ 2147483647 h 1471"/>
              <a:gd name="T6" fmla="*/ 0 w 5049"/>
              <a:gd name="T7" fmla="*/ 2147483647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itchFamily="2" charset="-122"/>
              <a:ea typeface="宋体" charset="-122"/>
              <a:cs typeface="+mn-cs"/>
            </a:endParaRPr>
          </a:p>
        </p:txBody>
      </p:sp>
      <p:grpSp>
        <p:nvGrpSpPr>
          <p:cNvPr id="2052" name="Group 38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39" name="AutoShape 39"/>
            <p:cNvSpPr>
              <a:spLocks noChangeArrowheads="1"/>
            </p:cNvSpPr>
            <p:nvPr userDrawn="1"/>
          </p:nvSpPr>
          <p:spPr bwMode="lt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C59D2"/>
                </a:buClr>
                <a:buSzPct val="50000"/>
                <a:buFont typeface="Wingdings" pitchFamily="2" charset="2"/>
                <a:buNone/>
                <a:tabLst/>
                <a:defRPr/>
              </a:pPr>
              <a:endParaRPr kumimoji="0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endParaRPr>
            </a:p>
          </p:txBody>
        </p:sp>
        <p:sp>
          <p:nvSpPr>
            <p:cNvPr id="1040" name="AutoShape 40"/>
            <p:cNvSpPr>
              <a:spLocks noChangeArrowheads="1"/>
            </p:cNvSpPr>
            <p:nvPr userDrawn="1"/>
          </p:nvSpPr>
          <p:spPr bwMode="lt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C59D2"/>
                </a:buClr>
                <a:buSzPct val="50000"/>
                <a:buFont typeface="Wingdings" pitchFamily="2" charset="2"/>
                <a:buNone/>
                <a:tabLst/>
                <a:defRPr/>
              </a:pPr>
              <a:endParaRPr kumimoji="0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endParaRPr>
            </a:p>
          </p:txBody>
        </p:sp>
        <p:sp>
          <p:nvSpPr>
            <p:cNvPr id="1041" name="AutoShape 41"/>
            <p:cNvSpPr>
              <a:spLocks noChangeArrowheads="1"/>
            </p:cNvSpPr>
            <p:nvPr userDrawn="1"/>
          </p:nvSpPr>
          <p:spPr bwMode="lt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C59D2"/>
                </a:buClr>
                <a:buSzPct val="50000"/>
                <a:buFont typeface="Wingdings" pitchFamily="2" charset="2"/>
                <a:buNone/>
                <a:tabLst/>
                <a:defRPr/>
              </a:pPr>
              <a:endParaRPr kumimoji="0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endParaRPr>
            </a:p>
          </p:txBody>
        </p:sp>
      </p:grp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3058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62719"/>
            <a:ext cx="2667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spcBef>
                <a:spcPct val="0"/>
              </a:spcBef>
              <a:buClrTx/>
              <a:buSzTx/>
              <a:buFontTx/>
              <a:buNone/>
              <a:defRPr kumimoji="0" sz="105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0B6C12F-BE0C-4C70-808B-550962606D56}" type="datetime1">
              <a:rPr lang="zh-CN" alt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  <a:defRPr/>
              </a:pPr>
              <a:t>2018/11/20</a:t>
            </a:fld>
            <a:endParaRPr lang="zh-CN" altLang="en-US">
              <a:solidFill>
                <a:srgbClr val="003366"/>
              </a:solidFill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6"/>
            <a:ext cx="6781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grpSp>
        <p:nvGrpSpPr>
          <p:cNvPr id="2056" name="Group 35"/>
          <p:cNvGrpSpPr>
            <a:grpSpLocks/>
          </p:cNvGrpSpPr>
          <p:nvPr/>
        </p:nvGrpSpPr>
        <p:grpSpPr bwMode="auto">
          <a:xfrm>
            <a:off x="8748716" y="0"/>
            <a:ext cx="395287" cy="6858000"/>
            <a:chOff x="5040" y="0"/>
            <a:chExt cx="720" cy="4320"/>
          </a:xfrm>
        </p:grpSpPr>
        <p:sp>
          <p:nvSpPr>
            <p:cNvPr id="1037" name="Rectangle 36"/>
            <p:cNvSpPr>
              <a:spLocks noChangeArrowheads="1"/>
            </p:cNvSpPr>
            <p:nvPr userDrawn="1"/>
          </p:nvSpPr>
          <p:spPr bwMode="ltGray">
            <a:xfrm>
              <a:off x="5043" y="0"/>
              <a:ext cx="717" cy="4320"/>
            </a:xfrm>
            <a:prstGeom prst="rect">
              <a:avLst/>
            </a:prstGeom>
            <a:solidFill>
              <a:srgbClr val="ECECE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C59D2"/>
                </a:buClr>
                <a:buSzPct val="50000"/>
                <a:buFont typeface="Wingdings" pitchFamily="2" charset="2"/>
                <a:buNone/>
                <a:tabLst/>
                <a:defRPr/>
              </a:pPr>
              <a:endParaRPr kumimoji="0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endParaRPr>
            </a:p>
          </p:txBody>
        </p:sp>
        <p:sp>
          <p:nvSpPr>
            <p:cNvPr id="1038" name="Rectangle 37"/>
            <p:cNvSpPr>
              <a:spLocks noChangeArrowheads="1"/>
            </p:cNvSpPr>
            <p:nvPr userDrawn="1"/>
          </p:nvSpPr>
          <p:spPr bwMode="ltGray">
            <a:xfrm>
              <a:off x="5040" y="219"/>
              <a:ext cx="720" cy="3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C59D2"/>
                </a:buClr>
                <a:buSzPct val="50000"/>
                <a:buFont typeface="Wingdings" pitchFamily="2" charset="2"/>
                <a:buNone/>
                <a:tabLst/>
                <a:defRPr/>
              </a:pPr>
              <a:endParaRPr kumimoji="0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endParaRPr>
            </a:p>
          </p:txBody>
        </p:sp>
      </p:grpSp>
      <p:grpSp>
        <p:nvGrpSpPr>
          <p:cNvPr id="2057" name="Group 45"/>
          <p:cNvGrpSpPr>
            <a:grpSpLocks/>
          </p:cNvGrpSpPr>
          <p:nvPr userDrawn="1"/>
        </p:nvGrpSpPr>
        <p:grpSpPr bwMode="auto">
          <a:xfrm>
            <a:off x="8459788" y="5859463"/>
            <a:ext cx="684212" cy="665162"/>
            <a:chOff x="3320" y="2694"/>
            <a:chExt cx="720" cy="708"/>
          </a:xfrm>
        </p:grpSpPr>
        <p:sp>
          <p:nvSpPr>
            <p:cNvPr id="1034" name="AutoShape 42"/>
            <p:cNvSpPr>
              <a:spLocks noChangeArrowheads="1"/>
            </p:cNvSpPr>
            <p:nvPr/>
          </p:nvSpPr>
          <p:spPr bwMode="gray">
            <a:xfrm>
              <a:off x="3320" y="2887"/>
              <a:ext cx="384" cy="335"/>
            </a:xfrm>
            <a:prstGeom prst="hexagon">
              <a:avLst>
                <a:gd name="adj" fmla="val 28572"/>
                <a:gd name="vf" fmla="val 115470"/>
              </a:avLst>
            </a:prstGeom>
            <a:solidFill>
              <a:srgbClr val="CFCFC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C59D2"/>
                </a:buClr>
                <a:buSzPct val="50000"/>
                <a:buFont typeface="Wingdings" pitchFamily="2" charset="2"/>
                <a:buNone/>
                <a:tabLst/>
                <a:defRPr/>
              </a:pPr>
              <a:endParaRPr kumimoji="0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endParaRPr>
            </a:p>
          </p:txBody>
        </p:sp>
        <p:sp>
          <p:nvSpPr>
            <p:cNvPr id="1035" name="AutoShape 43"/>
            <p:cNvSpPr>
              <a:spLocks noChangeArrowheads="1"/>
            </p:cNvSpPr>
            <p:nvPr/>
          </p:nvSpPr>
          <p:spPr bwMode="gray">
            <a:xfrm>
              <a:off x="3656" y="2694"/>
              <a:ext cx="384" cy="336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rgbClr val="CFCFC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C59D2"/>
                </a:buClr>
                <a:buSzPct val="50000"/>
                <a:buFont typeface="Wingdings" pitchFamily="2" charset="2"/>
                <a:buNone/>
                <a:tabLst/>
                <a:defRPr/>
              </a:pPr>
              <a:endParaRPr kumimoji="0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endParaRPr>
            </a:p>
          </p:txBody>
        </p:sp>
        <p:sp>
          <p:nvSpPr>
            <p:cNvPr id="1036" name="AutoShape 44"/>
            <p:cNvSpPr>
              <a:spLocks noChangeArrowheads="1"/>
            </p:cNvSpPr>
            <p:nvPr/>
          </p:nvSpPr>
          <p:spPr bwMode="gray">
            <a:xfrm>
              <a:off x="3651" y="3066"/>
              <a:ext cx="383" cy="336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rgbClr val="CFCFC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C59D2"/>
                </a:buClr>
                <a:buSzPct val="50000"/>
                <a:buFont typeface="Wingdings" pitchFamily="2" charset="2"/>
                <a:buNone/>
                <a:tabLst/>
                <a:defRPr/>
              </a:pPr>
              <a:endParaRPr kumimoji="0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51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5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wmf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yfchu@bupt.edu.c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0200" y="2990540"/>
            <a:ext cx="5956300" cy="864096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en-US" altLang="zh-CN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CNN-based Action Recognition Using Adaptive Multiscale Depth Motion</a:t>
            </a:r>
            <a:r>
              <a:rPr lang="en-US" altLang="zh-C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altLang="zh-C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zh-CN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Maps And Stable Joint Distance Maps</a:t>
            </a:r>
            <a:endParaRPr lang="en-US" altLang="zh-CN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8855" y="6009624"/>
            <a:ext cx="2484276" cy="657876"/>
          </a:xfrm>
        </p:spPr>
        <p:txBody>
          <a:bodyPr/>
          <a:lstStyle/>
          <a:p>
            <a:pPr algn="ctr" eaLnBrk="1" hangingPunct="1"/>
            <a:r>
              <a:rPr lang="en-US" altLang="zh-CN" sz="1600" dirty="0" err="1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GlobalSIP</a:t>
            </a:r>
            <a:r>
              <a:rPr lang="en-US" altLang="zh-CN" sz="1600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2018</a:t>
            </a:r>
            <a:endParaRPr lang="en-US" altLang="zh-CN" sz="16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eaLnBrk="1" hangingPunct="1"/>
            <a:r>
              <a:rPr lang="en-US" altLang="zh-CN" sz="1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Nov. 27, 2018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white">
          <a:xfrm>
            <a:off x="355954" y="5351748"/>
            <a:ext cx="6997346" cy="6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35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50">
                <a:solidFill>
                  <a:schemeClr val="tx1"/>
                </a:solidFill>
                <a:latin typeface="Arial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zh-CN" sz="2000" b="1" kern="0" dirty="0" err="1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Junyou</a:t>
            </a:r>
            <a:r>
              <a:rPr lang="en-US" altLang="zh-CN" sz="2000" b="1" kern="0" dirty="0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He</a:t>
            </a:r>
            <a:r>
              <a:rPr lang="en-US" altLang="zh-CN" sz="2000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zh-CN" sz="2000" kern="0" dirty="0" err="1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Hailun</a:t>
            </a:r>
            <a:r>
              <a:rPr lang="en-US" altLang="zh-CN" sz="2000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zh-CN" sz="2000" kern="0" dirty="0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Xia, </a:t>
            </a:r>
            <a:r>
              <a:rPr lang="en-US" altLang="zh-CN" sz="2000" kern="0" dirty="0" err="1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Chunyan</a:t>
            </a:r>
            <a:r>
              <a:rPr lang="en-US" altLang="zh-CN" sz="2000" kern="0" dirty="0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Feng</a:t>
            </a:r>
            <a:r>
              <a:rPr lang="en-US" altLang="zh-CN" sz="2000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zh-CN" sz="2000" kern="0" dirty="0" err="1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Yunfei</a:t>
            </a:r>
            <a:r>
              <a:rPr lang="en-US" altLang="zh-CN" sz="2000" kern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Chu</a:t>
            </a:r>
            <a:endParaRPr lang="en-US" altLang="zh-CN" sz="2000" kern="0" dirty="0" smtClean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1" hangingPunct="1"/>
            <a:r>
              <a:rPr lang="en-US" altLang="zh-CN" sz="2000" kern="0" dirty="0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Beijing University of Posts and Telecommunications</a:t>
            </a:r>
            <a:endParaRPr lang="en-US" altLang="zh-CN" sz="2000" kern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988539" y="381006"/>
            <a:ext cx="7648831" cy="563563"/>
          </a:xfrm>
        </p:spPr>
        <p:txBody>
          <a:bodyPr/>
          <a:lstStyle/>
          <a:p>
            <a:r>
              <a:rPr lang="fr-FR" altLang="zh-CN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Stable Joint Distance </a:t>
            </a:r>
            <a:r>
              <a:rPr lang="fr-FR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Maps(SJDM</a:t>
            </a:r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s)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2900" y="1220999"/>
            <a:ext cx="8294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200" dirty="0"/>
              <a:t>The distances to different stable joints contain different spatial relationships and useful structural information of the skeleton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438691"/>
              </p:ext>
            </p:extLst>
          </p:nvPr>
        </p:nvGraphicFramePr>
        <p:xfrm>
          <a:off x="5222906" y="4814571"/>
          <a:ext cx="295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4" imgW="2958840" imgH="380880" progId="Equation.DSMT4">
                  <p:embed/>
                </p:oleObj>
              </mc:Choice>
              <mc:Fallback>
                <p:oleObj name="Equation" r:id="rId4" imgW="29588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2906" y="4814571"/>
                        <a:ext cx="2959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887670" y="5564092"/>
            <a:ext cx="7268837" cy="369332"/>
            <a:chOff x="342900" y="3702304"/>
            <a:chExt cx="7268837" cy="369332"/>
          </a:xfrm>
        </p:grpSpPr>
        <p:sp>
          <p:nvSpPr>
            <p:cNvPr id="17" name="文本框 16"/>
            <p:cNvSpPr txBox="1"/>
            <p:nvPr/>
          </p:nvSpPr>
          <p:spPr>
            <a:xfrm>
              <a:off x="342900" y="3702304"/>
              <a:ext cx="403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Verdana" panose="020B0604030504040204" pitchFamily="34" charset="0"/>
                <a:buChar char="−"/>
              </a:pPr>
              <a:r>
                <a:rPr lang="en-US" altLang="zh-CN" i="1" dirty="0" smtClean="0">
                  <a:solidFill>
                    <a:srgbClr val="000000"/>
                  </a:solidFill>
                </a:rPr>
                <a:t>                 corresponding </a:t>
              </a:r>
              <a:r>
                <a:rPr lang="en-US" altLang="zh-CN" i="1" dirty="0">
                  <a:solidFill>
                    <a:srgbClr val="000000"/>
                  </a:solidFill>
                </a:rPr>
                <a:t>to</a:t>
              </a:r>
              <a:endParaRPr lang="zh-CN" altLang="en-US" i="1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36249"/>
                </p:ext>
              </p:extLst>
            </p:nvPr>
          </p:nvGraphicFramePr>
          <p:xfrm>
            <a:off x="693628" y="3734570"/>
            <a:ext cx="13716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2" name="Equation" r:id="rId6" imgW="1371600" imgH="304560" progId="Equation.DSMT4">
                    <p:embed/>
                  </p:oleObj>
                </mc:Choice>
                <mc:Fallback>
                  <p:oleObj name="Equation" r:id="rId6" imgW="137160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93628" y="3734570"/>
                          <a:ext cx="13716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047140"/>
                </p:ext>
              </p:extLst>
            </p:nvPr>
          </p:nvGraphicFramePr>
          <p:xfrm>
            <a:off x="4043037" y="3761808"/>
            <a:ext cx="3568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3" name="Equation" r:id="rId8" imgW="3568680" imgH="304560" progId="Equation.DSMT4">
                    <p:embed/>
                  </p:oleObj>
                </mc:Choice>
                <mc:Fallback>
                  <p:oleObj name="Equation" r:id="rId8" imgW="356868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043037" y="3761808"/>
                          <a:ext cx="35687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4614638" y="4221989"/>
            <a:ext cx="3970846" cy="404003"/>
            <a:chOff x="4578215" y="4490795"/>
            <a:chExt cx="3970846" cy="404003"/>
          </a:xfrm>
        </p:grpSpPr>
        <p:sp>
          <p:nvSpPr>
            <p:cNvPr id="23" name="文本框 22"/>
            <p:cNvSpPr txBox="1"/>
            <p:nvPr/>
          </p:nvSpPr>
          <p:spPr>
            <a:xfrm>
              <a:off x="4578215" y="4490795"/>
              <a:ext cx="39708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n"/>
              </a:pPr>
              <a:r>
                <a:rPr lang="en-US" altLang="zh-CN" sz="2000" dirty="0" smtClean="0">
                  <a:solidFill>
                    <a:schemeClr val="tx1">
                      <a:lumMod val="50000"/>
                    </a:schemeClr>
                  </a:solidFill>
                </a:rPr>
                <a:t>     is expressed </a:t>
              </a:r>
              <a:r>
                <a:rPr lang="en-US" altLang="zh-CN" sz="2000" dirty="0">
                  <a:solidFill>
                    <a:schemeClr val="tx1">
                      <a:lumMod val="50000"/>
                    </a:schemeClr>
                  </a:solidFill>
                </a:rPr>
                <a:t>as follows:</a:t>
              </a: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9147987"/>
                </p:ext>
              </p:extLst>
            </p:nvPr>
          </p:nvGraphicFramePr>
          <p:xfrm>
            <a:off x="4976933" y="4539198"/>
            <a:ext cx="4191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4" name="Equation" r:id="rId10" imgW="419040" imgH="355320" progId="Equation.DSMT4">
                    <p:embed/>
                  </p:oleObj>
                </mc:Choice>
                <mc:Fallback>
                  <p:oleObj name="Equation" r:id="rId10" imgW="419040" imgH="35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976933" y="4539198"/>
                          <a:ext cx="4191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620" y="2226454"/>
            <a:ext cx="5495721" cy="29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1068857" y="381006"/>
            <a:ext cx="7716795" cy="563563"/>
          </a:xfrm>
        </p:spPr>
        <p:txBody>
          <a:bodyPr/>
          <a:lstStyle/>
          <a:p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Proposed Method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66" y="1005700"/>
            <a:ext cx="6939419" cy="47815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6583" y="1903956"/>
            <a:ext cx="210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Generate AM-DMMs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6583" y="4135214"/>
            <a:ext cx="210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lang="en-US" altLang="zh-CN" dirty="0" smtClean="0"/>
              <a:t>Generate SJDMs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2619117" y="5687879"/>
            <a:ext cx="240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lang="en-US" altLang="zh-CN" dirty="0"/>
              <a:t>Input Preprocessing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13108" y="5639483"/>
            <a:ext cx="291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4"/>
            </a:pPr>
            <a:r>
              <a:rPr lang="en-US" altLang="zh-CN" dirty="0"/>
              <a:t>Network Training &amp; Class Score Fusion</a:t>
            </a:r>
          </a:p>
        </p:txBody>
      </p:sp>
      <p:sp>
        <p:nvSpPr>
          <p:cNvPr id="11" name="流程图: 过程 10"/>
          <p:cNvSpPr/>
          <p:nvPr/>
        </p:nvSpPr>
        <p:spPr bwMode="auto">
          <a:xfrm>
            <a:off x="2505204" y="1005699"/>
            <a:ext cx="1465547" cy="4781516"/>
          </a:xfrm>
          <a:prstGeom prst="flowChartProcess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91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988539" y="381006"/>
            <a:ext cx="7648831" cy="563563"/>
          </a:xfrm>
        </p:spPr>
        <p:txBody>
          <a:bodyPr/>
          <a:lstStyle/>
          <a:p>
            <a:r>
              <a:rPr lang="fr-FR" altLang="zh-CN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Input Preprocessing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2900" y="1220999"/>
            <a:ext cx="8294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R</a:t>
            </a:r>
            <a:r>
              <a:rPr lang="en-US" altLang="zh-CN" sz="2000" dirty="0" smtClean="0"/>
              <a:t>esized </a:t>
            </a:r>
            <a:r>
              <a:rPr lang="en-US" altLang="zh-CN" sz="2000" dirty="0"/>
              <a:t>maps </a:t>
            </a:r>
            <a:r>
              <a:rPr lang="en-US" altLang="zh-CN" sz="2000" dirty="0" smtClean="0"/>
              <a:t>to </a:t>
            </a:r>
            <a:r>
              <a:rPr lang="en-US" altLang="zh-CN" sz="2000" dirty="0"/>
              <a:t>make them compatible with the pre-trained CNN model and solve the variable-length problem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142" y="2508695"/>
            <a:ext cx="6051088" cy="32749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93142" y="5655615"/>
            <a:ext cx="6952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Sample color coded AM-DMMs and SJDMs generated by the proposed method on UTD-MHAD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dataset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42900" y="1864712"/>
            <a:ext cx="8294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HSV-color coding has highlighted the differences in texture and edges</a:t>
            </a:r>
          </a:p>
        </p:txBody>
      </p:sp>
    </p:spTree>
    <p:extLst>
      <p:ext uri="{BB962C8B-B14F-4D97-AF65-F5344CB8AC3E}">
        <p14:creationId xmlns:p14="http://schemas.microsoft.com/office/powerpoint/2010/main" val="2426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1068857" y="381006"/>
            <a:ext cx="7716795" cy="563563"/>
          </a:xfrm>
        </p:spPr>
        <p:txBody>
          <a:bodyPr/>
          <a:lstStyle/>
          <a:p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Proposed Method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66" y="1005700"/>
            <a:ext cx="6939419" cy="47815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6583" y="1903956"/>
            <a:ext cx="210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Generate AM-DMMs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6583" y="4135214"/>
            <a:ext cx="210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lang="en-US" altLang="zh-CN" dirty="0" smtClean="0"/>
              <a:t>Generate SJDMs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2619117" y="5687879"/>
            <a:ext cx="240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lang="en-US" altLang="zh-CN" dirty="0"/>
              <a:t>Input Preprocessing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13108" y="5639483"/>
            <a:ext cx="291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4"/>
            </a:pPr>
            <a:r>
              <a:rPr lang="en-US" altLang="zh-CN" dirty="0"/>
              <a:t>Network Training &amp; Class Score Fusion</a:t>
            </a:r>
          </a:p>
        </p:txBody>
      </p:sp>
      <p:sp>
        <p:nvSpPr>
          <p:cNvPr id="11" name="流程图: 过程 10"/>
          <p:cNvSpPr/>
          <p:nvPr/>
        </p:nvSpPr>
        <p:spPr bwMode="auto">
          <a:xfrm>
            <a:off x="4020854" y="989568"/>
            <a:ext cx="3269293" cy="4649915"/>
          </a:xfrm>
          <a:prstGeom prst="flowChartProcess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76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988539" y="381006"/>
            <a:ext cx="7648831" cy="563563"/>
          </a:xfrm>
        </p:spPr>
        <p:txBody>
          <a:bodyPr/>
          <a:lstStyle/>
          <a:p>
            <a:r>
              <a:rPr lang="en-US" altLang="zh-CN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Network Training and Class Score Fusion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2900" y="1220999"/>
            <a:ext cx="829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200" dirty="0"/>
              <a:t>A multi-channel </a:t>
            </a:r>
            <a:r>
              <a:rPr lang="en-US" altLang="zh-CN" sz="2200" dirty="0" smtClean="0"/>
              <a:t>CNN is </a:t>
            </a:r>
            <a:r>
              <a:rPr lang="en-US" altLang="zh-CN" sz="2200" dirty="0"/>
              <a:t>adopted to exploit the discriminative </a:t>
            </a:r>
            <a:r>
              <a:rPr lang="en-US" altLang="zh-CN" sz="2200" dirty="0" smtClean="0"/>
              <a:t>features</a:t>
            </a:r>
            <a:endParaRPr lang="en-US" altLang="zh-CN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779477" y="2194139"/>
            <a:ext cx="677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</a:rPr>
              <a:t>Two fusion 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</a:rPr>
              <a:t>methods are expressed as follows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10736"/>
              </p:ext>
            </p:extLst>
          </p:nvPr>
        </p:nvGraphicFramePr>
        <p:xfrm>
          <a:off x="1587586" y="2926954"/>
          <a:ext cx="3619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quation" r:id="rId4" imgW="3619440" imgH="355320" progId="Equation.DSMT4">
                  <p:embed/>
                </p:oleObj>
              </mc:Choice>
              <mc:Fallback>
                <p:oleObj name="Equation" r:id="rId4" imgW="36194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586" y="2926954"/>
                        <a:ext cx="3619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199763"/>
              </p:ext>
            </p:extLst>
          </p:nvPr>
        </p:nvGraphicFramePr>
        <p:xfrm>
          <a:off x="1587586" y="3479629"/>
          <a:ext cx="414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6" imgW="4140000" imgH="330120" progId="Equation.DSMT4">
                  <p:embed/>
                </p:oleObj>
              </mc:Choice>
              <mc:Fallback>
                <p:oleObj name="Equation" r:id="rId6" imgW="4140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7586" y="3479629"/>
                        <a:ext cx="4140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779477" y="4291858"/>
            <a:ext cx="6999185" cy="1477328"/>
            <a:chOff x="779477" y="3993670"/>
            <a:chExt cx="6999185" cy="1477328"/>
          </a:xfrm>
        </p:grpSpPr>
        <p:sp>
          <p:nvSpPr>
            <p:cNvPr id="11" name="文本框 10"/>
            <p:cNvSpPr txBox="1"/>
            <p:nvPr/>
          </p:nvSpPr>
          <p:spPr>
            <a:xfrm>
              <a:off x="779477" y="3993670"/>
              <a:ext cx="699918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Verdana" panose="020B0604030504040204" pitchFamily="34" charset="0"/>
                <a:buChar char="−"/>
              </a:pPr>
              <a:r>
                <a:rPr lang="en-US" altLang="zh-CN" i="1" dirty="0">
                  <a:solidFill>
                    <a:srgbClr val="000000"/>
                  </a:solidFill>
                </a:rPr>
                <a:t>   </a:t>
              </a:r>
              <a:r>
                <a:rPr lang="en-US" altLang="zh-CN" i="1" dirty="0" smtClean="0">
                  <a:solidFill>
                    <a:srgbClr val="000000"/>
                  </a:solidFill>
                </a:rPr>
                <a:t> are </a:t>
              </a:r>
              <a:r>
                <a:rPr lang="en-US" altLang="zh-CN" i="1" dirty="0">
                  <a:solidFill>
                    <a:srgbClr val="000000"/>
                  </a:solidFill>
                </a:rPr>
                <a:t>score probability vectors</a:t>
              </a:r>
              <a:endParaRPr lang="en-US" altLang="zh-CN" i="1" dirty="0" smtClean="0">
                <a:solidFill>
                  <a:srgbClr val="000000"/>
                </a:solidFill>
              </a:endParaRPr>
            </a:p>
            <a:p>
              <a:pPr marL="285750" indent="-285750">
                <a:buFont typeface="Verdana" panose="020B0604030504040204" pitchFamily="34" charset="0"/>
                <a:buChar char="−"/>
              </a:pPr>
              <a:r>
                <a:rPr lang="en-US" altLang="zh-CN" i="1" dirty="0">
                  <a:solidFill>
                    <a:srgbClr val="000000"/>
                  </a:solidFill>
                </a:rPr>
                <a:t> </a:t>
              </a:r>
              <a:r>
                <a:rPr lang="en-US" altLang="zh-CN" i="1" dirty="0" smtClean="0">
                  <a:solidFill>
                    <a:srgbClr val="000000"/>
                  </a:solidFill>
                </a:rPr>
                <a:t>   is </a:t>
              </a:r>
              <a:r>
                <a:rPr lang="en-US" altLang="zh-CN" i="1" dirty="0">
                  <a:solidFill>
                    <a:srgbClr val="000000"/>
                  </a:solidFill>
                </a:rPr>
                <a:t>the </a:t>
              </a:r>
              <a:r>
                <a:rPr lang="en-US" altLang="zh-CN" i="1" dirty="0" smtClean="0">
                  <a:solidFill>
                    <a:srgbClr val="000000"/>
                  </a:solidFill>
                </a:rPr>
                <a:t>element-wise multiplication</a:t>
              </a:r>
            </a:p>
            <a:p>
              <a:pPr marL="285750" indent="-285750">
                <a:buFont typeface="Verdana" panose="020B0604030504040204" pitchFamily="34" charset="0"/>
                <a:buChar char="−"/>
              </a:pPr>
              <a:r>
                <a:rPr lang="en-US" altLang="zh-CN" i="1" dirty="0" smtClean="0">
                  <a:solidFill>
                    <a:srgbClr val="000000"/>
                  </a:solidFill>
                </a:rPr>
                <a:t>   are </a:t>
              </a:r>
              <a:r>
                <a:rPr lang="en-US" altLang="zh-CN" i="1" dirty="0">
                  <a:solidFill>
                    <a:srgbClr val="000000"/>
                  </a:solidFill>
                </a:rPr>
                <a:t>the accuracy of the corresponding </a:t>
              </a:r>
              <a:r>
                <a:rPr lang="en-US" altLang="zh-CN" i="1" dirty="0" smtClean="0">
                  <a:solidFill>
                    <a:srgbClr val="000000"/>
                  </a:solidFill>
                </a:rPr>
                <a:t>network</a:t>
              </a:r>
            </a:p>
            <a:p>
              <a:pPr marL="285750" indent="-285750">
                <a:buFont typeface="Verdana" panose="020B0604030504040204" pitchFamily="34" charset="0"/>
                <a:buChar char="−"/>
              </a:pPr>
              <a:r>
                <a:rPr lang="en-US" altLang="zh-CN" i="1" dirty="0" smtClean="0">
                  <a:solidFill>
                    <a:srgbClr val="000000"/>
                  </a:solidFill>
                </a:rPr>
                <a:t>         is </a:t>
              </a:r>
              <a:r>
                <a:rPr lang="en-US" altLang="zh-CN" i="1" dirty="0">
                  <a:solidFill>
                    <a:srgbClr val="000000"/>
                  </a:solidFill>
                </a:rPr>
                <a:t>a function to find the index of the element having the maximum score</a:t>
              </a:r>
              <a:endParaRPr lang="zh-CN" altLang="en-US" i="1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1680700"/>
                </p:ext>
              </p:extLst>
            </p:nvPr>
          </p:nvGraphicFramePr>
          <p:xfrm>
            <a:off x="1254354" y="4079830"/>
            <a:ext cx="1524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8" name="Equation" r:id="rId8" imgW="152280" imgH="190440" progId="Equation.DSMT4">
                    <p:embed/>
                  </p:oleObj>
                </mc:Choice>
                <mc:Fallback>
                  <p:oleObj name="Equation" r:id="rId8" imgW="15228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54354" y="4079830"/>
                          <a:ext cx="152400" cy="190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1996947"/>
                </p:ext>
              </p:extLst>
            </p:nvPr>
          </p:nvGraphicFramePr>
          <p:xfrm>
            <a:off x="1247775" y="4380282"/>
            <a:ext cx="1143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9" name="Equation" r:id="rId10" imgW="114120" imgH="342720" progId="Equation.DSMT4">
                    <p:embed/>
                  </p:oleObj>
                </mc:Choice>
                <mc:Fallback>
                  <p:oleObj name="Equation" r:id="rId10" imgW="11412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247775" y="4380282"/>
                          <a:ext cx="1143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358763"/>
                </p:ext>
              </p:extLst>
            </p:nvPr>
          </p:nvGraphicFramePr>
          <p:xfrm>
            <a:off x="1171575" y="4638675"/>
            <a:ext cx="2159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0" name="Equation" r:id="rId12" imgW="215640" imgH="190440" progId="Equation.DSMT4">
                    <p:embed/>
                  </p:oleObj>
                </mc:Choice>
                <mc:Fallback>
                  <p:oleObj name="Equation" r:id="rId12" imgW="21564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71575" y="4638675"/>
                          <a:ext cx="215900" cy="190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903805"/>
                </p:ext>
              </p:extLst>
            </p:nvPr>
          </p:nvGraphicFramePr>
          <p:xfrm>
            <a:off x="1171575" y="4866641"/>
            <a:ext cx="635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" name="Equation" r:id="rId14" imgW="634680" imgH="304560" progId="Equation.DSMT4">
                    <p:embed/>
                  </p:oleObj>
                </mc:Choice>
                <mc:Fallback>
                  <p:oleObj name="Equation" r:id="rId14" imgW="63468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171575" y="4866641"/>
                          <a:ext cx="6350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26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Experiments: dataset 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70704" y="3814770"/>
            <a:ext cx="8460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dirty="0">
                <a:solidFill>
                  <a:schemeClr val="tx1">
                    <a:lumMod val="50000"/>
                  </a:schemeClr>
                </a:solidFill>
              </a:rPr>
              <a:t>UTD-MHAD dataset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: contains 27 different actions and each action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is performed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by 8 subjects (4 females and 4 males) and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with up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to 4 repetitions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左大括号 2"/>
          <p:cNvSpPr/>
          <p:nvPr/>
        </p:nvSpPr>
        <p:spPr bwMode="auto">
          <a:xfrm>
            <a:off x="86498" y="4043026"/>
            <a:ext cx="274061" cy="1288149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07706"/>
              </p:ext>
            </p:extLst>
          </p:nvPr>
        </p:nvGraphicFramePr>
        <p:xfrm>
          <a:off x="370704" y="2218039"/>
          <a:ext cx="8081320" cy="7010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07992">
                  <a:extLst>
                    <a:ext uri="{9D8B030D-6E8A-4147-A177-3AD203B41FA5}">
                      <a16:colId xmlns:a16="http://schemas.microsoft.com/office/drawing/2014/main" val="3072959131"/>
                    </a:ext>
                  </a:extLst>
                </a:gridCol>
                <a:gridCol w="1615857">
                  <a:extLst>
                    <a:ext uri="{9D8B030D-6E8A-4147-A177-3AD203B41FA5}">
                      <a16:colId xmlns:a16="http://schemas.microsoft.com/office/drawing/2014/main" val="256389133"/>
                    </a:ext>
                  </a:extLst>
                </a:gridCol>
                <a:gridCol w="2404998">
                  <a:extLst>
                    <a:ext uri="{9D8B030D-6E8A-4147-A177-3AD203B41FA5}">
                      <a16:colId xmlns:a16="http://schemas.microsoft.com/office/drawing/2014/main" val="1025914222"/>
                    </a:ext>
                  </a:extLst>
                </a:gridCol>
                <a:gridCol w="2652473">
                  <a:extLst>
                    <a:ext uri="{9D8B030D-6E8A-4147-A177-3AD203B41FA5}">
                      <a16:colId xmlns:a16="http://schemas.microsoft.com/office/drawing/2014/main" val="2006511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RGB videos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depth videos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skeleton joint positions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inertial sensor signals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36787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42900" y="1220999"/>
            <a:ext cx="8294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200" dirty="0"/>
              <a:t>UTD-MHAD </a:t>
            </a:r>
            <a:r>
              <a:rPr lang="en-US" altLang="zh-CN" sz="2200" dirty="0" err="1" smtClean="0"/>
              <a:t>dataset:multimodal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action dataset</a:t>
            </a:r>
          </a:p>
        </p:txBody>
      </p:sp>
    </p:spTree>
    <p:extLst>
      <p:ext uri="{BB962C8B-B14F-4D97-AF65-F5344CB8AC3E}">
        <p14:creationId xmlns:p14="http://schemas.microsoft.com/office/powerpoint/2010/main" val="32156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Experiments Result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42900" y="1220999"/>
            <a:ext cx="829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200" dirty="0"/>
              <a:t>The effectiveness of different schemes </a:t>
            </a:r>
            <a:r>
              <a:rPr lang="en-US" altLang="zh-CN" sz="2200" dirty="0" smtClean="0"/>
              <a:t>and the </a:t>
            </a:r>
            <a:r>
              <a:rPr lang="en-US" altLang="zh-CN" sz="2200" dirty="0"/>
              <a:t>results of individual CNN and two fusion methods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990440"/>
            <a:ext cx="7200900" cy="35909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43000" y="5645891"/>
            <a:ext cx="7158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Comparisons of the different scheme on UTDMHAD dataset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20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Experiments Result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42900" y="1220999"/>
            <a:ext cx="829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200" dirty="0" smtClean="0"/>
              <a:t>The </a:t>
            </a:r>
            <a:r>
              <a:rPr lang="en-US" altLang="zh-CN" sz="2200" dirty="0"/>
              <a:t>performance of the proposed method </a:t>
            </a:r>
            <a:r>
              <a:rPr lang="en-US" altLang="zh-CN" sz="2200" dirty="0" smtClean="0"/>
              <a:t>and the </a:t>
            </a:r>
            <a:r>
              <a:rPr lang="en-US" altLang="zh-CN" sz="2200" dirty="0"/>
              <a:t>results reported before on UTD-MHAD dataset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261" y="2312850"/>
            <a:ext cx="52768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Experiments Result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42899" y="1220999"/>
            <a:ext cx="8425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200" dirty="0"/>
              <a:t>Confusion matrix of proposed method on </a:t>
            </a:r>
            <a:r>
              <a:rPr lang="en-US" altLang="zh-CN" sz="2200" dirty="0" smtClean="0"/>
              <a:t>the UTD-MHAD </a:t>
            </a:r>
            <a:r>
              <a:rPr lang="en-US" altLang="zh-CN" sz="2200" dirty="0"/>
              <a:t>dataset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19" y="2054966"/>
            <a:ext cx="7501981" cy="38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Conclusions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85351" y="1188539"/>
            <a:ext cx="87206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Presents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an effective method for action recognition using a nine-channel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CNN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fusion of depth and skeleton modalities is proposed to improve the classification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accuracy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The proposed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AM-DMMs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capture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more shape clues and details of motion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Transform one skeleton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sequence into three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SJDMs which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describe different spatial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relationships between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joints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OUTLINE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0" y="1489163"/>
            <a:ext cx="87556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Motivations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The Proposed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Method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zh-CN" sz="2400" b="1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fr-FR" altLang="zh-CN" sz="2400" dirty="0">
                <a:solidFill>
                  <a:schemeClr val="tx1">
                    <a:lumMod val="50000"/>
                  </a:schemeClr>
                </a:solidFill>
              </a:rPr>
              <a:t>daptive </a:t>
            </a:r>
            <a:r>
              <a:rPr lang="fr-FR" altLang="zh-CN" sz="2400" b="1" dirty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fr-FR" altLang="zh-CN" sz="2400" dirty="0">
                <a:solidFill>
                  <a:schemeClr val="tx1">
                    <a:lumMod val="50000"/>
                  </a:schemeClr>
                </a:solidFill>
              </a:rPr>
              <a:t>ultiscale </a:t>
            </a:r>
            <a:r>
              <a:rPr lang="fr-FR" altLang="zh-CN" sz="2400" b="1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fr-FR" altLang="zh-CN" sz="2400" dirty="0">
                <a:solidFill>
                  <a:schemeClr val="tx1">
                    <a:lumMod val="50000"/>
                  </a:schemeClr>
                </a:solidFill>
              </a:rPr>
              <a:t>epth </a:t>
            </a:r>
            <a:r>
              <a:rPr lang="fr-FR" altLang="zh-CN" sz="2400" b="1" dirty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fr-FR" altLang="zh-CN" sz="2400" dirty="0">
                <a:solidFill>
                  <a:schemeClr val="tx1">
                    <a:lumMod val="50000"/>
                  </a:schemeClr>
                </a:solidFill>
              </a:rPr>
              <a:t>otion </a:t>
            </a:r>
            <a:r>
              <a:rPr lang="fr-FR" altLang="zh-CN" sz="2400" b="1" dirty="0" smtClean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fr-FR" altLang="zh-CN" sz="2400" dirty="0">
                <a:solidFill>
                  <a:schemeClr val="tx1">
                    <a:lumMod val="50000"/>
                  </a:schemeClr>
                </a:solidFill>
              </a:rPr>
              <a:t>aps(AM-DMMs)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table 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</a:rPr>
              <a:t>J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oint 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istance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aps(SJDMs)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Input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Preprocessing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Network Training &amp;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Class Score Fusion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Experiments Results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5254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76184" y="1032131"/>
            <a:ext cx="76488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smtClean="0">
                <a:solidFill>
                  <a:srgbClr val="C00000"/>
                </a:solidFill>
              </a:rPr>
              <a:t>Thanks!</a:t>
            </a:r>
          </a:p>
          <a:p>
            <a:pPr algn="ctr">
              <a:lnSpc>
                <a:spcPct val="150000"/>
              </a:lnSpc>
            </a:pPr>
            <a:endParaRPr lang="en-US" altLang="zh-CN" sz="24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err="1" smtClean="0">
                <a:solidFill>
                  <a:schemeClr val="tx1">
                    <a:lumMod val="50000"/>
                  </a:schemeClr>
                </a:solidFill>
              </a:rPr>
              <a:t>Junyou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 He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@BUPT</a:t>
            </a:r>
          </a:p>
          <a:p>
            <a:pPr algn="ctr"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12211006@bupt.edu.cn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Motivations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33631" y="1097426"/>
            <a:ext cx="8723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</a:rPr>
              <a:t>Advantages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of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depth modality: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providing 3D structural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insensitive to variations in lighting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351" y="5437932"/>
            <a:ext cx="864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Thus</a:t>
            </a:r>
            <a:r>
              <a:rPr lang="en-US" altLang="zh-CN" sz="2000" dirty="0">
                <a:solidFill>
                  <a:srgbClr val="C00000"/>
                </a:solidFill>
              </a:rPr>
              <a:t>, integrating the information from depth and </a:t>
            </a:r>
            <a:r>
              <a:rPr lang="en-US" altLang="zh-CN" sz="2000" dirty="0" smtClean="0">
                <a:solidFill>
                  <a:srgbClr val="C00000"/>
                </a:solidFill>
              </a:rPr>
              <a:t>skeleton is </a:t>
            </a:r>
            <a:r>
              <a:rPr lang="en-US" altLang="zh-CN" sz="2000" dirty="0">
                <a:solidFill>
                  <a:srgbClr val="C00000"/>
                </a:solidFill>
              </a:rPr>
              <a:t>expected to improve the recognition </a:t>
            </a:r>
            <a:r>
              <a:rPr lang="en-US" altLang="zh-CN" sz="2000" dirty="0" smtClean="0">
                <a:solidFill>
                  <a:srgbClr val="C00000"/>
                </a:solidFill>
              </a:rPr>
              <a:t>performance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789318" y="2691412"/>
            <a:ext cx="2634765" cy="903558"/>
          </a:xfrm>
          <a:prstGeom prst="roundRect">
            <a:avLst>
              <a:gd name="adj" fmla="val 4133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43000" y="2958525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Depth map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3578899" y="3181800"/>
            <a:ext cx="836406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679882" y="284423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But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415305" y="2691412"/>
            <a:ext cx="3651457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 smtClean="0"/>
              <a:t>Contains significant flicker noises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793402" y="3746872"/>
            <a:ext cx="2655734" cy="903558"/>
          </a:xfrm>
          <a:prstGeom prst="roundRect">
            <a:avLst>
              <a:gd name="adj" fmla="val 4133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3578899" y="4198651"/>
            <a:ext cx="836406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679882" y="386108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But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415305" y="3898998"/>
            <a:ext cx="3651457" cy="49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 smtClean="0"/>
              <a:t>Not </a:t>
            </a:r>
            <a:r>
              <a:rPr lang="en-US" altLang="zh-CN" sz="2000" dirty="0"/>
              <a:t>always reliable</a:t>
            </a:r>
            <a:endParaRPr lang="en-US" altLang="zh-CN" sz="2000" dirty="0" smtClean="0"/>
          </a:p>
        </p:txBody>
      </p:sp>
      <p:sp>
        <p:nvSpPr>
          <p:cNvPr id="23" name="矩形 22"/>
          <p:cNvSpPr/>
          <p:nvPr/>
        </p:nvSpPr>
        <p:spPr>
          <a:xfrm>
            <a:off x="801845" y="3714902"/>
            <a:ext cx="3095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Skeleton data </a:t>
            </a:r>
            <a:r>
              <a:rPr lang="en-US" altLang="zh-CN" b="1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more robust to noise</a:t>
            </a:r>
          </a:p>
        </p:txBody>
      </p:sp>
      <p:sp>
        <p:nvSpPr>
          <p:cNvPr id="8" name="矩形 7"/>
          <p:cNvSpPr/>
          <p:nvPr/>
        </p:nvSpPr>
        <p:spPr>
          <a:xfrm>
            <a:off x="698915" y="4736415"/>
            <a:ext cx="7993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Each modality can capture a certain kind of information</a:t>
            </a:r>
          </a:p>
          <a:p>
            <a:r>
              <a:rPr lang="en-US" altLang="zh-CN" dirty="0"/>
              <a:t>that is likely to be complementary to the </a:t>
            </a:r>
            <a:r>
              <a:rPr lang="en-US" altLang="zh-CN" dirty="0" smtClean="0"/>
              <a:t>other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67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Motivations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 bwMode="auto">
          <a:xfrm>
            <a:off x="261381" y="1457326"/>
            <a:ext cx="3610927" cy="9715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Action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Recognition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4077" y="2579848"/>
            <a:ext cx="3095594" cy="128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Handcrafted features: </a:t>
            </a:r>
            <a:r>
              <a:rPr lang="en-US" altLang="zh-CN" dirty="0" smtClean="0"/>
              <a:t>SIFT, color histogram, edge direction …</a:t>
            </a:r>
            <a:endParaRPr lang="en-US" altLang="zh-CN" dirty="0"/>
          </a:p>
        </p:txBody>
      </p:sp>
      <p:grpSp>
        <p:nvGrpSpPr>
          <p:cNvPr id="8" name="组合 7"/>
          <p:cNvGrpSpPr/>
          <p:nvPr/>
        </p:nvGrpSpPr>
        <p:grpSpPr>
          <a:xfrm>
            <a:off x="4017795" y="1602850"/>
            <a:ext cx="1032210" cy="680501"/>
            <a:chOff x="2979263" y="1457326"/>
            <a:chExt cx="1492726" cy="680501"/>
          </a:xfrm>
        </p:grpSpPr>
        <p:sp>
          <p:nvSpPr>
            <p:cNvPr id="5" name="右箭头 4"/>
            <p:cNvSpPr/>
            <p:nvPr/>
          </p:nvSpPr>
          <p:spPr bwMode="auto">
            <a:xfrm>
              <a:off x="2979263" y="1457326"/>
              <a:ext cx="1492726" cy="680501"/>
            </a:xfrm>
            <a:prstGeom prst="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293592" y="1616092"/>
              <a:ext cx="611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Key</a:t>
              </a:r>
              <a:endParaRPr lang="zh-CN" altLang="en-US" dirty="0"/>
            </a:p>
          </p:txBody>
        </p:sp>
      </p:grpSp>
      <p:sp>
        <p:nvSpPr>
          <p:cNvPr id="11" name="圆角矩形 10"/>
          <p:cNvSpPr/>
          <p:nvPr/>
        </p:nvSpPr>
        <p:spPr bwMode="auto">
          <a:xfrm>
            <a:off x="5195492" y="1457326"/>
            <a:ext cx="3548461" cy="9715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altLang="zh-CN" sz="2400" dirty="0" err="1" smtClean="0">
                <a:solidFill>
                  <a:schemeClr val="tx1">
                    <a:lumMod val="50000"/>
                  </a:schemeClr>
                </a:solidFill>
              </a:rPr>
              <a:t>Spatio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-Temporal Information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261381" y="2621893"/>
            <a:ext cx="2957808" cy="1240742"/>
          </a:xfrm>
          <a:prstGeom prst="roundRect">
            <a:avLst>
              <a:gd name="adj" fmla="val 4133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3461297" y="3399362"/>
            <a:ext cx="836406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589196" y="301454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But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318686" y="2757293"/>
            <a:ext cx="4539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/>
              <a:t>D</a:t>
            </a:r>
            <a:r>
              <a:rPr lang="en-US" altLang="zh-CN" sz="2000" dirty="0" smtClean="0"/>
              <a:t>omain knowledge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 smtClean="0"/>
              <a:t>Shallow &amp; Dataset-dependent</a:t>
            </a:r>
          </a:p>
        </p:txBody>
      </p:sp>
      <p:sp>
        <p:nvSpPr>
          <p:cNvPr id="20" name="矩形 19"/>
          <p:cNvSpPr/>
          <p:nvPr/>
        </p:nvSpPr>
        <p:spPr>
          <a:xfrm>
            <a:off x="465026" y="5504643"/>
            <a:ext cx="8278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Thus, we propose a compact and effective </a:t>
            </a:r>
            <a:r>
              <a:rPr lang="en-US" altLang="zh-CN" sz="2000" dirty="0" smtClean="0">
                <a:solidFill>
                  <a:srgbClr val="C00000"/>
                </a:solidFill>
              </a:rPr>
              <a:t>CNN based </a:t>
            </a:r>
            <a:r>
              <a:rPr lang="en-US" altLang="zh-CN" sz="2000" dirty="0">
                <a:solidFill>
                  <a:srgbClr val="C00000"/>
                </a:solidFill>
              </a:rPr>
              <a:t>method to capture </a:t>
            </a:r>
            <a:r>
              <a:rPr lang="en-US" altLang="zh-CN" sz="2000" dirty="0" smtClean="0">
                <a:solidFill>
                  <a:srgbClr val="C00000"/>
                </a:solidFill>
              </a:rPr>
              <a:t>the </a:t>
            </a:r>
            <a:r>
              <a:rPr lang="en-US" altLang="zh-CN" sz="2000" dirty="0" err="1" smtClean="0">
                <a:solidFill>
                  <a:srgbClr val="C00000"/>
                </a:solidFill>
              </a:rPr>
              <a:t>spatio</a:t>
            </a:r>
            <a:r>
              <a:rPr lang="en-US" altLang="zh-CN" sz="2000" dirty="0" smtClean="0">
                <a:solidFill>
                  <a:srgbClr val="C00000"/>
                </a:solidFill>
              </a:rPr>
              <a:t>-temporal information</a:t>
            </a:r>
            <a:endParaRPr lang="en-US" altLang="zh-CN" sz="2000" dirty="0">
              <a:solidFill>
                <a:srgbClr val="C00000"/>
              </a:solidFill>
            </a:endParaRPr>
          </a:p>
          <a:p>
            <a:r>
              <a:rPr lang="en-US" altLang="zh-CN" sz="2000" dirty="0" smtClean="0">
                <a:solidFill>
                  <a:srgbClr val="C00000"/>
                </a:solidFill>
              </a:rPr>
              <a:t>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241081" y="4074821"/>
            <a:ext cx="2978107" cy="1148532"/>
          </a:xfrm>
          <a:prstGeom prst="roundRect">
            <a:avLst>
              <a:gd name="adj" fmla="val 4133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8088" y="4416087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RNN-based methods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3486349" y="4640365"/>
            <a:ext cx="836406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587332" y="427774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But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318686" y="3985357"/>
            <a:ext cx="4508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Difficult  to </a:t>
            </a:r>
            <a:r>
              <a:rPr lang="en-US" altLang="zh-CN" sz="2000" dirty="0" smtClean="0"/>
              <a:t>memorize </a:t>
            </a:r>
            <a:r>
              <a:rPr lang="en-US" altLang="zh-CN" sz="2000" dirty="0"/>
              <a:t>the e</a:t>
            </a:r>
            <a:r>
              <a:rPr lang="en-US" altLang="zh-CN" sz="2000" dirty="0" smtClean="0"/>
              <a:t>ntire </a:t>
            </a:r>
            <a:r>
              <a:rPr lang="en-US" altLang="zh-CN" sz="2000" dirty="0"/>
              <a:t>s</a:t>
            </a:r>
            <a:r>
              <a:rPr lang="en-US" altLang="zh-CN" sz="2000" dirty="0" smtClean="0"/>
              <a:t>equence information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Difficult  to e</a:t>
            </a:r>
            <a:r>
              <a:rPr lang="en-US" altLang="zh-CN" sz="2000" dirty="0" smtClean="0"/>
              <a:t>xtract high-level features</a:t>
            </a:r>
            <a:endParaRPr lang="en-US" altLang="zh-CN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0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1068857" y="381006"/>
            <a:ext cx="7716795" cy="563563"/>
          </a:xfrm>
        </p:spPr>
        <p:txBody>
          <a:bodyPr/>
          <a:lstStyle/>
          <a:p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Proposed Method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66" y="1005700"/>
            <a:ext cx="6939419" cy="47815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6583" y="1903956"/>
            <a:ext cx="210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Generate AM-DMMs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6583" y="4135214"/>
            <a:ext cx="210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lang="en-US" altLang="zh-CN" dirty="0" smtClean="0"/>
              <a:t>Generate SJDMs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2619117" y="5687879"/>
            <a:ext cx="240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lang="en-US" altLang="zh-CN" dirty="0"/>
              <a:t>Input Preprocessing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13108" y="5639483"/>
            <a:ext cx="291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4"/>
            </a:pPr>
            <a:r>
              <a:rPr lang="en-US" altLang="zh-CN" dirty="0"/>
              <a:t>Network Training &amp; Class Score Fusion</a:t>
            </a:r>
          </a:p>
        </p:txBody>
      </p:sp>
      <p:sp>
        <p:nvSpPr>
          <p:cNvPr id="29" name="流程图: 过程 28"/>
          <p:cNvSpPr/>
          <p:nvPr/>
        </p:nvSpPr>
        <p:spPr bwMode="auto">
          <a:xfrm>
            <a:off x="53249" y="1005700"/>
            <a:ext cx="2765108" cy="1937916"/>
          </a:xfrm>
          <a:prstGeom prst="flowChartProcess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8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988539" y="381006"/>
            <a:ext cx="7648831" cy="563563"/>
          </a:xfrm>
        </p:spPr>
        <p:txBody>
          <a:bodyPr/>
          <a:lstStyle/>
          <a:p>
            <a:r>
              <a:rPr lang="fr-FR" altLang="zh-CN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Adaptive Multiscale Depth Motion </a:t>
            </a:r>
            <a:r>
              <a:rPr lang="fr-FR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Maps(AM-DMMs)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2900" y="1220999"/>
            <a:ext cx="829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200" dirty="0"/>
              <a:t>To capture more details of shape and motion information and cope with speed variations in actions</a:t>
            </a:r>
          </a:p>
        </p:txBody>
      </p:sp>
      <p:grpSp>
        <p:nvGrpSpPr>
          <p:cNvPr id="6" name="组合 5"/>
          <p:cNvGrpSpPr/>
          <p:nvPr/>
        </p:nvGrpSpPr>
        <p:grpSpPr>
          <a:xfrm rot="20288972">
            <a:off x="1264916" y="2692857"/>
            <a:ext cx="1354289" cy="565951"/>
            <a:chOff x="3398108" y="3264644"/>
            <a:chExt cx="2100649" cy="565951"/>
          </a:xfrm>
        </p:grpSpPr>
        <p:sp>
          <p:nvSpPr>
            <p:cNvPr id="3" name="右箭头 2"/>
            <p:cNvSpPr/>
            <p:nvPr/>
          </p:nvSpPr>
          <p:spPr bwMode="auto">
            <a:xfrm>
              <a:off x="3398108" y="3496962"/>
              <a:ext cx="2100649" cy="333633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None/>
                <a:tabLst/>
              </a:pPr>
              <a:endPara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95475" y="3264644"/>
              <a:ext cx="1705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DMMs</a:t>
              </a:r>
              <a:endParaRPr lang="zh-CN" altLang="en-US" sz="20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 rot="1397429">
            <a:off x="1250325" y="3933514"/>
            <a:ext cx="1533816" cy="647442"/>
            <a:chOff x="3398108" y="3183153"/>
            <a:chExt cx="1736523" cy="647442"/>
          </a:xfrm>
        </p:grpSpPr>
        <p:sp>
          <p:nvSpPr>
            <p:cNvPr id="26" name="右箭头 25"/>
            <p:cNvSpPr/>
            <p:nvPr/>
          </p:nvSpPr>
          <p:spPr bwMode="auto">
            <a:xfrm>
              <a:off x="3398108" y="3496962"/>
              <a:ext cx="1720337" cy="33363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None/>
                <a:tabLst/>
              </a:pPr>
              <a:endPara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28715" y="3183153"/>
              <a:ext cx="1705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C00000"/>
                  </a:solidFill>
                </a:rPr>
                <a:t>AM-DMMs</a:t>
              </a:r>
              <a:endParaRPr lang="zh-CN" alt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502995" y="2096974"/>
            <a:ext cx="2377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Suffer from loss of temporal information</a:t>
            </a:r>
          </a:p>
          <a:p>
            <a:endParaRPr lang="zh-CN" altLang="en-US" sz="2000" dirty="0">
              <a:solidFill>
                <a:srgbClr val="C0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5724969" y="2676790"/>
            <a:ext cx="600675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63" y="3310682"/>
            <a:ext cx="877500" cy="96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913" y="2142075"/>
            <a:ext cx="2754056" cy="1226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794" y="3836386"/>
            <a:ext cx="3123826" cy="2028153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 bwMode="auto">
          <a:xfrm flipV="1">
            <a:off x="5724969" y="4850462"/>
            <a:ext cx="600675" cy="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179807" y="4313770"/>
            <a:ext cx="30243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capture the detailed motion </a:t>
            </a:r>
            <a:r>
              <a:rPr lang="en-US" altLang="zh-CN" sz="2000" dirty="0"/>
              <a:t>cues</a:t>
            </a:r>
            <a:endParaRPr lang="en-US" altLang="zh-CN" sz="2000" dirty="0" smtClean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cope with</a:t>
            </a:r>
          </a:p>
          <a:p>
            <a:r>
              <a:rPr lang="en-US" altLang="zh-CN" sz="2000" dirty="0" smtClean="0"/>
              <a:t> speed </a:t>
            </a:r>
            <a:r>
              <a:rPr lang="en-US" altLang="zh-CN" sz="2000" dirty="0"/>
              <a:t>variations</a:t>
            </a:r>
          </a:p>
        </p:txBody>
      </p:sp>
    </p:spTree>
    <p:extLst>
      <p:ext uri="{BB962C8B-B14F-4D97-AF65-F5344CB8AC3E}">
        <p14:creationId xmlns:p14="http://schemas.microsoft.com/office/powerpoint/2010/main" val="24050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988539" y="381006"/>
            <a:ext cx="7648831" cy="563563"/>
          </a:xfrm>
        </p:spPr>
        <p:txBody>
          <a:bodyPr/>
          <a:lstStyle/>
          <a:p>
            <a:r>
              <a:rPr lang="fr-FR" altLang="zh-CN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Adaptive Multiscale Depth Motion </a:t>
            </a:r>
            <a:r>
              <a:rPr lang="fr-FR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Maps(AM-DMMs)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81" y="944568"/>
            <a:ext cx="4994444" cy="324265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0" y="4179655"/>
            <a:ext cx="40960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DMM of a depth video sequence with N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frames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781083"/>
              </p:ext>
            </p:extLst>
          </p:nvPr>
        </p:nvGraphicFramePr>
        <p:xfrm>
          <a:off x="686200" y="4815405"/>
          <a:ext cx="2419502" cy="58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Equation" r:id="rId5" imgW="1523880" imgH="368280" progId="Equation.DSMT4">
                  <p:embed/>
                </p:oleObj>
              </mc:Choice>
              <mc:Fallback>
                <p:oleObj name="Equation" r:id="rId5" imgW="1523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6200" y="4815405"/>
                        <a:ext cx="2419502" cy="58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85351" y="5369916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Verdana" panose="020B0604030504040204" pitchFamily="34" charset="0"/>
              <a:buChar char="−"/>
            </a:pP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en-US" altLang="zh-CN" i="1" dirty="0" smtClean="0">
                <a:solidFill>
                  <a:srgbClr val="000000"/>
                </a:solidFill>
              </a:rPr>
              <a:t>represents </a:t>
            </a:r>
            <a:r>
              <a:rPr lang="en-US" altLang="zh-CN" i="1" dirty="0">
                <a:solidFill>
                  <a:srgbClr val="000000"/>
                </a:solidFill>
              </a:rPr>
              <a:t>frame </a:t>
            </a:r>
            <a:r>
              <a:rPr lang="en-US" altLang="zh-CN" i="1" dirty="0" smtClean="0">
                <a:solidFill>
                  <a:srgbClr val="000000"/>
                </a:solidFill>
              </a:rPr>
              <a:t>index</a:t>
            </a:r>
          </a:p>
          <a:p>
            <a:pPr marL="285750" indent="-285750">
              <a:buFont typeface="Verdana" panose="020B0604030504040204" pitchFamily="34" charset="0"/>
              <a:buChar char="−"/>
            </a:pPr>
            <a:r>
              <a:rPr lang="en-US" altLang="zh-CN" i="1" dirty="0">
                <a:solidFill>
                  <a:srgbClr val="000000"/>
                </a:solidFill>
              </a:rPr>
              <a:t>       is the projected map of </a:t>
            </a:r>
            <a:r>
              <a:rPr lang="en-US" altLang="zh-CN" i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zh-CN" i="1" dirty="0" smtClean="0">
                <a:solidFill>
                  <a:srgbClr val="000000"/>
                </a:solidFill>
              </a:rPr>
              <a:t>Frame under </a:t>
            </a:r>
            <a:r>
              <a:rPr lang="en-US" altLang="zh-CN" i="1" dirty="0">
                <a:solidFill>
                  <a:srgbClr val="000000"/>
                </a:solidFill>
              </a:rPr>
              <a:t>projection </a:t>
            </a:r>
            <a:r>
              <a:rPr lang="en-US" altLang="zh-CN" i="1" dirty="0" smtClean="0">
                <a:solidFill>
                  <a:srgbClr val="000000"/>
                </a:solidFill>
              </a:rPr>
              <a:t>view</a:t>
            </a:r>
            <a:endParaRPr lang="zh-CN" altLang="en-US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475639"/>
              </p:ext>
            </p:extLst>
          </p:nvPr>
        </p:nvGraphicFramePr>
        <p:xfrm>
          <a:off x="503238" y="5440363"/>
          <a:ext cx="101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Equation" r:id="rId7" imgW="101520" imgH="215640" progId="Equation.DSMT4">
                  <p:embed/>
                </p:oleObj>
              </mc:Choice>
              <mc:Fallback>
                <p:oleObj name="Equation" r:id="rId7" imgW="1015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3238" y="5440363"/>
                        <a:ext cx="101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293262"/>
              </p:ext>
            </p:extLst>
          </p:nvPr>
        </p:nvGraphicFramePr>
        <p:xfrm>
          <a:off x="503238" y="5668090"/>
          <a:ext cx="495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Equation" r:id="rId9" imgW="495000" imgH="330120" progId="Equation.DSMT4">
                  <p:embed/>
                </p:oleObj>
              </mc:Choice>
              <mc:Fallback>
                <p:oleObj name="Equation" r:id="rId9" imgW="495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238" y="5668090"/>
                        <a:ext cx="495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449126"/>
              </p:ext>
            </p:extLst>
          </p:nvPr>
        </p:nvGraphicFramePr>
        <p:xfrm>
          <a:off x="3874820" y="5718023"/>
          <a:ext cx="101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name="Equation" r:id="rId11" imgW="101520" imgH="215640" progId="Equation.DSMT4">
                  <p:embed/>
                </p:oleObj>
              </mc:Choice>
              <mc:Fallback>
                <p:oleObj name="Equation" r:id="rId11" imgW="101520" imgH="21564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74820" y="5718023"/>
                        <a:ext cx="101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30041"/>
              </p:ext>
            </p:extLst>
          </p:nvPr>
        </p:nvGraphicFramePr>
        <p:xfrm>
          <a:off x="3634294" y="604482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" name="Equation" r:id="rId13" imgW="152280" imgH="177480" progId="Equation.DSMT4">
                  <p:embed/>
                </p:oleObj>
              </mc:Choice>
              <mc:Fallback>
                <p:oleObj name="Equation" r:id="rId1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34294" y="6044825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4218827" y="4162761"/>
            <a:ext cx="4992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The motion energy E(</a:t>
            </a:r>
            <a:r>
              <a:rPr lang="en-US" altLang="zh-CN" i="1" dirty="0" err="1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) of </a:t>
            </a:r>
            <a:r>
              <a:rPr lang="en-US" altLang="zh-CN" i="1" dirty="0" err="1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altLang="zh-CN" i="1" baseline="30000" dirty="0" err="1" smtClean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altLang="zh-CN" i="1" baseline="30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frame </a:t>
            </a:r>
            <a:endParaRPr lang="en-US" altLang="zh-CN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245697"/>
              </p:ext>
            </p:extLst>
          </p:nvPr>
        </p:nvGraphicFramePr>
        <p:xfrm>
          <a:off x="5197285" y="4548282"/>
          <a:ext cx="3035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" name="Equation" r:id="rId15" imgW="3035160" imgH="647640" progId="Equation.DSMT4">
                  <p:embed/>
                </p:oleObj>
              </mc:Choice>
              <mc:Fallback>
                <p:oleObj name="Equation" r:id="rId15" imgW="30351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97285" y="4548282"/>
                        <a:ext cx="30353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4603895" y="5247453"/>
            <a:ext cx="403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Verdana" panose="020B0604030504040204" pitchFamily="34" charset="0"/>
              <a:buChar char="−"/>
            </a:pPr>
            <a:r>
              <a:rPr lang="en-US" altLang="zh-CN" dirty="0">
                <a:solidFill>
                  <a:srgbClr val="000000"/>
                </a:solidFill>
              </a:rPr>
              <a:t>        </a:t>
            </a:r>
            <a:r>
              <a:rPr lang="en-US" altLang="zh-CN" i="1" dirty="0">
                <a:solidFill>
                  <a:srgbClr val="000000"/>
                </a:solidFill>
              </a:rPr>
              <a:t>returns the number of non-zero elements in </a:t>
            </a:r>
            <a:r>
              <a:rPr lang="en-US" altLang="zh-CN" i="1" dirty="0" smtClean="0">
                <a:solidFill>
                  <a:srgbClr val="000000"/>
                </a:solidFill>
              </a:rPr>
              <a:t>a binary </a:t>
            </a:r>
            <a:r>
              <a:rPr lang="en-US" altLang="zh-CN" i="1" dirty="0">
                <a:solidFill>
                  <a:srgbClr val="000000"/>
                </a:solidFill>
              </a:rPr>
              <a:t>map</a:t>
            </a:r>
            <a:endParaRPr lang="en-US" altLang="zh-CN" i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642244"/>
              </p:ext>
            </p:extLst>
          </p:nvPr>
        </p:nvGraphicFramePr>
        <p:xfrm>
          <a:off x="4941250" y="5334008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" name="Equation" r:id="rId17" imgW="647640" imgH="266400" progId="Equation.DSMT4">
                  <p:embed/>
                </p:oleObj>
              </mc:Choice>
              <mc:Fallback>
                <p:oleObj name="Equation" r:id="rId17" imgW="647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41250" y="5334008"/>
                        <a:ext cx="647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5919116" y="1884926"/>
            <a:ext cx="2824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AM-DMMs generated from a sample video of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the action </a:t>
            </a:r>
            <a:r>
              <a:rPr lang="en-US" altLang="zh-CN" dirty="0" err="1">
                <a:solidFill>
                  <a:schemeClr val="tx1">
                    <a:lumMod val="50000"/>
                  </a:schemeClr>
                </a:solidFill>
              </a:rPr>
              <a:t>Swipeleft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 on three views</a:t>
            </a:r>
            <a:br>
              <a:rPr lang="en-US" altLang="zh-CN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CN" dirty="0">
                <a:solidFill>
                  <a:srgbClr val="000000"/>
                </a:solidFill>
                <a:latin typeface="CMMI10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CMMI10"/>
              </a:rPr>
            </a:br>
            <a:endParaRPr lang="zh-CN" altLang="en-US" dirty="0"/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5318441" y="2802050"/>
            <a:ext cx="600675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1068857" y="381006"/>
            <a:ext cx="7716795" cy="563563"/>
          </a:xfrm>
        </p:spPr>
        <p:txBody>
          <a:bodyPr/>
          <a:lstStyle/>
          <a:p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Proposed Method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66" y="1005700"/>
            <a:ext cx="6939419" cy="47815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6583" y="1903956"/>
            <a:ext cx="210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Generate AM-DMMs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6583" y="4135214"/>
            <a:ext cx="210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lang="en-US" altLang="zh-CN" dirty="0" smtClean="0"/>
              <a:t>Generate SJDMs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2619117" y="5687879"/>
            <a:ext cx="240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lang="en-US" altLang="zh-CN" dirty="0"/>
              <a:t>Input Preprocessing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13108" y="5639483"/>
            <a:ext cx="291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4"/>
            </a:pPr>
            <a:r>
              <a:rPr lang="en-US" altLang="zh-CN" dirty="0"/>
              <a:t>Network Training &amp; Class Score Fusion</a:t>
            </a:r>
          </a:p>
        </p:txBody>
      </p:sp>
      <p:sp>
        <p:nvSpPr>
          <p:cNvPr id="11" name="流程图: 过程 10"/>
          <p:cNvSpPr/>
          <p:nvPr/>
        </p:nvSpPr>
        <p:spPr bwMode="auto">
          <a:xfrm>
            <a:off x="53249" y="3346789"/>
            <a:ext cx="2765108" cy="1937916"/>
          </a:xfrm>
          <a:prstGeom prst="flowChartProcess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67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-167158" y="6366473"/>
            <a:ext cx="6921500" cy="3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CNN-BASED ACTION RECOGNITION USING ADAPTIVE MULTISCALE DEPTH MOTION</a:t>
            </a:r>
            <a:b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US" altLang="zh-CN" sz="1100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MAPS AND STABLE JOINT DISTANCE MAPS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185351" y="6301946"/>
            <a:ext cx="8266671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988539" y="381006"/>
            <a:ext cx="7648831" cy="563563"/>
          </a:xfrm>
        </p:spPr>
        <p:txBody>
          <a:bodyPr/>
          <a:lstStyle/>
          <a:p>
            <a:r>
              <a:rPr lang="fr-FR" altLang="zh-CN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Stable Joint Distance </a:t>
            </a:r>
            <a:r>
              <a:rPr lang="fr-FR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Maps(SJDM</a:t>
            </a:r>
            <a:r>
              <a:rPr lang="en-US" altLang="zh-CN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s)</a:t>
            </a:r>
            <a:endParaRPr lang="zh-CN" altLang="en-US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71" y="2328995"/>
            <a:ext cx="5639252" cy="304666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42900" y="1220999"/>
            <a:ext cx="8294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200" dirty="0"/>
              <a:t>To avoid excessive noise, three reference joints which</a:t>
            </a:r>
          </a:p>
          <a:p>
            <a:r>
              <a:rPr lang="en-US" altLang="zh-CN" sz="2200" dirty="0"/>
              <a:t>are stable in most actions are used to compute relative distances of the other joints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218827" y="4162761"/>
            <a:ext cx="499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The Euclidean distance        at 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    frame t</a:t>
            </a:r>
            <a:endParaRPr lang="en-US" altLang="zh-CN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70635"/>
              </p:ext>
            </p:extLst>
          </p:nvPr>
        </p:nvGraphicFramePr>
        <p:xfrm>
          <a:off x="7357855" y="4176493"/>
          <a:ext cx="495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Equation" r:id="rId5" imgW="495000" imgH="355320" progId="Equation.DSMT4">
                  <p:embed/>
                </p:oleObj>
              </mc:Choice>
              <mc:Fallback>
                <p:oleObj name="Equation" r:id="rId5" imgW="495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7855" y="4176493"/>
                        <a:ext cx="495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693215"/>
              </p:ext>
            </p:extLst>
          </p:nvPr>
        </p:nvGraphicFramePr>
        <p:xfrm>
          <a:off x="5540853" y="4916637"/>
          <a:ext cx="1600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7" imgW="1600200" imgH="355320" progId="Equation.DSMT4">
                  <p:embed/>
                </p:oleObj>
              </mc:Choice>
              <mc:Fallback>
                <p:oleObj name="Equation" r:id="rId7" imgW="16002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40853" y="4916637"/>
                        <a:ext cx="1600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4418546" y="5346353"/>
            <a:ext cx="403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Verdana" panose="020B0604030504040204" pitchFamily="34" charset="0"/>
              <a:buChar char="−"/>
            </a:pPr>
            <a:r>
              <a:rPr lang="en-US" altLang="zh-CN" i="1" dirty="0" smtClean="0">
                <a:solidFill>
                  <a:srgbClr val="000000"/>
                </a:solidFill>
              </a:rPr>
              <a:t>      is </a:t>
            </a:r>
            <a:r>
              <a:rPr lang="en-US" altLang="zh-CN" i="1" dirty="0">
                <a:solidFill>
                  <a:srgbClr val="000000"/>
                </a:solidFill>
              </a:rPr>
              <a:t>the joint indices</a:t>
            </a:r>
            <a:endParaRPr lang="en-US" altLang="zh-CN" i="1" dirty="0" smtClean="0">
              <a:solidFill>
                <a:srgbClr val="000000"/>
              </a:solidFill>
            </a:endParaRPr>
          </a:p>
          <a:p>
            <a:pPr marL="285750" indent="-285750">
              <a:buFont typeface="Verdana" panose="020B0604030504040204" pitchFamily="34" charset="0"/>
              <a:buChar char="−"/>
            </a:pPr>
            <a:r>
              <a:rPr lang="en-US" altLang="zh-CN" i="1" dirty="0">
                <a:solidFill>
                  <a:srgbClr val="000000"/>
                </a:solidFill>
              </a:rPr>
              <a:t> </a:t>
            </a:r>
            <a:r>
              <a:rPr lang="en-US" altLang="zh-CN" i="1" dirty="0" smtClean="0">
                <a:solidFill>
                  <a:srgbClr val="000000"/>
                </a:solidFill>
              </a:rPr>
              <a:t>is </a:t>
            </a:r>
            <a:r>
              <a:rPr lang="en-US" altLang="zh-CN" i="1" dirty="0">
                <a:solidFill>
                  <a:srgbClr val="000000"/>
                </a:solidFill>
              </a:rPr>
              <a:t>one of three </a:t>
            </a:r>
            <a:r>
              <a:rPr lang="en-US" altLang="zh-CN" i="1" dirty="0" smtClean="0">
                <a:solidFill>
                  <a:srgbClr val="000000"/>
                </a:solidFill>
              </a:rPr>
              <a:t>stable joints</a:t>
            </a:r>
            <a:endParaRPr lang="zh-CN" altLang="en-US" i="1" dirty="0">
              <a:solidFill>
                <a:srgbClr val="000000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208669"/>
              </p:ext>
            </p:extLst>
          </p:nvPr>
        </p:nvGraphicFramePr>
        <p:xfrm>
          <a:off x="4687888" y="5395913"/>
          <a:ext cx="59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9" imgW="596880" imgH="279360" progId="Equation.DSMT4">
                  <p:embed/>
                </p:oleObj>
              </mc:Choice>
              <mc:Fallback>
                <p:oleObj name="Equation" r:id="rId9" imgW="596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87888" y="5395913"/>
                        <a:ext cx="596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816826"/>
              </p:ext>
            </p:extLst>
          </p:nvPr>
        </p:nvGraphicFramePr>
        <p:xfrm>
          <a:off x="4724400" y="5713413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11" imgW="152280" imgH="190440" progId="Equation.DSMT4">
                  <p:embed/>
                </p:oleObj>
              </mc:Choice>
              <mc:Fallback>
                <p:oleObj name="Equation" r:id="rId11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4400" y="5713413"/>
                        <a:ext cx="152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66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.3|21.6|47"/>
</p:tagLst>
</file>

<file path=ppt/theme/theme1.xml><?xml version="1.0" encoding="utf-8"?>
<a:theme xmlns:a="http://schemas.openxmlformats.org/drawingml/2006/main" name="147TGp_edu_light_v2">
  <a:themeElements>
    <a:clrScheme name="147TGp_edu_light_v2 3">
      <a:dk1>
        <a:srgbClr val="003366"/>
      </a:dk1>
      <a:lt1>
        <a:srgbClr val="FFFFFF"/>
      </a:lt1>
      <a:dk2>
        <a:srgbClr val="6542AA"/>
      </a:dk2>
      <a:lt2>
        <a:srgbClr val="C0C0C0"/>
      </a:lt2>
      <a:accent1>
        <a:srgbClr val="269DD8"/>
      </a:accent1>
      <a:accent2>
        <a:srgbClr val="85BA54"/>
      </a:accent2>
      <a:accent3>
        <a:srgbClr val="FFFFFF"/>
      </a:accent3>
      <a:accent4>
        <a:srgbClr val="002A56"/>
      </a:accent4>
      <a:accent5>
        <a:srgbClr val="ACCCE9"/>
      </a:accent5>
      <a:accent6>
        <a:srgbClr val="78A84B"/>
      </a:accent6>
      <a:hlink>
        <a:srgbClr val="4C59D2"/>
      </a:hlink>
      <a:folHlink>
        <a:srgbClr val="A0B5C4"/>
      </a:folHlink>
    </a:clrScheme>
    <a:fontScheme name="147TGp_edu_light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0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2" charset="-122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0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2" charset="-122"/>
            <a:ea typeface="黑体" pitchFamily="2" charset="-122"/>
          </a:defRPr>
        </a:defPPr>
      </a:lstStyle>
    </a:lnDef>
  </a:objectDefaults>
  <a:extraClrSchemeLst>
    <a:extraClrScheme>
      <a:clrScheme name="147TGp_edu_light_v2 1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7TGp_edu_light_v2 2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54AA36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3D2AE"/>
        </a:accent5>
        <a:accent6>
          <a:srgbClr val="C0A834"/>
        </a:accent6>
        <a:hlink>
          <a:srgbClr val="21B7A9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7TGp_edu_light_v2 3">
        <a:dk1>
          <a:srgbClr val="003366"/>
        </a:dk1>
        <a:lt1>
          <a:srgbClr val="FFFFFF"/>
        </a:lt1>
        <a:dk2>
          <a:srgbClr val="6542AA"/>
        </a:dk2>
        <a:lt2>
          <a:srgbClr val="C0C0C0"/>
        </a:lt2>
        <a:accent1>
          <a:srgbClr val="269DD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ACCCE9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24738</TotalTime>
  <Words>853</Words>
  <Application>Microsoft Office PowerPoint</Application>
  <PresentationFormat>全屏显示(4:3)</PresentationFormat>
  <Paragraphs>165</Paragraphs>
  <Slides>20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CMMI10</vt:lpstr>
      <vt:lpstr>Lato</vt:lpstr>
      <vt:lpstr>Lato Black</vt:lpstr>
      <vt:lpstr>等线</vt:lpstr>
      <vt:lpstr>黑体</vt:lpstr>
      <vt:lpstr>华文细黑</vt:lpstr>
      <vt:lpstr>宋体</vt:lpstr>
      <vt:lpstr>Arial</vt:lpstr>
      <vt:lpstr>Times New Roman</vt:lpstr>
      <vt:lpstr>Verdana</vt:lpstr>
      <vt:lpstr>Wingdings</vt:lpstr>
      <vt:lpstr>147TGp_edu_light_v2</vt:lpstr>
      <vt:lpstr>Equation</vt:lpstr>
      <vt:lpstr>CNN-based Action Recognition Using Adaptive Multiscale Depth Motion Maps And Stable Joint Distance Maps</vt:lpstr>
      <vt:lpstr>OUTLINE</vt:lpstr>
      <vt:lpstr>Motivations</vt:lpstr>
      <vt:lpstr>Motivations</vt:lpstr>
      <vt:lpstr>The Proposed Method</vt:lpstr>
      <vt:lpstr>Adaptive Multiscale Depth Motion Maps(AM-DMMs)</vt:lpstr>
      <vt:lpstr>Adaptive Multiscale Depth Motion Maps(AM-DMMs)</vt:lpstr>
      <vt:lpstr>The Proposed Method</vt:lpstr>
      <vt:lpstr>Stable Joint Distance Maps(SJDMs)</vt:lpstr>
      <vt:lpstr>Stable Joint Distance Maps(SJDMs)</vt:lpstr>
      <vt:lpstr>The Proposed Method</vt:lpstr>
      <vt:lpstr>Input Preprocessing</vt:lpstr>
      <vt:lpstr>The Proposed Method</vt:lpstr>
      <vt:lpstr>Network Training and Class Score Fusion</vt:lpstr>
      <vt:lpstr>Experiments: dataset </vt:lpstr>
      <vt:lpstr>Experiments Result</vt:lpstr>
      <vt:lpstr>Experiments Result</vt:lpstr>
      <vt:lpstr>Experiments Result</vt:lpstr>
      <vt:lpstr>Conclusions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guided representation learning</dc:title>
  <dc:creator>Windows 用户</dc:creator>
  <cp:lastModifiedBy>m18813061811@163.com</cp:lastModifiedBy>
  <cp:revision>377</cp:revision>
  <cp:lastPrinted>2018-07-22T01:55:44Z</cp:lastPrinted>
  <dcterms:created xsi:type="dcterms:W3CDTF">2017-11-06T14:01:52Z</dcterms:created>
  <dcterms:modified xsi:type="dcterms:W3CDTF">2018-11-20T10:42:50Z</dcterms:modified>
</cp:coreProperties>
</file>