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sldIdLst>
    <p:sldId id="257" r:id="rId2"/>
  </p:sldIdLst>
  <p:sldSz cx="51206400" cy="28803600"/>
  <p:notesSz cx="6858000" cy="9144000"/>
  <p:defaultTextStyle>
    <a:defPPr>
      <a:defRPr lang="zh-TW"/>
    </a:defPPr>
    <a:lvl1pPr marL="0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1pPr>
    <a:lvl2pPr marL="1920698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2pPr>
    <a:lvl3pPr marL="3841393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3pPr>
    <a:lvl4pPr marL="5762091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4pPr>
    <a:lvl5pPr marL="7682785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5pPr>
    <a:lvl6pPr marL="9603484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6pPr>
    <a:lvl7pPr marL="11524178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7pPr>
    <a:lvl8pPr marL="13444876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8pPr>
    <a:lvl9pPr marL="15365575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9" autoAdjust="0"/>
    <p:restoredTop sz="94660" autoAdjust="0"/>
  </p:normalViewPr>
  <p:slideViewPr>
    <p:cSldViewPr snapToGrid="0">
      <p:cViewPr varScale="1">
        <p:scale>
          <a:sx n="28" d="100"/>
          <a:sy n="28" d="100"/>
        </p:scale>
        <p:origin x="804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4580-B0F3-4E23-8EB4-98BABFF60959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27487-9080-46A8-A8FE-67AD887CA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31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1pPr>
    <a:lvl2pPr marL="1920972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2pPr>
    <a:lvl3pPr marL="3841943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3pPr>
    <a:lvl4pPr marL="5762915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4pPr>
    <a:lvl5pPr marL="7683886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5pPr>
    <a:lvl6pPr marL="9604858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6pPr>
    <a:lvl7pPr marL="11525829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7pPr>
    <a:lvl8pPr marL="13446801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8pPr>
    <a:lvl9pPr marL="15367772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7487-9080-46A8-A8FE-67AD887CAC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28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05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32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475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訂版面配置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092"/>
          <a:stretch/>
        </p:blipFill>
        <p:spPr>
          <a:xfrm>
            <a:off x="181150" y="835591"/>
            <a:ext cx="8258674" cy="2999232"/>
          </a:xfrm>
          <a:prstGeom prst="rect">
            <a:avLst/>
          </a:prstGeom>
        </p:spPr>
      </p:pic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181150" y="4947559"/>
            <a:ext cx="16934400" cy="23674879"/>
          </a:xfrm>
          <a:prstGeom prst="roundRect">
            <a:avLst>
              <a:gd name="adj" fmla="val 3855"/>
            </a:avLst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lIns="328813" tIns="164400" rIns="328813" bIns="164400" anchor="ctr"/>
          <a:lstStyle/>
          <a:p>
            <a:pPr>
              <a:defRPr/>
            </a:pPr>
            <a:endParaRPr lang="en-US" sz="10564" dirty="0">
              <a:solidFill>
                <a:schemeClr val="tx1"/>
              </a:solidFill>
            </a:endParaRPr>
          </a:p>
        </p:txBody>
      </p:sp>
      <p:sp>
        <p:nvSpPr>
          <p:cNvPr id="17" name="標題 1"/>
          <p:cNvSpPr>
            <a:spLocks noGrp="1"/>
          </p:cNvSpPr>
          <p:nvPr>
            <p:ph type="title" hasCustomPrompt="1"/>
          </p:nvPr>
        </p:nvSpPr>
        <p:spPr>
          <a:xfrm>
            <a:off x="8258685" y="-32000"/>
            <a:ext cx="42947726" cy="2144268"/>
          </a:xfrm>
        </p:spPr>
        <p:txBody>
          <a:bodyPr>
            <a:normAutofit/>
          </a:bodyPr>
          <a:lstStyle>
            <a:lvl1pPr algn="ctr">
              <a:defRPr sz="10069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TW" dirty="0" smtClean="0"/>
              <a:t>Paper Title</a:t>
            </a:r>
            <a:endParaRPr lang="zh-TW" altLang="en-US" dirty="0"/>
          </a:p>
        </p:txBody>
      </p:sp>
      <p:sp>
        <p:nvSpPr>
          <p:cNvPr id="47" name="Text Placeholder 76"/>
          <p:cNvSpPr>
            <a:spLocks noGrp="1"/>
          </p:cNvSpPr>
          <p:nvPr>
            <p:ph type="body" sz="quarter" idx="161" hasCustomPrompt="1"/>
          </p:nvPr>
        </p:nvSpPr>
        <p:spPr>
          <a:xfrm>
            <a:off x="8254590" y="2204605"/>
            <a:ext cx="42955916" cy="119033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7552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FontTx/>
              <a:buNone/>
              <a:defRPr sz="30203"/>
            </a:lvl2pPr>
            <a:lvl3pPr>
              <a:buFontTx/>
              <a:buNone/>
              <a:defRPr sz="30203"/>
            </a:lvl3pPr>
            <a:lvl4pPr>
              <a:buFontTx/>
              <a:buNone/>
              <a:defRPr sz="30203"/>
            </a:lvl4pPr>
            <a:lvl5pPr>
              <a:buFontTx/>
              <a:buNone/>
              <a:defRPr sz="30203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48" name="Text Placeholder 76"/>
          <p:cNvSpPr>
            <a:spLocks noGrp="1"/>
          </p:cNvSpPr>
          <p:nvPr>
            <p:ph type="body" sz="quarter" idx="195" hasCustomPrompt="1"/>
          </p:nvPr>
        </p:nvSpPr>
        <p:spPr>
          <a:xfrm>
            <a:off x="8254590" y="3460980"/>
            <a:ext cx="42955916" cy="121161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6713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FontTx/>
              <a:buNone/>
              <a:defRPr sz="30203"/>
            </a:lvl2pPr>
            <a:lvl3pPr>
              <a:buFontTx/>
              <a:buNone/>
              <a:defRPr sz="30203"/>
            </a:lvl3pPr>
            <a:lvl4pPr>
              <a:buFontTx/>
              <a:buNone/>
              <a:defRPr sz="30203"/>
            </a:lvl4pPr>
            <a:lvl5pPr>
              <a:buFontTx/>
              <a:buNone/>
              <a:defRPr sz="30203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" y="4765656"/>
            <a:ext cx="17063861" cy="24930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wrap="square" lIns="78374" tIns="78374" rIns="78374" bIns="78374" anchor="ctr" anchorCtr="0">
            <a:spAutoFit/>
          </a:bodyPr>
          <a:lstStyle>
            <a:lvl1pPr marL="0" marR="0" indent="0" algn="ctr" defTabSz="3836461" rtl="0" eaLnBrk="1" fontAlgn="auto" latinLnBrk="0" hangingPunct="1">
              <a:lnSpc>
                <a:spcPct val="100000"/>
              </a:lnSpc>
              <a:spcBef>
                <a:spcPts val="2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713" b="1" u="sng" baseline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3836461" rtl="0" eaLnBrk="1" fontAlgn="auto" latinLnBrk="0" hangingPunct="1">
              <a:lnSpc>
                <a:spcPct val="100000"/>
              </a:lnSpc>
              <a:spcBef>
                <a:spcPts val="2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(click to edit)</a:t>
            </a:r>
            <a:r>
              <a:rPr lang="en-US" altLang="zh-TW" dirty="0" smtClean="0"/>
              <a:t> ABSTRACT or</a:t>
            </a:r>
          </a:p>
          <a:p>
            <a:pPr lvl="0"/>
            <a:r>
              <a:rPr lang="en-US" dirty="0" smtClean="0"/>
              <a:t> INTRODUCTION</a:t>
            </a:r>
            <a:endParaRPr lang="en-US" dirty="0"/>
          </a:p>
        </p:txBody>
      </p:sp>
      <p:sp>
        <p:nvSpPr>
          <p:cNvPr id="50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12064" y="7383672"/>
            <a:ext cx="16362495" cy="959365"/>
          </a:xfrm>
          <a:prstGeom prst="rect">
            <a:avLst/>
          </a:prstGeom>
        </p:spPr>
        <p:txBody>
          <a:bodyPr wrap="square" lIns="91440" tIns="91440" rIns="91440" bIns="91440">
            <a:spAutoFit/>
          </a:bodyPr>
          <a:lstStyle>
            <a:lvl1pPr marL="0" indent="0">
              <a:lnSpc>
                <a:spcPct val="100000"/>
              </a:lnSpc>
              <a:spcBef>
                <a:spcPts val="839"/>
              </a:spcBef>
              <a:spcAft>
                <a:spcPts val="839"/>
              </a:spcAft>
              <a:buNone/>
              <a:defRPr sz="5034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343463" indent="-2055174">
              <a:defRPr sz="8818">
                <a:latin typeface="Trebuchet MS" pitchFamily="34" charset="0"/>
              </a:defRPr>
            </a:lvl2pPr>
            <a:lvl3pPr marL="7398641" indent="-2055174">
              <a:defRPr sz="8818">
                <a:latin typeface="Trebuchet MS" pitchFamily="34" charset="0"/>
              </a:defRPr>
            </a:lvl3pPr>
            <a:lvl4pPr marL="9659342" indent="-2260701">
              <a:defRPr sz="8818">
                <a:latin typeface="Trebuchet MS" pitchFamily="34" charset="0"/>
              </a:defRPr>
            </a:lvl4pPr>
            <a:lvl5pPr marL="11303473" indent="-1644140">
              <a:defRPr sz="8818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196" hasCustomPrompt="1"/>
          </p:nvPr>
        </p:nvSpPr>
        <p:spPr>
          <a:xfrm>
            <a:off x="5052" y="14787221"/>
            <a:ext cx="17074583" cy="1191095"/>
          </a:xfrm>
          <a:prstGeom prst="rect">
            <a:avLst/>
          </a:prstGeom>
          <a:noFill/>
        </p:spPr>
        <p:txBody>
          <a:bodyPr wrap="square" lIns="78374" tIns="78374" rIns="78374" bIns="78374" anchor="ctr" anchorCtr="0">
            <a:spAutoFit/>
          </a:bodyPr>
          <a:lstStyle>
            <a:lvl1pPr marL="0" indent="0" algn="ctr">
              <a:buNone/>
              <a:defRPr lang="en-US" sz="6713" b="1" u="sng" kern="1200" baseline="0" dirty="0" smtClean="0">
                <a:solidFill>
                  <a:schemeClr val="accent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 marL="0" lvl="0" indent="0" algn="ctr" defTabSz="3836461" rtl="0" eaLnBrk="1" latinLnBrk="0" hangingPunct="1">
              <a:lnSpc>
                <a:spcPct val="100000"/>
              </a:lnSpc>
              <a:spcBef>
                <a:spcPts val="2098"/>
              </a:spcBef>
              <a:buFont typeface="Arial" panose="020B0604020202020204" pitchFamily="34" charset="0"/>
              <a:buNone/>
            </a:pPr>
            <a:r>
              <a:rPr lang="en-US" dirty="0" smtClean="0"/>
              <a:t>(click to edit)  MATERIALS &amp; METHODS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97" hasCustomPrompt="1"/>
          </p:nvPr>
        </p:nvSpPr>
        <p:spPr>
          <a:xfrm>
            <a:off x="512064" y="16298928"/>
            <a:ext cx="16560476" cy="959365"/>
          </a:xfrm>
          <a:prstGeom prst="rect">
            <a:avLst/>
          </a:prstGeom>
        </p:spPr>
        <p:txBody>
          <a:bodyPr wrap="square" lIns="91440" tIns="91440" rIns="91440" bIns="91440">
            <a:spAutoFit/>
          </a:bodyPr>
          <a:lstStyle>
            <a:lvl1pPr marL="0" indent="0">
              <a:lnSpc>
                <a:spcPct val="100000"/>
              </a:lnSpc>
              <a:spcBef>
                <a:spcPts val="839"/>
              </a:spcBef>
              <a:spcAft>
                <a:spcPts val="839"/>
              </a:spcAft>
              <a:buNone/>
              <a:defRPr sz="5034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343463" indent="-2055174">
              <a:defRPr sz="8818">
                <a:latin typeface="Trebuchet MS" pitchFamily="34" charset="0"/>
              </a:defRPr>
            </a:lvl2pPr>
            <a:lvl3pPr marL="7398641" indent="-2055174">
              <a:defRPr sz="8818">
                <a:latin typeface="Trebuchet MS" pitchFamily="34" charset="0"/>
              </a:defRPr>
            </a:lvl3pPr>
            <a:lvl4pPr marL="9659342" indent="-2260701">
              <a:defRPr sz="8818">
                <a:latin typeface="Trebuchet MS" pitchFamily="34" charset="0"/>
              </a:defRPr>
            </a:lvl4pPr>
            <a:lvl5pPr marL="11303473" indent="-1644140">
              <a:defRPr sz="8818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98" hasCustomPrompt="1"/>
          </p:nvPr>
        </p:nvSpPr>
        <p:spPr>
          <a:xfrm>
            <a:off x="34140968" y="5020314"/>
            <a:ext cx="17074583" cy="1191095"/>
          </a:xfrm>
          <a:prstGeom prst="rect">
            <a:avLst/>
          </a:prstGeom>
          <a:noFill/>
        </p:spPr>
        <p:txBody>
          <a:bodyPr wrap="square" lIns="78374" tIns="78374" rIns="78374" bIns="78374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2098"/>
              </a:spcBef>
              <a:buNone/>
              <a:defRPr sz="6713" b="1" u="sng" baseline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altLang="zh-TW" dirty="0" smtClean="0"/>
              <a:t>(click to edit) CONCULSION 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99" hasCustomPrompt="1"/>
          </p:nvPr>
        </p:nvSpPr>
        <p:spPr>
          <a:xfrm>
            <a:off x="34140966" y="6538485"/>
            <a:ext cx="16806198" cy="959365"/>
          </a:xfrm>
          <a:prstGeom prst="rect">
            <a:avLst/>
          </a:prstGeom>
        </p:spPr>
        <p:txBody>
          <a:bodyPr wrap="square" lIns="91440" tIns="91440" rIns="91440" bIns="91440">
            <a:spAutoFit/>
          </a:bodyPr>
          <a:lstStyle>
            <a:lvl1pPr marL="0" indent="0">
              <a:lnSpc>
                <a:spcPct val="100000"/>
              </a:lnSpc>
              <a:spcBef>
                <a:spcPts val="839"/>
              </a:spcBef>
              <a:spcAft>
                <a:spcPts val="839"/>
              </a:spcAft>
              <a:buNone/>
              <a:defRPr sz="5034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343463" indent="-2055174">
              <a:defRPr sz="8818">
                <a:latin typeface="Trebuchet MS" pitchFamily="34" charset="0"/>
              </a:defRPr>
            </a:lvl2pPr>
            <a:lvl3pPr marL="7398641" indent="-2055174">
              <a:defRPr sz="8818">
                <a:latin typeface="Trebuchet MS" pitchFamily="34" charset="0"/>
              </a:defRPr>
            </a:lvl3pPr>
            <a:lvl4pPr marL="9659342" indent="-2260701">
              <a:defRPr sz="8818">
                <a:latin typeface="Trebuchet MS" pitchFamily="34" charset="0"/>
              </a:defRPr>
            </a:lvl4pPr>
            <a:lvl5pPr marL="11303473" indent="-1644140">
              <a:defRPr sz="8818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8" name="Rectangle 33"/>
          <p:cNvSpPr>
            <a:spLocks noChangeArrowheads="1"/>
          </p:cNvSpPr>
          <p:nvPr userDrawn="1"/>
        </p:nvSpPr>
        <p:spPr bwMode="auto">
          <a:xfrm>
            <a:off x="17096957" y="4947559"/>
            <a:ext cx="16934400" cy="23674879"/>
          </a:xfrm>
          <a:prstGeom prst="roundRect">
            <a:avLst>
              <a:gd name="adj" fmla="val 3855"/>
            </a:avLst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lIns="328813" tIns="164400" rIns="328813" bIns="164400" anchor="ctr"/>
          <a:lstStyle/>
          <a:p>
            <a:pPr>
              <a:defRPr/>
            </a:pPr>
            <a:endParaRPr lang="en-US" sz="10564" dirty="0">
              <a:solidFill>
                <a:schemeClr val="tx1"/>
              </a:solidFill>
            </a:endParaRPr>
          </a:p>
        </p:txBody>
      </p:sp>
      <p:sp>
        <p:nvSpPr>
          <p:cNvPr id="19" name="Rectangle 33"/>
          <p:cNvSpPr>
            <a:spLocks noChangeArrowheads="1"/>
          </p:cNvSpPr>
          <p:nvPr userDrawn="1"/>
        </p:nvSpPr>
        <p:spPr bwMode="auto">
          <a:xfrm>
            <a:off x="34058753" y="4947559"/>
            <a:ext cx="16934400" cy="23674879"/>
          </a:xfrm>
          <a:prstGeom prst="roundRect">
            <a:avLst>
              <a:gd name="adj" fmla="val 3855"/>
            </a:avLst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lIns="328813" tIns="164400" rIns="328813" bIns="164400" anchor="ctr"/>
          <a:lstStyle/>
          <a:p>
            <a:pPr>
              <a:defRPr/>
            </a:pPr>
            <a:endParaRPr lang="en-US" sz="10564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76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05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63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62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08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60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3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37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96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76656-B942-4131-A414-1E463484FA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97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0327" y="240011"/>
            <a:ext cx="51150029" cy="2144268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CONTINUOUS HAND GESTURE SPOTTING AND </a:t>
            </a:r>
            <a:r>
              <a:rPr lang="en-US" altLang="zh-TW" dirty="0" smtClean="0"/>
              <a:t>CLASSIFICATION</a:t>
            </a:r>
            <a:br>
              <a:rPr lang="en-US" altLang="zh-TW" dirty="0" smtClean="0"/>
            </a:br>
            <a:r>
              <a:rPr lang="en-US" altLang="zh-TW" dirty="0" smtClean="0"/>
              <a:t> </a:t>
            </a:r>
            <a:r>
              <a:rPr lang="en-US" altLang="zh-TW" dirty="0"/>
              <a:t>USING 3D FINGER JOINTS INFORMATION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61"/>
          </p:nvPr>
        </p:nvSpPr>
        <p:spPr>
          <a:xfrm>
            <a:off x="6677" y="2524538"/>
            <a:ext cx="51150018" cy="1190339"/>
          </a:xfrm>
        </p:spPr>
        <p:txBody>
          <a:bodyPr>
            <a:noAutofit/>
          </a:bodyPr>
          <a:lstStyle/>
          <a:p>
            <a:r>
              <a:rPr lang="en-US" altLang="zh-TW" dirty="0"/>
              <a:t>Nguyen Ngoc Hoang, </a:t>
            </a:r>
            <a:r>
              <a:rPr lang="en-US" altLang="zh-TW" dirty="0" err="1"/>
              <a:t>Guee</a:t>
            </a:r>
            <a:r>
              <a:rPr lang="en-US" altLang="zh-TW" dirty="0"/>
              <a:t>-Sang Lee, Soo-</a:t>
            </a:r>
            <a:r>
              <a:rPr lang="en-US" altLang="zh-TW" dirty="0" err="1"/>
              <a:t>Hyung</a:t>
            </a:r>
            <a:r>
              <a:rPr lang="en-US" altLang="zh-TW" dirty="0"/>
              <a:t> Kim, </a:t>
            </a:r>
            <a:r>
              <a:rPr lang="en-US" altLang="zh-TW" dirty="0" err="1"/>
              <a:t>Hyung-Jeong</a:t>
            </a:r>
            <a:r>
              <a:rPr lang="en-US" altLang="zh-TW" dirty="0"/>
              <a:t> Yang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95"/>
          </p:nvPr>
        </p:nvSpPr>
        <p:spPr>
          <a:xfrm>
            <a:off x="640024" y="3621488"/>
            <a:ext cx="51150018" cy="1211611"/>
          </a:xfrm>
        </p:spPr>
        <p:txBody>
          <a:bodyPr/>
          <a:lstStyle/>
          <a:p>
            <a:pPr hangingPunct="0"/>
            <a:r>
              <a:rPr lang="en-US" dirty="0"/>
              <a:t>Department of </a:t>
            </a:r>
            <a:r>
              <a:rPr lang="en-US" dirty="0" smtClean="0"/>
              <a:t>ECE, </a:t>
            </a:r>
            <a:r>
              <a:rPr lang="en-US" dirty="0" err="1"/>
              <a:t>Chonnam</a:t>
            </a:r>
            <a:r>
              <a:rPr lang="en-US" dirty="0"/>
              <a:t> National </a:t>
            </a:r>
            <a:r>
              <a:rPr lang="en-US" dirty="0" smtClean="0"/>
              <a:t>University</a:t>
            </a:r>
            <a:r>
              <a:rPr lang="en-US" dirty="0" smtClean="0"/>
              <a:t>, </a:t>
            </a:r>
            <a:r>
              <a:rPr lang="en-US" dirty="0" smtClean="0"/>
              <a:t>Korea</a:t>
            </a:r>
            <a:endParaRPr lang="en-US" dirty="0"/>
          </a:p>
          <a:p>
            <a:pPr hangingPunct="0"/>
            <a:endParaRPr lang="en-US" altLang="zh-TW" dirty="0"/>
          </a:p>
        </p:txBody>
      </p:sp>
      <p:sp>
        <p:nvSpPr>
          <p:cNvPr id="9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349795" y="12311042"/>
            <a:ext cx="16541766" cy="1191095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 smtClean="0">
                <a:solidFill>
                  <a:schemeClr val="accent5"/>
                </a:solidFill>
              </a:rPr>
              <a:t>Introduction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p:sp>
        <p:nvSpPr>
          <p:cNvPr id="10" name="文字版面配置區 5"/>
          <p:cNvSpPr>
            <a:spLocks noGrp="1"/>
          </p:cNvSpPr>
          <p:nvPr>
            <p:ph type="body" sz="quarter" idx="21"/>
          </p:nvPr>
        </p:nvSpPr>
        <p:spPr>
          <a:xfrm>
            <a:off x="349795" y="14237188"/>
            <a:ext cx="16339473" cy="11671657"/>
          </a:xfrm>
        </p:spPr>
        <p:txBody>
          <a:bodyPr/>
          <a:lstStyle/>
          <a:p>
            <a:pPr marL="685800" indent="-685800" algn="just"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Char char="•"/>
            </a:pPr>
            <a:r>
              <a:rPr lang="en-US" altLang="zh-TW" dirty="0" smtClean="0"/>
              <a:t>A </a:t>
            </a:r>
            <a:r>
              <a:rPr lang="en-US" altLang="zh-TW" dirty="0"/>
              <a:t>continuous dynamic hand gestures spotting-classification </a:t>
            </a:r>
            <a:r>
              <a:rPr lang="en-US" altLang="zh-TW" dirty="0" smtClean="0"/>
              <a:t>with a RGB </a:t>
            </a:r>
            <a:r>
              <a:rPr lang="en-US" altLang="zh-TW" dirty="0" smtClean="0"/>
              <a:t>camera</a:t>
            </a:r>
            <a:r>
              <a:rPr lang="en-US" altLang="zh-TW" dirty="0"/>
              <a:t>. </a:t>
            </a:r>
            <a:endParaRPr lang="en-US" altLang="zh-TW" dirty="0" smtClean="0"/>
          </a:p>
          <a:p>
            <a:pPr marL="685800" indent="-685800" algn="just"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Char char="•"/>
            </a:pPr>
            <a:r>
              <a:rPr lang="en-US" altLang="zh-TW" dirty="0" smtClean="0"/>
              <a:t>In </a:t>
            </a:r>
            <a:r>
              <a:rPr lang="en-US" altLang="zh-TW" dirty="0"/>
              <a:t>the spotting </a:t>
            </a:r>
            <a:r>
              <a:rPr lang="en-US" altLang="zh-TW" dirty="0" smtClean="0"/>
              <a:t>module, </a:t>
            </a:r>
            <a:r>
              <a:rPr lang="en-US" altLang="zh-TW" dirty="0"/>
              <a:t>the continuous gestures from the unsegmented and unbounded input stream are </a:t>
            </a:r>
            <a:r>
              <a:rPr lang="en-US" altLang="zh-TW" dirty="0" smtClean="0"/>
              <a:t>segmented </a:t>
            </a:r>
            <a:r>
              <a:rPr lang="en-US" altLang="zh-TW" dirty="0"/>
              <a:t>into each isolated gestures based on 3D </a:t>
            </a:r>
            <a:r>
              <a:rPr lang="en-US" altLang="zh-TW" dirty="0" smtClean="0"/>
              <a:t>human </a:t>
            </a:r>
            <a:r>
              <a:rPr lang="en-US" altLang="zh-TW" dirty="0"/>
              <a:t>pose and hand pose </a:t>
            </a:r>
            <a:r>
              <a:rPr lang="en-US" altLang="zh-TW" dirty="0" smtClean="0"/>
              <a:t>extraction. </a:t>
            </a:r>
          </a:p>
          <a:p>
            <a:pPr marL="685800" indent="-685800" algn="just"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Char char="•"/>
            </a:pPr>
            <a:r>
              <a:rPr lang="en-US" altLang="zh-TW" dirty="0" smtClean="0"/>
              <a:t>The </a:t>
            </a:r>
            <a:r>
              <a:rPr lang="en-US" altLang="zh-TW" dirty="0"/>
              <a:t>time series of 3D key </a:t>
            </a:r>
            <a:r>
              <a:rPr lang="en-US" altLang="zh-TW" dirty="0" smtClean="0"/>
              <a:t>pose </a:t>
            </a:r>
            <a:r>
              <a:rPr lang="en-US" altLang="zh-TW" dirty="0"/>
              <a:t>movement are fed into Bidirectional Long Short-Term Memory (</a:t>
            </a:r>
            <a:r>
              <a:rPr lang="en-US" altLang="zh-TW" dirty="0" err="1"/>
              <a:t>Bi_LSTM</a:t>
            </a:r>
            <a:r>
              <a:rPr lang="en-US" altLang="zh-TW" dirty="0"/>
              <a:t>) </a:t>
            </a:r>
            <a:endParaRPr lang="en-US" altLang="zh-TW" dirty="0" smtClean="0"/>
          </a:p>
          <a:p>
            <a:pPr marL="685800" indent="-685800" algn="just"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Char char="•"/>
            </a:pPr>
            <a:r>
              <a:rPr lang="en-US" altLang="zh-TW" dirty="0" smtClean="0"/>
              <a:t>The </a:t>
            </a:r>
            <a:r>
              <a:rPr lang="en-US" altLang="zh-TW" dirty="0"/>
              <a:t>isolated gestures </a:t>
            </a:r>
            <a:r>
              <a:rPr lang="en-US" altLang="zh-TW" dirty="0" smtClean="0"/>
              <a:t>are </a:t>
            </a:r>
            <a:r>
              <a:rPr lang="en-US" altLang="zh-TW" dirty="0"/>
              <a:t>classified </a:t>
            </a:r>
            <a:r>
              <a:rPr lang="en-US" altLang="zh-TW" dirty="0" smtClean="0"/>
              <a:t>with </a:t>
            </a:r>
            <a:r>
              <a:rPr lang="en-US" altLang="zh-TW" dirty="0"/>
              <a:t>multi-modal M-3DCNN-LSTM network. </a:t>
            </a:r>
            <a:endParaRPr lang="en-US" altLang="zh-TW" dirty="0" smtClean="0"/>
          </a:p>
          <a:p>
            <a:pPr marL="685800" indent="-685800" algn="just"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Char char="•"/>
            </a:pPr>
            <a:r>
              <a:rPr lang="en-US" altLang="zh-TW" dirty="0" smtClean="0"/>
              <a:t>Combining RGB</a:t>
            </a:r>
            <a:r>
              <a:rPr lang="en-US" altLang="zh-TW" dirty="0"/>
              <a:t>, Optical Flow, and 3D pose </a:t>
            </a:r>
            <a:endParaRPr lang="en-US" altLang="zh-TW" dirty="0" smtClean="0"/>
          </a:p>
          <a:p>
            <a:pPr marL="685800" indent="-685800" algn="just"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Char char="•"/>
            </a:pPr>
            <a:r>
              <a:rPr lang="en-US" altLang="zh-TW" dirty="0" smtClean="0"/>
              <a:t>Two </a:t>
            </a:r>
            <a:r>
              <a:rPr lang="en-US" altLang="zh-TW" dirty="0"/>
              <a:t>3D_CNN stream networks of RGB and Optical Flow channel </a:t>
            </a:r>
            <a:r>
              <a:rPr lang="en-US" altLang="zh-TW" dirty="0" smtClean="0"/>
              <a:t>and one LSTM </a:t>
            </a:r>
            <a:r>
              <a:rPr lang="en-US" altLang="zh-TW" dirty="0"/>
              <a:t>network of 3D pose features </a:t>
            </a:r>
            <a:r>
              <a:rPr lang="en-US" altLang="zh-TW" dirty="0" smtClean="0"/>
              <a:t>are fused</a:t>
            </a:r>
            <a:endParaRPr lang="zh-TW" altLang="zh-TW" dirty="0"/>
          </a:p>
        </p:txBody>
      </p:sp>
      <p:sp>
        <p:nvSpPr>
          <p:cNvPr id="20" name="文字版面配置區 6"/>
          <p:cNvSpPr>
            <a:spLocks noGrp="1"/>
          </p:cNvSpPr>
          <p:nvPr>
            <p:ph type="body" sz="quarter" idx="198"/>
          </p:nvPr>
        </p:nvSpPr>
        <p:spPr>
          <a:xfrm>
            <a:off x="383943" y="5207508"/>
            <a:ext cx="16541766" cy="1191095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 smtClean="0">
                <a:solidFill>
                  <a:schemeClr val="accent5"/>
                </a:solidFill>
              </a:rPr>
              <a:t>Problem Statement</a:t>
            </a:r>
            <a:endParaRPr lang="zh-TW" altLang="zh-TW" u="none" dirty="0">
              <a:solidFill>
                <a:schemeClr val="accent5"/>
              </a:solidFill>
            </a:endParaRPr>
          </a:p>
        </p:txBody>
      </p:sp>
      <p:sp>
        <p:nvSpPr>
          <p:cNvPr id="22" name="文字版面配置區 21"/>
          <p:cNvSpPr>
            <a:spLocks noGrp="1"/>
          </p:cNvSpPr>
          <p:nvPr>
            <p:ph type="body" sz="quarter" idx="4294967295"/>
          </p:nvPr>
        </p:nvSpPr>
        <p:spPr>
          <a:xfrm>
            <a:off x="383959" y="6798238"/>
            <a:ext cx="16541750" cy="4402890"/>
          </a:xfrm>
        </p:spPr>
        <p:txBody>
          <a:bodyPr>
            <a:noAutofit/>
          </a:bodyPr>
          <a:lstStyle/>
          <a:p>
            <a:pPr algn="just"/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Gesture spotting phase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G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estures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gestures are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split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isolated gestures </a:t>
            </a:r>
            <a:endParaRPr lang="en-US" altLang="zh-TW" sz="5034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“zoom in”, “zoom out” gestures, there are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movements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only fingers while the hand stands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spotting is needed</a:t>
            </a:r>
            <a:endParaRPr lang="en-US" altLang="zh-TW" sz="50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字版面配置區 7"/>
          <p:cNvSpPr txBox="1">
            <a:spLocks/>
          </p:cNvSpPr>
          <p:nvPr/>
        </p:nvSpPr>
        <p:spPr>
          <a:xfrm>
            <a:off x="383959" y="24875542"/>
            <a:ext cx="16541750" cy="3419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</a:pPr>
            <a:endParaRPr lang="en-US" altLang="zh-TW" sz="5034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17245367" y="4973358"/>
            <a:ext cx="16541766" cy="1191095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 smtClean="0"/>
              <a:t>Proposed Algorithm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p:pic>
        <p:nvPicPr>
          <p:cNvPr id="26" name="Picture 2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4620" y="12399694"/>
            <a:ext cx="16774133" cy="7745506"/>
          </a:xfrm>
          <a:prstGeom prst="rect">
            <a:avLst/>
          </a:prstGeom>
        </p:spPr>
      </p:pic>
      <p:sp>
        <p:nvSpPr>
          <p:cNvPr id="27" name="文字版面配置區 21"/>
          <p:cNvSpPr>
            <a:spLocks noGrp="1"/>
          </p:cNvSpPr>
          <p:nvPr>
            <p:ph type="body" sz="quarter" idx="4294967295"/>
          </p:nvPr>
        </p:nvSpPr>
        <p:spPr>
          <a:xfrm>
            <a:off x="17245383" y="6918259"/>
            <a:ext cx="16423851" cy="4737467"/>
          </a:xfrm>
        </p:spPr>
        <p:txBody>
          <a:bodyPr>
            <a:noAutofit/>
          </a:bodyPr>
          <a:lstStyle/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Gestures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spotting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gestures classification. </a:t>
            </a:r>
            <a:endParaRPr lang="en-US" altLang="zh-TW" sz="5034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Speed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hand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finger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utilized to 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segment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gestures(Fig.1)</a:t>
            </a: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M-3DCNN-LSTM for classification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multimodalities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RGB, Optical flow and 3D key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joints(Fig.2) </a:t>
            </a:r>
            <a:endParaRPr lang="en-US" altLang="zh-TW" sz="50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17843551" y="19990851"/>
            <a:ext cx="15943582" cy="896942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sz="4800" b="0" u="none" dirty="0" smtClean="0">
                <a:solidFill>
                  <a:schemeClr val="tx1"/>
                </a:solidFill>
              </a:rPr>
              <a:t>Fig.1. Gesture spotting module</a:t>
            </a:r>
            <a:endParaRPr lang="zh-TW" altLang="en-US" sz="4800" b="0" u="none" dirty="0">
              <a:solidFill>
                <a:schemeClr val="tx1"/>
              </a:solidFill>
            </a:endParaRPr>
          </a:p>
        </p:txBody>
      </p:sp>
      <p:pic>
        <p:nvPicPr>
          <p:cNvPr id="29" name="Picture 2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5367" y="20899006"/>
            <a:ext cx="16157127" cy="6677799"/>
          </a:xfrm>
          <a:prstGeom prst="rect">
            <a:avLst/>
          </a:prstGeom>
        </p:spPr>
      </p:pic>
      <p:sp>
        <p:nvSpPr>
          <p:cNvPr id="30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18015011" y="27423831"/>
            <a:ext cx="15943582" cy="896942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sz="4800" b="0" u="none" dirty="0" smtClean="0">
                <a:solidFill>
                  <a:schemeClr val="tx1"/>
                </a:solidFill>
              </a:rPr>
              <a:t>Fig.2. Gesture classification module</a:t>
            </a:r>
            <a:endParaRPr lang="zh-TW" altLang="en-US" sz="4800" b="0" u="none" dirty="0">
              <a:solidFill>
                <a:schemeClr val="tx1"/>
              </a:solidFill>
            </a:endParaRPr>
          </a:p>
        </p:txBody>
      </p:sp>
      <p:sp>
        <p:nvSpPr>
          <p:cNvPr id="32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33968753" y="4929105"/>
            <a:ext cx="16541766" cy="1191095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 smtClean="0">
                <a:solidFill>
                  <a:schemeClr val="accent5"/>
                </a:solidFill>
              </a:rPr>
              <a:t>Results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958155"/>
              </p:ext>
            </p:extLst>
          </p:nvPr>
        </p:nvGraphicFramePr>
        <p:xfrm>
          <a:off x="34560560" y="7590264"/>
          <a:ext cx="16293010" cy="4060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31720">
                  <a:extLst>
                    <a:ext uri="{9D8B030D-6E8A-4147-A177-3AD203B41FA5}">
                      <a16:colId xmlns:a16="http://schemas.microsoft.com/office/drawing/2014/main" val="4110916277"/>
                    </a:ext>
                  </a:extLst>
                </a:gridCol>
                <a:gridCol w="7361290">
                  <a:extLst>
                    <a:ext uri="{9D8B030D-6E8A-4147-A177-3AD203B41FA5}">
                      <a16:colId xmlns:a16="http://schemas.microsoft.com/office/drawing/2014/main" val="571425849"/>
                    </a:ext>
                  </a:extLst>
                </a:gridCol>
              </a:tblGrid>
              <a:tr h="8121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  <a:endParaRPr lang="en-US" sz="50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Mean </a:t>
                      </a:r>
                      <a:r>
                        <a:rPr lang="en-US" sz="503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Jaccard</a:t>
                      </a: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50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 [1] </a:t>
                      </a:r>
                      <a:endParaRPr lang="en-US" sz="50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7771144"/>
                  </a:ext>
                </a:extLst>
              </a:tr>
              <a:tr h="8121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2S-RNN </a:t>
                      </a:r>
                      <a:r>
                        <a:rPr lang="en-US" sz="503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[2]</a:t>
                      </a:r>
                      <a:endParaRPr lang="en-US" sz="503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50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0.5162</a:t>
                      </a:r>
                      <a:endParaRPr lang="en-US" sz="50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6566245"/>
                  </a:ext>
                </a:extLst>
              </a:tr>
              <a:tr h="8121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in </a:t>
                      </a:r>
                      <a:r>
                        <a:rPr lang="en-US" sz="503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[3] </a:t>
                      </a:r>
                      <a:r>
                        <a:rPr lang="en-US" sz="503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(only RGB)</a:t>
                      </a:r>
                      <a:endParaRPr lang="en-US" sz="503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50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0.5356</a:t>
                      </a:r>
                      <a:endParaRPr lang="en-US" sz="50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2977534"/>
                  </a:ext>
                </a:extLst>
              </a:tr>
              <a:tr h="8121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in </a:t>
                      </a:r>
                      <a:r>
                        <a:rPr lang="en-US" sz="503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[3] </a:t>
                      </a:r>
                      <a:r>
                        <a:rPr lang="en-US" sz="503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(RGB + Depth)</a:t>
                      </a:r>
                      <a:endParaRPr lang="en-US" sz="503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50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0.5950</a:t>
                      </a:r>
                      <a:endParaRPr lang="en-US" sz="50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155284"/>
                  </a:ext>
                </a:extLst>
              </a:tr>
              <a:tr h="8121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 proposed</a:t>
                      </a:r>
                      <a:endParaRPr lang="en-US" sz="503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50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50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0.5523</a:t>
                      </a:r>
                      <a:endParaRPr lang="en-US" sz="50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9436626"/>
                  </a:ext>
                </a:extLst>
              </a:tr>
            </a:tbl>
          </a:graphicData>
        </a:graphic>
      </p:graphicFrame>
      <p:sp>
        <p:nvSpPr>
          <p:cNvPr id="33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34560560" y="12018385"/>
            <a:ext cx="15811871" cy="89797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 smtClean="0">
                <a:solidFill>
                  <a:schemeClr val="accent5"/>
                </a:solidFill>
              </a:rPr>
              <a:t>Conclusion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p:sp>
        <p:nvSpPr>
          <p:cNvPr id="34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33830665" y="18997492"/>
            <a:ext cx="16541766" cy="1191095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 smtClean="0"/>
              <a:t>References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p:sp>
        <p:nvSpPr>
          <p:cNvPr id="35" name="文字版面配置區 21"/>
          <p:cNvSpPr>
            <a:spLocks noGrp="1"/>
          </p:cNvSpPr>
          <p:nvPr>
            <p:ph type="body" sz="quarter" idx="4294967295"/>
          </p:nvPr>
        </p:nvSpPr>
        <p:spPr>
          <a:xfrm>
            <a:off x="34517028" y="6120200"/>
            <a:ext cx="16293010" cy="13726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spotting- classification performance comparison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altLang="zh-TW" sz="5034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Chalearn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 </a:t>
            </a:r>
            <a:r>
              <a:rPr lang="en-US" altLang="zh-TW" sz="5034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ConGD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dataset [1].</a:t>
            </a:r>
            <a:endParaRPr lang="en-US" altLang="zh-TW" sz="50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文字版面配置區 21"/>
          <p:cNvSpPr>
            <a:spLocks noGrp="1"/>
          </p:cNvSpPr>
          <p:nvPr>
            <p:ph type="body" sz="quarter" idx="4294967295"/>
          </p:nvPr>
        </p:nvSpPr>
        <p:spPr>
          <a:xfrm>
            <a:off x="34434482" y="12688457"/>
            <a:ext cx="16293010" cy="6309035"/>
          </a:xfrm>
        </p:spPr>
        <p:txBody>
          <a:bodyPr>
            <a:noAutofit/>
          </a:bodyPr>
          <a:lstStyle/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new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 for continuous dynamic hand gesture spotting- classification for RGB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key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 poses as the input of </a:t>
            </a:r>
            <a:r>
              <a:rPr lang="en-US" altLang="zh-TW" sz="5034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Bi_LSTM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network. </a:t>
            </a:r>
            <a:endParaRPr lang="en-US" altLang="zh-TW" sz="5034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Gesture </a:t>
            </a:r>
            <a:r>
              <a:rPr lang="en-US" altLang="zh-TW" sz="50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module by multi-modal M-3DCNN-LSTM </a:t>
            </a:r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network. </a:t>
            </a:r>
            <a:endParaRPr lang="en-US" altLang="zh-TW" sz="5034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5034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Proved to be effective in the final performance</a:t>
            </a:r>
            <a:endParaRPr lang="en-US" altLang="zh-TW" sz="50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文字版面配置區 21"/>
          <p:cNvSpPr>
            <a:spLocks noGrp="1"/>
          </p:cNvSpPr>
          <p:nvPr>
            <p:ph type="body" sz="quarter" idx="4294967295"/>
          </p:nvPr>
        </p:nvSpPr>
        <p:spPr>
          <a:xfrm>
            <a:off x="34434482" y="20375255"/>
            <a:ext cx="16293010" cy="780570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J. Wan, Y. Zhao, S. Zhou, I. </a:t>
            </a:r>
            <a:r>
              <a:rPr lang="en-US" altLang="zh-TW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Guyon</a:t>
            </a: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</a:t>
            </a:r>
            <a:r>
              <a:rPr lang="en-US" altLang="zh-TW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Escalera</a:t>
            </a: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S. Z. Li, "</a:t>
            </a:r>
            <a:r>
              <a:rPr lang="en-US" altLang="zh-TW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ChaLearn</a:t>
            </a: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Looking at People RGB-D Isolated and Continuous Datasets for Gesture Recognition," CVPR workshop, 2016</a:t>
            </a:r>
            <a:r>
              <a:rPr lang="en-US" altLang="zh-TW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-US" altLang="zh-TW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 X. Chai, Z. Liu, F. Yin, Z. Liu and X. Chen, "Two Streams Recurrent Neural Networks for Large-Scale Continuous Gesture Recognition," the 23rd International Conference on Pattern Recognition (ICPR) , 2016.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 H. Wang, P. Wang, Z. Song and W. Li, "Large-scale Multimodal Gesture Recognition Using Heterogeneous Networks," IEEE International Conference on Computer Vision Workshops (ICCVW), 2017.</a:t>
            </a:r>
            <a:endParaRPr lang="en-US" altLang="zh-TW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zh-TW" sz="5034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zh-TW" sz="50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7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1484</TotalTime>
  <Words>453</Words>
  <Application>Microsoft Office PowerPoint</Application>
  <PresentationFormat>사용자 지정</PresentationFormat>
  <Paragraphs>42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新細明體</vt:lpstr>
      <vt:lpstr>Malgun Gothic</vt:lpstr>
      <vt:lpstr>Arial</vt:lpstr>
      <vt:lpstr>Calibri</vt:lpstr>
      <vt:lpstr>Calibri Light</vt:lpstr>
      <vt:lpstr>Times New Roman</vt:lpstr>
      <vt:lpstr>Trebuchet MS</vt:lpstr>
      <vt:lpstr>Office 佈景主題</vt:lpstr>
      <vt:lpstr>CONTINUOUS HAND GESTURE SPOTTING AND CLASSIFICATION  USING 3D FINGER JOINTS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Ryan</dc:creator>
  <cp:lastModifiedBy>guesang</cp:lastModifiedBy>
  <cp:revision>166</cp:revision>
  <dcterms:created xsi:type="dcterms:W3CDTF">2019-07-02T06:24:13Z</dcterms:created>
  <dcterms:modified xsi:type="dcterms:W3CDTF">2019-09-17T06:31:26Z</dcterms:modified>
</cp:coreProperties>
</file>