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regular.fntdata"/><Relationship Id="rId25" Type="http://schemas.openxmlformats.org/officeDocument/2006/relationships/font" Target="fonts/Robo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Pics of intel edison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Explain individual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ML on Fog Node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17500" lvl="0" marL="4572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Wearables in smart telehealth system led to the generation of large medical big data.</a:t>
            </a:r>
          </a:p>
          <a:p>
            <a:pPr indent="-317500" lvl="0" marL="4572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Cloud and fog services leverage these data for assisting clinical procedures</a:t>
            </a:r>
          </a:p>
          <a:p>
            <a:pPr indent="-317500" lvl="0" marL="4572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This paper suggests the use of low-resource machine learning on Fog devices kept close to wearables for smart telehealth</a:t>
            </a:r>
          </a:p>
          <a:p>
            <a:pPr indent="-317500" lvl="0" marL="4572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The proposed fog architecture uses Machine Learning and Signal processing of physiological data.</a:t>
            </a:r>
          </a:p>
          <a:p>
            <a:pPr indent="-317500" lvl="0" marL="457200" rtl="0">
              <a:lnSpc>
                <a:spcPct val="115000"/>
              </a:lnSpc>
              <a:spcBef>
                <a:spcPts val="0"/>
              </a:spcBef>
              <a:spcAft>
                <a:spcPts val="1600"/>
              </a:spcAft>
              <a:buClr>
                <a:schemeClr val="dk2"/>
              </a:buClr>
              <a:buSzPct val="100000"/>
              <a:buFont typeface="Roboto"/>
            </a:pPr>
            <a:r>
              <a:rPr lang="en" sz="1400">
                <a:solidFill>
                  <a:schemeClr val="dk2"/>
                </a:solidFill>
                <a:latin typeface="Roboto"/>
                <a:ea typeface="Roboto"/>
                <a:cs typeface="Roboto"/>
                <a:sym typeface="Roboto"/>
              </a:rPr>
              <a:t>Fog is cloud in the ground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lnSpc>
                <a:spcPct val="115000"/>
              </a:lnSpc>
              <a:spcBef>
                <a:spcPts val="0"/>
              </a:spcBef>
              <a:spcAft>
                <a:spcPts val="1600"/>
              </a:spcAft>
              <a:buNone/>
            </a:pPr>
            <a:r>
              <a:rPr b="1" lang="en" sz="1300">
                <a:solidFill>
                  <a:schemeClr val="dk2"/>
                </a:solidFill>
                <a:latin typeface="Roboto"/>
                <a:ea typeface="Roboto"/>
                <a:cs typeface="Roboto"/>
                <a:sym typeface="Roboto"/>
              </a:rPr>
              <a:t>Significance of This work :</a:t>
            </a:r>
          </a:p>
          <a:p>
            <a:pPr indent="-311150" lvl="0" marL="457200" rtl="0">
              <a:lnSpc>
                <a:spcPct val="115000"/>
              </a:lnSpc>
              <a:spcBef>
                <a:spcPts val="0"/>
              </a:spcBef>
              <a:spcAft>
                <a:spcPts val="1600"/>
              </a:spcAft>
              <a:buClr>
                <a:schemeClr val="dk2"/>
              </a:buClr>
              <a:buSzPct val="100000"/>
              <a:buFont typeface="Roboto"/>
            </a:pPr>
            <a:r>
              <a:rPr lang="en" sz="1300">
                <a:solidFill>
                  <a:schemeClr val="dk2"/>
                </a:solidFill>
                <a:latin typeface="Roboto"/>
                <a:ea typeface="Roboto"/>
                <a:cs typeface="Roboto"/>
                <a:sym typeface="Roboto"/>
              </a:rPr>
              <a:t>Fog In simple words, is the decentralization of services at the edge of the network.</a:t>
            </a:r>
          </a:p>
          <a:p>
            <a:pPr indent="-311150" lvl="0" marL="457200" rtl="0">
              <a:lnSpc>
                <a:spcPct val="115000"/>
              </a:lnSpc>
              <a:spcBef>
                <a:spcPts val="0"/>
              </a:spcBef>
              <a:spcAft>
                <a:spcPts val="1600"/>
              </a:spcAft>
              <a:buClr>
                <a:schemeClr val="dk2"/>
              </a:buClr>
              <a:buSzPct val="100000"/>
              <a:buFont typeface="Roboto"/>
            </a:pPr>
            <a:r>
              <a:rPr lang="en" sz="1300">
                <a:solidFill>
                  <a:schemeClr val="dk2"/>
                </a:solidFill>
                <a:latin typeface="Roboto"/>
                <a:ea typeface="Roboto"/>
                <a:cs typeface="Roboto"/>
                <a:sym typeface="Roboto"/>
              </a:rPr>
              <a:t>The computation and control closer to the sensors make the concept of Fog a better alternative to the cloud.</a:t>
            </a:r>
          </a:p>
          <a:p>
            <a:pPr indent="-311150" lvl="0" marL="457200" rtl="0">
              <a:lnSpc>
                <a:spcPct val="115000"/>
              </a:lnSpc>
              <a:spcBef>
                <a:spcPts val="0"/>
              </a:spcBef>
              <a:spcAft>
                <a:spcPts val="1600"/>
              </a:spcAft>
              <a:buClr>
                <a:schemeClr val="dk2"/>
              </a:buClr>
              <a:buSzPct val="100000"/>
              <a:buFont typeface="Roboto"/>
            </a:pPr>
            <a:r>
              <a:rPr lang="en" sz="1300">
                <a:solidFill>
                  <a:schemeClr val="dk2"/>
                </a:solidFill>
                <a:latin typeface="Roboto"/>
                <a:ea typeface="Roboto"/>
                <a:cs typeface="Roboto"/>
                <a:sym typeface="Roboto"/>
              </a:rPr>
              <a:t>In our proposed architecture of smart Fog, we leveraged the idea of Fog for speech signal processing for telehealth monitoring. </a:t>
            </a:r>
          </a:p>
          <a:p>
            <a:pPr indent="-311150" lvl="0" marL="457200" rtl="0">
              <a:lnSpc>
                <a:spcPct val="115000"/>
              </a:lnSpc>
              <a:spcBef>
                <a:spcPts val="0"/>
              </a:spcBef>
              <a:spcAft>
                <a:spcPts val="1600"/>
              </a:spcAft>
              <a:buClr>
                <a:schemeClr val="dk2"/>
              </a:buClr>
              <a:buSzPct val="100000"/>
              <a:buFont typeface="Roboto"/>
            </a:pPr>
            <a:r>
              <a:rPr lang="en" sz="1300">
                <a:solidFill>
                  <a:schemeClr val="dk2"/>
                </a:solidFill>
                <a:latin typeface="Roboto"/>
                <a:ea typeface="Roboto"/>
                <a:cs typeface="Roboto"/>
                <a:sym typeface="Roboto"/>
              </a:rPr>
              <a:t>Speech signal processing and Machine learning are fundamental blocks for detection and evaluation of speech disorders like dysarthria in patients with Parkinson's diseases.</a:t>
            </a:r>
          </a:p>
          <a:p>
            <a:pPr indent="-311150" lvl="0" marL="457200" rtl="0">
              <a:lnSpc>
                <a:spcPct val="115000"/>
              </a:lnSpc>
              <a:spcBef>
                <a:spcPts val="0"/>
              </a:spcBef>
              <a:spcAft>
                <a:spcPts val="1600"/>
              </a:spcAft>
              <a:buClr>
                <a:schemeClr val="dk2"/>
              </a:buClr>
              <a:buSzPct val="100000"/>
              <a:buFont typeface="Roboto"/>
            </a:pPr>
            <a:r>
              <a:rPr lang="en" sz="1300">
                <a:solidFill>
                  <a:schemeClr val="dk2"/>
                </a:solidFill>
                <a:latin typeface="Roboto"/>
                <a:ea typeface="Roboto"/>
                <a:cs typeface="Roboto"/>
                <a:sym typeface="Roboto"/>
              </a:rPr>
              <a:t>Telehealth monitoring using smart devices is an effective remedy.</a:t>
            </a:r>
          </a:p>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Parkinson ECHOWEAR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Use smartwatch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Comparison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Add audio files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rIns="91425" wrap="square" tIns="91425"/>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rIns="91425" wrap="square" tIns="91425"/>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rIns="91425" wrap="square" tIns="91425"/>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rIns="91425" wrap="square" tIns="91425"/>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6XErmZzqUS0"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www.youtube.com/watch?v=4gflesQzbjI"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idx="4294967295" type="ctrTitle"/>
          </p:nvPr>
        </p:nvSpPr>
        <p:spPr>
          <a:xfrm>
            <a:off x="123400" y="1281125"/>
            <a:ext cx="8709000" cy="1282500"/>
          </a:xfrm>
          <a:prstGeom prst="rect">
            <a:avLst/>
          </a:prstGeom>
        </p:spPr>
        <p:txBody>
          <a:bodyPr anchorCtr="0" anchor="t" bIns="91425" lIns="91425" rIns="91425" wrap="square" tIns="91425">
            <a:noAutofit/>
          </a:bodyPr>
          <a:lstStyle/>
          <a:p>
            <a:pPr lvl="0">
              <a:spcBef>
                <a:spcPts val="0"/>
              </a:spcBef>
              <a:buNone/>
            </a:pPr>
            <a:r>
              <a:rPr lang="en" sz="3000">
                <a:latin typeface="Times New Roman"/>
                <a:ea typeface="Times New Roman"/>
                <a:cs typeface="Times New Roman"/>
                <a:sym typeface="Times New Roman"/>
              </a:rPr>
              <a:t>Smart Fog: Fog Computing Framework for Telehealth Big Data Analytics in Wearable Internet of Things</a:t>
            </a:r>
          </a:p>
        </p:txBody>
      </p:sp>
      <p:sp>
        <p:nvSpPr>
          <p:cNvPr id="65" name="Shape 65"/>
          <p:cNvSpPr txBox="1"/>
          <p:nvPr>
            <p:ph idx="4294967295" type="subTitle"/>
          </p:nvPr>
        </p:nvSpPr>
        <p:spPr>
          <a:xfrm>
            <a:off x="170475" y="3400610"/>
            <a:ext cx="4242600" cy="738300"/>
          </a:xfrm>
          <a:prstGeom prst="rect">
            <a:avLst/>
          </a:prstGeom>
        </p:spPr>
        <p:txBody>
          <a:bodyPr anchorCtr="0" anchor="t" bIns="91425" lIns="91425" rIns="91425" wrap="square" tIns="91425">
            <a:noAutofit/>
          </a:bodyPr>
          <a:lstStyle/>
          <a:p>
            <a:pPr lvl="0">
              <a:spcBef>
                <a:spcPts val="0"/>
              </a:spcBef>
              <a:buNone/>
            </a:pPr>
            <a:r>
              <a:rPr b="1" lang="en" sz="2400">
                <a:solidFill>
                  <a:srgbClr val="000000"/>
                </a:solidFill>
              </a:rPr>
              <a:t>Debanjan Borthakur</a:t>
            </a:r>
          </a:p>
        </p:txBody>
      </p:sp>
      <p:pic>
        <p:nvPicPr>
          <p:cNvPr id="66" name="Shape 66"/>
          <p:cNvPicPr preferRelativeResize="0"/>
          <p:nvPr/>
        </p:nvPicPr>
        <p:blipFill rotWithShape="1">
          <a:blip r:embed="rId3">
            <a:alphaModFix/>
          </a:blip>
          <a:srcRect b="0" l="0" r="11268" t="0"/>
          <a:stretch/>
        </p:blipFill>
        <p:spPr>
          <a:xfrm>
            <a:off x="4554300" y="2921650"/>
            <a:ext cx="4466848" cy="2221850"/>
          </a:xfrm>
          <a:prstGeom prst="rect">
            <a:avLst/>
          </a:prstGeom>
          <a:noFill/>
          <a:ln>
            <a:noFill/>
          </a:ln>
        </p:spPr>
      </p:pic>
      <p:sp>
        <p:nvSpPr>
          <p:cNvPr id="67" name="Shape 6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pic>
        <p:nvPicPr>
          <p:cNvPr descr="File:University of Rhode Island logo.svg - Wikimedia Commons" id="68" name="Shape 68"/>
          <p:cNvPicPr preferRelativeResize="0"/>
          <p:nvPr/>
        </p:nvPicPr>
        <p:blipFill>
          <a:blip r:embed="rId4">
            <a:alphaModFix/>
          </a:blip>
          <a:stretch>
            <a:fillRect/>
          </a:stretch>
        </p:blipFill>
        <p:spPr>
          <a:xfrm>
            <a:off x="123400" y="61950"/>
            <a:ext cx="2524475" cy="1009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4294967295" type="body"/>
          </p:nvPr>
        </p:nvSpPr>
        <p:spPr>
          <a:xfrm>
            <a:off x="4644675" y="500925"/>
            <a:ext cx="4166400" cy="4098600"/>
          </a:xfrm>
          <a:prstGeom prst="rect">
            <a:avLst/>
          </a:prstGeom>
        </p:spPr>
        <p:txBody>
          <a:bodyPr anchorCtr="0" anchor="t" bIns="91425" lIns="91425" rIns="91425" wrap="square" tIns="91425">
            <a:noAutofit/>
          </a:bodyPr>
          <a:lstStyle/>
          <a:p>
            <a:pPr lvl="0">
              <a:spcBef>
                <a:spcPts val="0"/>
              </a:spcBef>
              <a:buNone/>
            </a:pPr>
            <a:r>
              <a:rPr b="1" lang="en" sz="1800"/>
              <a:t>Fog Based low resourced machine learning</a:t>
            </a:r>
          </a:p>
          <a:p>
            <a:pPr lvl="0" rtl="0">
              <a:spcBef>
                <a:spcPts val="0"/>
              </a:spcBef>
              <a:buNone/>
            </a:pPr>
            <a:r>
              <a:rPr lang="en" sz="1400"/>
              <a:t>          </a:t>
            </a:r>
          </a:p>
          <a:p>
            <a:pPr lvl="0">
              <a:spcBef>
                <a:spcPts val="0"/>
              </a:spcBef>
              <a:buNone/>
            </a:pPr>
            <a:r>
              <a:rPr b="1" lang="en" sz="1400"/>
              <a:t>Feature extraction </a:t>
            </a:r>
            <a:r>
              <a:rPr lang="en" sz="1400"/>
              <a:t>: average fundamental frequency (F0) and Average amplitude of the speech utterance.</a:t>
            </a:r>
          </a:p>
          <a:p>
            <a:pPr indent="0" lvl="0" marL="0">
              <a:spcBef>
                <a:spcPts val="0"/>
              </a:spcBef>
              <a:buNone/>
            </a:pPr>
            <a:r>
              <a:rPr b="1" lang="en" sz="1400"/>
              <a:t>K-means Clustering: </a:t>
            </a:r>
            <a:r>
              <a:rPr lang="en" sz="1400"/>
              <a:t>K-means is a method of vector quantization and is quite extensively used in data mining.The goal of this algorithm is to find groups in the data, the number of groups represented by the variable K. </a:t>
            </a:r>
          </a:p>
        </p:txBody>
      </p:sp>
      <p:sp>
        <p:nvSpPr>
          <p:cNvPr id="147" name="Shape 1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48" name="Shape 148"/>
          <p:cNvPicPr preferRelativeResize="0"/>
          <p:nvPr/>
        </p:nvPicPr>
        <p:blipFill>
          <a:blip r:embed="rId3">
            <a:alphaModFix/>
          </a:blip>
          <a:stretch>
            <a:fillRect/>
          </a:stretch>
        </p:blipFill>
        <p:spPr>
          <a:xfrm>
            <a:off x="230025" y="1075375"/>
            <a:ext cx="3962375" cy="1295400"/>
          </a:xfrm>
          <a:prstGeom prst="rect">
            <a:avLst/>
          </a:prstGeom>
          <a:noFill/>
          <a:ln>
            <a:noFill/>
          </a:ln>
        </p:spPr>
      </p:pic>
      <p:pic>
        <p:nvPicPr>
          <p:cNvPr id="149" name="Shape 149"/>
          <p:cNvPicPr preferRelativeResize="0"/>
          <p:nvPr/>
        </p:nvPicPr>
        <p:blipFill>
          <a:blip r:embed="rId4">
            <a:alphaModFix/>
          </a:blip>
          <a:stretch>
            <a:fillRect/>
          </a:stretch>
        </p:blipFill>
        <p:spPr>
          <a:xfrm>
            <a:off x="1064450" y="2534500"/>
            <a:ext cx="2293532" cy="2467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idx="4294967295" type="body"/>
          </p:nvPr>
        </p:nvSpPr>
        <p:spPr>
          <a:xfrm>
            <a:off x="5357825" y="500925"/>
            <a:ext cx="3420900" cy="4098600"/>
          </a:xfrm>
          <a:prstGeom prst="rect">
            <a:avLst/>
          </a:prstGeom>
        </p:spPr>
        <p:txBody>
          <a:bodyPr anchorCtr="0" anchor="t" bIns="91425" lIns="91425" rIns="91425" wrap="square" tIns="91425">
            <a:noAutofit/>
          </a:bodyPr>
          <a:lstStyle/>
          <a:p>
            <a:pPr lvl="0">
              <a:spcBef>
                <a:spcPts val="0"/>
              </a:spcBef>
              <a:buNone/>
            </a:pPr>
            <a:r>
              <a:rPr b="1" lang="en" sz="1800"/>
              <a:t>Results and Discussions :</a:t>
            </a:r>
          </a:p>
          <a:p>
            <a:pPr lvl="0">
              <a:spcBef>
                <a:spcPts val="0"/>
              </a:spcBef>
              <a:buNone/>
            </a:pPr>
            <a:r>
              <a:rPr b="1" lang="en" sz="1400"/>
              <a:t>K means plots:</a:t>
            </a:r>
          </a:p>
          <a:p>
            <a:pPr lvl="0">
              <a:spcBef>
                <a:spcPts val="0"/>
              </a:spcBef>
              <a:buNone/>
            </a:pPr>
            <a:r>
              <a:rPr lang="en" sz="1400"/>
              <a:t>Figure (a)shows the K-means clustering plot for 2 clusters shown with different colors.The python script  ran on Raspberry Pi and Intel Edison to generate the results.</a:t>
            </a:r>
          </a:p>
        </p:txBody>
      </p:sp>
      <p:pic>
        <p:nvPicPr>
          <p:cNvPr id="155" name="Shape 155"/>
          <p:cNvPicPr preferRelativeResize="0"/>
          <p:nvPr/>
        </p:nvPicPr>
        <p:blipFill rotWithShape="1">
          <a:blip r:embed="rId3">
            <a:alphaModFix/>
          </a:blip>
          <a:srcRect b="8227" l="8449" r="8714" t="12665"/>
          <a:stretch/>
        </p:blipFill>
        <p:spPr>
          <a:xfrm>
            <a:off x="0" y="0"/>
            <a:ext cx="5285096" cy="5143500"/>
          </a:xfrm>
          <a:prstGeom prst="rect">
            <a:avLst/>
          </a:prstGeom>
          <a:noFill/>
          <a:ln>
            <a:noFill/>
          </a:ln>
        </p:spPr>
      </p:pic>
      <p:sp>
        <p:nvSpPr>
          <p:cNvPr id="156" name="Shape 15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57" name="Shape 157"/>
          <p:cNvSpPr/>
          <p:nvPr/>
        </p:nvSpPr>
        <p:spPr>
          <a:xfrm>
            <a:off x="311725" y="1800550"/>
            <a:ext cx="1394700" cy="247200"/>
          </a:xfrm>
          <a:prstGeom prst="rightArrow">
            <a:avLst>
              <a:gd fmla="val 50000" name="adj1"/>
              <a:gd fmla="val 50000" name="adj2"/>
            </a:avLst>
          </a:prstGeom>
          <a:solidFill>
            <a:schemeClr val="accent2"/>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58" name="Shape 158"/>
          <p:cNvSpPr/>
          <p:nvPr/>
        </p:nvSpPr>
        <p:spPr>
          <a:xfrm>
            <a:off x="3642225" y="2059450"/>
            <a:ext cx="1394700" cy="247200"/>
          </a:xfrm>
          <a:prstGeom prst="leftArrow">
            <a:avLst>
              <a:gd fmla="val 50000"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idx="4294967295" type="body"/>
          </p:nvPr>
        </p:nvSpPr>
        <p:spPr>
          <a:xfrm>
            <a:off x="5672350" y="500925"/>
            <a:ext cx="3138600" cy="4098600"/>
          </a:xfrm>
          <a:prstGeom prst="rect">
            <a:avLst/>
          </a:prstGeom>
        </p:spPr>
        <p:txBody>
          <a:bodyPr anchorCtr="0" anchor="t" bIns="91425" lIns="91425" rIns="91425" wrap="square" tIns="91425">
            <a:noAutofit/>
          </a:bodyPr>
          <a:lstStyle/>
          <a:p>
            <a:pPr lvl="0">
              <a:spcBef>
                <a:spcPts val="0"/>
              </a:spcBef>
              <a:buNone/>
            </a:pPr>
            <a:r>
              <a:rPr b="1" lang="en" sz="1400"/>
              <a:t>K means plots:</a:t>
            </a:r>
          </a:p>
          <a:p>
            <a:pPr lvl="0">
              <a:spcBef>
                <a:spcPts val="0"/>
              </a:spcBef>
              <a:buNone/>
            </a:pPr>
            <a:r>
              <a:rPr lang="en" sz="1400"/>
              <a:t>Figure (b)shows the K-means clustering plot for 3 clusters shown with different colors.The python script  ran on Raspberry Pi and Intel Edison to generate the results.</a:t>
            </a:r>
          </a:p>
        </p:txBody>
      </p:sp>
      <p:pic>
        <p:nvPicPr>
          <p:cNvPr id="164" name="Shape 164"/>
          <p:cNvPicPr preferRelativeResize="0"/>
          <p:nvPr/>
        </p:nvPicPr>
        <p:blipFill>
          <a:blip r:embed="rId3">
            <a:alphaModFix/>
          </a:blip>
          <a:stretch>
            <a:fillRect/>
          </a:stretch>
        </p:blipFill>
        <p:spPr>
          <a:xfrm>
            <a:off x="0" y="0"/>
            <a:ext cx="5081624" cy="5081624"/>
          </a:xfrm>
          <a:prstGeom prst="rect">
            <a:avLst/>
          </a:prstGeom>
          <a:noFill/>
          <a:ln>
            <a:noFill/>
          </a:ln>
        </p:spPr>
      </p:pic>
      <p:sp>
        <p:nvSpPr>
          <p:cNvPr id="165" name="Shape 16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66" name="Shape 166"/>
          <p:cNvSpPr/>
          <p:nvPr/>
        </p:nvSpPr>
        <p:spPr>
          <a:xfrm>
            <a:off x="670800" y="1871175"/>
            <a:ext cx="1082700" cy="188400"/>
          </a:xfrm>
          <a:prstGeom prst="rightArrow">
            <a:avLst>
              <a:gd fmla="val 66737"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7" name="Shape 167"/>
          <p:cNvSpPr/>
          <p:nvPr/>
        </p:nvSpPr>
        <p:spPr>
          <a:xfrm>
            <a:off x="2271300" y="1094450"/>
            <a:ext cx="223500" cy="776700"/>
          </a:xfrm>
          <a:prstGeom prst="downArrow">
            <a:avLst>
              <a:gd fmla="val 50000"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68" name="Shape 168"/>
          <p:cNvSpPr/>
          <p:nvPr/>
        </p:nvSpPr>
        <p:spPr>
          <a:xfrm rot="-2342985">
            <a:off x="1959835" y="3103485"/>
            <a:ext cx="1039532" cy="245276"/>
          </a:xfrm>
          <a:prstGeom prst="rightArrow">
            <a:avLst>
              <a:gd fmla="val 50000" name="adj1"/>
              <a:gd fmla="val 4185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idx="4294967295" type="body"/>
          </p:nvPr>
        </p:nvSpPr>
        <p:spPr>
          <a:xfrm>
            <a:off x="4493775" y="376350"/>
            <a:ext cx="4166400" cy="4098600"/>
          </a:xfrm>
          <a:prstGeom prst="rect">
            <a:avLst/>
          </a:prstGeom>
        </p:spPr>
        <p:txBody>
          <a:bodyPr anchorCtr="0" anchor="t" bIns="91425" lIns="91425" rIns="91425" wrap="square" tIns="91425">
            <a:noAutofit/>
          </a:bodyPr>
          <a:lstStyle/>
          <a:p>
            <a:pPr lvl="0">
              <a:spcBef>
                <a:spcPts val="0"/>
              </a:spcBef>
              <a:buNone/>
            </a:pPr>
            <a:r>
              <a:rPr b="1" lang="en" sz="1400"/>
              <a:t>K means plots:</a:t>
            </a:r>
          </a:p>
          <a:p>
            <a:pPr lvl="0">
              <a:spcBef>
                <a:spcPts val="0"/>
              </a:spcBef>
              <a:buNone/>
            </a:pPr>
            <a:r>
              <a:rPr lang="en" sz="1400"/>
              <a:t>Figure (c)shows the K-means clustering plot for 3 clusters shown with different colors.The python script  ran on Raspberry Pi and Intel Edison to generate the results.</a:t>
            </a:r>
          </a:p>
        </p:txBody>
      </p:sp>
      <p:pic>
        <p:nvPicPr>
          <p:cNvPr id="174" name="Shape 174"/>
          <p:cNvPicPr preferRelativeResize="0"/>
          <p:nvPr/>
        </p:nvPicPr>
        <p:blipFill>
          <a:blip r:embed="rId3">
            <a:alphaModFix/>
          </a:blip>
          <a:stretch>
            <a:fillRect/>
          </a:stretch>
        </p:blipFill>
        <p:spPr>
          <a:xfrm>
            <a:off x="134725" y="322475"/>
            <a:ext cx="4219550" cy="4490775"/>
          </a:xfrm>
          <a:prstGeom prst="rect">
            <a:avLst/>
          </a:prstGeom>
          <a:noFill/>
          <a:ln>
            <a:noFill/>
          </a:ln>
        </p:spPr>
      </p:pic>
      <p:sp>
        <p:nvSpPr>
          <p:cNvPr id="175" name="Shape 1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76" name="Shape 176"/>
          <p:cNvSpPr/>
          <p:nvPr/>
        </p:nvSpPr>
        <p:spPr>
          <a:xfrm>
            <a:off x="6019875" y="2171850"/>
            <a:ext cx="1416000" cy="799800"/>
          </a:xfrm>
          <a:prstGeom prst="ellipse">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Features</a:t>
            </a:r>
          </a:p>
        </p:txBody>
      </p:sp>
      <p:sp>
        <p:nvSpPr>
          <p:cNvPr id="177" name="Shape 177"/>
          <p:cNvSpPr/>
          <p:nvPr/>
        </p:nvSpPr>
        <p:spPr>
          <a:xfrm>
            <a:off x="6679650" y="3026375"/>
            <a:ext cx="129600" cy="2811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78" name="Shape 178"/>
          <p:cNvSpPr/>
          <p:nvPr/>
        </p:nvSpPr>
        <p:spPr>
          <a:xfrm>
            <a:off x="6268650" y="3415500"/>
            <a:ext cx="951600" cy="573000"/>
          </a:xfrm>
          <a:prstGeom prst="round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K means</a:t>
            </a:r>
          </a:p>
        </p:txBody>
      </p:sp>
      <p:sp>
        <p:nvSpPr>
          <p:cNvPr id="179" name="Shape 179"/>
          <p:cNvSpPr/>
          <p:nvPr/>
        </p:nvSpPr>
        <p:spPr>
          <a:xfrm flipH="1">
            <a:off x="6734550" y="4096525"/>
            <a:ext cx="74700" cy="2811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0" name="Shape 180"/>
          <p:cNvSpPr/>
          <p:nvPr/>
        </p:nvSpPr>
        <p:spPr>
          <a:xfrm>
            <a:off x="5945100" y="4485650"/>
            <a:ext cx="1653600" cy="452400"/>
          </a:xfrm>
          <a:prstGeom prst="diamond">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a:t>Groups</a:t>
            </a:r>
          </a:p>
        </p:txBody>
      </p:sp>
      <p:sp>
        <p:nvSpPr>
          <p:cNvPr id="181" name="Shape 181"/>
          <p:cNvSpPr/>
          <p:nvPr/>
        </p:nvSpPr>
        <p:spPr>
          <a:xfrm>
            <a:off x="353075" y="1588725"/>
            <a:ext cx="870900" cy="188400"/>
          </a:xfrm>
          <a:prstGeom prst="rightArrow">
            <a:avLst>
              <a:gd fmla="val 66737"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rot="-2242624">
            <a:off x="1187867" y="2724997"/>
            <a:ext cx="908316" cy="188347"/>
          </a:xfrm>
          <a:prstGeom prst="rightArrow">
            <a:avLst>
              <a:gd fmla="val 66737"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3" name="Shape 183"/>
          <p:cNvSpPr/>
          <p:nvPr/>
        </p:nvSpPr>
        <p:spPr>
          <a:xfrm rot="9357978">
            <a:off x="2304206" y="1639039"/>
            <a:ext cx="1078390" cy="181026"/>
          </a:xfrm>
          <a:prstGeom prst="rightArrow">
            <a:avLst>
              <a:gd fmla="val 66737"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4" name="Shape 184"/>
          <p:cNvSpPr/>
          <p:nvPr/>
        </p:nvSpPr>
        <p:spPr>
          <a:xfrm rot="-8321287">
            <a:off x="2668376" y="2728827"/>
            <a:ext cx="1078379" cy="180901"/>
          </a:xfrm>
          <a:prstGeom prst="rightArrow">
            <a:avLst>
              <a:gd fmla="val 66737" name="adj1"/>
              <a:gd fmla="val 50000" name="adj2"/>
            </a:avLst>
          </a:prstGeom>
          <a:solidFill>
            <a:schemeClr val="accen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idx="4294967295" type="body"/>
          </p:nvPr>
        </p:nvSpPr>
        <p:spPr>
          <a:xfrm>
            <a:off x="4644675" y="500925"/>
            <a:ext cx="4166400" cy="4297500"/>
          </a:xfrm>
          <a:prstGeom prst="rect">
            <a:avLst/>
          </a:prstGeom>
        </p:spPr>
        <p:txBody>
          <a:bodyPr anchorCtr="0" anchor="t" bIns="91425" lIns="91425" rIns="91425" wrap="square" tIns="91425">
            <a:noAutofit/>
          </a:bodyPr>
          <a:lstStyle/>
          <a:p>
            <a:pPr lvl="0">
              <a:spcBef>
                <a:spcPts val="0"/>
              </a:spcBef>
              <a:buNone/>
            </a:pPr>
            <a:r>
              <a:rPr b="1" lang="en"/>
              <a:t>Performance Comparison:</a:t>
            </a:r>
          </a:p>
          <a:p>
            <a:pPr lvl="0">
              <a:spcBef>
                <a:spcPts val="0"/>
              </a:spcBef>
              <a:buNone/>
            </a:pPr>
            <a:r>
              <a:t/>
            </a:r>
            <a:endParaRPr b="1"/>
          </a:p>
          <a:p>
            <a:pPr indent="-311150" lvl="0" marL="457200">
              <a:spcBef>
                <a:spcPts val="0"/>
              </a:spcBef>
              <a:spcAft>
                <a:spcPts val="0"/>
              </a:spcAft>
              <a:buSzPct val="100000"/>
            </a:pPr>
            <a:r>
              <a:rPr lang="en"/>
              <a:t>Results were compared in Raspberry pi and Intel Edison.</a:t>
            </a:r>
          </a:p>
          <a:p>
            <a:pPr indent="-311150" lvl="0" marL="457200">
              <a:spcBef>
                <a:spcPts val="0"/>
              </a:spcBef>
              <a:spcAft>
                <a:spcPts val="0"/>
              </a:spcAft>
              <a:buSzPct val="100000"/>
            </a:pPr>
            <a:r>
              <a:rPr lang="en"/>
              <a:t>Figure  shows the comparison of </a:t>
            </a:r>
            <a:r>
              <a:rPr b="1" lang="en"/>
              <a:t>Intel Edison</a:t>
            </a:r>
            <a:r>
              <a:rPr lang="en"/>
              <a:t> and </a:t>
            </a:r>
            <a:r>
              <a:rPr b="1" lang="en"/>
              <a:t>Raspberry Pi</a:t>
            </a:r>
            <a:r>
              <a:rPr lang="en"/>
              <a:t> fog devices.</a:t>
            </a:r>
          </a:p>
          <a:p>
            <a:pPr indent="-311150" lvl="0" marL="457200">
              <a:spcBef>
                <a:spcPts val="0"/>
              </a:spcBef>
              <a:spcAft>
                <a:spcPts val="0"/>
              </a:spcAft>
              <a:buSzPct val="100000"/>
            </a:pPr>
            <a:r>
              <a:rPr lang="en"/>
              <a:t>The ideal system will minimize runtime,maximize CPU usage, and use a modest amount of memory.</a:t>
            </a:r>
          </a:p>
          <a:p>
            <a:pPr indent="-311150" lvl="0" marL="457200" rtl="0">
              <a:spcBef>
                <a:spcPts val="0"/>
              </a:spcBef>
              <a:buSzPct val="100000"/>
            </a:pPr>
            <a:r>
              <a:rPr lang="en"/>
              <a:t>The </a:t>
            </a:r>
            <a:r>
              <a:rPr b="1" lang="en"/>
              <a:t>Raspberry Pi </a:t>
            </a:r>
            <a:r>
              <a:rPr lang="en"/>
              <a:t>either outperformed or matched the Edison in each of this criterion.</a:t>
            </a:r>
          </a:p>
          <a:p>
            <a:pPr lvl="0" rtl="0">
              <a:spcBef>
                <a:spcPts val="0"/>
              </a:spcBef>
              <a:buNone/>
            </a:pPr>
            <a:r>
              <a:t/>
            </a:r>
            <a:endParaRPr/>
          </a:p>
        </p:txBody>
      </p:sp>
      <p:pic>
        <p:nvPicPr>
          <p:cNvPr id="190" name="Shape 190"/>
          <p:cNvPicPr preferRelativeResize="0"/>
          <p:nvPr/>
        </p:nvPicPr>
        <p:blipFill rotWithShape="1">
          <a:blip r:embed="rId3">
            <a:alphaModFix/>
          </a:blip>
          <a:srcRect b="0" l="0" r="64341" t="0"/>
          <a:stretch/>
        </p:blipFill>
        <p:spPr>
          <a:xfrm>
            <a:off x="213550" y="500925"/>
            <a:ext cx="1358076" cy="3921175"/>
          </a:xfrm>
          <a:prstGeom prst="rect">
            <a:avLst/>
          </a:prstGeom>
          <a:noFill/>
          <a:ln>
            <a:noFill/>
          </a:ln>
        </p:spPr>
      </p:pic>
      <p:sp>
        <p:nvSpPr>
          <p:cNvPr id="191" name="Shape 19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92" name="Shape 192"/>
          <p:cNvPicPr preferRelativeResize="0"/>
          <p:nvPr/>
        </p:nvPicPr>
        <p:blipFill>
          <a:blip r:embed="rId4">
            <a:alphaModFix/>
          </a:blip>
          <a:stretch>
            <a:fillRect/>
          </a:stretch>
        </p:blipFill>
        <p:spPr>
          <a:xfrm>
            <a:off x="6539925" y="3883725"/>
            <a:ext cx="2056200" cy="1173100"/>
          </a:xfrm>
          <a:prstGeom prst="rect">
            <a:avLst/>
          </a:prstGeom>
          <a:noFill/>
          <a:ln>
            <a:noFill/>
          </a:ln>
        </p:spPr>
      </p:pic>
      <p:pic>
        <p:nvPicPr>
          <p:cNvPr id="193" name="Shape 193"/>
          <p:cNvPicPr preferRelativeResize="0"/>
          <p:nvPr/>
        </p:nvPicPr>
        <p:blipFill>
          <a:blip r:embed="rId5">
            <a:alphaModFix/>
          </a:blip>
          <a:stretch>
            <a:fillRect/>
          </a:stretch>
        </p:blipFill>
        <p:spPr>
          <a:xfrm>
            <a:off x="3799525" y="3815525"/>
            <a:ext cx="2326151" cy="1241301"/>
          </a:xfrm>
          <a:prstGeom prst="rect">
            <a:avLst/>
          </a:prstGeom>
          <a:noFill/>
          <a:ln>
            <a:noFill/>
          </a:ln>
        </p:spPr>
      </p:pic>
      <p:pic>
        <p:nvPicPr>
          <p:cNvPr id="194" name="Shape 194"/>
          <p:cNvPicPr preferRelativeResize="0"/>
          <p:nvPr/>
        </p:nvPicPr>
        <p:blipFill rotWithShape="1">
          <a:blip r:embed="rId3">
            <a:alphaModFix/>
          </a:blip>
          <a:srcRect b="0" l="35636" r="28704" t="0"/>
          <a:stretch/>
        </p:blipFill>
        <p:spPr>
          <a:xfrm>
            <a:off x="1570875" y="500925"/>
            <a:ext cx="1358076" cy="3921175"/>
          </a:xfrm>
          <a:prstGeom prst="rect">
            <a:avLst/>
          </a:prstGeom>
          <a:noFill/>
          <a:ln>
            <a:noFill/>
          </a:ln>
        </p:spPr>
      </p:pic>
      <p:pic>
        <p:nvPicPr>
          <p:cNvPr id="195" name="Shape 195"/>
          <p:cNvPicPr preferRelativeResize="0"/>
          <p:nvPr/>
        </p:nvPicPr>
        <p:blipFill rotWithShape="1">
          <a:blip r:embed="rId3">
            <a:alphaModFix/>
          </a:blip>
          <a:srcRect b="0" l="67856" r="3286" t="0"/>
          <a:stretch/>
        </p:blipFill>
        <p:spPr>
          <a:xfrm>
            <a:off x="2797975" y="500925"/>
            <a:ext cx="1099050" cy="392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4294967295" type="body"/>
          </p:nvPr>
        </p:nvSpPr>
        <p:spPr>
          <a:xfrm>
            <a:off x="5119700" y="500925"/>
            <a:ext cx="3691500" cy="4098600"/>
          </a:xfrm>
          <a:prstGeom prst="rect">
            <a:avLst/>
          </a:prstGeom>
        </p:spPr>
        <p:txBody>
          <a:bodyPr anchorCtr="0" anchor="t" bIns="91425" lIns="91425" rIns="91425" wrap="square" tIns="91425">
            <a:noAutofit/>
          </a:bodyPr>
          <a:lstStyle/>
          <a:p>
            <a:pPr lvl="0">
              <a:spcBef>
                <a:spcPts val="0"/>
              </a:spcBef>
              <a:buNone/>
            </a:pPr>
            <a:r>
              <a:rPr b="1" lang="en" sz="1800"/>
              <a:t>Conclusions:</a:t>
            </a:r>
          </a:p>
          <a:p>
            <a:pPr lvl="0">
              <a:spcBef>
                <a:spcPts val="0"/>
              </a:spcBef>
              <a:buNone/>
            </a:pPr>
            <a:r>
              <a:t/>
            </a:r>
            <a:endParaRPr b="1" sz="1800"/>
          </a:p>
          <a:p>
            <a:pPr indent="-317500" lvl="0" marL="457200" rtl="0">
              <a:spcBef>
                <a:spcPts val="0"/>
              </a:spcBef>
              <a:spcAft>
                <a:spcPts val="0"/>
              </a:spcAft>
              <a:buSzPct val="100000"/>
            </a:pPr>
            <a:r>
              <a:rPr lang="en" sz="1400"/>
              <a:t>We implemented low-resource machine learning on Fog devices kept close to wearables for smart telehealth.</a:t>
            </a:r>
          </a:p>
          <a:p>
            <a:pPr indent="-317500" lvl="0" marL="457200" rtl="0">
              <a:spcBef>
                <a:spcPts val="0"/>
              </a:spcBef>
              <a:spcAft>
                <a:spcPts val="0"/>
              </a:spcAft>
              <a:buSzPct val="100000"/>
            </a:pPr>
            <a:r>
              <a:rPr lang="en" sz="1400"/>
              <a:t>A comparison between </a:t>
            </a:r>
            <a:r>
              <a:rPr b="1" lang="en" sz="1400"/>
              <a:t>Raspberry Pi </a:t>
            </a:r>
            <a:r>
              <a:rPr lang="en" sz="1400"/>
              <a:t>and </a:t>
            </a:r>
            <a:r>
              <a:rPr b="1" lang="en" sz="1400"/>
              <a:t>Intel Edison</a:t>
            </a:r>
            <a:r>
              <a:rPr lang="en" sz="1400"/>
              <a:t> showed , Raspberry Pi outperforms Edison in some aspects.</a:t>
            </a:r>
          </a:p>
          <a:p>
            <a:pPr indent="-317500" lvl="0" marL="457200" rtl="0">
              <a:spcBef>
                <a:spcPts val="0"/>
              </a:spcBef>
              <a:buSzPct val="100000"/>
            </a:pPr>
            <a:r>
              <a:rPr lang="en" sz="1400"/>
              <a:t>We believe this kind of fog architecture can help solve the </a:t>
            </a:r>
            <a:r>
              <a:rPr b="1" lang="en" sz="1800"/>
              <a:t>Big Data problem </a:t>
            </a:r>
            <a:r>
              <a:rPr lang="en" sz="1400"/>
              <a:t>one day.</a:t>
            </a:r>
          </a:p>
          <a:p>
            <a:pPr lvl="0">
              <a:spcBef>
                <a:spcPts val="0"/>
              </a:spcBef>
              <a:buNone/>
            </a:pPr>
            <a:r>
              <a:t/>
            </a:r>
            <a:endParaRPr b="1" sz="1800"/>
          </a:p>
          <a:p>
            <a:pPr lvl="0">
              <a:spcBef>
                <a:spcPts val="0"/>
              </a:spcBef>
              <a:buNone/>
            </a:pPr>
            <a:r>
              <a:t/>
            </a:r>
            <a:endParaRPr sz="1400"/>
          </a:p>
        </p:txBody>
      </p:sp>
      <p:sp>
        <p:nvSpPr>
          <p:cNvPr id="201" name="Shape 20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202" name="Shape 202"/>
          <p:cNvPicPr preferRelativeResize="0"/>
          <p:nvPr/>
        </p:nvPicPr>
        <p:blipFill rotWithShape="1">
          <a:blip r:embed="rId3">
            <a:alphaModFix/>
          </a:blip>
          <a:srcRect b="3929" l="0" r="0" t="0"/>
          <a:stretch/>
        </p:blipFill>
        <p:spPr>
          <a:xfrm>
            <a:off x="458974" y="882625"/>
            <a:ext cx="4201276" cy="2989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idx="4294967295" type="body"/>
          </p:nvPr>
        </p:nvSpPr>
        <p:spPr>
          <a:xfrm>
            <a:off x="635500" y="522450"/>
            <a:ext cx="8175600" cy="4098600"/>
          </a:xfrm>
          <a:prstGeom prst="rect">
            <a:avLst/>
          </a:prstGeom>
        </p:spPr>
        <p:txBody>
          <a:bodyPr anchorCtr="0" anchor="t" bIns="91425" lIns="91425" rIns="91425" wrap="square" tIns="91425">
            <a:noAutofit/>
          </a:bodyPr>
          <a:lstStyle/>
          <a:p>
            <a:pPr lvl="0" rtl="0">
              <a:lnSpc>
                <a:spcPct val="100000"/>
              </a:lnSpc>
              <a:spcBef>
                <a:spcPts val="0"/>
              </a:spcBef>
              <a:spcAft>
                <a:spcPts val="0"/>
              </a:spcAft>
              <a:buNone/>
            </a:pPr>
            <a:r>
              <a:rPr b="1" lang="en" sz="1800">
                <a:solidFill>
                  <a:srgbClr val="000000"/>
                </a:solidFill>
                <a:latin typeface="Arial"/>
                <a:ea typeface="Arial"/>
                <a:cs typeface="Arial"/>
                <a:sym typeface="Arial"/>
              </a:rPr>
              <a:t>Acknowledgement :</a:t>
            </a:r>
          </a:p>
          <a:p>
            <a:pPr lvl="0" rtl="0">
              <a:lnSpc>
                <a:spcPct val="100000"/>
              </a:lnSpc>
              <a:spcBef>
                <a:spcPts val="0"/>
              </a:spcBef>
              <a:spcAft>
                <a:spcPts val="0"/>
              </a:spcAft>
              <a:buNone/>
            </a:pPr>
            <a:r>
              <a:t/>
            </a:r>
            <a:endParaRPr b="1" sz="1800">
              <a:solidFill>
                <a:srgbClr val="000000"/>
              </a:solidFill>
              <a:latin typeface="Arial"/>
              <a:ea typeface="Arial"/>
              <a:cs typeface="Arial"/>
              <a:sym typeface="Arial"/>
            </a:endParaRPr>
          </a:p>
          <a:p>
            <a:pPr lvl="0" rtl="0">
              <a:lnSpc>
                <a:spcPct val="100000"/>
              </a:lnSpc>
              <a:spcBef>
                <a:spcPts val="0"/>
              </a:spcBef>
              <a:spcAft>
                <a:spcPts val="0"/>
              </a:spcAft>
              <a:buNone/>
            </a:pPr>
            <a:r>
              <a:rPr lang="en" sz="1800">
                <a:solidFill>
                  <a:srgbClr val="000000"/>
                </a:solidFill>
                <a:latin typeface="Calibri"/>
                <a:ea typeface="Calibri"/>
                <a:cs typeface="Calibri"/>
                <a:sym typeface="Calibri"/>
              </a:rPr>
              <a:t>I would like to thank my co-authors, Interdisciplinary Neuroscience Programme members, University of Rhode Island,Patients of Parkinson Disease and audience for their help and support.</a:t>
            </a:r>
          </a:p>
        </p:txBody>
      </p:sp>
      <p:sp>
        <p:nvSpPr>
          <p:cNvPr id="208" name="Shape 20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idx="4294967295" type="body"/>
          </p:nvPr>
        </p:nvSpPr>
        <p:spPr>
          <a:xfrm>
            <a:off x="1952100" y="869150"/>
            <a:ext cx="4698900" cy="40986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b="1" lang="en" sz="2400"/>
              <a:t>                   </a:t>
            </a:r>
            <a:r>
              <a:rPr b="1" lang="en" sz="2400"/>
              <a:t>Thank You</a:t>
            </a:r>
          </a:p>
        </p:txBody>
      </p:sp>
      <p:sp>
        <p:nvSpPr>
          <p:cNvPr id="214" name="Shape 2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idx="4294967295" type="body"/>
          </p:nvPr>
        </p:nvSpPr>
        <p:spPr>
          <a:xfrm>
            <a:off x="4644675" y="500925"/>
            <a:ext cx="4166400" cy="4098600"/>
          </a:xfrm>
          <a:prstGeom prst="rect">
            <a:avLst/>
          </a:prstGeom>
        </p:spPr>
        <p:txBody>
          <a:bodyPr anchorCtr="0" anchor="t" bIns="91425" lIns="91425" rIns="91425" wrap="square" tIns="91425">
            <a:noAutofit/>
          </a:bodyPr>
          <a:lstStyle/>
          <a:p>
            <a:pPr lvl="0">
              <a:spcBef>
                <a:spcPts val="0"/>
              </a:spcBef>
              <a:buNone/>
            </a:pPr>
            <a:r>
              <a:rPr lang="en" sz="2400"/>
              <a:t>“Every two days now we create as much information as we did from the dawn of civilization up until  2003. That’s something like five </a:t>
            </a:r>
            <a:r>
              <a:rPr b="1" lang="en" sz="2400"/>
              <a:t>exabytes </a:t>
            </a:r>
            <a:r>
              <a:rPr lang="en" sz="2400"/>
              <a:t>of data”</a:t>
            </a:r>
          </a:p>
          <a:p>
            <a:pPr lvl="0">
              <a:spcBef>
                <a:spcPts val="0"/>
              </a:spcBef>
              <a:buNone/>
            </a:pPr>
            <a:r>
              <a:rPr lang="en" sz="2400"/>
              <a:t>-Eric Schmidt , former google CEO</a:t>
            </a:r>
          </a:p>
        </p:txBody>
      </p:sp>
      <p:pic>
        <p:nvPicPr>
          <p:cNvPr id="74" name="Shape 74"/>
          <p:cNvPicPr preferRelativeResize="0"/>
          <p:nvPr/>
        </p:nvPicPr>
        <p:blipFill>
          <a:blip r:embed="rId3">
            <a:alphaModFix/>
          </a:blip>
          <a:stretch>
            <a:fillRect/>
          </a:stretch>
        </p:blipFill>
        <p:spPr>
          <a:xfrm>
            <a:off x="73425" y="226625"/>
            <a:ext cx="4166400" cy="4641326"/>
          </a:xfrm>
          <a:prstGeom prst="rect">
            <a:avLst/>
          </a:prstGeom>
          <a:noFill/>
          <a:ln>
            <a:noFill/>
          </a:ln>
        </p:spPr>
      </p:pic>
      <p:sp>
        <p:nvSpPr>
          <p:cNvPr id="75" name="Shape 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76" name="Shape 76"/>
          <p:cNvSpPr/>
          <p:nvPr/>
        </p:nvSpPr>
        <p:spPr>
          <a:xfrm>
            <a:off x="6945825" y="4011125"/>
            <a:ext cx="1665600" cy="985800"/>
          </a:xfrm>
          <a:prstGeom prst="round1Rect">
            <a:avLst>
              <a:gd fmla="val 16667" name="adj"/>
            </a:avLst>
          </a:prstGeom>
          <a:no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lang="en" sz="1800">
                <a:solidFill>
                  <a:srgbClr val="CC0000"/>
                </a:solidFill>
                <a:latin typeface="Comic Sans MS"/>
                <a:ea typeface="Comic Sans MS"/>
                <a:cs typeface="Comic Sans MS"/>
                <a:sym typeface="Comic Sans MS"/>
              </a:rPr>
              <a:t>10</a:t>
            </a:r>
            <a:r>
              <a:rPr baseline="30000" lang="en" sz="1800">
                <a:solidFill>
                  <a:srgbClr val="CC0000"/>
                </a:solidFill>
                <a:latin typeface="Comic Sans MS"/>
                <a:ea typeface="Comic Sans MS"/>
                <a:cs typeface="Comic Sans MS"/>
                <a:sym typeface="Comic Sans MS"/>
              </a:rPr>
              <a:t>18</a:t>
            </a:r>
            <a:r>
              <a:rPr lang="en" sz="1800">
                <a:solidFill>
                  <a:srgbClr val="CC0000"/>
                </a:solidFill>
                <a:latin typeface="Comic Sans MS"/>
                <a:ea typeface="Comic Sans MS"/>
                <a:cs typeface="Comic Sans MS"/>
                <a:sym typeface="Comic Sans MS"/>
              </a:rPr>
              <a:t>bytes = 1000000000000000000B</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0" name="Shape 80"/>
        <p:cNvGrpSpPr/>
        <p:nvPr/>
      </p:nvGrpSpPr>
      <p:grpSpPr>
        <a:xfrm>
          <a:off x="0" y="0"/>
          <a:ext cx="0" cy="0"/>
          <a:chOff x="0" y="0"/>
          <a:chExt cx="0" cy="0"/>
        </a:xfrm>
      </p:grpSpPr>
      <p:sp>
        <p:nvSpPr>
          <p:cNvPr id="81" name="Shape 81"/>
          <p:cNvSpPr txBox="1"/>
          <p:nvPr>
            <p:ph idx="4294967295" type="body"/>
          </p:nvPr>
        </p:nvSpPr>
        <p:spPr>
          <a:xfrm>
            <a:off x="4214075" y="421625"/>
            <a:ext cx="4166400" cy="4098600"/>
          </a:xfrm>
          <a:prstGeom prst="rect">
            <a:avLst/>
          </a:prstGeom>
        </p:spPr>
        <p:txBody>
          <a:bodyPr anchorCtr="0" anchor="t" bIns="91425" lIns="91425" rIns="91425" wrap="square" tIns="91425">
            <a:noAutofit/>
          </a:bodyPr>
          <a:lstStyle/>
          <a:p>
            <a:pPr lvl="0" rtl="0">
              <a:spcBef>
                <a:spcPts val="0"/>
              </a:spcBef>
              <a:buNone/>
            </a:pPr>
            <a:r>
              <a:t/>
            </a:r>
            <a:endParaRPr sz="1400"/>
          </a:p>
          <a:p>
            <a:pPr lvl="0">
              <a:spcBef>
                <a:spcPts val="0"/>
              </a:spcBef>
              <a:buNone/>
            </a:pPr>
            <a:r>
              <a:t/>
            </a:r>
            <a:endParaRPr/>
          </a:p>
          <a:p>
            <a:pPr lvl="0">
              <a:spcBef>
                <a:spcPts val="0"/>
              </a:spcBef>
              <a:buNone/>
            </a:pPr>
            <a:r>
              <a:t/>
            </a:r>
            <a:endParaRPr/>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83" name="Shape 83"/>
          <p:cNvPicPr preferRelativeResize="0"/>
          <p:nvPr/>
        </p:nvPicPr>
        <p:blipFill>
          <a:blip r:embed="rId3">
            <a:alphaModFix/>
          </a:blip>
          <a:stretch>
            <a:fillRect/>
          </a:stretch>
        </p:blipFill>
        <p:spPr>
          <a:xfrm>
            <a:off x="4644675" y="587175"/>
            <a:ext cx="3086750" cy="2583050"/>
          </a:xfrm>
          <a:prstGeom prst="rect">
            <a:avLst/>
          </a:prstGeom>
          <a:noFill/>
          <a:ln>
            <a:noFill/>
          </a:ln>
        </p:spPr>
      </p:pic>
      <p:sp>
        <p:nvSpPr>
          <p:cNvPr id="84" name="Shape 84"/>
          <p:cNvSpPr/>
          <p:nvPr/>
        </p:nvSpPr>
        <p:spPr>
          <a:xfrm>
            <a:off x="3698550" y="1315525"/>
            <a:ext cx="1053900" cy="269700"/>
          </a:xfrm>
          <a:prstGeom prst="lef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5" name="Shape 85"/>
          <p:cNvSpPr txBox="1"/>
          <p:nvPr/>
        </p:nvSpPr>
        <p:spPr>
          <a:xfrm>
            <a:off x="1252725" y="701825"/>
            <a:ext cx="2156700" cy="1854600"/>
          </a:xfrm>
          <a:prstGeom prst="rect">
            <a:avLst/>
          </a:prstGeom>
          <a:noFill/>
          <a:ln>
            <a:noFill/>
          </a:ln>
        </p:spPr>
        <p:txBody>
          <a:bodyPr anchorCtr="0" anchor="t" bIns="91425" lIns="91425" rIns="91425" wrap="square" tIns="91425">
            <a:noAutofit/>
          </a:bodyPr>
          <a:lstStyle/>
          <a:p>
            <a:pPr lvl="0">
              <a:spcBef>
                <a:spcPts val="0"/>
              </a:spcBef>
              <a:buNone/>
            </a:pPr>
            <a:r>
              <a:rPr b="1" lang="en" sz="1800"/>
              <a:t>Costly</a:t>
            </a:r>
          </a:p>
          <a:p>
            <a:pPr lvl="0">
              <a:spcBef>
                <a:spcPts val="0"/>
              </a:spcBef>
              <a:buNone/>
            </a:pPr>
            <a:r>
              <a:t/>
            </a:r>
            <a:endParaRPr b="1" sz="1800"/>
          </a:p>
          <a:p>
            <a:pPr lvl="0">
              <a:spcBef>
                <a:spcPts val="0"/>
              </a:spcBef>
              <a:buNone/>
            </a:pPr>
            <a:r>
              <a:rPr b="1" lang="en" sz="1800"/>
              <a:t>Higher Latency</a:t>
            </a:r>
          </a:p>
          <a:p>
            <a:pPr lvl="0">
              <a:spcBef>
                <a:spcPts val="0"/>
              </a:spcBef>
              <a:buNone/>
            </a:pPr>
            <a:r>
              <a:t/>
            </a:r>
            <a:endParaRPr b="1" sz="1800"/>
          </a:p>
          <a:p>
            <a:pPr lvl="0">
              <a:spcBef>
                <a:spcPts val="0"/>
              </a:spcBef>
              <a:buNone/>
            </a:pPr>
            <a:r>
              <a:rPr b="1" lang="en" sz="1800"/>
              <a:t>Security</a:t>
            </a:r>
          </a:p>
        </p:txBody>
      </p:sp>
      <p:pic>
        <p:nvPicPr>
          <p:cNvPr id="86" name="Shape 86"/>
          <p:cNvPicPr preferRelativeResize="0"/>
          <p:nvPr/>
        </p:nvPicPr>
        <p:blipFill>
          <a:blip r:embed="rId4">
            <a:alphaModFix/>
          </a:blip>
          <a:stretch>
            <a:fillRect/>
          </a:stretch>
        </p:blipFill>
        <p:spPr>
          <a:xfrm>
            <a:off x="940027" y="2354125"/>
            <a:ext cx="3444056" cy="2583051"/>
          </a:xfrm>
          <a:prstGeom prst="rect">
            <a:avLst/>
          </a:prstGeom>
          <a:noFill/>
          <a:ln>
            <a:noFill/>
          </a:ln>
        </p:spPr>
      </p:pic>
      <p:sp>
        <p:nvSpPr>
          <p:cNvPr id="87" name="Shape 87"/>
          <p:cNvSpPr/>
          <p:nvPr/>
        </p:nvSpPr>
        <p:spPr>
          <a:xfrm>
            <a:off x="3897825" y="3863825"/>
            <a:ext cx="929100" cy="2697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88" name="Shape 88"/>
          <p:cNvSpPr txBox="1"/>
          <p:nvPr/>
        </p:nvSpPr>
        <p:spPr>
          <a:xfrm>
            <a:off x="5710750" y="3705200"/>
            <a:ext cx="2118900" cy="1351500"/>
          </a:xfrm>
          <a:prstGeom prst="rect">
            <a:avLst/>
          </a:prstGeom>
          <a:noFill/>
          <a:ln>
            <a:noFill/>
          </a:ln>
        </p:spPr>
        <p:txBody>
          <a:bodyPr anchorCtr="0" anchor="t" bIns="91425" lIns="91425" rIns="91425" wrap="square" tIns="91425">
            <a:noAutofit/>
          </a:bodyPr>
          <a:lstStyle/>
          <a:p>
            <a:pPr lvl="0">
              <a:spcBef>
                <a:spcPts val="0"/>
              </a:spcBef>
              <a:buNone/>
            </a:pPr>
            <a:r>
              <a:rPr b="1" lang="en">
                <a:solidFill>
                  <a:srgbClr val="434343"/>
                </a:solidFill>
              </a:rPr>
              <a:t>Reduced Congestion</a:t>
            </a:r>
          </a:p>
          <a:p>
            <a:pPr lvl="0">
              <a:spcBef>
                <a:spcPts val="0"/>
              </a:spcBef>
              <a:buNone/>
            </a:pPr>
            <a:r>
              <a:t/>
            </a:r>
            <a:endParaRPr b="1">
              <a:solidFill>
                <a:srgbClr val="434343"/>
              </a:solidFill>
            </a:endParaRPr>
          </a:p>
          <a:p>
            <a:pPr lvl="0">
              <a:spcBef>
                <a:spcPts val="0"/>
              </a:spcBef>
              <a:buNone/>
            </a:pPr>
            <a:r>
              <a:rPr b="1" lang="en">
                <a:solidFill>
                  <a:srgbClr val="434343"/>
                </a:solidFill>
              </a:rPr>
              <a:t>Decentralised approach</a:t>
            </a:r>
          </a:p>
          <a:p>
            <a:pPr lvl="0">
              <a:spcBef>
                <a:spcPts val="0"/>
              </a:spcBef>
              <a:buNone/>
            </a:pPr>
            <a:r>
              <a:t/>
            </a:r>
            <a:endParaRPr b="1">
              <a:solidFill>
                <a:srgbClr val="434343"/>
              </a:solidFill>
            </a:endParaRPr>
          </a:p>
          <a:p>
            <a:pPr lvl="0">
              <a:spcBef>
                <a:spcPts val="0"/>
              </a:spcBef>
              <a:buNone/>
            </a:pPr>
            <a:r>
              <a:rPr b="1" lang="en">
                <a:solidFill>
                  <a:srgbClr val="434343"/>
                </a:solidFill>
              </a:rPr>
              <a:t>More security</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7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3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4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94" name="Shape 94"/>
          <p:cNvSpPr/>
          <p:nvPr/>
        </p:nvSpPr>
        <p:spPr>
          <a:xfrm>
            <a:off x="1056250" y="895525"/>
            <a:ext cx="2273400" cy="1446600"/>
          </a:xfrm>
          <a:prstGeom prst="rect">
            <a:avLst/>
          </a:prstGeom>
          <a:noFill/>
          <a:ln cap="flat" cmpd="sng" w="28575">
            <a:solidFill>
              <a:schemeClr val="accent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b="1" lang="en" sz="1800"/>
              <a:t>How can we use fog ? </a:t>
            </a:r>
          </a:p>
        </p:txBody>
      </p:sp>
      <p:sp>
        <p:nvSpPr>
          <p:cNvPr id="95" name="Shape 95"/>
          <p:cNvSpPr/>
          <p:nvPr/>
        </p:nvSpPr>
        <p:spPr>
          <a:xfrm>
            <a:off x="5958650" y="2284725"/>
            <a:ext cx="2273400" cy="1446600"/>
          </a:xfrm>
          <a:prstGeom prst="roundRect">
            <a:avLst>
              <a:gd fmla="val 16667" name="adj"/>
            </a:avLst>
          </a:prstGeom>
          <a:noFill/>
          <a:ln cap="flat" cmpd="sng" w="28575">
            <a:solidFill>
              <a:schemeClr val="accent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b="1" lang="en"/>
              <a:t>Tele-Health monitoring of Parkinson Patients</a:t>
            </a:r>
          </a:p>
        </p:txBody>
      </p:sp>
      <p:cxnSp>
        <p:nvCxnSpPr>
          <p:cNvPr id="96" name="Shape 96"/>
          <p:cNvCxnSpPr>
            <a:stCxn id="94" idx="2"/>
            <a:endCxn id="95" idx="1"/>
          </p:cNvCxnSpPr>
          <p:nvPr/>
        </p:nvCxnSpPr>
        <p:spPr>
          <a:xfrm flipH="1" rot="-5400000">
            <a:off x="3742750" y="792325"/>
            <a:ext cx="666000" cy="3765600"/>
          </a:xfrm>
          <a:prstGeom prst="bentConnector2">
            <a:avLst/>
          </a:prstGeom>
          <a:noFill/>
          <a:ln cap="flat" cmpd="sng" w="28575">
            <a:solidFill>
              <a:schemeClr val="dk2"/>
            </a:solidFill>
            <a:prstDash val="solid"/>
            <a:round/>
            <a:headEnd len="lg" w="lg" type="none"/>
            <a:tailEnd len="lg" w="lg"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02" name="Shape 102"/>
          <p:cNvSpPr/>
          <p:nvPr/>
        </p:nvSpPr>
        <p:spPr>
          <a:xfrm>
            <a:off x="882621" y="3929575"/>
            <a:ext cx="8308463" cy="792501"/>
          </a:xfrm>
          <a:prstGeom prst="rect">
            <a:avLst/>
          </a:prstGeom>
        </p:spPr>
        <p:txBody>
          <a:bodyPr>
            <a:prstTxWarp prst="textPlain"/>
          </a:bodyPr>
          <a:lstStyle/>
          <a:p>
            <a:pPr lvl="0" algn="ctr"/>
            <a:r>
              <a:rPr b="1" i="0">
                <a:ln cap="flat" cmpd="sng" w="9525">
                  <a:solidFill>
                    <a:schemeClr val="dk2"/>
                  </a:solidFill>
                  <a:prstDash val="solid"/>
                  <a:round/>
                  <a:headEnd len="med" w="med" type="none"/>
                  <a:tailEnd len="med" w="med" type="none"/>
                </a:ln>
                <a:solidFill>
                  <a:schemeClr val="lt2"/>
                </a:solidFill>
                <a:latin typeface="Comic Sans MS"/>
              </a:rPr>
              <a:t>slurred speech, running out of breath, drooling</a:t>
            </a:r>
          </a:p>
        </p:txBody>
      </p:sp>
      <p:sp>
        <p:nvSpPr>
          <p:cNvPr id="103" name="Shape 103"/>
          <p:cNvSpPr/>
          <p:nvPr/>
        </p:nvSpPr>
        <p:spPr>
          <a:xfrm>
            <a:off x="5064375" y="2809350"/>
            <a:ext cx="1790400" cy="853500"/>
          </a:xfrm>
          <a:prstGeom prst="rect">
            <a:avLst/>
          </a:prstGeom>
          <a:noFill/>
          <a:ln cap="flat" cmpd="sng" w="28575">
            <a:solidFill>
              <a:schemeClr val="accent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rPr b="1" lang="en" sz="1800"/>
              <a:t>Parkinson Speech</a:t>
            </a:r>
          </a:p>
        </p:txBody>
      </p:sp>
      <p:sp>
        <p:nvSpPr>
          <p:cNvPr id="104" name="Shape 104"/>
          <p:cNvSpPr txBox="1"/>
          <p:nvPr/>
        </p:nvSpPr>
        <p:spPr>
          <a:xfrm rot="-254">
            <a:off x="-38" y="3662994"/>
            <a:ext cx="4067700" cy="940500"/>
          </a:xfrm>
          <a:prstGeom prst="rect">
            <a:avLst/>
          </a:prstGeom>
          <a:noFill/>
          <a:ln>
            <a:noFill/>
          </a:ln>
        </p:spPr>
        <p:txBody>
          <a:bodyPr anchorCtr="0" anchor="t" bIns="91425" lIns="91425" rIns="91425" wrap="square" tIns="91425">
            <a:noAutofit/>
          </a:bodyPr>
          <a:lstStyle/>
          <a:p>
            <a:pPr lvl="0">
              <a:spcBef>
                <a:spcPts val="0"/>
              </a:spcBef>
              <a:buNone/>
            </a:pPr>
            <a:r>
              <a:t/>
            </a:r>
            <a:endParaRPr b="1" sz="1100">
              <a:solidFill>
                <a:srgbClr val="FFFFFF"/>
              </a:solidFill>
            </a:endParaRPr>
          </a:p>
          <a:p>
            <a:pPr lvl="0">
              <a:spcBef>
                <a:spcPts val="0"/>
              </a:spcBef>
              <a:buNone/>
            </a:pPr>
            <a:r>
              <a:t/>
            </a:r>
            <a:endParaRPr/>
          </a:p>
        </p:txBody>
      </p:sp>
      <p:sp>
        <p:nvSpPr>
          <p:cNvPr id="105" name="Shape 105" title="Local hospitals use Lee Silverman Voice Treatment for Parkinson's patients">
            <a:hlinkClick r:id="rId3"/>
          </p:cNvPr>
          <p:cNvSpPr/>
          <p:nvPr/>
        </p:nvSpPr>
        <p:spPr>
          <a:xfrm>
            <a:off x="152400" y="152400"/>
            <a:ext cx="4088675" cy="3066506"/>
          </a:xfrm>
          <a:prstGeom prst="rect">
            <a:avLst/>
          </a:prstGeom>
          <a:blipFill>
            <a:blip r:embed="rId4">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11" name="Shape 111"/>
          <p:cNvPicPr preferRelativeResize="0"/>
          <p:nvPr/>
        </p:nvPicPr>
        <p:blipFill rotWithShape="1">
          <a:blip r:embed="rId3">
            <a:alphaModFix/>
          </a:blip>
          <a:srcRect b="5988" l="0" r="0" t="0"/>
          <a:stretch/>
        </p:blipFill>
        <p:spPr>
          <a:xfrm>
            <a:off x="3305650" y="1028400"/>
            <a:ext cx="5319774" cy="3086700"/>
          </a:xfrm>
          <a:prstGeom prst="rect">
            <a:avLst/>
          </a:prstGeom>
          <a:noFill/>
          <a:ln>
            <a:noFill/>
          </a:ln>
        </p:spPr>
      </p:pic>
      <p:sp>
        <p:nvSpPr>
          <p:cNvPr id="112" name="Shape 112"/>
          <p:cNvSpPr txBox="1"/>
          <p:nvPr/>
        </p:nvSpPr>
        <p:spPr>
          <a:xfrm>
            <a:off x="47075" y="258900"/>
            <a:ext cx="3965700" cy="1153200"/>
          </a:xfrm>
          <a:prstGeom prst="rect">
            <a:avLst/>
          </a:prstGeom>
          <a:noFill/>
          <a:ln>
            <a:noFill/>
          </a:ln>
        </p:spPr>
        <p:txBody>
          <a:bodyPr anchorCtr="0" anchor="t" bIns="91425" lIns="91425" rIns="91425" wrap="square" tIns="91425">
            <a:noAutofit/>
          </a:bodyPr>
          <a:lstStyle/>
          <a:p>
            <a:pPr lvl="0">
              <a:spcBef>
                <a:spcPts val="0"/>
              </a:spcBef>
              <a:buNone/>
            </a:pPr>
            <a:r>
              <a:rPr b="1" lang="en" sz="1800"/>
              <a:t>Data Collection :</a:t>
            </a:r>
          </a:p>
        </p:txBody>
      </p:sp>
      <p:sp>
        <p:nvSpPr>
          <p:cNvPr id="113" name="Shape 113"/>
          <p:cNvSpPr txBox="1"/>
          <p:nvPr/>
        </p:nvSpPr>
        <p:spPr>
          <a:xfrm>
            <a:off x="94150" y="1953550"/>
            <a:ext cx="2918400" cy="2295000"/>
          </a:xfrm>
          <a:prstGeom prst="rect">
            <a:avLst/>
          </a:prstGeom>
          <a:noFill/>
          <a:ln>
            <a:noFill/>
          </a:ln>
        </p:spPr>
        <p:txBody>
          <a:bodyPr anchorCtr="0" anchor="t" bIns="91425" lIns="91425" rIns="91425" wrap="square" tIns="91425">
            <a:noAutofit/>
          </a:bodyPr>
          <a:lstStyle/>
          <a:p>
            <a:pPr lvl="0">
              <a:spcBef>
                <a:spcPts val="0"/>
              </a:spcBef>
              <a:buNone/>
            </a:pPr>
            <a:r>
              <a:rPr b="1" lang="en"/>
              <a:t>Reference: </a:t>
            </a:r>
            <a:r>
              <a:rPr b="1" lang="en" sz="1100"/>
              <a:t>Dubey, H., Goldberg, J. C., Abtahi, M., Mahler, L., &amp; Mankodiya, K. (2015, October). EchoWear: smartwatch technology for voice and speech treatments of patients with Parkinson's disease. In </a:t>
            </a:r>
            <a:r>
              <a:rPr b="1" i="1" lang="en" sz="1100"/>
              <a:t>Proceedings of the conference on Wireless Health</a:t>
            </a:r>
            <a:r>
              <a:rPr b="1" lang="en" sz="1100"/>
              <a:t> (p. 15). ACM.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4294967295" type="body"/>
          </p:nvPr>
        </p:nvSpPr>
        <p:spPr>
          <a:xfrm>
            <a:off x="2918250" y="84550"/>
            <a:ext cx="4166400" cy="613200"/>
          </a:xfrm>
          <a:prstGeom prst="rect">
            <a:avLst/>
          </a:prstGeom>
        </p:spPr>
        <p:txBody>
          <a:bodyPr anchorCtr="0" anchor="t" bIns="91425" lIns="91425" rIns="91425" wrap="square" tIns="91425">
            <a:noAutofit/>
          </a:bodyPr>
          <a:lstStyle/>
          <a:p>
            <a:pPr lvl="0">
              <a:spcBef>
                <a:spcPts val="0"/>
              </a:spcBef>
              <a:buNone/>
            </a:pPr>
            <a:r>
              <a:rPr b="1" lang="en" sz="1800"/>
              <a:t>     Proposed Architecture </a:t>
            </a:r>
          </a:p>
          <a:p>
            <a:pPr lvl="0">
              <a:spcBef>
                <a:spcPts val="0"/>
              </a:spcBef>
              <a:buNone/>
            </a:pPr>
            <a:r>
              <a:t/>
            </a:r>
            <a:endParaRPr/>
          </a:p>
        </p:txBody>
      </p:sp>
      <p:sp>
        <p:nvSpPr>
          <p:cNvPr id="119" name="Shape 119"/>
          <p:cNvSpPr txBox="1"/>
          <p:nvPr>
            <p:ph idx="12" type="sldNum"/>
          </p:nvPr>
        </p:nvSpPr>
        <p:spPr>
          <a:xfrm>
            <a:off x="8479720" y="38774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pic>
        <p:nvPicPr>
          <p:cNvPr id="120" name="Shape 120"/>
          <p:cNvPicPr preferRelativeResize="0"/>
          <p:nvPr/>
        </p:nvPicPr>
        <p:blipFill rotWithShape="1">
          <a:blip r:embed="rId3">
            <a:alphaModFix/>
          </a:blip>
          <a:srcRect b="0" l="25052" r="24630" t="0"/>
          <a:stretch/>
        </p:blipFill>
        <p:spPr>
          <a:xfrm>
            <a:off x="2317087" y="1457150"/>
            <a:ext cx="4524343" cy="2722301"/>
          </a:xfrm>
          <a:prstGeom prst="rect">
            <a:avLst/>
          </a:prstGeom>
          <a:noFill/>
          <a:ln>
            <a:noFill/>
          </a:ln>
        </p:spPr>
      </p:pic>
      <p:pic>
        <p:nvPicPr>
          <p:cNvPr id="121" name="Shape 121"/>
          <p:cNvPicPr preferRelativeResize="0"/>
          <p:nvPr/>
        </p:nvPicPr>
        <p:blipFill rotWithShape="1">
          <a:blip r:embed="rId3">
            <a:alphaModFix/>
          </a:blip>
          <a:srcRect b="0" l="74943" r="0" t="0"/>
          <a:stretch/>
        </p:blipFill>
        <p:spPr>
          <a:xfrm>
            <a:off x="6803062" y="1457150"/>
            <a:ext cx="2253019" cy="2722301"/>
          </a:xfrm>
          <a:prstGeom prst="rect">
            <a:avLst/>
          </a:prstGeom>
          <a:noFill/>
          <a:ln>
            <a:noFill/>
          </a:ln>
        </p:spPr>
      </p:pic>
      <p:pic>
        <p:nvPicPr>
          <p:cNvPr id="122" name="Shape 122"/>
          <p:cNvPicPr preferRelativeResize="0"/>
          <p:nvPr/>
        </p:nvPicPr>
        <p:blipFill>
          <a:blip r:embed="rId4">
            <a:alphaModFix/>
          </a:blip>
          <a:stretch>
            <a:fillRect/>
          </a:stretch>
        </p:blipFill>
        <p:spPr>
          <a:xfrm>
            <a:off x="199450" y="1527100"/>
            <a:ext cx="2012287" cy="2582401"/>
          </a:xfrm>
          <a:prstGeom prst="rect">
            <a:avLst/>
          </a:prstGeom>
          <a:noFill/>
          <a:ln>
            <a:noFill/>
          </a:ln>
        </p:spPr>
      </p:pic>
      <p:sp>
        <p:nvSpPr>
          <p:cNvPr id="123" name="Shape 123"/>
          <p:cNvSpPr txBox="1"/>
          <p:nvPr/>
        </p:nvSpPr>
        <p:spPr>
          <a:xfrm>
            <a:off x="482500" y="1118000"/>
            <a:ext cx="1671000" cy="541200"/>
          </a:xfrm>
          <a:prstGeom prst="rect">
            <a:avLst/>
          </a:prstGeom>
          <a:noFill/>
          <a:ln>
            <a:noFill/>
          </a:ln>
        </p:spPr>
        <p:txBody>
          <a:bodyPr anchorCtr="0" anchor="t" bIns="91425" lIns="91425" rIns="91425" wrap="square" tIns="91425">
            <a:noAutofit/>
          </a:bodyPr>
          <a:lstStyle/>
          <a:p>
            <a:pPr lvl="0">
              <a:spcBef>
                <a:spcPts val="0"/>
              </a:spcBef>
              <a:buNone/>
            </a:pPr>
            <a:r>
              <a:rPr b="1" lang="en"/>
              <a:t>Front End for Wearable data</a:t>
            </a:r>
          </a:p>
        </p:txBody>
      </p:sp>
      <p:sp>
        <p:nvSpPr>
          <p:cNvPr id="124" name="Shape 124"/>
          <p:cNvSpPr txBox="1"/>
          <p:nvPr/>
        </p:nvSpPr>
        <p:spPr>
          <a:xfrm>
            <a:off x="3642400" y="1118000"/>
            <a:ext cx="1857000" cy="765000"/>
          </a:xfrm>
          <a:prstGeom prst="rect">
            <a:avLst/>
          </a:prstGeom>
          <a:noFill/>
          <a:ln>
            <a:noFill/>
          </a:ln>
        </p:spPr>
        <p:txBody>
          <a:bodyPr anchorCtr="0" anchor="t" bIns="91425" lIns="91425" rIns="91425" wrap="square" tIns="91425">
            <a:noAutofit/>
          </a:bodyPr>
          <a:lstStyle/>
          <a:p>
            <a:pPr lvl="0">
              <a:spcBef>
                <a:spcPts val="0"/>
              </a:spcBef>
              <a:buNone/>
            </a:pPr>
            <a:r>
              <a:rPr b="1" lang="en"/>
              <a:t>Fog architecture</a:t>
            </a:r>
          </a:p>
        </p:txBody>
      </p:sp>
      <p:sp>
        <p:nvSpPr>
          <p:cNvPr id="125" name="Shape 125"/>
          <p:cNvSpPr txBox="1"/>
          <p:nvPr/>
        </p:nvSpPr>
        <p:spPr>
          <a:xfrm>
            <a:off x="7382300" y="826625"/>
            <a:ext cx="1389300" cy="541200"/>
          </a:xfrm>
          <a:prstGeom prst="rect">
            <a:avLst/>
          </a:prstGeom>
          <a:noFill/>
          <a:ln>
            <a:noFill/>
          </a:ln>
        </p:spPr>
        <p:txBody>
          <a:bodyPr anchorCtr="0" anchor="t" bIns="91425" lIns="91425" rIns="91425" wrap="square" tIns="91425">
            <a:noAutofit/>
          </a:bodyPr>
          <a:lstStyle/>
          <a:p>
            <a:pPr lvl="0">
              <a:spcBef>
                <a:spcPts val="0"/>
              </a:spcBef>
              <a:buNone/>
            </a:pPr>
            <a:r>
              <a:rPr b="1" lang="en"/>
              <a:t>Cloud Backend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31" name="Shape 131"/>
          <p:cNvSpPr txBox="1"/>
          <p:nvPr>
            <p:ph idx="4294967295" type="body"/>
          </p:nvPr>
        </p:nvSpPr>
        <p:spPr>
          <a:xfrm>
            <a:off x="2918250" y="84550"/>
            <a:ext cx="4166400" cy="613200"/>
          </a:xfrm>
          <a:prstGeom prst="rect">
            <a:avLst/>
          </a:prstGeom>
        </p:spPr>
        <p:txBody>
          <a:bodyPr anchorCtr="0" anchor="t" bIns="91425" lIns="91425" rIns="91425" wrap="square" tIns="91425">
            <a:noAutofit/>
          </a:bodyPr>
          <a:lstStyle/>
          <a:p>
            <a:pPr lvl="0" rtl="0">
              <a:spcBef>
                <a:spcPts val="0"/>
              </a:spcBef>
              <a:buNone/>
            </a:pPr>
            <a:r>
              <a:rPr b="1" lang="en" sz="1800"/>
              <a:t>Fog Computing Hardware</a:t>
            </a:r>
          </a:p>
          <a:p>
            <a:pPr lvl="0" rtl="0">
              <a:spcBef>
                <a:spcPts val="0"/>
              </a:spcBef>
              <a:buNone/>
            </a:pPr>
            <a:r>
              <a:t/>
            </a:r>
            <a:endParaRPr b="1"/>
          </a:p>
        </p:txBody>
      </p:sp>
      <p:pic>
        <p:nvPicPr>
          <p:cNvPr id="132" name="Shape 132"/>
          <p:cNvPicPr preferRelativeResize="0"/>
          <p:nvPr/>
        </p:nvPicPr>
        <p:blipFill>
          <a:blip r:embed="rId3">
            <a:alphaModFix/>
          </a:blip>
          <a:stretch>
            <a:fillRect/>
          </a:stretch>
        </p:blipFill>
        <p:spPr>
          <a:xfrm>
            <a:off x="480875" y="588425"/>
            <a:ext cx="2884876" cy="1644000"/>
          </a:xfrm>
          <a:prstGeom prst="rect">
            <a:avLst/>
          </a:prstGeom>
          <a:noFill/>
          <a:ln>
            <a:noFill/>
          </a:ln>
        </p:spPr>
      </p:pic>
      <p:pic>
        <p:nvPicPr>
          <p:cNvPr id="133" name="Shape 133"/>
          <p:cNvPicPr preferRelativeResize="0"/>
          <p:nvPr/>
        </p:nvPicPr>
        <p:blipFill>
          <a:blip r:embed="rId4">
            <a:alphaModFix/>
          </a:blip>
          <a:stretch>
            <a:fillRect/>
          </a:stretch>
        </p:blipFill>
        <p:spPr>
          <a:xfrm>
            <a:off x="5445475" y="541350"/>
            <a:ext cx="2933576" cy="1514550"/>
          </a:xfrm>
          <a:prstGeom prst="rect">
            <a:avLst/>
          </a:prstGeom>
          <a:noFill/>
          <a:ln>
            <a:noFill/>
          </a:ln>
        </p:spPr>
      </p:pic>
      <p:pic>
        <p:nvPicPr>
          <p:cNvPr id="134" name="Shape 134"/>
          <p:cNvPicPr preferRelativeResize="0"/>
          <p:nvPr/>
        </p:nvPicPr>
        <p:blipFill>
          <a:blip r:embed="rId5">
            <a:alphaModFix/>
          </a:blip>
          <a:stretch>
            <a:fillRect/>
          </a:stretch>
        </p:blipFill>
        <p:spPr>
          <a:xfrm>
            <a:off x="152400" y="2353675"/>
            <a:ext cx="6579099" cy="26374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
        <p:nvSpPr>
          <p:cNvPr id="140" name="Shape 140"/>
          <p:cNvSpPr txBox="1"/>
          <p:nvPr/>
        </p:nvSpPr>
        <p:spPr>
          <a:xfrm>
            <a:off x="623200" y="759175"/>
            <a:ext cx="2742000" cy="34422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b="1" lang="en">
                <a:latin typeface="Roboto"/>
                <a:ea typeface="Roboto"/>
                <a:cs typeface="Roboto"/>
                <a:sym typeface="Roboto"/>
              </a:rPr>
              <a:t>Data :   </a:t>
            </a:r>
            <a:r>
              <a:rPr lang="en">
                <a:latin typeface="Roboto"/>
                <a:ea typeface="Roboto"/>
                <a:cs typeface="Roboto"/>
                <a:sym typeface="Roboto"/>
              </a:rPr>
              <a:t> 164 Speech utterances from multiple subjects with utterances that are a short /a/, a long /a/, a normal then high pitched /a/,a normal then low pitched /a/ and phrases were chosen.</a:t>
            </a:r>
          </a:p>
          <a:p>
            <a:pPr lvl="0" rtl="0">
              <a:lnSpc>
                <a:spcPct val="115000"/>
              </a:lnSpc>
              <a:spcBef>
                <a:spcPts val="0"/>
              </a:spcBef>
              <a:spcAft>
                <a:spcPts val="1600"/>
              </a:spcAft>
              <a:buNone/>
            </a:pPr>
            <a:r>
              <a:rPr b="1" lang="en">
                <a:latin typeface="Roboto"/>
                <a:ea typeface="Roboto"/>
                <a:cs typeface="Roboto"/>
                <a:sym typeface="Roboto"/>
              </a:rPr>
              <a:t>Features:  </a:t>
            </a:r>
            <a:r>
              <a:rPr lang="en">
                <a:latin typeface="Roboto"/>
                <a:ea typeface="Roboto"/>
                <a:cs typeface="Roboto"/>
                <a:sym typeface="Roboto"/>
              </a:rPr>
              <a:t>The features were chosen are average fundamental frequency and intensity. Feature extraction is done using praat software</a:t>
            </a:r>
            <a:r>
              <a:rPr b="1" lang="en">
                <a:latin typeface="Roboto"/>
                <a:ea typeface="Roboto"/>
                <a:cs typeface="Roboto"/>
                <a:sym typeface="Roboto"/>
              </a:rPr>
              <a:t>.</a:t>
            </a:r>
          </a:p>
          <a:p>
            <a:pPr lvl="0">
              <a:spcBef>
                <a:spcPts val="0"/>
              </a:spcBef>
              <a:buNone/>
            </a:pPr>
            <a:r>
              <a:t/>
            </a:r>
            <a:endParaRPr>
              <a:solidFill>
                <a:srgbClr val="F3F3F3"/>
              </a:solidFill>
            </a:endParaRPr>
          </a:p>
        </p:txBody>
      </p:sp>
      <p:sp>
        <p:nvSpPr>
          <p:cNvPr descr="This video is about My Movie 1" id="141" name="Shape 141" title="My Movie 1">
            <a:hlinkClick r:id="rId3"/>
          </p:cNvPr>
          <p:cNvSpPr/>
          <p:nvPr/>
        </p:nvSpPr>
        <p:spPr>
          <a:xfrm>
            <a:off x="3564675" y="517225"/>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