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505103" r:id="rId1"/>
    <p:sldMasterId id="2147505536" r:id="rId2"/>
    <p:sldMasterId id="2147505548" r:id="rId3"/>
  </p:sldMasterIdLst>
  <p:notesMasterIdLst>
    <p:notesMasterId r:id="rId20"/>
  </p:notesMasterIdLst>
  <p:sldIdLst>
    <p:sldId id="1147" r:id="rId4"/>
    <p:sldId id="1388" r:id="rId5"/>
    <p:sldId id="1386" r:id="rId6"/>
    <p:sldId id="1355" r:id="rId7"/>
    <p:sldId id="1376" r:id="rId8"/>
    <p:sldId id="1389" r:id="rId9"/>
    <p:sldId id="1363" r:id="rId10"/>
    <p:sldId id="1367" r:id="rId11"/>
    <p:sldId id="1383" r:id="rId12"/>
    <p:sldId id="1384" r:id="rId13"/>
    <p:sldId id="1368" r:id="rId14"/>
    <p:sldId id="1377" r:id="rId15"/>
    <p:sldId id="1385" r:id="rId16"/>
    <p:sldId id="1370" r:id="rId17"/>
    <p:sldId id="1390" r:id="rId18"/>
    <p:sldId id="1206" r:id="rId19"/>
  </p:sldIdLst>
  <p:sldSz cx="9144000" cy="6858000" type="screen4x3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宋体" charset="-122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82">
          <p15:clr>
            <a:srgbClr val="A4A3A4"/>
          </p15:clr>
        </p15:guide>
        <p15:guide id="2" pos="295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3300"/>
    <a:srgbClr val="D0F1CB"/>
    <a:srgbClr val="B7D6FF"/>
    <a:srgbClr val="003366"/>
    <a:srgbClr val="FF66FF"/>
    <a:srgbClr val="33CC33"/>
    <a:srgbClr val="660066"/>
    <a:srgbClr val="9933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深色样式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85439" autoAdjust="0"/>
  </p:normalViewPr>
  <p:slideViewPr>
    <p:cSldViewPr>
      <p:cViewPr varScale="1">
        <p:scale>
          <a:sx n="76" d="100"/>
          <a:sy n="76" d="100"/>
        </p:scale>
        <p:origin x="1622" y="67"/>
      </p:cViewPr>
      <p:guideLst>
        <p:guide orient="horz" pos="2182"/>
        <p:guide pos="295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 noTextEdit="1"/>
          </p:cNvSpPr>
          <p:nvPr>
            <p:ph type="body" sz="quarter" idx="3"/>
          </p:nvPr>
        </p:nvSpPr>
        <p:spPr bwMode="auto">
          <a:xfrm>
            <a:off x="901700" y="4722813"/>
            <a:ext cx="4957763" cy="4473575"/>
          </a:xfrm>
          <a:prstGeom prst="rect">
            <a:avLst/>
          </a:prstGeom>
          <a:noFill/>
          <a:ln w="12700" cmpd="sng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88112" tIns="44056" rIns="88112" bIns="440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                                </a:t>
            </a:r>
          </a:p>
          <a:p>
            <a:pPr lvl="1"/>
            <a:r>
              <a:rPr lang="en-US" altLang="zh-CN" noProof="0"/>
              <a:t>            </a:t>
            </a:r>
          </a:p>
          <a:p>
            <a:pPr lvl="2"/>
            <a:r>
              <a:rPr lang="en-US" altLang="zh-CN" noProof="0"/>
              <a:t>           </a:t>
            </a:r>
          </a:p>
          <a:p>
            <a:pPr lvl="3"/>
            <a:r>
              <a:rPr lang="en-US" altLang="zh-CN" noProof="0"/>
              <a:t>            </a:t>
            </a:r>
          </a:p>
          <a:p>
            <a:pPr lvl="4"/>
            <a:r>
              <a:rPr lang="en-US" altLang="zh-CN" noProof="0"/>
              <a:t>           </a:t>
            </a:r>
          </a:p>
        </p:txBody>
      </p:sp>
      <p:sp>
        <p:nvSpPr>
          <p:cNvPr id="7782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75" y="752475"/>
            <a:ext cx="4951413" cy="3714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862225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1C7DC-FF4C-4F10-951A-5476405246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9110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b="1" kern="1200" dirty="0" smtClean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17523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2997593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3912028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947386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2016420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600" dirty="0"/>
          </a:p>
        </p:txBody>
      </p:sp>
    </p:spTree>
    <p:extLst>
      <p:ext uri="{BB962C8B-B14F-4D97-AF65-F5344CB8AC3E}">
        <p14:creationId xmlns:p14="http://schemas.microsoft.com/office/powerpoint/2010/main" val="1667938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884664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171023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42210308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16995189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dirty="0" smtClean="0"/>
              <a:t>位宽提升</a:t>
            </a:r>
            <a:endParaRPr lang="en-US" altLang="zh-CN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3536372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dirty="0" smtClean="0"/>
              <a:t>OCS</a:t>
            </a:r>
          </a:p>
        </p:txBody>
      </p:sp>
    </p:spTree>
    <p:extLst>
      <p:ext uri="{BB962C8B-B14F-4D97-AF65-F5344CB8AC3E}">
        <p14:creationId xmlns:p14="http://schemas.microsoft.com/office/powerpoint/2010/main" val="2783989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dirty="0" smtClean="0"/>
          </a:p>
        </p:txBody>
      </p:sp>
    </p:spTree>
    <p:extLst>
      <p:ext uri="{BB962C8B-B14F-4D97-AF65-F5344CB8AC3E}">
        <p14:creationId xmlns:p14="http://schemas.microsoft.com/office/powerpoint/2010/main" val="1121973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7ED7B-E82A-48F3-AFA6-114BA61D634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1030484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8E53-C0B7-46C6-83B2-AAC9388D4D1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0279607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6075" y="274638"/>
            <a:ext cx="2124075" cy="61785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219825" cy="61785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32F7E-0F7D-4DF5-BA04-549C42AF60F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743246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96300" cy="7778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51847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51847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9D9F-87CE-4A92-8768-78DDBDA2FD5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7312960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4059393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752889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863874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83257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6346331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59579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2502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1018-6ADB-40F2-BC03-804865BC4A1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306929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231175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482492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40356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1722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1722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996271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7ED7B-E82A-48F3-AFA6-114BA61D634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94091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01018-6ADB-40F2-BC03-804865BC4A1F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81389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0A44-034C-4049-A620-6DE7C7165C4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7693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0" y="12684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61048-46C1-4B75-A1ED-A10B22E332B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93085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EDA1E-5779-4B9A-8AF9-1E4D4A7C6E8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76734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310A0-461E-4164-9A5B-36D8FD251D2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962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20A44-034C-4049-A620-6DE7C7165C4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36592375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F696B-FC0E-42B8-8815-1B56A3574066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02671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98F77-C99D-4193-B85D-4E36AF906E8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50029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B597-E501-4523-9724-61CEF1A21C5A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44447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68E53-C0B7-46C6-83B2-AAC9388D4D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18189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96075" y="274638"/>
            <a:ext cx="2124075" cy="61785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219825" cy="61785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32F7E-0F7D-4DF5-BA04-549C42AF60F1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51670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" y="274638"/>
            <a:ext cx="8496300" cy="77787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323850" y="1268413"/>
            <a:ext cx="4171950" cy="51847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518477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A9D9F-87CE-4A92-8768-78DDBDA2FD5E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70739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23850" y="12684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68413"/>
            <a:ext cx="4171950" cy="5184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61048-46C1-4B75-A1ED-A10B22E332BE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435913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EDA1E-5779-4B9A-8AF9-1E4D4A7C6E8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22547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310A0-461E-4164-9A5B-36D8FD251D2D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824209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F696B-FC0E-42B8-8815-1B56A357406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5975054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98F77-C99D-4193-B85D-4E36AF906E8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227329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BB597-E501-4523-9724-61CEF1A21C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6918887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wmf"/><Relationship Id="rId18" Type="http://schemas.openxmlformats.org/officeDocument/2006/relationships/image" Target="../media/image7.jpeg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10.png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17" Type="http://schemas.openxmlformats.org/officeDocument/2006/relationships/image" Target="../media/image6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jpeg"/><Relationship Id="rId20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8.jpe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323850" y="1052513"/>
            <a:ext cx="8496300" cy="730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A128C"/>
              </a:gs>
              <a:gs pos="35001">
                <a:srgbClr val="181CC7"/>
              </a:gs>
              <a:gs pos="44000">
                <a:srgbClr val="7005D4"/>
              </a:gs>
              <a:gs pos="50000">
                <a:srgbClr val="8C3D91"/>
              </a:gs>
              <a:gs pos="56000">
                <a:srgbClr val="7005D4"/>
              </a:gs>
              <a:gs pos="64999">
                <a:srgbClr val="181CC7"/>
              </a:gs>
              <a:gs pos="80000">
                <a:srgbClr val="0A128C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>
              <a:buFont typeface="Arial" pitchFamily="34" charset="0"/>
              <a:buNone/>
              <a:defRPr/>
            </a:pPr>
            <a:endParaRPr lang="zh-CN" altLang="en-US">
              <a:cs typeface="+mn-cs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4638"/>
            <a:ext cx="84963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268413"/>
            <a:ext cx="84963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4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4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400">
                <a:latin typeface="+mn-lt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670BE387-8037-4AFA-8B24-B922557C55F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5172" r:id="rId1"/>
    <p:sldLayoutId id="2147505173" r:id="rId2"/>
    <p:sldLayoutId id="2147505174" r:id="rId3"/>
    <p:sldLayoutId id="2147505175" r:id="rId4"/>
    <p:sldLayoutId id="2147505176" r:id="rId5"/>
    <p:sldLayoutId id="2147505177" r:id="rId6"/>
    <p:sldLayoutId id="2147505178" r:id="rId7"/>
    <p:sldLayoutId id="2147505179" r:id="rId8"/>
    <p:sldLayoutId id="2147505180" r:id="rId9"/>
    <p:sldLayoutId id="2147505181" r:id="rId10"/>
    <p:sldLayoutId id="2147505182" r:id="rId11"/>
    <p:sldLayoutId id="2147505183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itchFamily="2" charset="2"/>
        <a:buChar char="u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2525"/>
            <a:ext cx="91440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27" descr="2-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3808413"/>
            <a:ext cx="3752850" cy="304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21" descr="图片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35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2" descr="图片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3" descr="图片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15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 descr="图片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25" descr="图片4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5400" y="179388"/>
            <a:ext cx="755650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5" descr="logo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1940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4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832359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537" r:id="rId1"/>
    <p:sldLayoutId id="2147505538" r:id="rId2"/>
    <p:sldLayoutId id="2147505539" r:id="rId3"/>
    <p:sldLayoutId id="2147505540" r:id="rId4"/>
    <p:sldLayoutId id="2147505541" r:id="rId5"/>
    <p:sldLayoutId id="2147505542" r:id="rId6"/>
    <p:sldLayoutId id="2147505543" r:id="rId7"/>
    <p:sldLayoutId id="2147505544" r:id="rId8"/>
    <p:sldLayoutId id="2147505545" r:id="rId9"/>
    <p:sldLayoutId id="2147505546" r:id="rId10"/>
    <p:sldLayoutId id="214750554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微软雅黑" pitchFamily="34" charset="-122"/>
          <a:ea typeface="华文中宋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arlett" pitchFamily="2" charset="2"/>
        <a:buChar char="g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5000"/>
        <a:buFont typeface="Marlett" pitchFamily="2" charset="2"/>
        <a:buBlip>
          <a:blip r:embed="rId21"/>
        </a:buBlip>
        <a:defRPr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SzPct val="80000"/>
        <a:buFont typeface="Arial" charset="0"/>
        <a:buChar char="♦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8"/>
          <p:cNvSpPr>
            <a:spLocks noChangeArrowheads="1"/>
          </p:cNvSpPr>
          <p:nvPr/>
        </p:nvSpPr>
        <p:spPr bwMode="auto">
          <a:xfrm>
            <a:off x="323850" y="1052513"/>
            <a:ext cx="8496300" cy="73025"/>
          </a:xfrm>
          <a:prstGeom prst="rect">
            <a:avLst/>
          </a:prstGeom>
          <a:gradFill rotWithShape="1">
            <a:gsLst>
              <a:gs pos="0">
                <a:srgbClr val="000000"/>
              </a:gs>
              <a:gs pos="20000">
                <a:srgbClr val="0A128C"/>
              </a:gs>
              <a:gs pos="35001">
                <a:srgbClr val="181CC7"/>
              </a:gs>
              <a:gs pos="44000">
                <a:srgbClr val="7005D4"/>
              </a:gs>
              <a:gs pos="50000">
                <a:srgbClr val="8C3D91"/>
              </a:gs>
              <a:gs pos="56000">
                <a:srgbClr val="7005D4"/>
              </a:gs>
              <a:gs pos="64999">
                <a:srgbClr val="181CC7"/>
              </a:gs>
              <a:gs pos="80000">
                <a:srgbClr val="0A128C"/>
              </a:gs>
              <a:gs pos="100000">
                <a:srgbClr val="000000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endParaRPr lang="zh-CN" alt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4638"/>
            <a:ext cx="84963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268413"/>
            <a:ext cx="84963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24625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itchFamily="34" charset="0"/>
              <a:buNone/>
              <a:defRPr sz="14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itchFamily="34" charset="0"/>
              <a:buNone/>
              <a:defRPr sz="1400">
                <a:latin typeface="Arial" pitchFamily="34" charset="0"/>
                <a:ea typeface="宋体" pitchFamily="2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0"/>
            <a:ext cx="2133600" cy="1968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400">
                <a:latin typeface="+mn-lt"/>
                <a:ea typeface="宋体" pitchFamily="2" charset="-122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0BE387-8037-4AFA-8B24-B922557C55FB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1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5549" r:id="rId1"/>
    <p:sldLayoutId id="2147505550" r:id="rId2"/>
    <p:sldLayoutId id="2147505551" r:id="rId3"/>
    <p:sldLayoutId id="2147505552" r:id="rId4"/>
    <p:sldLayoutId id="2147505553" r:id="rId5"/>
    <p:sldLayoutId id="2147505554" r:id="rId6"/>
    <p:sldLayoutId id="2147505555" r:id="rId7"/>
    <p:sldLayoutId id="2147505556" r:id="rId8"/>
    <p:sldLayoutId id="2147505557" r:id="rId9"/>
    <p:sldLayoutId id="2147505558" r:id="rId10"/>
    <p:sldLayoutId id="2147505559" r:id="rId11"/>
    <p:sldLayoutId id="2147505560" r:id="rId1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  <a:ea typeface="黑体" pitchFamily="49" charset="-122"/>
        </a:defRPr>
      </a:lvl9pPr>
    </p:titleStyle>
    <p:bodyStyle>
      <a:lvl1pPr marL="342900" indent="-3429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Clr>
          <a:srgbClr val="00CC00"/>
        </a:buClr>
        <a:buSzPct val="80000"/>
        <a:buFont typeface="Wingdings" pitchFamily="2" charset="2"/>
        <a:buChar char="u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Blip>
          <a:blip r:embed="rId14"/>
        </a:buBlip>
        <a:defRPr sz="28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•"/>
        <a:defRPr sz="24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130000"/>
        </a:lnSpc>
        <a:spcBef>
          <a:spcPct val="20000"/>
        </a:spcBef>
        <a:spcAft>
          <a:spcPct val="0"/>
        </a:spcAft>
        <a:buFont typeface="Wingdings" pitchFamily="2" charset="2"/>
        <a:buChar char="»"/>
        <a:defRPr sz="2000"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19.png"/><Relationship Id="rId4" Type="http://schemas.openxmlformats.org/officeDocument/2006/relationships/image" Target="../media/image31.png"/><Relationship Id="rId9" Type="http://schemas.openxmlformats.org/officeDocument/2006/relationships/image" Target="../media/image6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34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slide" Target="slide10.xml"/><Relationship Id="rId9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" Target="slide10.xm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70.png"/><Relationship Id="rId4" Type="http://schemas.openxmlformats.org/officeDocument/2006/relationships/image" Target="../media/image51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00.png"/><Relationship Id="rId10" Type="http://schemas.openxmlformats.org/officeDocument/2006/relationships/image" Target="../media/image28.png"/><Relationship Id="rId4" Type="http://schemas.openxmlformats.org/officeDocument/2006/relationships/image" Target="../media/image59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79095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 bwMode="auto">
          <a:xfrm>
            <a:off x="318456" y="2348880"/>
            <a:ext cx="8856984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微软雅黑" pitchFamily="34" charset="-122"/>
                <a:ea typeface="华文中宋" pitchFamily="2" charset="-122"/>
              </a:defRPr>
            </a:lvl9pPr>
          </a:lstStyle>
          <a:p>
            <a:pPr algn="ctr"/>
            <a:r>
              <a:rPr lang="en-US" altLang="zh-CN" sz="3200" dirty="0"/>
              <a:t>Fully </a:t>
            </a:r>
            <a:r>
              <a:rPr lang="en-US" altLang="zh-CN" sz="3200" dirty="0" err="1"/>
              <a:t>Integerized</a:t>
            </a:r>
            <a:r>
              <a:rPr lang="en-US" altLang="zh-CN" sz="3200" dirty="0"/>
              <a:t> End-to-End Learned Image Compression</a:t>
            </a:r>
            <a:endParaRPr lang="zh-CN" altLang="en-US" sz="3200" dirty="0"/>
          </a:p>
        </p:txBody>
      </p:sp>
      <p:sp>
        <p:nvSpPr>
          <p:cNvPr id="10" name="副标题 2"/>
          <p:cNvSpPr txBox="1">
            <a:spLocks/>
          </p:cNvSpPr>
          <p:nvPr/>
        </p:nvSpPr>
        <p:spPr bwMode="auto">
          <a:xfrm>
            <a:off x="930524" y="4005064"/>
            <a:ext cx="763284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Char char="g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Marlett" pitchFamily="2" charset="2"/>
              <a:buBlip>
                <a:blip r:embed="rId4"/>
              </a:buBlip>
              <a:defRPr sz="2000" b="1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9900"/>
              </a:buClr>
              <a:buSzPct val="80000"/>
              <a:buFont typeface="Arial" charset="0"/>
              <a:buChar char="♦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14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 algn="ctr" eaLnBrk="1" hangingPunct="1">
              <a:lnSpc>
                <a:spcPct val="80000"/>
              </a:lnSpc>
              <a:buNone/>
              <a:defRPr/>
            </a:pPr>
            <a:r>
              <a:rPr lang="en-US" altLang="zh-CN" kern="0" dirty="0" err="1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Yimian</a:t>
            </a:r>
            <a:r>
              <a:rPr lang="en-US" altLang="zh-CN" kern="0" dirty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 Fang, Wen </a:t>
            </a:r>
            <a:r>
              <a:rPr lang="en-US" altLang="zh-CN" kern="0" dirty="0" err="1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Fei</a:t>
            </a:r>
            <a:r>
              <a:rPr lang="en-US" altLang="zh-CN" kern="0" dirty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, </a:t>
            </a:r>
            <a:r>
              <a:rPr lang="en-US" altLang="zh-CN" kern="0" dirty="0" err="1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Shaohui</a:t>
            </a:r>
            <a:r>
              <a:rPr lang="en-US" altLang="zh-CN" kern="0" dirty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 Li, </a:t>
            </a:r>
            <a:r>
              <a:rPr lang="en-US" altLang="zh-CN" kern="0" dirty="0" err="1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Wenrui</a:t>
            </a:r>
            <a:r>
              <a:rPr lang="en-US" altLang="zh-CN" kern="0" dirty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 Dai, </a:t>
            </a:r>
            <a:r>
              <a:rPr lang="en-US" altLang="zh-CN" kern="0" dirty="0" err="1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Chenglin</a:t>
            </a:r>
            <a:r>
              <a:rPr lang="en-US" altLang="zh-CN" kern="0" dirty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 Li, </a:t>
            </a:r>
            <a:r>
              <a:rPr lang="en-US" altLang="zh-CN" kern="0" dirty="0" err="1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Junni</a:t>
            </a:r>
            <a:r>
              <a:rPr lang="en-US" altLang="zh-CN" kern="0" dirty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 </a:t>
            </a:r>
            <a:r>
              <a:rPr lang="en-US" altLang="zh-CN" kern="0" dirty="0" smtClean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Zou, and </a:t>
            </a:r>
            <a:r>
              <a:rPr lang="en-US" altLang="zh-CN" kern="0" dirty="0" err="1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Hongkai</a:t>
            </a:r>
            <a:r>
              <a:rPr lang="en-US" altLang="zh-CN" kern="0" dirty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 </a:t>
            </a:r>
            <a:r>
              <a:rPr lang="en-US" altLang="zh-CN" kern="0" dirty="0" err="1" smtClean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Xiong</a:t>
            </a:r>
            <a:endParaRPr lang="en-US" altLang="zh-CN" kern="0" dirty="0" smtClean="0">
              <a:solidFill>
                <a:srgbClr val="000066"/>
              </a:solidFill>
              <a:latin typeface="Arial" charset="0"/>
              <a:ea typeface="黑体" pitchFamily="49" charset="-122"/>
            </a:endParaRPr>
          </a:p>
          <a:p>
            <a:pPr marL="0" lvl="0" indent="0" algn="ctr" eaLnBrk="1" hangingPunct="1">
              <a:lnSpc>
                <a:spcPct val="80000"/>
              </a:lnSpc>
              <a:buNone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黑体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黑体" pitchFamily="49" charset="-122"/>
                <a:cs typeface="+mn-cs"/>
              </a:rPr>
              <a:t>Department of Electronic Engineering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None/>
              <a:tabLst/>
              <a:defRPr/>
            </a:pP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charset="0"/>
                <a:ea typeface="黑体" pitchFamily="49" charset="-122"/>
                <a:cs typeface="+mn-cs"/>
              </a:rPr>
              <a:t>Shanghai Jiao Tong University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None/>
              <a:tabLst/>
              <a:defRPr/>
            </a:pPr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黑体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None/>
              <a:tabLst/>
              <a:defRPr/>
            </a:pPr>
            <a:fld id="{7929BCAE-FBF5-415A-8DDD-FEAAA09DCC68}" type="datetime3">
              <a:rPr lang="en-US" altLang="zh-CN" kern="0">
                <a:solidFill>
                  <a:srgbClr val="000066"/>
                </a:solidFill>
                <a:latin typeface="Arial" charset="0"/>
                <a:ea typeface="黑体" pitchFamily="49" charset="-122"/>
              </a:rPr>
              <a:t>21 February 2023</a:t>
            </a:fld>
            <a:endParaRPr kumimoji="0" lang="en-US" altLang="zh-CN" sz="2400" b="1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charset="0"/>
              <a:ea typeface="黑体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5000"/>
              <a:buFont typeface="Marlett" pitchFamily="2" charset="2"/>
              <a:buNone/>
              <a:tabLst/>
              <a:defRPr/>
            </a:pP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华文中宋"/>
              <a:ea typeface="华文中宋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31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323528" y="496737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lt"/>
              </a:rPr>
              <a:t>Linear Activation </a:t>
            </a:r>
            <a:r>
              <a:rPr lang="en-US" altLang="zh-CN" dirty="0">
                <a:latin typeface="+mj-lt"/>
              </a:rPr>
              <a:t>Quantization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323528" y="1196752"/>
            <a:ext cx="4248472" cy="4644409"/>
            <a:chOff x="323528" y="1196752"/>
            <a:chExt cx="4248472" cy="4644409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0B4AD9EF-5112-43D1-B8B6-0683DD0CF6A5}"/>
                </a:ext>
              </a:extLst>
            </p:cNvPr>
            <p:cNvSpPr txBox="1"/>
            <p:nvPr/>
          </p:nvSpPr>
          <p:spPr>
            <a:xfrm>
              <a:off x="323528" y="1196752"/>
              <a:ext cx="4248472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 smtClean="0">
                  <a:latin typeface="+mn-lt"/>
                  <a:hlinkClick r:id="rId3" action="ppaction://hlinksldjump"/>
                </a:rPr>
                <a:t>Activation Quantization:</a:t>
              </a:r>
              <a:endParaRPr lang="en-US" altLang="zh-CN" sz="2000" b="1" dirty="0" smtClean="0">
                <a:latin typeface="+mn-lt"/>
              </a:endParaRPr>
            </a:p>
            <a:p>
              <a:pPr lvl="0"/>
              <a:r>
                <a:rPr lang="en-US" altLang="zh-CN" sz="1800" dirty="0">
                  <a:solidFill>
                    <a:srgbClr val="000000"/>
                  </a:solidFill>
                  <a:latin typeface="Times New Roman"/>
                </a:rPr>
                <a:t>8</a:t>
              </a:r>
              <a:r>
                <a:rPr lang="en-US" altLang="zh-CN" sz="1800" dirty="0" smtClean="0">
                  <a:solidFill>
                    <a:srgbClr val="000000"/>
                  </a:solidFill>
                  <a:latin typeface="Times New Roman"/>
                </a:rPr>
                <a:t>-bit linear quantization of </a:t>
              </a:r>
              <a:r>
                <a:rPr lang="en-US" altLang="zh-CN" sz="1800" dirty="0" err="1" smtClean="0">
                  <a:solidFill>
                    <a:srgbClr val="000000"/>
                  </a:solidFill>
                  <a:latin typeface="Times New Roman"/>
                </a:rPr>
                <a:t>ReLU</a:t>
              </a:r>
              <a:endParaRPr lang="en-US" altLang="zh-CN" sz="1800" dirty="0" smtClean="0">
                <a:solidFill>
                  <a:srgbClr val="000000"/>
                </a:solidFill>
                <a:latin typeface="Times New Roman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323528" y="3313204"/>
              <a:ext cx="3240360" cy="2527957"/>
              <a:chOff x="310912" y="3503503"/>
              <a:chExt cx="3240360" cy="2527957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310912" y="3503503"/>
                <a:ext cx="17281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dirty="0" smtClean="0">
                    <a:latin typeface="+mn-lt"/>
                  </a:rPr>
                  <a:t>1. Equalization</a:t>
                </a:r>
                <a:endParaRPr lang="zh-CN" altLang="en-US" sz="1800" b="1" dirty="0">
                  <a:latin typeface="+mn-lt"/>
                </a:endParaRP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310912" y="5662128"/>
                <a:ext cx="32403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800" b="1" dirty="0">
                    <a:latin typeface="+mn-lt"/>
                  </a:rPr>
                  <a:t>3. Integer Convolution:</a:t>
                </a:r>
                <a:endParaRPr lang="zh-CN" altLang="en-US" sz="1800" b="1" dirty="0">
                  <a:latin typeface="+mn-lt"/>
                </a:endParaRPr>
              </a:p>
            </p:txBody>
          </p:sp>
        </p:grp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34" name="文本框 33"/>
          <p:cNvSpPr txBox="1"/>
          <p:nvPr/>
        </p:nvSpPr>
        <p:spPr>
          <a:xfrm>
            <a:off x="323528" y="38397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latin typeface="+mn-lt"/>
              </a:rPr>
              <a:t>2</a:t>
            </a:r>
            <a:r>
              <a:rPr lang="en-US" altLang="zh-CN" sz="1800" b="1" dirty="0" smtClean="0">
                <a:latin typeface="+mn-lt"/>
              </a:rPr>
              <a:t>. </a:t>
            </a:r>
            <a:r>
              <a:rPr lang="en-US" altLang="zh-CN" sz="1800" b="1" dirty="0">
                <a:latin typeface="+mn-lt"/>
              </a:rPr>
              <a:t>Integerization:</a:t>
            </a:r>
            <a:endParaRPr lang="zh-CN" altLang="en-US" sz="1800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矩形 35"/>
              <p:cNvSpPr/>
              <p:nvPr/>
            </p:nvSpPr>
            <p:spPr>
              <a:xfrm>
                <a:off x="1186000" y="4937016"/>
                <a:ext cx="6480720" cy="370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round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clamp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  <m:t>c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,0,</m:t>
                      </m:r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𝑣𝑎𝑙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𝑖𝑛𝑡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−(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US" altLang="zh-CN" sz="2000" b="0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CN" sz="2000" b="0" dirty="0" smtClean="0">
                    <a:latin typeface="Cambria Math" panose="02040503050406030204" pitchFamily="18" charset="0"/>
                  </a:rPr>
                </a:br>
                <a:endParaRPr lang="en-US" altLang="zh-CN" sz="2000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6" name="矩形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6000" y="4937016"/>
                <a:ext cx="6480720" cy="370166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矩形 16"/>
              <p:cNvSpPr/>
              <p:nvPr/>
            </p:nvSpPr>
            <p:spPr>
              <a:xfrm>
                <a:off x="1774102" y="4196552"/>
                <a:ext cx="2085730" cy="643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𝑆𝑎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 =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round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p>
                          </m:sSup>
                        </m:num>
                        <m:den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den>
                      </m:f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r>
                  <a:rPr lang="en-US" altLang="zh-CN" sz="2000" b="0" dirty="0" smtClean="0">
                    <a:latin typeface="Cambria Math" panose="02040503050406030204" pitchFamily="18" charset="0"/>
                  </a:rPr>
                  <a:t/>
                </a:r>
                <a:br>
                  <a:rPr lang="en-US" altLang="zh-CN" sz="2000" b="0" dirty="0" smtClean="0">
                    <a:latin typeface="Cambria Math" panose="02040503050406030204" pitchFamily="18" charset="0"/>
                  </a:rPr>
                </a:br>
                <a:endParaRPr lang="en-US" altLang="zh-CN" sz="2000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4102" y="4196552"/>
                <a:ext cx="2085730" cy="6438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矩形 17"/>
              <p:cNvSpPr/>
              <p:nvPr/>
            </p:nvSpPr>
            <p:spPr>
              <a:xfrm>
                <a:off x="3995936" y="4196552"/>
                <a:ext cx="3548641" cy="6633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𝑣𝑎𝑙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CN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round</m:t>
                      </m:r>
                      <m:d>
                        <m:d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zh-CN" altLang="en-US" sz="16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  <m: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sSubSup>
                                <m:sSubSupPr>
                                  <m:ctrlPr>
                                    <a:rPr lang="en-US" altLang="zh-CN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𝑖𝑛𝑡</m:t>
                                  </m:r>
                                </m:sub>
                                <m:sup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zh-CN" altLang="en-US" sz="16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den>
                          </m:f>
                        </m:e>
                      </m:d>
                    </m:oMath>
                  </m:oMathPara>
                </a14:m>
                <a:endParaRPr lang="en-US" altLang="zh-CN" sz="2000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8" name="矩形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4196552"/>
                <a:ext cx="3548641" cy="6633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2100855" y="5972155"/>
                <a:ext cx="4651011" cy="3583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round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((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altLang="zh-CN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US" altLang="zh-CN" sz="16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𝑆𝑐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  <m:sup>
                          <m:r>
                            <a:rPr lang="en-US" altLang="zh-CN" sz="1600" i="1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en-US" altLang="zh-CN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1600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855" y="5972155"/>
                <a:ext cx="4651011" cy="358368"/>
              </a:xfrm>
              <a:prstGeom prst="rect">
                <a:avLst/>
              </a:prstGeom>
              <a:blipFill>
                <a:blip r:embed="rId9"/>
                <a:stretch>
                  <a:fillRect b="-1206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24689"/>
            <a:ext cx="4392488" cy="1707237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4502653" y="3032728"/>
            <a:ext cx="4099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400" b="1" dirty="0">
                <a:solidFill>
                  <a:srgbClr val="000000"/>
                </a:solidFill>
                <a:latin typeface="Times New Roman"/>
              </a:rPr>
              <a:t>Figure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</a:rPr>
              <a:t>4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</a:rPr>
              <a:t>Illustration of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/>
              </a:rPr>
              <a:t>proposed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</a:rPr>
              <a:t>integer convolution.</a:t>
            </a:r>
            <a:endParaRPr lang="zh-CN" altLang="en-US" sz="18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67441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图片 6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10580" r="8272"/>
          <a:stretch/>
        </p:blipFill>
        <p:spPr>
          <a:xfrm>
            <a:off x="548741" y="1871285"/>
            <a:ext cx="3954314" cy="2071247"/>
          </a:xfrm>
          <a:prstGeom prst="rect">
            <a:avLst/>
          </a:prstGeom>
        </p:spPr>
      </p:pic>
      <p:sp>
        <p:nvSpPr>
          <p:cNvPr id="51" name="矩形 50"/>
          <p:cNvSpPr/>
          <p:nvPr/>
        </p:nvSpPr>
        <p:spPr>
          <a:xfrm>
            <a:off x="251520" y="483049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lt"/>
              </a:rPr>
              <a:t>Activation Equalization</a:t>
            </a:r>
            <a:endParaRPr lang="en-US" altLang="zh-CN" dirty="0">
              <a:latin typeface="+mj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4AD9EF-5112-43D1-B8B6-0683DD0CF6A5}"/>
              </a:ext>
            </a:extLst>
          </p:cNvPr>
          <p:cNvSpPr txBox="1"/>
          <p:nvPr/>
        </p:nvSpPr>
        <p:spPr>
          <a:xfrm>
            <a:off x="323528" y="1196752"/>
            <a:ext cx="770485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latin typeface="+mn-lt"/>
                <a:hlinkClick r:id="rId4" action="ppaction://hlinksldjump"/>
              </a:rPr>
              <a:t>Activation Equalization:</a:t>
            </a:r>
            <a:endParaRPr lang="en-US" altLang="zh-CN" sz="2000" b="1" dirty="0" smtClean="0">
              <a:latin typeface="+mn-lt"/>
            </a:endParaRPr>
          </a:p>
          <a:p>
            <a:pPr lvl="0"/>
            <a:r>
              <a:rPr lang="en-US" altLang="zh-CN" sz="1800" dirty="0" smtClean="0">
                <a:solidFill>
                  <a:srgbClr val="000000"/>
                </a:solidFill>
                <a:latin typeface="Times New Roman"/>
              </a:rPr>
              <a:t>To equalize the ranges of activation between different channels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4932040" y="1871285"/>
            <a:ext cx="3489636" cy="1925520"/>
            <a:chOff x="1806752" y="2175723"/>
            <a:chExt cx="3845932" cy="2122118"/>
          </a:xfrm>
        </p:grpSpPr>
        <p:grpSp>
          <p:nvGrpSpPr>
            <p:cNvPr id="37" name="组合 36"/>
            <p:cNvGrpSpPr/>
            <p:nvPr/>
          </p:nvGrpSpPr>
          <p:grpSpPr>
            <a:xfrm rot="5400000">
              <a:off x="4133644" y="2424010"/>
              <a:ext cx="1444012" cy="1148276"/>
              <a:chOff x="1759836" y="2204864"/>
              <a:chExt cx="1444012" cy="648072"/>
            </a:xfrm>
          </p:grpSpPr>
          <p:sp>
            <p:nvSpPr>
              <p:cNvPr id="38" name="矩形 37"/>
              <p:cNvSpPr/>
              <p:nvPr/>
            </p:nvSpPr>
            <p:spPr bwMode="auto">
              <a:xfrm>
                <a:off x="1759836" y="2204864"/>
                <a:ext cx="1444012" cy="648072"/>
              </a:xfrm>
              <a:prstGeom prst="rect">
                <a:avLst/>
              </a:prstGeom>
              <a:solidFill>
                <a:srgbClr val="D0F1CB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  <p:sp>
            <p:nvSpPr>
              <p:cNvPr id="39" name="矩形 38"/>
              <p:cNvSpPr/>
              <p:nvPr/>
            </p:nvSpPr>
            <p:spPr bwMode="auto">
              <a:xfrm>
                <a:off x="2843808" y="2204864"/>
                <a:ext cx="152400" cy="648072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itchFamily="34" charset="0"/>
                  <a:buNone/>
                  <a:tabLst/>
                </a:pPr>
                <a:endParaRPr kumimoji="0" lang="zh-CN" alt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806752" y="3789039"/>
              <a:ext cx="1528552" cy="508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convolution output</a:t>
              </a:r>
            </a:p>
            <a:p>
              <a:pPr algn="ctr"/>
              <a:r>
                <a:rPr lang="en-US" altLang="zh-CN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Layer l-1</a:t>
              </a:r>
              <a:endParaRPr lang="zh-CN" alt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4137496" y="3789039"/>
              <a:ext cx="1515188" cy="5088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convolution kernel</a:t>
              </a:r>
            </a:p>
            <a:p>
              <a:pPr algn="ctr"/>
              <a:r>
                <a:rPr lang="en-US" altLang="zh-CN" sz="1200" dirty="0" smtClean="0">
                  <a:latin typeface="Calibri" panose="020F0502020204030204" pitchFamily="34" charset="0"/>
                  <a:cs typeface="Calibri" panose="020F0502020204030204" pitchFamily="34" charset="0"/>
                </a:rPr>
                <a:t>Layer l</a:t>
              </a:r>
              <a:endParaRPr lang="zh-CN" altLang="en-US" sz="12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文本框 41"/>
                <p:cNvSpPr txBox="1"/>
                <p:nvPr/>
              </p:nvSpPr>
              <p:spPr>
                <a:xfrm>
                  <a:off x="3201696" y="3428325"/>
                  <a:ext cx="888195" cy="3712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p>
                        <m:sSup>
                          <m:sSup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  <m:r>
                                      <a:rPr lang="en-US" altLang="zh-CN" sz="1200" i="1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oMath>
                    </m:oMathPara>
                  </a14:m>
                  <a:endParaRPr lang="zh-CN" altLang="en-US" sz="12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2" name="文本框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1696" y="3428325"/>
                  <a:ext cx="888195" cy="371284"/>
                </a:xfrm>
                <a:prstGeom prst="rect">
                  <a:avLst/>
                </a:prstGeom>
                <a:blipFill>
                  <a:blip r:embed="rId5"/>
                  <a:stretch>
                    <a:fillRect l="-303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组合 43"/>
            <p:cNvGrpSpPr/>
            <p:nvPr/>
          </p:nvGrpSpPr>
          <p:grpSpPr>
            <a:xfrm>
              <a:off x="1846101" y="2175723"/>
              <a:ext cx="1489202" cy="1124264"/>
              <a:chOff x="1835696" y="2380824"/>
              <a:chExt cx="1489202" cy="1124264"/>
            </a:xfrm>
          </p:grpSpPr>
          <p:grpSp>
            <p:nvGrpSpPr>
              <p:cNvPr id="5" name="组合 4"/>
              <p:cNvGrpSpPr/>
              <p:nvPr/>
            </p:nvGrpSpPr>
            <p:grpSpPr>
              <a:xfrm>
                <a:off x="1835696" y="2857016"/>
                <a:ext cx="1444012" cy="648072"/>
                <a:chOff x="1759836" y="2204864"/>
                <a:chExt cx="1444012" cy="648072"/>
              </a:xfrm>
            </p:grpSpPr>
            <p:sp>
              <p:nvSpPr>
                <p:cNvPr id="2" name="矩形 1"/>
                <p:cNvSpPr/>
                <p:nvPr/>
              </p:nvSpPr>
              <p:spPr bwMode="auto">
                <a:xfrm>
                  <a:off x="1759836" y="2204864"/>
                  <a:ext cx="1444012" cy="648072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:endParaRPr kumimoji="0" lang="zh-CN" alt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endParaRPr>
                </a:p>
              </p:txBody>
            </p:sp>
            <p:sp>
              <p:nvSpPr>
                <p:cNvPr id="35" name="矩形 34"/>
                <p:cNvSpPr/>
                <p:nvPr/>
              </p:nvSpPr>
              <p:spPr bwMode="auto">
                <a:xfrm>
                  <a:off x="2843808" y="2204864"/>
                  <a:ext cx="152400" cy="648072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itchFamily="34" charset="0"/>
                    <a:buNone/>
                    <a:tabLst/>
                  </a:pPr>
                  <a:endParaRPr kumimoji="0" lang="zh-CN" altLang="en-US" sz="32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宋体" pitchFamily="2" charset="-122"/>
                  </a:endParaRPr>
                </a:p>
              </p:txBody>
            </p: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文本框 40"/>
                  <p:cNvSpPr txBox="1"/>
                  <p:nvPr/>
                </p:nvSpPr>
                <p:spPr>
                  <a:xfrm>
                    <a:off x="2255664" y="2380824"/>
                    <a:ext cx="1069234" cy="30895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  <m:r>
                            <a:rPr lang="en-US" altLang="zh-CN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oMath>
                      </m:oMathPara>
                    </a14:m>
                    <a:endParaRPr lang="zh-CN" altLang="en-US" sz="1200" dirty="0">
                      <a:latin typeface="Calibri" panose="020F0502020204030204" pitchFamily="34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1" name="文本框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255664" y="2380824"/>
                    <a:ext cx="1069234" cy="308955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" name="直接箭头连接符 7"/>
              <p:cNvCxnSpPr>
                <a:stCxn id="41" idx="2"/>
                <a:endCxn id="35" idx="0"/>
              </p:cNvCxnSpPr>
              <p:nvPr/>
            </p:nvCxnSpPr>
            <p:spPr bwMode="auto">
              <a:xfrm>
                <a:off x="2790281" y="2689779"/>
                <a:ext cx="205588" cy="167237"/>
              </a:xfrm>
              <a:prstGeom prst="straightConnector1">
                <a:avLst/>
              </a:prstGeom>
              <a:ln>
                <a:headEnd type="none" w="med" len="med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直接箭头连接符 42"/>
            <p:cNvCxnSpPr>
              <a:stCxn id="42" idx="3"/>
              <a:endCxn id="39" idx="2"/>
            </p:cNvCxnSpPr>
            <p:nvPr/>
          </p:nvCxnSpPr>
          <p:spPr bwMode="auto">
            <a:xfrm flipV="1">
              <a:off x="4089891" y="3436314"/>
              <a:ext cx="191620" cy="177653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右箭头 45"/>
            <p:cNvSpPr/>
            <p:nvPr/>
          </p:nvSpPr>
          <p:spPr bwMode="auto">
            <a:xfrm>
              <a:off x="3470389" y="2912732"/>
              <a:ext cx="626140" cy="170832"/>
            </a:xfrm>
            <a:prstGeom prst="rightArrow">
              <a:avLst/>
            </a:prstGeom>
            <a:solidFill>
              <a:schemeClr val="accent2">
                <a:lumMod val="75000"/>
              </a:schemeClr>
            </a:solidFill>
            <a:ln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None/>
                <a:tabLst/>
              </a:pPr>
              <a:endParaRPr kumimoji="0" lang="zh-CN" alt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1108299" y="5977435"/>
                <a:ext cx="3456384" cy="377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zh-CN" altLang="en-US" sz="1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sSup>
                        <m:sSupPr>
                          <m:ctrlPr>
                            <a:rPr lang="en-US" altLang="zh-CN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r>
                            <a:rPr lang="en-US" altLang="zh-CN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r>
                        <a:rPr lang="zh-CN" altLang="en-US" sz="1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p>
                      <m:sSup>
                        <m:sSupPr>
                          <m:ctrlP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altLang="zh-CN" sz="1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US" altLang="zh-CN" sz="14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299" y="5977435"/>
                <a:ext cx="3456384" cy="37753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本框 52"/>
          <p:cNvSpPr txBox="1"/>
          <p:nvPr/>
        </p:nvSpPr>
        <p:spPr>
          <a:xfrm>
            <a:off x="690513" y="5555149"/>
            <a:ext cx="3191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+mn-lt"/>
              </a:rPr>
              <a:t>Two- step activation equalization:</a:t>
            </a:r>
            <a:endParaRPr lang="zh-CN" altLang="en-US" sz="1600" b="1" dirty="0">
              <a:latin typeface="+mn-lt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855801" y="4641932"/>
            <a:ext cx="31715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+mn-lt"/>
              </a:rPr>
              <a:t>Incorporate scales into weight:</a:t>
            </a:r>
            <a:endParaRPr lang="zh-CN" altLang="en-US" sz="1600" b="1" dirty="0">
              <a:latin typeface="+mn-lt"/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690513" y="4640837"/>
            <a:ext cx="31919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>
                <a:latin typeface="+mn-lt"/>
              </a:rPr>
              <a:t>Equalization coefficient:</a:t>
            </a:r>
            <a:endParaRPr lang="zh-CN" altLang="en-US" sz="16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662376" y="4958948"/>
                <a:ext cx="3541400" cy="5056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CN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altLang="zh-CN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altLang="zh-CN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1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376" y="4958948"/>
                <a:ext cx="3541400" cy="50565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文本框 61"/>
          <p:cNvSpPr txBox="1"/>
          <p:nvPr/>
        </p:nvSpPr>
        <p:spPr>
          <a:xfrm>
            <a:off x="368721" y="3847293"/>
            <a:ext cx="4314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+mn-lt"/>
              </a:rPr>
              <a:t>Figure </a:t>
            </a:r>
            <a:r>
              <a:rPr lang="en-US" altLang="zh-CN" sz="1400" b="1" dirty="0">
                <a:latin typeface="+mn-lt"/>
              </a:rPr>
              <a:t>7</a:t>
            </a:r>
            <a:r>
              <a:rPr lang="en-US" altLang="zh-CN" sz="1400" b="1" dirty="0" smtClean="0">
                <a:latin typeface="+mn-lt"/>
              </a:rPr>
              <a:t>. </a:t>
            </a:r>
            <a:r>
              <a:rPr lang="en-US" altLang="zh-CN" sz="1400" dirty="0" smtClean="0">
                <a:latin typeface="+mn-lt"/>
              </a:rPr>
              <a:t>The first 32 channel output ranges of the second convolution layer in synthesis before equalization.</a:t>
            </a:r>
            <a:endParaRPr lang="zh-CN" altLang="en-US" sz="1800" dirty="0">
              <a:latin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4568443" y="3847113"/>
            <a:ext cx="4314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latin typeface="+mn-lt"/>
              </a:rPr>
              <a:t>Figure </a:t>
            </a:r>
            <a:r>
              <a:rPr lang="en-US" altLang="zh-CN" sz="1400" b="1" dirty="0" smtClean="0">
                <a:latin typeface="+mn-lt"/>
              </a:rPr>
              <a:t>8. </a:t>
            </a:r>
            <a:r>
              <a:rPr lang="en-US" altLang="zh-CN" sz="1400" dirty="0" smtClean="0">
                <a:latin typeface="+mn-lt"/>
              </a:rPr>
              <a:t>Illustration of equalization for a channel.</a:t>
            </a:r>
            <a:endParaRPr lang="zh-CN" altLang="en-US" sz="18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矩形 71"/>
              <p:cNvSpPr/>
              <p:nvPr/>
            </p:nvSpPr>
            <p:spPr>
              <a:xfrm>
                <a:off x="5107936" y="4979391"/>
                <a:ext cx="3440364" cy="3193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140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sz="1400" i="1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p>
                          <m: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1400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zh-CN" altLang="en-US" sz="1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CN" sz="1400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altLang="zh-CN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altLang="zh-CN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CN" sz="1400" b="0" i="1" smtClean="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  <m:sup>
                          <m:r>
                            <a:rPr lang="en-US" altLang="zh-CN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1400" b="0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zh-CN" altLang="en-US" sz="14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altLang="zh-CN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2" name="矩形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7936" y="4979391"/>
                <a:ext cx="3440364" cy="319318"/>
              </a:xfrm>
              <a:prstGeom prst="rect">
                <a:avLst/>
              </a:prstGeom>
              <a:blipFill>
                <a:blip r:embed="rId9"/>
                <a:stretch>
                  <a:fillRect t="-192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文本框 73"/>
          <p:cNvSpPr txBox="1"/>
          <p:nvPr/>
        </p:nvSpPr>
        <p:spPr>
          <a:xfrm>
            <a:off x="4855800" y="5431504"/>
            <a:ext cx="3748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+mn-lt"/>
              </a:rPr>
              <a:t>S</a:t>
            </a:r>
            <a:r>
              <a:rPr lang="en-US" altLang="zh-CN" sz="1600" dirty="0" smtClean="0">
                <a:latin typeface="+mn-lt"/>
              </a:rPr>
              <a:t>cales are combined with weight, </a:t>
            </a:r>
          </a:p>
          <a:p>
            <a:r>
              <a:rPr lang="en-US" altLang="zh-CN" sz="1600" dirty="0" smtClean="0">
                <a:latin typeface="+mn-lt"/>
              </a:rPr>
              <a:t>so no additional storage space is required.</a:t>
            </a:r>
            <a:endParaRPr lang="zh-CN" altLang="en-US" sz="1600" dirty="0">
              <a:latin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4771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251520" y="479763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dirty="0" smtClean="0">
                <a:solidFill>
                  <a:srgbClr val="000000"/>
                </a:solidFill>
                <a:latin typeface="Times New Roman"/>
              </a:rPr>
              <a:t>Experiment Results</a:t>
            </a:r>
            <a:endParaRPr lang="en-US" altLang="zh-CN" sz="24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4AD9EF-5112-43D1-B8B6-0683DD0CF6A5}"/>
              </a:ext>
            </a:extLst>
          </p:cNvPr>
          <p:cNvSpPr txBox="1"/>
          <p:nvPr/>
        </p:nvSpPr>
        <p:spPr>
          <a:xfrm>
            <a:off x="323528" y="1196752"/>
            <a:ext cx="84969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latin typeface="+mn-lt"/>
              </a:rPr>
              <a:t>Rate-distortion performance: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+mn-lt"/>
              </a:rPr>
              <a:t>our performance is only lower than the </a:t>
            </a:r>
            <a:r>
              <a:rPr lang="en-US" altLang="zh-CN" sz="2200" dirty="0" smtClean="0">
                <a:latin typeface="+mn-lt"/>
              </a:rPr>
              <a:t>floating-point </a:t>
            </a:r>
            <a:r>
              <a:rPr lang="en-US" altLang="zh-CN" sz="2200" dirty="0">
                <a:latin typeface="+mn-lt"/>
              </a:rPr>
              <a:t>model and better than other existing integer-only </a:t>
            </a:r>
            <a:r>
              <a:rPr lang="en-US" altLang="zh-CN" sz="2200" dirty="0" smtClean="0">
                <a:latin typeface="+mn-lt"/>
              </a:rPr>
              <a:t>networks.</a:t>
            </a:r>
            <a:endParaRPr lang="en-US" altLang="zh-CN" sz="2200" dirty="0" smtClean="0">
              <a:latin typeface="+mn-lt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480674" y="6258713"/>
            <a:ext cx="79797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latin typeface="+mn-lt"/>
              </a:rPr>
              <a:t>Figure </a:t>
            </a:r>
            <a:r>
              <a:rPr lang="en-US" altLang="zh-CN" sz="1400" b="1" dirty="0">
                <a:latin typeface="+mn-lt"/>
              </a:rPr>
              <a:t>9</a:t>
            </a:r>
            <a:r>
              <a:rPr lang="en-US" altLang="zh-CN" sz="1400" b="1" dirty="0" smtClean="0">
                <a:latin typeface="+mn-lt"/>
              </a:rPr>
              <a:t>. </a:t>
            </a:r>
            <a:r>
              <a:rPr lang="en-US" altLang="zh-CN" sz="1400" dirty="0">
                <a:latin typeface="+mn-lt"/>
              </a:rPr>
              <a:t>R-D performance comparison of different quantization methods.</a:t>
            </a:r>
            <a:endParaRPr lang="zh-CN" altLang="en-US" sz="1800" dirty="0">
              <a:latin typeface="+mn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900" t="2962" r="304"/>
          <a:stretch/>
        </p:blipFill>
        <p:spPr>
          <a:xfrm>
            <a:off x="251520" y="2320076"/>
            <a:ext cx="8568952" cy="3917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51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179513" y="50742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lt"/>
              </a:rPr>
              <a:t>Ablation </a:t>
            </a:r>
            <a:r>
              <a:rPr lang="en-US" altLang="zh-CN" dirty="0">
                <a:latin typeface="+mj-lt"/>
              </a:rPr>
              <a:t>Studies For Internal Bit Width Increment </a:t>
            </a:r>
            <a:endParaRPr lang="en-US" altLang="zh-CN" sz="2400" dirty="0">
              <a:latin typeface="+mj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647564" y="6165304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+mn-lt"/>
              </a:rPr>
              <a:t>Figure </a:t>
            </a:r>
            <a:r>
              <a:rPr lang="en-US" altLang="zh-CN" sz="1400" b="1" dirty="0" smtClean="0">
                <a:latin typeface="+mn-lt"/>
              </a:rPr>
              <a:t>10</a:t>
            </a:r>
            <a:r>
              <a:rPr lang="en-US" altLang="zh-CN" sz="1400" b="1" dirty="0" smtClean="0">
                <a:latin typeface="+mn-lt"/>
              </a:rPr>
              <a:t>. </a:t>
            </a:r>
            <a:r>
              <a:rPr lang="en-US" altLang="zh-CN" sz="1400" dirty="0">
                <a:latin typeface="+mn-lt"/>
              </a:rPr>
              <a:t>Ablation study of internal </a:t>
            </a:r>
            <a:r>
              <a:rPr lang="en-US" altLang="zh-CN" sz="1400" dirty="0" smtClean="0">
                <a:latin typeface="+mn-lt"/>
              </a:rPr>
              <a:t>bit-width increment </a:t>
            </a:r>
            <a:r>
              <a:rPr lang="en-US" altLang="zh-CN" sz="1400" dirty="0">
                <a:latin typeface="+mn-lt"/>
              </a:rPr>
              <a:t>on Kodak that raises </a:t>
            </a:r>
            <a:r>
              <a:rPr lang="en-US" altLang="zh-CN" sz="1400" dirty="0" smtClean="0">
                <a:latin typeface="+mn-lt"/>
              </a:rPr>
              <a:t>the precision </a:t>
            </a:r>
            <a:r>
              <a:rPr lang="en-US" altLang="zh-CN" sz="1400" dirty="0">
                <a:latin typeface="+mn-lt"/>
              </a:rPr>
              <a:t>of weights from 8 bit to 9–12 bits.</a:t>
            </a:r>
            <a:endParaRPr lang="zh-CN" altLang="en-US" sz="1800" dirty="0">
              <a:latin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2847"/>
          <a:stretch/>
        </p:blipFill>
        <p:spPr>
          <a:xfrm>
            <a:off x="2348660" y="2345758"/>
            <a:ext cx="4230655" cy="38195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251520" y="1210565"/>
                <a:ext cx="8568952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latin typeface="+mn-lt"/>
                  </a:rPr>
                  <a:t>R-D </a:t>
                </a:r>
                <a:r>
                  <a:rPr lang="en-US" altLang="zh-CN" sz="2000" dirty="0">
                    <a:latin typeface="+mn-lt"/>
                  </a:rPr>
                  <a:t>performance at high </a:t>
                </a:r>
                <a:r>
                  <a:rPr lang="en-US" altLang="zh-CN" sz="2000" dirty="0" smtClean="0">
                    <a:latin typeface="+mn-lt"/>
                  </a:rPr>
                  <a:t>bit-rates decreases </a:t>
                </a:r>
                <a:r>
                  <a:rPr lang="en-US" altLang="zh-CN" sz="2000" dirty="0">
                    <a:latin typeface="+mn-lt"/>
                  </a:rPr>
                  <a:t>under </a:t>
                </a:r>
                <a:r>
                  <a:rPr lang="en-US" altLang="zh-CN" sz="2000" dirty="0" smtClean="0">
                    <a:latin typeface="+mn-lt"/>
                  </a:rPr>
                  <a:t>low precisions </a:t>
                </a:r>
                <a:r>
                  <a:rPr lang="en-US" altLang="zh-CN" sz="2000" dirty="0">
                    <a:latin typeface="+mn-lt"/>
                  </a:rPr>
                  <a:t>(e.g., 8-bit or 9-bit) in comparison to high </a:t>
                </a:r>
                <a:r>
                  <a:rPr lang="en-US" altLang="zh-CN" sz="2000" dirty="0" smtClean="0">
                    <a:latin typeface="+mn-lt"/>
                  </a:rPr>
                  <a:t>precision.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altLang="zh-CN" sz="2000" dirty="0" smtClean="0">
                    <a:latin typeface="+mn-lt"/>
                  </a:rPr>
                  <a:t>Excessively </a:t>
                </a:r>
                <a:r>
                  <a:rPr lang="en-US" altLang="zh-CN" sz="2000" dirty="0">
                    <a:latin typeface="+mn-lt"/>
                  </a:rPr>
                  <a:t>high precision (e.g</a:t>
                </a:r>
                <a:r>
                  <a:rPr lang="en-US" altLang="zh-CN" sz="2000" dirty="0" smtClean="0">
                    <a:latin typeface="+mn-lt"/>
                  </a:rPr>
                  <a:t>., 12-bit</a:t>
                </a:r>
                <a:r>
                  <a:rPr lang="en-US" altLang="zh-CN" sz="2000" dirty="0">
                    <a:latin typeface="+mn-lt"/>
                  </a:rPr>
                  <a:t>) could lead to zero 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latin typeface="+mn-lt"/>
                  </a:rPr>
                  <a:t> </a:t>
                </a:r>
                <a:r>
                  <a:rPr lang="en-US" altLang="zh-CN" sz="2000" dirty="0">
                    <a:latin typeface="+mn-lt"/>
                  </a:rPr>
                  <a:t>and </a:t>
                </a:r>
                <a:r>
                  <a:rPr lang="en-US" altLang="zh-CN" sz="2000" dirty="0" smtClean="0">
                    <a:latin typeface="+mn-lt"/>
                  </a:rPr>
                  <a:t>lose information</a:t>
                </a:r>
                <a:r>
                  <a:rPr lang="en-US" altLang="zh-CN" sz="2000" dirty="0">
                    <a:latin typeface="+mn-lt"/>
                  </a:rPr>
                  <a:t>. </a:t>
                </a:r>
                <a:endParaRPr lang="zh-CN" altLang="en-US" sz="2000" dirty="0">
                  <a:latin typeface="+mn-lt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210565"/>
                <a:ext cx="8568952" cy="1323439"/>
              </a:xfrm>
              <a:prstGeom prst="rect">
                <a:avLst/>
              </a:prstGeom>
              <a:blipFill>
                <a:blip r:embed="rId4"/>
                <a:stretch>
                  <a:fillRect l="-640" t="-2765" r="-782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63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251520" y="509824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Ablation Studies </a:t>
            </a:r>
            <a:r>
              <a:rPr lang="en-US" altLang="zh-CN" dirty="0" smtClean="0">
                <a:latin typeface="+mj-lt"/>
              </a:rPr>
              <a:t>For Activation Equalization</a:t>
            </a:r>
            <a:endParaRPr lang="en-US" altLang="zh-CN" dirty="0">
              <a:latin typeface="+mj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4AD9EF-5112-43D1-B8B6-0683DD0CF6A5}"/>
              </a:ext>
            </a:extLst>
          </p:cNvPr>
          <p:cNvSpPr txBox="1"/>
          <p:nvPr/>
        </p:nvSpPr>
        <p:spPr>
          <a:xfrm>
            <a:off x="323528" y="1196752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+mn-lt"/>
              </a:rPr>
              <a:t>Equalization </a:t>
            </a:r>
            <a:r>
              <a:rPr lang="en-US" altLang="zh-CN" sz="2000" dirty="0">
                <a:latin typeface="+mn-lt"/>
              </a:rPr>
              <a:t>effectively compensates for the </a:t>
            </a:r>
            <a:r>
              <a:rPr lang="en-US" altLang="zh-CN" sz="2000" dirty="0" smtClean="0">
                <a:latin typeface="+mn-lt"/>
              </a:rPr>
              <a:t>loss </a:t>
            </a:r>
            <a:r>
              <a:rPr lang="en-US" altLang="zh-CN" sz="2000" dirty="0">
                <a:latin typeface="+mn-lt"/>
              </a:rPr>
              <a:t>caused by </a:t>
            </a:r>
            <a:r>
              <a:rPr lang="en-US" altLang="zh-CN" sz="2000" dirty="0" smtClean="0">
                <a:latin typeface="+mn-lt"/>
              </a:rPr>
              <a:t>quantization.</a:t>
            </a:r>
            <a:endParaRPr lang="en-US" altLang="zh-CN" sz="2000" dirty="0">
              <a:latin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1015" b="-1"/>
          <a:stretch/>
        </p:blipFill>
        <p:spPr>
          <a:xfrm>
            <a:off x="323528" y="4653136"/>
            <a:ext cx="8424936" cy="20308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10580" r="8272"/>
          <a:stretch/>
        </p:blipFill>
        <p:spPr>
          <a:xfrm>
            <a:off x="473670" y="1633352"/>
            <a:ext cx="3954314" cy="207124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0" t="10729" r="9051"/>
          <a:stretch/>
        </p:blipFill>
        <p:spPr>
          <a:xfrm>
            <a:off x="4441465" y="1639666"/>
            <a:ext cx="3948198" cy="207211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51520" y="3658431"/>
            <a:ext cx="8352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latin typeface="+mn-lt"/>
              </a:rPr>
              <a:t>Figure </a:t>
            </a:r>
            <a:r>
              <a:rPr lang="en-US" altLang="zh-CN" sz="1400" b="1" dirty="0" smtClean="0">
                <a:latin typeface="+mn-lt"/>
              </a:rPr>
              <a:t>11. </a:t>
            </a:r>
            <a:r>
              <a:rPr lang="en-US" altLang="zh-CN" sz="1400" dirty="0" smtClean="0">
                <a:latin typeface="+mn-lt"/>
              </a:rPr>
              <a:t>The first 32 channel output ranges of one convolution before (left) and after (right) equalization.</a:t>
            </a:r>
            <a:endParaRPr lang="zh-CN" altLang="en-US" sz="1800" dirty="0">
              <a:latin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3528" y="4048062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>
                <a:latin typeface="+mn-lt"/>
              </a:rPr>
              <a:t>Table 1. </a:t>
            </a:r>
            <a:r>
              <a:rPr lang="en-US" altLang="zh-CN" sz="1400" dirty="0">
                <a:latin typeface="+mn-lt"/>
              </a:rPr>
              <a:t>Comparison of R-D performance of the full-precision model and the </a:t>
            </a:r>
            <a:r>
              <a:rPr lang="en-US" altLang="zh-CN" sz="1400" dirty="0" smtClean="0">
                <a:latin typeface="+mn-lt"/>
              </a:rPr>
              <a:t>proposed fully-</a:t>
            </a:r>
            <a:r>
              <a:rPr lang="en-US" altLang="zh-CN" sz="1400" dirty="0" err="1" smtClean="0">
                <a:latin typeface="+mn-lt"/>
              </a:rPr>
              <a:t>integerized</a:t>
            </a:r>
            <a:r>
              <a:rPr lang="en-US" altLang="zh-CN" sz="1400" dirty="0" smtClean="0">
                <a:latin typeface="+mn-lt"/>
              </a:rPr>
              <a:t> </a:t>
            </a:r>
            <a:r>
              <a:rPr lang="en-US" altLang="zh-CN" sz="1400" dirty="0">
                <a:latin typeface="+mn-lt"/>
              </a:rPr>
              <a:t>models with (w/) and without (w/o) equalization under different </a:t>
            </a:r>
            <a:r>
              <a:rPr lang="en-US" altLang="zh-CN" sz="1400" dirty="0" smtClean="0">
                <a:latin typeface="+mn-lt"/>
              </a:rPr>
              <a:t>λ.</a:t>
            </a:r>
            <a:endParaRPr lang="en-US" altLang="zh-CN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378800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251520" y="505845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lt"/>
              </a:rPr>
              <a:t>Conclusion</a:t>
            </a:r>
            <a:endParaRPr lang="en-US" altLang="zh-CN" sz="2800" dirty="0">
              <a:latin typeface="+mj-lt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4AD9EF-5112-43D1-B8B6-0683DD0CF6A5}"/>
              </a:ext>
            </a:extLst>
          </p:cNvPr>
          <p:cNvSpPr txBox="1"/>
          <p:nvPr/>
        </p:nvSpPr>
        <p:spPr>
          <a:xfrm>
            <a:off x="323528" y="1196752"/>
            <a:ext cx="84969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200" dirty="0" smtClean="0">
                <a:latin typeface="+mn-lt"/>
              </a:rPr>
              <a:t>we </a:t>
            </a:r>
            <a:r>
              <a:rPr lang="en-US" altLang="zh-CN" sz="2200" dirty="0">
                <a:latin typeface="+mn-lt"/>
              </a:rPr>
              <a:t>propose a novel fully-</a:t>
            </a:r>
            <a:r>
              <a:rPr lang="en-US" altLang="zh-CN" sz="2200" dirty="0" err="1">
                <a:latin typeface="+mn-lt"/>
              </a:rPr>
              <a:t>integerized</a:t>
            </a:r>
            <a:r>
              <a:rPr lang="en-US" altLang="zh-CN" sz="2200" dirty="0">
                <a:latin typeface="+mn-lt"/>
              </a:rPr>
              <a:t> model for learned image </a:t>
            </a:r>
            <a:r>
              <a:rPr lang="en-US" altLang="zh-CN" sz="2200" dirty="0" smtClean="0">
                <a:latin typeface="+mn-lt"/>
              </a:rPr>
              <a:t>compression </a:t>
            </a:r>
            <a:r>
              <a:rPr lang="en-US" altLang="zh-CN" sz="2200" dirty="0">
                <a:latin typeface="+mn-lt"/>
              </a:rPr>
              <a:t>using per-channel weight quantization and activation quantization. </a:t>
            </a:r>
            <a:endParaRPr lang="en-US" altLang="zh-CN" sz="2200" dirty="0" smtClean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zh-CN" sz="2200" dirty="0" smtClean="0">
                <a:latin typeface="+mn-lt"/>
              </a:rPr>
              <a:t>We develop internal </a:t>
            </a:r>
            <a:r>
              <a:rPr lang="en-US" altLang="zh-CN" sz="2200" dirty="0">
                <a:latin typeface="+mn-lt"/>
              </a:rPr>
              <a:t>bit width increment for integer convolution and equalize the channel </a:t>
            </a:r>
            <a:r>
              <a:rPr lang="en-US" altLang="zh-CN" sz="2200" dirty="0" smtClean="0">
                <a:latin typeface="+mn-lt"/>
              </a:rPr>
              <a:t>distribution </a:t>
            </a:r>
            <a:r>
              <a:rPr lang="en-US" altLang="zh-CN" sz="2200" dirty="0">
                <a:latin typeface="+mn-lt"/>
              </a:rPr>
              <a:t>of activations to further improve R-D performance. We also apply OCS </a:t>
            </a:r>
            <a:r>
              <a:rPr lang="en-US" altLang="zh-CN" sz="2200" dirty="0" smtClean="0">
                <a:latin typeface="+mn-lt"/>
              </a:rPr>
              <a:t>to realize </a:t>
            </a:r>
            <a:r>
              <a:rPr lang="en-US" altLang="zh-CN" sz="2200" dirty="0">
                <a:latin typeface="+mn-lt"/>
              </a:rPr>
              <a:t>INT8 </a:t>
            </a:r>
            <a:r>
              <a:rPr lang="en-US" altLang="zh-CN" sz="2200" dirty="0" smtClean="0">
                <a:latin typeface="+mn-lt"/>
              </a:rPr>
              <a:t>models.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200" dirty="0" smtClean="0">
                <a:latin typeface="+mn-lt"/>
              </a:rPr>
              <a:t>The </a:t>
            </a:r>
            <a:r>
              <a:rPr lang="en-US" altLang="zh-CN" sz="2200" dirty="0">
                <a:latin typeface="+mn-lt"/>
              </a:rPr>
              <a:t>proposed model achieves a reduction of 75% in </a:t>
            </a:r>
            <a:r>
              <a:rPr lang="en-US" altLang="zh-CN" sz="2200" dirty="0" smtClean="0">
                <a:latin typeface="+mn-lt"/>
              </a:rPr>
              <a:t>storage cost </a:t>
            </a:r>
            <a:r>
              <a:rPr lang="en-US" altLang="zh-CN" sz="2200" dirty="0">
                <a:latin typeface="+mn-lt"/>
              </a:rPr>
              <a:t>with </a:t>
            </a:r>
            <a:r>
              <a:rPr lang="en-US" altLang="zh-CN" sz="2200" dirty="0" smtClean="0">
                <a:latin typeface="+mn-lt"/>
              </a:rPr>
              <a:t>subtle loss </a:t>
            </a:r>
            <a:r>
              <a:rPr lang="en-US" altLang="zh-CN" sz="2200" dirty="0">
                <a:latin typeface="+mn-lt"/>
              </a:rPr>
              <a:t>in R-D performance compared with the full-precision </a:t>
            </a:r>
            <a:r>
              <a:rPr lang="en-US" altLang="zh-CN" sz="2200" dirty="0" err="1" smtClean="0">
                <a:latin typeface="+mn-lt"/>
              </a:rPr>
              <a:t>pretrained</a:t>
            </a:r>
            <a:r>
              <a:rPr lang="en-US" altLang="zh-CN" sz="2200" dirty="0" smtClean="0">
                <a:latin typeface="+mn-lt"/>
              </a:rPr>
              <a:t> model </a:t>
            </a:r>
            <a:r>
              <a:rPr lang="en-US" altLang="zh-CN" sz="2200" dirty="0">
                <a:latin typeface="+mn-lt"/>
              </a:rPr>
              <a:t>and outperforms existing integer networks.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0282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9" descr="aaa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4365625"/>
            <a:ext cx="5076825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7"/>
          <p:cNvSpPr txBox="1">
            <a:spLocks noChangeArrowheads="1"/>
          </p:cNvSpPr>
          <p:nvPr/>
        </p:nvSpPr>
        <p:spPr bwMode="auto">
          <a:xfrm>
            <a:off x="1978025" y="4318000"/>
            <a:ext cx="5492750" cy="75565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EAEAEA"/>
            </a:outerShdw>
          </a:effec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1638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Gulim" pitchFamily="34" charset="-127"/>
                <a:cs typeface="+mn-cs"/>
              </a:rPr>
              <a:t>Many Thanks </a:t>
            </a:r>
          </a:p>
        </p:txBody>
      </p:sp>
      <p:pic>
        <p:nvPicPr>
          <p:cNvPr id="70660" name="Picture 10" descr="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0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11" descr="116015114421353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0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2" descr="lk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5038"/>
            <a:ext cx="9140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3" descr="2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r="-348"/>
          <a:stretch>
            <a:fillRect/>
          </a:stretch>
        </p:blipFill>
        <p:spPr bwMode="auto">
          <a:xfrm>
            <a:off x="0" y="2205038"/>
            <a:ext cx="9140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4" name="Picture 14" descr="LS9V0400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43" b="46283"/>
          <a:stretch>
            <a:fillRect/>
          </a:stretch>
        </p:blipFill>
        <p:spPr bwMode="auto">
          <a:xfrm>
            <a:off x="0" y="2205038"/>
            <a:ext cx="91408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Text Box 7"/>
          <p:cNvSpPr txBox="1">
            <a:spLocks noChangeArrowheads="1"/>
          </p:cNvSpPr>
          <p:nvPr/>
        </p:nvSpPr>
        <p:spPr bwMode="auto">
          <a:xfrm>
            <a:off x="1835150" y="1268413"/>
            <a:ext cx="5492750" cy="8128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rgbClr val="EAEAEA"/>
            </a:outerShdw>
          </a:effectLst>
        </p:spPr>
        <p:txBody>
          <a:bodyPr anchor="ctr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3200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600" b="0" i="0" u="none" strike="noStrike" kern="1200" cap="none" spc="0" normalizeH="0" baseline="0" noProof="0">
                <a:ln>
                  <a:noFill/>
                </a:ln>
                <a:solidFill>
                  <a:srgbClr val="16388A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Gulim" pitchFamily="34" charset="-127"/>
                <a:cs typeface="+mn-cs"/>
              </a:rPr>
              <a:t>Q &amp; A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7096" y="329358"/>
            <a:ext cx="3401857" cy="610162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445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11111E-6 2.60628E-6 L 1.25642 2.60628E-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3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3" presetClass="path" presetSubtype="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11111E-6 -6.28466E-7 L 1.25642 -6.28466E-7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11111E-6 3.75231E-6 L 1.25642 3.75231E-6 " pathEditMode="relative" rAng="0" ptsTypes="AA">
                                      <p:cBhvr>
                                        <p:cTn id="32" dur="3000" fill="hold"/>
                                        <p:tgtEl>
                                          <p:spTgt spid="7066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30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40" presetID="63" presetClass="pat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3.61111E-6 -2.12569E-6 L 1.25659 -2.12569E-6 " pathEditMode="relative" rAng="0" ptsTypes="AA">
                                      <p:cBhvr>
                                        <p:cTn id="41" dur="30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600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autoUpdateAnimBg="0"/>
      <p:bldP spid="7066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251520" y="497939"/>
            <a:ext cx="82143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Learned Image Compression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54D027-9DFB-4A6E-896D-070273385C1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71600" y="1644002"/>
            <a:ext cx="7182512" cy="322659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B4AD9EF-5112-43D1-B8B6-0683DD0CF6A5}"/>
                  </a:ext>
                </a:extLst>
              </p:cNvPr>
              <p:cNvSpPr txBox="1"/>
              <p:nvPr/>
            </p:nvSpPr>
            <p:spPr>
              <a:xfrm>
                <a:off x="395774" y="5201905"/>
                <a:ext cx="8424936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000" dirty="0" smtClean="0">
                    <a:latin typeface="+mn-lt"/>
                  </a:rPr>
                  <a:t>Neural </a:t>
                </a:r>
                <a:r>
                  <a:rPr lang="en-US" altLang="zh-CN" sz="2000" dirty="0">
                    <a:latin typeface="+mn-lt"/>
                  </a:rPr>
                  <a:t>network </a:t>
                </a:r>
                <a:r>
                  <a:rPr lang="en-US" altLang="zh-CN" sz="2000" dirty="0" smtClean="0">
                    <a:latin typeface="+mn-lt"/>
                  </a:rPr>
                  <a:t>based transform: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CN" sz="2000" dirty="0" smtClean="0">
                  <a:latin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000" dirty="0" smtClean="0">
                    <a:latin typeface="+mn-lt"/>
                  </a:rPr>
                  <a:t>Loss</a:t>
                </a:r>
                <a:r>
                  <a:rPr lang="en-US" altLang="zh-CN" sz="20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altLang="zh-CN" sz="2000" i="1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altLang="zh-CN" sz="2000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altLang="zh-CN" sz="2000" b="0" dirty="0" smtClean="0">
                  <a:latin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000" dirty="0">
                    <a:latin typeface="+mn-lt"/>
                  </a:rPr>
                  <a:t>Underlying </a:t>
                </a:r>
                <a:r>
                  <a:rPr lang="en-US" altLang="zh-CN" sz="2000" dirty="0" smtClean="0">
                    <a:latin typeface="+mn-lt"/>
                  </a:rPr>
                  <a:t>path (distortion)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000" dirty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sz="2000" i="1" dirty="0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zh-CN" altLang="en-US" sz="2000" i="1" dirty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CN" sz="2000" dirty="0" smtClean="0">
                  <a:latin typeface="+mn-lt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altLang="zh-CN" sz="2000" dirty="0" err="1" smtClean="0">
                    <a:latin typeface="+mn-lt"/>
                  </a:rPr>
                  <a:t>Hyperprior</a:t>
                </a:r>
                <a:r>
                  <a:rPr lang="en-US" altLang="zh-CN" sz="2000" dirty="0" smtClean="0">
                    <a:latin typeface="+mn-lt"/>
                  </a:rPr>
                  <a:t> path (bitrate)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sz="20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altLang="zh-CN" sz="2000" dirty="0" smtClean="0">
                  <a:latin typeface="+mn-lt"/>
                </a:endParaRPr>
              </a:p>
            </p:txBody>
          </p:sp>
        </mc:Choice>
        <mc:Fallback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B4AD9EF-5112-43D1-B8B6-0683DD0CF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74" y="5201905"/>
                <a:ext cx="8424936" cy="1323439"/>
              </a:xfrm>
              <a:prstGeom prst="rect">
                <a:avLst/>
              </a:prstGeom>
              <a:blipFill>
                <a:blip r:embed="rId4"/>
                <a:stretch>
                  <a:fillRect l="-651" t="-2304" b="-73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/>
          <p:cNvSpPr/>
          <p:nvPr/>
        </p:nvSpPr>
        <p:spPr>
          <a:xfrm>
            <a:off x="35460" y="6525344"/>
            <a:ext cx="797463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100" i="1" dirty="0" smtClean="0">
                <a:solidFill>
                  <a:srgbClr val="FFFFFF">
                    <a:lumMod val="65000"/>
                  </a:srgbClr>
                </a:solidFill>
              </a:rPr>
              <a:t>J </a:t>
            </a: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Ballé,  </a:t>
            </a:r>
            <a:r>
              <a:rPr lang="en-US" altLang="zh-CN" sz="1100" i="1" dirty="0" err="1">
                <a:solidFill>
                  <a:srgbClr val="FFFFFF">
                    <a:lumMod val="65000"/>
                  </a:srgbClr>
                </a:solidFill>
              </a:rPr>
              <a:t>Minnen</a:t>
            </a: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 D ,  Singh S , et al. Variational image compression with a scale hyperprior[J].  2018.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4AD9EF-5112-43D1-B8B6-0683DD0CF6A5}"/>
              </a:ext>
            </a:extLst>
          </p:cNvPr>
          <p:cNvSpPr txBox="1"/>
          <p:nvPr/>
        </p:nvSpPr>
        <p:spPr>
          <a:xfrm>
            <a:off x="323528" y="1196752"/>
            <a:ext cx="8568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latin typeface="+mn-lt"/>
              </a:rPr>
              <a:t>The </a:t>
            </a:r>
            <a:r>
              <a:rPr lang="en-US" altLang="zh-CN" sz="2200" b="1" dirty="0" err="1" smtClean="0">
                <a:latin typeface="+mn-lt"/>
              </a:rPr>
              <a:t>hyperprior</a:t>
            </a:r>
            <a:r>
              <a:rPr lang="en-US" altLang="zh-CN" sz="2200" b="1" dirty="0" smtClean="0">
                <a:latin typeface="+mn-lt"/>
              </a:rPr>
              <a:t> model (ICLR </a:t>
            </a:r>
            <a:r>
              <a:rPr lang="en-US" altLang="zh-CN" sz="2200" b="1" dirty="0" smtClean="0">
                <a:latin typeface="+mn-lt"/>
              </a:rPr>
              <a:t>2018):</a:t>
            </a:r>
          </a:p>
          <a:p>
            <a:pPr lvl="0"/>
            <a:endParaRPr lang="en-US" altLang="zh-CN" sz="20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23630" y="4900816"/>
            <a:ext cx="66784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latin typeface="+mn-lt"/>
              </a:rPr>
              <a:t>Figure 1. </a:t>
            </a:r>
            <a:r>
              <a:rPr lang="en-US" altLang="zh-CN" sz="1400" dirty="0">
                <a:latin typeface="+mn-lt"/>
              </a:rPr>
              <a:t>Network architecture of the hyperprior model.</a:t>
            </a:r>
            <a:endParaRPr lang="zh-CN" altLang="en-US" sz="1800" dirty="0">
              <a:latin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5504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251520" y="476672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lt"/>
              </a:rPr>
              <a:t>Problems</a:t>
            </a:r>
            <a:endParaRPr lang="en-US" altLang="zh-CN" sz="2000" dirty="0">
              <a:latin typeface="+mj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0B4AD9EF-5112-43D1-B8B6-0683DD0CF6A5}"/>
              </a:ext>
            </a:extLst>
          </p:cNvPr>
          <p:cNvSpPr txBox="1"/>
          <p:nvPr/>
        </p:nvSpPr>
        <p:spPr>
          <a:xfrm>
            <a:off x="323528" y="1196752"/>
            <a:ext cx="8280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sz="2000" b="1" dirty="0" smtClean="0">
                <a:solidFill>
                  <a:srgbClr val="FF0000"/>
                </a:solidFill>
                <a:latin typeface="+mn-lt"/>
              </a:rPr>
              <a:t>High </a:t>
            </a:r>
            <a:r>
              <a:rPr lang="en-US" altLang="zh-CN" sz="2000" b="1" dirty="0">
                <a:solidFill>
                  <a:srgbClr val="FF0000"/>
                </a:solidFill>
                <a:latin typeface="+mn-lt"/>
              </a:rPr>
              <a:t>computational complexity</a:t>
            </a:r>
            <a:r>
              <a:rPr lang="en-US" altLang="zh-CN" sz="2000" dirty="0">
                <a:latin typeface="+mn-lt"/>
              </a:rPr>
              <a:t> caused by over-parameterization and </a:t>
            </a:r>
            <a:r>
              <a:rPr lang="en-US" altLang="zh-CN" sz="2000" dirty="0" smtClean="0">
                <a:latin typeface="+mn-lt"/>
              </a:rPr>
              <a:t>full-</a:t>
            </a:r>
            <a:r>
              <a:rPr lang="en-US" altLang="zh-CN" sz="2000" dirty="0" err="1" smtClean="0">
                <a:latin typeface="+mn-lt"/>
              </a:rPr>
              <a:t>precison</a:t>
            </a:r>
            <a:r>
              <a:rPr lang="en-US" altLang="zh-CN" sz="2000" dirty="0" smtClean="0">
                <a:latin typeface="+mn-lt"/>
              </a:rPr>
              <a:t> floating-point operations </a:t>
            </a:r>
            <a:r>
              <a:rPr lang="en-US" altLang="zh-CN" sz="2000" dirty="0">
                <a:latin typeface="+mn-lt"/>
              </a:rPr>
              <a:t>of neural </a:t>
            </a:r>
            <a:r>
              <a:rPr lang="en-US" altLang="zh-CN" sz="2000" dirty="0" smtClean="0">
                <a:latin typeface="+mn-lt"/>
              </a:rPr>
              <a:t>networks still restrict the practical deployment, </a:t>
            </a:r>
            <a:r>
              <a:rPr lang="en-US" altLang="zh-CN" sz="2000" dirty="0">
                <a:latin typeface="+mn-lt"/>
              </a:rPr>
              <a:t>especially for real-time inference on </a:t>
            </a:r>
            <a:r>
              <a:rPr lang="en-US" altLang="zh-CN" sz="2000" dirty="0" smtClean="0">
                <a:latin typeface="+mn-lt"/>
              </a:rPr>
              <a:t>resource-constrained embedded devices.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zh-CN" sz="2000" dirty="0">
                <a:latin typeface="+mn-lt"/>
              </a:rPr>
              <a:t>F</a:t>
            </a:r>
            <a:r>
              <a:rPr lang="en-US" altLang="zh-CN" sz="2000" dirty="0" smtClean="0">
                <a:latin typeface="+mn-lt"/>
              </a:rPr>
              <a:t>loating-point </a:t>
            </a:r>
            <a:r>
              <a:rPr lang="en-US" altLang="zh-CN" sz="2000" dirty="0">
                <a:latin typeface="+mn-lt"/>
              </a:rPr>
              <a:t>operations could cause </a:t>
            </a:r>
            <a:r>
              <a:rPr lang="en-US" altLang="zh-CN" sz="2000" b="1" dirty="0" smtClean="0">
                <a:solidFill>
                  <a:srgbClr val="FF0000"/>
                </a:solidFill>
                <a:latin typeface="+mn-lt"/>
              </a:rPr>
              <a:t>cross-platform instability</a:t>
            </a:r>
            <a:r>
              <a:rPr lang="en-US" altLang="zh-CN" sz="2000" dirty="0" smtClean="0">
                <a:latin typeface="+mn-lt"/>
              </a:rPr>
              <a:t>.</a:t>
            </a:r>
            <a:endParaRPr lang="en-US" altLang="zh-CN" sz="2000" dirty="0" smtClean="0">
              <a:latin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B4AD9EF-5112-43D1-B8B6-0683DD0CF6A5}"/>
              </a:ext>
            </a:extLst>
          </p:cNvPr>
          <p:cNvSpPr txBox="1"/>
          <p:nvPr/>
        </p:nvSpPr>
        <p:spPr>
          <a:xfrm>
            <a:off x="2482793" y="6046039"/>
            <a:ext cx="3890382" cy="4001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+mn-lt"/>
              </a:rPr>
              <a:t>Solution: Integer networks</a:t>
            </a:r>
            <a:endParaRPr lang="en-US" altLang="zh-CN" sz="2000" dirty="0">
              <a:latin typeface="+mn-lt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60" y="6446149"/>
            <a:ext cx="91085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Ballé J, Johnston N, </a:t>
            </a:r>
            <a:r>
              <a:rPr lang="en-US" altLang="zh-CN" sz="1100" i="1" dirty="0" err="1">
                <a:solidFill>
                  <a:srgbClr val="FFFFFF">
                    <a:lumMod val="65000"/>
                  </a:srgbClr>
                </a:solidFill>
              </a:rPr>
              <a:t>Minnen</a:t>
            </a: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 D. Integer networks for data compression with latent-variable models[C]//International Conference on Learning Representations. 2019.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775" y="2827968"/>
            <a:ext cx="8169673" cy="276281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55918" y="5652335"/>
            <a:ext cx="741613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zh-CN" sz="1400" b="1" dirty="0">
                <a:solidFill>
                  <a:srgbClr val="000000"/>
                </a:solidFill>
                <a:latin typeface="Times New Roman"/>
              </a:rPr>
              <a:t>Figure 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/>
              </a:rPr>
              <a:t>2.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/>
              </a:rPr>
              <a:t>Decoding failure caused by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/>
              </a:rPr>
              <a:t>cross-platform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</a:rPr>
              <a:t>instability.</a:t>
            </a:r>
            <a:endParaRPr lang="zh-CN" altLang="en-US" sz="1800" dirty="0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0097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0B4AD9EF-5112-43D1-B8B6-0683DD0CF6A5}"/>
              </a:ext>
            </a:extLst>
          </p:cNvPr>
          <p:cNvSpPr txBox="1"/>
          <p:nvPr/>
        </p:nvSpPr>
        <p:spPr>
          <a:xfrm>
            <a:off x="323528" y="1196752"/>
            <a:ext cx="8424936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 smtClean="0">
                <a:latin typeface="+mn-lt"/>
              </a:rPr>
              <a:t>Piece-wise Quantization (ICIP 2020):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</a:rPr>
              <a:t>8-bit 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</a:rPr>
              <a:t>channel-wise weight quantization without activation quantization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000000"/>
                </a:solidFill>
                <a:latin typeface="Times New Roman"/>
              </a:rPr>
              <a:t>Unable to implement </a:t>
            </a:r>
            <a:r>
              <a:rPr lang="en-US" altLang="zh-CN" sz="2000" dirty="0" err="1" smtClean="0">
                <a:solidFill>
                  <a:srgbClr val="000000"/>
                </a:solidFill>
                <a:latin typeface="Times New Roman"/>
              </a:rPr>
              <a:t>integerized</a:t>
            </a:r>
            <a:r>
              <a:rPr lang="en-US" altLang="zh-CN" sz="2000" dirty="0" smtClean="0">
                <a:solidFill>
                  <a:srgbClr val="000000"/>
                </a:solidFill>
                <a:latin typeface="Times New Roman"/>
              </a:rPr>
              <a:t> networks</a:t>
            </a:r>
          </a:p>
        </p:txBody>
      </p:sp>
      <p:sp>
        <p:nvSpPr>
          <p:cNvPr id="51" name="矩形 50"/>
          <p:cNvSpPr/>
          <p:nvPr/>
        </p:nvSpPr>
        <p:spPr>
          <a:xfrm>
            <a:off x="251520" y="55662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j-lt"/>
              </a:rPr>
              <a:t>Network Quantization </a:t>
            </a:r>
            <a:r>
              <a:rPr lang="en-US" altLang="zh-CN" sz="2800" dirty="0">
                <a:latin typeface="+mj-lt"/>
              </a:rPr>
              <a:t>For Learned Image Compression</a:t>
            </a:r>
          </a:p>
        </p:txBody>
      </p:sp>
      <p:sp>
        <p:nvSpPr>
          <p:cNvPr id="7" name="矩形 6"/>
          <p:cNvSpPr/>
          <p:nvPr/>
        </p:nvSpPr>
        <p:spPr>
          <a:xfrm>
            <a:off x="35460" y="6446149"/>
            <a:ext cx="91085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Sun H, Cheng Z, Takeuchi M, et al. End-To-End Learned Image Compression With Fixed Point Weight Quantization[C]//2020 IEEE International Conference on Image Processing (ICIP). IEEE, 2020: 3359-3363.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338932" y="3433653"/>
            <a:ext cx="8159972" cy="2778688"/>
            <a:chOff x="330820" y="1751568"/>
            <a:chExt cx="8159972" cy="2778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矩形 8"/>
                <p:cNvSpPr/>
                <p:nvPr/>
              </p:nvSpPr>
              <p:spPr>
                <a:xfrm>
                  <a:off x="4491880" y="2189346"/>
                  <a:ext cx="3438128" cy="4101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p>
                        <m:sSupPr>
                          <m:ctrlP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𝑠𝑤</m:t>
                          </m:r>
                        </m:e>
                        <m: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𝑠𝑓</m:t>
                          </m:r>
                        </m:e>
                        <m: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p>
                        <m:sSupPr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𝑠𝑤</m:t>
                          </m:r>
                        </m:e>
                        <m: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∈</m:t>
                      </m:r>
                    </m:oMath>
                  </a14:m>
                  <a:r>
                    <a:rPr lang="en-US" altLang="zh-CN" sz="2000" b="0" dirty="0" smtClean="0">
                      <a:latin typeface="Cambria Math" panose="02040503050406030204" pitchFamily="18" charset="0"/>
                    </a:rPr>
                    <a:t>(-2,2)</a:t>
                  </a:r>
                </a:p>
              </p:txBody>
            </p:sp>
          </mc:Choice>
          <mc:Fallback xmlns="">
            <p:sp>
              <p:nvSpPr>
                <p:cNvPr id="9" name="矩形 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91880" y="2189346"/>
                  <a:ext cx="3438128" cy="410112"/>
                </a:xfrm>
                <a:prstGeom prst="rect">
                  <a:avLst/>
                </a:prstGeom>
                <a:blipFill>
                  <a:blip r:embed="rId3"/>
                  <a:stretch>
                    <a:fillRect t="-5970" b="-25373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矩形 12"/>
                <p:cNvSpPr/>
                <p:nvPr/>
              </p:nvSpPr>
              <p:spPr>
                <a:xfrm>
                  <a:off x="1683568" y="2668721"/>
                  <a:ext cx="6807224" cy="186153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Sup>
                        <m:sSubSupPr>
                          <m:ctrlPr>
                            <a:rPr lang="zh-CN" altLang="en-US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  <m:sup>
                          <m:r>
                            <a:rPr lang="zh-CN" altLang="en-US" sz="200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zh-CN" altLang="en-US" sz="20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zh-CN" alt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zh-CN" altLang="en-US" sz="20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"/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2000">
                                              <a:latin typeface="Cambria Math" panose="02040503050406030204" pitchFamily="18" charset="0"/>
                                            </a:rPr>
                                            <m:t>𝑠𝑤</m:t>
                                          </m:r>
                                        </m:e>
                                        <m:sup>
                                          <m:r>
                                            <a:rPr lang="zh-CN" altLang="en-US" sz="200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sSup>
                                        <m:sSupPr>
                                          <m:ctrlP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zh-CN" altLang="en-US" sz="2000">
                                              <a:latin typeface="Cambria Math" panose="02040503050406030204" pitchFamily="18" charset="0"/>
                                            </a:rPr>
                                            <m:t>𝐹𝐿</m:t>
                                          </m:r>
                                          <m:r>
                                            <a:rPr lang="zh-CN" altLang="en-US" sz="200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𝐹𝐿</m:t>
                                      </m:r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p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𝑠𝑓</m:t>
                                      </m:r>
                                    </m:e>
                                    <m:sup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𝑠𝑤</m:t>
                                      </m:r>
                                    </m:e>
                                    <m:sup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0.5,</m:t>
                                  </m:r>
                                  <m:d>
                                    <m:dPr>
                                      <m:begChr m:val=""/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"/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2000">
                                              <a:latin typeface="Cambria Math" panose="02040503050406030204" pitchFamily="18" charset="0"/>
                                            </a:rPr>
                                            <m:t>𝑠𝑤</m:t>
                                          </m:r>
                                        </m:e>
                                        <m:sup>
                                          <m:r>
                                            <a:rPr lang="zh-CN" altLang="en-US" sz="200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sSup>
                                        <m:sSupPr>
                                          <m:ctrlP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zh-CN" altLang="en-US" sz="2000">
                                              <a:latin typeface="Cambria Math" panose="02040503050406030204" pitchFamily="18" charset="0"/>
                                            </a:rPr>
                                            <m:t>𝐹𝐿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𝐹𝐿</m:t>
                                      </m:r>
                                    </m:sup>
                                  </m:sSup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𝑠𝑓</m:t>
                                      </m:r>
                                    </m:e>
                                    <m:sup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𝑠𝑤</m:t>
                                      </m:r>
                                    </m:e>
                                    <m:sup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0.25,</m:t>
                                  </m:r>
                                  <m:d>
                                    <m:dPr>
                                      <m:begChr m:val=""/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0.5</m:t>
                                      </m:r>
                                    </m:e>
                                  </m:d>
                                </m:e>
                              </m:d>
                            </m:e>
                            <m:e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zh-CN" alt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begChr m:val=""/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p>
                                        <m:sSupPr>
                                          <m:ctrlP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2000">
                                              <a:latin typeface="Cambria Math" panose="02040503050406030204" pitchFamily="18" charset="0"/>
                                            </a:rPr>
                                            <m:t>𝑠𝑤</m:t>
                                          </m:r>
                                        </m:e>
                                        <m:sup>
                                          <m:r>
                                            <a:rPr lang="zh-CN" altLang="en-US" sz="200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p>
                                      </m:sSup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×</m:t>
                                      </m:r>
                                      <m:sSup>
                                        <m:sSupPr>
                                          <m:ctrlP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zh-CN" altLang="en-US" sz="200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  <m:sup>
                                          <m:r>
                                            <a:rPr lang="zh-CN" altLang="en-US" sz="2000">
                                              <a:latin typeface="Cambria Math" panose="02040503050406030204" pitchFamily="18" charset="0"/>
                                            </a:rPr>
                                            <m:t>𝐹𝐿</m:t>
                                          </m:r>
                                          <m:r>
                                            <a:rPr lang="zh-CN" altLang="en-US" sz="2000">
                                              <a:latin typeface="Cambria Math" panose="02040503050406030204" pitchFamily="18" charset="0"/>
                                            </a:rPr>
                                            <m:t>+2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sSup>
                                    <m:sSupPr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𝐹𝐿</m:t>
                                      </m:r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+2</m:t>
                                      </m:r>
                                    </m:sup>
                                  </m:sSup>
                                  <m:r>
                                    <a:rPr lang="zh-CN" altLang="en-US" sz="200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zh-CN" alt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𝑠𝑓</m:t>
                                      </m:r>
                                    </m:e>
                                    <m:sup>
                                      <m:r>
                                        <a:rPr lang="zh-CN" altLang="en-US" sz="200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zh-CN" altLang="en-US" sz="2000">
                                  <a:latin typeface="Cambria Math" panose="02040503050406030204" pitchFamily="18" charset="0"/>
                                </a:rPr>
                                <m:t>𝑒𝑙𝑠𝑒</m:t>
                              </m:r>
                            </m:e>
                          </m:eqArr>
                        </m:e>
                      </m:d>
                    </m:oMath>
                  </a14:m>
                  <a:r>
                    <a:rPr lang="en-US" altLang="zh-CN" sz="2000" dirty="0" smtClean="0">
                      <a:latin typeface="Cambria Math" panose="02040503050406030204" pitchFamily="18" charset="0"/>
                    </a:rPr>
                    <a:t>, </a:t>
                  </a:r>
                  <a14:m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𝐹𝐿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−2, 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=8</m:t>
                      </m:r>
                    </m:oMath>
                  </a14:m>
                  <a:endParaRPr lang="zh-CN" altLang="en-US" sz="20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3" name="矩形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3568" y="2668721"/>
                  <a:ext cx="6807224" cy="186153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矩形 11"/>
                <p:cNvSpPr/>
                <p:nvPr/>
              </p:nvSpPr>
              <p:spPr>
                <a:xfrm>
                  <a:off x="539846" y="2164916"/>
                  <a:ext cx="4240113" cy="45897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zh-CN" altLang="en-US" sz="2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𝑠𝑓</m:t>
                            </m:r>
                          </m:e>
                          <m: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r>
                          <a:rPr lang="zh-CN" altLang="en-US" sz="200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zh-CN" altLang="en-US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zh-CN" altLang="en-US" sz="20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⌊"/>
                                <m:endChr m:val="⌋"/>
                                <m:ctrlPr>
                                  <a:rPr lang="zh-CN" altLang="en-US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unc>
                                  <m:funcPr>
                                    <m:ctrlPr>
                                      <a:rPr lang="zh-CN" alt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zh-CN" altLang="en-US" sz="200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fName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altLang="zh-CN" sz="2000">
                                        <a:latin typeface="Cambria Math" panose="02040503050406030204" pitchFamily="18" charset="0"/>
                                      </a:rPr>
                                      <m:t>max</m:t>
                                    </m:r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⁡(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zh-CN" alt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zh-CN" altLang="en-US" sz="20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zh-CN" altLang="en-US" sz="2000">
                                                <a:latin typeface="Cambria Math" panose="02040503050406030204" pitchFamily="18" charset="0"/>
                                              </a:rPr>
                                              <m:t>𝑤</m:t>
                                            </m:r>
                                          </m:e>
                                          <m:sup>
                                            <m:r>
                                              <a:rPr lang="zh-CN" altLang="en-US" sz="200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altLang="zh-CN" sz="2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e>
                            </m:d>
                          </m:sup>
                        </m:sSup>
                      </m:oMath>
                    </m:oMathPara>
                  </a14:m>
                  <a:endParaRPr lang="zh-CN" altLang="en-US" sz="2000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2" name="矩形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846" y="2164916"/>
                  <a:ext cx="4240113" cy="45897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文本框 16"/>
            <p:cNvSpPr txBox="1"/>
            <p:nvPr/>
          </p:nvSpPr>
          <p:spPr>
            <a:xfrm>
              <a:off x="330820" y="1751568"/>
              <a:ext cx="293692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+mn-lt"/>
                </a:rPr>
                <a:t>Simulated Quantization:</a:t>
              </a:r>
              <a:endParaRPr lang="zh-CN" altLang="en-US" sz="2000" dirty="0">
                <a:latin typeface="+mn-lt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  <p:grpSp>
        <p:nvGrpSpPr>
          <p:cNvPr id="5" name="组合 4"/>
          <p:cNvGrpSpPr/>
          <p:nvPr/>
        </p:nvGrpSpPr>
        <p:grpSpPr>
          <a:xfrm>
            <a:off x="323528" y="2372032"/>
            <a:ext cx="7323397" cy="689046"/>
            <a:chOff x="351170" y="5292821"/>
            <a:chExt cx="7323397" cy="689046"/>
          </a:xfrm>
        </p:grpSpPr>
        <p:sp>
          <p:nvSpPr>
            <p:cNvPr id="19" name="文本框 18"/>
            <p:cNvSpPr txBox="1"/>
            <p:nvPr/>
          </p:nvSpPr>
          <p:spPr>
            <a:xfrm>
              <a:off x="351170" y="5437289"/>
              <a:ext cx="191657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>
                  <a:latin typeface="+mn-lt"/>
                </a:rPr>
                <a:t>Weight Clipping:</a:t>
              </a:r>
              <a:endParaRPr lang="zh-CN" altLang="en-US" sz="2000" dirty="0">
                <a:latin typeface="+mn-lt"/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4709" y="5292821"/>
              <a:ext cx="5379858" cy="689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94529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0B4AD9EF-5112-43D1-B8B6-0683DD0CF6A5}"/>
              </a:ext>
            </a:extLst>
          </p:cNvPr>
          <p:cNvSpPr txBox="1"/>
          <p:nvPr/>
        </p:nvSpPr>
        <p:spPr>
          <a:xfrm>
            <a:off x="323528" y="1196752"/>
            <a:ext cx="842493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b="1" dirty="0">
                <a:latin typeface="+mn-lt"/>
              </a:rPr>
              <a:t>Integer Network for Latent-variable Models (ICLR 2019</a:t>
            </a:r>
            <a:r>
              <a:rPr lang="en-US" altLang="zh-CN" sz="2200" b="1" dirty="0" smtClean="0">
                <a:latin typeface="+mn-lt"/>
              </a:rPr>
              <a:t>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+mn-lt"/>
              </a:rPr>
              <a:t>employ </a:t>
            </a:r>
            <a:r>
              <a:rPr lang="en-US" altLang="zh-CN" sz="2000" dirty="0">
                <a:latin typeface="+mn-lt"/>
              </a:rPr>
              <a:t>integer networks on entropy models by designing integer activation functions for </a:t>
            </a:r>
            <a:r>
              <a:rPr lang="en-US" altLang="zh-CN" sz="2000" dirty="0" err="1">
                <a:latin typeface="+mn-lt"/>
              </a:rPr>
              <a:t>ReLU</a:t>
            </a:r>
            <a:r>
              <a:rPr lang="en-US" altLang="zh-CN" sz="2000" dirty="0">
                <a:latin typeface="+mn-lt"/>
              </a:rPr>
              <a:t> and </a:t>
            </a:r>
            <a:r>
              <a:rPr lang="en-US" altLang="zh-CN" sz="2000" dirty="0" smtClean="0">
                <a:latin typeface="+mn-lt"/>
              </a:rPr>
              <a:t>tangent.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+mn-lt"/>
              </a:rPr>
              <a:t>When </a:t>
            </a:r>
            <a:r>
              <a:rPr lang="en-US" altLang="zh-CN" sz="2000" dirty="0">
                <a:latin typeface="+mn-lt"/>
              </a:rPr>
              <a:t>the whole LIC model is realized throughout with integer networks, </a:t>
            </a:r>
            <a:r>
              <a:rPr lang="en-US" altLang="zh-CN" sz="2000" dirty="0" smtClean="0">
                <a:latin typeface="+mn-lt"/>
              </a:rPr>
              <a:t>rate-distortion </a:t>
            </a:r>
            <a:r>
              <a:rPr lang="en-US" altLang="zh-CN" sz="2000" dirty="0">
                <a:latin typeface="+mn-lt"/>
              </a:rPr>
              <a:t>performance is significantly </a:t>
            </a:r>
            <a:r>
              <a:rPr lang="en-US" altLang="zh-CN" sz="2000" dirty="0" smtClean="0">
                <a:latin typeface="+mn-lt"/>
              </a:rPr>
              <a:t>degraded</a:t>
            </a:r>
            <a:r>
              <a:rPr lang="en-US" altLang="zh-CN" sz="2000" dirty="0">
                <a:latin typeface="+mn-lt"/>
              </a:rPr>
              <a:t>.</a:t>
            </a:r>
            <a:endParaRPr lang="en-US" altLang="zh-CN" sz="2000" dirty="0">
              <a:latin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60" y="6446149"/>
            <a:ext cx="91085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Ballé J, Johnston N, </a:t>
            </a:r>
            <a:r>
              <a:rPr lang="en-US" altLang="zh-CN" sz="1100" i="1" dirty="0" err="1">
                <a:solidFill>
                  <a:srgbClr val="FFFFFF">
                    <a:lumMod val="65000"/>
                  </a:srgbClr>
                </a:solidFill>
              </a:rPr>
              <a:t>Minnen</a:t>
            </a: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 D. Integer networks for data compression with latent-variable models[C]//International Conference on Learning Representations. 2019.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89" y="3192004"/>
            <a:ext cx="4010778" cy="1459805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t="3300" b="1802"/>
          <a:stretch/>
        </p:blipFill>
        <p:spPr>
          <a:xfrm>
            <a:off x="5044631" y="3206511"/>
            <a:ext cx="3239513" cy="2579589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932041" y="5786100"/>
            <a:ext cx="38164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b="1" dirty="0">
                <a:solidFill>
                  <a:srgbClr val="000000"/>
                </a:solidFill>
                <a:latin typeface="Times New Roman"/>
              </a:rPr>
              <a:t>Figure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</a:rPr>
              <a:t>3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</a:rPr>
              <a:t>performance of </a:t>
            </a:r>
            <a:r>
              <a:rPr lang="en-US" altLang="zh-CN" sz="1400" dirty="0" err="1">
                <a:solidFill>
                  <a:srgbClr val="000000"/>
                </a:solidFill>
                <a:latin typeface="Times New Roman"/>
              </a:rPr>
              <a:t>Ballé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</a:rPr>
              <a:t> (2018)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/>
              </a:rPr>
              <a:t>ReLU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/>
              </a:rPr>
              <a:t> and </a:t>
            </a:r>
            <a:r>
              <a:rPr lang="en-US" altLang="zh-CN" sz="1400" dirty="0" err="1" smtClean="0">
                <a:solidFill>
                  <a:srgbClr val="000000"/>
                </a:solidFill>
                <a:latin typeface="Times New Roman"/>
              </a:rPr>
              <a:t>QReLU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/>
              </a:rPr>
              <a:t> model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</a:rPr>
              <a:t>with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/>
              </a:rPr>
              <a:t>different numbers of filters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zh-CN" altLang="en-US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51520" y="556628"/>
            <a:ext cx="83529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 smtClean="0">
                <a:latin typeface="+mj-lt"/>
              </a:rPr>
              <a:t>Network Quantization </a:t>
            </a:r>
            <a:r>
              <a:rPr lang="en-US" altLang="zh-CN" sz="2800" dirty="0">
                <a:latin typeface="+mj-lt"/>
              </a:rPr>
              <a:t>For Learned Image Compression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5"/>
          <a:srcRect l="3123" t="3909"/>
          <a:stretch/>
        </p:blipFill>
        <p:spPr>
          <a:xfrm>
            <a:off x="805631" y="4790589"/>
            <a:ext cx="3654136" cy="13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04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379" y="3526422"/>
            <a:ext cx="6059889" cy="235530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95379" y="6046702"/>
            <a:ext cx="63449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b="1" dirty="0">
                <a:solidFill>
                  <a:srgbClr val="000000"/>
                </a:solidFill>
                <a:latin typeface="Times New Roman"/>
              </a:rPr>
              <a:t>Figure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</a:rPr>
              <a:t>4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</a:rPr>
              <a:t>Illustration of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/>
              </a:rPr>
              <a:t>proposed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</a:rPr>
              <a:t>integer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/>
              </a:rPr>
              <a:t>convolution,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</a:rPr>
              <a:t>and integer parameters that need to be stored are marked in red.</a:t>
            </a:r>
            <a:endParaRPr lang="zh-CN" altLang="en-US" sz="180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8860" y="488047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+mj-lt"/>
              </a:rPr>
              <a:t>Overview</a:t>
            </a:r>
            <a:endParaRPr lang="en-US" altLang="zh-CN" dirty="0">
              <a:latin typeface="+mj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48860" y="1237793"/>
            <a:ext cx="86436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CN" sz="2200" dirty="0" smtClean="0">
                <a:latin typeface="+mn-lt"/>
              </a:rPr>
              <a:t>This </a:t>
            </a:r>
            <a:r>
              <a:rPr lang="en-US" altLang="zh-CN" sz="2200" dirty="0">
                <a:latin typeface="+mn-lt"/>
              </a:rPr>
              <a:t>paper is </a:t>
            </a:r>
            <a:r>
              <a:rPr lang="en-US" altLang="zh-CN" sz="2200" b="1" dirty="0">
                <a:latin typeface="+mn-lt"/>
              </a:rPr>
              <a:t>the first </a:t>
            </a:r>
            <a:r>
              <a:rPr lang="en-US" altLang="zh-CN" sz="2200" dirty="0">
                <a:latin typeface="+mn-lt"/>
              </a:rPr>
              <a:t>to realize a fully </a:t>
            </a:r>
            <a:r>
              <a:rPr lang="en-US" altLang="zh-CN" sz="2200" dirty="0" err="1">
                <a:latin typeface="+mn-lt"/>
              </a:rPr>
              <a:t>integerized</a:t>
            </a:r>
            <a:r>
              <a:rPr lang="en-US" altLang="zh-CN" sz="2200" dirty="0">
                <a:latin typeface="+mn-lt"/>
              </a:rPr>
              <a:t> model with negligible loss in </a:t>
            </a:r>
            <a:r>
              <a:rPr lang="en-US" altLang="zh-CN" sz="2200" dirty="0" smtClean="0">
                <a:latin typeface="+mn-lt"/>
              </a:rPr>
              <a:t>R-D performance </a:t>
            </a:r>
            <a:r>
              <a:rPr lang="en-US" altLang="zh-CN" sz="2200" dirty="0">
                <a:latin typeface="+mn-lt"/>
              </a:rPr>
              <a:t>for LIC.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200" dirty="0" smtClean="0">
                <a:latin typeface="+mn-lt"/>
              </a:rPr>
              <a:t>We </a:t>
            </a:r>
            <a:r>
              <a:rPr lang="en-US" altLang="zh-CN" sz="2200" dirty="0">
                <a:latin typeface="+mn-lt"/>
              </a:rPr>
              <a:t>employ </a:t>
            </a:r>
            <a:r>
              <a:rPr lang="en-US" altLang="zh-CN" sz="2200" i="1" dirty="0">
                <a:latin typeface="+mn-lt"/>
              </a:rPr>
              <a:t>channel-wise weight and activation quantization </a:t>
            </a:r>
            <a:r>
              <a:rPr lang="en-US" altLang="zh-CN" sz="2200" dirty="0">
                <a:latin typeface="+mn-lt"/>
              </a:rPr>
              <a:t>to realize </a:t>
            </a:r>
            <a:r>
              <a:rPr lang="en-US" altLang="zh-CN" sz="2200" dirty="0" smtClean="0">
                <a:latin typeface="+mn-lt"/>
              </a:rPr>
              <a:t>the integer </a:t>
            </a:r>
            <a:r>
              <a:rPr lang="en-US" altLang="zh-CN" sz="2200" dirty="0">
                <a:latin typeface="+mn-lt"/>
              </a:rPr>
              <a:t>convolutions and activation </a:t>
            </a:r>
            <a:r>
              <a:rPr lang="en-US" altLang="zh-CN" sz="2200" dirty="0" smtClean="0">
                <a:latin typeface="+mn-lt"/>
              </a:rPr>
              <a:t>functions in Figure 4.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CN" sz="2200" dirty="0" smtClean="0">
                <a:latin typeface="+mn-lt"/>
              </a:rPr>
              <a:t>To </a:t>
            </a:r>
            <a:r>
              <a:rPr lang="en-US" altLang="zh-CN" sz="2200" dirty="0">
                <a:latin typeface="+mn-lt"/>
              </a:rPr>
              <a:t>advance our method, we propose </a:t>
            </a:r>
            <a:r>
              <a:rPr lang="en-US" altLang="zh-CN" sz="2200" i="1" dirty="0">
                <a:latin typeface="+mn-lt"/>
              </a:rPr>
              <a:t>three approaches </a:t>
            </a:r>
            <a:r>
              <a:rPr lang="en-US" altLang="zh-CN" sz="2200" dirty="0">
                <a:latin typeface="+mn-lt"/>
              </a:rPr>
              <a:t>in consideration of </a:t>
            </a:r>
            <a:r>
              <a:rPr lang="en-US" altLang="zh-CN" sz="2200" dirty="0" smtClean="0">
                <a:latin typeface="+mn-lt"/>
              </a:rPr>
              <a:t>weight bit-width </a:t>
            </a:r>
            <a:r>
              <a:rPr lang="en-US" altLang="zh-CN" sz="2200" dirty="0">
                <a:latin typeface="+mn-lt"/>
              </a:rPr>
              <a:t>and activation distribution</a:t>
            </a:r>
            <a:r>
              <a:rPr lang="en-US" altLang="zh-CN" sz="220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4982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248860" y="488047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Linear Weight </a:t>
            </a:r>
            <a:r>
              <a:rPr lang="en-US" altLang="zh-CN" dirty="0" smtClean="0">
                <a:latin typeface="+mj-lt"/>
              </a:rPr>
              <a:t>Quantization</a:t>
            </a:r>
            <a:endParaRPr lang="en-US" altLang="zh-CN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B4AD9EF-5112-43D1-B8B6-0683DD0CF6A5}"/>
                  </a:ext>
                </a:extLst>
              </p:cNvPr>
              <p:cNvSpPr txBox="1"/>
              <p:nvPr/>
            </p:nvSpPr>
            <p:spPr>
              <a:xfrm>
                <a:off x="323528" y="1196752"/>
                <a:ext cx="4248472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000" b="1" dirty="0" smtClean="0">
                    <a:latin typeface="+mn-lt"/>
                    <a:hlinkClick r:id="rId3" action="ppaction://hlinksldjump"/>
                  </a:rPr>
                  <a:t>Weight Quantization:</a:t>
                </a:r>
                <a:endParaRPr lang="en-US" altLang="zh-CN" sz="2000" b="1" dirty="0" smtClean="0">
                  <a:latin typeface="+mn-lt"/>
                </a:endParaRPr>
              </a:p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sz="1800" dirty="0" smtClean="0">
                    <a:solidFill>
                      <a:srgbClr val="000000"/>
                    </a:solidFill>
                    <a:latin typeface="Times New Roman"/>
                  </a:rPr>
                  <a:t>-bit channel-wise linear quantization</a:t>
                </a:r>
              </a:p>
            </p:txBody>
          </p:sp>
        </mc:Choice>
        <mc:Fallback xmlns="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0B4AD9EF-5112-43D1-B8B6-0683DD0CF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4248472" cy="677108"/>
              </a:xfrm>
              <a:prstGeom prst="rect">
                <a:avLst/>
              </a:prstGeom>
              <a:blipFill>
                <a:blip r:embed="rId4"/>
                <a:stretch>
                  <a:fillRect l="-1435" t="-4505" b="-1351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868539" y="4029994"/>
                <a:ext cx="5118889" cy="371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  <m: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clamp</m:t>
                      </m:r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round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zh-CN" altLang="en-US" sz="1600" i="1">
                              <a:latin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altLang="zh-CN" sz="16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zh-CN" altLang="en-US" sz="16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</m:e>
                      </m:d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 −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sz="1600" b="0" i="1" smtClean="0"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altLang="zh-CN" sz="1600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8539" y="4029994"/>
                <a:ext cx="5118889" cy="371577"/>
              </a:xfrm>
              <a:prstGeom prst="rect">
                <a:avLst/>
              </a:prstGeom>
              <a:blipFill>
                <a:blip r:embed="rId5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323528" y="3253227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latin typeface="+mn-lt"/>
              </a:rPr>
              <a:t>1. Integerization </a:t>
            </a:r>
            <a:r>
              <a:rPr lang="en-US" altLang="zh-CN" sz="1800" b="1" dirty="0">
                <a:latin typeface="+mn-lt"/>
              </a:rPr>
              <a:t>of Kernel Weight </a:t>
            </a:r>
            <a:r>
              <a:rPr lang="en-US" altLang="zh-CN" sz="1800" b="1" dirty="0" smtClean="0">
                <a:latin typeface="+mn-lt"/>
              </a:rPr>
              <a:t>with </a:t>
            </a:r>
            <a:r>
              <a:rPr lang="en-US" altLang="zh-CN" sz="1800" b="1" dirty="0">
                <a:latin typeface="+mn-lt"/>
              </a:rPr>
              <a:t>Internal Bit Width Increment and Outlier Channel Splitting:</a:t>
            </a:r>
            <a:endParaRPr lang="zh-CN" altLang="en-US" sz="1800" b="1" dirty="0">
              <a:latin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5544" y="461362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smtClean="0">
                <a:latin typeface="+mn-lt"/>
              </a:rPr>
              <a:t>2. </a:t>
            </a:r>
            <a:r>
              <a:rPr lang="en-US" altLang="zh-CN" sz="1800" b="1" dirty="0">
                <a:latin typeface="+mn-lt"/>
              </a:rPr>
              <a:t>Integerization of Bias:</a:t>
            </a:r>
            <a:endParaRPr lang="zh-CN" altLang="en-US" sz="1800" b="1" dirty="0">
              <a:latin typeface="+mn-lt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  <p:sp>
        <p:nvSpPr>
          <p:cNvPr id="33" name="文本框 32"/>
          <p:cNvSpPr txBox="1"/>
          <p:nvPr/>
        </p:nvSpPr>
        <p:spPr>
          <a:xfrm>
            <a:off x="4572000" y="4613626"/>
            <a:ext cx="337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latin typeface="+mn-lt"/>
              </a:rPr>
              <a:t>3</a:t>
            </a:r>
            <a:r>
              <a:rPr lang="en-US" altLang="zh-CN" sz="1800" b="1" dirty="0" smtClean="0">
                <a:latin typeface="+mn-lt"/>
              </a:rPr>
              <a:t>. </a:t>
            </a:r>
            <a:r>
              <a:rPr lang="en-US" altLang="zh-CN" sz="1800" b="1" dirty="0">
                <a:latin typeface="+mn-lt"/>
              </a:rPr>
              <a:t>Integerization of Scale Factor:</a:t>
            </a:r>
            <a:endParaRPr lang="zh-CN" altLang="en-US" sz="1800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矩形 33"/>
              <p:cNvSpPr/>
              <p:nvPr/>
            </p:nvSpPr>
            <p:spPr>
              <a:xfrm>
                <a:off x="611560" y="5125587"/>
                <a:ext cx="4104456" cy="4636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round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</m:sub>
                                    <m:sup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</m:sup>
                                  </m:sSubSup>
                                  <m:r>
                                    <a:rPr lang="en-US" altLang="zh-CN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Sup>
                                    <m:sSubSupPr>
                                      <m:ctrlP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  <m:sup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𝑙</m:t>
                                      </m:r>
                                      <m:r>
                                        <a:rPr lang="en-US" altLang="zh-CN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d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altLang="zh-CN" sz="1600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矩形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125587"/>
                <a:ext cx="4104456" cy="4636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矩形 34"/>
              <p:cNvSpPr/>
              <p:nvPr/>
            </p:nvSpPr>
            <p:spPr>
              <a:xfrm>
                <a:off x="5036890" y="5185943"/>
                <a:ext cx="3699558" cy="3715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CN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𝑆𝑐</m:t>
                          </m:r>
                        </m:e>
                        <m:sub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  <m:sup>
                          <m:r>
                            <a:rPr lang="en-US" altLang="zh-CN" sz="16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</m:sSubSup>
                      <m:r>
                        <a:rPr lang="zh-CN" altLang="en-US" sz="160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CN" sz="1600" b="0" i="0" smtClean="0">
                          <a:latin typeface="Cambria Math" panose="02040503050406030204" pitchFamily="18" charset="0"/>
                        </a:rPr>
                        <m:t>round</m:t>
                      </m:r>
                      <m:d>
                        <m:dPr>
                          <m:ctrlPr>
                            <a:rPr lang="en-US" altLang="zh-CN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</m:sSup>
                          <m:r>
                            <a:rPr lang="en-US" altLang="zh-CN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bSup>
                          <m:r>
                            <a:rPr lang="en-US" altLang="zh-CN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sub>
                            <m:sup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altLang="zh-CN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US" altLang="zh-CN" sz="1600" b="0" dirty="0" smtClean="0"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5" name="矩形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6890" y="5185943"/>
                <a:ext cx="3699558" cy="3715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图片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24689"/>
            <a:ext cx="4392488" cy="170723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502653" y="3032728"/>
            <a:ext cx="40991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400" b="1" dirty="0">
                <a:solidFill>
                  <a:srgbClr val="000000"/>
                </a:solidFill>
                <a:latin typeface="Times New Roman"/>
              </a:rPr>
              <a:t>Figure </a:t>
            </a:r>
            <a:r>
              <a:rPr lang="en-US" altLang="zh-CN" sz="1400" b="1" dirty="0">
                <a:solidFill>
                  <a:srgbClr val="000000"/>
                </a:solidFill>
                <a:latin typeface="Times New Roman"/>
              </a:rPr>
              <a:t>4</a:t>
            </a:r>
            <a:r>
              <a:rPr lang="en-US" altLang="zh-CN" sz="1400" b="1" dirty="0" smtClean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</a:rPr>
              <a:t>Illustration of </a:t>
            </a:r>
            <a:r>
              <a:rPr lang="en-US" altLang="zh-CN" sz="1400" dirty="0" smtClean="0">
                <a:solidFill>
                  <a:srgbClr val="000000"/>
                </a:solidFill>
                <a:latin typeface="Times New Roman"/>
              </a:rPr>
              <a:t>proposed </a:t>
            </a:r>
            <a:r>
              <a:rPr lang="en-US" altLang="zh-CN" sz="1400" dirty="0">
                <a:solidFill>
                  <a:srgbClr val="000000"/>
                </a:solidFill>
                <a:latin typeface="Times New Roman"/>
              </a:rPr>
              <a:t>integer convolution.</a:t>
            </a:r>
            <a:endParaRPr lang="zh-CN" altLang="en-US" sz="1800" dirty="0">
              <a:solidFill>
                <a:srgbClr val="000000"/>
              </a:solidFill>
              <a:latin typeface="Times New Roman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61222" y="5981218"/>
            <a:ext cx="6728203" cy="400110"/>
            <a:chOff x="1054648" y="5868653"/>
            <a:chExt cx="6728203" cy="40011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矩形 14"/>
                <p:cNvSpPr/>
                <p:nvPr/>
              </p:nvSpPr>
              <p:spPr>
                <a:xfrm>
                  <a:off x="3131840" y="5874135"/>
                  <a:ext cx="4651011" cy="35836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CN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zh-CN" altLang="en-US" sz="160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altLang="zh-CN" sz="1600" b="0" i="0" smtClean="0">
                            <a:latin typeface="Cambria Math" panose="02040503050406030204" pitchFamily="18" charset="0"/>
                          </a:rPr>
                          <m:t>round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((</m:t>
                        </m:r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Sup>
                          <m:sSub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en-US" altLang="zh-CN" sz="1600" i="1">
                                <a:latin typeface="Cambria Math" panose="02040503050406030204" pitchFamily="18" charset="0"/>
                              </a:rPr>
                              <m:t>𝑙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zh-CN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  <m:sup>
                            <m:r>
                              <a:rPr lang="en-US" altLang="zh-CN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Sup>
                          <m:sSubSupPr>
                            <m:ctrlPr>
                              <a:rPr lang="en-US" altLang="zh-CN" sz="16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CN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𝑆𝑐</m:t>
                            </m:r>
                          </m:e>
                          <m:sub>
                            <m:r>
                              <a:rPr lang="en-US" altLang="zh-CN" sz="1600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  <m:sup>
                            <m:r>
                              <a:rPr lang="en-US" altLang="zh-CN" sz="16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p>
                        </m:sSubSup>
                        <m:r>
                          <a:rPr lang="en-US" altLang="zh-CN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CN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CN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altLang="zh-CN" sz="1600" b="0" dirty="0" smtClean="0">
                    <a:latin typeface="Cambria Math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5" name="矩形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31840" y="5874135"/>
                  <a:ext cx="4651011" cy="358368"/>
                </a:xfrm>
                <a:prstGeom prst="rect">
                  <a:avLst/>
                </a:prstGeom>
                <a:blipFill>
                  <a:blip r:embed="rId9"/>
                  <a:stretch>
                    <a:fillRect b="-1016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文本框 20"/>
            <p:cNvSpPr txBox="1"/>
            <p:nvPr/>
          </p:nvSpPr>
          <p:spPr>
            <a:xfrm>
              <a:off x="1103216" y="5868653"/>
              <a:ext cx="32403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800" b="1" dirty="0" smtClean="0">
                  <a:latin typeface="+mn-lt"/>
                </a:rPr>
                <a:t>Integer </a:t>
              </a:r>
              <a:r>
                <a:rPr lang="en-US" altLang="zh-CN" sz="1800" b="1" dirty="0">
                  <a:latin typeface="+mn-lt"/>
                </a:rPr>
                <a:t>Convolution:</a:t>
              </a:r>
              <a:endParaRPr lang="zh-CN" altLang="en-US" sz="1800" b="1" dirty="0">
                <a:latin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B4AD9EF-5112-43D1-B8B6-0683DD0CF6A5}"/>
                </a:ext>
              </a:extLst>
            </p:cNvPr>
            <p:cNvSpPr txBox="1"/>
            <p:nvPr/>
          </p:nvSpPr>
          <p:spPr>
            <a:xfrm>
              <a:off x="1054648" y="5868653"/>
              <a:ext cx="6541687" cy="40011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altLang="zh-CN" sz="20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973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251520" y="495994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Internal Bit Width Increment 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967916" y="4797152"/>
            <a:ext cx="4992141" cy="1622119"/>
            <a:chOff x="251519" y="3530259"/>
            <a:chExt cx="4992141" cy="162211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0B4AD9EF-5112-43D1-B8B6-0683DD0CF6A5}"/>
                    </a:ext>
                  </a:extLst>
                </p:cNvPr>
                <p:cNvSpPr txBox="1"/>
                <p:nvPr/>
              </p:nvSpPr>
              <p:spPr>
                <a:xfrm>
                  <a:off x="323528" y="3530259"/>
                  <a:ext cx="42484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800" b="1" dirty="0" smtClean="0">
                      <a:latin typeface="+mn-lt"/>
                    </a:rPr>
                    <a:t>Mapping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</m:oMath>
                  </a14:m>
                  <a:r>
                    <a:rPr lang="en-US" altLang="zh-CN" sz="1800" b="1" dirty="0" smtClean="0">
                      <a:latin typeface="+mn-lt"/>
                    </a:rPr>
                    <a:t>-bit to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en-US" altLang="zh-CN" sz="18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sub>
                      </m:sSub>
                    </m:oMath>
                  </a14:m>
                  <a:r>
                    <a:rPr lang="en-US" altLang="zh-CN" sz="1800" b="1" dirty="0" smtClean="0">
                      <a:latin typeface="+mn-lt"/>
                    </a:rPr>
                    <a:t>-bit for inference:</a:t>
                  </a:r>
                </a:p>
              </p:txBody>
            </p:sp>
          </mc:Choice>
          <mc:Fallback xmlns="">
            <p:sp>
              <p:nvSpPr>
                <p:cNvPr id="23" name="文本框 22">
                  <a:extLst>
                    <a:ext uri="{FF2B5EF4-FFF2-40B4-BE49-F238E27FC236}">
                      <a16:creationId xmlns:a16="http://schemas.microsoft.com/office/drawing/2014/main" id="{0B4AD9EF-5112-43D1-B8B6-0683DD0CF6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3528" y="3530259"/>
                  <a:ext cx="4248472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291" t="-9836" b="-24590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矩形 32"/>
                <p:cNvSpPr/>
                <p:nvPr/>
              </p:nvSpPr>
              <p:spPr>
                <a:xfrm>
                  <a:off x="251519" y="4034315"/>
                  <a:ext cx="4992141" cy="111806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CN" sz="1800" b="0" i="1" smtClean="0">
                                <a:latin typeface="Cambria Math" panose="02040503050406030204" pitchFamily="18" charset="0"/>
                              </a:rPr>
                              <m:t>𝑖𝑛𝑡</m:t>
                            </m:r>
                          </m:sub>
                        </m:sSub>
                        <m:r>
                          <a:rPr lang="en-US" altLang="zh-CN" sz="1800" i="1" smtClean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altLang="zh-CN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round</m:t>
                                </m:r>
                                <m:d>
                                  <m:d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ctrlP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𝑙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1800" b="0" i="1" smtClean="0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den>
                                        </m:f>
                                        <m:func>
                                          <m:funcPr>
                                            <m:ctrlP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b>
                                              <m:sSubPr>
                                                <m:ctrlP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80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CN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𝑤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𝑙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+1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sup>
                                    </m:sSup>
                                  </m:e>
                                </m:d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≥0</m:t>
                                </m:r>
                              </m:e>
                              <m:e>
                                <m: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  <m:t>&amp;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zh-CN" sz="1800" b="0" i="0" smtClean="0">
                                    <a:latin typeface="Cambria Math" panose="02040503050406030204" pitchFamily="18" charset="0"/>
                                  </a:rPr>
                                  <m:t>round</m:t>
                                </m:r>
                                <m:d>
                                  <m:dPr>
                                    <m:ctrlPr>
                                      <a:rPr lang="en-US" altLang="zh-CN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CN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f>
                                          <m:fPr>
                                            <m:ctrlP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𝑤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𝑙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den>
                                        </m:f>
                                        <m:func>
                                          <m:funcPr>
                                            <m:ctrlPr>
                                              <a:rPr lang="en-US" altLang="zh-CN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sSub>
                                              <m:sSubPr>
                                                <m:ctrlP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m:rPr>
                                                    <m:sty m:val="p"/>
                                                  </m:rPr>
                                                  <a:rPr lang="en-US" altLang="zh-CN" sz="1800">
                                                    <a:latin typeface="Cambria Math" panose="02040503050406030204" pitchFamily="18" charset="0"/>
                                                  </a:rPr>
                                                  <m:t>log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CN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>
                                                  <m:sSubPr>
                                                    <m:ctrlPr>
                                                      <a:rPr lang="en-US" altLang="zh-CN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CN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−</m:t>
                                                    </m:r>
                                                    <m:r>
                                                      <a:rPr lang="en-US" altLang="zh-CN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𝑤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CN" sz="18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𝑙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</m:sup>
                                    </m:sSup>
                                  </m:e>
                                </m:d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,  </m:t>
                                </m:r>
                                <m:sSub>
                                  <m:sSubPr>
                                    <m:ctrlP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altLang="zh-CN" sz="1800" b="0" i="1" smtClean="0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r>
                    <a:rPr lang="en-US" altLang="zh-CN" sz="2000" b="0" dirty="0" smtClean="0">
                      <a:latin typeface="Cambria Math" panose="02040503050406030204" pitchFamily="18" charset="0"/>
                    </a:rPr>
                    <a:t/>
                  </a:r>
                  <a:br>
                    <a:rPr lang="en-US" altLang="zh-CN" sz="2000" b="0" dirty="0" smtClean="0">
                      <a:latin typeface="Cambria Math" panose="02040503050406030204" pitchFamily="18" charset="0"/>
                    </a:rPr>
                  </a:br>
                  <a:endParaRPr lang="en-US" altLang="zh-CN" sz="2000" dirty="0" smtClean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3" name="矩形 3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1519" y="4034315"/>
                  <a:ext cx="4992141" cy="111806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4AD9EF-5112-43D1-B8B6-0683DD0CF6A5}"/>
                  </a:ext>
                </a:extLst>
              </p:cNvPr>
              <p:cNvSpPr txBox="1"/>
              <p:nvPr/>
            </p:nvSpPr>
            <p:spPr>
              <a:xfrm>
                <a:off x="323528" y="1196752"/>
                <a:ext cx="828092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b="1" dirty="0">
                    <a:latin typeface="+mn-lt"/>
                  </a:rPr>
                  <a:t>Internal Bit Width </a:t>
                </a:r>
                <a:r>
                  <a:rPr lang="en-US" altLang="zh-CN" sz="2200" b="1" dirty="0" smtClean="0">
                    <a:latin typeface="+mn-lt"/>
                  </a:rPr>
                  <a:t>Increment (IBWI):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latin typeface="+mn-lt"/>
                  </a:rPr>
                  <a:t>-bit integer weight are stored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US" altLang="zh-CN" sz="2000" dirty="0" smtClean="0">
                    <a:latin typeface="+mn-lt"/>
                  </a:rPr>
                  <a:t>-bit integer to save storage space </a:t>
                </a:r>
              </a:p>
            </p:txBody>
          </p:sp>
        </mc:Choice>
        <mc:Fallback xmlns=""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0B4AD9EF-5112-43D1-B8B6-0683DD0CF6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96752"/>
                <a:ext cx="8280920" cy="738664"/>
              </a:xfrm>
              <a:prstGeom prst="rect">
                <a:avLst/>
              </a:prstGeom>
              <a:blipFill>
                <a:blip r:embed="rId5"/>
                <a:stretch>
                  <a:fillRect l="-957" t="-4959" b="-140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文本框 34"/>
          <p:cNvSpPr txBox="1"/>
          <p:nvPr/>
        </p:nvSpPr>
        <p:spPr>
          <a:xfrm>
            <a:off x="2411758" y="4257410"/>
            <a:ext cx="41044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latin typeface="+mn-lt"/>
              </a:rPr>
              <a:t>Figure </a:t>
            </a:r>
            <a:r>
              <a:rPr lang="en-US" altLang="zh-CN" sz="1400" b="1" dirty="0">
                <a:latin typeface="+mn-lt"/>
              </a:rPr>
              <a:t>5</a:t>
            </a:r>
            <a:r>
              <a:rPr lang="en-US" altLang="zh-CN" sz="1400" b="1" dirty="0" smtClean="0">
                <a:latin typeface="+mn-lt"/>
              </a:rPr>
              <a:t>. </a:t>
            </a:r>
            <a:r>
              <a:rPr lang="en-US" altLang="zh-CN" sz="1400" dirty="0">
                <a:latin typeface="+mn-lt"/>
              </a:rPr>
              <a:t>Nonlinear mapping in logarithmic </a:t>
            </a:r>
            <a:r>
              <a:rPr lang="en-US" altLang="zh-CN" sz="1400" dirty="0" smtClean="0">
                <a:latin typeface="+mn-lt"/>
              </a:rPr>
              <a:t>form.</a:t>
            </a:r>
            <a:endParaRPr lang="zh-CN" altLang="en-US" sz="1800" dirty="0">
              <a:latin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98" y="2049858"/>
            <a:ext cx="7956375" cy="209156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92280" y="3798465"/>
            <a:ext cx="648072" cy="20659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/>
              <p:cNvSpPr txBox="1"/>
              <p:nvPr/>
            </p:nvSpPr>
            <p:spPr>
              <a:xfrm>
                <a:off x="6647557" y="3739251"/>
                <a:ext cx="1537518" cy="3250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smtClean="0">
                    <a:latin typeface="+mn-lt"/>
                  </a:rPr>
                  <a:t>10 bit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𝑖𝑛𝑡</m:t>
                        </m:r>
                      </m:sub>
                      <m:sup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p>
                    </m:sSubSup>
                  </m:oMath>
                </a14:m>
                <a:endParaRPr lang="zh-CN" altLang="en-US" sz="2000" dirty="0"/>
              </a:p>
            </p:txBody>
          </p:sp>
        </mc:Choice>
        <mc:Fallback>
          <p:sp>
            <p:nvSpPr>
              <p:cNvPr id="5" name="文本框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7557" y="3739251"/>
                <a:ext cx="1537518" cy="325025"/>
              </a:xfrm>
              <a:prstGeom prst="rect">
                <a:avLst/>
              </a:prstGeom>
              <a:blipFill>
                <a:blip r:embed="rId8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6881" y="2924944"/>
            <a:ext cx="343032" cy="3048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文本框 11"/>
              <p:cNvSpPr txBox="1"/>
              <p:nvPr/>
            </p:nvSpPr>
            <p:spPr>
              <a:xfrm>
                <a:off x="6017057" y="2833587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smtClean="0">
                    <a:latin typeface="+mn-lt"/>
                  </a:rPr>
                  <a:t>8 bit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b>
                          <m:r>
                            <a:rPr lang="en-US" altLang="zh-CN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𝒍</m:t>
                          </m:r>
                        </m:sub>
                      </m:sSub>
                    </m:oMath>
                  </m:oMathPara>
                </a14:m>
                <a:endParaRPr lang="zh-CN" altLang="en-US" sz="1400" b="1" dirty="0"/>
              </a:p>
            </p:txBody>
          </p:sp>
        </mc:Choice>
        <mc:Fallback>
          <p:sp>
            <p:nvSpPr>
              <p:cNvPr id="12" name="文本框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7057" y="2833587"/>
                <a:ext cx="504056" cy="523220"/>
              </a:xfrm>
              <a:prstGeom prst="rect">
                <a:avLst/>
              </a:prstGeom>
              <a:blipFill>
                <a:blip r:embed="rId10"/>
                <a:stretch>
                  <a:fillRect l="-3614" t="-2326" r="-241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79218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 50"/>
          <p:cNvSpPr/>
          <p:nvPr/>
        </p:nvSpPr>
        <p:spPr>
          <a:xfrm>
            <a:off x="267193" y="490572"/>
            <a:ext cx="83529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+mj-lt"/>
              </a:rPr>
              <a:t>Outlier Channel Splitting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B4AD9EF-5112-43D1-B8B6-0683DD0CF6A5}"/>
              </a:ext>
            </a:extLst>
          </p:cNvPr>
          <p:cNvSpPr txBox="1"/>
          <p:nvPr/>
        </p:nvSpPr>
        <p:spPr>
          <a:xfrm>
            <a:off x="323528" y="1196752"/>
            <a:ext cx="84249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+mn-lt"/>
                <a:hlinkClick r:id="rId3" action="ppaction://hlinksldjump"/>
              </a:rPr>
              <a:t>Outlier Channel </a:t>
            </a:r>
            <a:r>
              <a:rPr lang="en-US" altLang="zh-CN" sz="2000" b="1" dirty="0" smtClean="0">
                <a:latin typeface="+mn-lt"/>
                <a:hlinkClick r:id="rId3" action="ppaction://hlinksldjump"/>
              </a:rPr>
              <a:t>Splitting (OCS):</a:t>
            </a:r>
            <a:endParaRPr lang="en-US" altLang="zh-CN" sz="2000" b="1" dirty="0" smtClean="0">
              <a:latin typeface="+mn-lt"/>
            </a:endParaRPr>
          </a:p>
          <a:p>
            <a:pPr lvl="0"/>
            <a:r>
              <a:rPr lang="en-US" altLang="zh-CN" sz="1800" dirty="0" smtClean="0">
                <a:solidFill>
                  <a:srgbClr val="000000"/>
                </a:solidFill>
                <a:latin typeface="Times New Roman"/>
              </a:rPr>
              <a:t>To obtain INT8 weights by </a:t>
            </a:r>
            <a:r>
              <a:rPr lang="en-US" altLang="zh-CN" sz="1800" dirty="0">
                <a:solidFill>
                  <a:srgbClr val="000000"/>
                </a:solidFill>
                <a:latin typeface="Times New Roman"/>
              </a:rPr>
              <a:t>duplicating </a:t>
            </a:r>
            <a:r>
              <a:rPr lang="en-US" altLang="zh-CN" sz="1800" dirty="0" smtClean="0">
                <a:solidFill>
                  <a:srgbClr val="000000"/>
                </a:solidFill>
                <a:latin typeface="Times New Roman"/>
              </a:rPr>
              <a:t>channels.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矩形 48"/>
              <p:cNvSpPr/>
              <p:nvPr/>
            </p:nvSpPr>
            <p:spPr>
              <a:xfrm>
                <a:off x="4788024" y="5017228"/>
                <a:ext cx="2664296" cy="9099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altLang="zh-CN" sz="1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p>
                            <m:sSupPr>
                              <m:ctrlP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−8</m:t>
                              </m:r>
                            </m:sup>
                          </m:sSup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⌊"/>
                              <m:endChr m:val="⌋"/>
                              <m:ctrlPr>
                                <a:rPr lang="en-US" altLang="zh-CN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𝑖𝑛𝑡</m:t>
                                      </m:r>
                                    </m:sub>
                                  </m:sSub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18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</m:sub>
                                      </m:sSub>
                                      <m:r>
                                        <a:rPr lang="en-US" altLang="zh-CN" sz="1800" b="0" i="1" smtClean="0">
                                          <a:latin typeface="Cambria Math" panose="02040503050406030204" pitchFamily="18" charset="0"/>
                                        </a:rPr>
                                        <m:t>−8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nary>
                      <m:r>
                        <a:rPr lang="en-US" altLang="zh-CN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CN" sz="1800" b="0" i="1" smtClean="0">
                              <a:latin typeface="Cambria Math" panose="02040503050406030204" pitchFamily="18" charset="0"/>
                            </a:rPr>
                            <m:t>𝑖𝑛𝑡</m:t>
                          </m:r>
                        </m:sub>
                      </m:sSub>
                    </m:oMath>
                  </m:oMathPara>
                </a14:m>
                <a:endParaRPr lang="en-US" altLang="zh-CN" sz="1800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9" name="矩形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017228"/>
                <a:ext cx="2664296" cy="909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文本框 52"/>
          <p:cNvSpPr txBox="1"/>
          <p:nvPr/>
        </p:nvSpPr>
        <p:spPr>
          <a:xfrm>
            <a:off x="1417457" y="5287559"/>
            <a:ext cx="319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latin typeface="+mn-lt"/>
              </a:rPr>
              <a:t> OCS for weight quantization:</a:t>
            </a:r>
            <a:endParaRPr lang="zh-CN" altLang="en-US" sz="1800" b="1" dirty="0">
              <a:latin typeface="+mn-lt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2286480" y="4202780"/>
            <a:ext cx="4314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>
                <a:latin typeface="+mn-lt"/>
              </a:rPr>
              <a:t>Figure </a:t>
            </a:r>
            <a:r>
              <a:rPr lang="en-US" altLang="zh-CN" sz="1400" b="1" dirty="0">
                <a:latin typeface="+mn-lt"/>
              </a:rPr>
              <a:t>6</a:t>
            </a:r>
            <a:r>
              <a:rPr lang="en-US" altLang="zh-CN" sz="1400" b="1" dirty="0" smtClean="0">
                <a:latin typeface="+mn-lt"/>
              </a:rPr>
              <a:t>. </a:t>
            </a:r>
            <a:r>
              <a:rPr lang="en-US" altLang="zh-CN" sz="1400" dirty="0" smtClean="0">
                <a:latin typeface="+mn-lt"/>
              </a:rPr>
              <a:t>Illustration of OCS.</a:t>
            </a:r>
            <a:endParaRPr lang="zh-CN" altLang="en-US" sz="1800" dirty="0">
              <a:latin typeface="+mn-lt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4F696B-FC0E-42B8-8815-1B56A3574066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060848"/>
            <a:ext cx="7812360" cy="206051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460" y="6433893"/>
            <a:ext cx="91085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R. Zhao, Y. Hu, J. </a:t>
            </a:r>
            <a:r>
              <a:rPr lang="en-US" altLang="zh-CN" sz="1100" i="1" dirty="0" err="1">
                <a:solidFill>
                  <a:srgbClr val="FFFFFF">
                    <a:lumMod val="65000"/>
                  </a:srgbClr>
                </a:solidFill>
              </a:rPr>
              <a:t>Dotzel</a:t>
            </a: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, C. De Sa, and Z. Zhang, “Improving neural </a:t>
            </a:r>
            <a:r>
              <a:rPr lang="en-US" altLang="zh-CN" sz="1100" i="1" dirty="0" smtClean="0">
                <a:solidFill>
                  <a:srgbClr val="FFFFFF">
                    <a:lumMod val="65000"/>
                  </a:srgbClr>
                </a:solidFill>
              </a:rPr>
              <a:t>network quantization </a:t>
            </a: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without retraining using outlier channel splitting,” in Proc. 36th </a:t>
            </a:r>
            <a:r>
              <a:rPr lang="en-US" altLang="zh-CN" sz="1100" i="1" dirty="0" smtClean="0">
                <a:solidFill>
                  <a:srgbClr val="FFFFFF">
                    <a:lumMod val="65000"/>
                  </a:srgbClr>
                </a:solidFill>
              </a:rPr>
              <a:t>Int. Conf</a:t>
            </a:r>
            <a:r>
              <a:rPr lang="en-US" altLang="zh-CN" sz="1100" i="1" dirty="0">
                <a:solidFill>
                  <a:srgbClr val="FFFFFF">
                    <a:lumMod val="65000"/>
                  </a:srgbClr>
                </a:solidFill>
              </a:rPr>
              <a:t>. Mach. Learn., 2019, pp. 7543–7552.</a:t>
            </a:r>
          </a:p>
        </p:txBody>
      </p:sp>
    </p:spTree>
    <p:extLst>
      <p:ext uri="{BB962C8B-B14F-4D97-AF65-F5344CB8AC3E}">
        <p14:creationId xmlns:p14="http://schemas.microsoft.com/office/powerpoint/2010/main" val="1377529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4_sjtumuban">
  <a:themeElements>
    <a:clrScheme name="2_sjtumuba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CC"/>
      </a:hlink>
      <a:folHlink>
        <a:srgbClr val="0000CC"/>
      </a:folHlink>
    </a:clrScheme>
    <a:fontScheme name="2_sjtumuban">
      <a:majorFont>
        <a:latin typeface="微软雅黑"/>
        <a:ea typeface="华文中宋"/>
        <a:cs typeface=""/>
      </a:majorFont>
      <a:minorFont>
        <a:latin typeface="华文中宋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sjtumuba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jtumuba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jtumuba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CC"/>
        </a:hlink>
        <a:folHlink>
          <a:srgbClr val="00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默认设计模板">
  <a:themeElements>
    <a:clrScheme name="2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默认设计模板">
      <a:majorFont>
        <a:latin typeface="Times New Roman"/>
        <a:ea typeface="黑体"/>
        <a:cs typeface=""/>
      </a:majorFont>
      <a:minorFont>
        <a:latin typeface="Times New Roman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blackWhite">
        <a:solidFill>
          <a:schemeClr val="bg1">
            <a:alpha val="74901"/>
          </a:schemeClr>
        </a:solidFill>
        <a:ln>
          <a:noFill/>
        </a:ln>
        <a:extLst>
          <a:ext uri="{91240B29-F687-4F45-9708-019B960494DF}">
            <a14:hiddenLine xmlns:a14="http://schemas.microsoft.com/office/drawing/2010/main" w="25400" algn="ctr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 anchor="ctr"/>
      <a:lstStyle>
        <a:defPPr eaLnBrk="1" hangingPunct="1">
          <a:lnSpc>
            <a:spcPct val="100000"/>
          </a:lnSpc>
          <a:spcBef>
            <a:spcPct val="0"/>
          </a:spcBef>
          <a:buClrTx/>
          <a:buSzTx/>
          <a:buFontTx/>
          <a:buNone/>
          <a:defRPr kumimoji="1" sz="2400" b="0">
            <a:solidFill>
              <a:srgbClr val="000000"/>
            </a:solidFill>
            <a:latin typeface="Tahoma" pitchFamily="34" charset="0"/>
            <a:ea typeface="宋体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17961" dir="2700000" algn="ctr" rotWithShape="0">
            <a:schemeClr val="tx1">
              <a:gamma/>
              <a:shade val="60000"/>
              <a:invGamma/>
            </a:schemeClr>
          </a:outerShdw>
        </a:effec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en-US" altLang="zh-CN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>
    <a:extraClrScheme>
      <a:clrScheme name="2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53330</TotalTime>
  <Pages>0</Pages>
  <Words>1181</Words>
  <Characters>0</Characters>
  <Application>Microsoft Office PowerPoint</Application>
  <DocSecurity>0</DocSecurity>
  <PresentationFormat>全屏显示(4:3)</PresentationFormat>
  <Lines>0</Lines>
  <Paragraphs>136</Paragraphs>
  <Slides>16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Gulim</vt:lpstr>
      <vt:lpstr>黑体</vt:lpstr>
      <vt:lpstr>华文中宋</vt:lpstr>
      <vt:lpstr>宋体</vt:lpstr>
      <vt:lpstr>微软雅黑</vt:lpstr>
      <vt:lpstr>Arial</vt:lpstr>
      <vt:lpstr>Book Antiqua</vt:lpstr>
      <vt:lpstr>Calibri</vt:lpstr>
      <vt:lpstr>Cambria Math</vt:lpstr>
      <vt:lpstr>Marlett</vt:lpstr>
      <vt:lpstr>Times New Roman</vt:lpstr>
      <vt:lpstr>Wingdings</vt:lpstr>
      <vt:lpstr>2_默认设计模板</vt:lpstr>
      <vt:lpstr>34_sjtumuban</vt:lpstr>
      <vt:lpstr>3_默认设计模板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yong</dc:creator>
  <cp:lastModifiedBy>Aone Saito</cp:lastModifiedBy>
  <cp:revision>5052</cp:revision>
  <cp:lastPrinted>2014-06-04T09:23:51Z</cp:lastPrinted>
  <dcterms:created xsi:type="dcterms:W3CDTF">2014-10-18T02:29:54Z</dcterms:created>
  <dcterms:modified xsi:type="dcterms:W3CDTF">2023-02-21T12:14:05Z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2052-9.1.0.4856</vt:lpwstr>
  </property>
</Properties>
</file>