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36"/>
  </p:notesMasterIdLst>
  <p:sldIdLst>
    <p:sldId id="256" r:id="rId2"/>
    <p:sldId id="277" r:id="rId3"/>
    <p:sldId id="278" r:id="rId4"/>
    <p:sldId id="279" r:id="rId5"/>
    <p:sldId id="350" r:id="rId6"/>
    <p:sldId id="280" r:id="rId7"/>
    <p:sldId id="351" r:id="rId8"/>
    <p:sldId id="262" r:id="rId9"/>
    <p:sldId id="281" r:id="rId10"/>
    <p:sldId id="263" r:id="rId11"/>
    <p:sldId id="320" r:id="rId12"/>
    <p:sldId id="264" r:id="rId13"/>
    <p:sldId id="265" r:id="rId14"/>
    <p:sldId id="268" r:id="rId15"/>
    <p:sldId id="269" r:id="rId16"/>
    <p:sldId id="270" r:id="rId17"/>
    <p:sldId id="282" r:id="rId18"/>
    <p:sldId id="283" r:id="rId19"/>
    <p:sldId id="334" r:id="rId20"/>
    <p:sldId id="335" r:id="rId21"/>
    <p:sldId id="338" r:id="rId22"/>
    <p:sldId id="339" r:id="rId23"/>
    <p:sldId id="288" r:id="rId24"/>
    <p:sldId id="340" r:id="rId25"/>
    <p:sldId id="322" r:id="rId26"/>
    <p:sldId id="323" r:id="rId27"/>
    <p:sldId id="324" r:id="rId28"/>
    <p:sldId id="325" r:id="rId29"/>
    <p:sldId id="326" r:id="rId30"/>
    <p:sldId id="342" r:id="rId31"/>
    <p:sldId id="349" r:id="rId32"/>
    <p:sldId id="343" r:id="rId33"/>
    <p:sldId id="300" r:id="rId34"/>
    <p:sldId id="345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1" autoAdjust="0"/>
    <p:restoredTop sz="95400" autoAdjust="0"/>
  </p:normalViewPr>
  <p:slideViewPr>
    <p:cSldViewPr snapToGrid="0">
      <p:cViewPr varScale="1">
        <p:scale>
          <a:sx n="80" d="100"/>
          <a:sy n="80" d="100"/>
        </p:scale>
        <p:origin x="58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56D08-0750-47D6-85AE-757FBB5C1A29}" type="datetimeFigureOut">
              <a:rPr lang="en-US" smtClean="0"/>
              <a:t>17-Mar-18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477B0-F20D-4DC2-BDEE-E9D7D8D05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477B0-F20D-4DC2-BDEE-E9D7D8D055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116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477B0-F20D-4DC2-BDEE-E9D7D8D0559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8556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477B0-F20D-4DC2-BDEE-E9D7D8D0559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1823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477B0-F20D-4DC2-BDEE-E9D7D8D0559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8130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477B0-F20D-4DC2-BDEE-E9D7D8D0559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351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477B0-F20D-4DC2-BDEE-E9D7D8D0559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7944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477B0-F20D-4DC2-BDEE-E9D7D8D0559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718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477B0-F20D-4DC2-BDEE-E9D7D8D0559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4909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477B0-F20D-4DC2-BDEE-E9D7D8D0559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8330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477B0-F20D-4DC2-BDEE-E9D7D8D0559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0084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477B0-F20D-4DC2-BDEE-E9D7D8D0559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51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477B0-F20D-4DC2-BDEE-E9D7D8D055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227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477B0-F20D-4DC2-BDEE-E9D7D8D0559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104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477B0-F20D-4DC2-BDEE-E9D7D8D0559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474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477B0-F20D-4DC2-BDEE-E9D7D8D055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23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477B0-F20D-4DC2-BDEE-E9D7D8D055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47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477B0-F20D-4DC2-BDEE-E9D7D8D055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96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477B0-F20D-4DC2-BDEE-E9D7D8D055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83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477B0-F20D-4DC2-BDEE-E9D7D8D055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2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In practice, convolutional MP is not used very often. Convolutional sparse coding (and dictionary learning) is usually done using a convex relaxation: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What is the meaning of sparsity in a convolutional representation?</a:t>
                </a:r>
                <a:endParaRPr lang="en-US" dirty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How </a:t>
                </a:r>
                <a:r>
                  <a:rPr lang="en-US" dirty="0"/>
                  <a:t>do we choose 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𝜆 </a:t>
                </a:r>
                <a:r>
                  <a:rPr lang="en-US" dirty="0"/>
                  <a:t> to guarantee a specific error </a:t>
                </a:r>
                <a:r>
                  <a:rPr lang="en-US" i="0">
                    <a:latin typeface="Cambria Math" panose="02040503050406030204" pitchFamily="18" charset="0"/>
                  </a:rPr>
                  <a:t>‖𝑦−∑▒𝑑𝑥‖_2^2</a:t>
                </a:r>
                <a:r>
                  <a:rPr lang="en-US" dirty="0"/>
                  <a:t> or a specific </a:t>
                </a:r>
                <a:r>
                  <a:rPr lang="en-US" i="0">
                    <a:latin typeface="Cambria Math" panose="02040503050406030204" pitchFamily="18" charset="0"/>
                  </a:rPr>
                  <a:t>‖𝑥‖_1</a:t>
                </a:r>
                <a:r>
                  <a:rPr lang="en-US" dirty="0"/>
                  <a:t> or </a:t>
                </a:r>
                <a:r>
                  <a:rPr lang="en-US" i="0">
                    <a:latin typeface="Cambria Math" panose="02040503050406030204" pitchFamily="18" charset="0"/>
                  </a:rPr>
                  <a:t>‖𝑥‖_0</a:t>
                </a:r>
                <a:r>
                  <a:rPr lang="en-US" dirty="0" smtClean="0"/>
                  <a:t>?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How </a:t>
                </a:r>
                <a:r>
                  <a:rPr lang="en-US" dirty="0"/>
                  <a:t>do we know how many iterations it will take to reach a specific </a:t>
                </a:r>
                <a:r>
                  <a:rPr lang="en-US" i="0">
                    <a:latin typeface="Cambria Math" panose="02040503050406030204" pitchFamily="18" charset="0"/>
                  </a:rPr>
                  <a:t>‖𝑦−∑▒𝑑𝑥‖_2^2</a:t>
                </a:r>
                <a:r>
                  <a:rPr lang="en-US" dirty="0"/>
                  <a:t>, </a:t>
                </a:r>
                <a:r>
                  <a:rPr lang="en-US" i="0">
                    <a:latin typeface="Cambria Math" panose="02040503050406030204" pitchFamily="18" charset="0"/>
                  </a:rPr>
                  <a:t>‖𝑥‖_1</a:t>
                </a:r>
                <a:r>
                  <a:rPr lang="en-US" dirty="0"/>
                  <a:t> or </a:t>
                </a:r>
                <a:r>
                  <a:rPr lang="en-US" i="0">
                    <a:latin typeface="Cambria Math" panose="02040503050406030204" pitchFamily="18" charset="0"/>
                  </a:rPr>
                  <a:t>‖𝑥‖_0</a:t>
                </a:r>
                <a:r>
                  <a:rPr lang="en-US" dirty="0"/>
                  <a:t>?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477B0-F20D-4DC2-BDEE-E9D7D8D0559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6342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477B0-F20D-4DC2-BDEE-E9D7D8D0559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955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4FAA-574B-40E3-8715-DE491F6B950F}" type="datetime1">
              <a:rPr lang="en-US" smtClean="0"/>
              <a:t>17-Mar-18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0B21-9CAF-4367-9B58-86BA5123C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51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00ACE-A27D-473B-B7C6-FEABF29BFF53}" type="datetime1">
              <a:rPr lang="en-US" smtClean="0"/>
              <a:t>17-Mar-18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0B21-9CAF-4367-9B58-86BA5123C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559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DC7AF-2378-42FF-9EDC-58211F343834}" type="datetime1">
              <a:rPr lang="en-US" smtClean="0"/>
              <a:t>17-Mar-18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0B21-9CAF-4367-9B58-86BA5123C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11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3833-F25B-4F71-A83A-0DBEB121F886}" type="datetime1">
              <a:rPr lang="en-US" smtClean="0"/>
              <a:t>17-Mar-18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0B21-9CAF-4367-9B58-86BA5123C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286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FFDF-D72D-4C1F-8B62-2E48BA08EEBB}" type="datetime1">
              <a:rPr lang="en-US" smtClean="0"/>
              <a:t>17-Mar-18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0B21-9CAF-4367-9B58-86BA5123C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042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9945D-66E6-400C-8691-7538B7AE4304}" type="datetime1">
              <a:rPr lang="en-US" smtClean="0"/>
              <a:t>17-Mar-18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0B21-9CAF-4367-9B58-86BA5123C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190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A3B75-DF9A-408A-B686-DA7E4B6E2A4B}" type="datetime1">
              <a:rPr lang="en-US" smtClean="0"/>
              <a:t>17-Mar-18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0B21-9CAF-4367-9B58-86BA5123C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7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0671-52DF-4CE2-AEBE-C7D3A51211AD}" type="datetime1">
              <a:rPr lang="en-US" smtClean="0"/>
              <a:t>17-Mar-18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0B21-9CAF-4367-9B58-86BA5123C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978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7A7C-AC37-4A41-A0CE-96E8B83E458A}" type="datetime1">
              <a:rPr lang="en-US" smtClean="0"/>
              <a:t>17-Mar-18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0B21-9CAF-4367-9B58-86BA5123C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35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DFB2B-E53D-4F8B-A147-C424F609EDFA}" type="datetime1">
              <a:rPr lang="en-US" smtClean="0"/>
              <a:t>17-Mar-18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0B21-9CAF-4367-9B58-86BA5123C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1494-E3E9-4CC0-886F-3ABDF1ED644D}" type="datetime1">
              <a:rPr lang="en-US" smtClean="0"/>
              <a:t>17-Mar-18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0B21-9CAF-4367-9B58-86BA5123C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923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D199E-7500-4A76-B021-FA12A15E229D}" type="datetime1">
              <a:rPr lang="en-US" smtClean="0"/>
              <a:t>17-Mar-18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40B21-9CAF-4367-9B58-86BA5123C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78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image" Target="../media/image28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5" Type="http://schemas.openxmlformats.org/officeDocument/2006/relationships/image" Target="../media/image260.png"/><Relationship Id="rId4" Type="http://schemas.openxmlformats.org/officeDocument/2006/relationships/image" Target="../media/image2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png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2.png"/><Relationship Id="rId4" Type="http://schemas.openxmlformats.org/officeDocument/2006/relationships/image" Target="../media/image6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emf"/><Relationship Id="rId4" Type="http://schemas.openxmlformats.org/officeDocument/2006/relationships/image" Target="../media/image7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388" y="771226"/>
            <a:ext cx="12016154" cy="2572378"/>
          </a:xfrm>
        </p:spPr>
        <p:txBody>
          <a:bodyPr>
            <a:normAutofit/>
          </a:bodyPr>
          <a:lstStyle/>
          <a:p>
            <a:r>
              <a:rPr lang="en-US" dirty="0" smtClean="0"/>
              <a:t>Matching Pursuit based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Convolutional Sparse </a:t>
            </a:r>
            <a:r>
              <a:rPr lang="en-US" dirty="0" smtClean="0"/>
              <a:t>Coding</a:t>
            </a:r>
            <a:br>
              <a:rPr lang="en-US" dirty="0" smtClean="0"/>
            </a:br>
            <a:r>
              <a:rPr lang="en-US" dirty="0" smtClean="0"/>
              <a:t>with the 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ℓ</a:t>
            </a:r>
            <a:r>
              <a:rPr lang="en-US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0,∞</a:t>
            </a:r>
            <a:r>
              <a:rPr lang="en-US" dirty="0" smtClean="0"/>
              <a:t> “norm”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6077" y="3821462"/>
            <a:ext cx="9144000" cy="2338178"/>
          </a:xfrm>
        </p:spPr>
        <p:txBody>
          <a:bodyPr>
            <a:normAutofit/>
          </a:bodyPr>
          <a:lstStyle/>
          <a:p>
            <a:r>
              <a:rPr lang="en-US" dirty="0" smtClean="0"/>
              <a:t>Elad </a:t>
            </a:r>
            <a:r>
              <a:rPr lang="en-US" dirty="0" smtClean="0"/>
              <a:t>Plaut and Raja </a:t>
            </a:r>
            <a:r>
              <a:rPr lang="en-US" dirty="0" err="1" smtClean="0"/>
              <a:t>Giryes</a:t>
            </a:r>
            <a:endParaRPr lang="en-US" dirty="0" smtClean="0"/>
          </a:p>
          <a:p>
            <a:r>
              <a:rPr lang="en-US" dirty="0" smtClean="0"/>
              <a:t>Tel Aviv University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ICASSP 2018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293" y="5113462"/>
            <a:ext cx="1407921" cy="14079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71" y="5438124"/>
            <a:ext cx="2279825" cy="97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83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Convolutional Matching Pursuit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7" t="25207" r="53201" b="28780"/>
          <a:stretch/>
        </p:blipFill>
        <p:spPr>
          <a:xfrm>
            <a:off x="1028700" y="1858945"/>
            <a:ext cx="3954780" cy="40003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575" y="1905000"/>
            <a:ext cx="3924300" cy="39243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0B21-9CAF-4367-9B58-86BA5123C46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9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5323"/>
            <a:ext cx="10515600" cy="1325563"/>
          </a:xfrm>
        </p:spPr>
        <p:txBody>
          <a:bodyPr/>
          <a:lstStyle/>
          <a:p>
            <a:r>
              <a:rPr lang="en-US" dirty="0" smtClean="0"/>
              <a:t>Convex relaxation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B6165-2E63-41A3-8905-D7634EBC6D44}" type="slidenum">
              <a:rPr lang="en-US" smtClean="0"/>
              <a:pPr/>
              <a:t>11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265278" y="1608897"/>
                <a:ext cx="11441170" cy="47474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latin typeface="Cambria Math" panose="02040503050406030204" pitchFamily="18" charset="0"/>
                  </a:rPr>
                  <a:t>Leading </a:t>
                </a:r>
                <a:r>
                  <a:rPr lang="en-US" dirty="0">
                    <a:latin typeface="Cambria Math" panose="02040503050406030204" pitchFamily="18" charset="0"/>
                  </a:rPr>
                  <a:t>strategies solve</a:t>
                </a:r>
                <a:r>
                  <a:rPr lang="en-US" dirty="0" smtClean="0">
                    <a:latin typeface="Cambria Math" panose="02040503050406030204" pitchFamily="18" charset="0"/>
                  </a:rPr>
                  <a:t>:</a:t>
                </a:r>
              </a:p>
              <a:p>
                <a:pPr marL="0" indent="0">
                  <a:buNone/>
                </a:pPr>
                <a:endParaRPr lang="en-US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𝜶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p>
                              </m:sSubSup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nary>
                                    <m:naryPr>
                                      <m:chr m:val="∑"/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∗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𝜶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𝜶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</m:oMath>
                  </m:oMathPara>
                </a14:m>
                <a:endParaRPr lang="en-US" dirty="0" smtClean="0">
                  <a:latin typeface="Cambria Math" panose="02040503050406030204" pitchFamily="18" charset="0"/>
                </a:endParaRPr>
              </a:p>
              <a:p>
                <a:r>
                  <a:rPr lang="en-US" dirty="0" smtClean="0">
                    <a:latin typeface="Cambria Math" panose="02040503050406030204" pitchFamily="18" charset="0"/>
                  </a:rPr>
                  <a:t>Dictionary learning</a:t>
                </a:r>
                <a:r>
                  <a:rPr lang="en-US" dirty="0" smtClean="0">
                    <a:latin typeface="Cambria Math" panose="02040503050406030204" pitchFamily="18" charset="0"/>
                  </a:rPr>
                  <a:t>:</a:t>
                </a:r>
              </a:p>
              <a:p>
                <a:pPr marL="0" indent="0">
                  <a:buNone/>
                </a:pPr>
                <a:endParaRPr lang="en-US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𝜶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𝒅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p>
                              </m:sSubSup>
                            </m:e>
                          </m:eqArr>
                        </m:fName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nary>
                                    <m:naryPr>
                                      <m:chr m:val="∑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∗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𝜶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𝜶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78" y="1608897"/>
                <a:ext cx="11441170" cy="4747453"/>
              </a:xfrm>
              <a:prstGeom prst="rect">
                <a:avLst/>
              </a:prstGeom>
              <a:blipFill rotWithShape="0">
                <a:blip r:embed="rId3"/>
                <a:stretch>
                  <a:fillRect l="-959" t="-2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940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Locally, Thinking Globally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6318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22982" y="1715468"/>
            <a:ext cx="11823405" cy="71522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V. </a:t>
            </a:r>
            <a:r>
              <a:rPr lang="en-US" sz="1800" dirty="0" err="1"/>
              <a:t>Papyan</a:t>
            </a:r>
            <a:r>
              <a:rPr lang="en-US" sz="1800" dirty="0"/>
              <a:t> and J. </a:t>
            </a:r>
            <a:r>
              <a:rPr lang="en-US" sz="1800" dirty="0" err="1"/>
              <a:t>Sulam</a:t>
            </a:r>
            <a:r>
              <a:rPr lang="en-US" sz="1800" dirty="0"/>
              <a:t> and </a:t>
            </a:r>
            <a:r>
              <a:rPr lang="en-US" sz="1800" dirty="0" smtClean="0"/>
              <a:t>M. </a:t>
            </a:r>
            <a:r>
              <a:rPr lang="en-US" sz="1800" dirty="0"/>
              <a:t>Elad</a:t>
            </a:r>
            <a:r>
              <a:rPr lang="en-US" sz="2000" dirty="0" smtClean="0"/>
              <a:t>, “</a:t>
            </a:r>
            <a:r>
              <a:rPr lang="en-US" sz="2000" dirty="0"/>
              <a:t>Working locally thinking globally: Theoretical guarantees for convolutional sparse coding</a:t>
            </a:r>
            <a:r>
              <a:rPr lang="en-US" sz="2000" dirty="0" smtClean="0"/>
              <a:t>”,</a:t>
            </a:r>
          </a:p>
          <a:p>
            <a:pPr marL="0" indent="0">
              <a:buNone/>
            </a:pPr>
            <a:r>
              <a:rPr lang="en-US" sz="1800" dirty="0" smtClean="0"/>
              <a:t>IEEE </a:t>
            </a:r>
            <a:r>
              <a:rPr lang="en-US" sz="1800" dirty="0"/>
              <a:t>Transactions on Signal </a:t>
            </a:r>
            <a:r>
              <a:rPr lang="en-US" sz="1800" dirty="0" smtClean="0"/>
              <a:t>Processing, 2017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0B21-9CAF-4367-9B58-86BA5123C469}" type="slidenum">
              <a:rPr lang="en-US" smtClean="0"/>
              <a:t>12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690560" y="4772659"/>
            <a:ext cx="5311647" cy="1387239"/>
            <a:chOff x="1907158" y="2148026"/>
            <a:chExt cx="5311647" cy="13872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1907158" y="2148026"/>
                  <a:ext cx="5311647" cy="138723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i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in</m:t>
                            </m:r>
                          </m:fName>
                          <m:e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nary>
                                      <m:naryPr>
                                        <m:chr m:val="∑"/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3"/>
                                          </m:r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p>
                                      <m:e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∗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1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𝜶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e>
                                    </m:nary>
                                  </m:e>
                                </m:d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. 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𝜶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,∞</m:t>
                                </m:r>
                              </m:sub>
                            </m:sSub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</m:func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7158" y="2148026"/>
                  <a:ext cx="5311647" cy="138723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2131340" y="2979506"/>
                  <a:ext cx="39305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1340" y="2979506"/>
                  <a:ext cx="393056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1691907" y="2568551"/>
            <a:ext cx="5310300" cy="1387239"/>
            <a:chOff x="1691907" y="2568551"/>
            <a:chExt cx="5310300" cy="13872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1691907" y="2568551"/>
                  <a:ext cx="5310300" cy="138723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𝜶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0,∞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. </m:t>
                            </m:r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nary>
                                      <m:naryPr>
                                        <m:chr m:val="∑"/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3"/>
                                          </m:r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p>
                                      <m:e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∗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1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𝜶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e>
                                    </m:nary>
                                  </m:e>
                                </m:d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e>
                        </m:func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1907" y="2568551"/>
                  <a:ext cx="5310300" cy="138723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1950469" y="3400414"/>
                  <a:ext cx="39305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0469" y="3400414"/>
                  <a:ext cx="393056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Content Placeholder 2"/>
          <p:cNvSpPr txBox="1">
            <a:spLocks/>
          </p:cNvSpPr>
          <p:nvPr/>
        </p:nvSpPr>
        <p:spPr>
          <a:xfrm>
            <a:off x="522982" y="4360351"/>
            <a:ext cx="1939203" cy="357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A similar problem:</a:t>
            </a:r>
            <a:endParaRPr lang="en-US" sz="2000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7194620" y="2260879"/>
            <a:ext cx="4682532" cy="43279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014728" y="3035043"/>
            <a:ext cx="703385" cy="704088"/>
          </a:xfrm>
          <a:prstGeom prst="rect">
            <a:avLst/>
          </a:prstGeom>
          <a:solidFill>
            <a:srgbClr val="5B9BD5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934562" y="3189837"/>
            <a:ext cx="703385" cy="704088"/>
          </a:xfrm>
          <a:prstGeom prst="rect">
            <a:avLst/>
          </a:prstGeom>
          <a:solidFill>
            <a:srgbClr val="5B9BD5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204011" y="5379557"/>
            <a:ext cx="703385" cy="704088"/>
          </a:xfrm>
          <a:prstGeom prst="rect">
            <a:avLst/>
          </a:prstGeom>
          <a:solidFill>
            <a:srgbClr val="5B9BD5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159329" y="2876763"/>
            <a:ext cx="703385" cy="704088"/>
          </a:xfrm>
          <a:prstGeom prst="rect">
            <a:avLst/>
          </a:prstGeom>
          <a:solidFill>
            <a:srgbClr val="5B9BD5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348252" y="3338964"/>
            <a:ext cx="703385" cy="704088"/>
          </a:xfrm>
          <a:prstGeom prst="rect">
            <a:avLst/>
          </a:prstGeom>
          <a:solidFill>
            <a:srgbClr val="5B9BD5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356411" y="5531957"/>
            <a:ext cx="703385" cy="704088"/>
          </a:xfrm>
          <a:prstGeom prst="rect">
            <a:avLst/>
          </a:prstGeom>
          <a:solidFill>
            <a:srgbClr val="5B9BD5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6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Convex relaxation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dirty="0"/>
              <a:t>V. </a:t>
            </a:r>
            <a:r>
              <a:rPr lang="en-US" sz="2200" dirty="0" err="1"/>
              <a:t>Papyan</a:t>
            </a:r>
            <a:r>
              <a:rPr lang="en-US" sz="2200" dirty="0"/>
              <a:t> and J. </a:t>
            </a:r>
            <a:r>
              <a:rPr lang="en-US" sz="2200" dirty="0" err="1"/>
              <a:t>Sulam</a:t>
            </a:r>
            <a:r>
              <a:rPr lang="en-US" sz="2200" dirty="0"/>
              <a:t> and M. Elad, “Working locally thinking globally: Theoretical guarantees for convolutional sparse coding”, IEEE Transactions on Signal </a:t>
            </a:r>
            <a:r>
              <a:rPr lang="en-US" sz="2200" dirty="0" smtClean="0"/>
              <a:t>Processing, 2017</a:t>
            </a:r>
            <a:endParaRPr lang="en-US" sz="2200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200" dirty="0" smtClean="0"/>
              <a:t>V</a:t>
            </a:r>
            <a:r>
              <a:rPr lang="en-US" sz="2200" dirty="0"/>
              <a:t>. </a:t>
            </a:r>
            <a:r>
              <a:rPr lang="en-US" sz="2200" dirty="0" err="1"/>
              <a:t>Papyan</a:t>
            </a:r>
            <a:r>
              <a:rPr lang="en-US" sz="2200" dirty="0"/>
              <a:t> and Y. Romano, J. </a:t>
            </a:r>
            <a:r>
              <a:rPr lang="en-US" sz="2200" dirty="0" err="1"/>
              <a:t>Sulam</a:t>
            </a:r>
            <a:r>
              <a:rPr lang="en-US" sz="2200" dirty="0"/>
              <a:t> and M. </a:t>
            </a:r>
            <a:r>
              <a:rPr lang="en-US" sz="2200" dirty="0" smtClean="0"/>
              <a:t>Elad, “</a:t>
            </a:r>
            <a:r>
              <a:rPr lang="en-US" sz="2200" dirty="0"/>
              <a:t>Convolutional Dictionary Learning via Local </a:t>
            </a:r>
            <a:r>
              <a:rPr lang="en-US" sz="2200" dirty="0" smtClean="0"/>
              <a:t>Processing”, ICCV, </a:t>
            </a:r>
            <a:r>
              <a:rPr lang="en-US" sz="2200" dirty="0" smtClean="0"/>
              <a:t>2017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488" y="2606260"/>
            <a:ext cx="6027157" cy="18813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080" y="5268269"/>
            <a:ext cx="10037840" cy="136197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0B21-9CAF-4367-9B58-86BA5123C46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6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</a:t>
            </a:r>
            <a:r>
              <a:rPr lang="en-US" dirty="0" smtClean="0"/>
              <a:t> </a:t>
            </a:r>
            <a:r>
              <a:rPr lang="en-US" dirty="0" smtClean="0"/>
              <a:t>method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384476" y="2053817"/>
                <a:ext cx="4016356" cy="10634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𝜶</m:t>
                              </m:r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nary>
                                    <m:naryPr>
                                      <m:chr m:val="∑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∗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𝜶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0,∞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76" y="2053817"/>
                <a:ext cx="4016356" cy="106349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369973" y="3253054"/>
                <a:ext cx="4030859" cy="10878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𝜶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0,∞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 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nary>
                                    <m:naryPr>
                                      <m:chr m:val="∑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∗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𝜶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73" y="3253054"/>
                <a:ext cx="4030859" cy="108783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4632290" y="1105319"/>
            <a:ext cx="0" cy="49035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631947" y="4637403"/>
                <a:ext cx="3521413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O(</a:t>
                </a:r>
                <a:r>
                  <a:rPr lang="en-US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MNp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𝜶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0,∞</m:t>
                        </m:r>
                      </m:sub>
                    </m:sSub>
                  </m:oMath>
                </a14:m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 &lt;&lt;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O(</a:t>
                </a:r>
                <a:r>
                  <a:rPr lang="en-US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MNp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𝜶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 </a:t>
                </a: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947" y="4637403"/>
                <a:ext cx="3521413" cy="381515"/>
              </a:xfrm>
              <a:prstGeom prst="rect">
                <a:avLst/>
              </a:prstGeom>
              <a:blipFill rotWithShape="0">
                <a:blip r:embed="rId5"/>
                <a:stretch>
                  <a:fillRect l="-1560" t="-11290" r="-347" b="-20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0B21-9CAF-4367-9B58-86BA5123C469}" type="slidenum">
              <a:rPr lang="en-US" smtClean="0"/>
              <a:t>14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1692" y="1027906"/>
            <a:ext cx="6704608" cy="505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24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Demonstration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882" y="1928091"/>
            <a:ext cx="3895932" cy="389593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7" t="25352" r="53201" b="28780"/>
          <a:stretch/>
        </p:blipFill>
        <p:spPr>
          <a:xfrm>
            <a:off x="1238877" y="1882162"/>
            <a:ext cx="3954780" cy="398779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0B21-9CAF-4367-9B58-86BA5123C46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06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883" y="524613"/>
            <a:ext cx="5834029" cy="583402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0B21-9CAF-4367-9B58-86BA5123C46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1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Convolutional Dictionary Learning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Alternate between: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nary>
                                    <m:naryPr>
                                      <m:chr m:val="∑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∗</m:t>
                                      </m:r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𝜶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bSup>
                                    </m:e>
                                  </m:nary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𝜶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0,∞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𝒅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bSup>
                        </m:lim>
                      </m:limLow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nary>
                                    <m:naryPr>
                                      <m:chr m:val="∑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∗</m:t>
                                      </m:r>
                                      <m:sSubSup>
                                        <m:sSubSupPr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𝜶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bSup>
                                    </m:e>
                                  </m:nary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8610600" y="3259735"/>
            <a:ext cx="2854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each example separately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0B21-9CAF-4367-9B58-86BA5123C46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9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762" y="59801"/>
            <a:ext cx="10515600" cy="1325563"/>
          </a:xfrm>
        </p:spPr>
        <p:txBody>
          <a:bodyPr/>
          <a:lstStyle/>
          <a:p>
            <a:r>
              <a:rPr lang="en-US" dirty="0" smtClean="0"/>
              <a:t>Convolutional Dictionary Update Step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762" y="2635390"/>
            <a:ext cx="3267075" cy="1181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854" y="1387131"/>
            <a:ext cx="3810000" cy="1314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762" y="3774255"/>
            <a:ext cx="1981200" cy="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6791" y="1137790"/>
            <a:ext cx="3552825" cy="6000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6791" y="1979728"/>
            <a:ext cx="3171825" cy="5524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56791" y="2535712"/>
            <a:ext cx="2905125" cy="1181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56791" y="3737244"/>
            <a:ext cx="4324350" cy="1381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2854" y="4422261"/>
            <a:ext cx="4684264" cy="12025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5882" y="5594612"/>
            <a:ext cx="4654326" cy="10942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17180" y="5325890"/>
            <a:ext cx="4534684" cy="145684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0B21-9CAF-4367-9B58-86BA5123C46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7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943205" y="5965061"/>
                <a:ext cx="4156843" cy="4591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i="0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arg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i="0">
                                              <a:latin typeface="Cambria Math" panose="02040503050406030204" pitchFamily="18" charset="0"/>
                                            </a:rPr>
                                            <m:t>X</m:t>
                                          </m:r>
                                          <m:r>
                                            <a:rPr lang="en-US" i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i="0">
                                              <a:latin typeface="Cambria Math" panose="02040503050406030204" pitchFamily="18" charset="0"/>
                                            </a:rPr>
                                            <m:t>DA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F</m:t>
                                      </m:r>
                                    </m:sub>
                                    <m:sup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fName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A</m:t>
                                      </m:r>
                                    </m:e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T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i="0">
                                              <a:latin typeface="Cambria Math" panose="02040503050406030204" pitchFamily="18" charset="0"/>
                                            </a:rPr>
                                            <m:t>A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i="0">
                                                  <a:latin typeface="Cambria Math" panose="02040503050406030204" pitchFamily="18" charset="0"/>
                                                </a:rPr>
                                                <m:t>A</m:t>
                                              </m:r>
                                            </m:e>
                                            <m:sup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i="0">
                                                  <a:latin typeface="Cambria Math" panose="02040503050406030204" pitchFamily="18" charset="0"/>
                                                </a:rPr>
                                                <m:t>T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func>
                            </m:fNam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3205" y="5965061"/>
                <a:ext cx="4156843" cy="459100"/>
              </a:xfrm>
              <a:prstGeom prst="rect">
                <a:avLst/>
              </a:prstGeom>
              <a:blipFill rotWithShape="0">
                <a:blip r:embed="rId4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276853" y="5528261"/>
            <a:ext cx="3527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Reminder: non-convolutional MOD: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33741" y="6306963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115468"/>
            <a:ext cx="10515600" cy="1325563"/>
          </a:xfrm>
        </p:spPr>
        <p:txBody>
          <a:bodyPr/>
          <a:lstStyle/>
          <a:p>
            <a:r>
              <a:rPr lang="en-US" dirty="0" smtClean="0"/>
              <a:t>Convolutional MOD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0B21-9CAF-4367-9B58-86BA5123C469}" type="slidenum">
              <a:rPr lang="en-US" smtClean="0"/>
              <a:t>19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597" y="1508499"/>
            <a:ext cx="11414927" cy="363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87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Sparse coding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8464" y="1825625"/>
            <a:ext cx="3114675" cy="657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5063" y="2758581"/>
            <a:ext cx="4181475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0046" y="3720112"/>
            <a:ext cx="4162425" cy="628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6394" y="5529262"/>
            <a:ext cx="7277100" cy="100965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0B21-9CAF-4367-9B58-86BA5123C469}" type="slidenum">
              <a:rPr lang="en-US" smtClean="0"/>
              <a:t>2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0694" y="4452937"/>
            <a:ext cx="716280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25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1016" y="150724"/>
            <a:ext cx="11681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Convolutional Block Coordinate Descent – update </a:t>
            </a:r>
            <a:r>
              <a:rPr lang="en-US" sz="2800" dirty="0" smtClean="0"/>
              <a:t>filters one </a:t>
            </a:r>
            <a:r>
              <a:rPr lang="en-US" sz="2800" dirty="0" smtClean="0"/>
              <a:t>by one (like K-SVD)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0B21-9CAF-4367-9B58-86BA5123C469}" type="slidenum">
              <a:rPr lang="en-US" smtClean="0"/>
              <a:t>20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71" y="727486"/>
            <a:ext cx="10764715" cy="599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53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33" y="600302"/>
            <a:ext cx="8639933" cy="612117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Images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0B21-9CAF-4367-9B58-86BA5123C46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97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867" y="1063433"/>
            <a:ext cx="6341369" cy="45807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8" y="1568026"/>
            <a:ext cx="5123809" cy="40761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81263" y="5718401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11x11x100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844633" y="5718401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11x11x256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7087" y="80302"/>
            <a:ext cx="10515600" cy="9831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Learned dictionaries – text images</a:t>
            </a:r>
            <a:endParaRPr lang="en-US" sz="4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0B21-9CAF-4367-9B58-86BA5123C46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41" y="0"/>
            <a:ext cx="11508712" cy="64736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99622" y="6373167"/>
            <a:ext cx="1332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Clean image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894466" y="6373167"/>
            <a:ext cx="1321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Noisy image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0B21-9CAF-4367-9B58-86BA5123C46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98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280" y="197613"/>
            <a:ext cx="10515600" cy="1325563"/>
          </a:xfrm>
        </p:spPr>
        <p:txBody>
          <a:bodyPr/>
          <a:lstStyle/>
          <a:p>
            <a:r>
              <a:rPr lang="en-US" dirty="0"/>
              <a:t>Salt-and-pepper noise removal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6772" y="5627599"/>
            <a:ext cx="2296964" cy="73676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0B21-9CAF-4367-9B58-86BA5123C469}" type="slidenum">
              <a:rPr lang="en-US" smtClean="0"/>
              <a:t>24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3590" y="1217509"/>
            <a:ext cx="7290688" cy="9627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r="15842"/>
          <a:stretch/>
        </p:blipFill>
        <p:spPr>
          <a:xfrm>
            <a:off x="2127306" y="2250638"/>
            <a:ext cx="7063256" cy="450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98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noisy image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141" y="1815"/>
            <a:ext cx="9165265" cy="68561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363" y="1445130"/>
            <a:ext cx="5514975" cy="28575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0B21-9CAF-4367-9B58-86BA5123C46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44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345" y="-11333"/>
            <a:ext cx="9182840" cy="68693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8073" y="5258673"/>
            <a:ext cx="2615851" cy="1325563"/>
          </a:xfrm>
        </p:spPr>
        <p:txBody>
          <a:bodyPr/>
          <a:lstStyle/>
          <a:p>
            <a:r>
              <a:rPr lang="en-US" dirty="0" smtClean="0"/>
              <a:t>Iteration 1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8512" y="1447280"/>
            <a:ext cx="5514975" cy="28575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73280" y="27966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Salt-and-pepper noise removal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0B21-9CAF-4367-9B58-86BA5123C46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91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980" y="0"/>
            <a:ext cx="9150943" cy="684547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79649" y="5238574"/>
            <a:ext cx="2632700" cy="1325563"/>
          </a:xfrm>
        </p:spPr>
        <p:txBody>
          <a:bodyPr/>
          <a:lstStyle/>
          <a:p>
            <a:r>
              <a:rPr lang="en-US" dirty="0" smtClean="0"/>
              <a:t>Iteration 3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8512" y="1447279"/>
            <a:ext cx="5514975" cy="28575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73280" y="27966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Salt-and-pepper noise removal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0B21-9CAF-4367-9B58-86BA5123C46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21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088" y="-10633"/>
            <a:ext cx="9182840" cy="6869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879" y="5248622"/>
            <a:ext cx="2578240" cy="1325563"/>
          </a:xfrm>
        </p:spPr>
        <p:txBody>
          <a:bodyPr/>
          <a:lstStyle/>
          <a:p>
            <a:r>
              <a:rPr lang="en-US" dirty="0" smtClean="0"/>
              <a:t>Iteration 8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8512" y="1447280"/>
            <a:ext cx="5514975" cy="28575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73280" y="27966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Salt-and-pepper noise removal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0B21-9CAF-4367-9B58-86BA5123C46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96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161" y="1040"/>
            <a:ext cx="9193472" cy="687728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62633" y="5208431"/>
            <a:ext cx="2990222" cy="1325563"/>
          </a:xfrm>
        </p:spPr>
        <p:txBody>
          <a:bodyPr/>
          <a:lstStyle/>
          <a:p>
            <a:r>
              <a:rPr lang="en-US" dirty="0" smtClean="0"/>
              <a:t>Iteration 24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27732" y="1329168"/>
            <a:ext cx="5727989" cy="47207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0257" y="1477421"/>
            <a:ext cx="5514975" cy="28575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73280" y="27966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Salt-and-pepper noise removal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0B21-9CAF-4367-9B58-86BA5123C46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56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Convex relaxation</a:t>
            </a:r>
            <a:endParaRPr lang="en-US" dirty="0"/>
          </a:p>
        </p:txBody>
      </p:sp>
      <p:pic>
        <p:nvPicPr>
          <p:cNvPr id="1026" name="Picture 2" descr="Image result for lp norms unit spar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861" y="1690688"/>
            <a:ext cx="57340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0041" y="5463999"/>
            <a:ext cx="3409950" cy="704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8091" y="4588173"/>
            <a:ext cx="4133850" cy="58102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7680580" y="1776351"/>
            <a:ext cx="948583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662204" y="1783469"/>
            <a:ext cx="866124" cy="9072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377872" y="1726975"/>
            <a:ext cx="891222" cy="8899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299678" y="1734095"/>
            <a:ext cx="1029385" cy="8515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402839" y="1743703"/>
            <a:ext cx="514738" cy="4303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3497" y="3625866"/>
            <a:ext cx="4181475" cy="685800"/>
          </a:xfrm>
          <a:prstGeom prst="rect">
            <a:avLst/>
          </a:prstGeom>
        </p:spPr>
      </p:pic>
      <p:cxnSp>
        <p:nvCxnSpPr>
          <p:cNvPr id="7" name="Straight Connector 6"/>
          <p:cNvCxnSpPr>
            <a:stCxn id="14" idx="3"/>
          </p:cNvCxnSpPr>
          <p:nvPr/>
        </p:nvCxnSpPr>
        <p:spPr>
          <a:xfrm flipH="1">
            <a:off x="3945061" y="3968766"/>
            <a:ext cx="40999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 flipH="1">
            <a:off x="2836073" y="3186937"/>
            <a:ext cx="2826374" cy="367553"/>
            <a:chOff x="9170894" y="5047130"/>
            <a:chExt cx="2770095" cy="367553"/>
          </a:xfrm>
        </p:grpSpPr>
        <p:cxnSp>
          <p:nvCxnSpPr>
            <p:cNvPr id="31" name="Straight Arrow Connector 30"/>
            <p:cNvCxnSpPr/>
            <p:nvPr/>
          </p:nvCxnSpPr>
          <p:spPr>
            <a:xfrm flipV="1">
              <a:off x="9170895" y="5199909"/>
              <a:ext cx="2770094" cy="35669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9170894" y="5047130"/>
              <a:ext cx="1" cy="367553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3791442" y="3320259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convex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7154" y="582832"/>
            <a:ext cx="4626646" cy="80157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0B21-9CAF-4367-9B58-86BA5123C4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7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368" y="268219"/>
            <a:ext cx="5984939" cy="60057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76232" y="2963530"/>
            <a:ext cx="14686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Original clean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36005" y="2963530"/>
            <a:ext cx="69826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Noisy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59090" y="6202290"/>
            <a:ext cx="303460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100 </a:t>
            </a:r>
            <a:r>
              <a:rPr lang="en-US" dirty="0" smtClean="0"/>
              <a:t>filters trained</a:t>
            </a:r>
            <a:r>
              <a:rPr lang="en-US" dirty="0"/>
              <a:t> </a:t>
            </a:r>
            <a:r>
              <a:rPr lang="en-US" dirty="0" smtClean="0"/>
              <a:t>on </a:t>
            </a:r>
            <a:r>
              <a:rPr lang="en-US" dirty="0" smtClean="0"/>
              <a:t>clean set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55837" y="6204394"/>
            <a:ext cx="305461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100 </a:t>
            </a:r>
            <a:r>
              <a:rPr lang="en-US" dirty="0" smtClean="0"/>
              <a:t>filters trained</a:t>
            </a:r>
            <a:r>
              <a:rPr lang="en-US" dirty="0"/>
              <a:t> </a:t>
            </a:r>
            <a:r>
              <a:rPr lang="en-US" dirty="0" smtClean="0"/>
              <a:t>on </a:t>
            </a:r>
            <a:r>
              <a:rPr lang="en-US" dirty="0" smtClean="0"/>
              <a:t>noisy set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9048307" y="6389060"/>
            <a:ext cx="2743200" cy="365125"/>
          </a:xfrm>
        </p:spPr>
        <p:txBody>
          <a:bodyPr/>
          <a:lstStyle/>
          <a:p>
            <a:fld id="{C5E40B21-9CAF-4367-9B58-86BA5123C469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2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Salt-and-pepper noise removal from text images, 10% noise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376" y="2743201"/>
            <a:ext cx="5946894" cy="305040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0B21-9CAF-4367-9B58-86BA5123C46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050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Cartoon-Texture Separation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472" y="1394475"/>
            <a:ext cx="7386075" cy="102699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0B21-9CAF-4367-9B58-86BA5123C469}" type="slidenum">
              <a:rPr lang="en-US" smtClean="0"/>
              <a:t>32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1458" y="2607500"/>
            <a:ext cx="7265729" cy="416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16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10" b="14297"/>
          <a:stretch/>
        </p:blipFill>
        <p:spPr>
          <a:xfrm>
            <a:off x="121156" y="211868"/>
            <a:ext cx="3134909" cy="317511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065" y="287079"/>
            <a:ext cx="8776428" cy="64891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72140" y="3700146"/>
            <a:ext cx="3963548" cy="29649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0118" y="3343874"/>
            <a:ext cx="2796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Mixed image: cartoon + texture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846039" y="6382141"/>
            <a:ext cx="1685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Texture dictionary</a:t>
            </a:r>
            <a:endParaRPr lang="en-US" sz="16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289293" y="29305"/>
            <a:ext cx="2743200" cy="365125"/>
          </a:xfrm>
        </p:spPr>
        <p:txBody>
          <a:bodyPr/>
          <a:lstStyle/>
          <a:p>
            <a:fld id="{C5E40B21-9CAF-4367-9B58-86BA5123C469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55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7785"/>
            <a:ext cx="10515600" cy="4873450"/>
          </a:xfrm>
        </p:spPr>
        <p:txBody>
          <a:bodyPr>
            <a:normAutofit/>
          </a:bodyPr>
          <a:lstStyle/>
          <a:p>
            <a:r>
              <a:rPr lang="en-US" dirty="0" smtClean="0"/>
              <a:t>Success of tasks reflects validity of 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ℓ</a:t>
            </a:r>
            <a:r>
              <a:rPr lang="en-US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0,∞</a:t>
            </a:r>
            <a:r>
              <a:rPr lang="en-US" dirty="0" smtClean="0"/>
              <a:t> prior</a:t>
            </a:r>
          </a:p>
          <a:p>
            <a:r>
              <a:rPr lang="en-US" dirty="0" smtClean="0"/>
              <a:t>Advantages of </a:t>
            </a:r>
            <a:r>
              <a:rPr lang="en-US" dirty="0" smtClean="0"/>
              <a:t>the greedy approach</a:t>
            </a:r>
            <a:endParaRPr lang="en-US" dirty="0" smtClean="0"/>
          </a:p>
          <a:p>
            <a:pPr lvl="1"/>
            <a:r>
              <a:rPr lang="en-US" dirty="0"/>
              <a:t>Directly control the sparsity or squared error. Incorporate prior knowledge of the sparsity without tuning any other </a:t>
            </a:r>
            <a:r>
              <a:rPr lang="en-US" dirty="0" err="1"/>
              <a:t>hyperparameters</a:t>
            </a:r>
            <a:r>
              <a:rPr lang="en-US" dirty="0"/>
              <a:t>.</a:t>
            </a:r>
            <a:endParaRPr lang="en-US" dirty="0" smtClean="0"/>
          </a:p>
          <a:p>
            <a:pPr lvl="1"/>
            <a:r>
              <a:rPr lang="en-US" dirty="0" smtClean="0"/>
              <a:t>Efficient </a:t>
            </a:r>
            <a:r>
              <a:rPr lang="en-US" dirty="0"/>
              <a:t>in computational </a:t>
            </a:r>
            <a:r>
              <a:rPr lang="en-US" dirty="0" smtClean="0"/>
              <a:t>complexity + memory</a:t>
            </a:r>
            <a:endParaRPr lang="en-US" dirty="0" smtClean="0"/>
          </a:p>
          <a:p>
            <a:pPr lvl="1"/>
            <a:r>
              <a:rPr lang="en-US" dirty="0" smtClean="0"/>
              <a:t>Very simple to implement – programming requires only a few lines of code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0B21-9CAF-4367-9B58-86BA5123C46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9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1488"/>
            <a:ext cx="10515600" cy="1325563"/>
          </a:xfrm>
        </p:spPr>
        <p:txBody>
          <a:bodyPr/>
          <a:lstStyle/>
          <a:p>
            <a:r>
              <a:rPr lang="en-US" dirty="0" smtClean="0"/>
              <a:t>Greedy methods – matching pursuit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009" y="1200314"/>
            <a:ext cx="4181475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8403" y="1226526"/>
            <a:ext cx="4162425" cy="628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9062" y="2272064"/>
            <a:ext cx="4467367" cy="33592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07338" y="2860214"/>
            <a:ext cx="16417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O(</a:t>
            </a:r>
            <a:r>
              <a:rPr lang="en-US" sz="28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MNpk</a:t>
            </a:r>
            <a:r>
              <a:rPr lang="en-US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en-US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0B21-9CAF-4367-9B58-86BA5123C469}" type="slidenum">
              <a:rPr lang="en-US" smtClean="0"/>
              <a:t>4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254835" y="3839802"/>
            <a:ext cx="34895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M</a:t>
            </a:r>
            <a:r>
              <a:rPr lang="en-US" sz="2000" dirty="0" err="1" smtClean="0">
                <a:ea typeface="Cambria Math" panose="02040503050406030204" pitchFamily="18" charset="0"/>
              </a:rPr>
              <a:t>x</a:t>
            </a:r>
            <a:r>
              <a:rPr lang="en-US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sz="2000" dirty="0" smtClean="0"/>
              <a:t> – the size of the image</a:t>
            </a:r>
          </a:p>
          <a:p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en-US" sz="2000" dirty="0" smtClean="0"/>
              <a:t> – the number of columns in </a:t>
            </a:r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</a:t>
            </a:r>
          </a:p>
          <a:p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k</a:t>
            </a:r>
            <a:r>
              <a:rPr lang="en-US" sz="2000" dirty="0" smtClean="0"/>
              <a:t> – the sparsity</a:t>
            </a:r>
          </a:p>
        </p:txBody>
      </p:sp>
    </p:spTree>
    <p:extLst>
      <p:ext uri="{BB962C8B-B14F-4D97-AF65-F5344CB8AC3E}">
        <p14:creationId xmlns:p14="http://schemas.microsoft.com/office/powerpoint/2010/main" val="137567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0B21-9CAF-4367-9B58-86BA5123C469}" type="slidenum">
              <a:rPr lang="en-US" smtClean="0"/>
              <a:t>5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30934" y="6009460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520704" y="6552075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8897703" y="607925"/>
                <a:ext cx="2500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7703" y="607925"/>
                <a:ext cx="250068" cy="276999"/>
              </a:xfrm>
              <a:prstGeom prst="rect">
                <a:avLst/>
              </a:prstGeom>
              <a:blipFill rotWithShape="0">
                <a:blip r:embed="rId2"/>
                <a:stretch>
                  <a:fillRect l="-7317" r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8897481" y="1724286"/>
                <a:ext cx="2500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7481" y="1724286"/>
                <a:ext cx="250068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7317" r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8897481" y="2921757"/>
                <a:ext cx="2500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7481" y="2921757"/>
                <a:ext cx="250068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7317" r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8897481" y="4114488"/>
                <a:ext cx="2500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7481" y="4114488"/>
                <a:ext cx="250068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7317" r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3759784" y="4877159"/>
                <a:ext cx="1250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9784" y="4877159"/>
                <a:ext cx="125034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45000" r="-4500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5118944" y="4873075"/>
                <a:ext cx="1250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944" y="4873075"/>
                <a:ext cx="125034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45000" r="-45000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6540621" y="4882104"/>
                <a:ext cx="1250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0621" y="4882104"/>
                <a:ext cx="125034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45000" r="-4500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7954991" y="4877160"/>
                <a:ext cx="1250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4991" y="4877160"/>
                <a:ext cx="125034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45000" r="-4500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2274" y="160483"/>
            <a:ext cx="5229225" cy="4572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1"/>
          <a:srcRect r="90119"/>
          <a:stretch/>
        </p:blipFill>
        <p:spPr>
          <a:xfrm>
            <a:off x="1312770" y="5290666"/>
            <a:ext cx="963705" cy="128587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1"/>
          <a:srcRect l="10857"/>
          <a:stretch/>
        </p:blipFill>
        <p:spPr>
          <a:xfrm>
            <a:off x="2840998" y="5290666"/>
            <a:ext cx="869464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94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Dictionary learning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80215" y="1878790"/>
                <a:ext cx="10184218" cy="43513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p>
                              </m:sSubSup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D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𝜶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F</m:t>
                                  </m:r>
                                </m:sub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 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𝜶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1≤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:r>
                  <a:rPr lang="en-US" dirty="0" smtClean="0"/>
                  <a:t>Alternate between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</m:lim>
                              </m:limLow>
                            </m:fName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D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𝜶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F</m:t>
                                  </m:r>
                                </m:sub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 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𝜶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e>
                                  <m:lim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</m:lim>
                                </m:limLow>
                              </m:fNam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i="0">
                                            <a:latin typeface="Cambria Math" panose="02040503050406030204" pitchFamily="18" charset="0"/>
                                          </a:rPr>
                                          <m:t>X</m:t>
                                        </m:r>
                                        <m:r>
                                          <a:rPr lang="en-US" i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i="0">
                                            <a:latin typeface="Cambria Math" panose="02040503050406030204" pitchFamily="18" charset="0"/>
                                          </a:rPr>
                                          <m:t>DA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F</m:t>
                                    </m:r>
                                  </m:sub>
                                  <m:sup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US" i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A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i="0">
                                            <a:latin typeface="Cambria Math" panose="02040503050406030204" pitchFamily="18" charset="0"/>
                                          </a:rPr>
                                          <m:t>A</m:t>
                                        </m:r>
                                        <m:sSup>
                                          <m:sSup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i="0">
                                                <a:latin typeface="Cambria Math" panose="02040503050406030204" pitchFamily="18" charset="0"/>
                                              </a:rPr>
                                              <m:t>A</m:t>
                                            </m:r>
                                          </m:e>
                                          <m:sup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i="0">
                                                <a:latin typeface="Cambria Math" panose="02040503050406030204" pitchFamily="18" charset="0"/>
                                              </a:rPr>
                                              <m:t>T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  <m:sup>
                                    <m: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e>
                            </m:func>
                          </m:fName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func>
                      </m:e>
                    </m:func>
                  </m:oMath>
                </a14:m>
                <a:endParaRPr lang="en-US" b="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0215" y="1878790"/>
                <a:ext cx="10184218" cy="4351338"/>
              </a:xfrm>
              <a:blipFill rotWithShape="0">
                <a:blip r:embed="rId3"/>
                <a:stretch>
                  <a:fillRect l="-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0B21-9CAF-4367-9B58-86BA5123C469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2564" y="5165725"/>
            <a:ext cx="2886075" cy="11906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8764366" y="4482069"/>
                <a:ext cx="13540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4366" y="4482069"/>
                <a:ext cx="1354089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082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Patches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0B21-9CAF-4367-9B58-86BA5123C469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727075"/>
            <a:ext cx="5524500" cy="55245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942031"/>
              </p:ext>
            </p:extLst>
          </p:nvPr>
        </p:nvGraphicFramePr>
        <p:xfrm>
          <a:off x="3543300" y="728662"/>
          <a:ext cx="5524500" cy="5522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450"/>
                <a:gridCol w="552450"/>
                <a:gridCol w="552450"/>
                <a:gridCol w="552450"/>
                <a:gridCol w="552450"/>
                <a:gridCol w="552450"/>
                <a:gridCol w="552450"/>
                <a:gridCol w="552450"/>
                <a:gridCol w="552450"/>
                <a:gridCol w="552450"/>
              </a:tblGrid>
              <a:tr h="6136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365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36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365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365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365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365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365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365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233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4338" y="2482702"/>
            <a:ext cx="7419975" cy="1571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452" y="183316"/>
            <a:ext cx="10515600" cy="1325563"/>
          </a:xfrm>
        </p:spPr>
        <p:txBody>
          <a:bodyPr/>
          <a:lstStyle/>
          <a:p>
            <a:r>
              <a:rPr lang="en-US" dirty="0" smtClean="0"/>
              <a:t>Convolutional Sparse 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852" y="3033757"/>
            <a:ext cx="10738948" cy="27757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517022" y="1040723"/>
                <a:ext cx="6060126" cy="13872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eqArr>
                            <m:eqArr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𝜶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p>
                              </m:sSubSup>
                            </m:e>
                          </m:eqArr>
                        </m:fName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nary>
                                    <m:naryPr>
                                      <m:chr m:val="∑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∗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𝜶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nary>
                            <m:naryPr>
                              <m:chr m:val="∑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𝜶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022" y="1040723"/>
                <a:ext cx="6060126" cy="138723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852" y="1481693"/>
            <a:ext cx="4162425" cy="62865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5051901" y="1627318"/>
            <a:ext cx="394413" cy="2482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677366" y="1760165"/>
            <a:ext cx="40999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0B21-9CAF-4367-9B58-86BA5123C469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803445"/>
              </p:ext>
            </p:extLst>
          </p:nvPr>
        </p:nvGraphicFramePr>
        <p:xfrm>
          <a:off x="1190625" y="4161472"/>
          <a:ext cx="9906000" cy="2377440"/>
        </p:xfrm>
        <a:graphic>
          <a:graphicData uri="http://schemas.openxmlformats.org/drawingml/2006/table">
            <a:tbl>
              <a:tblPr/>
              <a:tblGrid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753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816" y="5984760"/>
            <a:ext cx="11038368" cy="37159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000" dirty="0" smtClean="0"/>
              <a:t>A. </a:t>
            </a:r>
            <a:r>
              <a:rPr lang="en-US" sz="2000" dirty="0" err="1" smtClean="0"/>
              <a:t>Szlam</a:t>
            </a:r>
            <a:r>
              <a:rPr lang="en-US" sz="2000" dirty="0" smtClean="0"/>
              <a:t>, K. </a:t>
            </a:r>
            <a:r>
              <a:rPr lang="en-US" sz="2000" dirty="0" err="1" smtClean="0"/>
              <a:t>Kavukcuoglu</a:t>
            </a:r>
            <a:r>
              <a:rPr lang="en-US" sz="2000" dirty="0"/>
              <a:t> </a:t>
            </a:r>
            <a:r>
              <a:rPr lang="en-US" sz="2000" dirty="0" smtClean="0"/>
              <a:t>and Y. </a:t>
            </a:r>
            <a:r>
              <a:rPr lang="en-US" sz="2000" dirty="0" err="1" smtClean="0"/>
              <a:t>LeCun</a:t>
            </a:r>
            <a:r>
              <a:rPr lang="en-US" sz="2000" dirty="0" smtClean="0"/>
              <a:t>, “</a:t>
            </a:r>
            <a:r>
              <a:rPr lang="en-US" sz="2000" dirty="0" smtClean="0"/>
              <a:t>Convolutional Matching Pursuit and Dictionary Training”, </a:t>
            </a:r>
            <a:r>
              <a:rPr lang="en-US" sz="2000" dirty="0" err="1" smtClean="0"/>
              <a:t>arXiv</a:t>
            </a:r>
            <a:r>
              <a:rPr lang="en-US" sz="2000" dirty="0" smtClean="0"/>
              <a:t>, 2010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1631" y="1722587"/>
            <a:ext cx="6693952" cy="409342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Convolutional MP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40B21-9CAF-4367-9B58-86BA5123C469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712004" y="2217120"/>
            <a:ext cx="16417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O(</a:t>
            </a:r>
            <a:r>
              <a:rPr lang="en-US" sz="28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MNpk</a:t>
            </a:r>
            <a:r>
              <a:rPr lang="en-US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en-US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39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104082</TotalTime>
  <Words>438</Words>
  <Application>Microsoft Office PowerPoint</Application>
  <PresentationFormat>Widescreen</PresentationFormat>
  <Paragraphs>1183</Paragraphs>
  <Slides>34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Times New Roman</vt:lpstr>
      <vt:lpstr>Office Theme</vt:lpstr>
      <vt:lpstr>Matching Pursuit based Convolutional Sparse Coding with the ℓ0,∞ “norm” </vt:lpstr>
      <vt:lpstr>Sparse coding</vt:lpstr>
      <vt:lpstr>Convex relaxation</vt:lpstr>
      <vt:lpstr>Greedy methods – matching pursuit</vt:lpstr>
      <vt:lpstr>PowerPoint Presentation</vt:lpstr>
      <vt:lpstr>Dictionary learning</vt:lpstr>
      <vt:lpstr>Patches</vt:lpstr>
      <vt:lpstr>Convolutional Sparse Coding</vt:lpstr>
      <vt:lpstr>Convolutional MP</vt:lpstr>
      <vt:lpstr>Convolutional Matching Pursuit</vt:lpstr>
      <vt:lpstr>Convex relaxation</vt:lpstr>
      <vt:lpstr>Working Locally, Thinking Globally</vt:lpstr>
      <vt:lpstr>Convex relaxation</vt:lpstr>
      <vt:lpstr>Our method</vt:lpstr>
      <vt:lpstr>Demonstration</vt:lpstr>
      <vt:lpstr>Layers</vt:lpstr>
      <vt:lpstr>Convolutional Dictionary Learning</vt:lpstr>
      <vt:lpstr>Convolutional Dictionary Update Step</vt:lpstr>
      <vt:lpstr>Convolutional MOD</vt:lpstr>
      <vt:lpstr>PowerPoint Presentation</vt:lpstr>
      <vt:lpstr>Text Images</vt:lpstr>
      <vt:lpstr>Learned dictionaries – text images</vt:lpstr>
      <vt:lpstr>PowerPoint Presentation</vt:lpstr>
      <vt:lpstr>Salt-and-pepper noise removal</vt:lpstr>
      <vt:lpstr>Initial noisy image</vt:lpstr>
      <vt:lpstr>Iteration 1</vt:lpstr>
      <vt:lpstr>Iteration 3</vt:lpstr>
      <vt:lpstr>Iteration 8</vt:lpstr>
      <vt:lpstr>Iteration 24</vt:lpstr>
      <vt:lpstr>PowerPoint Presentation</vt:lpstr>
      <vt:lpstr>Results</vt:lpstr>
      <vt:lpstr>Cartoon-Texture Separation</vt:lpstr>
      <vt:lpstr>PowerPoint Presentation</vt:lpstr>
      <vt:lpstr>Conclusions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Convolutional Sparse Coding</dc:title>
  <dc:creator>Admin</dc:creator>
  <cp:lastModifiedBy>Admin</cp:lastModifiedBy>
  <cp:revision>359</cp:revision>
  <dcterms:created xsi:type="dcterms:W3CDTF">2017-02-17T07:09:50Z</dcterms:created>
  <dcterms:modified xsi:type="dcterms:W3CDTF">2018-04-19T03:29:19Z</dcterms:modified>
</cp:coreProperties>
</file>