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404" r:id="rId2"/>
    <p:sldId id="403" r:id="rId3"/>
    <p:sldId id="282" r:id="rId4"/>
    <p:sldId id="315" r:id="rId5"/>
    <p:sldId id="316" r:id="rId6"/>
    <p:sldId id="317" r:id="rId7"/>
    <p:sldId id="384" r:id="rId8"/>
    <p:sldId id="320" r:id="rId9"/>
    <p:sldId id="386" r:id="rId10"/>
    <p:sldId id="401" r:id="rId11"/>
    <p:sldId id="402" r:id="rId12"/>
    <p:sldId id="329" r:id="rId13"/>
    <p:sldId id="331" r:id="rId14"/>
    <p:sldId id="321" r:id="rId15"/>
    <p:sldId id="324" r:id="rId16"/>
    <p:sldId id="325" r:id="rId17"/>
    <p:sldId id="333" r:id="rId18"/>
    <p:sldId id="339" r:id="rId19"/>
    <p:sldId id="334" r:id="rId20"/>
    <p:sldId id="398" r:id="rId21"/>
    <p:sldId id="336" r:id="rId22"/>
    <p:sldId id="337" r:id="rId23"/>
    <p:sldId id="394" r:id="rId24"/>
    <p:sldId id="400" r:id="rId25"/>
    <p:sldId id="343" r:id="rId26"/>
    <p:sldId id="346" r:id="rId27"/>
    <p:sldId id="335" r:id="rId28"/>
    <p:sldId id="393" r:id="rId29"/>
    <p:sldId id="392" r:id="rId30"/>
    <p:sldId id="341" r:id="rId31"/>
    <p:sldId id="390" r:id="rId32"/>
    <p:sldId id="387" r:id="rId33"/>
    <p:sldId id="391" r:id="rId34"/>
    <p:sldId id="388" r:id="rId35"/>
    <p:sldId id="395" r:id="rId36"/>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86">
          <p15:clr>
            <a:srgbClr val="A4A3A4"/>
          </p15:clr>
        </p15:guide>
        <p15:guide id="2" orient="horz" pos="347">
          <p15:clr>
            <a:srgbClr val="A4A3A4"/>
          </p15:clr>
        </p15:guide>
        <p15:guide id="3" orient="horz" pos="2160">
          <p15:clr>
            <a:srgbClr val="A4A3A4"/>
          </p15:clr>
        </p15:guide>
        <p15:guide id="4" pos="7112">
          <p15:clr>
            <a:srgbClr val="A4A3A4"/>
          </p15:clr>
        </p15:guide>
        <p15:guide id="5"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C4405"/>
    <a:srgbClr val="F8A360"/>
    <a:srgbClr val="E36C36"/>
    <a:srgbClr val="F0F0F0"/>
    <a:srgbClr val="A6A6A6"/>
    <a:srgbClr val="77933C"/>
    <a:srgbClr val="4F81BD"/>
    <a:srgbClr val="00CC00"/>
    <a:srgbClr val="0000FF"/>
    <a:srgbClr val="7F5F5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88" autoAdjust="0"/>
    <p:restoredTop sz="88954" autoAdjust="0"/>
  </p:normalViewPr>
  <p:slideViewPr>
    <p:cSldViewPr snapToGrid="0" snapToObjects="1" showGuides="1">
      <p:cViewPr varScale="1">
        <p:scale>
          <a:sx n="101" d="100"/>
          <a:sy n="101" d="100"/>
        </p:scale>
        <p:origin x="462" y="114"/>
      </p:cViewPr>
      <p:guideLst>
        <p:guide orient="horz" pos="3986"/>
        <p:guide orient="horz" pos="347"/>
        <p:guide orient="horz" pos="2160"/>
        <p:guide pos="7112"/>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073EFD-9620-4BAA-B3AB-CD0EE413EE67}" type="datetimeFigureOut">
              <a:rPr lang="en-US" smtClean="0"/>
              <a:t>11/24/2018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F7658B-4827-4CDB-A7ED-723AC2248E1B}" type="slidenum">
              <a:rPr lang="en-US" smtClean="0"/>
              <a:t>‹#›</a:t>
            </a:fld>
            <a:endParaRPr lang="en-US"/>
          </a:p>
        </p:txBody>
      </p:sp>
    </p:spTree>
    <p:extLst>
      <p:ext uri="{BB962C8B-B14F-4D97-AF65-F5344CB8AC3E}">
        <p14:creationId xmlns:p14="http://schemas.microsoft.com/office/powerpoint/2010/main" val="1404681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In order to get meaningful information out of measurements collected at different places, they need to be aligned in time</a:t>
            </a:r>
          </a:p>
        </p:txBody>
      </p:sp>
      <p:sp>
        <p:nvSpPr>
          <p:cNvPr id="4" name="Slide Number Placeholder 3"/>
          <p:cNvSpPr>
            <a:spLocks noGrp="1"/>
          </p:cNvSpPr>
          <p:nvPr>
            <p:ph type="sldNum" sz="quarter" idx="5"/>
          </p:nvPr>
        </p:nvSpPr>
        <p:spPr/>
        <p:txBody>
          <a:bodyPr/>
          <a:lstStyle/>
          <a:p>
            <a:fld id="{4CF7658B-4827-4CDB-A7ED-723AC2248E1B}" type="slidenum">
              <a:rPr lang="en-US" smtClean="0"/>
              <a:t>2</a:t>
            </a:fld>
            <a:endParaRPr lang="en-US"/>
          </a:p>
        </p:txBody>
      </p:sp>
    </p:spTree>
    <p:extLst>
      <p:ext uri="{BB962C8B-B14F-4D97-AF65-F5344CB8AC3E}">
        <p14:creationId xmlns:p14="http://schemas.microsoft.com/office/powerpoint/2010/main" val="1066567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dirty="0">
                <a:latin typeface="Arial" panose="020B0604020202020204" pitchFamily="34" charset="0"/>
                <a:cs typeface="Arial" panose="020B0604020202020204" pitchFamily="34" charset="0"/>
              </a:rPr>
              <a:t>Sparsity of the attack has not been utilized</a:t>
            </a:r>
          </a:p>
          <a:p>
            <a:pPr>
              <a:buFont typeface="Wingdings" panose="05000000000000000000" pitchFamily="2" charset="2"/>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F7658B-4827-4CDB-A7ED-723AC2248E1B}" type="slidenum">
              <a:rPr lang="en-US" smtClean="0"/>
              <a:t>11</a:t>
            </a:fld>
            <a:endParaRPr lang="en-US"/>
          </a:p>
        </p:txBody>
      </p:sp>
    </p:spTree>
    <p:extLst>
      <p:ext uri="{BB962C8B-B14F-4D97-AF65-F5344CB8AC3E}">
        <p14:creationId xmlns:p14="http://schemas.microsoft.com/office/powerpoint/2010/main" val="4430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12</a:t>
            </a:fld>
            <a:endParaRPr lang="en-US"/>
          </a:p>
        </p:txBody>
      </p:sp>
    </p:spTree>
    <p:extLst>
      <p:ext uri="{BB962C8B-B14F-4D97-AF65-F5344CB8AC3E}">
        <p14:creationId xmlns:p14="http://schemas.microsoft.com/office/powerpoint/2010/main" val="2790296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PMU measurements collected from a network of buses connected to the power grid is governed by the </a:t>
            </a:r>
            <a:r>
              <a:rPr lang="en-US" dirty="0" err="1"/>
              <a:t>krchoff’s</a:t>
            </a:r>
            <a:r>
              <a:rPr lang="en-US" dirty="0"/>
              <a:t> current and </a:t>
            </a:r>
            <a:r>
              <a:rPr lang="en-US" dirty="0" err="1"/>
              <a:t>kirchoff’c</a:t>
            </a:r>
            <a:r>
              <a:rPr lang="en-US" dirty="0"/>
              <a:t> voltage laws. Therefore we can model PMU measurements, that is current and voltage measurements using the network parameters and network topology. </a:t>
            </a:r>
          </a:p>
        </p:txBody>
      </p:sp>
      <p:sp>
        <p:nvSpPr>
          <p:cNvPr id="4" name="Slide Number Placeholder 3"/>
          <p:cNvSpPr>
            <a:spLocks noGrp="1"/>
          </p:cNvSpPr>
          <p:nvPr>
            <p:ph type="sldNum" sz="quarter" idx="5"/>
          </p:nvPr>
        </p:nvSpPr>
        <p:spPr/>
        <p:txBody>
          <a:bodyPr/>
          <a:lstStyle/>
          <a:p>
            <a:fld id="{4CF7658B-4827-4CDB-A7ED-723AC2248E1B}" type="slidenum">
              <a:rPr lang="en-US" smtClean="0"/>
              <a:t>13</a:t>
            </a:fld>
            <a:endParaRPr lang="en-US"/>
          </a:p>
        </p:txBody>
      </p:sp>
    </p:spTree>
    <p:extLst>
      <p:ext uri="{BB962C8B-B14F-4D97-AF65-F5344CB8AC3E}">
        <p14:creationId xmlns:p14="http://schemas.microsoft.com/office/powerpoint/2010/main" val="785285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14</a:t>
            </a:fld>
            <a:endParaRPr lang="en-US"/>
          </a:p>
        </p:txBody>
      </p:sp>
    </p:spTree>
    <p:extLst>
      <p:ext uri="{BB962C8B-B14F-4D97-AF65-F5344CB8AC3E}">
        <p14:creationId xmlns:p14="http://schemas.microsoft.com/office/powerpoint/2010/main" val="339535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15</a:t>
            </a:fld>
            <a:endParaRPr lang="en-US"/>
          </a:p>
        </p:txBody>
      </p:sp>
    </p:spTree>
    <p:extLst>
      <p:ext uri="{BB962C8B-B14F-4D97-AF65-F5344CB8AC3E}">
        <p14:creationId xmlns:p14="http://schemas.microsoft.com/office/powerpoint/2010/main" val="301902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Alpha g</a:t>
            </a:r>
          </a:p>
        </p:txBody>
      </p:sp>
      <p:sp>
        <p:nvSpPr>
          <p:cNvPr id="4" name="Slide Number Placeholder 3"/>
          <p:cNvSpPr>
            <a:spLocks noGrp="1"/>
          </p:cNvSpPr>
          <p:nvPr>
            <p:ph type="sldNum" sz="quarter" idx="5"/>
          </p:nvPr>
        </p:nvSpPr>
        <p:spPr/>
        <p:txBody>
          <a:bodyPr/>
          <a:lstStyle/>
          <a:p>
            <a:fld id="{4CF7658B-4827-4CDB-A7ED-723AC2248E1B}" type="slidenum">
              <a:rPr lang="en-US" smtClean="0"/>
              <a:t>16</a:t>
            </a:fld>
            <a:endParaRPr lang="en-US"/>
          </a:p>
        </p:txBody>
      </p:sp>
    </p:spTree>
    <p:extLst>
      <p:ext uri="{BB962C8B-B14F-4D97-AF65-F5344CB8AC3E}">
        <p14:creationId xmlns:p14="http://schemas.microsoft.com/office/powerpoint/2010/main" val="794317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With true alpha , phi inverse alpha times z bar lies very close to column space of H. The distance is due to a small perturbation caused by measurement noise. </a:t>
            </a:r>
          </a:p>
        </p:txBody>
      </p:sp>
      <p:sp>
        <p:nvSpPr>
          <p:cNvPr id="4" name="Slide Number Placeholder 3"/>
          <p:cNvSpPr>
            <a:spLocks noGrp="1"/>
          </p:cNvSpPr>
          <p:nvPr>
            <p:ph type="sldNum" sz="quarter" idx="5"/>
          </p:nvPr>
        </p:nvSpPr>
        <p:spPr/>
        <p:txBody>
          <a:bodyPr/>
          <a:lstStyle/>
          <a:p>
            <a:fld id="{4CF7658B-4827-4CDB-A7ED-723AC2248E1B}" type="slidenum">
              <a:rPr lang="en-US" smtClean="0"/>
              <a:t>17</a:t>
            </a:fld>
            <a:endParaRPr lang="en-US"/>
          </a:p>
        </p:txBody>
      </p:sp>
    </p:spTree>
    <p:extLst>
      <p:ext uri="{BB962C8B-B14F-4D97-AF65-F5344CB8AC3E}">
        <p14:creationId xmlns:p14="http://schemas.microsoft.com/office/powerpoint/2010/main" val="2525329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18</a:t>
            </a:fld>
            <a:endParaRPr lang="en-US"/>
          </a:p>
        </p:txBody>
      </p:sp>
    </p:spTree>
    <p:extLst>
      <p:ext uri="{BB962C8B-B14F-4D97-AF65-F5344CB8AC3E}">
        <p14:creationId xmlns:p14="http://schemas.microsoft.com/office/powerpoint/2010/main" val="3814261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address this problem as an optimization problem. Our objective is to find the sparsest alpha which gives a residue less than a threshold tau. Tau is set based on noise statistics.</a:t>
            </a:r>
          </a:p>
        </p:txBody>
      </p:sp>
      <p:sp>
        <p:nvSpPr>
          <p:cNvPr id="4" name="Slide Number Placeholder 3"/>
          <p:cNvSpPr>
            <a:spLocks noGrp="1"/>
          </p:cNvSpPr>
          <p:nvPr>
            <p:ph type="sldNum" sz="quarter" idx="5"/>
          </p:nvPr>
        </p:nvSpPr>
        <p:spPr/>
        <p:txBody>
          <a:bodyPr/>
          <a:lstStyle/>
          <a:p>
            <a:fld id="{4CF7658B-4827-4CDB-A7ED-723AC2248E1B}" type="slidenum">
              <a:rPr lang="en-US" smtClean="0"/>
              <a:t>19</a:t>
            </a:fld>
            <a:endParaRPr lang="en-US"/>
          </a:p>
        </p:txBody>
      </p:sp>
    </p:spTree>
    <p:extLst>
      <p:ext uri="{BB962C8B-B14F-4D97-AF65-F5344CB8AC3E}">
        <p14:creationId xmlns:p14="http://schemas.microsoft.com/office/powerpoint/2010/main" val="168041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20</a:t>
            </a:fld>
            <a:endParaRPr lang="en-US"/>
          </a:p>
        </p:txBody>
      </p:sp>
    </p:spTree>
    <p:extLst>
      <p:ext uri="{BB962C8B-B14F-4D97-AF65-F5344CB8AC3E}">
        <p14:creationId xmlns:p14="http://schemas.microsoft.com/office/powerpoint/2010/main" val="3288430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In order to get meaningful information out of measurements collected at different places, they need to be aligned in time</a:t>
            </a:r>
          </a:p>
        </p:txBody>
      </p:sp>
      <p:sp>
        <p:nvSpPr>
          <p:cNvPr id="4" name="Slide Number Placeholder 3"/>
          <p:cNvSpPr>
            <a:spLocks noGrp="1"/>
          </p:cNvSpPr>
          <p:nvPr>
            <p:ph type="sldNum" sz="quarter" idx="5"/>
          </p:nvPr>
        </p:nvSpPr>
        <p:spPr/>
        <p:txBody>
          <a:bodyPr/>
          <a:lstStyle/>
          <a:p>
            <a:fld id="{4CF7658B-4827-4CDB-A7ED-723AC2248E1B}" type="slidenum">
              <a:rPr lang="en-US" smtClean="0"/>
              <a:t>3</a:t>
            </a:fld>
            <a:endParaRPr lang="en-US"/>
          </a:p>
        </p:txBody>
      </p:sp>
    </p:spTree>
    <p:extLst>
      <p:ext uri="{BB962C8B-B14F-4D97-AF65-F5344CB8AC3E}">
        <p14:creationId xmlns:p14="http://schemas.microsoft.com/office/powerpoint/2010/main" val="475008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through PMUs is a luxury</a:t>
            </a:r>
          </a:p>
        </p:txBody>
      </p:sp>
      <p:sp>
        <p:nvSpPr>
          <p:cNvPr id="4" name="Slide Number Placeholder 3"/>
          <p:cNvSpPr>
            <a:spLocks noGrp="1"/>
          </p:cNvSpPr>
          <p:nvPr>
            <p:ph type="sldNum" sz="quarter" idx="5"/>
          </p:nvPr>
        </p:nvSpPr>
        <p:spPr/>
        <p:txBody>
          <a:bodyPr/>
          <a:lstStyle/>
          <a:p>
            <a:fld id="{4CF7658B-4827-4CDB-A7ED-723AC2248E1B}" type="slidenum">
              <a:rPr lang="en-US" smtClean="0"/>
              <a:t>21</a:t>
            </a:fld>
            <a:endParaRPr lang="en-US"/>
          </a:p>
        </p:txBody>
      </p:sp>
    </p:spTree>
    <p:extLst>
      <p:ext uri="{BB962C8B-B14F-4D97-AF65-F5344CB8AC3E}">
        <p14:creationId xmlns:p14="http://schemas.microsoft.com/office/powerpoint/2010/main" val="1329085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22</a:t>
            </a:fld>
            <a:endParaRPr lang="en-US"/>
          </a:p>
        </p:txBody>
      </p:sp>
    </p:spTree>
    <p:extLst>
      <p:ext uri="{BB962C8B-B14F-4D97-AF65-F5344CB8AC3E}">
        <p14:creationId xmlns:p14="http://schemas.microsoft.com/office/powerpoint/2010/main" val="2678346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23</a:t>
            </a:fld>
            <a:endParaRPr lang="en-US"/>
          </a:p>
        </p:txBody>
      </p:sp>
    </p:spTree>
    <p:extLst>
      <p:ext uri="{BB962C8B-B14F-4D97-AF65-F5344CB8AC3E}">
        <p14:creationId xmlns:p14="http://schemas.microsoft.com/office/powerpoint/2010/main" val="938482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through PMUs is a luxury, since deploying PMUs are quite expensive. </a:t>
            </a:r>
          </a:p>
        </p:txBody>
      </p:sp>
      <p:sp>
        <p:nvSpPr>
          <p:cNvPr id="4" name="Slide Number Placeholder 3"/>
          <p:cNvSpPr>
            <a:spLocks noGrp="1"/>
          </p:cNvSpPr>
          <p:nvPr>
            <p:ph type="sldNum" sz="quarter" idx="5"/>
          </p:nvPr>
        </p:nvSpPr>
        <p:spPr/>
        <p:txBody>
          <a:bodyPr/>
          <a:lstStyle/>
          <a:p>
            <a:fld id="{4CF7658B-4827-4CDB-A7ED-723AC2248E1B}" type="slidenum">
              <a:rPr lang="en-US" smtClean="0"/>
              <a:t>24</a:t>
            </a:fld>
            <a:endParaRPr lang="en-US"/>
          </a:p>
        </p:txBody>
      </p:sp>
    </p:spTree>
    <p:extLst>
      <p:ext uri="{BB962C8B-B14F-4D97-AF65-F5344CB8AC3E}">
        <p14:creationId xmlns:p14="http://schemas.microsoft.com/office/powerpoint/2010/main" val="1629786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through PMUs is a luxury, since deploying PMUs are quite expensive. </a:t>
            </a:r>
          </a:p>
        </p:txBody>
      </p:sp>
      <p:sp>
        <p:nvSpPr>
          <p:cNvPr id="4" name="Slide Number Placeholder 3"/>
          <p:cNvSpPr>
            <a:spLocks noGrp="1"/>
          </p:cNvSpPr>
          <p:nvPr>
            <p:ph type="sldNum" sz="quarter" idx="5"/>
          </p:nvPr>
        </p:nvSpPr>
        <p:spPr/>
        <p:txBody>
          <a:bodyPr/>
          <a:lstStyle/>
          <a:p>
            <a:fld id="{4CF7658B-4827-4CDB-A7ED-723AC2248E1B}" type="slidenum">
              <a:rPr lang="en-US" smtClean="0"/>
              <a:t>25</a:t>
            </a:fld>
            <a:endParaRPr lang="en-US"/>
          </a:p>
        </p:txBody>
      </p:sp>
    </p:spTree>
    <p:extLst>
      <p:ext uri="{BB962C8B-B14F-4D97-AF65-F5344CB8AC3E}">
        <p14:creationId xmlns:p14="http://schemas.microsoft.com/office/powerpoint/2010/main" val="8600987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through PMUs is a luxury</a:t>
            </a:r>
          </a:p>
        </p:txBody>
      </p:sp>
      <p:sp>
        <p:nvSpPr>
          <p:cNvPr id="4" name="Slide Number Placeholder 3"/>
          <p:cNvSpPr>
            <a:spLocks noGrp="1"/>
          </p:cNvSpPr>
          <p:nvPr>
            <p:ph type="sldNum" sz="quarter" idx="5"/>
          </p:nvPr>
        </p:nvSpPr>
        <p:spPr/>
        <p:txBody>
          <a:bodyPr/>
          <a:lstStyle/>
          <a:p>
            <a:fld id="{4CF7658B-4827-4CDB-A7ED-723AC2248E1B}" type="slidenum">
              <a:rPr lang="en-US" smtClean="0"/>
              <a:t>30</a:t>
            </a:fld>
            <a:endParaRPr lang="en-US"/>
          </a:p>
        </p:txBody>
      </p:sp>
    </p:spTree>
    <p:extLst>
      <p:ext uri="{BB962C8B-B14F-4D97-AF65-F5344CB8AC3E}">
        <p14:creationId xmlns:p14="http://schemas.microsoft.com/office/powerpoint/2010/main" val="88837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Observability through PMUs is a luxury</a:t>
            </a:r>
          </a:p>
        </p:txBody>
      </p:sp>
      <p:sp>
        <p:nvSpPr>
          <p:cNvPr id="4" name="Slide Number Placeholder 3"/>
          <p:cNvSpPr>
            <a:spLocks noGrp="1"/>
          </p:cNvSpPr>
          <p:nvPr>
            <p:ph type="sldNum" sz="quarter" idx="5"/>
          </p:nvPr>
        </p:nvSpPr>
        <p:spPr/>
        <p:txBody>
          <a:bodyPr/>
          <a:lstStyle/>
          <a:p>
            <a:fld id="{4CF7658B-4827-4CDB-A7ED-723AC2248E1B}" type="slidenum">
              <a:rPr lang="en-US" smtClean="0"/>
              <a:t>32</a:t>
            </a:fld>
            <a:endParaRPr lang="en-US"/>
          </a:p>
        </p:txBody>
      </p:sp>
    </p:spTree>
    <p:extLst>
      <p:ext uri="{BB962C8B-B14F-4D97-AF65-F5344CB8AC3E}">
        <p14:creationId xmlns:p14="http://schemas.microsoft.com/office/powerpoint/2010/main" val="20725414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33</a:t>
            </a:fld>
            <a:endParaRPr lang="en-US"/>
          </a:p>
        </p:txBody>
      </p:sp>
    </p:spTree>
    <p:extLst>
      <p:ext uri="{BB962C8B-B14F-4D97-AF65-F5344CB8AC3E}">
        <p14:creationId xmlns:p14="http://schemas.microsoft.com/office/powerpoint/2010/main" val="4060144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randomly attacked two PMUs in the region C. </a:t>
            </a:r>
          </a:p>
          <a:p>
            <a:endParaRPr lang="en-US" dirty="0"/>
          </a:p>
          <a:p>
            <a:r>
              <a:rPr lang="en-US" dirty="0"/>
              <a:t>The attack was formed as a gaussian distribution with zero mean and a non zero standard deviation. The plot here shows the recovery performance in terms of the maximum absolute angle error happened in the network as we increase the attack standard deviation for 100 monte </a:t>
            </a:r>
            <a:r>
              <a:rPr lang="en-US" dirty="0" err="1"/>
              <a:t>carlo</a:t>
            </a:r>
            <a:r>
              <a:rPr lang="en-US" dirty="0"/>
              <a:t> runs . These plots are box plots, the legend here shows how to read these plots. ….</a:t>
            </a:r>
          </a:p>
        </p:txBody>
      </p:sp>
      <p:sp>
        <p:nvSpPr>
          <p:cNvPr id="4" name="Slide Number Placeholder 3"/>
          <p:cNvSpPr>
            <a:spLocks noGrp="1"/>
          </p:cNvSpPr>
          <p:nvPr>
            <p:ph type="sldNum" sz="quarter" idx="5"/>
          </p:nvPr>
        </p:nvSpPr>
        <p:spPr/>
        <p:txBody>
          <a:bodyPr/>
          <a:lstStyle/>
          <a:p>
            <a:fld id="{4CF7658B-4827-4CDB-A7ED-723AC2248E1B}" type="slidenum">
              <a:rPr lang="en-US" smtClean="0"/>
              <a:t>34</a:t>
            </a:fld>
            <a:endParaRPr lang="en-US"/>
          </a:p>
        </p:txBody>
      </p:sp>
    </p:spTree>
    <p:extLst>
      <p:ext uri="{BB962C8B-B14F-4D97-AF65-F5344CB8AC3E}">
        <p14:creationId xmlns:p14="http://schemas.microsoft.com/office/powerpoint/2010/main" val="11764714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35</a:t>
            </a:fld>
            <a:endParaRPr lang="en-US"/>
          </a:p>
        </p:txBody>
      </p:sp>
    </p:spTree>
    <p:extLst>
      <p:ext uri="{BB962C8B-B14F-4D97-AF65-F5344CB8AC3E}">
        <p14:creationId xmlns:p14="http://schemas.microsoft.com/office/powerpoint/2010/main" val="166985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Universal time stamp! </a:t>
            </a:r>
          </a:p>
        </p:txBody>
      </p:sp>
      <p:sp>
        <p:nvSpPr>
          <p:cNvPr id="4" name="Slide Number Placeholder 3"/>
          <p:cNvSpPr>
            <a:spLocks noGrp="1"/>
          </p:cNvSpPr>
          <p:nvPr>
            <p:ph type="sldNum" sz="quarter" idx="5"/>
          </p:nvPr>
        </p:nvSpPr>
        <p:spPr/>
        <p:txBody>
          <a:bodyPr/>
          <a:lstStyle/>
          <a:p>
            <a:fld id="{4CF7658B-4827-4CDB-A7ED-723AC2248E1B}" type="slidenum">
              <a:rPr lang="en-US" smtClean="0"/>
              <a:t>4</a:t>
            </a:fld>
            <a:endParaRPr lang="en-US"/>
          </a:p>
        </p:txBody>
      </p:sp>
    </p:spTree>
    <p:extLst>
      <p:ext uri="{BB962C8B-B14F-4D97-AF65-F5344CB8AC3E}">
        <p14:creationId xmlns:p14="http://schemas.microsoft.com/office/powerpoint/2010/main" val="3012423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5</a:t>
            </a:fld>
            <a:endParaRPr lang="en-US"/>
          </a:p>
        </p:txBody>
      </p:sp>
    </p:spTree>
    <p:extLst>
      <p:ext uri="{BB962C8B-B14F-4D97-AF65-F5344CB8AC3E}">
        <p14:creationId xmlns:p14="http://schemas.microsoft.com/office/powerpoint/2010/main" val="3679244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endParaRPr lang="en-US" dirty="0"/>
          </a:p>
          <a:p>
            <a:r>
              <a:rPr lang="en-US" dirty="0"/>
              <a:t>When the </a:t>
            </a:r>
            <a:r>
              <a:rPr lang="en-US" baseline="0" dirty="0"/>
              <a:t>time stamp is shifted, measurements from that bus loose synchronization.   </a:t>
            </a:r>
          </a:p>
        </p:txBody>
      </p:sp>
      <p:sp>
        <p:nvSpPr>
          <p:cNvPr id="4" name="Slide Number Placeholder 3"/>
          <p:cNvSpPr>
            <a:spLocks noGrp="1"/>
          </p:cNvSpPr>
          <p:nvPr>
            <p:ph type="sldNum" sz="quarter" idx="5"/>
          </p:nvPr>
        </p:nvSpPr>
        <p:spPr/>
        <p:txBody>
          <a:bodyPr/>
          <a:lstStyle/>
          <a:p>
            <a:fld id="{4CF7658B-4827-4CDB-A7ED-723AC2248E1B}" type="slidenum">
              <a:rPr lang="en-US" smtClean="0"/>
              <a:t>6</a:t>
            </a:fld>
            <a:endParaRPr lang="en-US"/>
          </a:p>
        </p:txBody>
      </p:sp>
    </p:spTree>
    <p:extLst>
      <p:ext uri="{BB962C8B-B14F-4D97-AF65-F5344CB8AC3E}">
        <p14:creationId xmlns:p14="http://schemas.microsoft.com/office/powerpoint/2010/main" val="1826499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7</a:t>
            </a:fld>
            <a:endParaRPr lang="en-US"/>
          </a:p>
        </p:txBody>
      </p:sp>
    </p:spTree>
    <p:extLst>
      <p:ext uri="{BB962C8B-B14F-4D97-AF65-F5344CB8AC3E}">
        <p14:creationId xmlns:p14="http://schemas.microsoft.com/office/powerpoint/2010/main" val="24151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7658B-4827-4CDB-A7ED-723AC2248E1B}" type="slidenum">
              <a:rPr lang="en-US" smtClean="0"/>
              <a:t>8</a:t>
            </a:fld>
            <a:endParaRPr lang="en-US"/>
          </a:p>
        </p:txBody>
      </p:sp>
    </p:spTree>
    <p:extLst>
      <p:ext uri="{BB962C8B-B14F-4D97-AF65-F5344CB8AC3E}">
        <p14:creationId xmlns:p14="http://schemas.microsoft.com/office/powerpoint/2010/main" val="317276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sz="12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CF7658B-4827-4CDB-A7ED-723AC2248E1B}" type="slidenum">
              <a:rPr lang="en-US" smtClean="0"/>
              <a:t>9</a:t>
            </a:fld>
            <a:endParaRPr lang="en-US"/>
          </a:p>
        </p:txBody>
      </p:sp>
    </p:spTree>
    <p:extLst>
      <p:ext uri="{BB962C8B-B14F-4D97-AF65-F5344CB8AC3E}">
        <p14:creationId xmlns:p14="http://schemas.microsoft.com/office/powerpoint/2010/main" val="2266676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r>
              <a:rPr lang="en-US" sz="1200" dirty="0">
                <a:latin typeface="Arial" panose="020B0604020202020204" pitchFamily="34" charset="0"/>
                <a:cs typeface="Arial" panose="020B0604020202020204" pitchFamily="34" charset="0"/>
              </a:rPr>
              <a:t>Exhaustive grid search (0 to 2*pi) -&gt; Golden search successfully reduce the range of search. The objective </a:t>
            </a:r>
            <a:r>
              <a:rPr lang="en-US" sz="1200" dirty="0" err="1">
                <a:latin typeface="Arial" panose="020B0604020202020204" pitchFamily="34" charset="0"/>
                <a:cs typeface="Arial" panose="020B0604020202020204" pitchFamily="34" charset="0"/>
              </a:rPr>
              <a:t>duntion</a:t>
            </a:r>
            <a:r>
              <a:rPr lang="en-US" sz="1200" dirty="0">
                <a:latin typeface="Arial" panose="020B0604020202020204" pitchFamily="34" charset="0"/>
                <a:cs typeface="Arial" panose="020B0604020202020204" pitchFamily="34" charset="0"/>
              </a:rPr>
              <a:t> they are minimizing has a unimodal minimizer.</a:t>
            </a:r>
          </a:p>
        </p:txBody>
      </p:sp>
      <p:sp>
        <p:nvSpPr>
          <p:cNvPr id="4" name="Slide Number Placeholder 3"/>
          <p:cNvSpPr>
            <a:spLocks noGrp="1"/>
          </p:cNvSpPr>
          <p:nvPr>
            <p:ph type="sldNum" sz="quarter" idx="5"/>
          </p:nvPr>
        </p:nvSpPr>
        <p:spPr/>
        <p:txBody>
          <a:bodyPr/>
          <a:lstStyle/>
          <a:p>
            <a:fld id="{4CF7658B-4827-4CDB-A7ED-723AC2248E1B}" type="slidenum">
              <a:rPr lang="en-US" smtClean="0"/>
              <a:t>10</a:t>
            </a:fld>
            <a:endParaRPr lang="en-US"/>
          </a:p>
        </p:txBody>
      </p:sp>
    </p:spTree>
    <p:extLst>
      <p:ext uri="{BB962C8B-B14F-4D97-AF65-F5344CB8AC3E}">
        <p14:creationId xmlns:p14="http://schemas.microsoft.com/office/powerpoint/2010/main" val="35945902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9620" y="-9622"/>
            <a:ext cx="12211242" cy="6877243"/>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914162" y="2977163"/>
            <a:ext cx="10360501" cy="1083277"/>
          </a:xfrm>
        </p:spPr>
        <p:txBody>
          <a:bodyPr>
            <a:normAutofit/>
          </a:bodyPr>
          <a:lstStyle>
            <a:lvl1pPr>
              <a:defRPr sz="4800">
                <a:solidFill>
                  <a:schemeClr val="bg1"/>
                </a:solidFill>
                <a:latin typeface="Impact"/>
                <a:cs typeface="Impact"/>
              </a:defRPr>
            </a:lvl1pPr>
          </a:lstStyle>
          <a:p>
            <a:r>
              <a:rPr lang="en-US" dirty="0"/>
              <a:t>Presentation Title</a:t>
            </a:r>
          </a:p>
        </p:txBody>
      </p:sp>
      <p:sp>
        <p:nvSpPr>
          <p:cNvPr id="3" name="Subtitle 2"/>
          <p:cNvSpPr>
            <a:spLocks noGrp="1"/>
          </p:cNvSpPr>
          <p:nvPr>
            <p:ph type="subTitle" idx="1" hasCustomPrompt="1"/>
          </p:nvPr>
        </p:nvSpPr>
        <p:spPr>
          <a:xfrm>
            <a:off x="1828324" y="4079676"/>
            <a:ext cx="8532178" cy="1327821"/>
          </a:xfrm>
        </p:spPr>
        <p:txBody>
          <a:bodyPr>
            <a:normAutofit/>
          </a:bodyPr>
          <a:lstStyle>
            <a:lvl1pPr marL="0" indent="0" algn="ctr">
              <a:lnSpc>
                <a:spcPct val="130000"/>
              </a:lnSpc>
              <a:buNone/>
              <a:defRPr sz="2800" baseline="0">
                <a:solidFill>
                  <a:srgbClr val="FFFFFF"/>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a:t>
            </a:r>
            <a:br>
              <a:rPr lang="en-US" dirty="0"/>
            </a:br>
            <a:r>
              <a:rPr lang="en-US" dirty="0"/>
              <a:t>Date</a:t>
            </a:r>
          </a:p>
        </p:txBody>
      </p:sp>
      <p:sp>
        <p:nvSpPr>
          <p:cNvPr id="5" name="TextBox 4"/>
          <p:cNvSpPr txBox="1"/>
          <p:nvPr userDrawn="1"/>
        </p:nvSpPr>
        <p:spPr>
          <a:xfrm>
            <a:off x="686409" y="6075181"/>
            <a:ext cx="3123004" cy="338554"/>
          </a:xfrm>
          <a:prstGeom prst="rect">
            <a:avLst/>
          </a:prstGeom>
          <a:noFill/>
        </p:spPr>
        <p:txBody>
          <a:bodyPr wrap="square" rtlCol="0">
            <a:spAutoFit/>
          </a:bodyPr>
          <a:lstStyle/>
          <a:p>
            <a:r>
              <a:rPr lang="en-US" sz="1600" dirty="0">
                <a:solidFill>
                  <a:schemeClr val="bg1"/>
                </a:solidFill>
                <a:latin typeface="Verdana"/>
                <a:cs typeface="Verdana"/>
              </a:rPr>
              <a:t>COLLEGE OF ENGINEERING</a:t>
            </a:r>
          </a:p>
        </p:txBody>
      </p:sp>
      <p:sp>
        <p:nvSpPr>
          <p:cNvPr id="8" name="TextBox 7"/>
          <p:cNvSpPr txBox="1"/>
          <p:nvPr userDrawn="1"/>
        </p:nvSpPr>
        <p:spPr>
          <a:xfrm>
            <a:off x="4507537" y="6075181"/>
            <a:ext cx="6999272" cy="338554"/>
          </a:xfrm>
          <a:prstGeom prst="rect">
            <a:avLst/>
          </a:prstGeom>
          <a:noFill/>
        </p:spPr>
        <p:txBody>
          <a:bodyPr wrap="square" rtlCol="0">
            <a:spAutoFit/>
          </a:bodyPr>
          <a:lstStyle/>
          <a:p>
            <a:pPr algn="r"/>
            <a:r>
              <a:rPr lang="en-US" sz="1600" kern="1200" dirty="0">
                <a:solidFill>
                  <a:srgbClr val="FFFFFF"/>
                </a:solidFill>
                <a:latin typeface="Verdana"/>
                <a:ea typeface="+mn-ea"/>
                <a:cs typeface="Verdana"/>
              </a:rPr>
              <a:t>School of Electrical Engineering and Computer Science</a:t>
            </a:r>
            <a:endParaRPr lang="en-US" sz="1600" dirty="0">
              <a:solidFill>
                <a:srgbClr val="FFFFFF"/>
              </a:solidFill>
              <a:latin typeface="Verdana"/>
              <a:cs typeface="Verdana"/>
            </a:endParaRPr>
          </a:p>
        </p:txBody>
      </p:sp>
      <p:cxnSp>
        <p:nvCxnSpPr>
          <p:cNvPr id="7" name="Straight Connector 6"/>
          <p:cNvCxnSpPr/>
          <p:nvPr userDrawn="1"/>
        </p:nvCxnSpPr>
        <p:spPr>
          <a:xfrm>
            <a:off x="786201" y="6027385"/>
            <a:ext cx="10622362"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9" name="Picture 8" descr="OSU_vertical_2C_W_over_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7761" y="467917"/>
            <a:ext cx="1953304" cy="2057399"/>
          </a:xfrm>
          <a:prstGeom prst="rect">
            <a:avLst/>
          </a:prstGeom>
        </p:spPr>
      </p:pic>
    </p:spTree>
    <p:extLst>
      <p:ext uri="{BB962C8B-B14F-4D97-AF65-F5344CB8AC3E}">
        <p14:creationId xmlns:p14="http://schemas.microsoft.com/office/powerpoint/2010/main" val="424789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2979" y="1250845"/>
            <a:ext cx="10362867" cy="1193114"/>
          </a:xfrm>
        </p:spPr>
        <p:txBody>
          <a:bodyPr/>
          <a:lstStyle>
            <a:lvl1pPr algn="l">
              <a:defRPr>
                <a:solidFill>
                  <a:srgbClr val="DC4400"/>
                </a:solidFill>
              </a:defRPr>
            </a:lvl1pPr>
          </a:lstStyle>
          <a:p>
            <a:r>
              <a:rPr lang="en-US" dirty="0"/>
              <a:t>Click to edit Master title style</a:t>
            </a:r>
          </a:p>
        </p:txBody>
      </p:sp>
      <p:sp>
        <p:nvSpPr>
          <p:cNvPr id="3" name="Content Placeholder 2"/>
          <p:cNvSpPr>
            <a:spLocks noGrp="1"/>
          </p:cNvSpPr>
          <p:nvPr>
            <p:ph idx="1"/>
          </p:nvPr>
        </p:nvSpPr>
        <p:spPr>
          <a:xfrm>
            <a:off x="912979" y="2443959"/>
            <a:ext cx="10362867" cy="3682206"/>
          </a:xfrm>
        </p:spPr>
        <p:txBody>
          <a:bodyPr/>
          <a:lstStyle>
            <a:lvl1pPr algn="l">
              <a:defRPr/>
            </a:lvl1pPr>
            <a:lvl2pPr algn="l">
              <a:defRPr/>
            </a:lvl2pPr>
            <a:lvl3pPr algn="l">
              <a:defRPr/>
            </a:lvl3pPr>
            <a:lvl4pPr algn="l">
              <a:defRPr/>
            </a:lvl4pPr>
            <a:lvl5pPr algn="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12979" y="6356351"/>
            <a:ext cx="2540521" cy="365125"/>
          </a:xfrm>
          <a:prstGeom prst="rect">
            <a:avLst/>
          </a:prstGeom>
        </p:spPr>
        <p:txBody>
          <a:bodyPr/>
          <a:lstStyle>
            <a:lvl1pPr>
              <a:defRPr>
                <a:latin typeface="Verdana"/>
                <a:cs typeface="Verdana"/>
              </a:defRPr>
            </a:lvl1pPr>
          </a:lstStyle>
          <a:p>
            <a:fld id="{9BD0DD54-9116-BF41-84A5-68A4D7F67848}" type="datetimeFigureOut">
              <a:rPr lang="en-US" smtClean="0"/>
              <a:pPr/>
              <a:t>11/24/2018</a:t>
            </a:fld>
            <a:endParaRPr lang="en-US" dirty="0"/>
          </a:p>
        </p:txBody>
      </p:sp>
      <p:sp>
        <p:nvSpPr>
          <p:cNvPr id="5" name="Footer Placeholder 4"/>
          <p:cNvSpPr>
            <a:spLocks noGrp="1"/>
          </p:cNvSpPr>
          <p:nvPr>
            <p:ph type="ftr" sz="quarter" idx="11"/>
          </p:nvPr>
        </p:nvSpPr>
        <p:spPr>
          <a:xfrm>
            <a:off x="4164515" y="6356351"/>
            <a:ext cx="3859795" cy="365125"/>
          </a:xfrm>
          <a:prstGeom prst="rect">
            <a:avLst/>
          </a:prstGeom>
        </p:spPr>
        <p:txBody>
          <a:bodyPr/>
          <a:lstStyle>
            <a:lvl1pPr>
              <a:defRPr>
                <a:latin typeface="Verdana"/>
                <a:cs typeface="Verdana"/>
              </a:defRPr>
            </a:lvl1pPr>
          </a:lstStyle>
          <a:p>
            <a:endParaRPr lang="en-US" dirty="0"/>
          </a:p>
        </p:txBody>
      </p:sp>
      <p:sp>
        <p:nvSpPr>
          <p:cNvPr id="6" name="Slide Number Placeholder 5"/>
          <p:cNvSpPr>
            <a:spLocks noGrp="1"/>
          </p:cNvSpPr>
          <p:nvPr>
            <p:ph type="sldNum" sz="quarter" idx="12"/>
          </p:nvPr>
        </p:nvSpPr>
        <p:spPr>
          <a:xfrm>
            <a:off x="8735326" y="6356351"/>
            <a:ext cx="2555430" cy="365125"/>
          </a:xfrm>
          <a:prstGeom prst="rect">
            <a:avLst/>
          </a:prstGeom>
        </p:spPr>
        <p:txBody>
          <a:bodyPr/>
          <a:lstStyle>
            <a:lvl1pPr>
              <a:defRPr>
                <a:latin typeface="Verdana"/>
                <a:cs typeface="Verdana"/>
              </a:defRPr>
            </a:lvl1pPr>
          </a:lstStyle>
          <a:p>
            <a:fld id="{A9F06186-681F-7246-9274-0E5FA005C98D}" type="slidenum">
              <a:rPr lang="en-US" smtClean="0"/>
              <a:pPr/>
              <a:t>‹#›</a:t>
            </a:fld>
            <a:endParaRPr lang="en-US" dirty="0"/>
          </a:p>
        </p:txBody>
      </p:sp>
      <p:pic>
        <p:nvPicPr>
          <p:cNvPr id="8" name="Picture 7" descr="OSU_COE_horizontal_2C_O_over_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5643" y="324700"/>
            <a:ext cx="2805112" cy="802297"/>
          </a:xfrm>
          <a:prstGeom prst="rect">
            <a:avLst/>
          </a:prstGeom>
        </p:spPr>
      </p:pic>
    </p:spTree>
    <p:extLst>
      <p:ext uri="{BB962C8B-B14F-4D97-AF65-F5344CB8AC3E}">
        <p14:creationId xmlns:p14="http://schemas.microsoft.com/office/powerpoint/2010/main" val="82187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OSU_COE_horizontal_2C_O_over_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5643" y="324700"/>
            <a:ext cx="2805112" cy="802297"/>
          </a:xfrm>
          <a:prstGeom prst="rect">
            <a:avLst/>
          </a:prstGeom>
        </p:spPr>
      </p:pic>
      <p:sp>
        <p:nvSpPr>
          <p:cNvPr id="8" name="Title 1"/>
          <p:cNvSpPr>
            <a:spLocks noGrp="1"/>
          </p:cNvSpPr>
          <p:nvPr>
            <p:ph type="title"/>
          </p:nvPr>
        </p:nvSpPr>
        <p:spPr>
          <a:xfrm>
            <a:off x="927889" y="2832443"/>
            <a:ext cx="10362867" cy="1193114"/>
          </a:xfrm>
        </p:spPr>
        <p:txBody>
          <a:bodyPr/>
          <a:lstStyle>
            <a:lvl1pPr algn="ctr">
              <a:defRPr>
                <a:solidFill>
                  <a:srgbClr val="DC4400"/>
                </a:solidFill>
              </a:defRPr>
            </a:lvl1pPr>
          </a:lstStyle>
          <a:p>
            <a:r>
              <a:rPr lang="en-US" dirty="0"/>
              <a:t>Click to edit Master title style</a:t>
            </a:r>
          </a:p>
        </p:txBody>
      </p:sp>
      <p:sp>
        <p:nvSpPr>
          <p:cNvPr id="10" name="Date Placeholder 3"/>
          <p:cNvSpPr>
            <a:spLocks noGrp="1"/>
          </p:cNvSpPr>
          <p:nvPr>
            <p:ph type="dt" sz="half" idx="10"/>
          </p:nvPr>
        </p:nvSpPr>
        <p:spPr>
          <a:xfrm>
            <a:off x="912979" y="6356351"/>
            <a:ext cx="2540521" cy="365125"/>
          </a:xfrm>
          <a:prstGeom prst="rect">
            <a:avLst/>
          </a:prstGeom>
        </p:spPr>
        <p:txBody>
          <a:bodyPr/>
          <a:lstStyle>
            <a:lvl1pPr>
              <a:defRPr>
                <a:latin typeface="Verdana"/>
                <a:cs typeface="Verdana"/>
              </a:defRPr>
            </a:lvl1pPr>
          </a:lstStyle>
          <a:p>
            <a:fld id="{9BD0DD54-9116-BF41-84A5-68A4D7F67848}" type="datetimeFigureOut">
              <a:rPr lang="en-US" smtClean="0"/>
              <a:pPr/>
              <a:t>11/24/2018</a:t>
            </a:fld>
            <a:endParaRPr lang="en-US" dirty="0"/>
          </a:p>
        </p:txBody>
      </p:sp>
      <p:sp>
        <p:nvSpPr>
          <p:cNvPr id="11" name="Footer Placeholder 4"/>
          <p:cNvSpPr>
            <a:spLocks noGrp="1"/>
          </p:cNvSpPr>
          <p:nvPr>
            <p:ph type="ftr" sz="quarter" idx="11"/>
          </p:nvPr>
        </p:nvSpPr>
        <p:spPr>
          <a:xfrm>
            <a:off x="4164515" y="6356351"/>
            <a:ext cx="3859795" cy="365125"/>
          </a:xfrm>
          <a:prstGeom prst="rect">
            <a:avLst/>
          </a:prstGeom>
        </p:spPr>
        <p:txBody>
          <a:bodyPr/>
          <a:lstStyle>
            <a:lvl1pPr>
              <a:defRPr>
                <a:latin typeface="Verdana"/>
                <a:cs typeface="Verdana"/>
              </a:defRPr>
            </a:lvl1pPr>
          </a:lstStyle>
          <a:p>
            <a:endParaRPr lang="en-US" dirty="0"/>
          </a:p>
        </p:txBody>
      </p:sp>
      <p:sp>
        <p:nvSpPr>
          <p:cNvPr id="12" name="Slide Number Placeholder 5"/>
          <p:cNvSpPr>
            <a:spLocks noGrp="1"/>
          </p:cNvSpPr>
          <p:nvPr>
            <p:ph type="sldNum" sz="quarter" idx="12"/>
          </p:nvPr>
        </p:nvSpPr>
        <p:spPr>
          <a:xfrm>
            <a:off x="8735326" y="6356351"/>
            <a:ext cx="2555430" cy="365125"/>
          </a:xfrm>
          <a:prstGeom prst="rect">
            <a:avLst/>
          </a:prstGeom>
        </p:spPr>
        <p:txBody>
          <a:bodyPr/>
          <a:lstStyle>
            <a:lvl1pPr>
              <a:defRPr>
                <a:latin typeface="Verdana"/>
                <a:cs typeface="Verdana"/>
              </a:defRPr>
            </a:lvl1pPr>
          </a:lstStyle>
          <a:p>
            <a:fld id="{A9F06186-681F-7246-9274-0E5FA005C98D}" type="slidenum">
              <a:rPr lang="en-US" smtClean="0"/>
              <a:pPr/>
              <a:t>‹#›</a:t>
            </a:fld>
            <a:endParaRPr lang="en-US" dirty="0"/>
          </a:p>
        </p:txBody>
      </p:sp>
    </p:spTree>
    <p:extLst>
      <p:ext uri="{BB962C8B-B14F-4D97-AF65-F5344CB8AC3E}">
        <p14:creationId xmlns:p14="http://schemas.microsoft.com/office/powerpoint/2010/main" val="2570229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OSU_COE_horizontal_2C_O_over_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85643" y="324700"/>
            <a:ext cx="2805112" cy="802297"/>
          </a:xfrm>
          <a:prstGeom prst="rect">
            <a:avLst/>
          </a:prstGeom>
        </p:spPr>
      </p:pic>
      <p:sp>
        <p:nvSpPr>
          <p:cNvPr id="9" name="Date Placeholder 3"/>
          <p:cNvSpPr>
            <a:spLocks noGrp="1"/>
          </p:cNvSpPr>
          <p:nvPr>
            <p:ph type="dt" sz="half" idx="10"/>
          </p:nvPr>
        </p:nvSpPr>
        <p:spPr>
          <a:xfrm>
            <a:off x="912979" y="6356351"/>
            <a:ext cx="2540521" cy="365125"/>
          </a:xfrm>
          <a:prstGeom prst="rect">
            <a:avLst/>
          </a:prstGeom>
        </p:spPr>
        <p:txBody>
          <a:bodyPr/>
          <a:lstStyle>
            <a:lvl1pPr>
              <a:defRPr>
                <a:latin typeface="Verdana"/>
                <a:cs typeface="Verdana"/>
              </a:defRPr>
            </a:lvl1pPr>
          </a:lstStyle>
          <a:p>
            <a:fld id="{9BD0DD54-9116-BF41-84A5-68A4D7F67848}" type="datetimeFigureOut">
              <a:rPr lang="en-US" smtClean="0"/>
              <a:pPr/>
              <a:t>11/24/2018</a:t>
            </a:fld>
            <a:endParaRPr lang="en-US" dirty="0"/>
          </a:p>
        </p:txBody>
      </p:sp>
      <p:sp>
        <p:nvSpPr>
          <p:cNvPr id="10" name="Footer Placeholder 4"/>
          <p:cNvSpPr>
            <a:spLocks noGrp="1"/>
          </p:cNvSpPr>
          <p:nvPr>
            <p:ph type="ftr" sz="quarter" idx="11"/>
          </p:nvPr>
        </p:nvSpPr>
        <p:spPr>
          <a:xfrm>
            <a:off x="4164515" y="6356351"/>
            <a:ext cx="3859795" cy="365125"/>
          </a:xfrm>
          <a:prstGeom prst="rect">
            <a:avLst/>
          </a:prstGeom>
        </p:spPr>
        <p:txBody>
          <a:bodyPr/>
          <a:lstStyle>
            <a:lvl1pPr>
              <a:defRPr>
                <a:latin typeface="Verdana"/>
                <a:cs typeface="Verdana"/>
              </a:defRPr>
            </a:lvl1pPr>
          </a:lstStyle>
          <a:p>
            <a:endParaRPr lang="en-US" dirty="0"/>
          </a:p>
        </p:txBody>
      </p:sp>
      <p:sp>
        <p:nvSpPr>
          <p:cNvPr id="11" name="Slide Number Placeholder 5"/>
          <p:cNvSpPr>
            <a:spLocks noGrp="1"/>
          </p:cNvSpPr>
          <p:nvPr>
            <p:ph type="sldNum" sz="quarter" idx="12"/>
          </p:nvPr>
        </p:nvSpPr>
        <p:spPr>
          <a:xfrm>
            <a:off x="8735326" y="6356351"/>
            <a:ext cx="2555430" cy="365125"/>
          </a:xfrm>
          <a:prstGeom prst="rect">
            <a:avLst/>
          </a:prstGeom>
        </p:spPr>
        <p:txBody>
          <a:bodyPr/>
          <a:lstStyle>
            <a:lvl1pPr>
              <a:defRPr>
                <a:latin typeface="Verdana"/>
                <a:cs typeface="Verdana"/>
              </a:defRPr>
            </a:lvl1pPr>
          </a:lstStyle>
          <a:p>
            <a:fld id="{A9F06186-681F-7246-9274-0E5FA005C98D}" type="slidenum">
              <a:rPr lang="en-US" smtClean="0"/>
              <a:pPr/>
              <a:t>‹#›</a:t>
            </a:fld>
            <a:endParaRPr lang="en-US" dirty="0"/>
          </a:p>
        </p:txBody>
      </p:sp>
    </p:spTree>
    <p:extLst>
      <p:ext uri="{BB962C8B-B14F-4D97-AF65-F5344CB8AC3E}">
        <p14:creationId xmlns:p14="http://schemas.microsoft.com/office/powerpoint/2010/main" val="41838291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04042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txStyles>
    <p:titleStyle>
      <a:lvl1pPr algn="ctr" defTabSz="457200" rtl="0" eaLnBrk="1" latinLnBrk="0" hangingPunct="1">
        <a:spcBef>
          <a:spcPct val="0"/>
        </a:spcBef>
        <a:buNone/>
        <a:defRPr sz="4400" kern="1200">
          <a:solidFill>
            <a:schemeClr val="tx1"/>
          </a:solidFill>
          <a:latin typeface="Impact"/>
          <a:ea typeface="+mj-ea"/>
          <a:cs typeface="Impac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116.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0.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1230.png"/><Relationship Id="rId7" Type="http://schemas.openxmlformats.org/officeDocument/2006/relationships/image" Target="../media/image12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200.png"/><Relationship Id="rId4" Type="http://schemas.openxmlformats.org/officeDocument/2006/relationships/image" Target="../media/image1190.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1230.png"/><Relationship Id="rId7" Type="http://schemas.openxmlformats.org/officeDocument/2006/relationships/image" Target="../media/image122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200.png"/><Relationship Id="rId4" Type="http://schemas.openxmlformats.org/officeDocument/2006/relationships/image" Target="../media/image1190.pn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8" Type="http://schemas.openxmlformats.org/officeDocument/2006/relationships/image" Target="../media/image1230.png"/><Relationship Id="rId7" Type="http://schemas.openxmlformats.org/officeDocument/2006/relationships/image" Target="../media/image122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200.png"/><Relationship Id="rId4" Type="http://schemas.openxmlformats.org/officeDocument/2006/relationships/image" Target="../media/image1190.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8" Type="http://schemas.openxmlformats.org/officeDocument/2006/relationships/image" Target="../media/image1230.png"/><Relationship Id="rId7" Type="http://schemas.openxmlformats.org/officeDocument/2006/relationships/image" Target="../media/image12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10.png"/><Relationship Id="rId5" Type="http://schemas.openxmlformats.org/officeDocument/2006/relationships/image" Target="../media/image1200.png"/><Relationship Id="rId10" Type="http://schemas.openxmlformats.org/officeDocument/2006/relationships/image" Target="../media/image63.jpg"/><Relationship Id="rId4" Type="http://schemas.openxmlformats.org/officeDocument/2006/relationships/image" Target="../media/image1190.png"/><Relationship Id="rId9"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90.png"/><Relationship Id="rId7" Type="http://schemas.openxmlformats.org/officeDocument/2006/relationships/image" Target="../media/image123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20.png"/><Relationship Id="rId5" Type="http://schemas.openxmlformats.org/officeDocument/2006/relationships/image" Target="../media/image1210.png"/><Relationship Id="rId4" Type="http://schemas.openxmlformats.org/officeDocument/2006/relationships/image" Target="../media/image1200.png"/><Relationship Id="rId9" Type="http://schemas.openxmlformats.org/officeDocument/2006/relationships/image" Target="../media/image65.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sv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8.png"/><Relationship Id="rId5" Type="http://schemas.openxmlformats.org/officeDocument/2006/relationships/image" Target="../media/image8.svg"/><Relationship Id="rId10" Type="http://schemas.openxmlformats.org/officeDocument/2006/relationships/image" Target="../media/image17.png"/><Relationship Id="rId4" Type="http://schemas.openxmlformats.org/officeDocument/2006/relationships/image" Target="../media/image7.sv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6.png"/><Relationship Id="rId5" Type="http://schemas.openxmlformats.org/officeDocument/2006/relationships/image" Target="../media/image8.svg"/><Relationship Id="rId10" Type="http://schemas.openxmlformats.org/officeDocument/2006/relationships/image" Target="../media/image20.png"/><Relationship Id="rId4" Type="http://schemas.openxmlformats.org/officeDocument/2006/relationships/image" Target="../media/image7.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6.png"/><Relationship Id="rId5" Type="http://schemas.openxmlformats.org/officeDocument/2006/relationships/image" Target="../media/image8.svg"/><Relationship Id="rId1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7.svg"/><Relationship Id="rId9" Type="http://schemas.openxmlformats.org/officeDocument/2006/relationships/image" Target="../media/image88.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9.jpg"/><Relationship Id="rId12"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svg"/><Relationship Id="rId11" Type="http://schemas.openxmlformats.org/officeDocument/2006/relationships/image" Target="../media/image23.png"/><Relationship Id="rId5" Type="http://schemas.openxmlformats.org/officeDocument/2006/relationships/image" Target="../media/image7.svg"/><Relationship Id="rId10"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5B22B4-E5CE-415C-A110-E315DBCDEEFD}"/>
              </a:ext>
            </a:extLst>
          </p:cNvPr>
          <p:cNvSpPr/>
          <p:nvPr/>
        </p:nvSpPr>
        <p:spPr>
          <a:xfrm>
            <a:off x="8366760" y="85725"/>
            <a:ext cx="3272790" cy="1162050"/>
          </a:xfrm>
          <a:prstGeom prst="rect">
            <a:avLst/>
          </a:prstGeom>
          <a:solidFill>
            <a:srgbClr val="DC440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9F50864-8585-4278-B64B-D4316CF0801B}"/>
              </a:ext>
            </a:extLst>
          </p:cNvPr>
          <p:cNvSpPr txBox="1"/>
          <p:nvPr/>
        </p:nvSpPr>
        <p:spPr>
          <a:xfrm>
            <a:off x="3267075" y="3269278"/>
            <a:ext cx="8591550" cy="400110"/>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Authors - Shashini De </a:t>
            </a:r>
            <a:r>
              <a:rPr lang="en-US" sz="2000" dirty="0" err="1">
                <a:solidFill>
                  <a:schemeClr val="bg1"/>
                </a:solidFill>
                <a:latin typeface="Arial" panose="020B0604020202020204" pitchFamily="34" charset="0"/>
                <a:cs typeface="Arial" panose="020B0604020202020204" pitchFamily="34" charset="0"/>
              </a:rPr>
              <a:t>silva,</a:t>
            </a:r>
            <a:r>
              <a:rPr lang="en-US" sz="2000" dirty="0">
                <a:solidFill>
                  <a:schemeClr val="bg1"/>
                </a:solidFill>
                <a:latin typeface="Arial" panose="020B0604020202020204" pitchFamily="34" charset="0"/>
                <a:cs typeface="Arial" panose="020B0604020202020204" pitchFamily="34" charset="0"/>
              </a:rPr>
              <a:t> Travis Hagan, </a:t>
            </a:r>
            <a:r>
              <a:rPr lang="en-US" sz="2000" dirty="0" err="1">
                <a:solidFill>
                  <a:schemeClr val="bg1"/>
                </a:solidFill>
                <a:latin typeface="Arial" panose="020B0604020202020204" pitchFamily="34" charset="0"/>
                <a:cs typeface="Arial" panose="020B0604020202020204" pitchFamily="34" charset="0"/>
              </a:rPr>
              <a:t>Jinsub</a:t>
            </a:r>
            <a:r>
              <a:rPr lang="en-US" sz="2000" dirty="0">
                <a:solidFill>
                  <a:schemeClr val="bg1"/>
                </a:solidFill>
                <a:latin typeface="Arial" panose="020B0604020202020204" pitchFamily="34" charset="0"/>
                <a:cs typeface="Arial" panose="020B0604020202020204" pitchFamily="34" charset="0"/>
              </a:rPr>
              <a:t> Kim and </a:t>
            </a:r>
            <a:r>
              <a:rPr lang="en-US" sz="2000" dirty="0" err="1">
                <a:solidFill>
                  <a:schemeClr val="bg1"/>
                </a:solidFill>
                <a:latin typeface="Arial" panose="020B0604020202020204" pitchFamily="34" charset="0"/>
                <a:cs typeface="Arial" panose="020B0604020202020204" pitchFamily="34" charset="0"/>
              </a:rPr>
              <a:t>E.C.Sanchez</a:t>
            </a:r>
            <a:endParaRPr lang="en-US" sz="2000" dirty="0">
              <a:solidFill>
                <a:schemeClr val="bg1"/>
              </a:solidFill>
            </a:endParaRPr>
          </a:p>
        </p:txBody>
      </p:sp>
      <p:sp>
        <p:nvSpPr>
          <p:cNvPr id="5" name="Title 1">
            <a:extLst>
              <a:ext uri="{FF2B5EF4-FFF2-40B4-BE49-F238E27FC236}">
                <a16:creationId xmlns:a16="http://schemas.microsoft.com/office/drawing/2014/main" id="{179504C0-9F20-4FC0-97DD-4A8128FB94C4}"/>
              </a:ext>
            </a:extLst>
          </p:cNvPr>
          <p:cNvSpPr txBox="1">
            <a:spLocks/>
          </p:cNvSpPr>
          <p:nvPr/>
        </p:nvSpPr>
        <p:spPr>
          <a:xfrm>
            <a:off x="1076087" y="1730760"/>
            <a:ext cx="10360501" cy="1698240"/>
          </a:xfrm>
          <a:prstGeom prst="rect">
            <a:avLst/>
          </a:prstGeom>
        </p:spPr>
        <p:txBody>
          <a:bodyPr vert="horz" lIns="91440" tIns="45720" rIns="91440" bIns="45720" rtlCol="0" anchor="ctr">
            <a:normAutofit fontScale="97500"/>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pPr algn="ctr"/>
            <a:r>
              <a:rPr lang="en-US" dirty="0">
                <a:solidFill>
                  <a:schemeClr val="bg1"/>
                </a:solidFill>
              </a:rPr>
              <a:t>SPARSE DATA CORRECTION FOR PMU DATA UNDER GPS SPOOFING ATTACKS </a:t>
            </a:r>
          </a:p>
        </p:txBody>
      </p:sp>
      <p:pic>
        <p:nvPicPr>
          <p:cNvPr id="7" name="Picture 6">
            <a:extLst>
              <a:ext uri="{FF2B5EF4-FFF2-40B4-BE49-F238E27FC236}">
                <a16:creationId xmlns:a16="http://schemas.microsoft.com/office/drawing/2014/main" id="{B1CB1A4F-9C2C-4F8D-9122-63FF604106FA}"/>
              </a:ext>
            </a:extLst>
          </p:cNvPr>
          <p:cNvPicPr>
            <a:picLocks noChangeAspect="1"/>
          </p:cNvPicPr>
          <p:nvPr/>
        </p:nvPicPr>
        <p:blipFill>
          <a:blip r:embed="rId2"/>
          <a:stretch>
            <a:fillRect/>
          </a:stretch>
        </p:blipFill>
        <p:spPr>
          <a:xfrm>
            <a:off x="603250" y="4805474"/>
            <a:ext cx="1863726" cy="1747726"/>
          </a:xfrm>
          <a:prstGeom prst="rect">
            <a:avLst/>
          </a:prstGeom>
        </p:spPr>
      </p:pic>
    </p:spTree>
    <p:extLst>
      <p:ext uri="{BB962C8B-B14F-4D97-AF65-F5344CB8AC3E}">
        <p14:creationId xmlns:p14="http://schemas.microsoft.com/office/powerpoint/2010/main" val="3077347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24700C9-510E-48C0-80A2-4A47D23BD75E}"/>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Related work</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a:extLst>
                <a:ext uri="{FF2B5EF4-FFF2-40B4-BE49-F238E27FC236}">
                  <a16:creationId xmlns:a16="http://schemas.microsoft.com/office/drawing/2014/main" id="{8EFF35AE-3EE7-4AD7-AD58-35737966D9A7}"/>
                </a:ext>
              </a:extLst>
            </p:cNvPr>
            <p:cNvSpPr txBox="1">
              <a:spLocks/>
            </p:cNvSpPr>
            <p:nvPr/>
          </p:nvSpPr>
          <p:spPr>
            <a:xfrm>
              <a:off x="804115" y="1849524"/>
              <a:ext cx="10632235"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Fan IEEE Transactions on Smart Grid 2017 : </a:t>
              </a:r>
              <a:r>
                <a:rPr lang="en-US" sz="2000" dirty="0" err="1">
                  <a:latin typeface="Arial" panose="020B0604020202020204" pitchFamily="34" charset="0"/>
                  <a:cs typeface="Arial" panose="020B0604020202020204" pitchFamily="34" charset="0"/>
                </a:rPr>
                <a:t>S</a:t>
              </a:r>
              <a:r>
                <a:rPr lang="en-US" sz="2000" dirty="0" err="1"/>
                <a:t>ynchrophasor</a:t>
              </a:r>
              <a:r>
                <a:rPr lang="en-US" sz="2000" dirty="0"/>
                <a:t> data correction under GPS spoofing attack - A state estimation based approach </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Leverage unique property of GPS spoofing attacks</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Estimate the angle shift using golden search algorithm</a:t>
              </a:r>
            </a:p>
            <a:p>
              <a:pPr marL="457200" lvl="1" indent="0">
                <a:buNone/>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Limitations - Assume single PMU is spoofed in the network</a:t>
              </a: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828F5808-4CAF-44D4-B276-00F4C033AFA5}"/>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38630095"/>
      </p:ext>
    </p:extLst>
  </p:cSld>
  <p:clrMapOvr>
    <a:masterClrMapping/>
  </p:clrMapOvr>
  <mc:AlternateContent xmlns:mc="http://schemas.openxmlformats.org/markup-compatibility/2006" xmlns:p14="http://schemas.microsoft.com/office/powerpoint/2010/main">
    <mc:Choice Requires="p14">
      <p:transition spd="slow" p14:dur="2000" advTm="58510"/>
    </mc:Choice>
    <mc:Fallback xmlns="">
      <p:transition spd="slow" advTm="5851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DB6EA5A-EECD-413B-BDC9-87EA6150FE2F}"/>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Related work</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err="1">
                  <a:latin typeface="Arial" panose="020B0604020202020204" pitchFamily="34" charset="0"/>
                  <a:cs typeface="Arial" panose="020B0604020202020204" pitchFamily="34" charset="0"/>
                </a:rPr>
                <a:t>Risbud</a:t>
              </a:r>
              <a:r>
                <a:rPr lang="en-US" sz="2800" dirty="0">
                  <a:latin typeface="Arial" panose="020B0604020202020204" pitchFamily="34" charset="0"/>
                  <a:cs typeface="Arial" panose="020B0604020202020204" pitchFamily="34" charset="0"/>
                </a:rPr>
                <a:t> IEEE Transactions on Smart Grid 2018 : </a:t>
              </a:r>
              <a:r>
                <a:rPr lang="en-US" sz="2200" dirty="0">
                  <a:latin typeface="Arial" panose="020B0604020202020204" pitchFamily="34" charset="0"/>
                  <a:cs typeface="Arial" panose="020B0604020202020204" pitchFamily="34" charset="0"/>
                </a:rPr>
                <a:t>Vulnerability analysis of smart grids to GPS spoofing </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Leverage unique property of GPS spoofing attacks</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Alternate minimization algorithm for joint state estimation and attack reconstruction</a:t>
              </a: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Limitations - Requires observability of the network </a:t>
              </a:r>
            </a:p>
            <a:p>
              <a:pPr marL="0" indent="0">
                <a:buNone/>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A1682791-157C-445B-ADD9-B6B748EF0F0C}"/>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35868874"/>
      </p:ext>
    </p:extLst>
  </p:cSld>
  <p:clrMapOvr>
    <a:masterClrMapping/>
  </p:clrMapOvr>
  <mc:AlternateContent xmlns:mc="http://schemas.openxmlformats.org/markup-compatibility/2006" xmlns:p14="http://schemas.microsoft.com/office/powerpoint/2010/main">
    <mc:Choice Requires="p14">
      <p:transition spd="slow" p14:dur="2000" advTm="58510"/>
    </mc:Choice>
    <mc:Fallback xmlns="">
      <p:transition spd="slow" advTm="5851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6DC460-7936-449C-8C61-E17AF7B3F5FC}"/>
              </a:ext>
            </a:extLst>
          </p:cNvPr>
          <p:cNvGrpSpPr/>
          <p:nvPr/>
        </p:nvGrpSpPr>
        <p:grpSpPr>
          <a:xfrm>
            <a:off x="804115" y="142875"/>
            <a:ext cx="10835435" cy="6521919"/>
            <a:chOff x="804115" y="142875"/>
            <a:chExt cx="10835435" cy="6521919"/>
          </a:xfrm>
        </p:grpSpPr>
        <p:sp>
          <p:nvSpPr>
            <p:cNvPr id="4" name="Title 1">
              <a:extLst>
                <a:ext uri="{FF2B5EF4-FFF2-40B4-BE49-F238E27FC236}">
                  <a16:creationId xmlns:a16="http://schemas.microsoft.com/office/drawing/2014/main" id="{A629798B-6ED1-4CEE-A506-9C5F0DC29A90}"/>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Our objective</a:t>
              </a:r>
            </a:p>
          </p:txBody>
        </p:sp>
        <p:sp>
          <p:nvSpPr>
            <p:cNvPr id="5" name="Content Placeholder 2">
              <a:extLst>
                <a:ext uri="{FF2B5EF4-FFF2-40B4-BE49-F238E27FC236}">
                  <a16:creationId xmlns:a16="http://schemas.microsoft.com/office/drawing/2014/main" id="{49056648-9B36-4608-AD5A-DF55EADC6F31}"/>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Correct PMU data, exploiting</a:t>
              </a:r>
            </a:p>
            <a:p>
              <a:pPr lvl="1"/>
              <a:r>
                <a:rPr lang="en-US" dirty="0"/>
                <a:t> the unique property of GPS spoofing</a:t>
              </a:r>
            </a:p>
            <a:p>
              <a:pPr lvl="1"/>
              <a:r>
                <a:rPr lang="en-US" dirty="0">
                  <a:latin typeface="Arial" panose="020B0604020202020204" pitchFamily="34" charset="0"/>
                  <a:cs typeface="Arial" panose="020B0604020202020204" pitchFamily="34" charset="0"/>
                </a:rPr>
                <a:t> the low dimensional space of legitimate PMU data </a:t>
              </a:r>
              <a:endParaRPr lang="en-US" dirty="0"/>
            </a:p>
            <a:p>
              <a:pPr lvl="1"/>
              <a:r>
                <a:rPr lang="en-US" dirty="0"/>
                <a:t> the sparse nature of attacks</a:t>
              </a:r>
            </a:p>
            <a:p>
              <a:pPr marL="457200" lvl="1" indent="0">
                <a:buNone/>
              </a:pPr>
              <a:endParaRPr lang="en-US"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C7ADD2E9-0027-43E5-AC99-B280F45191BB}"/>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35671430"/>
      </p:ext>
    </p:extLst>
  </p:cSld>
  <p:clrMapOvr>
    <a:masterClrMapping/>
  </p:clrMapOvr>
  <mc:AlternateContent xmlns:mc="http://schemas.openxmlformats.org/markup-compatibility/2006" xmlns:p14="http://schemas.microsoft.com/office/powerpoint/2010/main">
    <mc:Choice Requires="p14">
      <p:transition spd="slow" p14:dur="2000" advTm="11832"/>
    </mc:Choice>
    <mc:Fallback xmlns="">
      <p:transition spd="slow" advTm="1183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FA55AA1-B6C9-411A-A5A6-3B9D4A1EFA9D}"/>
              </a:ext>
            </a:extLst>
          </p:cNvPr>
          <p:cNvGrpSpPr/>
          <p:nvPr/>
        </p:nvGrpSpPr>
        <p:grpSpPr>
          <a:xfrm>
            <a:off x="804115" y="142875"/>
            <a:ext cx="10835435" cy="6826719"/>
            <a:chOff x="804115" y="142875"/>
            <a:chExt cx="10835435" cy="6826719"/>
          </a:xfrm>
        </p:grpSpPr>
        <p:sp>
          <p:nvSpPr>
            <p:cNvPr id="4" name="Title 1">
              <a:extLst>
                <a:ext uri="{FF2B5EF4-FFF2-40B4-BE49-F238E27FC236}">
                  <a16:creationId xmlns:a16="http://schemas.microsoft.com/office/drawing/2014/main" id="{A629798B-6ED1-4CEE-A506-9C5F0DC29A90}"/>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PMU measurement model</a:t>
              </a:r>
            </a:p>
          </p:txBody>
        </p:sp>
        <p:sp>
          <p:nvSpPr>
            <p:cNvPr id="5" name="Content Placeholder 2">
              <a:extLst>
                <a:ext uri="{FF2B5EF4-FFF2-40B4-BE49-F238E27FC236}">
                  <a16:creationId xmlns:a16="http://schemas.microsoft.com/office/drawing/2014/main" id="{49056648-9B36-4608-AD5A-DF55EADC6F31}"/>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010C79A-B02A-4C51-9A80-F8CD0EB14B7C}"/>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18E5952-CBB1-4A19-A56F-92FE27FE1EBC}"/>
                </a:ext>
              </a:extLst>
            </p:cNvPr>
            <p:cNvSpPr txBox="1">
              <a:spLocks/>
            </p:cNvSpPr>
            <p:nvPr/>
          </p:nvSpPr>
          <p:spPr>
            <a:xfrm>
              <a:off x="1108915" y="21543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9590211E-FD29-4D6C-A89C-4A7BCE05B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851" y="2119565"/>
              <a:ext cx="2498350" cy="518783"/>
            </a:xfrm>
            <a:prstGeom prst="rect">
              <a:avLst/>
            </a:prstGeom>
          </p:spPr>
        </p:pic>
        <p:grpSp>
          <p:nvGrpSpPr>
            <p:cNvPr id="3" name="Group 2">
              <a:extLst>
                <a:ext uri="{FF2B5EF4-FFF2-40B4-BE49-F238E27FC236}">
                  <a16:creationId xmlns:a16="http://schemas.microsoft.com/office/drawing/2014/main" id="{760E616A-67F0-4477-9A84-C8194073996D}"/>
                </a:ext>
              </a:extLst>
            </p:cNvPr>
            <p:cNvGrpSpPr/>
            <p:nvPr/>
          </p:nvGrpSpPr>
          <p:grpSpPr>
            <a:xfrm>
              <a:off x="2659924" y="3920638"/>
              <a:ext cx="5825411" cy="1056905"/>
              <a:chOff x="1648418" y="2574864"/>
              <a:chExt cx="8891989" cy="1708272"/>
            </a:xfrm>
          </p:grpSpPr>
          <p:pic>
            <p:nvPicPr>
              <p:cNvPr id="11" name="Picture 10">
                <a:extLst>
                  <a:ext uri="{FF2B5EF4-FFF2-40B4-BE49-F238E27FC236}">
                    <a16:creationId xmlns:a16="http://schemas.microsoft.com/office/drawing/2014/main" id="{1F21AFD4-5C16-4331-B0AA-C0A26C36EC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418" y="3153735"/>
                <a:ext cx="7291077" cy="584103"/>
              </a:xfrm>
              <a:prstGeom prst="rect">
                <a:avLst/>
              </a:prstGeom>
            </p:spPr>
          </p:pic>
          <p:pic>
            <p:nvPicPr>
              <p:cNvPr id="15" name="Picture 14">
                <a:extLst>
                  <a:ext uri="{FF2B5EF4-FFF2-40B4-BE49-F238E27FC236}">
                    <a16:creationId xmlns:a16="http://schemas.microsoft.com/office/drawing/2014/main" id="{A3024C64-7FEA-4E44-B18F-5B445771F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38154" y="3783932"/>
                <a:ext cx="5511605" cy="499204"/>
              </a:xfrm>
              <a:prstGeom prst="rect">
                <a:avLst/>
              </a:prstGeom>
            </p:spPr>
          </p:pic>
          <p:pic>
            <p:nvPicPr>
              <p:cNvPr id="16" name="Picture 15">
                <a:extLst>
                  <a:ext uri="{FF2B5EF4-FFF2-40B4-BE49-F238E27FC236}">
                    <a16:creationId xmlns:a16="http://schemas.microsoft.com/office/drawing/2014/main" id="{9DC44DA9-0417-4D33-931E-158E24BC10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1035" y="2574864"/>
                <a:ext cx="7599372" cy="358570"/>
              </a:xfrm>
              <a:prstGeom prst="rect">
                <a:avLst/>
              </a:prstGeom>
            </p:spPr>
          </p:pic>
        </p:grpSp>
        <p:sp>
          <p:nvSpPr>
            <p:cNvPr id="12" name="Rectangle 11">
              <a:extLst>
                <a:ext uri="{FF2B5EF4-FFF2-40B4-BE49-F238E27FC236}">
                  <a16:creationId xmlns:a16="http://schemas.microsoft.com/office/drawing/2014/main" id="{FA5545E0-07F5-4092-9DAE-B6BAB11C016A}"/>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23359312"/>
      </p:ext>
    </p:extLst>
  </p:cSld>
  <p:clrMapOvr>
    <a:masterClrMapping/>
  </p:clrMapOvr>
  <mc:AlternateContent xmlns:mc="http://schemas.openxmlformats.org/markup-compatibility/2006" xmlns:p14="http://schemas.microsoft.com/office/powerpoint/2010/main">
    <mc:Choice Requires="p14">
      <p:transition spd="slow" p14:dur="2000" advTm="27600"/>
    </mc:Choice>
    <mc:Fallback xmlns="">
      <p:transition spd="slow" advTm="276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9C3772C-5127-4176-96AC-13128D8637DD}"/>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Attack model</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774441" y="1849524"/>
              <a:ext cx="10392541"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All phase angle measurements from attacked PMU are affected by the same amount.</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40" name="Picture 39">
              <a:extLst>
                <a:ext uri="{FF2B5EF4-FFF2-40B4-BE49-F238E27FC236}">
                  <a16:creationId xmlns:a16="http://schemas.microsoft.com/office/drawing/2014/main" id="{19048361-5601-4727-A9C0-63876D181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0683" y="3122563"/>
              <a:ext cx="2460014" cy="521433"/>
            </a:xfrm>
            <a:prstGeom prst="rect">
              <a:avLst/>
            </a:prstGeom>
          </p:spPr>
        </p:pic>
        <p:pic>
          <p:nvPicPr>
            <p:cNvPr id="45" name="Picture 44">
              <a:extLst>
                <a:ext uri="{FF2B5EF4-FFF2-40B4-BE49-F238E27FC236}">
                  <a16:creationId xmlns:a16="http://schemas.microsoft.com/office/drawing/2014/main" id="{F449F260-86D9-4A45-8143-FC9B049FA6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440" y="5714346"/>
              <a:ext cx="4278883" cy="340098"/>
            </a:xfrm>
            <a:prstGeom prst="rect">
              <a:avLst/>
            </a:prstGeom>
          </p:spPr>
        </p:pic>
        <p:pic>
          <p:nvPicPr>
            <p:cNvPr id="11" name="Picture 10">
              <a:extLst>
                <a:ext uri="{FF2B5EF4-FFF2-40B4-BE49-F238E27FC236}">
                  <a16:creationId xmlns:a16="http://schemas.microsoft.com/office/drawing/2014/main" id="{E4AD599E-A92C-4B43-B436-ECB7B2B20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0468" y="4524227"/>
              <a:ext cx="6104740" cy="280656"/>
            </a:xfrm>
            <a:prstGeom prst="rect">
              <a:avLst/>
            </a:prstGeom>
          </p:spPr>
        </p:pic>
        <p:pic>
          <p:nvPicPr>
            <p:cNvPr id="12" name="Picture 11">
              <a:extLst>
                <a:ext uri="{FF2B5EF4-FFF2-40B4-BE49-F238E27FC236}">
                  <a16:creationId xmlns:a16="http://schemas.microsoft.com/office/drawing/2014/main" id="{2372A07A-832E-465F-8341-EE131C652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0467" y="5159671"/>
              <a:ext cx="6132985" cy="284423"/>
            </a:xfrm>
            <a:prstGeom prst="rect">
              <a:avLst/>
            </a:prstGeom>
          </p:spPr>
        </p:pic>
        <p:sp>
          <p:nvSpPr>
            <p:cNvPr id="9" name="Rectangle 8">
              <a:extLst>
                <a:ext uri="{FF2B5EF4-FFF2-40B4-BE49-F238E27FC236}">
                  <a16:creationId xmlns:a16="http://schemas.microsoft.com/office/drawing/2014/main" id="{EC264E85-F649-4226-A9CB-D8BDC7406905}"/>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70538452"/>
      </p:ext>
    </p:extLst>
  </p:cSld>
  <p:clrMapOvr>
    <a:masterClrMapping/>
  </p:clrMapOvr>
  <mc:AlternateContent xmlns:mc="http://schemas.openxmlformats.org/markup-compatibility/2006" xmlns:p14="http://schemas.microsoft.com/office/powerpoint/2010/main">
    <mc:Choice Requires="p14">
      <p:transition spd="slow" p14:dur="2000" advTm="39240"/>
    </mc:Choice>
    <mc:Fallback xmlns="">
      <p:transition spd="slow" advTm="3924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C32BC8A-F762-4993-A3EB-7B9AF8BDC809}"/>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30857"/>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Attack model</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3018DC8A-DCDF-4716-878C-309A97ED7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578" y="2145032"/>
              <a:ext cx="7456663" cy="1759456"/>
            </a:xfrm>
            <a:prstGeom prst="rect">
              <a:avLst/>
            </a:prstGeom>
          </p:spPr>
        </p:pic>
        <p:pic>
          <p:nvPicPr>
            <p:cNvPr id="11" name="Picture 10">
              <a:extLst>
                <a:ext uri="{FF2B5EF4-FFF2-40B4-BE49-F238E27FC236}">
                  <a16:creationId xmlns:a16="http://schemas.microsoft.com/office/drawing/2014/main" id="{F7BF0369-B4BF-4B38-9A3F-8F7594D3731A}"/>
                </a:ext>
              </a:extLst>
            </p:cNvPr>
            <p:cNvPicPr>
              <a:picLocks noChangeAspect="1"/>
            </p:cNvPicPr>
            <p:nvPr/>
          </p:nvPicPr>
          <p:blipFill rotWithShape="1">
            <a:blip r:embed="rId4">
              <a:extLst>
                <a:ext uri="{28A0092B-C50C-407E-A947-70E740481C1C}">
                  <a14:useLocalDpi xmlns:a14="http://schemas.microsoft.com/office/drawing/2010/main" val="0"/>
                </a:ext>
              </a:extLst>
            </a:blip>
            <a:srcRect l="36777" r="10319"/>
            <a:stretch/>
          </p:blipFill>
          <p:spPr>
            <a:xfrm>
              <a:off x="5311453" y="4685079"/>
              <a:ext cx="1529342" cy="617850"/>
            </a:xfrm>
            <a:prstGeom prst="rect">
              <a:avLst/>
            </a:prstGeom>
          </p:spPr>
        </p:pic>
        <p:pic>
          <p:nvPicPr>
            <p:cNvPr id="12" name="Picture 11">
              <a:extLst>
                <a:ext uri="{FF2B5EF4-FFF2-40B4-BE49-F238E27FC236}">
                  <a16:creationId xmlns:a16="http://schemas.microsoft.com/office/drawing/2014/main" id="{4169E5FF-1433-4C9F-9DEA-4EC2B5F650D1}"/>
                </a:ext>
              </a:extLst>
            </p:cNvPr>
            <p:cNvPicPr>
              <a:picLocks noChangeAspect="1"/>
            </p:cNvPicPr>
            <p:nvPr/>
          </p:nvPicPr>
          <p:blipFill rotWithShape="1">
            <a:blip r:embed="rId4">
              <a:extLst>
                <a:ext uri="{28A0092B-C50C-407E-A947-70E740481C1C}">
                  <a14:useLocalDpi xmlns:a14="http://schemas.microsoft.com/office/drawing/2010/main" val="0"/>
                </a:ext>
              </a:extLst>
            </a:blip>
            <a:srcRect l="89353"/>
            <a:stretch/>
          </p:blipFill>
          <p:spPr>
            <a:xfrm>
              <a:off x="9089373" y="4635507"/>
              <a:ext cx="369221" cy="741160"/>
            </a:xfrm>
            <a:prstGeom prst="rect">
              <a:avLst/>
            </a:prstGeom>
          </p:spPr>
        </p:pic>
        <p:pic>
          <p:nvPicPr>
            <p:cNvPr id="13" name="Picture 12">
              <a:extLst>
                <a:ext uri="{FF2B5EF4-FFF2-40B4-BE49-F238E27FC236}">
                  <a16:creationId xmlns:a16="http://schemas.microsoft.com/office/drawing/2014/main" id="{05B5A020-94BA-4D49-9EE0-39C2CF755699}"/>
                </a:ext>
              </a:extLst>
            </p:cNvPr>
            <p:cNvPicPr>
              <a:picLocks noChangeAspect="1"/>
            </p:cNvPicPr>
            <p:nvPr/>
          </p:nvPicPr>
          <p:blipFill rotWithShape="1">
            <a:blip r:embed="rId4">
              <a:extLst>
                <a:ext uri="{28A0092B-C50C-407E-A947-70E740481C1C}">
                  <a14:useLocalDpi xmlns:a14="http://schemas.microsoft.com/office/drawing/2010/main" val="0"/>
                </a:ext>
              </a:extLst>
            </a:blip>
            <a:srcRect r="87009"/>
            <a:stretch/>
          </p:blipFill>
          <p:spPr>
            <a:xfrm>
              <a:off x="2596626" y="4718656"/>
              <a:ext cx="430038" cy="707497"/>
            </a:xfrm>
            <a:prstGeom prst="rect">
              <a:avLst/>
            </a:prstGeom>
          </p:spPr>
        </p:pic>
        <p:sp>
          <p:nvSpPr>
            <p:cNvPr id="2" name="TextBox 1">
              <a:extLst>
                <a:ext uri="{FF2B5EF4-FFF2-40B4-BE49-F238E27FC236}">
                  <a16:creationId xmlns:a16="http://schemas.microsoft.com/office/drawing/2014/main" id="{EE4E5BC2-6BD0-4FCA-8340-E0EE0778E552}"/>
                </a:ext>
              </a:extLst>
            </p:cNvPr>
            <p:cNvSpPr txBox="1"/>
            <p:nvPr/>
          </p:nvSpPr>
          <p:spPr>
            <a:xfrm>
              <a:off x="3564843" y="4467577"/>
              <a:ext cx="773199" cy="1200329"/>
            </a:xfrm>
            <a:prstGeom prst="rect">
              <a:avLst/>
            </a:prstGeom>
            <a:noFill/>
          </p:spPr>
          <p:txBody>
            <a:bodyPr wrap="square" rtlCol="0">
              <a:spAutoFit/>
            </a:bodyPr>
            <a:lstStyle/>
            <a:p>
              <a:r>
                <a:rPr lang="en-US" sz="7200" dirty="0"/>
                <a:t>=</a:t>
              </a:r>
            </a:p>
          </p:txBody>
        </p:sp>
        <p:sp>
          <p:nvSpPr>
            <p:cNvPr id="3" name="Right Brace 2">
              <a:extLst>
                <a:ext uri="{FF2B5EF4-FFF2-40B4-BE49-F238E27FC236}">
                  <a16:creationId xmlns:a16="http://schemas.microsoft.com/office/drawing/2014/main" id="{9EDB3E55-7FB5-47AF-950E-EC9FBB9C15B5}"/>
                </a:ext>
              </a:extLst>
            </p:cNvPr>
            <p:cNvSpPr/>
            <p:nvPr/>
          </p:nvSpPr>
          <p:spPr>
            <a:xfrm rot="5400000">
              <a:off x="2650230" y="3891211"/>
              <a:ext cx="197937" cy="68294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6" name="Right Brace 15">
              <a:extLst>
                <a:ext uri="{FF2B5EF4-FFF2-40B4-BE49-F238E27FC236}">
                  <a16:creationId xmlns:a16="http://schemas.microsoft.com/office/drawing/2014/main" id="{E6FF96EC-A2FB-4CC7-AD87-A8ED09E8EF6C}"/>
                </a:ext>
              </a:extLst>
            </p:cNvPr>
            <p:cNvSpPr/>
            <p:nvPr/>
          </p:nvSpPr>
          <p:spPr>
            <a:xfrm rot="5400000">
              <a:off x="6164574" y="1698768"/>
              <a:ext cx="197936" cy="502939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p:sp>
          <p:nvSpPr>
            <p:cNvPr id="17" name="Right Brace 16">
              <a:extLst>
                <a:ext uri="{FF2B5EF4-FFF2-40B4-BE49-F238E27FC236}">
                  <a16:creationId xmlns:a16="http://schemas.microsoft.com/office/drawing/2014/main" id="{75ABCD72-4101-48F4-A2FF-3717DCE66237}"/>
                </a:ext>
              </a:extLst>
            </p:cNvPr>
            <p:cNvSpPr/>
            <p:nvPr/>
          </p:nvSpPr>
          <p:spPr>
            <a:xfrm rot="5400000">
              <a:off x="9273896" y="3885746"/>
              <a:ext cx="225443" cy="682945"/>
            </a:xfrm>
            <a:prstGeom prst="rightBrace">
              <a:avLst/>
            </a:pr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DC3B29CF-4904-43CB-8CF4-E0E61FE47848}"/>
                    </a:ext>
                  </a:extLst>
                </p:cNvPr>
                <p:cNvSpPr txBox="1"/>
                <p:nvPr/>
              </p:nvSpPr>
              <p:spPr>
                <a:xfrm>
                  <a:off x="7629596" y="4867587"/>
                  <a:ext cx="369220"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6" name="TextBox 5">
                  <a:extLst>
                    <a:ext uri="{FF2B5EF4-FFF2-40B4-BE49-F238E27FC236}">
                      <a16:creationId xmlns:a16="http://schemas.microsoft.com/office/drawing/2014/main" id="{DC3B29CF-4904-43CB-8CF4-E0E61FE47848}"/>
                    </a:ext>
                  </a:extLst>
                </p:cNvPr>
                <p:cNvSpPr txBox="1">
                  <a:spLocks noRot="1" noChangeAspect="1" noMove="1" noResize="1" noEditPoints="1" noAdjustHandles="1" noChangeArrowheads="1" noChangeShapeType="1" noTextEdit="1"/>
                </p:cNvSpPr>
                <p:nvPr/>
              </p:nvSpPr>
              <p:spPr>
                <a:xfrm>
                  <a:off x="7629596" y="4867587"/>
                  <a:ext cx="369220" cy="276999"/>
                </a:xfrm>
                <a:prstGeom prst="rect">
                  <a:avLst/>
                </a:prstGeom>
                <a:blipFill>
                  <a:blip r:embed="rId5"/>
                  <a:stretch>
                    <a:fillRect/>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20FC1712-385A-4854-83CB-528496FF3CC9}"/>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0856125"/>
      </p:ext>
    </p:extLst>
  </p:cSld>
  <p:clrMapOvr>
    <a:masterClrMapping/>
  </p:clrMapOvr>
  <mc:AlternateContent xmlns:mc="http://schemas.openxmlformats.org/markup-compatibility/2006" xmlns:p14="http://schemas.microsoft.com/office/powerpoint/2010/main">
    <mc:Choice Requires="p14">
      <p:transition spd="slow" p14:dur="2000" advTm="28572"/>
    </mc:Choice>
    <mc:Fallback xmlns="">
      <p:transition spd="slow" advTm="28572"/>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0DAC5A-AAF8-44C6-8CE8-7CEEF155D446}"/>
              </a:ext>
            </a:extLst>
          </p:cNvPr>
          <p:cNvGrpSpPr/>
          <p:nvPr/>
        </p:nvGrpSpPr>
        <p:grpSpPr>
          <a:xfrm>
            <a:off x="752475" y="142875"/>
            <a:ext cx="10887075" cy="6674319"/>
            <a:chOff x="752475" y="142875"/>
            <a:chExt cx="10887075" cy="6674319"/>
          </a:xfrm>
        </p:grpSpPr>
        <p:sp>
          <p:nvSpPr>
            <p:cNvPr id="25" name="Content Placeholder 2 2">
              <a:extLst>
                <a:ext uri="{FF2B5EF4-FFF2-40B4-BE49-F238E27FC236}">
                  <a16:creationId xmlns:a16="http://schemas.microsoft.com/office/drawing/2014/main" id="{186AFEE9-ABB4-467E-B977-57EB626B261C}"/>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30857"/>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Attack model</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697E59B2-BA3F-429A-899E-A4FA3504F65A}"/>
                </a:ext>
              </a:extLst>
            </p:cNvPr>
            <p:cNvGrpSpPr/>
            <p:nvPr/>
          </p:nvGrpSpPr>
          <p:grpSpPr>
            <a:xfrm>
              <a:off x="2781735" y="1819325"/>
              <a:ext cx="2708909" cy="3374136"/>
              <a:chOff x="1771651" y="2203704"/>
              <a:chExt cx="2708909" cy="3374136"/>
            </a:xfrm>
          </p:grpSpPr>
          <p:pic>
            <p:nvPicPr>
              <p:cNvPr id="11" name="Picture 10">
                <a:extLst>
                  <a:ext uri="{FF2B5EF4-FFF2-40B4-BE49-F238E27FC236}">
                    <a16:creationId xmlns:a16="http://schemas.microsoft.com/office/drawing/2014/main" id="{F7BF0369-B4BF-4B38-9A3F-8F7594D3731A}"/>
                  </a:ext>
                </a:extLst>
              </p:cNvPr>
              <p:cNvPicPr>
                <a:picLocks noChangeAspect="1"/>
              </p:cNvPicPr>
              <p:nvPr/>
            </p:nvPicPr>
            <p:blipFill rotWithShape="1">
              <a:blip r:embed="rId4">
                <a:extLst>
                  <a:ext uri="{28A0092B-C50C-407E-A947-70E740481C1C}">
                    <a14:useLocalDpi xmlns:a14="http://schemas.microsoft.com/office/drawing/2010/main" val="0"/>
                  </a:ext>
                </a:extLst>
              </a:blip>
              <a:srcRect l="63861" t="1955" r="17911" b="-1955"/>
              <a:stretch/>
            </p:blipFill>
            <p:spPr>
              <a:xfrm>
                <a:off x="1771651" y="2809626"/>
                <a:ext cx="526927" cy="617850"/>
              </a:xfrm>
              <a:prstGeom prst="rect">
                <a:avLst/>
              </a:prstGeom>
            </p:spPr>
          </p:pic>
          <p:pic>
            <p:nvPicPr>
              <p:cNvPr id="20" name="Picture 19">
                <a:extLst>
                  <a:ext uri="{FF2B5EF4-FFF2-40B4-BE49-F238E27FC236}">
                    <a16:creationId xmlns:a16="http://schemas.microsoft.com/office/drawing/2014/main" id="{43C129D0-488E-4F9F-9D3F-5FCC4ED31A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3557" y="2362369"/>
                <a:ext cx="639560" cy="404368"/>
              </a:xfrm>
              <a:prstGeom prst="rect">
                <a:avLst/>
              </a:prstGeom>
            </p:spPr>
          </p:pic>
          <p:pic>
            <p:nvPicPr>
              <p:cNvPr id="21" name="Picture 20">
                <a:extLst>
                  <a:ext uri="{FF2B5EF4-FFF2-40B4-BE49-F238E27FC236}">
                    <a16:creationId xmlns:a16="http://schemas.microsoft.com/office/drawing/2014/main" id="{EC51C2FD-F40F-4C05-A513-57682BB1B8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7052" y="3023108"/>
                <a:ext cx="656065" cy="404368"/>
              </a:xfrm>
              <a:prstGeom prst="rect">
                <a:avLst/>
              </a:prstGeom>
            </p:spPr>
          </p:pic>
          <p:pic>
            <p:nvPicPr>
              <p:cNvPr id="22" name="Picture 21">
                <a:extLst>
                  <a:ext uri="{FF2B5EF4-FFF2-40B4-BE49-F238E27FC236}">
                    <a16:creationId xmlns:a16="http://schemas.microsoft.com/office/drawing/2014/main" id="{82C942FB-D861-4803-8ED5-CABD782A67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31834" y="4883404"/>
                <a:ext cx="883006" cy="404368"/>
              </a:xfrm>
              <a:prstGeom prst="rect">
                <a:avLst/>
              </a:prstGeom>
            </p:spPr>
          </p:pic>
          <p:sp>
            <p:nvSpPr>
              <p:cNvPr id="7" name="TextBox 6">
                <a:extLst>
                  <a:ext uri="{FF2B5EF4-FFF2-40B4-BE49-F238E27FC236}">
                    <a16:creationId xmlns:a16="http://schemas.microsoft.com/office/drawing/2014/main" id="{0D513DFB-6CD7-4343-8C64-F80B6E5EC846}"/>
                  </a:ext>
                </a:extLst>
              </p:cNvPr>
              <p:cNvSpPr txBox="1"/>
              <p:nvPr/>
            </p:nvSpPr>
            <p:spPr>
              <a:xfrm>
                <a:off x="2523744" y="2564553"/>
                <a:ext cx="656065" cy="1107996"/>
              </a:xfrm>
              <a:prstGeom prst="rect">
                <a:avLst/>
              </a:prstGeom>
              <a:noFill/>
            </p:spPr>
            <p:txBody>
              <a:bodyPr wrap="square" rtlCol="0">
                <a:spAutoFit/>
              </a:bodyPr>
              <a:lstStyle/>
              <a:p>
                <a:r>
                  <a:rPr lang="en-US" sz="6600" dirty="0"/>
                  <a:t>=</a:t>
                </a:r>
              </a:p>
            </p:txBody>
          </p:sp>
          <p:sp>
            <p:nvSpPr>
              <p:cNvPr id="10" name="Double Bracket 9">
                <a:extLst>
                  <a:ext uri="{FF2B5EF4-FFF2-40B4-BE49-F238E27FC236}">
                    <a16:creationId xmlns:a16="http://schemas.microsoft.com/office/drawing/2014/main" id="{F32B1EA8-8909-493D-9C70-F1399F413BEF}"/>
                  </a:ext>
                </a:extLst>
              </p:cNvPr>
              <p:cNvSpPr/>
              <p:nvPr/>
            </p:nvSpPr>
            <p:spPr>
              <a:xfrm>
                <a:off x="3266114" y="2203704"/>
                <a:ext cx="1214446" cy="3374136"/>
              </a:xfrm>
              <a:prstGeom prst="bracketPair">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4" name="TextBox 13">
                <a:extLst>
                  <a:ext uri="{FF2B5EF4-FFF2-40B4-BE49-F238E27FC236}">
                    <a16:creationId xmlns:a16="http://schemas.microsoft.com/office/drawing/2014/main" id="{2ACEC3C7-D2B8-4E20-838F-EDE89BF19999}"/>
                  </a:ext>
                </a:extLst>
              </p:cNvPr>
              <p:cNvSpPr txBox="1"/>
              <p:nvPr/>
            </p:nvSpPr>
            <p:spPr>
              <a:xfrm>
                <a:off x="3730752" y="3494701"/>
                <a:ext cx="228600" cy="1200329"/>
              </a:xfrm>
              <a:prstGeom prst="rect">
                <a:avLst/>
              </a:prstGeom>
              <a:noFill/>
            </p:spPr>
            <p:txBody>
              <a:bodyPr wrap="square" rtlCol="0">
                <a:spAutoFit/>
              </a:bodyPr>
              <a:lstStyle/>
              <a:p>
                <a:r>
                  <a:rPr lang="en-US" sz="2400" b="1" dirty="0"/>
                  <a:t>.</a:t>
                </a:r>
              </a:p>
              <a:p>
                <a:r>
                  <a:rPr lang="en-US" sz="2400" b="1" dirty="0"/>
                  <a:t>.</a:t>
                </a:r>
              </a:p>
              <a:p>
                <a:r>
                  <a:rPr lang="en-US" sz="2400" b="1" dirty="0"/>
                  <a:t>.</a:t>
                </a:r>
              </a:p>
            </p:txBody>
          </p:sp>
        </p:grpSp>
        <p:sp>
          <p:nvSpPr>
            <p:cNvPr id="24" name="TextBox 23">
              <a:extLst>
                <a:ext uri="{FF2B5EF4-FFF2-40B4-BE49-F238E27FC236}">
                  <a16:creationId xmlns:a16="http://schemas.microsoft.com/office/drawing/2014/main" id="{25413C2D-42EE-40E7-BA35-BA4EC2D5C0DF}"/>
                </a:ext>
              </a:extLst>
            </p:cNvPr>
            <p:cNvSpPr txBox="1"/>
            <p:nvPr/>
          </p:nvSpPr>
          <p:spPr>
            <a:xfrm>
              <a:off x="6516630" y="3435273"/>
              <a:ext cx="3114769" cy="1200329"/>
            </a:xfrm>
            <a:prstGeom prst="rect">
              <a:avLst/>
            </a:prstGeom>
            <a:noFill/>
          </p:spPr>
          <p:txBody>
            <a:bodyPr wrap="square" rtlCol="0">
              <a:spAutoFit/>
            </a:bodyPr>
            <a:lstStyle/>
            <a:p>
              <a:pPr marL="285750" indent="-285750">
                <a:buFont typeface="Wingdings" panose="05000000000000000000" pitchFamily="2" charset="2"/>
                <a:buChar char="ü"/>
              </a:pPr>
              <a:r>
                <a:rPr lang="en-US" sz="2400" dirty="0">
                  <a:solidFill>
                    <a:schemeClr val="accent3">
                      <a:lumMod val="75000"/>
                    </a:schemeClr>
                  </a:solidFill>
                </a:rPr>
                <a:t>Attack Locations</a:t>
              </a:r>
            </a:p>
            <a:p>
              <a:pPr marL="285750" indent="-285750">
                <a:buFont typeface="Wingdings" panose="05000000000000000000" pitchFamily="2" charset="2"/>
                <a:buChar char="ü"/>
              </a:pPr>
              <a:endParaRPr lang="en-US" sz="2400" dirty="0">
                <a:solidFill>
                  <a:schemeClr val="accent3">
                    <a:lumMod val="75000"/>
                  </a:schemeClr>
                </a:solidFill>
              </a:endParaRPr>
            </a:p>
            <a:p>
              <a:pPr marL="285750" indent="-285750">
                <a:buFont typeface="Wingdings" panose="05000000000000000000" pitchFamily="2" charset="2"/>
                <a:buChar char="ü"/>
              </a:pPr>
              <a:r>
                <a:rPr lang="en-US" sz="2400" dirty="0">
                  <a:solidFill>
                    <a:schemeClr val="accent3">
                      <a:lumMod val="75000"/>
                    </a:schemeClr>
                  </a:solidFill>
                </a:rPr>
                <a:t>Attack Magnitudes</a:t>
              </a:r>
            </a:p>
          </p:txBody>
        </p:sp>
        <p:sp>
          <p:nvSpPr>
            <p:cNvPr id="26" name="TextBox 25">
              <a:extLst>
                <a:ext uri="{FF2B5EF4-FFF2-40B4-BE49-F238E27FC236}">
                  <a16:creationId xmlns:a16="http://schemas.microsoft.com/office/drawing/2014/main" id="{2BE23E94-F6C6-4B6F-9CC8-C9DADCA80B29}"/>
                </a:ext>
              </a:extLst>
            </p:cNvPr>
            <p:cNvSpPr txBox="1"/>
            <p:nvPr/>
          </p:nvSpPr>
          <p:spPr>
            <a:xfrm>
              <a:off x="6592632" y="2638517"/>
              <a:ext cx="2902890" cy="584775"/>
            </a:xfrm>
            <a:prstGeom prst="rect">
              <a:avLst/>
            </a:prstGeom>
            <a:noFill/>
          </p:spPr>
          <p:txBody>
            <a:bodyPr wrap="square" rtlCol="0">
              <a:spAutoFit/>
            </a:bodyPr>
            <a:lstStyle/>
            <a:p>
              <a:r>
                <a:rPr lang="en-US" sz="3200" dirty="0">
                  <a:solidFill>
                    <a:schemeClr val="accent5">
                      <a:lumMod val="75000"/>
                    </a:schemeClr>
                  </a:solidFill>
                </a:rPr>
                <a:t>Sparse vector</a:t>
              </a:r>
            </a:p>
          </p:txBody>
        </p:sp>
        <p:sp>
          <p:nvSpPr>
            <p:cNvPr id="16" name="Rectangle 15">
              <a:extLst>
                <a:ext uri="{FF2B5EF4-FFF2-40B4-BE49-F238E27FC236}">
                  <a16:creationId xmlns:a16="http://schemas.microsoft.com/office/drawing/2014/main" id="{625C052A-B6E1-4533-A472-F48B29D36748}"/>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681144375"/>
      </p:ext>
    </p:extLst>
  </p:cSld>
  <p:clrMapOvr>
    <a:masterClrMapping/>
  </p:clrMapOvr>
  <mc:AlternateContent xmlns:mc="http://schemas.openxmlformats.org/markup-compatibility/2006" xmlns:p14="http://schemas.microsoft.com/office/powerpoint/2010/main">
    <mc:Choice Requires="p14">
      <p:transition spd="slow" p14:dur="2000" advTm="22435"/>
    </mc:Choice>
    <mc:Fallback xmlns="">
      <p:transition spd="slow" advTm="2243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C5A98CDF-4B67-4EF8-88CD-E75E414929CD}"/>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Combined model</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F59200C-1EC7-4E66-B228-D28581B762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29" y="1967087"/>
              <a:ext cx="5061146" cy="642112"/>
            </a:xfrm>
            <a:prstGeom prst="rect">
              <a:avLst/>
            </a:prstGeom>
          </p:spPr>
        </p:pic>
        <p:sp>
          <p:nvSpPr>
            <p:cNvPr id="2" name="Rectangle 1">
              <a:extLst>
                <a:ext uri="{FF2B5EF4-FFF2-40B4-BE49-F238E27FC236}">
                  <a16:creationId xmlns:a16="http://schemas.microsoft.com/office/drawing/2014/main" id="{8009D255-ED27-438E-95BC-CF333402BF94}"/>
                </a:ext>
              </a:extLst>
            </p:cNvPr>
            <p:cNvSpPr/>
            <p:nvPr/>
          </p:nvSpPr>
          <p:spPr>
            <a:xfrm>
              <a:off x="4200525" y="3609975"/>
              <a:ext cx="5382600" cy="2822680"/>
            </a:xfrm>
            <a:prstGeom prst="rect">
              <a:avLst/>
            </a:prstGeom>
            <a:scene3d>
              <a:camera prst="orthographicFront">
                <a:rot lat="3582306" lon="4175079" rev="4820981"/>
              </a:camera>
              <a:lightRig rig="threePt" dir="t"/>
            </a:scene3d>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6671831-887E-44CB-9AC5-2D086C1F297A}"/>
                </a:ext>
              </a:extLst>
            </p:cNvPr>
            <p:cNvSpPr/>
            <p:nvPr/>
          </p:nvSpPr>
          <p:spPr>
            <a:xfrm flipV="1">
              <a:off x="7389813" y="4488684"/>
              <a:ext cx="89740" cy="76748"/>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22022E6-29E0-45DE-A896-8D3789389A8B}"/>
                </a:ext>
              </a:extLst>
            </p:cNvPr>
            <p:cNvPicPr>
              <a:picLocks noChangeAspect="1"/>
            </p:cNvPicPr>
            <p:nvPr/>
          </p:nvPicPr>
          <p:blipFill rotWithShape="1">
            <a:blip r:embed="rId4">
              <a:extLst>
                <a:ext uri="{28A0092B-C50C-407E-A947-70E740481C1C}">
                  <a14:useLocalDpi xmlns:a14="http://schemas.microsoft.com/office/drawing/2010/main" val="0"/>
                </a:ext>
              </a:extLst>
            </a:blip>
            <a:srcRect r="45004"/>
            <a:stretch/>
          </p:blipFill>
          <p:spPr>
            <a:xfrm rot="20731097">
              <a:off x="5562141" y="3933071"/>
              <a:ext cx="1714959" cy="337011"/>
            </a:xfrm>
            <a:prstGeom prst="rect">
              <a:avLst/>
            </a:prstGeom>
          </p:spPr>
        </p:pic>
        <p:cxnSp>
          <p:nvCxnSpPr>
            <p:cNvPr id="7" name="Connector: Curved 6">
              <a:extLst>
                <a:ext uri="{FF2B5EF4-FFF2-40B4-BE49-F238E27FC236}">
                  <a16:creationId xmlns:a16="http://schemas.microsoft.com/office/drawing/2014/main" id="{D4B059C4-AC94-436C-A37D-42852C89B8BC}"/>
                </a:ext>
              </a:extLst>
            </p:cNvPr>
            <p:cNvCxnSpPr>
              <a:cxnSpLocks/>
            </p:cNvCxnSpPr>
            <p:nvPr/>
          </p:nvCxnSpPr>
          <p:spPr>
            <a:xfrm>
              <a:off x="6715125" y="4239754"/>
              <a:ext cx="712788" cy="162657"/>
            </a:xfrm>
            <a:prstGeom prst="curvedConnector3">
              <a:avLst>
                <a:gd name="adj1" fmla="val 94098"/>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Connector: Curved 16">
              <a:extLst>
                <a:ext uri="{FF2B5EF4-FFF2-40B4-BE49-F238E27FC236}">
                  <a16:creationId xmlns:a16="http://schemas.microsoft.com/office/drawing/2014/main" id="{2213B0F0-4B6A-4D46-8589-77D12BBCF3DF}"/>
                </a:ext>
              </a:extLst>
            </p:cNvPr>
            <p:cNvCxnSpPr>
              <a:cxnSpLocks/>
            </p:cNvCxnSpPr>
            <p:nvPr/>
          </p:nvCxnSpPr>
          <p:spPr>
            <a:xfrm>
              <a:off x="3962400" y="5021315"/>
              <a:ext cx="923925" cy="322212"/>
            </a:xfrm>
            <a:prstGeom prst="curvedConnector3">
              <a:avLst>
                <a:gd name="adj1" fmla="val 107732"/>
              </a:avLst>
            </a:prstGeom>
            <a:ln>
              <a:tailEnd type="triangle"/>
            </a:ln>
          </p:spPr>
          <p:style>
            <a:lnRef idx="2">
              <a:schemeClr val="accent2"/>
            </a:lnRef>
            <a:fillRef idx="0">
              <a:schemeClr val="accent2"/>
            </a:fillRef>
            <a:effectRef idx="1">
              <a:schemeClr val="accent2"/>
            </a:effectRef>
            <a:fontRef idx="minor">
              <a:schemeClr val="tx1"/>
            </a:fontRef>
          </p:style>
        </p:cxnSp>
        <p:grpSp>
          <p:nvGrpSpPr>
            <p:cNvPr id="25" name="Group 24">
              <a:extLst>
                <a:ext uri="{FF2B5EF4-FFF2-40B4-BE49-F238E27FC236}">
                  <a16:creationId xmlns:a16="http://schemas.microsoft.com/office/drawing/2014/main" id="{A34D94AA-39D8-40DB-B627-B8C29B2D89BE}"/>
                </a:ext>
              </a:extLst>
            </p:cNvPr>
            <p:cNvGrpSpPr/>
            <p:nvPr/>
          </p:nvGrpSpPr>
          <p:grpSpPr>
            <a:xfrm>
              <a:off x="923110" y="4787694"/>
              <a:ext cx="2920296" cy="467241"/>
              <a:chOff x="798789" y="4239754"/>
              <a:chExt cx="2920296" cy="467241"/>
            </a:xfrm>
          </p:grpSpPr>
          <p:sp>
            <p:nvSpPr>
              <p:cNvPr id="24" name="Rectangle 23">
                <a:extLst>
                  <a:ext uri="{FF2B5EF4-FFF2-40B4-BE49-F238E27FC236}">
                    <a16:creationId xmlns:a16="http://schemas.microsoft.com/office/drawing/2014/main" id="{819FF9E9-5CBE-4AB5-B2F3-BDEB1C36D14A}"/>
                  </a:ext>
                </a:extLst>
              </p:cNvPr>
              <p:cNvSpPr/>
              <p:nvPr/>
            </p:nvSpPr>
            <p:spPr>
              <a:xfrm>
                <a:off x="798789" y="4239754"/>
                <a:ext cx="2873982" cy="4672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Column space of</a:t>
                </a:r>
                <a:endParaRPr lang="en-US" sz="2400" b="1" dirty="0">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25225E18-043D-40D4-82C1-669B2A676CFF}"/>
                  </a:ext>
                </a:extLst>
              </p:cNvPr>
              <p:cNvPicPr>
                <a:picLocks noChangeAspect="1"/>
              </p:cNvPicPr>
              <p:nvPr/>
            </p:nvPicPr>
            <p:blipFill rotWithShape="1">
              <a:blip r:embed="rId3">
                <a:extLst>
                  <a:ext uri="{28A0092B-C50C-407E-A947-70E740481C1C}">
                    <a14:useLocalDpi xmlns:a14="http://schemas.microsoft.com/office/drawing/2010/main" val="0"/>
                  </a:ext>
                </a:extLst>
              </a:blip>
              <a:srcRect l="61125" r="27395" b="10058"/>
              <a:stretch/>
            </p:blipFill>
            <p:spPr>
              <a:xfrm>
                <a:off x="3374110" y="4307709"/>
                <a:ext cx="344975" cy="342899"/>
              </a:xfrm>
              <a:prstGeom prst="rect">
                <a:avLst/>
              </a:prstGeom>
            </p:spPr>
          </p:pic>
        </p:grpSp>
        <p:sp>
          <p:nvSpPr>
            <p:cNvPr id="6" name="Right Brace 5">
              <a:extLst>
                <a:ext uri="{FF2B5EF4-FFF2-40B4-BE49-F238E27FC236}">
                  <a16:creationId xmlns:a16="http://schemas.microsoft.com/office/drawing/2014/main" id="{407A3DE1-715C-4657-868A-BE1ABD12B8E6}"/>
                </a:ext>
              </a:extLst>
            </p:cNvPr>
            <p:cNvSpPr/>
            <p:nvPr/>
          </p:nvSpPr>
          <p:spPr>
            <a:xfrm rot="19998769">
              <a:off x="7521965" y="4460628"/>
              <a:ext cx="102290" cy="134963"/>
            </a:xfrm>
            <a:prstGeom prst="rightBrace">
              <a:avLst/>
            </a:prstGeom>
            <a:ln>
              <a:solidFill>
                <a:schemeClr val="accent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pic>
          <p:nvPicPr>
            <p:cNvPr id="15" name="Picture 14">
              <a:extLst>
                <a:ext uri="{FF2B5EF4-FFF2-40B4-BE49-F238E27FC236}">
                  <a16:creationId xmlns:a16="http://schemas.microsoft.com/office/drawing/2014/main" id="{9078231C-8CA1-47EB-8F20-637CFEA0E415}"/>
                </a:ext>
              </a:extLst>
            </p:cNvPr>
            <p:cNvPicPr>
              <a:picLocks noChangeAspect="1"/>
            </p:cNvPicPr>
            <p:nvPr/>
          </p:nvPicPr>
          <p:blipFill rotWithShape="1">
            <a:blip r:embed="rId3">
              <a:extLst>
                <a:ext uri="{28A0092B-C50C-407E-A947-70E740481C1C}">
                  <a14:useLocalDpi xmlns:a14="http://schemas.microsoft.com/office/drawing/2010/main" val="0"/>
                </a:ext>
              </a:extLst>
            </a:blip>
            <a:srcRect l="92265" t="31865" b="5425"/>
            <a:stretch/>
          </p:blipFill>
          <p:spPr>
            <a:xfrm rot="20046889">
              <a:off x="7731822" y="4327527"/>
              <a:ext cx="199050" cy="204726"/>
            </a:xfrm>
            <a:prstGeom prst="rect">
              <a:avLst/>
            </a:prstGeom>
          </p:spPr>
        </p:pic>
        <p:sp>
          <p:nvSpPr>
            <p:cNvPr id="16" name="Rectangle 15">
              <a:extLst>
                <a:ext uri="{FF2B5EF4-FFF2-40B4-BE49-F238E27FC236}">
                  <a16:creationId xmlns:a16="http://schemas.microsoft.com/office/drawing/2014/main" id="{A46A1169-8450-40D0-8518-6B34866E138F}"/>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05536668"/>
      </p:ext>
    </p:extLst>
  </p:cSld>
  <p:clrMapOvr>
    <a:masterClrMapping/>
  </p:clrMapOvr>
  <mc:AlternateContent xmlns:mc="http://schemas.openxmlformats.org/markup-compatibility/2006" xmlns:p14="http://schemas.microsoft.com/office/powerpoint/2010/main">
    <mc:Choice Requires="p14">
      <p:transition spd="slow" p14:dur="2000" advTm="34563"/>
    </mc:Choice>
    <mc:Fallback xmlns="">
      <p:transition spd="slow" advTm="3456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DE731D-341D-4CF9-B2A1-336E63DE593B}"/>
              </a:ext>
            </a:extLst>
          </p:cNvPr>
          <p:cNvGrpSpPr/>
          <p:nvPr/>
        </p:nvGrpSpPr>
        <p:grpSpPr>
          <a:xfrm>
            <a:off x="752475" y="142875"/>
            <a:ext cx="10887075" cy="6521919"/>
            <a:chOff x="752475" y="142875"/>
            <a:chExt cx="1088707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Approach</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7C7DCA2E-AF19-42EB-9593-12627EBEBDA3}"/>
                </a:ext>
              </a:extLst>
            </p:cNvPr>
            <p:cNvGrpSpPr/>
            <p:nvPr/>
          </p:nvGrpSpPr>
          <p:grpSpPr>
            <a:xfrm>
              <a:off x="799577" y="1554317"/>
              <a:ext cx="10589670" cy="3749365"/>
              <a:chOff x="799577" y="1554317"/>
              <a:chExt cx="10589670" cy="3749365"/>
            </a:xfrm>
          </p:grpSpPr>
          <p:pic>
            <p:nvPicPr>
              <p:cNvPr id="10" name="Picture 9">
                <a:extLst>
                  <a:ext uri="{FF2B5EF4-FFF2-40B4-BE49-F238E27FC236}">
                    <a16:creationId xmlns:a16="http://schemas.microsoft.com/office/drawing/2014/main" id="{41A6A254-BE45-4F64-972B-DBD4AD25EDC6}"/>
                  </a:ext>
                </a:extLst>
              </p:cNvPr>
              <p:cNvPicPr>
                <a:picLocks noChangeAspect="1"/>
              </p:cNvPicPr>
              <p:nvPr/>
            </p:nvPicPr>
            <p:blipFill>
              <a:blip r:embed="rId3"/>
              <a:stretch>
                <a:fillRect/>
              </a:stretch>
            </p:blipFill>
            <p:spPr>
              <a:xfrm>
                <a:off x="799577" y="1554317"/>
                <a:ext cx="10589670" cy="3749365"/>
              </a:xfrm>
              <a:prstGeom prst="rect">
                <a:avLst/>
              </a:prstGeom>
            </p:spPr>
          </p:pic>
          <p:pic>
            <p:nvPicPr>
              <p:cNvPr id="7" name="Picture 6">
                <a:extLst>
                  <a:ext uri="{FF2B5EF4-FFF2-40B4-BE49-F238E27FC236}">
                    <a16:creationId xmlns:a16="http://schemas.microsoft.com/office/drawing/2014/main" id="{DCCAFC55-D3EF-49CC-AC53-3F3149382C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8345" y="4235896"/>
                <a:ext cx="1639731" cy="360741"/>
              </a:xfrm>
              <a:prstGeom prst="rect">
                <a:avLst/>
              </a:prstGeom>
              <a:solidFill>
                <a:schemeClr val="bg1"/>
              </a:solidFill>
            </p:spPr>
          </p:pic>
        </p:grpSp>
        <p:sp>
          <p:nvSpPr>
            <p:cNvPr id="8" name="Rectangle 7">
              <a:extLst>
                <a:ext uri="{FF2B5EF4-FFF2-40B4-BE49-F238E27FC236}">
                  <a16:creationId xmlns:a16="http://schemas.microsoft.com/office/drawing/2014/main" id="{21EF42B2-A4EC-4E0E-A421-DF7DAE078B9E}"/>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36527282"/>
      </p:ext>
    </p:extLst>
  </p:cSld>
  <p:clrMapOvr>
    <a:masterClrMapping/>
  </p:clrMapOvr>
  <mc:AlternateContent xmlns:mc="http://schemas.openxmlformats.org/markup-compatibility/2006" xmlns:p14="http://schemas.microsoft.com/office/powerpoint/2010/main">
    <mc:Choice Requires="p14">
      <p:transition spd="slow" p14:dur="2000" advTm="26851"/>
    </mc:Choice>
    <mc:Fallback xmlns="">
      <p:transition spd="slow" advTm="26851"/>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D19F59D-67F3-46FB-8CDB-D90EB0F4312A}"/>
              </a:ext>
            </a:extLst>
          </p:cNvPr>
          <p:cNvGrpSpPr/>
          <p:nvPr/>
        </p:nvGrpSpPr>
        <p:grpSpPr>
          <a:xfrm>
            <a:off x="752475" y="142875"/>
            <a:ext cx="10887075" cy="6521919"/>
            <a:chOff x="752475" y="142875"/>
            <a:chExt cx="10887075" cy="6521919"/>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1992399"/>
              <a:ext cx="10362867" cy="206207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Estimate</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Optimization problem</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B03CE7C8-83A4-4E25-B1FE-A0ED8580DE24}"/>
                </a:ext>
              </a:extLst>
            </p:cNvPr>
            <p:cNvPicPr>
              <a:picLocks noChangeAspect="1"/>
            </p:cNvPicPr>
            <p:nvPr/>
          </p:nvPicPr>
          <p:blipFill rotWithShape="1">
            <a:blip r:embed="rId3">
              <a:extLst>
                <a:ext uri="{28A0092B-C50C-407E-A947-70E740481C1C}">
                  <a14:useLocalDpi xmlns:a14="http://schemas.microsoft.com/office/drawing/2010/main" val="0"/>
                </a:ext>
              </a:extLst>
            </a:blip>
            <a:srcRect r="95958"/>
            <a:stretch/>
          </p:blipFill>
          <p:spPr>
            <a:xfrm>
              <a:off x="2943647" y="2023509"/>
              <a:ext cx="342478" cy="448056"/>
            </a:xfrm>
            <a:prstGeom prst="rect">
              <a:avLst/>
            </a:prstGeom>
          </p:spPr>
        </p:pic>
        <p:pic>
          <p:nvPicPr>
            <p:cNvPr id="11" name="Picture 10">
              <a:extLst>
                <a:ext uri="{FF2B5EF4-FFF2-40B4-BE49-F238E27FC236}">
                  <a16:creationId xmlns:a16="http://schemas.microsoft.com/office/drawing/2014/main" id="{A9824109-FB16-4CB2-A29B-C110770417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6125" y="2778830"/>
              <a:ext cx="4090115" cy="932573"/>
            </a:xfrm>
            <a:prstGeom prst="rect">
              <a:avLst/>
            </a:prstGeom>
          </p:spPr>
        </p:pic>
        <p:sp>
          <p:nvSpPr>
            <p:cNvPr id="8" name="Rectangle 7">
              <a:extLst>
                <a:ext uri="{FF2B5EF4-FFF2-40B4-BE49-F238E27FC236}">
                  <a16:creationId xmlns:a16="http://schemas.microsoft.com/office/drawing/2014/main" id="{DF0F2589-C40B-4326-9D43-922CC13BC083}"/>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34195702"/>
      </p:ext>
    </p:extLst>
  </p:cSld>
  <p:clrMapOvr>
    <a:masterClrMapping/>
  </p:clrMapOvr>
  <mc:AlternateContent xmlns:mc="http://schemas.openxmlformats.org/markup-compatibility/2006" xmlns:p14="http://schemas.microsoft.com/office/powerpoint/2010/main">
    <mc:Choice Requires="p14">
      <p:transition spd="slow" p14:dur="2000" advTm="24402"/>
    </mc:Choice>
    <mc:Fallback xmlns="">
      <p:transition spd="slow" advTm="2440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A49E61F-D4A6-4BF8-A0BC-DC1942C226FC}"/>
              </a:ext>
            </a:extLst>
          </p:cNvPr>
          <p:cNvGrpSpPr/>
          <p:nvPr/>
        </p:nvGrpSpPr>
        <p:grpSpPr>
          <a:xfrm>
            <a:off x="804115" y="85725"/>
            <a:ext cx="10835435" cy="6579069"/>
            <a:chOff x="804115" y="85725"/>
            <a:chExt cx="10835435" cy="657906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Acknowledgement</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CREDC </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This material is based upon work supported by the Department of Energy under Award Number DE-OE0000780.</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877AB200-871D-49EC-B379-49F92B6FC181}"/>
                </a:ext>
              </a:extLst>
            </p:cNvPr>
            <p:cNvPicPr>
              <a:picLocks noChangeAspect="1"/>
            </p:cNvPicPr>
            <p:nvPr/>
          </p:nvPicPr>
          <p:blipFill>
            <a:blip r:embed="rId3"/>
            <a:stretch>
              <a:fillRect/>
            </a:stretch>
          </p:blipFill>
          <p:spPr>
            <a:xfrm>
              <a:off x="3000375" y="1670424"/>
              <a:ext cx="6697661" cy="1040652"/>
            </a:xfrm>
            <a:prstGeom prst="rect">
              <a:avLst/>
            </a:prstGeom>
          </p:spPr>
        </p:pic>
        <p:sp>
          <p:nvSpPr>
            <p:cNvPr id="6" name="Rectangle 5">
              <a:extLst>
                <a:ext uri="{FF2B5EF4-FFF2-40B4-BE49-F238E27FC236}">
                  <a16:creationId xmlns:a16="http://schemas.microsoft.com/office/drawing/2014/main" id="{40EA7F3A-4D51-493A-A227-20A76911903F}"/>
                </a:ext>
              </a:extLst>
            </p:cNvPr>
            <p:cNvSpPr/>
            <p:nvPr/>
          </p:nvSpPr>
          <p:spPr>
            <a:xfrm>
              <a:off x="8366760" y="85725"/>
              <a:ext cx="3272790" cy="11620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29632844"/>
      </p:ext>
    </p:extLst>
  </p:cSld>
  <p:clrMapOvr>
    <a:masterClrMapping/>
  </p:clrMapOvr>
  <mc:AlternateContent xmlns:mc="http://schemas.openxmlformats.org/markup-compatibility/2006" xmlns:p14="http://schemas.microsoft.com/office/powerpoint/2010/main">
    <mc:Choice Requires="p14">
      <p:transition spd="slow" p14:dur="2000" advTm="29495"/>
    </mc:Choice>
    <mc:Fallback xmlns="">
      <p:transition spd="slow" advTm="2949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0D6BA11-B688-4A97-A706-171321E462D7}"/>
              </a:ext>
            </a:extLst>
          </p:cNvPr>
          <p:cNvGrpSpPr/>
          <p:nvPr/>
        </p:nvGrpSpPr>
        <p:grpSpPr>
          <a:xfrm>
            <a:off x="752475" y="28575"/>
            <a:ext cx="11023644" cy="6521919"/>
            <a:chOff x="752475" y="142875"/>
            <a:chExt cx="11023644" cy="6521919"/>
          </a:xfrm>
        </p:grpSpPr>
        <p:sp>
          <p:nvSpPr>
            <p:cNvPr id="34" name="Rectangle 33">
              <a:extLst>
                <a:ext uri="{FF2B5EF4-FFF2-40B4-BE49-F238E27FC236}">
                  <a16:creationId xmlns:a16="http://schemas.microsoft.com/office/drawing/2014/main" id="{AA52A37A-746C-49C4-8BD1-C17A30927984}"/>
                </a:ext>
              </a:extLst>
            </p:cNvPr>
            <p:cNvSpPr/>
            <p:nvPr/>
          </p:nvSpPr>
          <p:spPr>
            <a:xfrm>
              <a:off x="8474620" y="142875"/>
              <a:ext cx="3164930" cy="11592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1992399"/>
              <a:ext cx="10362867" cy="45164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Greedy approach</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97FA302B-5F89-445C-8387-466E5C77F7BD}"/>
                </a:ext>
              </a:extLst>
            </p:cNvPr>
            <p:cNvGrpSpPr/>
            <p:nvPr/>
          </p:nvGrpSpPr>
          <p:grpSpPr>
            <a:xfrm>
              <a:off x="1407872" y="1742284"/>
              <a:ext cx="4153030" cy="2010230"/>
              <a:chOff x="7068966" y="1723689"/>
              <a:chExt cx="4153030" cy="201023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1A68A18-0739-46A1-A483-0507826A323A}"/>
                      </a:ext>
                    </a:extLst>
                  </p:cNvPr>
                  <p:cNvSpPr txBox="1"/>
                  <p:nvPr/>
                </p:nvSpPr>
                <p:spPr>
                  <a:xfrm>
                    <a:off x="10634620" y="1723689"/>
                    <a:ext cx="587376" cy="20102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latin typeface="Cambria Math" panose="02040503050406030204" pitchFamily="18" charset="0"/>
                                </a:rPr>
                              </m:ctrlPr>
                            </m:dPr>
                            <m:e>
                              <m:m>
                                <m:mPr>
                                  <m:mcs>
                                    <m:mc>
                                      <m:mcPr>
                                        <m:count m:val="1"/>
                                        <m:mcJc m:val="center"/>
                                      </m:mcPr>
                                    </m:mc>
                                  </m:mcs>
                                  <m:ctrlPr>
                                    <a:rPr lang="en-US" sz="2800" i="1" smtClean="0">
                                      <a:latin typeface="Cambria Math" panose="02040503050406030204" pitchFamily="18" charset="0"/>
                                    </a:rPr>
                                  </m:ctrlPr>
                                </m:mPr>
                                <m:mr>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1</m:t>
                                        </m:r>
                                      </m:sub>
                                    </m:sSub>
                                  </m:e>
                                </m:mr>
                                <m:mr>
                                  <m:e>
                                    <m:m>
                                      <m:mPr>
                                        <m:mcs>
                                          <m:mc>
                                            <m:mcPr>
                                              <m:count m:val="1"/>
                                              <m:mcJc m:val="center"/>
                                            </m:mcPr>
                                          </m:mc>
                                        </m:mcs>
                                        <m:ctrlPr>
                                          <a:rPr lang="en-US" sz="2800" i="1" smtClean="0">
                                            <a:latin typeface="Cambria Math" panose="02040503050406030204" pitchFamily="18" charset="0"/>
                                          </a:rPr>
                                        </m:ctrlPr>
                                      </m:mPr>
                                      <m:mr>
                                        <m:e>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b="0" i="1" smtClean="0">
                                                  <a:latin typeface="Cambria Math" panose="02040503050406030204" pitchFamily="18" charset="0"/>
                                                </a:rPr>
                                                <m:t>2</m:t>
                                              </m:r>
                                            </m:sub>
                                          </m:sSub>
                                        </m:e>
                                      </m:mr>
                                      <m:mr>
                                        <m:e>
                                          <m:m>
                                            <m:mPr>
                                              <m:mcs>
                                                <m:mc>
                                                  <m:mcPr>
                                                    <m:count m:val="1"/>
                                                    <m:mcJc m:val="center"/>
                                                  </m:mcPr>
                                                </m:mc>
                                              </m:mcs>
                                              <m:ctrlPr>
                                                <a:rPr lang="en-US" sz="2800" i="1" smtClean="0">
                                                  <a:latin typeface="Cambria Math" panose="02040503050406030204" pitchFamily="18" charset="0"/>
                                                </a:rPr>
                                              </m:ctrlPr>
                                            </m:mPr>
                                            <m:mr>
                                              <m:e>
                                                <m:eqArr>
                                                  <m:eqArrPr>
                                                    <m:ctrlPr>
                                                      <a:rPr lang="en-US" sz="2800" b="0" i="1" smtClean="0">
                                                        <a:latin typeface="Cambria Math" panose="02040503050406030204" pitchFamily="18" charset="0"/>
                                                      </a:rPr>
                                                    </m:ctrlPr>
                                                  </m:eqArrPr>
                                                  <m:e>
                                                    <m:r>
                                                      <m:rPr>
                                                        <m:brk m:alnAt="7"/>
                                                      </m:rPr>
                                                      <a:rPr lang="en-US" sz="2800" b="0" i="1" smtClean="0">
                                                        <a:latin typeface="Cambria Math" panose="02040503050406030204" pitchFamily="18" charset="0"/>
                                                      </a:rPr>
                                                      <m:t>.</m:t>
                                                    </m:r>
                                                  </m:e>
                                                  <m:e>
                                                    <m:r>
                                                      <a:rPr lang="en-US" sz="2800" b="0" i="1" smtClean="0">
                                                        <a:latin typeface="Cambria Math" panose="02040503050406030204" pitchFamily="18" charset="0"/>
                                                      </a:rPr>
                                                      <m:t>.</m:t>
                                                    </m:r>
                                                  </m:e>
                                                  <m:e>
                                                    <m:r>
                                                      <a:rPr lang="en-US" sz="2800" b="0" i="1" smtClean="0">
                                                        <a:latin typeface="Cambria Math" panose="02040503050406030204" pitchFamily="18" charset="0"/>
                                                      </a:rPr>
                                                      <m:t>.</m:t>
                                                    </m:r>
                                                  </m:e>
                                                </m:eqArr>
                                              </m:e>
                                            </m:mr>
                                            <m:mr>
                                              <m:e>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b="0" i="1" smtClean="0">
                                                        <a:latin typeface="Cambria Math" panose="02040503050406030204" pitchFamily="18" charset="0"/>
                                                      </a:rPr>
                                                      <m:t>𝐾</m:t>
                                                    </m:r>
                                                  </m:sub>
                                                </m:sSub>
                                              </m:e>
                                            </m:mr>
                                          </m:m>
                                        </m:e>
                                      </m:mr>
                                    </m:m>
                                  </m:e>
                                </m:mr>
                              </m:m>
                            </m:e>
                          </m:d>
                        </m:oMath>
                      </m:oMathPara>
                    </a14:m>
                    <a:endParaRPr lang="en-US" sz="2800" dirty="0"/>
                  </a:p>
                </p:txBody>
              </p:sp>
            </mc:Choice>
            <mc:Fallback xmlns="">
              <p:sp>
                <p:nvSpPr>
                  <p:cNvPr id="2" name="TextBox 1">
                    <a:extLst>
                      <a:ext uri="{FF2B5EF4-FFF2-40B4-BE49-F238E27FC236}">
                        <a16:creationId xmlns:a16="http://schemas.microsoft.com/office/drawing/2014/main" id="{51A68A18-0739-46A1-A483-0507826A323A}"/>
                      </a:ext>
                    </a:extLst>
                  </p:cNvPr>
                  <p:cNvSpPr txBox="1">
                    <a:spLocks noRot="1" noChangeAspect="1" noMove="1" noResize="1" noEditPoints="1" noAdjustHandles="1" noChangeArrowheads="1" noChangeShapeType="1" noTextEdit="1"/>
                  </p:cNvSpPr>
                  <p:nvPr/>
                </p:nvSpPr>
                <p:spPr>
                  <a:xfrm>
                    <a:off x="10634620" y="1723689"/>
                    <a:ext cx="587376" cy="2010230"/>
                  </a:xfrm>
                  <a:prstGeom prst="rect">
                    <a:avLst/>
                  </a:prstGeom>
                  <a:blipFill>
                    <a:blip r:embed="rId3"/>
                    <a:stretch>
                      <a:fillRect/>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651C64B3-DBF9-4DD9-B5CC-55E92475C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8966" y="2280139"/>
                <a:ext cx="3357668" cy="315058"/>
              </a:xfrm>
              <a:prstGeom prst="rect">
                <a:avLst/>
              </a:prstGeom>
            </p:spPr>
          </p:pic>
        </p:grpSp>
        <p:grpSp>
          <p:nvGrpSpPr>
            <p:cNvPr id="73" name="Group 72">
              <a:extLst>
                <a:ext uri="{FF2B5EF4-FFF2-40B4-BE49-F238E27FC236}">
                  <a16:creationId xmlns:a16="http://schemas.microsoft.com/office/drawing/2014/main" id="{F933A5B3-9163-4D37-9333-8374644F9473}"/>
                </a:ext>
              </a:extLst>
            </p:cNvPr>
            <p:cNvGrpSpPr/>
            <p:nvPr/>
          </p:nvGrpSpPr>
          <p:grpSpPr>
            <a:xfrm>
              <a:off x="6060044" y="1327959"/>
              <a:ext cx="5716075" cy="4543832"/>
              <a:chOff x="6060044" y="1327959"/>
              <a:chExt cx="5716075" cy="4543832"/>
            </a:xfrm>
          </p:grpSpPr>
          <p:grpSp>
            <p:nvGrpSpPr>
              <p:cNvPr id="72" name="Group 71">
                <a:extLst>
                  <a:ext uri="{FF2B5EF4-FFF2-40B4-BE49-F238E27FC236}">
                    <a16:creationId xmlns:a16="http://schemas.microsoft.com/office/drawing/2014/main" id="{6FB7FF1B-40E0-44A1-92C5-5F94B735A99B}"/>
                  </a:ext>
                </a:extLst>
              </p:cNvPr>
              <p:cNvGrpSpPr/>
              <p:nvPr/>
            </p:nvGrpSpPr>
            <p:grpSpPr>
              <a:xfrm>
                <a:off x="6060044" y="1327959"/>
                <a:ext cx="5716075" cy="4543832"/>
                <a:chOff x="6060044" y="1327959"/>
                <a:chExt cx="5716075" cy="4543832"/>
              </a:xfrm>
            </p:grpSpPr>
            <p:sp>
              <p:nvSpPr>
                <p:cNvPr id="37" name="Rectangle: Rounded Corners 36">
                  <a:extLst>
                    <a:ext uri="{FF2B5EF4-FFF2-40B4-BE49-F238E27FC236}">
                      <a16:creationId xmlns:a16="http://schemas.microsoft.com/office/drawing/2014/main" id="{711A37C0-1CE5-4E0C-B2C9-F4F21177811C}"/>
                    </a:ext>
                  </a:extLst>
                </p:cNvPr>
                <p:cNvSpPr/>
                <p:nvPr/>
              </p:nvSpPr>
              <p:spPr>
                <a:xfrm>
                  <a:off x="6234563" y="5045980"/>
                  <a:ext cx="2356229" cy="825811"/>
                </a:xfrm>
                <a:prstGeom prst="roundRect">
                  <a:avLst/>
                </a:prstGeom>
                <a:solidFill>
                  <a:srgbClr val="FFCCCC"/>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effectLst>
                        <a:outerShdw blurRad="38100" dist="38100" dir="2700000" algn="tl">
                          <a:srgbClr val="000000">
                            <a:alpha val="43137"/>
                          </a:srgbClr>
                        </a:outerShdw>
                      </a:effectLst>
                    </a:rPr>
                    <a:t>Update</a:t>
                  </a:r>
                </a:p>
              </p:txBody>
            </p:sp>
            <p:pic>
              <p:nvPicPr>
                <p:cNvPr id="31" name="Picture 30">
                  <a:extLst>
                    <a:ext uri="{FF2B5EF4-FFF2-40B4-BE49-F238E27FC236}">
                      <a16:creationId xmlns:a16="http://schemas.microsoft.com/office/drawing/2014/main" id="{5C66A97E-EB7F-495D-B964-8A511665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8791" y="5518981"/>
                  <a:ext cx="2124293" cy="200947"/>
                </a:xfrm>
                <a:prstGeom prst="rect">
                  <a:avLst/>
                </a:prstGeom>
              </p:spPr>
            </p:pic>
            <p:grpSp>
              <p:nvGrpSpPr>
                <p:cNvPr id="68" name="Group 67">
                  <a:extLst>
                    <a:ext uri="{FF2B5EF4-FFF2-40B4-BE49-F238E27FC236}">
                      <a16:creationId xmlns:a16="http://schemas.microsoft.com/office/drawing/2014/main" id="{B9D3C5A6-74E9-497C-82AE-0CEC7B2FF674}"/>
                    </a:ext>
                  </a:extLst>
                </p:cNvPr>
                <p:cNvGrpSpPr/>
                <p:nvPr/>
              </p:nvGrpSpPr>
              <p:grpSpPr>
                <a:xfrm>
                  <a:off x="6060044" y="1327959"/>
                  <a:ext cx="5716075" cy="4543832"/>
                  <a:chOff x="6060044" y="1327959"/>
                  <a:chExt cx="5716075" cy="4543832"/>
                </a:xfrm>
              </p:grpSpPr>
              <p:grpSp>
                <p:nvGrpSpPr>
                  <p:cNvPr id="6" name="Group 5">
                    <a:extLst>
                      <a:ext uri="{FF2B5EF4-FFF2-40B4-BE49-F238E27FC236}">
                        <a16:creationId xmlns:a16="http://schemas.microsoft.com/office/drawing/2014/main" id="{4EBB3843-ADEF-4737-88A4-0F68C6DEE291}"/>
                      </a:ext>
                    </a:extLst>
                  </p:cNvPr>
                  <p:cNvGrpSpPr/>
                  <p:nvPr/>
                </p:nvGrpSpPr>
                <p:grpSpPr>
                  <a:xfrm>
                    <a:off x="6060044" y="1327959"/>
                    <a:ext cx="5716075" cy="4543832"/>
                    <a:chOff x="6102287" y="1972985"/>
                    <a:chExt cx="5716075" cy="4543832"/>
                  </a:xfrm>
                </p:grpSpPr>
                <p:grpSp>
                  <p:nvGrpSpPr>
                    <p:cNvPr id="43" name="Group 42">
                      <a:extLst>
                        <a:ext uri="{FF2B5EF4-FFF2-40B4-BE49-F238E27FC236}">
                          <a16:creationId xmlns:a16="http://schemas.microsoft.com/office/drawing/2014/main" id="{5D05D902-8460-433C-B6CA-F6C13FFCE908}"/>
                        </a:ext>
                      </a:extLst>
                    </p:cNvPr>
                    <p:cNvGrpSpPr/>
                    <p:nvPr/>
                  </p:nvGrpSpPr>
                  <p:grpSpPr>
                    <a:xfrm>
                      <a:off x="6102287" y="1972985"/>
                      <a:ext cx="5716075" cy="4543832"/>
                      <a:chOff x="6102287" y="1972985"/>
                      <a:chExt cx="5716075" cy="4543832"/>
                    </a:xfrm>
                  </p:grpSpPr>
                  <p:grpSp>
                    <p:nvGrpSpPr>
                      <p:cNvPr id="29" name="Group 28">
                        <a:extLst>
                          <a:ext uri="{FF2B5EF4-FFF2-40B4-BE49-F238E27FC236}">
                            <a16:creationId xmlns:a16="http://schemas.microsoft.com/office/drawing/2014/main" id="{F792845B-B310-4DD6-9F2D-C3D78F3EA7A0}"/>
                          </a:ext>
                        </a:extLst>
                      </p:cNvPr>
                      <p:cNvGrpSpPr/>
                      <p:nvPr/>
                    </p:nvGrpSpPr>
                    <p:grpSpPr>
                      <a:xfrm>
                        <a:off x="6102287" y="1972985"/>
                        <a:ext cx="5716075" cy="4543832"/>
                        <a:chOff x="2355182" y="3549206"/>
                        <a:chExt cx="7059380" cy="3076971"/>
                      </a:xfrm>
                    </p:grpSpPr>
                    <p:grpSp>
                      <p:nvGrpSpPr>
                        <p:cNvPr id="8" name="Group 7">
                          <a:extLst>
                            <a:ext uri="{FF2B5EF4-FFF2-40B4-BE49-F238E27FC236}">
                              <a16:creationId xmlns:a16="http://schemas.microsoft.com/office/drawing/2014/main" id="{BEF2BB76-8617-4036-873B-118DF7691EF3}"/>
                            </a:ext>
                          </a:extLst>
                        </p:cNvPr>
                        <p:cNvGrpSpPr/>
                        <p:nvPr/>
                      </p:nvGrpSpPr>
                      <p:grpSpPr>
                        <a:xfrm>
                          <a:off x="2355182" y="3549206"/>
                          <a:ext cx="3388859" cy="3076971"/>
                          <a:chOff x="3508787" y="2666556"/>
                          <a:chExt cx="3388859" cy="3076971"/>
                        </a:xfrm>
                      </p:grpSpPr>
                      <p:sp>
                        <p:nvSpPr>
                          <p:cNvPr id="10" name="Rectangle: Rounded Corners 9">
                            <a:extLst>
                              <a:ext uri="{FF2B5EF4-FFF2-40B4-BE49-F238E27FC236}">
                                <a16:creationId xmlns:a16="http://schemas.microsoft.com/office/drawing/2014/main" id="{97356877-C9F9-4AF3-B7EA-FA964EFAB25A}"/>
                              </a:ext>
                            </a:extLst>
                          </p:cNvPr>
                          <p:cNvSpPr/>
                          <p:nvPr/>
                        </p:nvSpPr>
                        <p:spPr>
                          <a:xfrm>
                            <a:off x="3760345" y="2666556"/>
                            <a:ext cx="2835063" cy="616509"/>
                          </a:xfrm>
                          <a:prstGeom prst="roundRect">
                            <a:avLst/>
                          </a:prstGeom>
                          <a:solidFill>
                            <a:srgbClr val="FFCCCC"/>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ln w="0"/>
                                <a:solidFill>
                                  <a:schemeClr val="tx1"/>
                                </a:solidFill>
                                <a:effectLst>
                                  <a:outerShdw blurRad="38100" dist="19050" dir="2700000" algn="tl" rotWithShape="0">
                                    <a:schemeClr val="dk1">
                                      <a:alpha val="40000"/>
                                    </a:schemeClr>
                                  </a:outerShdw>
                                </a:effectLst>
                              </a:rPr>
                              <a:t>Select the    with largest average</a:t>
                            </a:r>
                            <a:endParaRPr lang="en-US" dirty="0"/>
                          </a:p>
                        </p:txBody>
                      </p:sp>
                      <p:sp>
                        <p:nvSpPr>
                          <p:cNvPr id="11" name="Rectangle: Rounded Corners 10">
                            <a:extLst>
                              <a:ext uri="{FF2B5EF4-FFF2-40B4-BE49-F238E27FC236}">
                                <a16:creationId xmlns:a16="http://schemas.microsoft.com/office/drawing/2014/main" id="{429718BA-DA3F-4240-B293-C0DEA92AB0FD}"/>
                              </a:ext>
                            </a:extLst>
                          </p:cNvPr>
                          <p:cNvSpPr/>
                          <p:nvPr/>
                        </p:nvSpPr>
                        <p:spPr>
                          <a:xfrm>
                            <a:off x="3783868" y="3469803"/>
                            <a:ext cx="2774153" cy="609600"/>
                          </a:xfrm>
                          <a:prstGeom prst="roundRect">
                            <a:avLst/>
                          </a:prstGeom>
                          <a:solidFill>
                            <a:srgbClr val="FF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Update the support of </a:t>
                            </a:r>
                            <a:endParaRPr lang="en-US" dirty="0"/>
                          </a:p>
                        </p:txBody>
                      </p:sp>
                      <p:sp>
                        <p:nvSpPr>
                          <p:cNvPr id="12" name="Rectangle: Rounded Corners 11">
                            <a:extLst>
                              <a:ext uri="{FF2B5EF4-FFF2-40B4-BE49-F238E27FC236}">
                                <a16:creationId xmlns:a16="http://schemas.microsoft.com/office/drawing/2014/main" id="{800E80E7-BD49-471E-84E3-49786CAED5AB}"/>
                              </a:ext>
                            </a:extLst>
                          </p:cNvPr>
                          <p:cNvSpPr/>
                          <p:nvPr/>
                        </p:nvSpPr>
                        <p:spPr>
                          <a:xfrm>
                            <a:off x="3508787" y="4332276"/>
                            <a:ext cx="3388859" cy="609600"/>
                          </a:xfrm>
                          <a:prstGeom prst="roundRect">
                            <a:avLst/>
                          </a:prstGeom>
                          <a:solidFill>
                            <a:srgbClr val="FFCCCC"/>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effectLst>
                                  <a:outerShdw blurRad="38100" dist="38100" dir="2700000" algn="tl">
                                    <a:srgbClr val="000000">
                                      <a:alpha val="43137"/>
                                    </a:srgbClr>
                                  </a:outerShdw>
                                </a:effectLst>
                              </a:rPr>
                              <a:t>Find              that minimize</a:t>
                            </a:r>
                          </a:p>
                          <a:p>
                            <a:pPr algn="ctr"/>
                            <a:endParaRPr lang="en-US" dirty="0">
                              <a:solidFill>
                                <a:schemeClr val="tx1"/>
                              </a:solidFill>
                              <a:effectLst>
                                <a:outerShdw blurRad="38100" dist="38100" dir="2700000" algn="tl">
                                  <a:srgbClr val="000000">
                                    <a:alpha val="43137"/>
                                  </a:srgbClr>
                                </a:outerShdw>
                              </a:effectLst>
                            </a:endParaRPr>
                          </a:p>
                        </p:txBody>
                      </p:sp>
                      <p:cxnSp>
                        <p:nvCxnSpPr>
                          <p:cNvPr id="13" name="Straight Arrow Connector 12">
                            <a:extLst>
                              <a:ext uri="{FF2B5EF4-FFF2-40B4-BE49-F238E27FC236}">
                                <a16:creationId xmlns:a16="http://schemas.microsoft.com/office/drawing/2014/main" id="{7E622955-171A-4E69-9822-B8E4E542EF18}"/>
                              </a:ext>
                            </a:extLst>
                          </p:cNvPr>
                          <p:cNvCxnSpPr>
                            <a:cxnSpLocks/>
                            <a:stCxn id="10" idx="2"/>
                            <a:endCxn id="11" idx="0"/>
                          </p:cNvCxnSpPr>
                          <p:nvPr/>
                        </p:nvCxnSpPr>
                        <p:spPr>
                          <a:xfrm flipH="1">
                            <a:off x="5170945" y="3283065"/>
                            <a:ext cx="6932" cy="1867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0FDEC877-0C18-446C-B8C0-A48CB22D99A6}"/>
                              </a:ext>
                            </a:extLst>
                          </p:cNvPr>
                          <p:cNvCxnSpPr>
                            <a:cxnSpLocks/>
                          </p:cNvCxnSpPr>
                          <p:nvPr/>
                        </p:nvCxnSpPr>
                        <p:spPr>
                          <a:xfrm>
                            <a:off x="5133302" y="4079403"/>
                            <a:ext cx="0" cy="24242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Connector: Curved 14">
                            <a:extLst>
                              <a:ext uri="{FF2B5EF4-FFF2-40B4-BE49-F238E27FC236}">
                                <a16:creationId xmlns:a16="http://schemas.microsoft.com/office/drawing/2014/main" id="{FE9B70C1-6F07-4842-A5B5-0F6C58DD80E9}"/>
                              </a:ext>
                            </a:extLst>
                          </p:cNvPr>
                          <p:cNvCxnSpPr>
                            <a:cxnSpLocks/>
                            <a:stCxn id="37" idx="2"/>
                            <a:endCxn id="10" idx="0"/>
                          </p:cNvCxnSpPr>
                          <p:nvPr/>
                        </p:nvCxnSpPr>
                        <p:spPr>
                          <a:xfrm rot="5400000" flipH="1">
                            <a:off x="3640100" y="4204333"/>
                            <a:ext cx="3076971" cy="1417"/>
                          </a:xfrm>
                          <a:prstGeom prst="curvedConnector5">
                            <a:avLst>
                              <a:gd name="adj1" fmla="val -5031"/>
                              <a:gd name="adj2" fmla="val -163688492"/>
                              <a:gd name="adj3" fmla="val 10503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24" name="Picture 23">
                          <a:extLst>
                            <a:ext uri="{FF2B5EF4-FFF2-40B4-BE49-F238E27FC236}">
                              <a16:creationId xmlns:a16="http://schemas.microsoft.com/office/drawing/2014/main" id="{3C5153C7-C573-405C-8102-7DDF9B8B56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9782" y="4675538"/>
                          <a:ext cx="180331" cy="122687"/>
                        </a:xfrm>
                        <a:prstGeom prst="rect">
                          <a:avLst/>
                        </a:prstGeom>
                      </p:spPr>
                    </p:pic>
                    <p:sp>
                      <p:nvSpPr>
                        <p:cNvPr id="26" name="Rectangle: Rounded Corners 25">
                          <a:extLst>
                            <a:ext uri="{FF2B5EF4-FFF2-40B4-BE49-F238E27FC236}">
                              <a16:creationId xmlns:a16="http://schemas.microsoft.com/office/drawing/2014/main" id="{4ED456FD-067C-4166-AFC2-4FF0B1C84316}"/>
                            </a:ext>
                          </a:extLst>
                        </p:cNvPr>
                        <p:cNvSpPr/>
                        <p:nvPr/>
                      </p:nvSpPr>
                      <p:spPr>
                        <a:xfrm>
                          <a:off x="6418699" y="5508104"/>
                          <a:ext cx="2995863" cy="503479"/>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r>
                            <a:rPr lang="en-US" dirty="0">
                              <a:ln w="0"/>
                              <a:solidFill>
                                <a:schemeClr val="tx1"/>
                              </a:solidFill>
                              <a:effectLst>
                                <a:outerShdw blurRad="38100" dist="19050" dir="2700000" algn="tl" rotWithShape="0">
                                  <a:schemeClr val="dk1">
                                    <a:alpha val="40000"/>
                                  </a:schemeClr>
                                </a:outerShdw>
                              </a:effectLst>
                            </a:rPr>
                            <a:t>Iterate until</a:t>
                          </a:r>
                          <a:endParaRPr lang="en-US" dirty="0"/>
                        </a:p>
                      </p:txBody>
                    </p:sp>
                  </p:grpSp>
                  <p:pic>
                    <p:nvPicPr>
                      <p:cNvPr id="42" name="Picture 41">
                        <a:extLst>
                          <a:ext uri="{FF2B5EF4-FFF2-40B4-BE49-F238E27FC236}">
                            <a16:creationId xmlns:a16="http://schemas.microsoft.com/office/drawing/2014/main" id="{074FDAE2-1E9B-42E6-A87A-25FE12C6FC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38930" y="2213094"/>
                        <a:ext cx="61714" cy="152229"/>
                      </a:xfrm>
                      <a:prstGeom prst="rect">
                        <a:avLst/>
                      </a:prstGeom>
                    </p:spPr>
                  </p:pic>
                </p:grpSp>
                <p:pic>
                  <p:nvPicPr>
                    <p:cNvPr id="28" name="Picture 27">
                      <a:extLst>
                        <a:ext uri="{FF2B5EF4-FFF2-40B4-BE49-F238E27FC236}">
                          <a16:creationId xmlns:a16="http://schemas.microsoft.com/office/drawing/2014/main" id="{2393C2DD-EA37-424C-AA37-BB3C7C4EADB6}"/>
                        </a:ext>
                      </a:extLst>
                    </p:cNvPr>
                    <p:cNvPicPr>
                      <a:picLocks noChangeAspect="1"/>
                    </p:cNvPicPr>
                    <p:nvPr/>
                  </p:nvPicPr>
                  <p:blipFill rotWithShape="1">
                    <a:blip r:embed="rId8">
                      <a:extLst>
                        <a:ext uri="{28A0092B-C50C-407E-A947-70E740481C1C}">
                          <a14:useLocalDpi xmlns:a14="http://schemas.microsoft.com/office/drawing/2010/main" val="0"/>
                        </a:ext>
                      </a:extLst>
                    </a:blip>
                    <a:srcRect l="23207" t="1" b="-1"/>
                    <a:stretch/>
                  </p:blipFill>
                  <p:spPr>
                    <a:xfrm>
                      <a:off x="6311521" y="4979505"/>
                      <a:ext cx="2253490" cy="250025"/>
                    </a:xfrm>
                    <a:prstGeom prst="rect">
                      <a:avLst/>
                    </a:prstGeom>
                  </p:spPr>
                </p:pic>
              </p:grpSp>
              <p:pic>
                <p:nvPicPr>
                  <p:cNvPr id="32" name="Picture 31">
                    <a:extLst>
                      <a:ext uri="{FF2B5EF4-FFF2-40B4-BE49-F238E27FC236}">
                        <a16:creationId xmlns:a16="http://schemas.microsoft.com/office/drawing/2014/main" id="{517AC349-1829-4791-A64F-BE821AEDBA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8915" y="4487681"/>
                    <a:ext cx="1025766" cy="221725"/>
                  </a:xfrm>
                  <a:prstGeom prst="rect">
                    <a:avLst/>
                  </a:prstGeom>
                </p:spPr>
              </p:pic>
            </p:grpSp>
            <p:cxnSp>
              <p:nvCxnSpPr>
                <p:cNvPr id="45" name="Straight Arrow Connector 44">
                  <a:extLst>
                    <a:ext uri="{FF2B5EF4-FFF2-40B4-BE49-F238E27FC236}">
                      <a16:creationId xmlns:a16="http://schemas.microsoft.com/office/drawing/2014/main" id="{37C80468-AE11-42E7-902B-A9AD9A535BD1}"/>
                    </a:ext>
                  </a:extLst>
                </p:cNvPr>
                <p:cNvCxnSpPr>
                  <a:cxnSpLocks/>
                </p:cNvCxnSpPr>
                <p:nvPr/>
              </p:nvCxnSpPr>
              <p:spPr>
                <a:xfrm>
                  <a:off x="7341192" y="4687980"/>
                  <a:ext cx="0" cy="3580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pic>
            <p:nvPicPr>
              <p:cNvPr id="48" name="Picture 47">
                <a:extLst>
                  <a:ext uri="{FF2B5EF4-FFF2-40B4-BE49-F238E27FC236}">
                    <a16:creationId xmlns:a16="http://schemas.microsoft.com/office/drawing/2014/main" id="{C7D982D3-C348-4458-8AEB-CD9FA83034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0389" y="1828223"/>
                <a:ext cx="594231" cy="235772"/>
              </a:xfrm>
              <a:prstGeom prst="rect">
                <a:avLst/>
              </a:prstGeom>
            </p:spPr>
          </p:pic>
        </p:grpSp>
        <p:pic>
          <p:nvPicPr>
            <p:cNvPr id="75" name="Picture 74">
              <a:extLst>
                <a:ext uri="{FF2B5EF4-FFF2-40B4-BE49-F238E27FC236}">
                  <a16:creationId xmlns:a16="http://schemas.microsoft.com/office/drawing/2014/main" id="{8BD2E747-42BC-433B-A950-B8D9CB9D4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73213" y="2342703"/>
              <a:ext cx="1212343" cy="171429"/>
            </a:xfrm>
            <a:prstGeom prst="rect">
              <a:avLst/>
            </a:prstGeom>
          </p:spPr>
        </p:pic>
        <p:pic>
          <p:nvPicPr>
            <p:cNvPr id="36" name="Picture 35">
              <a:extLst>
                <a:ext uri="{FF2B5EF4-FFF2-40B4-BE49-F238E27FC236}">
                  <a16:creationId xmlns:a16="http://schemas.microsoft.com/office/drawing/2014/main" id="{C03B5CB6-6C86-4DDB-BF2A-655F61162F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63631" y="3181939"/>
              <a:ext cx="1713339" cy="199931"/>
            </a:xfrm>
            <a:prstGeom prst="rect">
              <a:avLst/>
            </a:prstGeom>
          </p:spPr>
        </p:pic>
        <p:pic>
          <p:nvPicPr>
            <p:cNvPr id="38" name="Picture 37">
              <a:extLst>
                <a:ext uri="{FF2B5EF4-FFF2-40B4-BE49-F238E27FC236}">
                  <a16:creationId xmlns:a16="http://schemas.microsoft.com/office/drawing/2014/main" id="{1CDB40BF-C57B-419C-B974-7A8BDBE502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26085" y="4031587"/>
              <a:ext cx="580139" cy="167056"/>
            </a:xfrm>
            <a:prstGeom prst="rect">
              <a:avLst/>
            </a:prstGeom>
          </p:spPr>
        </p:pic>
      </p:grpSp>
    </p:spTree>
    <p:extLst>
      <p:ext uri="{BB962C8B-B14F-4D97-AF65-F5344CB8AC3E}">
        <p14:creationId xmlns:p14="http://schemas.microsoft.com/office/powerpoint/2010/main" val="2624082765"/>
      </p:ext>
    </p:extLst>
  </p:cSld>
  <p:clrMapOvr>
    <a:masterClrMapping/>
  </p:clrMapOvr>
  <mc:AlternateContent xmlns:mc="http://schemas.openxmlformats.org/markup-compatibility/2006" xmlns:p14="http://schemas.microsoft.com/office/powerpoint/2010/main">
    <mc:Choice Requires="p14">
      <p:transition spd="slow" p14:dur="2000" advTm="58523"/>
    </mc:Choice>
    <mc:Fallback xmlns="">
      <p:transition spd="slow" advTm="5852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C015104-A133-4578-B544-F69BFE8681CB}"/>
              </a:ext>
            </a:extLst>
          </p:cNvPr>
          <p:cNvGrpSpPr/>
          <p:nvPr/>
        </p:nvGrpSpPr>
        <p:grpSpPr>
          <a:xfrm>
            <a:off x="752475" y="142875"/>
            <a:ext cx="10887075" cy="6696830"/>
            <a:chOff x="752475" y="142875"/>
            <a:chExt cx="10887075" cy="669683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Experiments</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9" name="Content Placeholder 2 2">
              <a:extLst>
                <a:ext uri="{FF2B5EF4-FFF2-40B4-BE49-F238E27FC236}">
                  <a16:creationId xmlns:a16="http://schemas.microsoft.com/office/drawing/2014/main" id="{40C581E1-A1D7-404A-AC56-35DC772607FB}"/>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IEEE RTS 96 test network</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3 areas</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73 buses</a:t>
              </a:r>
            </a:p>
          </p:txBody>
        </p:sp>
        <p:pic>
          <p:nvPicPr>
            <p:cNvPr id="3" name="Picture 2">
              <a:extLst>
                <a:ext uri="{FF2B5EF4-FFF2-40B4-BE49-F238E27FC236}">
                  <a16:creationId xmlns:a16="http://schemas.microsoft.com/office/drawing/2014/main" id="{0410D940-6919-4F6C-85E9-6DE7A65A9DA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100000"/>
                      </a14:imgEffect>
                    </a14:imgLayer>
                  </a14:imgProps>
                </a:ext>
              </a:extLst>
            </a:blip>
            <a:stretch>
              <a:fillRect/>
            </a:stretch>
          </p:blipFill>
          <p:spPr>
            <a:xfrm>
              <a:off x="4585118" y="2537778"/>
              <a:ext cx="6353264" cy="3743561"/>
            </a:xfrm>
            <a:prstGeom prst="rect">
              <a:avLst/>
            </a:prstGeom>
          </p:spPr>
        </p:pic>
        <p:sp>
          <p:nvSpPr>
            <p:cNvPr id="10" name="Rectangle: Rounded Corners 9">
              <a:extLst>
                <a:ext uri="{FF2B5EF4-FFF2-40B4-BE49-F238E27FC236}">
                  <a16:creationId xmlns:a16="http://schemas.microsoft.com/office/drawing/2014/main" id="{C7FF6EA2-45B6-4B0C-B7D0-1A7A1EFAD41A}"/>
                </a:ext>
              </a:extLst>
            </p:cNvPr>
            <p:cNvSpPr/>
            <p:nvPr/>
          </p:nvSpPr>
          <p:spPr>
            <a:xfrm>
              <a:off x="4585118" y="2529632"/>
              <a:ext cx="1949565" cy="3979223"/>
            </a:xfrm>
            <a:prstGeom prst="roundRect">
              <a:avLst/>
            </a:prstGeom>
            <a:noFill/>
            <a:ln w="2540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5FF5C6A2-20FD-4EDD-80FF-E4F07E3CB34E}"/>
                </a:ext>
              </a:extLst>
            </p:cNvPr>
            <p:cNvSpPr/>
            <p:nvPr/>
          </p:nvSpPr>
          <p:spPr>
            <a:xfrm>
              <a:off x="6687923" y="2496146"/>
              <a:ext cx="1949565" cy="3979223"/>
            </a:xfrm>
            <a:prstGeom prst="roundRect">
              <a:avLst/>
            </a:prstGeom>
            <a:noFill/>
            <a:ln w="2540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218DC581-39D2-4842-B670-14A1F9F85217}"/>
                </a:ext>
              </a:extLst>
            </p:cNvPr>
            <p:cNvSpPr/>
            <p:nvPr/>
          </p:nvSpPr>
          <p:spPr>
            <a:xfrm>
              <a:off x="8795475" y="2496146"/>
              <a:ext cx="2169147" cy="3979223"/>
            </a:xfrm>
            <a:prstGeom prst="roundRect">
              <a:avLst/>
            </a:prstGeom>
            <a:noFill/>
            <a:ln w="2540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TextBox 16">
              <a:extLst>
                <a:ext uri="{FF2B5EF4-FFF2-40B4-BE49-F238E27FC236}">
                  <a16:creationId xmlns:a16="http://schemas.microsoft.com/office/drawing/2014/main" id="{7F0BAC7C-E22E-4DA9-A0A8-556FAD312D9C}"/>
                </a:ext>
              </a:extLst>
            </p:cNvPr>
            <p:cNvSpPr txBox="1"/>
            <p:nvPr/>
          </p:nvSpPr>
          <p:spPr>
            <a:xfrm>
              <a:off x="5434256" y="6470373"/>
              <a:ext cx="307910" cy="369332"/>
            </a:xfrm>
            <a:prstGeom prst="rect">
              <a:avLst/>
            </a:prstGeom>
            <a:noFill/>
          </p:spPr>
          <p:txBody>
            <a:bodyPr wrap="square" rtlCol="0">
              <a:spAutoFit/>
            </a:bodyPr>
            <a:lstStyle/>
            <a:p>
              <a:r>
                <a:rPr lang="en-US" dirty="0"/>
                <a:t>A</a:t>
              </a:r>
            </a:p>
          </p:txBody>
        </p:sp>
        <p:sp>
          <p:nvSpPr>
            <p:cNvPr id="18" name="TextBox 17">
              <a:extLst>
                <a:ext uri="{FF2B5EF4-FFF2-40B4-BE49-F238E27FC236}">
                  <a16:creationId xmlns:a16="http://schemas.microsoft.com/office/drawing/2014/main" id="{22ED7820-1CB5-4D1A-8ECE-DFC6B42300F1}"/>
                </a:ext>
              </a:extLst>
            </p:cNvPr>
            <p:cNvSpPr txBox="1"/>
            <p:nvPr/>
          </p:nvSpPr>
          <p:spPr>
            <a:xfrm>
              <a:off x="7570501" y="6414962"/>
              <a:ext cx="307910" cy="369332"/>
            </a:xfrm>
            <a:prstGeom prst="rect">
              <a:avLst/>
            </a:prstGeom>
            <a:noFill/>
          </p:spPr>
          <p:txBody>
            <a:bodyPr wrap="square" rtlCol="0">
              <a:spAutoFit/>
            </a:bodyPr>
            <a:lstStyle/>
            <a:p>
              <a:r>
                <a:rPr lang="en-US" dirty="0"/>
                <a:t>B</a:t>
              </a:r>
            </a:p>
          </p:txBody>
        </p:sp>
        <p:sp>
          <p:nvSpPr>
            <p:cNvPr id="20" name="TextBox 19">
              <a:extLst>
                <a:ext uri="{FF2B5EF4-FFF2-40B4-BE49-F238E27FC236}">
                  <a16:creationId xmlns:a16="http://schemas.microsoft.com/office/drawing/2014/main" id="{F5064F0B-0F57-4BD9-ADC6-2CAE3C4ABD30}"/>
                </a:ext>
              </a:extLst>
            </p:cNvPr>
            <p:cNvSpPr txBox="1"/>
            <p:nvPr/>
          </p:nvSpPr>
          <p:spPr>
            <a:xfrm>
              <a:off x="9780985" y="6438696"/>
              <a:ext cx="307910" cy="369332"/>
            </a:xfrm>
            <a:prstGeom prst="rect">
              <a:avLst/>
            </a:prstGeom>
            <a:noFill/>
          </p:spPr>
          <p:txBody>
            <a:bodyPr wrap="square" rtlCol="0">
              <a:spAutoFit/>
            </a:bodyPr>
            <a:lstStyle/>
            <a:p>
              <a:r>
                <a:rPr lang="en-US" dirty="0"/>
                <a:t>C</a:t>
              </a:r>
            </a:p>
          </p:txBody>
        </p:sp>
        <p:sp>
          <p:nvSpPr>
            <p:cNvPr id="14" name="Rectangle 13">
              <a:extLst>
                <a:ext uri="{FF2B5EF4-FFF2-40B4-BE49-F238E27FC236}">
                  <a16:creationId xmlns:a16="http://schemas.microsoft.com/office/drawing/2014/main" id="{6375D4BA-3DA2-4A8A-A13C-52F295B0328C}"/>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0573985"/>
      </p:ext>
    </p:extLst>
  </p:cSld>
  <p:clrMapOvr>
    <a:masterClrMapping/>
  </p:clrMapOvr>
  <mc:AlternateContent xmlns:mc="http://schemas.openxmlformats.org/markup-compatibility/2006" xmlns:p14="http://schemas.microsoft.com/office/powerpoint/2010/main">
    <mc:Choice Requires="p14">
      <p:transition spd="slow" p14:dur="2000" advTm="23184"/>
    </mc:Choice>
    <mc:Fallback xmlns="">
      <p:transition spd="slow" advTm="2318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CE3D09-4B5D-41EB-8634-36A34EE4947F}"/>
              </a:ext>
            </a:extLst>
          </p:cNvPr>
          <p:cNvGrpSpPr/>
          <p:nvPr/>
        </p:nvGrpSpPr>
        <p:grpSpPr>
          <a:xfrm>
            <a:off x="752475" y="142875"/>
            <a:ext cx="10887075" cy="6674319"/>
            <a:chOff x="752475" y="142875"/>
            <a:chExt cx="10887075" cy="6674319"/>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Observable PMU placement</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91C5FEA-4384-41FC-8B03-6B3DFC30B89B}"/>
                </a:ext>
              </a:extLst>
            </p:cNvPr>
            <p:cNvSpPr txBox="1"/>
            <p:nvPr/>
          </p:nvSpPr>
          <p:spPr>
            <a:xfrm>
              <a:off x="7832436" y="2364509"/>
              <a:ext cx="2817091" cy="1200329"/>
            </a:xfrm>
            <a:prstGeom prst="rect">
              <a:avLst/>
            </a:prstGeom>
            <a:noFill/>
          </p:spPr>
          <p:txBody>
            <a:bodyPr wrap="square" rtlCol="0">
              <a:spAutoFit/>
            </a:bodyPr>
            <a:lstStyle/>
            <a:p>
              <a:r>
                <a:rPr lang="en-US" dirty="0"/>
                <a:t>IEEE RTS 96 test network</a:t>
              </a:r>
            </a:p>
            <a:p>
              <a:pPr marL="285750" indent="-285750">
                <a:buFont typeface="Arial" panose="020B0604020202020204" pitchFamily="34" charset="0"/>
                <a:buChar char="•"/>
              </a:pPr>
              <a:endParaRPr lang="en-US" dirty="0"/>
            </a:p>
            <a:p>
              <a:r>
                <a:rPr lang="en-US" dirty="0"/>
                <a:t>         A bus with PMU</a:t>
              </a:r>
            </a:p>
            <a:p>
              <a:pPr marL="285750" indent="-285750">
                <a:buFont typeface="Arial" panose="020B0604020202020204" pitchFamily="34" charset="0"/>
                <a:buChar char="•"/>
              </a:pPr>
              <a:endParaRPr lang="en-US" dirty="0"/>
            </a:p>
          </p:txBody>
        </p:sp>
        <p:sp>
          <p:nvSpPr>
            <p:cNvPr id="7" name="Oval 6">
              <a:extLst>
                <a:ext uri="{FF2B5EF4-FFF2-40B4-BE49-F238E27FC236}">
                  <a16:creationId xmlns:a16="http://schemas.microsoft.com/office/drawing/2014/main" id="{54932A88-5938-4D0D-88AB-6941A9B9DD1B}"/>
                </a:ext>
              </a:extLst>
            </p:cNvPr>
            <p:cNvSpPr/>
            <p:nvPr/>
          </p:nvSpPr>
          <p:spPr>
            <a:xfrm>
              <a:off x="7901121" y="2943621"/>
              <a:ext cx="309486" cy="297231"/>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917AB32-428F-4000-A926-C69AFD6B48E4}"/>
                </a:ext>
              </a:extLst>
            </p:cNvPr>
            <p:cNvGrpSpPr/>
            <p:nvPr/>
          </p:nvGrpSpPr>
          <p:grpSpPr>
            <a:xfrm>
              <a:off x="968965" y="1868186"/>
              <a:ext cx="6295241" cy="3979223"/>
              <a:chOff x="968965" y="1868186"/>
              <a:chExt cx="6295241" cy="3979223"/>
            </a:xfrm>
          </p:grpSpPr>
          <p:pic>
            <p:nvPicPr>
              <p:cNvPr id="3" name="Picture 2">
                <a:extLst>
                  <a:ext uri="{FF2B5EF4-FFF2-40B4-BE49-F238E27FC236}">
                    <a16:creationId xmlns:a16="http://schemas.microsoft.com/office/drawing/2014/main" id="{8FF1431C-A414-43A7-899B-99E1D061CA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1000"/>
                        </a14:imgEffect>
                        <a14:imgEffect>
                          <a14:brightnessContrast contrast="10000"/>
                        </a14:imgEffect>
                      </a14:imgLayer>
                    </a14:imgProps>
                  </a:ext>
                </a:extLst>
              </a:blip>
              <a:stretch>
                <a:fillRect/>
              </a:stretch>
            </p:blipFill>
            <p:spPr>
              <a:xfrm>
                <a:off x="1000390" y="2050259"/>
                <a:ext cx="6195131" cy="3652489"/>
              </a:xfrm>
              <a:prstGeom prst="rect">
                <a:avLst/>
              </a:prstGeom>
            </p:spPr>
          </p:pic>
          <p:sp>
            <p:nvSpPr>
              <p:cNvPr id="8" name="Rectangle: Rounded Corners 7">
                <a:extLst>
                  <a:ext uri="{FF2B5EF4-FFF2-40B4-BE49-F238E27FC236}">
                    <a16:creationId xmlns:a16="http://schemas.microsoft.com/office/drawing/2014/main" id="{EF427DBB-9E4F-419F-BA40-422616D49FF6}"/>
                  </a:ext>
                </a:extLst>
              </p:cNvPr>
              <p:cNvSpPr/>
              <p:nvPr/>
            </p:nvSpPr>
            <p:spPr>
              <a:xfrm>
                <a:off x="5086335" y="1924259"/>
                <a:ext cx="2177871" cy="3904488"/>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A5F05EF4-D123-49C8-B853-C13B4E84D03F}"/>
                  </a:ext>
                </a:extLst>
              </p:cNvPr>
              <p:cNvSpPr/>
              <p:nvPr/>
            </p:nvSpPr>
            <p:spPr>
              <a:xfrm>
                <a:off x="968965" y="1868186"/>
                <a:ext cx="1949565" cy="3979223"/>
              </a:xfrm>
              <a:prstGeom prst="roundRect">
                <a:avLst/>
              </a:prstGeom>
              <a:noFill/>
              <a:ln w="2540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BDFE4C54-102F-4C7C-B9A9-BAB0F36ACD41}"/>
                </a:ext>
              </a:extLst>
            </p:cNvPr>
            <p:cNvPicPr>
              <a:picLocks noChangeAspect="1"/>
            </p:cNvPicPr>
            <p:nvPr/>
          </p:nvPicPr>
          <p:blipFill>
            <a:blip r:embed="rId5"/>
            <a:stretch>
              <a:fillRect/>
            </a:stretch>
          </p:blipFill>
          <p:spPr>
            <a:xfrm>
              <a:off x="6644679" y="1694659"/>
              <a:ext cx="463818" cy="461893"/>
            </a:xfrm>
            <a:prstGeom prst="rect">
              <a:avLst/>
            </a:prstGeom>
          </p:spPr>
        </p:pic>
        <p:sp>
          <p:nvSpPr>
            <p:cNvPr id="2" name="TextBox 1">
              <a:extLst>
                <a:ext uri="{FF2B5EF4-FFF2-40B4-BE49-F238E27FC236}">
                  <a16:creationId xmlns:a16="http://schemas.microsoft.com/office/drawing/2014/main" id="{0B24EC4C-8EA8-4FC5-9156-CFA87F95E4D9}"/>
                </a:ext>
              </a:extLst>
            </p:cNvPr>
            <p:cNvSpPr txBox="1"/>
            <p:nvPr/>
          </p:nvSpPr>
          <p:spPr>
            <a:xfrm>
              <a:off x="1763486" y="5797035"/>
              <a:ext cx="307910" cy="369332"/>
            </a:xfrm>
            <a:prstGeom prst="rect">
              <a:avLst/>
            </a:prstGeom>
            <a:noFill/>
          </p:spPr>
          <p:txBody>
            <a:bodyPr wrap="square" rtlCol="0">
              <a:spAutoFit/>
            </a:bodyPr>
            <a:lstStyle/>
            <a:p>
              <a:r>
                <a:rPr lang="en-US" dirty="0"/>
                <a:t>A</a:t>
              </a:r>
            </a:p>
          </p:txBody>
        </p:sp>
        <p:sp>
          <p:nvSpPr>
            <p:cNvPr id="13" name="TextBox 12">
              <a:extLst>
                <a:ext uri="{FF2B5EF4-FFF2-40B4-BE49-F238E27FC236}">
                  <a16:creationId xmlns:a16="http://schemas.microsoft.com/office/drawing/2014/main" id="{27F0BDC0-4A65-421F-92D1-C8DCBA807303}"/>
                </a:ext>
              </a:extLst>
            </p:cNvPr>
            <p:cNvSpPr txBox="1"/>
            <p:nvPr/>
          </p:nvSpPr>
          <p:spPr>
            <a:xfrm>
              <a:off x="3836231" y="5817824"/>
              <a:ext cx="307910" cy="369332"/>
            </a:xfrm>
            <a:prstGeom prst="rect">
              <a:avLst/>
            </a:prstGeom>
            <a:noFill/>
          </p:spPr>
          <p:txBody>
            <a:bodyPr wrap="square" rtlCol="0">
              <a:spAutoFit/>
            </a:bodyPr>
            <a:lstStyle/>
            <a:p>
              <a:r>
                <a:rPr lang="en-US" dirty="0"/>
                <a:t>B</a:t>
              </a:r>
            </a:p>
          </p:txBody>
        </p:sp>
        <p:sp>
          <p:nvSpPr>
            <p:cNvPr id="14" name="TextBox 13">
              <a:extLst>
                <a:ext uri="{FF2B5EF4-FFF2-40B4-BE49-F238E27FC236}">
                  <a16:creationId xmlns:a16="http://schemas.microsoft.com/office/drawing/2014/main" id="{DEFE2F55-9CFC-45B1-BC97-6052CB2E8C4B}"/>
                </a:ext>
              </a:extLst>
            </p:cNvPr>
            <p:cNvSpPr txBox="1"/>
            <p:nvPr/>
          </p:nvSpPr>
          <p:spPr>
            <a:xfrm>
              <a:off x="6021315" y="5866958"/>
              <a:ext cx="307910" cy="369332"/>
            </a:xfrm>
            <a:prstGeom prst="rect">
              <a:avLst/>
            </a:prstGeom>
            <a:noFill/>
          </p:spPr>
          <p:txBody>
            <a:bodyPr wrap="square" rtlCol="0">
              <a:spAutoFit/>
            </a:bodyPr>
            <a:lstStyle/>
            <a:p>
              <a:r>
                <a:rPr lang="en-US" dirty="0"/>
                <a:t>C</a:t>
              </a:r>
            </a:p>
          </p:txBody>
        </p:sp>
        <p:sp>
          <p:nvSpPr>
            <p:cNvPr id="25" name="Rectangle: Rounded Corners 24">
              <a:extLst>
                <a:ext uri="{FF2B5EF4-FFF2-40B4-BE49-F238E27FC236}">
                  <a16:creationId xmlns:a16="http://schemas.microsoft.com/office/drawing/2014/main" id="{93DACC15-39E9-4F81-8277-4A7EB5534255}"/>
                </a:ext>
              </a:extLst>
            </p:cNvPr>
            <p:cNvSpPr/>
            <p:nvPr/>
          </p:nvSpPr>
          <p:spPr>
            <a:xfrm>
              <a:off x="3024639" y="1877517"/>
              <a:ext cx="1949565" cy="3979223"/>
            </a:xfrm>
            <a:prstGeom prst="roundRect">
              <a:avLst/>
            </a:prstGeom>
            <a:noFill/>
            <a:ln w="25400">
              <a:solidFill>
                <a:schemeClr val="accent1"/>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A80CB8EE-0F97-4B41-A4E4-EC7689C81F3E}"/>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51363144"/>
      </p:ext>
    </p:extLst>
  </p:cSld>
  <p:clrMapOvr>
    <a:masterClrMapping/>
  </p:clrMapOvr>
  <mc:AlternateContent xmlns:mc="http://schemas.openxmlformats.org/markup-compatibility/2006" xmlns:p14="http://schemas.microsoft.com/office/powerpoint/2010/main">
    <mc:Choice Requires="p14">
      <p:transition spd="slow" p14:dur="2000" advTm="50718"/>
    </mc:Choice>
    <mc:Fallback xmlns="">
      <p:transition spd="slow" advTm="5071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observable network</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aphicFrame>
        <p:nvGraphicFramePr>
          <p:cNvPr id="21" name="Table 20">
            <a:extLst>
              <a:ext uri="{FF2B5EF4-FFF2-40B4-BE49-F238E27FC236}">
                <a16:creationId xmlns:a16="http://schemas.microsoft.com/office/drawing/2014/main" id="{CEB70A59-21A8-476D-B8A4-84A1DA089894}"/>
              </a:ext>
            </a:extLst>
          </p:cNvPr>
          <p:cNvGraphicFramePr>
            <a:graphicFrameLocks noGrp="1"/>
          </p:cNvGraphicFramePr>
          <p:nvPr/>
        </p:nvGraphicFramePr>
        <p:xfrm>
          <a:off x="10231215" y="3643895"/>
          <a:ext cx="456826" cy="732702"/>
        </p:xfrm>
        <a:graphic>
          <a:graphicData uri="http://schemas.openxmlformats.org/drawingml/2006/table">
            <a:tbl>
              <a:tblPr firstRow="1" bandRow="1">
                <a:tableStyleId>{5940675A-B579-460E-94D1-54222C63F5DA}</a:tableStyleId>
              </a:tblPr>
              <a:tblGrid>
                <a:gridCol w="456826">
                  <a:extLst>
                    <a:ext uri="{9D8B030D-6E8A-4147-A177-3AD203B41FA5}">
                      <a16:colId xmlns:a16="http://schemas.microsoft.com/office/drawing/2014/main" val="2921315584"/>
                    </a:ext>
                  </a:extLst>
                </a:gridCol>
              </a:tblGrid>
              <a:tr h="406754">
                <a:tc>
                  <a:txBody>
                    <a:bodyPr/>
                    <a:lstStyle/>
                    <a:p>
                      <a:endParaRPr lang="en-US" sz="1300" dirty="0"/>
                    </a:p>
                  </a:txBody>
                  <a:tcPr marL="66598" marR="66598" marT="33299" marB="33299"/>
                </a:tc>
                <a:extLst>
                  <a:ext uri="{0D108BD9-81ED-4DB2-BD59-A6C34878D82A}">
                    <a16:rowId xmlns:a16="http://schemas.microsoft.com/office/drawing/2014/main" val="2785887822"/>
                  </a:ext>
                </a:extLst>
              </a:tr>
              <a:tr h="325948">
                <a:tc>
                  <a:txBody>
                    <a:bodyPr/>
                    <a:lstStyle/>
                    <a:p>
                      <a:endParaRPr lang="en-US" sz="1300" dirty="0"/>
                    </a:p>
                  </a:txBody>
                  <a:tcPr marL="66598" marR="66598" marT="33299" marB="33299"/>
                </a:tc>
                <a:extLst>
                  <a:ext uri="{0D108BD9-81ED-4DB2-BD59-A6C34878D82A}">
                    <a16:rowId xmlns:a16="http://schemas.microsoft.com/office/drawing/2014/main" val="483026731"/>
                  </a:ext>
                </a:extLst>
              </a:tr>
            </a:tbl>
          </a:graphicData>
        </a:graphic>
      </p:graphicFrame>
      <p:grpSp>
        <p:nvGrpSpPr>
          <p:cNvPr id="75" name="Group 74">
            <a:extLst>
              <a:ext uri="{FF2B5EF4-FFF2-40B4-BE49-F238E27FC236}">
                <a16:creationId xmlns:a16="http://schemas.microsoft.com/office/drawing/2014/main" id="{B2081C5E-3D37-46D5-BCAC-FB588700ABBE}"/>
              </a:ext>
            </a:extLst>
          </p:cNvPr>
          <p:cNvGrpSpPr/>
          <p:nvPr/>
        </p:nvGrpSpPr>
        <p:grpSpPr>
          <a:xfrm>
            <a:off x="8496944" y="1695159"/>
            <a:ext cx="2939406" cy="4406721"/>
            <a:chOff x="7948316" y="856883"/>
            <a:chExt cx="4035859" cy="6050511"/>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D06EA7-9BA8-46BA-BA44-3AE43E958E6B}"/>
                    </a:ext>
                  </a:extLst>
                </p:cNvPr>
                <p:cNvSpPr txBox="1"/>
                <p:nvPr/>
              </p:nvSpPr>
              <p:spPr>
                <a:xfrm>
                  <a:off x="8725251" y="3891307"/>
                  <a:ext cx="1747811" cy="422584"/>
                </a:xfrm>
                <a:prstGeom prst="rect">
                  <a:avLst/>
                </a:prstGeom>
                <a:noFill/>
              </p:spPr>
              <p:txBody>
                <a:bodyPr wrap="square" rtlCol="0">
                  <a:spAutoFit/>
                </a:bodyPr>
                <a:lstStyle/>
                <a:p>
                  <a:r>
                    <a:rPr lang="en-US" sz="1400" dirty="0"/>
                    <a:t>Median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2</m:t>
                          </m:r>
                        </m:sub>
                      </m:sSub>
                    </m:oMath>
                  </a14:m>
                  <a:r>
                    <a:rPr lang="en-US" sz="1400" dirty="0"/>
                    <a:t> </a:t>
                  </a:r>
                </a:p>
              </p:txBody>
            </p:sp>
          </mc:Choice>
          <mc:Fallback xmlns="">
            <p:sp>
              <p:nvSpPr>
                <p:cNvPr id="12" name="TextBox 11">
                  <a:extLst>
                    <a:ext uri="{FF2B5EF4-FFF2-40B4-BE49-F238E27FC236}">
                      <a16:creationId xmlns:a16="http://schemas.microsoft.com/office/drawing/2014/main" id="{3DD06EA7-9BA8-46BA-BA44-3AE43E958E6B}"/>
                    </a:ext>
                  </a:extLst>
                </p:cNvPr>
                <p:cNvSpPr txBox="1">
                  <a:spLocks noRot="1" noChangeAspect="1" noMove="1" noResize="1" noEditPoints="1" noAdjustHandles="1" noChangeArrowheads="1" noChangeShapeType="1" noTextEdit="1"/>
                </p:cNvSpPr>
                <p:nvPr/>
              </p:nvSpPr>
              <p:spPr>
                <a:xfrm>
                  <a:off x="8725251" y="3891307"/>
                  <a:ext cx="1747811" cy="422584"/>
                </a:xfrm>
                <a:prstGeom prst="rect">
                  <a:avLst/>
                </a:prstGeom>
                <a:blipFill>
                  <a:blip r:embed="rId4"/>
                  <a:stretch>
                    <a:fillRect l="-143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CACECD-6D00-41EF-82D9-EBB5C7DF3DE3}"/>
                    </a:ext>
                  </a:extLst>
                </p:cNvPr>
                <p:cNvSpPr txBox="1"/>
                <p:nvPr/>
              </p:nvSpPr>
              <p:spPr>
                <a:xfrm>
                  <a:off x="8238048" y="4379790"/>
                  <a:ext cx="2410758" cy="422584"/>
                </a:xfrm>
                <a:prstGeom prst="rect">
                  <a:avLst/>
                </a:prstGeom>
                <a:noFill/>
              </p:spPr>
              <p:txBody>
                <a:bodyPr wrap="square" rtlCol="0">
                  <a:spAutoFit/>
                </a:bodyPr>
                <a:lstStyle/>
                <a:p>
                  <a:r>
                    <a:rPr lang="en-US" sz="1400" dirty="0"/>
                    <a:t>First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a:t>
                  </a:r>
                </a:p>
              </p:txBody>
            </p:sp>
          </mc:Choice>
          <mc:Fallback xmlns="">
            <p:sp>
              <p:nvSpPr>
                <p:cNvPr id="15" name="TextBox 14">
                  <a:extLst>
                    <a:ext uri="{FF2B5EF4-FFF2-40B4-BE49-F238E27FC236}">
                      <a16:creationId xmlns:a16="http://schemas.microsoft.com/office/drawing/2014/main" id="{69CACECD-6D00-41EF-82D9-EBB5C7DF3DE3}"/>
                    </a:ext>
                  </a:extLst>
                </p:cNvPr>
                <p:cNvSpPr txBox="1">
                  <a:spLocks noRot="1" noChangeAspect="1" noMove="1" noResize="1" noEditPoints="1" noAdjustHandles="1" noChangeArrowheads="1" noChangeShapeType="1" noTextEdit="1"/>
                </p:cNvSpPr>
                <p:nvPr/>
              </p:nvSpPr>
              <p:spPr>
                <a:xfrm>
                  <a:off x="8238048" y="4379790"/>
                  <a:ext cx="2410758" cy="422584"/>
                </a:xfrm>
                <a:prstGeom prst="rect">
                  <a:avLst/>
                </a:prstGeom>
                <a:blipFill>
                  <a:blip r:embed="rId5"/>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A07DB7-67DF-482B-86BB-E90249BA273B}"/>
                    </a:ext>
                  </a:extLst>
                </p:cNvPr>
                <p:cNvSpPr txBox="1"/>
                <p:nvPr/>
              </p:nvSpPr>
              <p:spPr>
                <a:xfrm>
                  <a:off x="8141435" y="3376705"/>
                  <a:ext cx="2410758" cy="422584"/>
                </a:xfrm>
                <a:prstGeom prst="rect">
                  <a:avLst/>
                </a:prstGeom>
                <a:noFill/>
              </p:spPr>
              <p:txBody>
                <a:bodyPr wrap="square" rtlCol="0">
                  <a:spAutoFit/>
                </a:bodyPr>
                <a:lstStyle/>
                <a:p>
                  <a:r>
                    <a:rPr lang="en-US" sz="1400" dirty="0"/>
                    <a:t>Third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a:t>
                  </a:r>
                </a:p>
              </p:txBody>
            </p:sp>
          </mc:Choice>
          <mc:Fallback xmlns="">
            <p:sp>
              <p:nvSpPr>
                <p:cNvPr id="16" name="TextBox 15">
                  <a:extLst>
                    <a:ext uri="{FF2B5EF4-FFF2-40B4-BE49-F238E27FC236}">
                      <a16:creationId xmlns:a16="http://schemas.microsoft.com/office/drawing/2014/main" id="{17A07DB7-67DF-482B-86BB-E90249BA273B}"/>
                    </a:ext>
                  </a:extLst>
                </p:cNvPr>
                <p:cNvSpPr txBox="1">
                  <a:spLocks noRot="1" noChangeAspect="1" noMove="1" noResize="1" noEditPoints="1" noAdjustHandles="1" noChangeArrowheads="1" noChangeShapeType="1" noTextEdit="1"/>
                </p:cNvSpPr>
                <p:nvPr/>
              </p:nvSpPr>
              <p:spPr>
                <a:xfrm>
                  <a:off x="8141435" y="3376705"/>
                  <a:ext cx="2410758" cy="422584"/>
                </a:xfrm>
                <a:prstGeom prst="rect">
                  <a:avLst/>
                </a:prstGeom>
                <a:blipFill>
                  <a:blip r:embed="rId6"/>
                  <a:stretch>
                    <a:fillRect l="-1042" t="-3922" b="-19608"/>
                  </a:stretch>
                </a:blipFill>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F6318F36-C52E-474D-BDFC-3ABE911C723F}"/>
                </a:ext>
              </a:extLst>
            </p:cNvPr>
            <p:cNvCxnSpPr>
              <a:cxnSpLocks/>
            </p:cNvCxnSpPr>
            <p:nvPr/>
          </p:nvCxnSpPr>
          <p:spPr>
            <a:xfrm flipV="1">
              <a:off x="10612028" y="2340194"/>
              <a:ext cx="14483" cy="1163751"/>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73" name="Group 72">
              <a:extLst>
                <a:ext uri="{FF2B5EF4-FFF2-40B4-BE49-F238E27FC236}">
                  <a16:creationId xmlns:a16="http://schemas.microsoft.com/office/drawing/2014/main" id="{C616226C-BE8F-4D38-A5F1-515BB5AB309A}"/>
                </a:ext>
              </a:extLst>
            </p:cNvPr>
            <p:cNvGrpSpPr/>
            <p:nvPr/>
          </p:nvGrpSpPr>
          <p:grpSpPr>
            <a:xfrm>
              <a:off x="7948316" y="856883"/>
              <a:ext cx="3964956" cy="1483311"/>
              <a:chOff x="7948316" y="856883"/>
              <a:chExt cx="3964956" cy="1483311"/>
            </a:xfrm>
          </p:grpSpPr>
          <p:sp>
            <p:nvSpPr>
              <p:cNvPr id="18" name="TextBox 17">
                <a:extLst>
                  <a:ext uri="{FF2B5EF4-FFF2-40B4-BE49-F238E27FC236}">
                    <a16:creationId xmlns:a16="http://schemas.microsoft.com/office/drawing/2014/main" id="{CE5C9C95-4CDD-49F6-8DB3-F57A03A7DF42}"/>
                  </a:ext>
                </a:extLst>
              </p:cNvPr>
              <p:cNvSpPr txBox="1"/>
              <p:nvPr/>
            </p:nvSpPr>
            <p:spPr>
              <a:xfrm>
                <a:off x="9337631" y="856883"/>
                <a:ext cx="1886779" cy="307777"/>
              </a:xfrm>
              <a:prstGeom prst="rect">
                <a:avLst/>
              </a:prstGeom>
              <a:noFill/>
            </p:spPr>
            <p:txBody>
              <a:bodyPr wrap="square" rtlCol="0">
                <a:spAutoFit/>
              </a:bodyPr>
              <a:lstStyle/>
              <a:p>
                <a:r>
                  <a:rPr lang="en-US" sz="1400" dirty="0"/>
                  <a:t>Outliers</a:t>
                </a:r>
              </a:p>
            </p:txBody>
          </p:sp>
          <p:cxnSp>
            <p:nvCxnSpPr>
              <p:cNvPr id="14" name="Straight Connector 13">
                <a:extLst>
                  <a:ext uri="{FF2B5EF4-FFF2-40B4-BE49-F238E27FC236}">
                    <a16:creationId xmlns:a16="http://schemas.microsoft.com/office/drawing/2014/main" id="{6FF33B46-EDC9-4F4D-8A42-9C954B53CA7C}"/>
                  </a:ext>
                </a:extLst>
              </p:cNvPr>
              <p:cNvCxnSpPr>
                <a:cxnSpLocks/>
              </p:cNvCxnSpPr>
              <p:nvPr/>
            </p:nvCxnSpPr>
            <p:spPr>
              <a:xfrm flipV="1">
                <a:off x="9919752" y="1867101"/>
                <a:ext cx="1993520" cy="34375"/>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B2D1A9D-96D7-4349-8809-420B2D6E27DC}"/>
                      </a:ext>
                    </a:extLst>
                  </p:cNvPr>
                  <p:cNvSpPr txBox="1"/>
                  <p:nvPr/>
                </p:nvSpPr>
                <p:spPr>
                  <a:xfrm>
                    <a:off x="7948316" y="1700147"/>
                    <a:ext cx="225921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3" name="TextBox 22">
                    <a:extLst>
                      <a:ext uri="{FF2B5EF4-FFF2-40B4-BE49-F238E27FC236}">
                        <a16:creationId xmlns:a16="http://schemas.microsoft.com/office/drawing/2014/main" id="{5B2D1A9D-96D7-4349-8809-420B2D6E27DC}"/>
                      </a:ext>
                    </a:extLst>
                  </p:cNvPr>
                  <p:cNvSpPr txBox="1">
                    <a:spLocks noRot="1" noChangeAspect="1" noMove="1" noResize="1" noEditPoints="1" noAdjustHandles="1" noChangeArrowheads="1" noChangeShapeType="1" noTextEdit="1"/>
                  </p:cNvSpPr>
                  <p:nvPr/>
                </p:nvSpPr>
                <p:spPr>
                  <a:xfrm>
                    <a:off x="7948316" y="1700147"/>
                    <a:ext cx="2259216" cy="422584"/>
                  </a:xfrm>
                  <a:prstGeom prst="rect">
                    <a:avLst/>
                  </a:prstGeom>
                  <a:blipFill>
                    <a:blip r:embed="rId7"/>
                    <a:stretch>
                      <a:fillRect t="-4000" b="-20000"/>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3F3A9078-888C-40F2-951C-5C4999057C3E}"/>
                  </a:ext>
                </a:extLst>
              </p:cNvPr>
              <p:cNvCxnSpPr>
                <a:cxnSpLocks/>
              </p:cNvCxnSpPr>
              <p:nvPr/>
            </p:nvCxnSpPr>
            <p:spPr>
              <a:xfrm>
                <a:off x="10467816" y="2340194"/>
                <a:ext cx="293995" cy="0"/>
              </a:xfrm>
              <a:prstGeom prst="line">
                <a:avLst/>
              </a:prstGeom>
            </p:spPr>
            <p:style>
              <a:lnRef idx="2">
                <a:schemeClr val="dk1"/>
              </a:lnRef>
              <a:fillRef idx="0">
                <a:schemeClr val="dk1"/>
              </a:fillRef>
              <a:effectRef idx="1">
                <a:schemeClr val="dk1"/>
              </a:effectRef>
              <a:fontRef idx="minor">
                <a:schemeClr val="tx1"/>
              </a:fontRef>
            </p:style>
          </p:cxnSp>
          <p:grpSp>
            <p:nvGrpSpPr>
              <p:cNvPr id="58" name="Group 57">
                <a:extLst>
                  <a:ext uri="{FF2B5EF4-FFF2-40B4-BE49-F238E27FC236}">
                    <a16:creationId xmlns:a16="http://schemas.microsoft.com/office/drawing/2014/main" id="{D19EED1A-A1CC-4F7F-BE4C-CCE466323409}"/>
                  </a:ext>
                </a:extLst>
              </p:cNvPr>
              <p:cNvGrpSpPr/>
              <p:nvPr/>
            </p:nvGrpSpPr>
            <p:grpSpPr>
              <a:xfrm>
                <a:off x="10551082" y="1702192"/>
                <a:ext cx="101780" cy="98502"/>
                <a:chOff x="10512132" y="1664495"/>
                <a:chExt cx="179680" cy="173895"/>
              </a:xfrm>
            </p:grpSpPr>
            <p:cxnSp>
              <p:nvCxnSpPr>
                <p:cNvPr id="50" name="Straight Connector 49">
                  <a:extLst>
                    <a:ext uri="{FF2B5EF4-FFF2-40B4-BE49-F238E27FC236}">
                      <a16:creationId xmlns:a16="http://schemas.microsoft.com/office/drawing/2014/main" id="{DD64672F-AAEA-45A2-AE59-F291036F5781}"/>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3C9C4AE3-3350-49DC-A411-4F71B04B0FF3}"/>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59" name="Group 58">
                <a:extLst>
                  <a:ext uri="{FF2B5EF4-FFF2-40B4-BE49-F238E27FC236}">
                    <a16:creationId xmlns:a16="http://schemas.microsoft.com/office/drawing/2014/main" id="{D15A2F94-5772-4058-9D74-B6FF5E174831}"/>
                  </a:ext>
                </a:extLst>
              </p:cNvPr>
              <p:cNvGrpSpPr/>
              <p:nvPr/>
            </p:nvGrpSpPr>
            <p:grpSpPr>
              <a:xfrm>
                <a:off x="10547231" y="1550458"/>
                <a:ext cx="101780" cy="98502"/>
                <a:chOff x="10512132" y="1664495"/>
                <a:chExt cx="179680" cy="173895"/>
              </a:xfrm>
            </p:grpSpPr>
            <p:cxnSp>
              <p:nvCxnSpPr>
                <p:cNvPr id="60" name="Straight Connector 59">
                  <a:extLst>
                    <a:ext uri="{FF2B5EF4-FFF2-40B4-BE49-F238E27FC236}">
                      <a16:creationId xmlns:a16="http://schemas.microsoft.com/office/drawing/2014/main" id="{7D5F713D-1737-4E47-8183-C8787A3F772D}"/>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1" name="Straight Connector 60">
                  <a:extLst>
                    <a:ext uri="{FF2B5EF4-FFF2-40B4-BE49-F238E27FC236}">
                      <a16:creationId xmlns:a16="http://schemas.microsoft.com/office/drawing/2014/main" id="{0B7398A8-43E3-461E-BBE8-C39C14DCEA29}"/>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62" name="Group 61">
                <a:extLst>
                  <a:ext uri="{FF2B5EF4-FFF2-40B4-BE49-F238E27FC236}">
                    <a16:creationId xmlns:a16="http://schemas.microsoft.com/office/drawing/2014/main" id="{951123DE-C598-452B-96BB-58A1D089E17C}"/>
                  </a:ext>
                </a:extLst>
              </p:cNvPr>
              <p:cNvGrpSpPr/>
              <p:nvPr/>
            </p:nvGrpSpPr>
            <p:grpSpPr>
              <a:xfrm>
                <a:off x="10549294" y="1394414"/>
                <a:ext cx="101780" cy="98502"/>
                <a:chOff x="10512132" y="1664495"/>
                <a:chExt cx="179680" cy="173895"/>
              </a:xfrm>
            </p:grpSpPr>
            <p:cxnSp>
              <p:nvCxnSpPr>
                <p:cNvPr id="63" name="Straight Connector 62">
                  <a:extLst>
                    <a:ext uri="{FF2B5EF4-FFF2-40B4-BE49-F238E27FC236}">
                      <a16:creationId xmlns:a16="http://schemas.microsoft.com/office/drawing/2014/main" id="{EF543B19-262B-4E01-AA52-AE6751047495}"/>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4" name="Straight Connector 63">
                  <a:extLst>
                    <a:ext uri="{FF2B5EF4-FFF2-40B4-BE49-F238E27FC236}">
                      <a16:creationId xmlns:a16="http://schemas.microsoft.com/office/drawing/2014/main" id="{79F4B197-56AA-4814-BC2C-5C14C3707699}"/>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74" name="Group 73">
              <a:extLst>
                <a:ext uri="{FF2B5EF4-FFF2-40B4-BE49-F238E27FC236}">
                  <a16:creationId xmlns:a16="http://schemas.microsoft.com/office/drawing/2014/main" id="{7AFB104B-BED5-4BE8-B051-D5AECACD106E}"/>
                </a:ext>
              </a:extLst>
            </p:cNvPr>
            <p:cNvGrpSpPr/>
            <p:nvPr/>
          </p:nvGrpSpPr>
          <p:grpSpPr>
            <a:xfrm>
              <a:off x="8111866" y="4541829"/>
              <a:ext cx="3872309" cy="2365565"/>
              <a:chOff x="8111866" y="4541829"/>
              <a:chExt cx="3872309" cy="2365565"/>
            </a:xfrm>
          </p:grpSpPr>
          <p:sp>
            <p:nvSpPr>
              <p:cNvPr id="20" name="TextBox 19">
                <a:extLst>
                  <a:ext uri="{FF2B5EF4-FFF2-40B4-BE49-F238E27FC236}">
                    <a16:creationId xmlns:a16="http://schemas.microsoft.com/office/drawing/2014/main" id="{6B2133CC-71B0-444A-9B15-EE1943271A0C}"/>
                  </a:ext>
                </a:extLst>
              </p:cNvPr>
              <p:cNvSpPr txBox="1"/>
              <p:nvPr/>
            </p:nvSpPr>
            <p:spPr>
              <a:xfrm>
                <a:off x="9346814" y="6599617"/>
                <a:ext cx="1886777" cy="307777"/>
              </a:xfrm>
              <a:prstGeom prst="rect">
                <a:avLst/>
              </a:prstGeom>
              <a:noFill/>
            </p:spPr>
            <p:txBody>
              <a:bodyPr wrap="square" rtlCol="0">
                <a:spAutoFit/>
              </a:bodyPr>
              <a:lstStyle/>
              <a:p>
                <a:r>
                  <a:rPr lang="en-US" sz="1400" dirty="0"/>
                  <a:t>Outliers</a:t>
                </a:r>
              </a:p>
            </p:txBody>
          </p:sp>
          <p:cxnSp>
            <p:nvCxnSpPr>
              <p:cNvPr id="22" name="Straight Connector 21">
                <a:extLst>
                  <a:ext uri="{FF2B5EF4-FFF2-40B4-BE49-F238E27FC236}">
                    <a16:creationId xmlns:a16="http://schemas.microsoft.com/office/drawing/2014/main" id="{37485C65-9D05-4424-B6CA-EC96C4A22D8A}"/>
                  </a:ext>
                </a:extLst>
              </p:cNvPr>
              <p:cNvCxnSpPr>
                <a:cxnSpLocks/>
              </p:cNvCxnSpPr>
              <p:nvPr/>
            </p:nvCxnSpPr>
            <p:spPr>
              <a:xfrm flipV="1">
                <a:off x="10093549" y="5911630"/>
                <a:ext cx="1890626" cy="6246"/>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622623A-6EAA-4923-A0C3-B54A147E77F2}"/>
                      </a:ext>
                    </a:extLst>
                  </p:cNvPr>
                  <p:cNvSpPr txBox="1"/>
                  <p:nvPr/>
                </p:nvSpPr>
                <p:spPr>
                  <a:xfrm>
                    <a:off x="8111866" y="5704437"/>
                    <a:ext cx="236119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4" name="TextBox 23">
                    <a:extLst>
                      <a:ext uri="{FF2B5EF4-FFF2-40B4-BE49-F238E27FC236}">
                        <a16:creationId xmlns:a16="http://schemas.microsoft.com/office/drawing/2014/main" id="{8622623A-6EAA-4923-A0C3-B54A147E77F2}"/>
                      </a:ext>
                    </a:extLst>
                  </p:cNvPr>
                  <p:cNvSpPr txBox="1">
                    <a:spLocks noRot="1" noChangeAspect="1" noMove="1" noResize="1" noEditPoints="1" noAdjustHandles="1" noChangeArrowheads="1" noChangeShapeType="1" noTextEdit="1"/>
                  </p:cNvSpPr>
                  <p:nvPr/>
                </p:nvSpPr>
                <p:spPr>
                  <a:xfrm>
                    <a:off x="8111866" y="5704437"/>
                    <a:ext cx="2361196" cy="422584"/>
                  </a:xfrm>
                  <a:prstGeom prst="rect">
                    <a:avLst/>
                  </a:prstGeom>
                  <a:blipFill>
                    <a:blip r:embed="rId8"/>
                    <a:stretch>
                      <a:fillRect t="-3922" b="-19608"/>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D534059D-AC29-4E30-BA96-9B95F5465D12}"/>
                  </a:ext>
                </a:extLst>
              </p:cNvPr>
              <p:cNvGrpSpPr/>
              <p:nvPr/>
            </p:nvGrpSpPr>
            <p:grpSpPr>
              <a:xfrm>
                <a:off x="10470980" y="4541829"/>
                <a:ext cx="293995" cy="950599"/>
                <a:chOff x="10442646" y="4778986"/>
                <a:chExt cx="293995" cy="821425"/>
              </a:xfrm>
            </p:grpSpPr>
            <p:cxnSp>
              <p:nvCxnSpPr>
                <p:cNvPr id="30" name="Straight Connector 29">
                  <a:extLst>
                    <a:ext uri="{FF2B5EF4-FFF2-40B4-BE49-F238E27FC236}">
                      <a16:creationId xmlns:a16="http://schemas.microsoft.com/office/drawing/2014/main" id="{605B6283-BEDB-4FC5-9906-B6469ECD72EF}"/>
                    </a:ext>
                  </a:extLst>
                </p:cNvPr>
                <p:cNvCxnSpPr>
                  <a:cxnSpLocks/>
                </p:cNvCxnSpPr>
                <p:nvPr/>
              </p:nvCxnSpPr>
              <p:spPr>
                <a:xfrm flipV="1">
                  <a:off x="10583694" y="4778986"/>
                  <a:ext cx="0" cy="80733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80A1CEDC-BD37-4D23-A92C-024BE596C696}"/>
                    </a:ext>
                  </a:extLst>
                </p:cNvPr>
                <p:cNvCxnSpPr/>
                <p:nvPr/>
              </p:nvCxnSpPr>
              <p:spPr>
                <a:xfrm>
                  <a:off x="10442646" y="5600411"/>
                  <a:ext cx="293995" cy="0"/>
                </a:xfrm>
                <a:prstGeom prst="line">
                  <a:avLst/>
                </a:prstGeom>
              </p:spPr>
              <p:style>
                <a:lnRef idx="2">
                  <a:schemeClr val="dk1"/>
                </a:lnRef>
                <a:fillRef idx="0">
                  <a:schemeClr val="dk1"/>
                </a:fillRef>
                <a:effectRef idx="1">
                  <a:schemeClr val="dk1"/>
                </a:effectRef>
                <a:fontRef idx="minor">
                  <a:schemeClr val="tx1"/>
                </a:fontRef>
              </p:style>
            </p:cxnSp>
          </p:grpSp>
          <p:grpSp>
            <p:nvGrpSpPr>
              <p:cNvPr id="65" name="Group 64">
                <a:extLst>
                  <a:ext uri="{FF2B5EF4-FFF2-40B4-BE49-F238E27FC236}">
                    <a16:creationId xmlns:a16="http://schemas.microsoft.com/office/drawing/2014/main" id="{D2A5FEBF-FDCA-41AC-88DD-FE2492B56F35}"/>
                  </a:ext>
                </a:extLst>
              </p:cNvPr>
              <p:cNvGrpSpPr/>
              <p:nvPr/>
            </p:nvGrpSpPr>
            <p:grpSpPr>
              <a:xfrm>
                <a:off x="10524731" y="6328813"/>
                <a:ext cx="101780" cy="98502"/>
                <a:chOff x="10512132" y="1664495"/>
                <a:chExt cx="179680" cy="173895"/>
              </a:xfrm>
            </p:grpSpPr>
            <p:cxnSp>
              <p:nvCxnSpPr>
                <p:cNvPr id="66" name="Straight Connector 65">
                  <a:extLst>
                    <a:ext uri="{FF2B5EF4-FFF2-40B4-BE49-F238E27FC236}">
                      <a16:creationId xmlns:a16="http://schemas.microsoft.com/office/drawing/2014/main" id="{1D744221-4387-4128-8B85-A511FA624756}"/>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7" name="Straight Connector 66">
                  <a:extLst>
                    <a:ext uri="{FF2B5EF4-FFF2-40B4-BE49-F238E27FC236}">
                      <a16:creationId xmlns:a16="http://schemas.microsoft.com/office/drawing/2014/main" id="{A77A69E2-5474-4214-A8AA-EF05C3E1EBDC}"/>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68" name="Group 67">
                <a:extLst>
                  <a:ext uri="{FF2B5EF4-FFF2-40B4-BE49-F238E27FC236}">
                    <a16:creationId xmlns:a16="http://schemas.microsoft.com/office/drawing/2014/main" id="{54C5C1FB-3876-4C3E-9B10-9D5D70E0D3A6}"/>
                  </a:ext>
                </a:extLst>
              </p:cNvPr>
              <p:cNvGrpSpPr/>
              <p:nvPr/>
            </p:nvGrpSpPr>
            <p:grpSpPr>
              <a:xfrm>
                <a:off x="10520880" y="6177079"/>
                <a:ext cx="101780" cy="98502"/>
                <a:chOff x="10512132" y="1664495"/>
                <a:chExt cx="179680" cy="173895"/>
              </a:xfrm>
            </p:grpSpPr>
            <p:cxnSp>
              <p:nvCxnSpPr>
                <p:cNvPr id="69" name="Straight Connector 68">
                  <a:extLst>
                    <a:ext uri="{FF2B5EF4-FFF2-40B4-BE49-F238E27FC236}">
                      <a16:creationId xmlns:a16="http://schemas.microsoft.com/office/drawing/2014/main" id="{4F3AEB40-8A66-45E8-826B-E8715C2B5B33}"/>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0" name="Straight Connector 69">
                  <a:extLst>
                    <a:ext uri="{FF2B5EF4-FFF2-40B4-BE49-F238E27FC236}">
                      <a16:creationId xmlns:a16="http://schemas.microsoft.com/office/drawing/2014/main" id="{C5805B69-83C5-4563-9620-DA738E04BE01}"/>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sp>
        <p:nvSpPr>
          <p:cNvPr id="83" name="TextBox 82">
            <a:extLst>
              <a:ext uri="{FF2B5EF4-FFF2-40B4-BE49-F238E27FC236}">
                <a16:creationId xmlns:a16="http://schemas.microsoft.com/office/drawing/2014/main" id="{6EC5895D-BA80-4B60-A26F-B30BB71944E2}"/>
              </a:ext>
            </a:extLst>
          </p:cNvPr>
          <p:cNvSpPr txBox="1"/>
          <p:nvPr/>
        </p:nvSpPr>
        <p:spPr>
          <a:xfrm>
            <a:off x="10705263" y="2465987"/>
            <a:ext cx="1376985" cy="738664"/>
          </a:xfrm>
          <a:prstGeom prst="rect">
            <a:avLst/>
          </a:prstGeom>
          <a:noFill/>
        </p:spPr>
        <p:txBody>
          <a:bodyPr wrap="square" rtlCol="0">
            <a:spAutoFit/>
          </a:bodyPr>
          <a:lstStyle/>
          <a:p>
            <a:pPr algn="ctr"/>
            <a:r>
              <a:rPr lang="en-US" sz="1400" dirty="0"/>
              <a:t>Maximum point which is not an outlier</a:t>
            </a:r>
          </a:p>
        </p:txBody>
      </p:sp>
      <p:sp>
        <p:nvSpPr>
          <p:cNvPr id="84" name="TextBox 83">
            <a:extLst>
              <a:ext uri="{FF2B5EF4-FFF2-40B4-BE49-F238E27FC236}">
                <a16:creationId xmlns:a16="http://schemas.microsoft.com/office/drawing/2014/main" id="{3E14B075-DF10-4ABE-A2D1-0A48A61CA5CB}"/>
              </a:ext>
            </a:extLst>
          </p:cNvPr>
          <p:cNvSpPr txBox="1"/>
          <p:nvPr/>
        </p:nvSpPr>
        <p:spPr>
          <a:xfrm>
            <a:off x="10615883" y="4674445"/>
            <a:ext cx="1391991" cy="738664"/>
          </a:xfrm>
          <a:prstGeom prst="rect">
            <a:avLst/>
          </a:prstGeom>
          <a:noFill/>
        </p:spPr>
        <p:txBody>
          <a:bodyPr wrap="square" rtlCol="0">
            <a:spAutoFit/>
          </a:bodyPr>
          <a:lstStyle/>
          <a:p>
            <a:pPr algn="ctr"/>
            <a:r>
              <a:rPr lang="en-US" sz="1400" dirty="0"/>
              <a:t>Minimum point which is not an outlier</a:t>
            </a:r>
          </a:p>
        </p:txBody>
      </p:sp>
      <p:sp>
        <p:nvSpPr>
          <p:cNvPr id="85" name="Rectangle 84">
            <a:extLst>
              <a:ext uri="{FF2B5EF4-FFF2-40B4-BE49-F238E27FC236}">
                <a16:creationId xmlns:a16="http://schemas.microsoft.com/office/drawing/2014/main" id="{1A17B2C1-B3EE-4AF6-8084-2F08E94C8EB7}"/>
              </a:ext>
            </a:extLst>
          </p:cNvPr>
          <p:cNvSpPr/>
          <p:nvPr/>
        </p:nvSpPr>
        <p:spPr>
          <a:xfrm>
            <a:off x="8305801" y="1409700"/>
            <a:ext cx="3776448" cy="5255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3" name="Group 2">
            <a:extLst>
              <a:ext uri="{FF2B5EF4-FFF2-40B4-BE49-F238E27FC236}">
                <a16:creationId xmlns:a16="http://schemas.microsoft.com/office/drawing/2014/main" id="{8BD0117C-A832-4EFB-BB4D-79FC70F02073}"/>
              </a:ext>
            </a:extLst>
          </p:cNvPr>
          <p:cNvGrpSpPr/>
          <p:nvPr/>
        </p:nvGrpSpPr>
        <p:grpSpPr>
          <a:xfrm>
            <a:off x="650052" y="85725"/>
            <a:ext cx="10989498" cy="6196077"/>
            <a:chOff x="650052" y="85725"/>
            <a:chExt cx="10989498" cy="6196077"/>
          </a:xfrm>
        </p:grpSpPr>
        <p:grpSp>
          <p:nvGrpSpPr>
            <p:cNvPr id="2" name="Group 1"/>
            <p:cNvGrpSpPr/>
            <p:nvPr/>
          </p:nvGrpSpPr>
          <p:grpSpPr>
            <a:xfrm>
              <a:off x="650052" y="1409700"/>
              <a:ext cx="7552257" cy="4872102"/>
              <a:chOff x="650052" y="1409700"/>
              <a:chExt cx="7552257" cy="4872102"/>
            </a:xfrm>
          </p:grpSpPr>
          <p:pic>
            <p:nvPicPr>
              <p:cNvPr id="7" name="Picture 6"/>
              <p:cNvPicPr>
                <a:picLocks noChangeAspect="1"/>
              </p:cNvPicPr>
              <p:nvPr/>
            </p:nvPicPr>
            <p:blipFill rotWithShape="1">
              <a:blip r:embed="rId9"/>
              <a:srcRect t="6142"/>
              <a:stretch/>
            </p:blipFill>
            <p:spPr>
              <a:xfrm>
                <a:off x="650052" y="1409700"/>
                <a:ext cx="7552257" cy="4872102"/>
              </a:xfrm>
              <a:prstGeom prst="rect">
                <a:avLst/>
              </a:prstGeom>
            </p:spPr>
          </p:pic>
          <p:sp>
            <p:nvSpPr>
              <p:cNvPr id="53" name="TextBox 52">
                <a:extLst>
                  <a:ext uri="{FF2B5EF4-FFF2-40B4-BE49-F238E27FC236}">
                    <a16:creationId xmlns:a16="http://schemas.microsoft.com/office/drawing/2014/main" id="{EA787554-A66B-44C1-A919-6DC068696485}"/>
                  </a:ext>
                </a:extLst>
              </p:cNvPr>
              <p:cNvSpPr txBox="1"/>
              <p:nvPr/>
            </p:nvSpPr>
            <p:spPr>
              <a:xfrm rot="16200000">
                <a:off x="-1015953" y="3408781"/>
                <a:ext cx="4096541" cy="369332"/>
              </a:xfrm>
              <a:prstGeom prst="rect">
                <a:avLst/>
              </a:prstGeom>
              <a:solidFill>
                <a:srgbClr val="F0F0F0"/>
              </a:solidFill>
            </p:spPr>
            <p:txBody>
              <a:bodyPr wrap="square" rtlCol="0">
                <a:spAutoFit/>
              </a:bodyPr>
              <a:lstStyle/>
              <a:p>
                <a:r>
                  <a:rPr lang="en-US" dirty="0"/>
                  <a:t>Maximum absolute angle error (degrees)</a:t>
                </a:r>
              </a:p>
            </p:txBody>
          </p:sp>
        </p:grpSp>
        <p:sp>
          <p:nvSpPr>
            <p:cNvPr id="45" name="Rectangle 44">
              <a:extLst>
                <a:ext uri="{FF2B5EF4-FFF2-40B4-BE49-F238E27FC236}">
                  <a16:creationId xmlns:a16="http://schemas.microsoft.com/office/drawing/2014/main" id="{D7BCBF25-957B-4AA4-A442-EE72915F9D7E}"/>
                </a:ext>
              </a:extLst>
            </p:cNvPr>
            <p:cNvSpPr/>
            <p:nvPr/>
          </p:nvSpPr>
          <p:spPr>
            <a:xfrm>
              <a:off x="8366760" y="8572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80753924"/>
      </p:ext>
    </p:extLst>
  </p:cSld>
  <p:clrMapOvr>
    <a:masterClrMapping/>
  </p:clrMapOvr>
  <mc:AlternateContent xmlns:mc="http://schemas.openxmlformats.org/markup-compatibility/2006" xmlns:p14="http://schemas.microsoft.com/office/powerpoint/2010/main">
    <mc:Choice Requires="p14">
      <p:transition spd="slow" p14:dur="2000" advTm="11206"/>
    </mc:Choice>
    <mc:Fallback xmlns="">
      <p:transition spd="slow" advTm="11206"/>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67BE77D3-7607-4C06-8B26-38A34EECB95F}"/>
              </a:ext>
            </a:extLst>
          </p:cNvPr>
          <p:cNvGraphicFramePr>
            <a:graphicFrameLocks noGrp="1"/>
          </p:cNvGraphicFramePr>
          <p:nvPr/>
        </p:nvGraphicFramePr>
        <p:xfrm>
          <a:off x="10231215" y="3643895"/>
          <a:ext cx="456826" cy="732702"/>
        </p:xfrm>
        <a:graphic>
          <a:graphicData uri="http://schemas.openxmlformats.org/drawingml/2006/table">
            <a:tbl>
              <a:tblPr firstRow="1" bandRow="1">
                <a:tableStyleId>{5940675A-B579-460E-94D1-54222C63F5DA}</a:tableStyleId>
              </a:tblPr>
              <a:tblGrid>
                <a:gridCol w="456826">
                  <a:extLst>
                    <a:ext uri="{9D8B030D-6E8A-4147-A177-3AD203B41FA5}">
                      <a16:colId xmlns:a16="http://schemas.microsoft.com/office/drawing/2014/main" val="2921315584"/>
                    </a:ext>
                  </a:extLst>
                </a:gridCol>
              </a:tblGrid>
              <a:tr h="406754">
                <a:tc>
                  <a:txBody>
                    <a:bodyPr/>
                    <a:lstStyle/>
                    <a:p>
                      <a:endParaRPr lang="en-US" sz="1300" dirty="0"/>
                    </a:p>
                  </a:txBody>
                  <a:tcPr marL="66598" marR="66598" marT="33299" marB="33299"/>
                </a:tc>
                <a:extLst>
                  <a:ext uri="{0D108BD9-81ED-4DB2-BD59-A6C34878D82A}">
                    <a16:rowId xmlns:a16="http://schemas.microsoft.com/office/drawing/2014/main" val="2785887822"/>
                  </a:ext>
                </a:extLst>
              </a:tr>
              <a:tr h="325948">
                <a:tc>
                  <a:txBody>
                    <a:bodyPr/>
                    <a:lstStyle/>
                    <a:p>
                      <a:endParaRPr lang="en-US" sz="1300" dirty="0"/>
                    </a:p>
                  </a:txBody>
                  <a:tcPr marL="66598" marR="66598" marT="33299" marB="33299"/>
                </a:tc>
                <a:extLst>
                  <a:ext uri="{0D108BD9-81ED-4DB2-BD59-A6C34878D82A}">
                    <a16:rowId xmlns:a16="http://schemas.microsoft.com/office/drawing/2014/main" val="483026731"/>
                  </a:ext>
                </a:extLst>
              </a:tr>
            </a:tbl>
          </a:graphicData>
        </a:graphic>
      </p:graphicFrame>
      <p:grpSp>
        <p:nvGrpSpPr>
          <p:cNvPr id="16" name="Group 15">
            <a:extLst>
              <a:ext uri="{FF2B5EF4-FFF2-40B4-BE49-F238E27FC236}">
                <a16:creationId xmlns:a16="http://schemas.microsoft.com/office/drawing/2014/main" id="{CBCE6A71-F616-4E3C-92FE-CF90E83EA3F5}"/>
              </a:ext>
            </a:extLst>
          </p:cNvPr>
          <p:cNvGrpSpPr/>
          <p:nvPr/>
        </p:nvGrpSpPr>
        <p:grpSpPr>
          <a:xfrm>
            <a:off x="8496944" y="1695159"/>
            <a:ext cx="2939406" cy="4406721"/>
            <a:chOff x="7948316" y="856883"/>
            <a:chExt cx="4035859" cy="605051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961481F-D982-4275-9B0F-2476C9550E1B}"/>
                    </a:ext>
                  </a:extLst>
                </p:cNvPr>
                <p:cNvSpPr txBox="1"/>
                <p:nvPr/>
              </p:nvSpPr>
              <p:spPr>
                <a:xfrm>
                  <a:off x="8725251" y="3891307"/>
                  <a:ext cx="1747811" cy="422584"/>
                </a:xfrm>
                <a:prstGeom prst="rect">
                  <a:avLst/>
                </a:prstGeom>
                <a:noFill/>
              </p:spPr>
              <p:txBody>
                <a:bodyPr wrap="square" rtlCol="0">
                  <a:spAutoFit/>
                </a:bodyPr>
                <a:lstStyle/>
                <a:p>
                  <a:r>
                    <a:rPr lang="en-US" sz="1400" dirty="0"/>
                    <a:t>Median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2</m:t>
                          </m:r>
                        </m:sub>
                      </m:sSub>
                    </m:oMath>
                  </a14:m>
                  <a:r>
                    <a:rPr lang="en-US" sz="1400" dirty="0"/>
                    <a:t> </a:t>
                  </a:r>
                </a:p>
              </p:txBody>
            </p:sp>
          </mc:Choice>
          <mc:Fallback xmlns="">
            <p:sp>
              <p:nvSpPr>
                <p:cNvPr id="17" name="TextBox 16">
                  <a:extLst>
                    <a:ext uri="{FF2B5EF4-FFF2-40B4-BE49-F238E27FC236}">
                      <a16:creationId xmlns:a16="http://schemas.microsoft.com/office/drawing/2014/main" id="{2961481F-D982-4275-9B0F-2476C9550E1B}"/>
                    </a:ext>
                  </a:extLst>
                </p:cNvPr>
                <p:cNvSpPr txBox="1">
                  <a:spLocks noRot="1" noChangeAspect="1" noMove="1" noResize="1" noEditPoints="1" noAdjustHandles="1" noChangeArrowheads="1" noChangeShapeType="1" noTextEdit="1"/>
                </p:cNvSpPr>
                <p:nvPr/>
              </p:nvSpPr>
              <p:spPr>
                <a:xfrm>
                  <a:off x="8725251" y="3891307"/>
                  <a:ext cx="1747811" cy="422584"/>
                </a:xfrm>
                <a:prstGeom prst="rect">
                  <a:avLst/>
                </a:prstGeom>
                <a:blipFill>
                  <a:blip r:embed="rId4"/>
                  <a:stretch>
                    <a:fillRect l="-143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D0558BE-CDB4-4A43-B57C-23C2C22E26D0}"/>
                    </a:ext>
                  </a:extLst>
                </p:cNvPr>
                <p:cNvSpPr txBox="1"/>
                <p:nvPr/>
              </p:nvSpPr>
              <p:spPr>
                <a:xfrm>
                  <a:off x="8238048" y="4379790"/>
                  <a:ext cx="2410758" cy="422584"/>
                </a:xfrm>
                <a:prstGeom prst="rect">
                  <a:avLst/>
                </a:prstGeom>
                <a:noFill/>
              </p:spPr>
              <p:txBody>
                <a:bodyPr wrap="square" rtlCol="0">
                  <a:spAutoFit/>
                </a:bodyPr>
                <a:lstStyle/>
                <a:p>
                  <a:r>
                    <a:rPr lang="en-US" sz="1400" dirty="0"/>
                    <a:t>First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a:t>
                  </a:r>
                </a:p>
              </p:txBody>
            </p:sp>
          </mc:Choice>
          <mc:Fallback xmlns="">
            <p:sp>
              <p:nvSpPr>
                <p:cNvPr id="18" name="TextBox 17">
                  <a:extLst>
                    <a:ext uri="{FF2B5EF4-FFF2-40B4-BE49-F238E27FC236}">
                      <a16:creationId xmlns:a16="http://schemas.microsoft.com/office/drawing/2014/main" id="{CD0558BE-CDB4-4A43-B57C-23C2C22E26D0}"/>
                    </a:ext>
                  </a:extLst>
                </p:cNvPr>
                <p:cNvSpPr txBox="1">
                  <a:spLocks noRot="1" noChangeAspect="1" noMove="1" noResize="1" noEditPoints="1" noAdjustHandles="1" noChangeArrowheads="1" noChangeShapeType="1" noTextEdit="1"/>
                </p:cNvSpPr>
                <p:nvPr/>
              </p:nvSpPr>
              <p:spPr>
                <a:xfrm>
                  <a:off x="8238048" y="4379790"/>
                  <a:ext cx="2410758" cy="422584"/>
                </a:xfrm>
                <a:prstGeom prst="rect">
                  <a:avLst/>
                </a:prstGeom>
                <a:blipFill>
                  <a:blip r:embed="rId5"/>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3662955-4090-4ED3-A2A5-8D641D2062FB}"/>
                    </a:ext>
                  </a:extLst>
                </p:cNvPr>
                <p:cNvSpPr txBox="1"/>
                <p:nvPr/>
              </p:nvSpPr>
              <p:spPr>
                <a:xfrm>
                  <a:off x="8141435" y="3376705"/>
                  <a:ext cx="2410758" cy="422584"/>
                </a:xfrm>
                <a:prstGeom prst="rect">
                  <a:avLst/>
                </a:prstGeom>
                <a:noFill/>
              </p:spPr>
              <p:txBody>
                <a:bodyPr wrap="square" rtlCol="0">
                  <a:spAutoFit/>
                </a:bodyPr>
                <a:lstStyle/>
                <a:p>
                  <a:r>
                    <a:rPr lang="en-US" sz="1400" dirty="0"/>
                    <a:t>Third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a:t>
                  </a:r>
                </a:p>
              </p:txBody>
            </p:sp>
          </mc:Choice>
          <mc:Fallback xmlns="">
            <p:sp>
              <p:nvSpPr>
                <p:cNvPr id="20" name="TextBox 19">
                  <a:extLst>
                    <a:ext uri="{FF2B5EF4-FFF2-40B4-BE49-F238E27FC236}">
                      <a16:creationId xmlns:a16="http://schemas.microsoft.com/office/drawing/2014/main" id="{E3662955-4090-4ED3-A2A5-8D641D2062FB}"/>
                    </a:ext>
                  </a:extLst>
                </p:cNvPr>
                <p:cNvSpPr txBox="1">
                  <a:spLocks noRot="1" noChangeAspect="1" noMove="1" noResize="1" noEditPoints="1" noAdjustHandles="1" noChangeArrowheads="1" noChangeShapeType="1" noTextEdit="1"/>
                </p:cNvSpPr>
                <p:nvPr/>
              </p:nvSpPr>
              <p:spPr>
                <a:xfrm>
                  <a:off x="8141435" y="3376705"/>
                  <a:ext cx="2410758" cy="422584"/>
                </a:xfrm>
                <a:prstGeom prst="rect">
                  <a:avLst/>
                </a:prstGeom>
                <a:blipFill>
                  <a:blip r:embed="rId6"/>
                  <a:stretch>
                    <a:fillRect l="-1042" t="-3922" b="-19608"/>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17270C74-1FAE-4264-A942-00B8CBD6B5AB}"/>
                </a:ext>
              </a:extLst>
            </p:cNvPr>
            <p:cNvCxnSpPr>
              <a:cxnSpLocks/>
            </p:cNvCxnSpPr>
            <p:nvPr/>
          </p:nvCxnSpPr>
          <p:spPr>
            <a:xfrm flipV="1">
              <a:off x="10612028" y="2340194"/>
              <a:ext cx="14483" cy="1163751"/>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22" name="Group 21">
              <a:extLst>
                <a:ext uri="{FF2B5EF4-FFF2-40B4-BE49-F238E27FC236}">
                  <a16:creationId xmlns:a16="http://schemas.microsoft.com/office/drawing/2014/main" id="{FA8C485D-0B7F-4BC6-8478-E98B432F1371}"/>
                </a:ext>
              </a:extLst>
            </p:cNvPr>
            <p:cNvGrpSpPr/>
            <p:nvPr/>
          </p:nvGrpSpPr>
          <p:grpSpPr>
            <a:xfrm>
              <a:off x="7948316" y="856883"/>
              <a:ext cx="3964956" cy="1483311"/>
              <a:chOff x="7948316" y="856883"/>
              <a:chExt cx="3964956" cy="1483311"/>
            </a:xfrm>
          </p:grpSpPr>
          <p:sp>
            <p:nvSpPr>
              <p:cNvPr id="36" name="TextBox 35">
                <a:extLst>
                  <a:ext uri="{FF2B5EF4-FFF2-40B4-BE49-F238E27FC236}">
                    <a16:creationId xmlns:a16="http://schemas.microsoft.com/office/drawing/2014/main" id="{549BB761-9E7F-40CC-A1A9-81F9CB95E191}"/>
                  </a:ext>
                </a:extLst>
              </p:cNvPr>
              <p:cNvSpPr txBox="1"/>
              <p:nvPr/>
            </p:nvSpPr>
            <p:spPr>
              <a:xfrm>
                <a:off x="9337631" y="856883"/>
                <a:ext cx="1886779" cy="307777"/>
              </a:xfrm>
              <a:prstGeom prst="rect">
                <a:avLst/>
              </a:prstGeom>
              <a:noFill/>
            </p:spPr>
            <p:txBody>
              <a:bodyPr wrap="square" rtlCol="0">
                <a:spAutoFit/>
              </a:bodyPr>
              <a:lstStyle/>
              <a:p>
                <a:r>
                  <a:rPr lang="en-US" sz="1400" dirty="0"/>
                  <a:t>Outliers</a:t>
                </a:r>
              </a:p>
            </p:txBody>
          </p:sp>
          <p:cxnSp>
            <p:nvCxnSpPr>
              <p:cNvPr id="37" name="Straight Connector 36">
                <a:extLst>
                  <a:ext uri="{FF2B5EF4-FFF2-40B4-BE49-F238E27FC236}">
                    <a16:creationId xmlns:a16="http://schemas.microsoft.com/office/drawing/2014/main" id="{CB81442D-F899-4B77-BA6E-5C493E02A466}"/>
                  </a:ext>
                </a:extLst>
              </p:cNvPr>
              <p:cNvCxnSpPr>
                <a:cxnSpLocks/>
              </p:cNvCxnSpPr>
              <p:nvPr/>
            </p:nvCxnSpPr>
            <p:spPr>
              <a:xfrm flipV="1">
                <a:off x="9919752" y="1867101"/>
                <a:ext cx="1993520" cy="34375"/>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483A864-1233-4266-850B-A7C93ED44A85}"/>
                      </a:ext>
                    </a:extLst>
                  </p:cNvPr>
                  <p:cNvSpPr txBox="1"/>
                  <p:nvPr/>
                </p:nvSpPr>
                <p:spPr>
                  <a:xfrm>
                    <a:off x="7948316" y="1700147"/>
                    <a:ext cx="225921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38" name="TextBox 37">
                    <a:extLst>
                      <a:ext uri="{FF2B5EF4-FFF2-40B4-BE49-F238E27FC236}">
                        <a16:creationId xmlns:a16="http://schemas.microsoft.com/office/drawing/2014/main" id="{5483A864-1233-4266-850B-A7C93ED44A85}"/>
                      </a:ext>
                    </a:extLst>
                  </p:cNvPr>
                  <p:cNvSpPr txBox="1">
                    <a:spLocks noRot="1" noChangeAspect="1" noMove="1" noResize="1" noEditPoints="1" noAdjustHandles="1" noChangeArrowheads="1" noChangeShapeType="1" noTextEdit="1"/>
                  </p:cNvSpPr>
                  <p:nvPr/>
                </p:nvSpPr>
                <p:spPr>
                  <a:xfrm>
                    <a:off x="7948316" y="1700147"/>
                    <a:ext cx="2259216" cy="422584"/>
                  </a:xfrm>
                  <a:prstGeom prst="rect">
                    <a:avLst/>
                  </a:prstGeom>
                  <a:blipFill>
                    <a:blip r:embed="rId7"/>
                    <a:stretch>
                      <a:fillRect t="-4000" b="-2000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51177246-1B07-49FB-BC67-808EA5C0410D}"/>
                  </a:ext>
                </a:extLst>
              </p:cNvPr>
              <p:cNvCxnSpPr>
                <a:cxnSpLocks/>
              </p:cNvCxnSpPr>
              <p:nvPr/>
            </p:nvCxnSpPr>
            <p:spPr>
              <a:xfrm>
                <a:off x="10467816" y="2340194"/>
                <a:ext cx="293995" cy="0"/>
              </a:xfrm>
              <a:prstGeom prst="line">
                <a:avLst/>
              </a:prstGeom>
            </p:spPr>
            <p:style>
              <a:lnRef idx="2">
                <a:schemeClr val="dk1"/>
              </a:lnRef>
              <a:fillRef idx="0">
                <a:schemeClr val="dk1"/>
              </a:fillRef>
              <a:effectRef idx="1">
                <a:schemeClr val="dk1"/>
              </a:effectRef>
              <a:fontRef idx="minor">
                <a:schemeClr val="tx1"/>
              </a:fontRef>
            </p:style>
          </p:cxnSp>
          <p:grpSp>
            <p:nvGrpSpPr>
              <p:cNvPr id="40" name="Group 39">
                <a:extLst>
                  <a:ext uri="{FF2B5EF4-FFF2-40B4-BE49-F238E27FC236}">
                    <a16:creationId xmlns:a16="http://schemas.microsoft.com/office/drawing/2014/main" id="{5FA13936-F0CA-4340-901A-925A35CED5BF}"/>
                  </a:ext>
                </a:extLst>
              </p:cNvPr>
              <p:cNvGrpSpPr/>
              <p:nvPr/>
            </p:nvGrpSpPr>
            <p:grpSpPr>
              <a:xfrm>
                <a:off x="10551082" y="1702192"/>
                <a:ext cx="101780" cy="98502"/>
                <a:chOff x="10512132" y="1664495"/>
                <a:chExt cx="179680" cy="173895"/>
              </a:xfrm>
            </p:grpSpPr>
            <p:cxnSp>
              <p:nvCxnSpPr>
                <p:cNvPr id="47" name="Straight Connector 46">
                  <a:extLst>
                    <a:ext uri="{FF2B5EF4-FFF2-40B4-BE49-F238E27FC236}">
                      <a16:creationId xmlns:a16="http://schemas.microsoft.com/office/drawing/2014/main" id="{C2CE509E-8728-4644-A4CC-D72A0D90D1C3}"/>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527165A6-9814-418B-8DB3-D1CAFB32570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41" name="Group 40">
                <a:extLst>
                  <a:ext uri="{FF2B5EF4-FFF2-40B4-BE49-F238E27FC236}">
                    <a16:creationId xmlns:a16="http://schemas.microsoft.com/office/drawing/2014/main" id="{6C4F00B2-684D-4224-9C72-450B8ECBC7A2}"/>
                  </a:ext>
                </a:extLst>
              </p:cNvPr>
              <p:cNvGrpSpPr/>
              <p:nvPr/>
            </p:nvGrpSpPr>
            <p:grpSpPr>
              <a:xfrm>
                <a:off x="10547231" y="1550458"/>
                <a:ext cx="101780" cy="98502"/>
                <a:chOff x="10512132" y="1664495"/>
                <a:chExt cx="179680" cy="173895"/>
              </a:xfrm>
            </p:grpSpPr>
            <p:cxnSp>
              <p:nvCxnSpPr>
                <p:cNvPr id="45" name="Straight Connector 44">
                  <a:extLst>
                    <a:ext uri="{FF2B5EF4-FFF2-40B4-BE49-F238E27FC236}">
                      <a16:creationId xmlns:a16="http://schemas.microsoft.com/office/drawing/2014/main" id="{2C1A7705-B647-4381-B5AD-4C87BCB6473F}"/>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76673BFE-B1D8-452B-BFEE-3A8B3E94847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42" name="Group 41">
                <a:extLst>
                  <a:ext uri="{FF2B5EF4-FFF2-40B4-BE49-F238E27FC236}">
                    <a16:creationId xmlns:a16="http://schemas.microsoft.com/office/drawing/2014/main" id="{58DB0C73-9C2F-43DD-A5E7-5BD56758AC76}"/>
                  </a:ext>
                </a:extLst>
              </p:cNvPr>
              <p:cNvGrpSpPr/>
              <p:nvPr/>
            </p:nvGrpSpPr>
            <p:grpSpPr>
              <a:xfrm>
                <a:off x="10549294" y="1394414"/>
                <a:ext cx="101780" cy="98502"/>
                <a:chOff x="10512132" y="1664495"/>
                <a:chExt cx="179680" cy="173895"/>
              </a:xfrm>
            </p:grpSpPr>
            <p:cxnSp>
              <p:nvCxnSpPr>
                <p:cNvPr id="43" name="Straight Connector 42">
                  <a:extLst>
                    <a:ext uri="{FF2B5EF4-FFF2-40B4-BE49-F238E27FC236}">
                      <a16:creationId xmlns:a16="http://schemas.microsoft.com/office/drawing/2014/main" id="{3FE38481-83FD-45EA-9B09-DF02A2E7CEC4}"/>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595C4066-1EEE-4E80-985E-26EC488FFC13}"/>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23" name="Group 22">
              <a:extLst>
                <a:ext uri="{FF2B5EF4-FFF2-40B4-BE49-F238E27FC236}">
                  <a16:creationId xmlns:a16="http://schemas.microsoft.com/office/drawing/2014/main" id="{B23614CB-26A4-4CCC-BDDF-81ECC865EBE6}"/>
                </a:ext>
              </a:extLst>
            </p:cNvPr>
            <p:cNvGrpSpPr/>
            <p:nvPr/>
          </p:nvGrpSpPr>
          <p:grpSpPr>
            <a:xfrm>
              <a:off x="8111866" y="4541829"/>
              <a:ext cx="3872309" cy="2365565"/>
              <a:chOff x="8111866" y="4541829"/>
              <a:chExt cx="3872309" cy="2365565"/>
            </a:xfrm>
          </p:grpSpPr>
          <p:sp>
            <p:nvSpPr>
              <p:cNvPr id="24" name="TextBox 23">
                <a:extLst>
                  <a:ext uri="{FF2B5EF4-FFF2-40B4-BE49-F238E27FC236}">
                    <a16:creationId xmlns:a16="http://schemas.microsoft.com/office/drawing/2014/main" id="{3D317DBA-8E85-44D0-8910-1EC567FCB6E8}"/>
                  </a:ext>
                </a:extLst>
              </p:cNvPr>
              <p:cNvSpPr txBox="1"/>
              <p:nvPr/>
            </p:nvSpPr>
            <p:spPr>
              <a:xfrm>
                <a:off x="9346814" y="6599617"/>
                <a:ext cx="1886777" cy="307777"/>
              </a:xfrm>
              <a:prstGeom prst="rect">
                <a:avLst/>
              </a:prstGeom>
              <a:noFill/>
            </p:spPr>
            <p:txBody>
              <a:bodyPr wrap="square" rtlCol="0">
                <a:spAutoFit/>
              </a:bodyPr>
              <a:lstStyle/>
              <a:p>
                <a:r>
                  <a:rPr lang="en-US" sz="1400" dirty="0"/>
                  <a:t>Outliers</a:t>
                </a:r>
              </a:p>
            </p:txBody>
          </p:sp>
          <p:cxnSp>
            <p:nvCxnSpPr>
              <p:cNvPr id="25" name="Straight Connector 24">
                <a:extLst>
                  <a:ext uri="{FF2B5EF4-FFF2-40B4-BE49-F238E27FC236}">
                    <a16:creationId xmlns:a16="http://schemas.microsoft.com/office/drawing/2014/main" id="{7B64E2AC-253E-4D3A-9BEE-2193DE2919B1}"/>
                  </a:ext>
                </a:extLst>
              </p:cNvPr>
              <p:cNvCxnSpPr>
                <a:cxnSpLocks/>
              </p:cNvCxnSpPr>
              <p:nvPr/>
            </p:nvCxnSpPr>
            <p:spPr>
              <a:xfrm flipV="1">
                <a:off x="10093549" y="5911630"/>
                <a:ext cx="1890626" cy="6246"/>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B4874A6-168A-4CDB-94EA-7B799CC37C1A}"/>
                      </a:ext>
                    </a:extLst>
                  </p:cNvPr>
                  <p:cNvSpPr txBox="1"/>
                  <p:nvPr/>
                </p:nvSpPr>
                <p:spPr>
                  <a:xfrm>
                    <a:off x="8111866" y="5704437"/>
                    <a:ext cx="236119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6" name="TextBox 25">
                    <a:extLst>
                      <a:ext uri="{FF2B5EF4-FFF2-40B4-BE49-F238E27FC236}">
                        <a16:creationId xmlns:a16="http://schemas.microsoft.com/office/drawing/2014/main" id="{1B4874A6-168A-4CDB-94EA-7B799CC37C1A}"/>
                      </a:ext>
                    </a:extLst>
                  </p:cNvPr>
                  <p:cNvSpPr txBox="1">
                    <a:spLocks noRot="1" noChangeAspect="1" noMove="1" noResize="1" noEditPoints="1" noAdjustHandles="1" noChangeArrowheads="1" noChangeShapeType="1" noTextEdit="1"/>
                  </p:cNvSpPr>
                  <p:nvPr/>
                </p:nvSpPr>
                <p:spPr>
                  <a:xfrm>
                    <a:off x="8111866" y="5704437"/>
                    <a:ext cx="2361196" cy="422584"/>
                  </a:xfrm>
                  <a:prstGeom prst="rect">
                    <a:avLst/>
                  </a:prstGeom>
                  <a:blipFill>
                    <a:blip r:embed="rId8"/>
                    <a:stretch>
                      <a:fillRect t="-3922" b="-19608"/>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3752556D-8555-4546-9CC3-08309B044893}"/>
                  </a:ext>
                </a:extLst>
              </p:cNvPr>
              <p:cNvGrpSpPr/>
              <p:nvPr/>
            </p:nvGrpSpPr>
            <p:grpSpPr>
              <a:xfrm>
                <a:off x="10470980" y="4541829"/>
                <a:ext cx="293995" cy="950599"/>
                <a:chOff x="10442646" y="4778986"/>
                <a:chExt cx="293995" cy="821425"/>
              </a:xfrm>
            </p:grpSpPr>
            <p:cxnSp>
              <p:nvCxnSpPr>
                <p:cNvPr id="34" name="Straight Connector 33">
                  <a:extLst>
                    <a:ext uri="{FF2B5EF4-FFF2-40B4-BE49-F238E27FC236}">
                      <a16:creationId xmlns:a16="http://schemas.microsoft.com/office/drawing/2014/main" id="{79793173-4328-4B10-94A8-255E63F10639}"/>
                    </a:ext>
                  </a:extLst>
                </p:cNvPr>
                <p:cNvCxnSpPr>
                  <a:cxnSpLocks/>
                </p:cNvCxnSpPr>
                <p:nvPr/>
              </p:nvCxnSpPr>
              <p:spPr>
                <a:xfrm flipV="1">
                  <a:off x="10583694" y="4778986"/>
                  <a:ext cx="0" cy="80733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DE659E37-C878-4B1F-B88C-B1ED58F24020}"/>
                    </a:ext>
                  </a:extLst>
                </p:cNvPr>
                <p:cNvCxnSpPr/>
                <p:nvPr/>
              </p:nvCxnSpPr>
              <p:spPr>
                <a:xfrm>
                  <a:off x="10442646" y="5600411"/>
                  <a:ext cx="293995" cy="0"/>
                </a:xfrm>
                <a:prstGeom prst="line">
                  <a:avLst/>
                </a:prstGeom>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D0BC0CE4-9D40-4E36-AEA8-21C0CBF9AAAA}"/>
                  </a:ext>
                </a:extLst>
              </p:cNvPr>
              <p:cNvGrpSpPr/>
              <p:nvPr/>
            </p:nvGrpSpPr>
            <p:grpSpPr>
              <a:xfrm>
                <a:off x="10524731" y="6328813"/>
                <a:ext cx="101780" cy="98502"/>
                <a:chOff x="10512132" y="1664495"/>
                <a:chExt cx="179680" cy="173895"/>
              </a:xfrm>
            </p:grpSpPr>
            <p:cxnSp>
              <p:nvCxnSpPr>
                <p:cNvPr id="32" name="Straight Connector 31">
                  <a:extLst>
                    <a:ext uri="{FF2B5EF4-FFF2-40B4-BE49-F238E27FC236}">
                      <a16:creationId xmlns:a16="http://schemas.microsoft.com/office/drawing/2014/main" id="{BF89289F-B613-45BF-B815-2AF20EEB59AE}"/>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1D24724D-C2DA-419A-AB3C-3823ABDB7B50}"/>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29" name="Group 28">
                <a:extLst>
                  <a:ext uri="{FF2B5EF4-FFF2-40B4-BE49-F238E27FC236}">
                    <a16:creationId xmlns:a16="http://schemas.microsoft.com/office/drawing/2014/main" id="{27B71777-FB57-4AD1-8744-E235F9744218}"/>
                  </a:ext>
                </a:extLst>
              </p:cNvPr>
              <p:cNvGrpSpPr/>
              <p:nvPr/>
            </p:nvGrpSpPr>
            <p:grpSpPr>
              <a:xfrm>
                <a:off x="10520880" y="6177079"/>
                <a:ext cx="101780" cy="98502"/>
                <a:chOff x="10512132" y="1664495"/>
                <a:chExt cx="179680" cy="173895"/>
              </a:xfrm>
            </p:grpSpPr>
            <p:cxnSp>
              <p:nvCxnSpPr>
                <p:cNvPr id="30" name="Straight Connector 29">
                  <a:extLst>
                    <a:ext uri="{FF2B5EF4-FFF2-40B4-BE49-F238E27FC236}">
                      <a16:creationId xmlns:a16="http://schemas.microsoft.com/office/drawing/2014/main" id="{8B63C191-10D6-4407-84F3-085FFF0019F6}"/>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4DFB68F6-63C7-4D01-9D42-217C90F9371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sp>
        <p:nvSpPr>
          <p:cNvPr id="50" name="TextBox 49">
            <a:extLst>
              <a:ext uri="{FF2B5EF4-FFF2-40B4-BE49-F238E27FC236}">
                <a16:creationId xmlns:a16="http://schemas.microsoft.com/office/drawing/2014/main" id="{1EBF59A6-3841-4FD5-B58E-3B8EAF8E9126}"/>
              </a:ext>
            </a:extLst>
          </p:cNvPr>
          <p:cNvSpPr txBox="1"/>
          <p:nvPr/>
        </p:nvSpPr>
        <p:spPr>
          <a:xfrm>
            <a:off x="10705263" y="2465987"/>
            <a:ext cx="1376985" cy="738664"/>
          </a:xfrm>
          <a:prstGeom prst="rect">
            <a:avLst/>
          </a:prstGeom>
          <a:noFill/>
        </p:spPr>
        <p:txBody>
          <a:bodyPr wrap="square" rtlCol="0">
            <a:spAutoFit/>
          </a:bodyPr>
          <a:lstStyle/>
          <a:p>
            <a:pPr algn="ctr"/>
            <a:r>
              <a:rPr lang="en-US" sz="1400" dirty="0"/>
              <a:t>Maximum point which is not an outlier</a:t>
            </a:r>
          </a:p>
        </p:txBody>
      </p:sp>
      <p:sp>
        <p:nvSpPr>
          <p:cNvPr id="51" name="TextBox 50">
            <a:extLst>
              <a:ext uri="{FF2B5EF4-FFF2-40B4-BE49-F238E27FC236}">
                <a16:creationId xmlns:a16="http://schemas.microsoft.com/office/drawing/2014/main" id="{F74F7D58-C48F-4C89-B8F4-6D02CBA5440E}"/>
              </a:ext>
            </a:extLst>
          </p:cNvPr>
          <p:cNvSpPr txBox="1"/>
          <p:nvPr/>
        </p:nvSpPr>
        <p:spPr>
          <a:xfrm>
            <a:off x="10615883" y="4674445"/>
            <a:ext cx="1391991" cy="738664"/>
          </a:xfrm>
          <a:prstGeom prst="rect">
            <a:avLst/>
          </a:prstGeom>
          <a:noFill/>
        </p:spPr>
        <p:txBody>
          <a:bodyPr wrap="square" rtlCol="0">
            <a:spAutoFit/>
          </a:bodyPr>
          <a:lstStyle/>
          <a:p>
            <a:pPr algn="ctr"/>
            <a:r>
              <a:rPr lang="en-US" sz="1400" dirty="0"/>
              <a:t>Minimum point which is not an outlier</a:t>
            </a:r>
          </a:p>
        </p:txBody>
      </p:sp>
      <p:sp>
        <p:nvSpPr>
          <p:cNvPr id="52" name="Rectangle 51">
            <a:extLst>
              <a:ext uri="{FF2B5EF4-FFF2-40B4-BE49-F238E27FC236}">
                <a16:creationId xmlns:a16="http://schemas.microsoft.com/office/drawing/2014/main" id="{B2E5C06A-AE24-41CD-AC6B-E1D55FBD9430}"/>
              </a:ext>
            </a:extLst>
          </p:cNvPr>
          <p:cNvSpPr/>
          <p:nvPr/>
        </p:nvSpPr>
        <p:spPr>
          <a:xfrm>
            <a:off x="8305801" y="1409700"/>
            <a:ext cx="3776448" cy="5255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 name="Group 1"/>
          <p:cNvGrpSpPr/>
          <p:nvPr/>
        </p:nvGrpSpPr>
        <p:grpSpPr>
          <a:xfrm>
            <a:off x="484351" y="1481084"/>
            <a:ext cx="7677150" cy="4848225"/>
            <a:chOff x="484351" y="1481084"/>
            <a:chExt cx="7677150" cy="4848225"/>
          </a:xfrm>
        </p:grpSpPr>
        <p:pic>
          <p:nvPicPr>
            <p:cNvPr id="64" name="Picture 63"/>
            <p:cNvPicPr>
              <a:picLocks noChangeAspect="1"/>
            </p:cNvPicPr>
            <p:nvPr/>
          </p:nvPicPr>
          <p:blipFill>
            <a:blip r:embed="rId9"/>
            <a:stretch>
              <a:fillRect/>
            </a:stretch>
          </p:blipFill>
          <p:spPr>
            <a:xfrm>
              <a:off x="484351" y="1481084"/>
              <a:ext cx="7677150" cy="4848225"/>
            </a:xfrm>
            <a:prstGeom prst="rect">
              <a:avLst/>
            </a:prstGeom>
          </p:spPr>
        </p:pic>
        <p:sp>
          <p:nvSpPr>
            <p:cNvPr id="57" name="TextBox 56">
              <a:extLst>
                <a:ext uri="{FF2B5EF4-FFF2-40B4-BE49-F238E27FC236}">
                  <a16:creationId xmlns:a16="http://schemas.microsoft.com/office/drawing/2014/main" id="{A09A0BC7-13E8-420F-B4D0-F027F1600DCC}"/>
                </a:ext>
              </a:extLst>
            </p:cNvPr>
            <p:cNvSpPr txBox="1"/>
            <p:nvPr/>
          </p:nvSpPr>
          <p:spPr>
            <a:xfrm rot="16200000">
              <a:off x="-1276422" y="3592385"/>
              <a:ext cx="4096541" cy="369332"/>
            </a:xfrm>
            <a:prstGeom prst="rect">
              <a:avLst/>
            </a:prstGeom>
            <a:solidFill>
              <a:srgbClr val="F0F0F0"/>
            </a:solidFill>
          </p:spPr>
          <p:txBody>
            <a:bodyPr wrap="square" rtlCol="0">
              <a:spAutoFit/>
            </a:bodyPr>
            <a:lstStyle/>
            <a:p>
              <a:r>
                <a:rPr lang="en-US" dirty="0"/>
                <a:t>Maximum absolute angle error (degrees)</a:t>
              </a:r>
            </a:p>
          </p:txBody>
        </p:sp>
      </p:grpSp>
      <p:grpSp>
        <p:nvGrpSpPr>
          <p:cNvPr id="3" name="Group 2">
            <a:extLst>
              <a:ext uri="{FF2B5EF4-FFF2-40B4-BE49-F238E27FC236}">
                <a16:creationId xmlns:a16="http://schemas.microsoft.com/office/drawing/2014/main" id="{709A7F8E-E7ED-47C0-A3E0-790AA3C65F0A}"/>
              </a:ext>
            </a:extLst>
          </p:cNvPr>
          <p:cNvGrpSpPr/>
          <p:nvPr/>
        </p:nvGrpSpPr>
        <p:grpSpPr>
          <a:xfrm>
            <a:off x="912979" y="142875"/>
            <a:ext cx="10726571" cy="1399384"/>
            <a:chOff x="912979" y="142875"/>
            <a:chExt cx="10726571" cy="139938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unobservable network</a:t>
              </a:r>
            </a:p>
          </p:txBody>
        </p:sp>
        <p:sp>
          <p:nvSpPr>
            <p:cNvPr id="53" name="Rectangle 52">
              <a:extLst>
                <a:ext uri="{FF2B5EF4-FFF2-40B4-BE49-F238E27FC236}">
                  <a16:creationId xmlns:a16="http://schemas.microsoft.com/office/drawing/2014/main" id="{9B34006D-4414-4152-B044-8839A28D1C03}"/>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4875612"/>
      </p:ext>
    </p:extLst>
  </p:cSld>
  <p:clrMapOvr>
    <a:masterClrMapping/>
  </p:clrMapOvr>
  <mc:AlternateContent xmlns:mc="http://schemas.openxmlformats.org/markup-compatibility/2006" xmlns:p14="http://schemas.microsoft.com/office/powerpoint/2010/main">
    <mc:Choice Requires="p14">
      <p:transition spd="slow" p14:dur="2000" advTm="74817"/>
    </mc:Choice>
    <mc:Fallback xmlns="">
      <p:transition spd="slow" advTm="7481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aphicFrame>
        <p:nvGraphicFramePr>
          <p:cNvPr id="15" name="Table 14">
            <a:extLst>
              <a:ext uri="{FF2B5EF4-FFF2-40B4-BE49-F238E27FC236}">
                <a16:creationId xmlns:a16="http://schemas.microsoft.com/office/drawing/2014/main" id="{67BE77D3-7607-4C06-8B26-38A34EECB95F}"/>
              </a:ext>
            </a:extLst>
          </p:cNvPr>
          <p:cNvGraphicFramePr>
            <a:graphicFrameLocks noGrp="1"/>
          </p:cNvGraphicFramePr>
          <p:nvPr/>
        </p:nvGraphicFramePr>
        <p:xfrm>
          <a:off x="10231215" y="3643895"/>
          <a:ext cx="456826" cy="732702"/>
        </p:xfrm>
        <a:graphic>
          <a:graphicData uri="http://schemas.openxmlformats.org/drawingml/2006/table">
            <a:tbl>
              <a:tblPr firstRow="1" bandRow="1">
                <a:tableStyleId>{5940675A-B579-460E-94D1-54222C63F5DA}</a:tableStyleId>
              </a:tblPr>
              <a:tblGrid>
                <a:gridCol w="456826">
                  <a:extLst>
                    <a:ext uri="{9D8B030D-6E8A-4147-A177-3AD203B41FA5}">
                      <a16:colId xmlns:a16="http://schemas.microsoft.com/office/drawing/2014/main" val="2921315584"/>
                    </a:ext>
                  </a:extLst>
                </a:gridCol>
              </a:tblGrid>
              <a:tr h="406754">
                <a:tc>
                  <a:txBody>
                    <a:bodyPr/>
                    <a:lstStyle/>
                    <a:p>
                      <a:endParaRPr lang="en-US" sz="1300" dirty="0"/>
                    </a:p>
                  </a:txBody>
                  <a:tcPr marL="66598" marR="66598" marT="33299" marB="33299"/>
                </a:tc>
                <a:extLst>
                  <a:ext uri="{0D108BD9-81ED-4DB2-BD59-A6C34878D82A}">
                    <a16:rowId xmlns:a16="http://schemas.microsoft.com/office/drawing/2014/main" val="2785887822"/>
                  </a:ext>
                </a:extLst>
              </a:tr>
              <a:tr h="325948">
                <a:tc>
                  <a:txBody>
                    <a:bodyPr/>
                    <a:lstStyle/>
                    <a:p>
                      <a:endParaRPr lang="en-US" sz="1300" dirty="0"/>
                    </a:p>
                  </a:txBody>
                  <a:tcPr marL="66598" marR="66598" marT="33299" marB="33299"/>
                </a:tc>
                <a:extLst>
                  <a:ext uri="{0D108BD9-81ED-4DB2-BD59-A6C34878D82A}">
                    <a16:rowId xmlns:a16="http://schemas.microsoft.com/office/drawing/2014/main" val="483026731"/>
                  </a:ext>
                </a:extLst>
              </a:tr>
            </a:tbl>
          </a:graphicData>
        </a:graphic>
      </p:graphicFrame>
      <p:grpSp>
        <p:nvGrpSpPr>
          <p:cNvPr id="16" name="Group 15">
            <a:extLst>
              <a:ext uri="{FF2B5EF4-FFF2-40B4-BE49-F238E27FC236}">
                <a16:creationId xmlns:a16="http://schemas.microsoft.com/office/drawing/2014/main" id="{CBCE6A71-F616-4E3C-92FE-CF90E83EA3F5}"/>
              </a:ext>
            </a:extLst>
          </p:cNvPr>
          <p:cNvGrpSpPr/>
          <p:nvPr/>
        </p:nvGrpSpPr>
        <p:grpSpPr>
          <a:xfrm>
            <a:off x="8496944" y="1695159"/>
            <a:ext cx="2939406" cy="4406721"/>
            <a:chOff x="7948316" y="856883"/>
            <a:chExt cx="4035859" cy="6050511"/>
          </a:xfrm>
        </p:grpSpPr>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961481F-D982-4275-9B0F-2476C9550E1B}"/>
                    </a:ext>
                  </a:extLst>
                </p:cNvPr>
                <p:cNvSpPr txBox="1"/>
                <p:nvPr/>
              </p:nvSpPr>
              <p:spPr>
                <a:xfrm>
                  <a:off x="8725251" y="3891307"/>
                  <a:ext cx="1747811" cy="422584"/>
                </a:xfrm>
                <a:prstGeom prst="rect">
                  <a:avLst/>
                </a:prstGeom>
                <a:noFill/>
              </p:spPr>
              <p:txBody>
                <a:bodyPr wrap="square" rtlCol="0">
                  <a:spAutoFit/>
                </a:bodyPr>
                <a:lstStyle/>
                <a:p>
                  <a:r>
                    <a:rPr lang="en-US" sz="1400" dirty="0"/>
                    <a:t>Median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2</m:t>
                          </m:r>
                        </m:sub>
                      </m:sSub>
                    </m:oMath>
                  </a14:m>
                  <a:r>
                    <a:rPr lang="en-US" sz="1400" dirty="0"/>
                    <a:t> </a:t>
                  </a:r>
                </a:p>
              </p:txBody>
            </p:sp>
          </mc:Choice>
          <mc:Fallback xmlns="">
            <p:sp>
              <p:nvSpPr>
                <p:cNvPr id="17" name="TextBox 16">
                  <a:extLst>
                    <a:ext uri="{FF2B5EF4-FFF2-40B4-BE49-F238E27FC236}">
                      <a16:creationId xmlns:a16="http://schemas.microsoft.com/office/drawing/2014/main" id="{2961481F-D982-4275-9B0F-2476C9550E1B}"/>
                    </a:ext>
                  </a:extLst>
                </p:cNvPr>
                <p:cNvSpPr txBox="1">
                  <a:spLocks noRot="1" noChangeAspect="1" noMove="1" noResize="1" noEditPoints="1" noAdjustHandles="1" noChangeArrowheads="1" noChangeShapeType="1" noTextEdit="1"/>
                </p:cNvSpPr>
                <p:nvPr/>
              </p:nvSpPr>
              <p:spPr>
                <a:xfrm>
                  <a:off x="8725251" y="3891307"/>
                  <a:ext cx="1747811" cy="422584"/>
                </a:xfrm>
                <a:prstGeom prst="rect">
                  <a:avLst/>
                </a:prstGeom>
                <a:blipFill>
                  <a:blip r:embed="rId4"/>
                  <a:stretch>
                    <a:fillRect l="-143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D0558BE-CDB4-4A43-B57C-23C2C22E26D0}"/>
                    </a:ext>
                  </a:extLst>
                </p:cNvPr>
                <p:cNvSpPr txBox="1"/>
                <p:nvPr/>
              </p:nvSpPr>
              <p:spPr>
                <a:xfrm>
                  <a:off x="8238048" y="4379790"/>
                  <a:ext cx="2410758" cy="422584"/>
                </a:xfrm>
                <a:prstGeom prst="rect">
                  <a:avLst/>
                </a:prstGeom>
                <a:noFill/>
              </p:spPr>
              <p:txBody>
                <a:bodyPr wrap="square" rtlCol="0">
                  <a:spAutoFit/>
                </a:bodyPr>
                <a:lstStyle/>
                <a:p>
                  <a:r>
                    <a:rPr lang="en-US" sz="1400" dirty="0"/>
                    <a:t>First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a:t>
                  </a:r>
                </a:p>
              </p:txBody>
            </p:sp>
          </mc:Choice>
          <mc:Fallback xmlns="">
            <p:sp>
              <p:nvSpPr>
                <p:cNvPr id="18" name="TextBox 17">
                  <a:extLst>
                    <a:ext uri="{FF2B5EF4-FFF2-40B4-BE49-F238E27FC236}">
                      <a16:creationId xmlns:a16="http://schemas.microsoft.com/office/drawing/2014/main" id="{CD0558BE-CDB4-4A43-B57C-23C2C22E26D0}"/>
                    </a:ext>
                  </a:extLst>
                </p:cNvPr>
                <p:cNvSpPr txBox="1">
                  <a:spLocks noRot="1" noChangeAspect="1" noMove="1" noResize="1" noEditPoints="1" noAdjustHandles="1" noChangeArrowheads="1" noChangeShapeType="1" noTextEdit="1"/>
                </p:cNvSpPr>
                <p:nvPr/>
              </p:nvSpPr>
              <p:spPr>
                <a:xfrm>
                  <a:off x="8238048" y="4379790"/>
                  <a:ext cx="2410758" cy="422584"/>
                </a:xfrm>
                <a:prstGeom prst="rect">
                  <a:avLst/>
                </a:prstGeom>
                <a:blipFill>
                  <a:blip r:embed="rId5"/>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3662955-4090-4ED3-A2A5-8D641D2062FB}"/>
                    </a:ext>
                  </a:extLst>
                </p:cNvPr>
                <p:cNvSpPr txBox="1"/>
                <p:nvPr/>
              </p:nvSpPr>
              <p:spPr>
                <a:xfrm>
                  <a:off x="8141435" y="3376705"/>
                  <a:ext cx="2410758" cy="422584"/>
                </a:xfrm>
                <a:prstGeom prst="rect">
                  <a:avLst/>
                </a:prstGeom>
                <a:noFill/>
              </p:spPr>
              <p:txBody>
                <a:bodyPr wrap="square" rtlCol="0">
                  <a:spAutoFit/>
                </a:bodyPr>
                <a:lstStyle/>
                <a:p>
                  <a:r>
                    <a:rPr lang="en-US" sz="1400" dirty="0"/>
                    <a:t>Third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a:t>
                  </a:r>
                </a:p>
              </p:txBody>
            </p:sp>
          </mc:Choice>
          <mc:Fallback xmlns="">
            <p:sp>
              <p:nvSpPr>
                <p:cNvPr id="20" name="TextBox 19">
                  <a:extLst>
                    <a:ext uri="{FF2B5EF4-FFF2-40B4-BE49-F238E27FC236}">
                      <a16:creationId xmlns:a16="http://schemas.microsoft.com/office/drawing/2014/main" id="{E3662955-4090-4ED3-A2A5-8D641D2062FB}"/>
                    </a:ext>
                  </a:extLst>
                </p:cNvPr>
                <p:cNvSpPr txBox="1">
                  <a:spLocks noRot="1" noChangeAspect="1" noMove="1" noResize="1" noEditPoints="1" noAdjustHandles="1" noChangeArrowheads="1" noChangeShapeType="1" noTextEdit="1"/>
                </p:cNvSpPr>
                <p:nvPr/>
              </p:nvSpPr>
              <p:spPr>
                <a:xfrm>
                  <a:off x="8141435" y="3376705"/>
                  <a:ext cx="2410758" cy="422584"/>
                </a:xfrm>
                <a:prstGeom prst="rect">
                  <a:avLst/>
                </a:prstGeom>
                <a:blipFill>
                  <a:blip r:embed="rId6"/>
                  <a:stretch>
                    <a:fillRect l="-1042" t="-3922" b="-19608"/>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17270C74-1FAE-4264-A942-00B8CBD6B5AB}"/>
                </a:ext>
              </a:extLst>
            </p:cNvPr>
            <p:cNvCxnSpPr>
              <a:cxnSpLocks/>
            </p:cNvCxnSpPr>
            <p:nvPr/>
          </p:nvCxnSpPr>
          <p:spPr>
            <a:xfrm flipV="1">
              <a:off x="10612028" y="2340194"/>
              <a:ext cx="14483" cy="1163751"/>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22" name="Group 21">
              <a:extLst>
                <a:ext uri="{FF2B5EF4-FFF2-40B4-BE49-F238E27FC236}">
                  <a16:creationId xmlns:a16="http://schemas.microsoft.com/office/drawing/2014/main" id="{FA8C485D-0B7F-4BC6-8478-E98B432F1371}"/>
                </a:ext>
              </a:extLst>
            </p:cNvPr>
            <p:cNvGrpSpPr/>
            <p:nvPr/>
          </p:nvGrpSpPr>
          <p:grpSpPr>
            <a:xfrm>
              <a:off x="7948316" y="856883"/>
              <a:ext cx="3964956" cy="1483311"/>
              <a:chOff x="7948316" y="856883"/>
              <a:chExt cx="3964956" cy="1483311"/>
            </a:xfrm>
          </p:grpSpPr>
          <p:sp>
            <p:nvSpPr>
              <p:cNvPr id="36" name="TextBox 35">
                <a:extLst>
                  <a:ext uri="{FF2B5EF4-FFF2-40B4-BE49-F238E27FC236}">
                    <a16:creationId xmlns:a16="http://schemas.microsoft.com/office/drawing/2014/main" id="{549BB761-9E7F-40CC-A1A9-81F9CB95E191}"/>
                  </a:ext>
                </a:extLst>
              </p:cNvPr>
              <p:cNvSpPr txBox="1"/>
              <p:nvPr/>
            </p:nvSpPr>
            <p:spPr>
              <a:xfrm>
                <a:off x="9337631" y="856883"/>
                <a:ext cx="1886779" cy="307777"/>
              </a:xfrm>
              <a:prstGeom prst="rect">
                <a:avLst/>
              </a:prstGeom>
              <a:noFill/>
            </p:spPr>
            <p:txBody>
              <a:bodyPr wrap="square" rtlCol="0">
                <a:spAutoFit/>
              </a:bodyPr>
              <a:lstStyle/>
              <a:p>
                <a:r>
                  <a:rPr lang="en-US" sz="1400" dirty="0"/>
                  <a:t>Outliers</a:t>
                </a:r>
              </a:p>
            </p:txBody>
          </p:sp>
          <p:cxnSp>
            <p:nvCxnSpPr>
              <p:cNvPr id="37" name="Straight Connector 36">
                <a:extLst>
                  <a:ext uri="{FF2B5EF4-FFF2-40B4-BE49-F238E27FC236}">
                    <a16:creationId xmlns:a16="http://schemas.microsoft.com/office/drawing/2014/main" id="{CB81442D-F899-4B77-BA6E-5C493E02A466}"/>
                  </a:ext>
                </a:extLst>
              </p:cNvPr>
              <p:cNvCxnSpPr>
                <a:cxnSpLocks/>
              </p:cNvCxnSpPr>
              <p:nvPr/>
            </p:nvCxnSpPr>
            <p:spPr>
              <a:xfrm flipV="1">
                <a:off x="9919752" y="1867101"/>
                <a:ext cx="1993520" cy="34375"/>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483A864-1233-4266-850B-A7C93ED44A85}"/>
                      </a:ext>
                    </a:extLst>
                  </p:cNvPr>
                  <p:cNvSpPr txBox="1"/>
                  <p:nvPr/>
                </p:nvSpPr>
                <p:spPr>
                  <a:xfrm>
                    <a:off x="7948316" y="1700147"/>
                    <a:ext cx="225921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38" name="TextBox 37">
                    <a:extLst>
                      <a:ext uri="{FF2B5EF4-FFF2-40B4-BE49-F238E27FC236}">
                        <a16:creationId xmlns:a16="http://schemas.microsoft.com/office/drawing/2014/main" id="{5483A864-1233-4266-850B-A7C93ED44A85}"/>
                      </a:ext>
                    </a:extLst>
                  </p:cNvPr>
                  <p:cNvSpPr txBox="1">
                    <a:spLocks noRot="1" noChangeAspect="1" noMove="1" noResize="1" noEditPoints="1" noAdjustHandles="1" noChangeArrowheads="1" noChangeShapeType="1" noTextEdit="1"/>
                  </p:cNvSpPr>
                  <p:nvPr/>
                </p:nvSpPr>
                <p:spPr>
                  <a:xfrm>
                    <a:off x="7948316" y="1700147"/>
                    <a:ext cx="2259216" cy="422584"/>
                  </a:xfrm>
                  <a:prstGeom prst="rect">
                    <a:avLst/>
                  </a:prstGeom>
                  <a:blipFill>
                    <a:blip r:embed="rId7"/>
                    <a:stretch>
                      <a:fillRect t="-4000" b="-20000"/>
                    </a:stretch>
                  </a:blipFill>
                </p:spPr>
                <p:txBody>
                  <a:bodyPr/>
                  <a:lstStyle/>
                  <a:p>
                    <a:r>
                      <a:rPr lang="en-US">
                        <a:noFill/>
                      </a:rPr>
                      <a:t> </a:t>
                    </a:r>
                  </a:p>
                </p:txBody>
              </p:sp>
            </mc:Fallback>
          </mc:AlternateContent>
          <p:cxnSp>
            <p:nvCxnSpPr>
              <p:cNvPr id="39" name="Straight Connector 38">
                <a:extLst>
                  <a:ext uri="{FF2B5EF4-FFF2-40B4-BE49-F238E27FC236}">
                    <a16:creationId xmlns:a16="http://schemas.microsoft.com/office/drawing/2014/main" id="{51177246-1B07-49FB-BC67-808EA5C0410D}"/>
                  </a:ext>
                </a:extLst>
              </p:cNvPr>
              <p:cNvCxnSpPr>
                <a:cxnSpLocks/>
              </p:cNvCxnSpPr>
              <p:nvPr/>
            </p:nvCxnSpPr>
            <p:spPr>
              <a:xfrm>
                <a:off x="10467816" y="2340194"/>
                <a:ext cx="293995" cy="0"/>
              </a:xfrm>
              <a:prstGeom prst="line">
                <a:avLst/>
              </a:prstGeom>
            </p:spPr>
            <p:style>
              <a:lnRef idx="2">
                <a:schemeClr val="dk1"/>
              </a:lnRef>
              <a:fillRef idx="0">
                <a:schemeClr val="dk1"/>
              </a:fillRef>
              <a:effectRef idx="1">
                <a:schemeClr val="dk1"/>
              </a:effectRef>
              <a:fontRef idx="minor">
                <a:schemeClr val="tx1"/>
              </a:fontRef>
            </p:style>
          </p:cxnSp>
          <p:grpSp>
            <p:nvGrpSpPr>
              <p:cNvPr id="40" name="Group 39">
                <a:extLst>
                  <a:ext uri="{FF2B5EF4-FFF2-40B4-BE49-F238E27FC236}">
                    <a16:creationId xmlns:a16="http://schemas.microsoft.com/office/drawing/2014/main" id="{5FA13936-F0CA-4340-901A-925A35CED5BF}"/>
                  </a:ext>
                </a:extLst>
              </p:cNvPr>
              <p:cNvGrpSpPr/>
              <p:nvPr/>
            </p:nvGrpSpPr>
            <p:grpSpPr>
              <a:xfrm>
                <a:off x="10551082" y="1702192"/>
                <a:ext cx="101780" cy="98502"/>
                <a:chOff x="10512132" y="1664495"/>
                <a:chExt cx="179680" cy="173895"/>
              </a:xfrm>
            </p:grpSpPr>
            <p:cxnSp>
              <p:nvCxnSpPr>
                <p:cNvPr id="47" name="Straight Connector 46">
                  <a:extLst>
                    <a:ext uri="{FF2B5EF4-FFF2-40B4-BE49-F238E27FC236}">
                      <a16:creationId xmlns:a16="http://schemas.microsoft.com/office/drawing/2014/main" id="{C2CE509E-8728-4644-A4CC-D72A0D90D1C3}"/>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8" name="Straight Connector 47">
                  <a:extLst>
                    <a:ext uri="{FF2B5EF4-FFF2-40B4-BE49-F238E27FC236}">
                      <a16:creationId xmlns:a16="http://schemas.microsoft.com/office/drawing/2014/main" id="{527165A6-9814-418B-8DB3-D1CAFB32570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41" name="Group 40">
                <a:extLst>
                  <a:ext uri="{FF2B5EF4-FFF2-40B4-BE49-F238E27FC236}">
                    <a16:creationId xmlns:a16="http://schemas.microsoft.com/office/drawing/2014/main" id="{6C4F00B2-684D-4224-9C72-450B8ECBC7A2}"/>
                  </a:ext>
                </a:extLst>
              </p:cNvPr>
              <p:cNvGrpSpPr/>
              <p:nvPr/>
            </p:nvGrpSpPr>
            <p:grpSpPr>
              <a:xfrm>
                <a:off x="10547231" y="1550458"/>
                <a:ext cx="101780" cy="98502"/>
                <a:chOff x="10512132" y="1664495"/>
                <a:chExt cx="179680" cy="173895"/>
              </a:xfrm>
            </p:grpSpPr>
            <p:cxnSp>
              <p:nvCxnSpPr>
                <p:cNvPr id="45" name="Straight Connector 44">
                  <a:extLst>
                    <a:ext uri="{FF2B5EF4-FFF2-40B4-BE49-F238E27FC236}">
                      <a16:creationId xmlns:a16="http://schemas.microsoft.com/office/drawing/2014/main" id="{2C1A7705-B647-4381-B5AD-4C87BCB6473F}"/>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6" name="Straight Connector 45">
                  <a:extLst>
                    <a:ext uri="{FF2B5EF4-FFF2-40B4-BE49-F238E27FC236}">
                      <a16:creationId xmlns:a16="http://schemas.microsoft.com/office/drawing/2014/main" id="{76673BFE-B1D8-452B-BFEE-3A8B3E94847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42" name="Group 41">
                <a:extLst>
                  <a:ext uri="{FF2B5EF4-FFF2-40B4-BE49-F238E27FC236}">
                    <a16:creationId xmlns:a16="http://schemas.microsoft.com/office/drawing/2014/main" id="{58DB0C73-9C2F-43DD-A5E7-5BD56758AC76}"/>
                  </a:ext>
                </a:extLst>
              </p:cNvPr>
              <p:cNvGrpSpPr/>
              <p:nvPr/>
            </p:nvGrpSpPr>
            <p:grpSpPr>
              <a:xfrm>
                <a:off x="10549294" y="1394414"/>
                <a:ext cx="101780" cy="98502"/>
                <a:chOff x="10512132" y="1664495"/>
                <a:chExt cx="179680" cy="173895"/>
              </a:xfrm>
            </p:grpSpPr>
            <p:cxnSp>
              <p:nvCxnSpPr>
                <p:cNvPr id="43" name="Straight Connector 42">
                  <a:extLst>
                    <a:ext uri="{FF2B5EF4-FFF2-40B4-BE49-F238E27FC236}">
                      <a16:creationId xmlns:a16="http://schemas.microsoft.com/office/drawing/2014/main" id="{3FE38481-83FD-45EA-9B09-DF02A2E7CEC4}"/>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44" name="Straight Connector 43">
                  <a:extLst>
                    <a:ext uri="{FF2B5EF4-FFF2-40B4-BE49-F238E27FC236}">
                      <a16:creationId xmlns:a16="http://schemas.microsoft.com/office/drawing/2014/main" id="{595C4066-1EEE-4E80-985E-26EC488FFC13}"/>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23" name="Group 22">
              <a:extLst>
                <a:ext uri="{FF2B5EF4-FFF2-40B4-BE49-F238E27FC236}">
                  <a16:creationId xmlns:a16="http://schemas.microsoft.com/office/drawing/2014/main" id="{B23614CB-26A4-4CCC-BDDF-81ECC865EBE6}"/>
                </a:ext>
              </a:extLst>
            </p:cNvPr>
            <p:cNvGrpSpPr/>
            <p:nvPr/>
          </p:nvGrpSpPr>
          <p:grpSpPr>
            <a:xfrm>
              <a:off x="8111866" y="4541829"/>
              <a:ext cx="3872309" cy="2365565"/>
              <a:chOff x="8111866" y="4541829"/>
              <a:chExt cx="3872309" cy="2365565"/>
            </a:xfrm>
          </p:grpSpPr>
          <p:sp>
            <p:nvSpPr>
              <p:cNvPr id="24" name="TextBox 23">
                <a:extLst>
                  <a:ext uri="{FF2B5EF4-FFF2-40B4-BE49-F238E27FC236}">
                    <a16:creationId xmlns:a16="http://schemas.microsoft.com/office/drawing/2014/main" id="{3D317DBA-8E85-44D0-8910-1EC567FCB6E8}"/>
                  </a:ext>
                </a:extLst>
              </p:cNvPr>
              <p:cNvSpPr txBox="1"/>
              <p:nvPr/>
            </p:nvSpPr>
            <p:spPr>
              <a:xfrm>
                <a:off x="9346814" y="6599617"/>
                <a:ext cx="1886777" cy="307777"/>
              </a:xfrm>
              <a:prstGeom prst="rect">
                <a:avLst/>
              </a:prstGeom>
              <a:noFill/>
            </p:spPr>
            <p:txBody>
              <a:bodyPr wrap="square" rtlCol="0">
                <a:spAutoFit/>
              </a:bodyPr>
              <a:lstStyle/>
              <a:p>
                <a:r>
                  <a:rPr lang="en-US" sz="1400" dirty="0"/>
                  <a:t>Outliers</a:t>
                </a:r>
              </a:p>
            </p:txBody>
          </p:sp>
          <p:cxnSp>
            <p:nvCxnSpPr>
              <p:cNvPr id="25" name="Straight Connector 24">
                <a:extLst>
                  <a:ext uri="{FF2B5EF4-FFF2-40B4-BE49-F238E27FC236}">
                    <a16:creationId xmlns:a16="http://schemas.microsoft.com/office/drawing/2014/main" id="{7B64E2AC-253E-4D3A-9BEE-2193DE2919B1}"/>
                  </a:ext>
                </a:extLst>
              </p:cNvPr>
              <p:cNvCxnSpPr>
                <a:cxnSpLocks/>
              </p:cNvCxnSpPr>
              <p:nvPr/>
            </p:nvCxnSpPr>
            <p:spPr>
              <a:xfrm flipV="1">
                <a:off x="10093549" y="5911630"/>
                <a:ext cx="1890626" cy="6246"/>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B4874A6-168A-4CDB-94EA-7B799CC37C1A}"/>
                      </a:ext>
                    </a:extLst>
                  </p:cNvPr>
                  <p:cNvSpPr txBox="1"/>
                  <p:nvPr/>
                </p:nvSpPr>
                <p:spPr>
                  <a:xfrm>
                    <a:off x="8111866" y="5704437"/>
                    <a:ext cx="236119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6" name="TextBox 25">
                    <a:extLst>
                      <a:ext uri="{FF2B5EF4-FFF2-40B4-BE49-F238E27FC236}">
                        <a16:creationId xmlns:a16="http://schemas.microsoft.com/office/drawing/2014/main" id="{1B4874A6-168A-4CDB-94EA-7B799CC37C1A}"/>
                      </a:ext>
                    </a:extLst>
                  </p:cNvPr>
                  <p:cNvSpPr txBox="1">
                    <a:spLocks noRot="1" noChangeAspect="1" noMove="1" noResize="1" noEditPoints="1" noAdjustHandles="1" noChangeArrowheads="1" noChangeShapeType="1" noTextEdit="1"/>
                  </p:cNvSpPr>
                  <p:nvPr/>
                </p:nvSpPr>
                <p:spPr>
                  <a:xfrm>
                    <a:off x="8111866" y="5704437"/>
                    <a:ext cx="2361196" cy="422584"/>
                  </a:xfrm>
                  <a:prstGeom prst="rect">
                    <a:avLst/>
                  </a:prstGeom>
                  <a:blipFill>
                    <a:blip r:embed="rId8"/>
                    <a:stretch>
                      <a:fillRect t="-3922" b="-19608"/>
                    </a:stretch>
                  </a:blipFill>
                </p:spPr>
                <p:txBody>
                  <a:bodyPr/>
                  <a:lstStyle/>
                  <a:p>
                    <a:r>
                      <a:rPr lang="en-US">
                        <a:noFill/>
                      </a:rPr>
                      <a:t> </a:t>
                    </a:r>
                  </a:p>
                </p:txBody>
              </p:sp>
            </mc:Fallback>
          </mc:AlternateContent>
          <p:grpSp>
            <p:nvGrpSpPr>
              <p:cNvPr id="27" name="Group 26">
                <a:extLst>
                  <a:ext uri="{FF2B5EF4-FFF2-40B4-BE49-F238E27FC236}">
                    <a16:creationId xmlns:a16="http://schemas.microsoft.com/office/drawing/2014/main" id="{3752556D-8555-4546-9CC3-08309B044893}"/>
                  </a:ext>
                </a:extLst>
              </p:cNvPr>
              <p:cNvGrpSpPr/>
              <p:nvPr/>
            </p:nvGrpSpPr>
            <p:grpSpPr>
              <a:xfrm>
                <a:off x="10470980" y="4541829"/>
                <a:ext cx="293995" cy="950599"/>
                <a:chOff x="10442646" y="4778986"/>
                <a:chExt cx="293995" cy="821425"/>
              </a:xfrm>
            </p:grpSpPr>
            <p:cxnSp>
              <p:nvCxnSpPr>
                <p:cNvPr id="34" name="Straight Connector 33">
                  <a:extLst>
                    <a:ext uri="{FF2B5EF4-FFF2-40B4-BE49-F238E27FC236}">
                      <a16:creationId xmlns:a16="http://schemas.microsoft.com/office/drawing/2014/main" id="{79793173-4328-4B10-94A8-255E63F10639}"/>
                    </a:ext>
                  </a:extLst>
                </p:cNvPr>
                <p:cNvCxnSpPr>
                  <a:cxnSpLocks/>
                </p:cNvCxnSpPr>
                <p:nvPr/>
              </p:nvCxnSpPr>
              <p:spPr>
                <a:xfrm flipV="1">
                  <a:off x="10583694" y="4778986"/>
                  <a:ext cx="0" cy="80733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5" name="Straight Connector 34">
                  <a:extLst>
                    <a:ext uri="{FF2B5EF4-FFF2-40B4-BE49-F238E27FC236}">
                      <a16:creationId xmlns:a16="http://schemas.microsoft.com/office/drawing/2014/main" id="{DE659E37-C878-4B1F-B88C-B1ED58F24020}"/>
                    </a:ext>
                  </a:extLst>
                </p:cNvPr>
                <p:cNvCxnSpPr/>
                <p:nvPr/>
              </p:nvCxnSpPr>
              <p:spPr>
                <a:xfrm>
                  <a:off x="10442646" y="5600411"/>
                  <a:ext cx="293995" cy="0"/>
                </a:xfrm>
                <a:prstGeom prst="line">
                  <a:avLst/>
                </a:prstGeom>
              </p:spPr>
              <p:style>
                <a:lnRef idx="2">
                  <a:schemeClr val="dk1"/>
                </a:lnRef>
                <a:fillRef idx="0">
                  <a:schemeClr val="dk1"/>
                </a:fillRef>
                <a:effectRef idx="1">
                  <a:schemeClr val="dk1"/>
                </a:effectRef>
                <a:fontRef idx="minor">
                  <a:schemeClr val="tx1"/>
                </a:fontRef>
              </p:style>
            </p:cxnSp>
          </p:grpSp>
          <p:grpSp>
            <p:nvGrpSpPr>
              <p:cNvPr id="28" name="Group 27">
                <a:extLst>
                  <a:ext uri="{FF2B5EF4-FFF2-40B4-BE49-F238E27FC236}">
                    <a16:creationId xmlns:a16="http://schemas.microsoft.com/office/drawing/2014/main" id="{D0BC0CE4-9D40-4E36-AEA8-21C0CBF9AAAA}"/>
                  </a:ext>
                </a:extLst>
              </p:cNvPr>
              <p:cNvGrpSpPr/>
              <p:nvPr/>
            </p:nvGrpSpPr>
            <p:grpSpPr>
              <a:xfrm>
                <a:off x="10524731" y="6328813"/>
                <a:ext cx="101780" cy="98502"/>
                <a:chOff x="10512132" y="1664495"/>
                <a:chExt cx="179680" cy="173895"/>
              </a:xfrm>
            </p:grpSpPr>
            <p:cxnSp>
              <p:nvCxnSpPr>
                <p:cNvPr id="32" name="Straight Connector 31">
                  <a:extLst>
                    <a:ext uri="{FF2B5EF4-FFF2-40B4-BE49-F238E27FC236}">
                      <a16:creationId xmlns:a16="http://schemas.microsoft.com/office/drawing/2014/main" id="{BF89289F-B613-45BF-B815-2AF20EEB59AE}"/>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3" name="Straight Connector 32">
                  <a:extLst>
                    <a:ext uri="{FF2B5EF4-FFF2-40B4-BE49-F238E27FC236}">
                      <a16:creationId xmlns:a16="http://schemas.microsoft.com/office/drawing/2014/main" id="{1D24724D-C2DA-419A-AB3C-3823ABDB7B50}"/>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29" name="Group 28">
                <a:extLst>
                  <a:ext uri="{FF2B5EF4-FFF2-40B4-BE49-F238E27FC236}">
                    <a16:creationId xmlns:a16="http://schemas.microsoft.com/office/drawing/2014/main" id="{27B71777-FB57-4AD1-8744-E235F9744218}"/>
                  </a:ext>
                </a:extLst>
              </p:cNvPr>
              <p:cNvGrpSpPr/>
              <p:nvPr/>
            </p:nvGrpSpPr>
            <p:grpSpPr>
              <a:xfrm>
                <a:off x="10520880" y="6177079"/>
                <a:ext cx="101780" cy="98502"/>
                <a:chOff x="10512132" y="1664495"/>
                <a:chExt cx="179680" cy="173895"/>
              </a:xfrm>
            </p:grpSpPr>
            <p:cxnSp>
              <p:nvCxnSpPr>
                <p:cNvPr id="30" name="Straight Connector 29">
                  <a:extLst>
                    <a:ext uri="{FF2B5EF4-FFF2-40B4-BE49-F238E27FC236}">
                      <a16:creationId xmlns:a16="http://schemas.microsoft.com/office/drawing/2014/main" id="{8B63C191-10D6-4407-84F3-085FFF0019F6}"/>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1" name="Straight Connector 30">
                  <a:extLst>
                    <a:ext uri="{FF2B5EF4-FFF2-40B4-BE49-F238E27FC236}">
                      <a16:creationId xmlns:a16="http://schemas.microsoft.com/office/drawing/2014/main" id="{4DFB68F6-63C7-4D01-9D42-217C90F93716}"/>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sp>
        <p:nvSpPr>
          <p:cNvPr id="50" name="TextBox 49">
            <a:extLst>
              <a:ext uri="{FF2B5EF4-FFF2-40B4-BE49-F238E27FC236}">
                <a16:creationId xmlns:a16="http://schemas.microsoft.com/office/drawing/2014/main" id="{1EBF59A6-3841-4FD5-B58E-3B8EAF8E9126}"/>
              </a:ext>
            </a:extLst>
          </p:cNvPr>
          <p:cNvSpPr txBox="1"/>
          <p:nvPr/>
        </p:nvSpPr>
        <p:spPr>
          <a:xfrm>
            <a:off x="10705263" y="2465987"/>
            <a:ext cx="1376985" cy="738664"/>
          </a:xfrm>
          <a:prstGeom prst="rect">
            <a:avLst/>
          </a:prstGeom>
          <a:noFill/>
        </p:spPr>
        <p:txBody>
          <a:bodyPr wrap="square" rtlCol="0">
            <a:spAutoFit/>
          </a:bodyPr>
          <a:lstStyle/>
          <a:p>
            <a:pPr algn="ctr"/>
            <a:r>
              <a:rPr lang="en-US" sz="1400" dirty="0"/>
              <a:t>Maximum point which is not an outlier</a:t>
            </a:r>
          </a:p>
        </p:txBody>
      </p:sp>
      <p:sp>
        <p:nvSpPr>
          <p:cNvPr id="51" name="TextBox 50">
            <a:extLst>
              <a:ext uri="{FF2B5EF4-FFF2-40B4-BE49-F238E27FC236}">
                <a16:creationId xmlns:a16="http://schemas.microsoft.com/office/drawing/2014/main" id="{F74F7D58-C48F-4C89-B8F4-6D02CBA5440E}"/>
              </a:ext>
            </a:extLst>
          </p:cNvPr>
          <p:cNvSpPr txBox="1"/>
          <p:nvPr/>
        </p:nvSpPr>
        <p:spPr>
          <a:xfrm>
            <a:off x="10615883" y="4674445"/>
            <a:ext cx="1391991" cy="738664"/>
          </a:xfrm>
          <a:prstGeom prst="rect">
            <a:avLst/>
          </a:prstGeom>
          <a:noFill/>
        </p:spPr>
        <p:txBody>
          <a:bodyPr wrap="square" rtlCol="0">
            <a:spAutoFit/>
          </a:bodyPr>
          <a:lstStyle/>
          <a:p>
            <a:pPr algn="ctr"/>
            <a:r>
              <a:rPr lang="en-US" sz="1400" dirty="0"/>
              <a:t>Minimum point which is not an outlier</a:t>
            </a:r>
          </a:p>
        </p:txBody>
      </p:sp>
      <p:sp>
        <p:nvSpPr>
          <p:cNvPr id="52" name="Rectangle 51">
            <a:extLst>
              <a:ext uri="{FF2B5EF4-FFF2-40B4-BE49-F238E27FC236}">
                <a16:creationId xmlns:a16="http://schemas.microsoft.com/office/drawing/2014/main" id="{B2E5C06A-AE24-41CD-AC6B-E1D55FBD9430}"/>
              </a:ext>
            </a:extLst>
          </p:cNvPr>
          <p:cNvSpPr/>
          <p:nvPr/>
        </p:nvSpPr>
        <p:spPr>
          <a:xfrm>
            <a:off x="8305801" y="1409700"/>
            <a:ext cx="3776448" cy="5255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8" name="Group 7"/>
          <p:cNvGrpSpPr/>
          <p:nvPr/>
        </p:nvGrpSpPr>
        <p:grpSpPr>
          <a:xfrm>
            <a:off x="651546" y="1428353"/>
            <a:ext cx="7448550" cy="4819650"/>
            <a:chOff x="651546" y="1428353"/>
            <a:chExt cx="7448550" cy="4819650"/>
          </a:xfrm>
        </p:grpSpPr>
        <p:pic>
          <p:nvPicPr>
            <p:cNvPr id="6" name="Picture 5"/>
            <p:cNvPicPr>
              <a:picLocks noChangeAspect="1"/>
            </p:cNvPicPr>
            <p:nvPr/>
          </p:nvPicPr>
          <p:blipFill>
            <a:blip r:embed="rId9"/>
            <a:stretch>
              <a:fillRect/>
            </a:stretch>
          </p:blipFill>
          <p:spPr>
            <a:xfrm>
              <a:off x="651546" y="1428353"/>
              <a:ext cx="7448550" cy="4819650"/>
            </a:xfrm>
            <a:prstGeom prst="rect">
              <a:avLst/>
            </a:prstGeom>
          </p:spPr>
        </p:pic>
        <p:sp>
          <p:nvSpPr>
            <p:cNvPr id="53" name="TextBox 52">
              <a:extLst>
                <a:ext uri="{FF2B5EF4-FFF2-40B4-BE49-F238E27FC236}">
                  <a16:creationId xmlns:a16="http://schemas.microsoft.com/office/drawing/2014/main" id="{A09A0BC7-13E8-420F-B4D0-F027F1600DCC}"/>
                </a:ext>
              </a:extLst>
            </p:cNvPr>
            <p:cNvSpPr txBox="1"/>
            <p:nvPr/>
          </p:nvSpPr>
          <p:spPr>
            <a:xfrm rot="16200000">
              <a:off x="-1185705" y="3592386"/>
              <a:ext cx="4096541" cy="369332"/>
            </a:xfrm>
            <a:prstGeom prst="rect">
              <a:avLst/>
            </a:prstGeom>
            <a:solidFill>
              <a:srgbClr val="F0F0F0"/>
            </a:solidFill>
          </p:spPr>
          <p:txBody>
            <a:bodyPr wrap="square" rtlCol="0">
              <a:spAutoFit/>
            </a:bodyPr>
            <a:lstStyle/>
            <a:p>
              <a:r>
                <a:rPr lang="en-US" dirty="0"/>
                <a:t>Maximum absolute angle error (degrees)</a:t>
              </a:r>
            </a:p>
          </p:txBody>
        </p:sp>
      </p:grpSp>
      <p:grpSp>
        <p:nvGrpSpPr>
          <p:cNvPr id="2" name="Group 1">
            <a:extLst>
              <a:ext uri="{FF2B5EF4-FFF2-40B4-BE49-F238E27FC236}">
                <a16:creationId xmlns:a16="http://schemas.microsoft.com/office/drawing/2014/main" id="{88709D9B-9745-49AE-A4B7-673CFEA7CC49}"/>
              </a:ext>
            </a:extLst>
          </p:cNvPr>
          <p:cNvGrpSpPr/>
          <p:nvPr/>
        </p:nvGrpSpPr>
        <p:grpSpPr>
          <a:xfrm>
            <a:off x="912979" y="142875"/>
            <a:ext cx="10726571" cy="1399384"/>
            <a:chOff x="912979" y="142875"/>
            <a:chExt cx="10726571" cy="139938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unobservable network</a:t>
              </a:r>
            </a:p>
          </p:txBody>
        </p:sp>
        <p:sp>
          <p:nvSpPr>
            <p:cNvPr id="54" name="Rectangle 53">
              <a:extLst>
                <a:ext uri="{FF2B5EF4-FFF2-40B4-BE49-F238E27FC236}">
                  <a16:creationId xmlns:a16="http://schemas.microsoft.com/office/drawing/2014/main" id="{C1826AF9-15D2-4E72-97F9-42FF1A7149AE}"/>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55397374"/>
      </p:ext>
    </p:extLst>
  </p:cSld>
  <p:clrMapOvr>
    <a:masterClrMapping/>
  </p:clrMapOvr>
  <mc:AlternateContent xmlns:mc="http://schemas.openxmlformats.org/markup-compatibility/2006" xmlns:p14="http://schemas.microsoft.com/office/powerpoint/2010/main">
    <mc:Choice Requires="p14">
      <p:transition spd="slow" p14:dur="2000" advTm="74817"/>
    </mc:Choice>
    <mc:Fallback xmlns="">
      <p:transition spd="slow" advTm="7481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BA9615-297E-4B18-A85F-71DF64941D19}"/>
              </a:ext>
            </a:extLst>
          </p:cNvPr>
          <p:cNvGrpSpPr/>
          <p:nvPr/>
        </p:nvGrpSpPr>
        <p:grpSpPr>
          <a:xfrm>
            <a:off x="804115" y="142875"/>
            <a:ext cx="10835435" cy="6521919"/>
            <a:chOff x="804115" y="142875"/>
            <a:chExt cx="10835435" cy="6521919"/>
          </a:xfrm>
        </p:grpSpPr>
        <p:sp>
          <p:nvSpPr>
            <p:cNvPr id="5" name="Title 1">
              <a:extLst>
                <a:ext uri="{FF2B5EF4-FFF2-40B4-BE49-F238E27FC236}">
                  <a16:creationId xmlns:a16="http://schemas.microsoft.com/office/drawing/2014/main" id="{8AF5E4BE-8E36-4F36-AD0C-3162505F0FC9}"/>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Conclusion</a:t>
              </a:r>
            </a:p>
          </p:txBody>
        </p:sp>
        <p:sp>
          <p:nvSpPr>
            <p:cNvPr id="10" name="Content Placeholder 2">
              <a:extLst>
                <a:ext uri="{FF2B5EF4-FFF2-40B4-BE49-F238E27FC236}">
                  <a16:creationId xmlns:a16="http://schemas.microsoft.com/office/drawing/2014/main" id="{34EA6FCB-CFFB-4631-A18F-C8949EF66B11}"/>
                </a:ext>
              </a:extLst>
            </p:cNvPr>
            <p:cNvSpPr txBox="1">
              <a:spLocks/>
            </p:cNvSpPr>
            <p:nvPr/>
          </p:nvSpPr>
          <p:spPr>
            <a:xfrm>
              <a:off x="804115" y="1849524"/>
              <a:ext cx="10362867" cy="481527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What we did ? </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Correct falsified PMU data under GPS spoofing attacks</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How ? </a:t>
              </a:r>
            </a:p>
            <a:p>
              <a:pPr lvl="1">
                <a:buFont typeface="Wingdings" panose="05000000000000000000" pitchFamily="2" charset="2"/>
                <a:buChar char="§"/>
              </a:pPr>
              <a:r>
                <a:rPr lang="en-US" dirty="0">
                  <a:latin typeface="Arial" panose="020B0604020202020204" pitchFamily="34" charset="0"/>
                  <a:cs typeface="Arial" panose="020B0604020202020204" pitchFamily="34" charset="0"/>
                </a:rPr>
                <a:t>Exploit the unique property of GPS spoofing attacks and sparse nature of attack</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Future ? </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Extend to leverage SCADA measurements</a:t>
              </a: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Vulnerability analysis</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3B1AD5D0-2052-4137-8400-BC3B5C44774C}"/>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03361664"/>
      </p:ext>
    </p:extLst>
  </p:cSld>
  <p:clrMapOvr>
    <a:masterClrMapping/>
  </p:clrMapOvr>
  <mc:AlternateContent xmlns:mc="http://schemas.openxmlformats.org/markup-compatibility/2006" xmlns:p14="http://schemas.microsoft.com/office/powerpoint/2010/main">
    <mc:Choice Requires="p14">
      <p:transition spd="slow" p14:dur="2000" advTm="95419"/>
    </mc:Choice>
    <mc:Fallback xmlns="">
      <p:transition spd="slow" advTm="954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045559-7084-4E4B-926E-CADC69BFCE50}"/>
              </a:ext>
            </a:extLst>
          </p:cNvPr>
          <p:cNvGrpSpPr/>
          <p:nvPr/>
        </p:nvGrpSpPr>
        <p:grpSpPr>
          <a:xfrm>
            <a:off x="3604501" y="142875"/>
            <a:ext cx="8035049" cy="3984624"/>
            <a:chOff x="3604501" y="142875"/>
            <a:chExt cx="8035049" cy="3984624"/>
          </a:xfrm>
        </p:grpSpPr>
        <p:sp>
          <p:nvSpPr>
            <p:cNvPr id="4" name="Title 1">
              <a:extLst>
                <a:ext uri="{FF2B5EF4-FFF2-40B4-BE49-F238E27FC236}">
                  <a16:creationId xmlns:a16="http://schemas.microsoft.com/office/drawing/2014/main" id="{715130CC-E77C-4FB9-AD1F-E562D19C0A34}"/>
                </a:ext>
              </a:extLst>
            </p:cNvPr>
            <p:cNvSpPr txBox="1">
              <a:spLocks/>
            </p:cNvSpPr>
            <p:nvPr/>
          </p:nvSpPr>
          <p:spPr>
            <a:xfrm>
              <a:off x="3604501" y="2508144"/>
              <a:ext cx="4979821" cy="1619355"/>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5400" b="1" dirty="0">
                  <a:latin typeface="Arial" panose="020B0604020202020204" pitchFamily="34" charset="0"/>
                  <a:cs typeface="Arial" panose="020B0604020202020204" pitchFamily="34" charset="0"/>
                </a:rPr>
                <a:t>Thank you</a:t>
              </a:r>
            </a:p>
          </p:txBody>
        </p:sp>
        <p:sp>
          <p:nvSpPr>
            <p:cNvPr id="3" name="Rectangle 2">
              <a:extLst>
                <a:ext uri="{FF2B5EF4-FFF2-40B4-BE49-F238E27FC236}">
                  <a16:creationId xmlns:a16="http://schemas.microsoft.com/office/drawing/2014/main" id="{616BDCBF-200C-4EA3-8F55-15CF786D4AB2}"/>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364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0D810A-BEDA-4651-AB61-4202B3664B44}"/>
              </a:ext>
            </a:extLst>
          </p:cNvPr>
          <p:cNvPicPr>
            <a:picLocks noChangeAspect="1"/>
          </p:cNvPicPr>
          <p:nvPr/>
        </p:nvPicPr>
        <p:blipFill>
          <a:blip r:embed="rId2"/>
          <a:stretch>
            <a:fillRect/>
          </a:stretch>
        </p:blipFill>
        <p:spPr>
          <a:xfrm>
            <a:off x="1584325" y="1257300"/>
            <a:ext cx="6031759" cy="5404580"/>
          </a:xfrm>
          <a:prstGeom prst="rect">
            <a:avLst/>
          </a:prstGeom>
        </p:spPr>
      </p:pic>
      <p:pic>
        <p:nvPicPr>
          <p:cNvPr id="5" name="Picture 4">
            <a:extLst>
              <a:ext uri="{FF2B5EF4-FFF2-40B4-BE49-F238E27FC236}">
                <a16:creationId xmlns:a16="http://schemas.microsoft.com/office/drawing/2014/main" id="{22AC0393-FFD5-41CE-87F8-02100FE6BBDD}"/>
              </a:ext>
            </a:extLst>
          </p:cNvPr>
          <p:cNvPicPr>
            <a:picLocks noChangeAspect="1"/>
          </p:cNvPicPr>
          <p:nvPr/>
        </p:nvPicPr>
        <p:blipFill>
          <a:blip r:embed="rId3"/>
          <a:stretch>
            <a:fillRect/>
          </a:stretch>
        </p:blipFill>
        <p:spPr>
          <a:xfrm>
            <a:off x="752475" y="196120"/>
            <a:ext cx="7117610" cy="916727"/>
          </a:xfrm>
          <a:prstGeom prst="rect">
            <a:avLst/>
          </a:prstGeom>
        </p:spPr>
      </p:pic>
    </p:spTree>
    <p:extLst>
      <p:ext uri="{BB962C8B-B14F-4D97-AF65-F5344CB8AC3E}">
        <p14:creationId xmlns:p14="http://schemas.microsoft.com/office/powerpoint/2010/main" val="629462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C4A18F4-3575-4E94-9A43-EC0898025B29}"/>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Gradient descent</a:t>
            </a:r>
          </a:p>
        </p:txBody>
      </p:sp>
      <p:pic>
        <p:nvPicPr>
          <p:cNvPr id="2" name="Picture 1">
            <a:extLst>
              <a:ext uri="{FF2B5EF4-FFF2-40B4-BE49-F238E27FC236}">
                <a16:creationId xmlns:a16="http://schemas.microsoft.com/office/drawing/2014/main" id="{BD13492E-6A0F-4019-9CE3-8DF767B0B5B4}"/>
              </a:ext>
            </a:extLst>
          </p:cNvPr>
          <p:cNvPicPr>
            <a:picLocks noChangeAspect="1"/>
          </p:cNvPicPr>
          <p:nvPr/>
        </p:nvPicPr>
        <p:blipFill>
          <a:blip r:embed="rId2"/>
          <a:stretch>
            <a:fillRect/>
          </a:stretch>
        </p:blipFill>
        <p:spPr>
          <a:xfrm>
            <a:off x="1560511" y="1666875"/>
            <a:ext cx="9409981" cy="4191000"/>
          </a:xfrm>
          <a:prstGeom prst="rect">
            <a:avLst/>
          </a:prstGeom>
        </p:spPr>
      </p:pic>
    </p:spTree>
    <p:extLst>
      <p:ext uri="{BB962C8B-B14F-4D97-AF65-F5344CB8AC3E}">
        <p14:creationId xmlns:p14="http://schemas.microsoft.com/office/powerpoint/2010/main" val="2698535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AFDD36D-8CCF-4646-8C62-9339FFF9A92D}"/>
              </a:ext>
            </a:extLst>
          </p:cNvPr>
          <p:cNvGrpSpPr/>
          <p:nvPr/>
        </p:nvGrpSpPr>
        <p:grpSpPr>
          <a:xfrm>
            <a:off x="804115" y="85725"/>
            <a:ext cx="10835435" cy="6521919"/>
            <a:chOff x="804115" y="142875"/>
            <a:chExt cx="10835435" cy="6521919"/>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Introduction</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Power network is a HUGE interconnected network! </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941D97D-A531-4BA5-8F9D-E543B2A2E52C}"/>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0000"/>
                      </a14:imgEffect>
                    </a14:imgLayer>
                  </a14:imgProps>
                </a:ext>
              </a:extLst>
            </a:blip>
            <a:srcRect b="3188"/>
            <a:stretch/>
          </p:blipFill>
          <p:spPr>
            <a:xfrm>
              <a:off x="3256739" y="2503967"/>
              <a:ext cx="5110021" cy="3710355"/>
            </a:xfrm>
            <a:prstGeom prst="rect">
              <a:avLst/>
            </a:prstGeom>
          </p:spPr>
        </p:pic>
        <p:sp>
          <p:nvSpPr>
            <p:cNvPr id="2" name="Rectangle 1">
              <a:extLst>
                <a:ext uri="{FF2B5EF4-FFF2-40B4-BE49-F238E27FC236}">
                  <a16:creationId xmlns:a16="http://schemas.microsoft.com/office/drawing/2014/main" id="{A2BE934F-A63C-41CB-8815-8AD5C725741A}"/>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56115498"/>
      </p:ext>
    </p:extLst>
  </p:cSld>
  <p:clrMapOvr>
    <a:masterClrMapping/>
  </p:clrMapOvr>
  <mc:AlternateContent xmlns:mc="http://schemas.openxmlformats.org/markup-compatibility/2006" xmlns:p14="http://schemas.microsoft.com/office/powerpoint/2010/main">
    <mc:Choice Requires="p14">
      <p:transition spd="slow" p14:dur="2000" advTm="29495"/>
    </mc:Choice>
    <mc:Fallback xmlns="">
      <p:transition spd="slow" advTm="29495"/>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C487E6-A1DB-416D-A720-F411B250A487}"/>
              </a:ext>
            </a:extLst>
          </p:cNvPr>
          <p:cNvGrpSpPr/>
          <p:nvPr/>
        </p:nvGrpSpPr>
        <p:grpSpPr>
          <a:xfrm>
            <a:off x="752475" y="349145"/>
            <a:ext cx="10566907" cy="6468049"/>
            <a:chOff x="752475" y="349145"/>
            <a:chExt cx="10566907" cy="6468049"/>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observable network</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C933C1E-64FB-450E-845C-C86823C8A7B9}"/>
                </a:ext>
              </a:extLst>
            </p:cNvPr>
            <p:cNvPicPr>
              <a:picLocks noChangeAspect="1"/>
            </p:cNvPicPr>
            <p:nvPr/>
          </p:nvPicPr>
          <p:blipFill rotWithShape="1">
            <a:blip r:embed="rId3"/>
            <a:srcRect l="7134" t="4553" r="8382" b="4396"/>
            <a:stretch/>
          </p:blipFill>
          <p:spPr>
            <a:xfrm>
              <a:off x="1516735" y="1295960"/>
              <a:ext cx="9650247" cy="5221868"/>
            </a:xfrm>
            <a:prstGeom prst="rect">
              <a:avLst/>
            </a:prstGeom>
          </p:spPr>
        </p:pic>
        <p:pic>
          <p:nvPicPr>
            <p:cNvPr id="7" name="Picture 6">
              <a:extLst>
                <a:ext uri="{FF2B5EF4-FFF2-40B4-BE49-F238E27FC236}">
                  <a16:creationId xmlns:a16="http://schemas.microsoft.com/office/drawing/2014/main" id="{5440A560-7B9C-4054-BE1D-914EA2DDA96B}"/>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818299" y="2665419"/>
              <a:ext cx="139135" cy="174020"/>
            </a:xfrm>
            <a:prstGeom prst="rect">
              <a:avLst/>
            </a:prstGeom>
            <a:solidFill>
              <a:schemeClr val="bg1"/>
            </a:solidFill>
          </p:spPr>
        </p:pic>
        <p:pic>
          <p:nvPicPr>
            <p:cNvPr id="8" name="Picture 7">
              <a:extLst>
                <a:ext uri="{FF2B5EF4-FFF2-40B4-BE49-F238E27FC236}">
                  <a16:creationId xmlns:a16="http://schemas.microsoft.com/office/drawing/2014/main" id="{ACC88046-8C35-436C-93D2-1520B2AA119D}"/>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829111" y="2240305"/>
              <a:ext cx="139136" cy="174021"/>
            </a:xfrm>
            <a:prstGeom prst="rect">
              <a:avLst/>
            </a:prstGeom>
            <a:solidFill>
              <a:schemeClr val="bg1"/>
            </a:solidFill>
          </p:spPr>
        </p:pic>
        <p:pic>
          <p:nvPicPr>
            <p:cNvPr id="9" name="Picture 8">
              <a:extLst>
                <a:ext uri="{FF2B5EF4-FFF2-40B4-BE49-F238E27FC236}">
                  <a16:creationId xmlns:a16="http://schemas.microsoft.com/office/drawing/2014/main" id="{FD0BEC5C-56F7-4718-8276-7147A8640E0E}"/>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817012" y="5418036"/>
              <a:ext cx="139135" cy="174020"/>
            </a:xfrm>
            <a:prstGeom prst="rect">
              <a:avLst/>
            </a:prstGeom>
            <a:solidFill>
              <a:schemeClr val="bg1"/>
            </a:solidFill>
          </p:spPr>
        </p:pic>
        <p:pic>
          <p:nvPicPr>
            <p:cNvPr id="10" name="Picture 9">
              <a:extLst>
                <a:ext uri="{FF2B5EF4-FFF2-40B4-BE49-F238E27FC236}">
                  <a16:creationId xmlns:a16="http://schemas.microsoft.com/office/drawing/2014/main" id="{3749CCB5-0A7F-44FD-A5A5-27D1F32339A6}"/>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827824" y="4992922"/>
              <a:ext cx="139136" cy="174021"/>
            </a:xfrm>
            <a:prstGeom prst="rect">
              <a:avLst/>
            </a:prstGeom>
            <a:solidFill>
              <a:schemeClr val="bg1"/>
            </a:solidFill>
          </p:spPr>
        </p:pic>
      </p:grpSp>
    </p:spTree>
    <p:extLst>
      <p:ext uri="{BB962C8B-B14F-4D97-AF65-F5344CB8AC3E}">
        <p14:creationId xmlns:p14="http://schemas.microsoft.com/office/powerpoint/2010/main" val="2471761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E5E57C-751C-4F54-9C69-92B532BA9BE6}"/>
              </a:ext>
            </a:extLst>
          </p:cNvPr>
          <p:cNvGrpSpPr/>
          <p:nvPr/>
        </p:nvGrpSpPr>
        <p:grpSpPr>
          <a:xfrm>
            <a:off x="912979" y="349145"/>
            <a:ext cx="10817060" cy="6192777"/>
            <a:chOff x="912979" y="349145"/>
            <a:chExt cx="10817060" cy="6192777"/>
          </a:xfrm>
        </p:grpSpPr>
        <p:sp>
          <p:nvSpPr>
            <p:cNvPr id="6" name="Title 1">
              <a:extLst>
                <a:ext uri="{FF2B5EF4-FFF2-40B4-BE49-F238E27FC236}">
                  <a16:creationId xmlns:a16="http://schemas.microsoft.com/office/drawing/2014/main" id="{00217141-0A32-4898-9D24-0A8E77108ED6}"/>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observable network</a:t>
              </a:r>
            </a:p>
          </p:txBody>
        </p:sp>
        <p:pic>
          <p:nvPicPr>
            <p:cNvPr id="3" name="Picture 2">
              <a:extLst>
                <a:ext uri="{FF2B5EF4-FFF2-40B4-BE49-F238E27FC236}">
                  <a16:creationId xmlns:a16="http://schemas.microsoft.com/office/drawing/2014/main" id="{9ED0B16E-C481-4383-89F7-FFB040987688}"/>
                </a:ext>
              </a:extLst>
            </p:cNvPr>
            <p:cNvPicPr>
              <a:picLocks noChangeAspect="1"/>
            </p:cNvPicPr>
            <p:nvPr/>
          </p:nvPicPr>
          <p:blipFill>
            <a:blip r:embed="rId2"/>
            <a:stretch>
              <a:fillRect/>
            </a:stretch>
          </p:blipFill>
          <p:spPr>
            <a:xfrm>
              <a:off x="1143001" y="1226347"/>
              <a:ext cx="10587038" cy="5315575"/>
            </a:xfrm>
            <a:prstGeom prst="rect">
              <a:avLst/>
            </a:prstGeom>
          </p:spPr>
        </p:pic>
        <p:pic>
          <p:nvPicPr>
            <p:cNvPr id="4" name="Picture 3">
              <a:extLst>
                <a:ext uri="{FF2B5EF4-FFF2-40B4-BE49-F238E27FC236}">
                  <a16:creationId xmlns:a16="http://schemas.microsoft.com/office/drawing/2014/main" id="{236DA901-3DF3-4660-816B-C1E5CDD85198}"/>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1" r="63872" b="1131"/>
            <a:stretch/>
          </p:blipFill>
          <p:spPr>
            <a:xfrm rot="16200000">
              <a:off x="6780202" y="2703519"/>
              <a:ext cx="139135" cy="174020"/>
            </a:xfrm>
            <a:prstGeom prst="rect">
              <a:avLst/>
            </a:prstGeom>
            <a:solidFill>
              <a:schemeClr val="bg1"/>
            </a:solidFill>
          </p:spPr>
        </p:pic>
        <p:pic>
          <p:nvPicPr>
            <p:cNvPr id="5" name="Picture 4">
              <a:extLst>
                <a:ext uri="{FF2B5EF4-FFF2-40B4-BE49-F238E27FC236}">
                  <a16:creationId xmlns:a16="http://schemas.microsoft.com/office/drawing/2014/main" id="{08D98543-9D05-4475-9159-BAF5E985B1BB}"/>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1" r="63872" b="1131"/>
            <a:stretch/>
          </p:blipFill>
          <p:spPr>
            <a:xfrm rot="16200000">
              <a:off x="6791013" y="2306980"/>
              <a:ext cx="139136" cy="174021"/>
            </a:xfrm>
            <a:prstGeom prst="rect">
              <a:avLst/>
            </a:prstGeom>
            <a:solidFill>
              <a:schemeClr val="bg1"/>
            </a:solidFill>
          </p:spPr>
        </p:pic>
        <p:pic>
          <p:nvPicPr>
            <p:cNvPr id="7" name="Picture 6">
              <a:extLst>
                <a:ext uri="{FF2B5EF4-FFF2-40B4-BE49-F238E27FC236}">
                  <a16:creationId xmlns:a16="http://schemas.microsoft.com/office/drawing/2014/main" id="{0CDEE77C-550F-4DFB-B340-991D604448A4}"/>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1" r="63872" b="1131"/>
            <a:stretch/>
          </p:blipFill>
          <p:spPr>
            <a:xfrm rot="16200000">
              <a:off x="6780202" y="5227644"/>
              <a:ext cx="139135" cy="174020"/>
            </a:xfrm>
            <a:prstGeom prst="rect">
              <a:avLst/>
            </a:prstGeom>
            <a:solidFill>
              <a:schemeClr val="bg1"/>
            </a:solidFill>
          </p:spPr>
        </p:pic>
        <p:pic>
          <p:nvPicPr>
            <p:cNvPr id="8" name="Picture 7">
              <a:extLst>
                <a:ext uri="{FF2B5EF4-FFF2-40B4-BE49-F238E27FC236}">
                  <a16:creationId xmlns:a16="http://schemas.microsoft.com/office/drawing/2014/main" id="{A4E95C9E-472E-43A4-856E-3880839668CC}"/>
                </a:ext>
              </a:extLst>
            </p:cNvPr>
            <p:cNvPicPr>
              <a:picLocks noChangeAspect="1"/>
            </p:cNvPicPr>
            <p:nvPr/>
          </p:nvPicPr>
          <p:blipFill rotWithShape="1">
            <a:blip r:embed="rId3">
              <a:extLst>
                <a:ext uri="{28A0092B-C50C-407E-A947-70E740481C1C}">
                  <a14:useLocalDpi xmlns:a14="http://schemas.microsoft.com/office/drawing/2010/main" val="0"/>
                </a:ext>
              </a:extLst>
            </a:blip>
            <a:srcRect l="26099" t="1" r="63872" b="1131"/>
            <a:stretch/>
          </p:blipFill>
          <p:spPr>
            <a:xfrm rot="16200000">
              <a:off x="6791014" y="4802530"/>
              <a:ext cx="139136" cy="174021"/>
            </a:xfrm>
            <a:prstGeom prst="rect">
              <a:avLst/>
            </a:prstGeom>
            <a:solidFill>
              <a:schemeClr val="bg1"/>
            </a:solidFill>
          </p:spPr>
        </p:pic>
      </p:grpSp>
    </p:spTree>
    <p:extLst>
      <p:ext uri="{BB962C8B-B14F-4D97-AF65-F5344CB8AC3E}">
        <p14:creationId xmlns:p14="http://schemas.microsoft.com/office/powerpoint/2010/main" val="14797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4FEFF0C-E9AA-4549-9724-2CC31D830D24}"/>
              </a:ext>
            </a:extLst>
          </p:cNvPr>
          <p:cNvGrpSpPr/>
          <p:nvPr/>
        </p:nvGrpSpPr>
        <p:grpSpPr>
          <a:xfrm>
            <a:off x="752475" y="349145"/>
            <a:ext cx="10566907" cy="6468049"/>
            <a:chOff x="752475" y="349145"/>
            <a:chExt cx="10566907" cy="6468049"/>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unobservable network</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297A339-7452-4FBC-A6A2-A214323263EC}"/>
                </a:ext>
              </a:extLst>
            </p:cNvPr>
            <p:cNvPicPr>
              <a:picLocks noChangeAspect="1"/>
            </p:cNvPicPr>
            <p:nvPr/>
          </p:nvPicPr>
          <p:blipFill rotWithShape="1">
            <a:blip r:embed="rId3"/>
            <a:srcRect l="7847" t="4086" r="8383" b="3930"/>
            <a:stretch/>
          </p:blipFill>
          <p:spPr>
            <a:xfrm>
              <a:off x="1662532" y="1535535"/>
              <a:ext cx="8548268" cy="4712865"/>
            </a:xfrm>
            <a:prstGeom prst="rect">
              <a:avLst/>
            </a:prstGeom>
          </p:spPr>
        </p:pic>
        <p:pic>
          <p:nvPicPr>
            <p:cNvPr id="7" name="Picture 6">
              <a:extLst>
                <a:ext uri="{FF2B5EF4-FFF2-40B4-BE49-F238E27FC236}">
                  <a16:creationId xmlns:a16="http://schemas.microsoft.com/office/drawing/2014/main" id="{17636EC7-8ACC-4723-AC2C-802694FBC894}"/>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189650" y="2766454"/>
              <a:ext cx="139135" cy="174020"/>
            </a:xfrm>
            <a:prstGeom prst="rect">
              <a:avLst/>
            </a:prstGeom>
            <a:solidFill>
              <a:schemeClr val="bg1"/>
            </a:solidFill>
          </p:spPr>
        </p:pic>
        <p:pic>
          <p:nvPicPr>
            <p:cNvPr id="8" name="Picture 7">
              <a:extLst>
                <a:ext uri="{FF2B5EF4-FFF2-40B4-BE49-F238E27FC236}">
                  <a16:creationId xmlns:a16="http://schemas.microsoft.com/office/drawing/2014/main" id="{DE2BFC44-FCAB-498E-A4B0-1DC0D5F82A75}"/>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200465" y="2379440"/>
              <a:ext cx="139136" cy="174021"/>
            </a:xfrm>
            <a:prstGeom prst="rect">
              <a:avLst/>
            </a:prstGeom>
            <a:solidFill>
              <a:schemeClr val="bg1"/>
            </a:solidFill>
          </p:spPr>
        </p:pic>
        <p:pic>
          <p:nvPicPr>
            <p:cNvPr id="9" name="Picture 8">
              <a:extLst>
                <a:ext uri="{FF2B5EF4-FFF2-40B4-BE49-F238E27FC236}">
                  <a16:creationId xmlns:a16="http://schemas.microsoft.com/office/drawing/2014/main" id="{72F06C69-D914-4BA3-A7EC-539AC51D57A4}"/>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189654" y="5237169"/>
              <a:ext cx="139135" cy="174020"/>
            </a:xfrm>
            <a:prstGeom prst="rect">
              <a:avLst/>
            </a:prstGeom>
            <a:solidFill>
              <a:schemeClr val="bg1"/>
            </a:solidFill>
          </p:spPr>
        </p:pic>
        <p:pic>
          <p:nvPicPr>
            <p:cNvPr id="10" name="Picture 9">
              <a:extLst>
                <a:ext uri="{FF2B5EF4-FFF2-40B4-BE49-F238E27FC236}">
                  <a16:creationId xmlns:a16="http://schemas.microsoft.com/office/drawing/2014/main" id="{32E6BA79-6F46-4F1A-B603-87CE4F4C8B70}"/>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200467" y="4831105"/>
              <a:ext cx="139136" cy="174021"/>
            </a:xfrm>
            <a:prstGeom prst="rect">
              <a:avLst/>
            </a:prstGeom>
            <a:solidFill>
              <a:schemeClr val="bg1"/>
            </a:solidFill>
          </p:spPr>
        </p:pic>
      </p:grpSp>
    </p:spTree>
    <p:extLst>
      <p:ext uri="{BB962C8B-B14F-4D97-AF65-F5344CB8AC3E}">
        <p14:creationId xmlns:p14="http://schemas.microsoft.com/office/powerpoint/2010/main" val="1309635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0217141-0A32-4898-9D24-0A8E77108ED6}"/>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unobservable network</a:t>
            </a:r>
          </a:p>
        </p:txBody>
      </p:sp>
      <p:pic>
        <p:nvPicPr>
          <p:cNvPr id="9" name="Picture 8">
            <a:extLst>
              <a:ext uri="{FF2B5EF4-FFF2-40B4-BE49-F238E27FC236}">
                <a16:creationId xmlns:a16="http://schemas.microsoft.com/office/drawing/2014/main" id="{E1D102A0-97B1-488F-85C8-B41BB9DEA8D9}"/>
              </a:ext>
            </a:extLst>
          </p:cNvPr>
          <p:cNvPicPr>
            <a:picLocks noChangeAspect="1"/>
          </p:cNvPicPr>
          <p:nvPr/>
        </p:nvPicPr>
        <p:blipFill rotWithShape="1">
          <a:blip r:embed="rId3"/>
          <a:srcRect l="7490" t="2528" r="8180" b="4086"/>
          <a:stretch/>
        </p:blipFill>
        <p:spPr>
          <a:xfrm>
            <a:off x="1789279" y="1561859"/>
            <a:ext cx="8411996" cy="4677016"/>
          </a:xfrm>
          <a:prstGeom prst="rect">
            <a:avLst/>
          </a:prstGeom>
        </p:spPr>
      </p:pic>
      <p:pic>
        <p:nvPicPr>
          <p:cNvPr id="4" name="Picture 3">
            <a:extLst>
              <a:ext uri="{FF2B5EF4-FFF2-40B4-BE49-F238E27FC236}">
                <a16:creationId xmlns:a16="http://schemas.microsoft.com/office/drawing/2014/main" id="{C8302E29-DDB5-42BB-BE02-6765599CFF3D}"/>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361100" y="2817819"/>
            <a:ext cx="139135" cy="174020"/>
          </a:xfrm>
          <a:prstGeom prst="rect">
            <a:avLst/>
          </a:prstGeom>
          <a:solidFill>
            <a:schemeClr val="bg1"/>
          </a:solidFill>
        </p:spPr>
      </p:pic>
      <p:pic>
        <p:nvPicPr>
          <p:cNvPr id="5" name="Picture 4">
            <a:extLst>
              <a:ext uri="{FF2B5EF4-FFF2-40B4-BE49-F238E27FC236}">
                <a16:creationId xmlns:a16="http://schemas.microsoft.com/office/drawing/2014/main" id="{0B74121D-151F-46F6-AD8F-6BF9B5AC27B0}"/>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362387" y="2430805"/>
            <a:ext cx="139136" cy="174021"/>
          </a:xfrm>
          <a:prstGeom prst="rect">
            <a:avLst/>
          </a:prstGeom>
          <a:solidFill>
            <a:schemeClr val="bg1"/>
          </a:solidFill>
        </p:spPr>
      </p:pic>
      <p:pic>
        <p:nvPicPr>
          <p:cNvPr id="7" name="Picture 6">
            <a:extLst>
              <a:ext uri="{FF2B5EF4-FFF2-40B4-BE49-F238E27FC236}">
                <a16:creationId xmlns:a16="http://schemas.microsoft.com/office/drawing/2014/main" id="{9BE42731-0F48-4280-A10F-B6ABBB9C0A91}"/>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333814" y="5190080"/>
            <a:ext cx="139135" cy="174020"/>
          </a:xfrm>
          <a:prstGeom prst="rect">
            <a:avLst/>
          </a:prstGeom>
          <a:solidFill>
            <a:schemeClr val="bg1"/>
          </a:solidFill>
        </p:spPr>
      </p:pic>
      <p:pic>
        <p:nvPicPr>
          <p:cNvPr id="8" name="Picture 7">
            <a:extLst>
              <a:ext uri="{FF2B5EF4-FFF2-40B4-BE49-F238E27FC236}">
                <a16:creationId xmlns:a16="http://schemas.microsoft.com/office/drawing/2014/main" id="{7BD90B6D-08EA-46D7-9955-3F859C822B8B}"/>
              </a:ext>
            </a:extLst>
          </p:cNvPr>
          <p:cNvPicPr>
            <a:picLocks noChangeAspect="1"/>
          </p:cNvPicPr>
          <p:nvPr/>
        </p:nvPicPr>
        <p:blipFill rotWithShape="1">
          <a:blip r:embed="rId4">
            <a:extLst>
              <a:ext uri="{28A0092B-C50C-407E-A947-70E740481C1C}">
                <a14:useLocalDpi xmlns:a14="http://schemas.microsoft.com/office/drawing/2010/main" val="0"/>
              </a:ext>
            </a:extLst>
          </a:blip>
          <a:srcRect l="26099" t="1" r="63872" b="1131"/>
          <a:stretch/>
        </p:blipFill>
        <p:spPr>
          <a:xfrm rot="16200000">
            <a:off x="6344626" y="4764966"/>
            <a:ext cx="139136" cy="174021"/>
          </a:xfrm>
          <a:prstGeom prst="rect">
            <a:avLst/>
          </a:prstGeom>
          <a:solidFill>
            <a:schemeClr val="bg1"/>
          </a:solidFill>
        </p:spPr>
      </p:pic>
    </p:spTree>
    <p:extLst>
      <p:ext uri="{BB962C8B-B14F-4D97-AF65-F5344CB8AC3E}">
        <p14:creationId xmlns:p14="http://schemas.microsoft.com/office/powerpoint/2010/main" val="560889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observable network</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aphicFrame>
        <p:nvGraphicFramePr>
          <p:cNvPr id="21" name="Table 20">
            <a:extLst>
              <a:ext uri="{FF2B5EF4-FFF2-40B4-BE49-F238E27FC236}">
                <a16:creationId xmlns:a16="http://schemas.microsoft.com/office/drawing/2014/main" id="{CEB70A59-21A8-476D-B8A4-84A1DA089894}"/>
              </a:ext>
            </a:extLst>
          </p:cNvPr>
          <p:cNvGraphicFramePr>
            <a:graphicFrameLocks noGrp="1"/>
          </p:cNvGraphicFramePr>
          <p:nvPr>
            <p:extLst>
              <p:ext uri="{D42A27DB-BD31-4B8C-83A1-F6EECF244321}">
                <p14:modId xmlns:p14="http://schemas.microsoft.com/office/powerpoint/2010/main" val="2367831940"/>
              </p:ext>
            </p:extLst>
          </p:nvPr>
        </p:nvGraphicFramePr>
        <p:xfrm>
          <a:off x="10231215" y="3643895"/>
          <a:ext cx="456826" cy="732702"/>
        </p:xfrm>
        <a:graphic>
          <a:graphicData uri="http://schemas.openxmlformats.org/drawingml/2006/table">
            <a:tbl>
              <a:tblPr firstRow="1" bandRow="1">
                <a:tableStyleId>{5940675A-B579-460E-94D1-54222C63F5DA}</a:tableStyleId>
              </a:tblPr>
              <a:tblGrid>
                <a:gridCol w="456826">
                  <a:extLst>
                    <a:ext uri="{9D8B030D-6E8A-4147-A177-3AD203B41FA5}">
                      <a16:colId xmlns:a16="http://schemas.microsoft.com/office/drawing/2014/main" val="2921315584"/>
                    </a:ext>
                  </a:extLst>
                </a:gridCol>
              </a:tblGrid>
              <a:tr h="406754">
                <a:tc>
                  <a:txBody>
                    <a:bodyPr/>
                    <a:lstStyle/>
                    <a:p>
                      <a:endParaRPr lang="en-US" sz="1300" dirty="0"/>
                    </a:p>
                  </a:txBody>
                  <a:tcPr marL="66598" marR="66598" marT="33299" marB="33299"/>
                </a:tc>
                <a:extLst>
                  <a:ext uri="{0D108BD9-81ED-4DB2-BD59-A6C34878D82A}">
                    <a16:rowId xmlns:a16="http://schemas.microsoft.com/office/drawing/2014/main" val="2785887822"/>
                  </a:ext>
                </a:extLst>
              </a:tr>
              <a:tr h="325948">
                <a:tc>
                  <a:txBody>
                    <a:bodyPr/>
                    <a:lstStyle/>
                    <a:p>
                      <a:endParaRPr lang="en-US" sz="1300" dirty="0"/>
                    </a:p>
                  </a:txBody>
                  <a:tcPr marL="66598" marR="66598" marT="33299" marB="33299"/>
                </a:tc>
                <a:extLst>
                  <a:ext uri="{0D108BD9-81ED-4DB2-BD59-A6C34878D82A}">
                    <a16:rowId xmlns:a16="http://schemas.microsoft.com/office/drawing/2014/main" val="483026731"/>
                  </a:ext>
                </a:extLst>
              </a:tr>
            </a:tbl>
          </a:graphicData>
        </a:graphic>
      </p:graphicFrame>
      <p:grpSp>
        <p:nvGrpSpPr>
          <p:cNvPr id="75" name="Group 74">
            <a:extLst>
              <a:ext uri="{FF2B5EF4-FFF2-40B4-BE49-F238E27FC236}">
                <a16:creationId xmlns:a16="http://schemas.microsoft.com/office/drawing/2014/main" id="{B2081C5E-3D37-46D5-BCAC-FB588700ABBE}"/>
              </a:ext>
            </a:extLst>
          </p:cNvPr>
          <p:cNvGrpSpPr/>
          <p:nvPr/>
        </p:nvGrpSpPr>
        <p:grpSpPr>
          <a:xfrm>
            <a:off x="8496944" y="1695159"/>
            <a:ext cx="2939406" cy="4406721"/>
            <a:chOff x="7948316" y="856883"/>
            <a:chExt cx="4035859" cy="6050511"/>
          </a:xfrm>
        </p:grpSpPr>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DD06EA7-9BA8-46BA-BA44-3AE43E958E6B}"/>
                    </a:ext>
                  </a:extLst>
                </p:cNvPr>
                <p:cNvSpPr txBox="1"/>
                <p:nvPr/>
              </p:nvSpPr>
              <p:spPr>
                <a:xfrm>
                  <a:off x="8725251" y="3891307"/>
                  <a:ext cx="1747811" cy="422584"/>
                </a:xfrm>
                <a:prstGeom prst="rect">
                  <a:avLst/>
                </a:prstGeom>
                <a:noFill/>
              </p:spPr>
              <p:txBody>
                <a:bodyPr wrap="square" rtlCol="0">
                  <a:spAutoFit/>
                </a:bodyPr>
                <a:lstStyle/>
                <a:p>
                  <a:r>
                    <a:rPr lang="en-US" sz="1400" dirty="0"/>
                    <a:t>Median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2</m:t>
                          </m:r>
                        </m:sub>
                      </m:sSub>
                    </m:oMath>
                  </a14:m>
                  <a:r>
                    <a:rPr lang="en-US" sz="1400" dirty="0"/>
                    <a:t> </a:t>
                  </a:r>
                </a:p>
              </p:txBody>
            </p:sp>
          </mc:Choice>
          <mc:Fallback xmlns="">
            <p:sp>
              <p:nvSpPr>
                <p:cNvPr id="12" name="TextBox 11">
                  <a:extLst>
                    <a:ext uri="{FF2B5EF4-FFF2-40B4-BE49-F238E27FC236}">
                      <a16:creationId xmlns:a16="http://schemas.microsoft.com/office/drawing/2014/main" id="{3DD06EA7-9BA8-46BA-BA44-3AE43E958E6B}"/>
                    </a:ext>
                  </a:extLst>
                </p:cNvPr>
                <p:cNvSpPr txBox="1">
                  <a:spLocks noRot="1" noChangeAspect="1" noMove="1" noResize="1" noEditPoints="1" noAdjustHandles="1" noChangeArrowheads="1" noChangeShapeType="1" noTextEdit="1"/>
                </p:cNvSpPr>
                <p:nvPr/>
              </p:nvSpPr>
              <p:spPr>
                <a:xfrm>
                  <a:off x="8725251" y="3891307"/>
                  <a:ext cx="1747811" cy="422584"/>
                </a:xfrm>
                <a:prstGeom prst="rect">
                  <a:avLst/>
                </a:prstGeom>
                <a:blipFill>
                  <a:blip r:embed="rId4"/>
                  <a:stretch>
                    <a:fillRect l="-143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9CACECD-6D00-41EF-82D9-EBB5C7DF3DE3}"/>
                    </a:ext>
                  </a:extLst>
                </p:cNvPr>
                <p:cNvSpPr txBox="1"/>
                <p:nvPr/>
              </p:nvSpPr>
              <p:spPr>
                <a:xfrm>
                  <a:off x="8238048" y="4379790"/>
                  <a:ext cx="2410758" cy="422584"/>
                </a:xfrm>
                <a:prstGeom prst="rect">
                  <a:avLst/>
                </a:prstGeom>
                <a:noFill/>
              </p:spPr>
              <p:txBody>
                <a:bodyPr wrap="square" rtlCol="0">
                  <a:spAutoFit/>
                </a:bodyPr>
                <a:lstStyle/>
                <a:p>
                  <a:r>
                    <a:rPr lang="en-US" sz="1400" dirty="0"/>
                    <a:t>First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a:t>
                  </a:r>
                </a:p>
              </p:txBody>
            </p:sp>
          </mc:Choice>
          <mc:Fallback xmlns="">
            <p:sp>
              <p:nvSpPr>
                <p:cNvPr id="15" name="TextBox 14">
                  <a:extLst>
                    <a:ext uri="{FF2B5EF4-FFF2-40B4-BE49-F238E27FC236}">
                      <a16:creationId xmlns:a16="http://schemas.microsoft.com/office/drawing/2014/main" id="{69CACECD-6D00-41EF-82D9-EBB5C7DF3DE3}"/>
                    </a:ext>
                  </a:extLst>
                </p:cNvPr>
                <p:cNvSpPr txBox="1">
                  <a:spLocks noRot="1" noChangeAspect="1" noMove="1" noResize="1" noEditPoints="1" noAdjustHandles="1" noChangeArrowheads="1" noChangeShapeType="1" noTextEdit="1"/>
                </p:cNvSpPr>
                <p:nvPr/>
              </p:nvSpPr>
              <p:spPr>
                <a:xfrm>
                  <a:off x="8238048" y="4379790"/>
                  <a:ext cx="2410758" cy="422584"/>
                </a:xfrm>
                <a:prstGeom prst="rect">
                  <a:avLst/>
                </a:prstGeom>
                <a:blipFill>
                  <a:blip r:embed="rId5"/>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17A07DB7-67DF-482B-86BB-E90249BA273B}"/>
                    </a:ext>
                  </a:extLst>
                </p:cNvPr>
                <p:cNvSpPr txBox="1"/>
                <p:nvPr/>
              </p:nvSpPr>
              <p:spPr>
                <a:xfrm>
                  <a:off x="8141435" y="3376705"/>
                  <a:ext cx="2410758" cy="422584"/>
                </a:xfrm>
                <a:prstGeom prst="rect">
                  <a:avLst/>
                </a:prstGeom>
                <a:noFill/>
              </p:spPr>
              <p:txBody>
                <a:bodyPr wrap="square" rtlCol="0">
                  <a:spAutoFit/>
                </a:bodyPr>
                <a:lstStyle/>
                <a:p>
                  <a:r>
                    <a:rPr lang="en-US" sz="1400" dirty="0"/>
                    <a:t>Third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a:t>
                  </a:r>
                </a:p>
              </p:txBody>
            </p:sp>
          </mc:Choice>
          <mc:Fallback xmlns="">
            <p:sp>
              <p:nvSpPr>
                <p:cNvPr id="16" name="TextBox 15">
                  <a:extLst>
                    <a:ext uri="{FF2B5EF4-FFF2-40B4-BE49-F238E27FC236}">
                      <a16:creationId xmlns:a16="http://schemas.microsoft.com/office/drawing/2014/main" id="{17A07DB7-67DF-482B-86BB-E90249BA273B}"/>
                    </a:ext>
                  </a:extLst>
                </p:cNvPr>
                <p:cNvSpPr txBox="1">
                  <a:spLocks noRot="1" noChangeAspect="1" noMove="1" noResize="1" noEditPoints="1" noAdjustHandles="1" noChangeArrowheads="1" noChangeShapeType="1" noTextEdit="1"/>
                </p:cNvSpPr>
                <p:nvPr/>
              </p:nvSpPr>
              <p:spPr>
                <a:xfrm>
                  <a:off x="8141435" y="3376705"/>
                  <a:ext cx="2410758" cy="422584"/>
                </a:xfrm>
                <a:prstGeom prst="rect">
                  <a:avLst/>
                </a:prstGeom>
                <a:blipFill>
                  <a:blip r:embed="rId6"/>
                  <a:stretch>
                    <a:fillRect l="-1042" t="-3922" b="-19608"/>
                  </a:stretch>
                </a:blipFill>
              </p:spPr>
              <p:txBody>
                <a:bodyPr/>
                <a:lstStyle/>
                <a:p>
                  <a:r>
                    <a:rPr lang="en-US">
                      <a:noFill/>
                    </a:rPr>
                    <a:t> </a:t>
                  </a:r>
                </a:p>
              </p:txBody>
            </p:sp>
          </mc:Fallback>
        </mc:AlternateContent>
        <p:cxnSp>
          <p:nvCxnSpPr>
            <p:cNvPr id="26" name="Straight Connector 25">
              <a:extLst>
                <a:ext uri="{FF2B5EF4-FFF2-40B4-BE49-F238E27FC236}">
                  <a16:creationId xmlns:a16="http://schemas.microsoft.com/office/drawing/2014/main" id="{F6318F36-C52E-474D-BDFC-3ABE911C723F}"/>
                </a:ext>
              </a:extLst>
            </p:cNvPr>
            <p:cNvCxnSpPr>
              <a:cxnSpLocks/>
            </p:cNvCxnSpPr>
            <p:nvPr/>
          </p:nvCxnSpPr>
          <p:spPr>
            <a:xfrm flipV="1">
              <a:off x="10612028" y="2340194"/>
              <a:ext cx="14483" cy="1163751"/>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73" name="Group 72">
              <a:extLst>
                <a:ext uri="{FF2B5EF4-FFF2-40B4-BE49-F238E27FC236}">
                  <a16:creationId xmlns:a16="http://schemas.microsoft.com/office/drawing/2014/main" id="{C616226C-BE8F-4D38-A5F1-515BB5AB309A}"/>
                </a:ext>
              </a:extLst>
            </p:cNvPr>
            <p:cNvGrpSpPr/>
            <p:nvPr/>
          </p:nvGrpSpPr>
          <p:grpSpPr>
            <a:xfrm>
              <a:off x="7948316" y="856883"/>
              <a:ext cx="3964956" cy="1483311"/>
              <a:chOff x="7948316" y="856883"/>
              <a:chExt cx="3964956" cy="1483311"/>
            </a:xfrm>
          </p:grpSpPr>
          <p:sp>
            <p:nvSpPr>
              <p:cNvPr id="18" name="TextBox 17">
                <a:extLst>
                  <a:ext uri="{FF2B5EF4-FFF2-40B4-BE49-F238E27FC236}">
                    <a16:creationId xmlns:a16="http://schemas.microsoft.com/office/drawing/2014/main" id="{CE5C9C95-4CDD-49F6-8DB3-F57A03A7DF42}"/>
                  </a:ext>
                </a:extLst>
              </p:cNvPr>
              <p:cNvSpPr txBox="1"/>
              <p:nvPr/>
            </p:nvSpPr>
            <p:spPr>
              <a:xfrm>
                <a:off x="9337631" y="856883"/>
                <a:ext cx="1886779" cy="307777"/>
              </a:xfrm>
              <a:prstGeom prst="rect">
                <a:avLst/>
              </a:prstGeom>
              <a:noFill/>
            </p:spPr>
            <p:txBody>
              <a:bodyPr wrap="square" rtlCol="0">
                <a:spAutoFit/>
              </a:bodyPr>
              <a:lstStyle/>
              <a:p>
                <a:r>
                  <a:rPr lang="en-US" sz="1400" dirty="0"/>
                  <a:t>Outliers</a:t>
                </a:r>
              </a:p>
            </p:txBody>
          </p:sp>
          <p:cxnSp>
            <p:nvCxnSpPr>
              <p:cNvPr id="14" name="Straight Connector 13">
                <a:extLst>
                  <a:ext uri="{FF2B5EF4-FFF2-40B4-BE49-F238E27FC236}">
                    <a16:creationId xmlns:a16="http://schemas.microsoft.com/office/drawing/2014/main" id="{6FF33B46-EDC9-4F4D-8A42-9C954B53CA7C}"/>
                  </a:ext>
                </a:extLst>
              </p:cNvPr>
              <p:cNvCxnSpPr>
                <a:cxnSpLocks/>
              </p:cNvCxnSpPr>
              <p:nvPr/>
            </p:nvCxnSpPr>
            <p:spPr>
              <a:xfrm flipV="1">
                <a:off x="9919752" y="1867101"/>
                <a:ext cx="1993520" cy="34375"/>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B2D1A9D-96D7-4349-8809-420B2D6E27DC}"/>
                      </a:ext>
                    </a:extLst>
                  </p:cNvPr>
                  <p:cNvSpPr txBox="1"/>
                  <p:nvPr/>
                </p:nvSpPr>
                <p:spPr>
                  <a:xfrm>
                    <a:off x="7948316" y="1700147"/>
                    <a:ext cx="225921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3" name="TextBox 22">
                    <a:extLst>
                      <a:ext uri="{FF2B5EF4-FFF2-40B4-BE49-F238E27FC236}">
                        <a16:creationId xmlns:a16="http://schemas.microsoft.com/office/drawing/2014/main" id="{5B2D1A9D-96D7-4349-8809-420B2D6E27DC}"/>
                      </a:ext>
                    </a:extLst>
                  </p:cNvPr>
                  <p:cNvSpPr txBox="1">
                    <a:spLocks noRot="1" noChangeAspect="1" noMove="1" noResize="1" noEditPoints="1" noAdjustHandles="1" noChangeArrowheads="1" noChangeShapeType="1" noTextEdit="1"/>
                  </p:cNvSpPr>
                  <p:nvPr/>
                </p:nvSpPr>
                <p:spPr>
                  <a:xfrm>
                    <a:off x="7948316" y="1700147"/>
                    <a:ext cx="2259216" cy="422584"/>
                  </a:xfrm>
                  <a:prstGeom prst="rect">
                    <a:avLst/>
                  </a:prstGeom>
                  <a:blipFill>
                    <a:blip r:embed="rId7"/>
                    <a:stretch>
                      <a:fillRect t="-4000" b="-20000"/>
                    </a:stretch>
                  </a:blipFill>
                </p:spPr>
                <p:txBody>
                  <a:bodyPr/>
                  <a:lstStyle/>
                  <a:p>
                    <a:r>
                      <a:rPr lang="en-US">
                        <a:noFill/>
                      </a:rPr>
                      <a:t> </a:t>
                    </a:r>
                  </a:p>
                </p:txBody>
              </p:sp>
            </mc:Fallback>
          </mc:AlternateContent>
          <p:cxnSp>
            <p:nvCxnSpPr>
              <p:cNvPr id="34" name="Straight Connector 33">
                <a:extLst>
                  <a:ext uri="{FF2B5EF4-FFF2-40B4-BE49-F238E27FC236}">
                    <a16:creationId xmlns:a16="http://schemas.microsoft.com/office/drawing/2014/main" id="{3F3A9078-888C-40F2-951C-5C4999057C3E}"/>
                  </a:ext>
                </a:extLst>
              </p:cNvPr>
              <p:cNvCxnSpPr>
                <a:cxnSpLocks/>
              </p:cNvCxnSpPr>
              <p:nvPr/>
            </p:nvCxnSpPr>
            <p:spPr>
              <a:xfrm>
                <a:off x="10467816" y="2340194"/>
                <a:ext cx="293995" cy="0"/>
              </a:xfrm>
              <a:prstGeom prst="line">
                <a:avLst/>
              </a:prstGeom>
            </p:spPr>
            <p:style>
              <a:lnRef idx="2">
                <a:schemeClr val="dk1"/>
              </a:lnRef>
              <a:fillRef idx="0">
                <a:schemeClr val="dk1"/>
              </a:fillRef>
              <a:effectRef idx="1">
                <a:schemeClr val="dk1"/>
              </a:effectRef>
              <a:fontRef idx="minor">
                <a:schemeClr val="tx1"/>
              </a:fontRef>
            </p:style>
          </p:cxnSp>
          <p:grpSp>
            <p:nvGrpSpPr>
              <p:cNvPr id="58" name="Group 57">
                <a:extLst>
                  <a:ext uri="{FF2B5EF4-FFF2-40B4-BE49-F238E27FC236}">
                    <a16:creationId xmlns:a16="http://schemas.microsoft.com/office/drawing/2014/main" id="{D19EED1A-A1CC-4F7F-BE4C-CCE466323409}"/>
                  </a:ext>
                </a:extLst>
              </p:cNvPr>
              <p:cNvGrpSpPr/>
              <p:nvPr/>
            </p:nvGrpSpPr>
            <p:grpSpPr>
              <a:xfrm>
                <a:off x="10551082" y="1702192"/>
                <a:ext cx="101780" cy="98502"/>
                <a:chOff x="10512132" y="1664495"/>
                <a:chExt cx="179680" cy="173895"/>
              </a:xfrm>
            </p:grpSpPr>
            <p:cxnSp>
              <p:nvCxnSpPr>
                <p:cNvPr id="50" name="Straight Connector 49">
                  <a:extLst>
                    <a:ext uri="{FF2B5EF4-FFF2-40B4-BE49-F238E27FC236}">
                      <a16:creationId xmlns:a16="http://schemas.microsoft.com/office/drawing/2014/main" id="{DD64672F-AAEA-45A2-AE59-F291036F5781}"/>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51" name="Straight Connector 50">
                  <a:extLst>
                    <a:ext uri="{FF2B5EF4-FFF2-40B4-BE49-F238E27FC236}">
                      <a16:creationId xmlns:a16="http://schemas.microsoft.com/office/drawing/2014/main" id="{3C9C4AE3-3350-49DC-A411-4F71B04B0FF3}"/>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59" name="Group 58">
                <a:extLst>
                  <a:ext uri="{FF2B5EF4-FFF2-40B4-BE49-F238E27FC236}">
                    <a16:creationId xmlns:a16="http://schemas.microsoft.com/office/drawing/2014/main" id="{D15A2F94-5772-4058-9D74-B6FF5E174831}"/>
                  </a:ext>
                </a:extLst>
              </p:cNvPr>
              <p:cNvGrpSpPr/>
              <p:nvPr/>
            </p:nvGrpSpPr>
            <p:grpSpPr>
              <a:xfrm>
                <a:off x="10547231" y="1550458"/>
                <a:ext cx="101780" cy="98502"/>
                <a:chOff x="10512132" y="1664495"/>
                <a:chExt cx="179680" cy="173895"/>
              </a:xfrm>
            </p:grpSpPr>
            <p:cxnSp>
              <p:nvCxnSpPr>
                <p:cNvPr id="60" name="Straight Connector 59">
                  <a:extLst>
                    <a:ext uri="{FF2B5EF4-FFF2-40B4-BE49-F238E27FC236}">
                      <a16:creationId xmlns:a16="http://schemas.microsoft.com/office/drawing/2014/main" id="{7D5F713D-1737-4E47-8183-C8787A3F772D}"/>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1" name="Straight Connector 60">
                  <a:extLst>
                    <a:ext uri="{FF2B5EF4-FFF2-40B4-BE49-F238E27FC236}">
                      <a16:creationId xmlns:a16="http://schemas.microsoft.com/office/drawing/2014/main" id="{0B7398A8-43E3-461E-BBE8-C39C14DCEA29}"/>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62" name="Group 61">
                <a:extLst>
                  <a:ext uri="{FF2B5EF4-FFF2-40B4-BE49-F238E27FC236}">
                    <a16:creationId xmlns:a16="http://schemas.microsoft.com/office/drawing/2014/main" id="{951123DE-C598-452B-96BB-58A1D089E17C}"/>
                  </a:ext>
                </a:extLst>
              </p:cNvPr>
              <p:cNvGrpSpPr/>
              <p:nvPr/>
            </p:nvGrpSpPr>
            <p:grpSpPr>
              <a:xfrm>
                <a:off x="10549294" y="1394414"/>
                <a:ext cx="101780" cy="98502"/>
                <a:chOff x="10512132" y="1664495"/>
                <a:chExt cx="179680" cy="173895"/>
              </a:xfrm>
            </p:grpSpPr>
            <p:cxnSp>
              <p:nvCxnSpPr>
                <p:cNvPr id="63" name="Straight Connector 62">
                  <a:extLst>
                    <a:ext uri="{FF2B5EF4-FFF2-40B4-BE49-F238E27FC236}">
                      <a16:creationId xmlns:a16="http://schemas.microsoft.com/office/drawing/2014/main" id="{EF543B19-262B-4E01-AA52-AE6751047495}"/>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4" name="Straight Connector 63">
                  <a:extLst>
                    <a:ext uri="{FF2B5EF4-FFF2-40B4-BE49-F238E27FC236}">
                      <a16:creationId xmlns:a16="http://schemas.microsoft.com/office/drawing/2014/main" id="{79F4B197-56AA-4814-BC2C-5C14C3707699}"/>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74" name="Group 73">
              <a:extLst>
                <a:ext uri="{FF2B5EF4-FFF2-40B4-BE49-F238E27FC236}">
                  <a16:creationId xmlns:a16="http://schemas.microsoft.com/office/drawing/2014/main" id="{7AFB104B-BED5-4BE8-B051-D5AECACD106E}"/>
                </a:ext>
              </a:extLst>
            </p:cNvPr>
            <p:cNvGrpSpPr/>
            <p:nvPr/>
          </p:nvGrpSpPr>
          <p:grpSpPr>
            <a:xfrm>
              <a:off x="8111866" y="4541829"/>
              <a:ext cx="3872309" cy="2365565"/>
              <a:chOff x="8111866" y="4541829"/>
              <a:chExt cx="3872309" cy="2365565"/>
            </a:xfrm>
          </p:grpSpPr>
          <p:sp>
            <p:nvSpPr>
              <p:cNvPr id="20" name="TextBox 19">
                <a:extLst>
                  <a:ext uri="{FF2B5EF4-FFF2-40B4-BE49-F238E27FC236}">
                    <a16:creationId xmlns:a16="http://schemas.microsoft.com/office/drawing/2014/main" id="{6B2133CC-71B0-444A-9B15-EE1943271A0C}"/>
                  </a:ext>
                </a:extLst>
              </p:cNvPr>
              <p:cNvSpPr txBox="1"/>
              <p:nvPr/>
            </p:nvSpPr>
            <p:spPr>
              <a:xfrm>
                <a:off x="9346814" y="6599617"/>
                <a:ext cx="1886777" cy="307777"/>
              </a:xfrm>
              <a:prstGeom prst="rect">
                <a:avLst/>
              </a:prstGeom>
              <a:noFill/>
            </p:spPr>
            <p:txBody>
              <a:bodyPr wrap="square" rtlCol="0">
                <a:spAutoFit/>
              </a:bodyPr>
              <a:lstStyle/>
              <a:p>
                <a:r>
                  <a:rPr lang="en-US" sz="1400" dirty="0"/>
                  <a:t>Outliers</a:t>
                </a:r>
              </a:p>
            </p:txBody>
          </p:sp>
          <p:cxnSp>
            <p:nvCxnSpPr>
              <p:cNvPr id="22" name="Straight Connector 21">
                <a:extLst>
                  <a:ext uri="{FF2B5EF4-FFF2-40B4-BE49-F238E27FC236}">
                    <a16:creationId xmlns:a16="http://schemas.microsoft.com/office/drawing/2014/main" id="{37485C65-9D05-4424-B6CA-EC96C4A22D8A}"/>
                  </a:ext>
                </a:extLst>
              </p:cNvPr>
              <p:cNvCxnSpPr>
                <a:cxnSpLocks/>
              </p:cNvCxnSpPr>
              <p:nvPr/>
            </p:nvCxnSpPr>
            <p:spPr>
              <a:xfrm flipV="1">
                <a:off x="10093549" y="5911630"/>
                <a:ext cx="1890626" cy="6246"/>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8622623A-6EAA-4923-A0C3-B54A147E77F2}"/>
                      </a:ext>
                    </a:extLst>
                  </p:cNvPr>
                  <p:cNvSpPr txBox="1"/>
                  <p:nvPr/>
                </p:nvSpPr>
                <p:spPr>
                  <a:xfrm>
                    <a:off x="8111866" y="5704437"/>
                    <a:ext cx="236119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4" name="TextBox 23">
                    <a:extLst>
                      <a:ext uri="{FF2B5EF4-FFF2-40B4-BE49-F238E27FC236}">
                        <a16:creationId xmlns:a16="http://schemas.microsoft.com/office/drawing/2014/main" id="{8622623A-6EAA-4923-A0C3-B54A147E77F2}"/>
                      </a:ext>
                    </a:extLst>
                  </p:cNvPr>
                  <p:cNvSpPr txBox="1">
                    <a:spLocks noRot="1" noChangeAspect="1" noMove="1" noResize="1" noEditPoints="1" noAdjustHandles="1" noChangeArrowheads="1" noChangeShapeType="1" noTextEdit="1"/>
                  </p:cNvSpPr>
                  <p:nvPr/>
                </p:nvSpPr>
                <p:spPr>
                  <a:xfrm>
                    <a:off x="8111866" y="5704437"/>
                    <a:ext cx="2361196" cy="422584"/>
                  </a:xfrm>
                  <a:prstGeom prst="rect">
                    <a:avLst/>
                  </a:prstGeom>
                  <a:blipFill>
                    <a:blip r:embed="rId8"/>
                    <a:stretch>
                      <a:fillRect t="-3922" b="-19608"/>
                    </a:stretch>
                  </a:blipFill>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D534059D-AC29-4E30-BA96-9B95F5465D12}"/>
                  </a:ext>
                </a:extLst>
              </p:cNvPr>
              <p:cNvGrpSpPr/>
              <p:nvPr/>
            </p:nvGrpSpPr>
            <p:grpSpPr>
              <a:xfrm>
                <a:off x="10470980" y="4541829"/>
                <a:ext cx="293995" cy="950599"/>
                <a:chOff x="10442646" y="4778986"/>
                <a:chExt cx="293995" cy="821425"/>
              </a:xfrm>
            </p:grpSpPr>
            <p:cxnSp>
              <p:nvCxnSpPr>
                <p:cNvPr id="30" name="Straight Connector 29">
                  <a:extLst>
                    <a:ext uri="{FF2B5EF4-FFF2-40B4-BE49-F238E27FC236}">
                      <a16:creationId xmlns:a16="http://schemas.microsoft.com/office/drawing/2014/main" id="{605B6283-BEDB-4FC5-9906-B6469ECD72EF}"/>
                    </a:ext>
                  </a:extLst>
                </p:cNvPr>
                <p:cNvCxnSpPr>
                  <a:cxnSpLocks/>
                </p:cNvCxnSpPr>
                <p:nvPr/>
              </p:nvCxnSpPr>
              <p:spPr>
                <a:xfrm flipV="1">
                  <a:off x="10583694" y="4778986"/>
                  <a:ext cx="0" cy="80733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36" name="Straight Connector 35">
                  <a:extLst>
                    <a:ext uri="{FF2B5EF4-FFF2-40B4-BE49-F238E27FC236}">
                      <a16:creationId xmlns:a16="http://schemas.microsoft.com/office/drawing/2014/main" id="{80A1CEDC-BD37-4D23-A92C-024BE596C696}"/>
                    </a:ext>
                  </a:extLst>
                </p:cNvPr>
                <p:cNvCxnSpPr/>
                <p:nvPr/>
              </p:nvCxnSpPr>
              <p:spPr>
                <a:xfrm>
                  <a:off x="10442646" y="5600411"/>
                  <a:ext cx="293995" cy="0"/>
                </a:xfrm>
                <a:prstGeom prst="line">
                  <a:avLst/>
                </a:prstGeom>
              </p:spPr>
              <p:style>
                <a:lnRef idx="2">
                  <a:schemeClr val="dk1"/>
                </a:lnRef>
                <a:fillRef idx="0">
                  <a:schemeClr val="dk1"/>
                </a:fillRef>
                <a:effectRef idx="1">
                  <a:schemeClr val="dk1"/>
                </a:effectRef>
                <a:fontRef idx="minor">
                  <a:schemeClr val="tx1"/>
                </a:fontRef>
              </p:style>
            </p:cxnSp>
          </p:grpSp>
          <p:grpSp>
            <p:nvGrpSpPr>
              <p:cNvPr id="65" name="Group 64">
                <a:extLst>
                  <a:ext uri="{FF2B5EF4-FFF2-40B4-BE49-F238E27FC236}">
                    <a16:creationId xmlns:a16="http://schemas.microsoft.com/office/drawing/2014/main" id="{D2A5FEBF-FDCA-41AC-88DD-FE2492B56F35}"/>
                  </a:ext>
                </a:extLst>
              </p:cNvPr>
              <p:cNvGrpSpPr/>
              <p:nvPr/>
            </p:nvGrpSpPr>
            <p:grpSpPr>
              <a:xfrm>
                <a:off x="10524731" y="6328813"/>
                <a:ext cx="101780" cy="98502"/>
                <a:chOff x="10512132" y="1664495"/>
                <a:chExt cx="179680" cy="173895"/>
              </a:xfrm>
            </p:grpSpPr>
            <p:cxnSp>
              <p:nvCxnSpPr>
                <p:cNvPr id="66" name="Straight Connector 65">
                  <a:extLst>
                    <a:ext uri="{FF2B5EF4-FFF2-40B4-BE49-F238E27FC236}">
                      <a16:creationId xmlns:a16="http://schemas.microsoft.com/office/drawing/2014/main" id="{1D744221-4387-4128-8B85-A511FA624756}"/>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67" name="Straight Connector 66">
                  <a:extLst>
                    <a:ext uri="{FF2B5EF4-FFF2-40B4-BE49-F238E27FC236}">
                      <a16:creationId xmlns:a16="http://schemas.microsoft.com/office/drawing/2014/main" id="{A77A69E2-5474-4214-A8AA-EF05C3E1EBDC}"/>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68" name="Group 67">
                <a:extLst>
                  <a:ext uri="{FF2B5EF4-FFF2-40B4-BE49-F238E27FC236}">
                    <a16:creationId xmlns:a16="http://schemas.microsoft.com/office/drawing/2014/main" id="{54C5C1FB-3876-4C3E-9B10-9D5D70E0D3A6}"/>
                  </a:ext>
                </a:extLst>
              </p:cNvPr>
              <p:cNvGrpSpPr/>
              <p:nvPr/>
            </p:nvGrpSpPr>
            <p:grpSpPr>
              <a:xfrm>
                <a:off x="10520880" y="6177079"/>
                <a:ext cx="101780" cy="98502"/>
                <a:chOff x="10512132" y="1664495"/>
                <a:chExt cx="179680" cy="173895"/>
              </a:xfrm>
            </p:grpSpPr>
            <p:cxnSp>
              <p:nvCxnSpPr>
                <p:cNvPr id="69" name="Straight Connector 68">
                  <a:extLst>
                    <a:ext uri="{FF2B5EF4-FFF2-40B4-BE49-F238E27FC236}">
                      <a16:creationId xmlns:a16="http://schemas.microsoft.com/office/drawing/2014/main" id="{4F3AEB40-8A66-45E8-826B-E8715C2B5B33}"/>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70" name="Straight Connector 69">
                  <a:extLst>
                    <a:ext uri="{FF2B5EF4-FFF2-40B4-BE49-F238E27FC236}">
                      <a16:creationId xmlns:a16="http://schemas.microsoft.com/office/drawing/2014/main" id="{C5805B69-83C5-4563-9620-DA738E04BE01}"/>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sp>
        <p:nvSpPr>
          <p:cNvPr id="83" name="TextBox 82">
            <a:extLst>
              <a:ext uri="{FF2B5EF4-FFF2-40B4-BE49-F238E27FC236}">
                <a16:creationId xmlns:a16="http://schemas.microsoft.com/office/drawing/2014/main" id="{6EC5895D-BA80-4B60-A26F-B30BB71944E2}"/>
              </a:ext>
            </a:extLst>
          </p:cNvPr>
          <p:cNvSpPr txBox="1"/>
          <p:nvPr/>
        </p:nvSpPr>
        <p:spPr>
          <a:xfrm>
            <a:off x="10705263" y="2465987"/>
            <a:ext cx="1376985" cy="738664"/>
          </a:xfrm>
          <a:prstGeom prst="rect">
            <a:avLst/>
          </a:prstGeom>
          <a:noFill/>
        </p:spPr>
        <p:txBody>
          <a:bodyPr wrap="square" rtlCol="0">
            <a:spAutoFit/>
          </a:bodyPr>
          <a:lstStyle/>
          <a:p>
            <a:pPr algn="ctr"/>
            <a:r>
              <a:rPr lang="en-US" sz="1400" dirty="0"/>
              <a:t>Maximum point which is not an outlier</a:t>
            </a:r>
          </a:p>
        </p:txBody>
      </p:sp>
      <p:sp>
        <p:nvSpPr>
          <p:cNvPr id="84" name="TextBox 83">
            <a:extLst>
              <a:ext uri="{FF2B5EF4-FFF2-40B4-BE49-F238E27FC236}">
                <a16:creationId xmlns:a16="http://schemas.microsoft.com/office/drawing/2014/main" id="{3E14B075-DF10-4ABE-A2D1-0A48A61CA5CB}"/>
              </a:ext>
            </a:extLst>
          </p:cNvPr>
          <p:cNvSpPr txBox="1"/>
          <p:nvPr/>
        </p:nvSpPr>
        <p:spPr>
          <a:xfrm>
            <a:off x="10615883" y="4674445"/>
            <a:ext cx="1391991" cy="738664"/>
          </a:xfrm>
          <a:prstGeom prst="rect">
            <a:avLst/>
          </a:prstGeom>
          <a:noFill/>
        </p:spPr>
        <p:txBody>
          <a:bodyPr wrap="square" rtlCol="0">
            <a:spAutoFit/>
          </a:bodyPr>
          <a:lstStyle/>
          <a:p>
            <a:pPr algn="ctr"/>
            <a:r>
              <a:rPr lang="en-US" sz="1400" dirty="0"/>
              <a:t>Minimum point which is not an outlier</a:t>
            </a:r>
          </a:p>
        </p:txBody>
      </p:sp>
      <p:sp>
        <p:nvSpPr>
          <p:cNvPr id="85" name="Rectangle 84">
            <a:extLst>
              <a:ext uri="{FF2B5EF4-FFF2-40B4-BE49-F238E27FC236}">
                <a16:creationId xmlns:a16="http://schemas.microsoft.com/office/drawing/2014/main" id="{1A17B2C1-B3EE-4AF6-8084-2F08E94C8EB7}"/>
              </a:ext>
            </a:extLst>
          </p:cNvPr>
          <p:cNvSpPr/>
          <p:nvPr/>
        </p:nvSpPr>
        <p:spPr>
          <a:xfrm>
            <a:off x="8305801" y="1409700"/>
            <a:ext cx="3776448" cy="5255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id="{9800D30F-97BD-451D-83D1-C2DBA65A01D7}"/>
              </a:ext>
            </a:extLst>
          </p:cNvPr>
          <p:cNvPicPr>
            <a:picLocks noChangeAspect="1"/>
          </p:cNvPicPr>
          <p:nvPr/>
        </p:nvPicPr>
        <p:blipFill rotWithShape="1">
          <a:blip r:embed="rId9">
            <a:extLst>
              <a:ext uri="{28A0092B-C50C-407E-A947-70E740481C1C}">
                <a14:useLocalDpi xmlns:a14="http://schemas.microsoft.com/office/drawing/2010/main" val="0"/>
              </a:ext>
            </a:extLst>
          </a:blip>
          <a:srcRect l="26099" t="1" r="63872" b="1131"/>
          <a:stretch/>
        </p:blipFill>
        <p:spPr>
          <a:xfrm rot="16200000">
            <a:off x="1127798" y="3880227"/>
            <a:ext cx="235853" cy="294988"/>
          </a:xfrm>
          <a:prstGeom prst="rect">
            <a:avLst/>
          </a:prstGeom>
          <a:solidFill>
            <a:schemeClr val="bg1"/>
          </a:solidFill>
        </p:spPr>
      </p:pic>
      <p:pic>
        <p:nvPicPr>
          <p:cNvPr id="44" name="Picture 43">
            <a:extLst>
              <a:ext uri="{FF2B5EF4-FFF2-40B4-BE49-F238E27FC236}">
                <a16:creationId xmlns:a16="http://schemas.microsoft.com/office/drawing/2014/main" id="{DA34878A-38B1-4A1C-AF44-B43B2F8843F3}"/>
              </a:ext>
            </a:extLst>
          </p:cNvPr>
          <p:cNvPicPr>
            <a:picLocks noChangeAspect="1"/>
          </p:cNvPicPr>
          <p:nvPr/>
        </p:nvPicPr>
        <p:blipFill rotWithShape="1">
          <a:blip r:embed="rId9">
            <a:extLst>
              <a:ext uri="{28A0092B-C50C-407E-A947-70E740481C1C}">
                <a14:useLocalDpi xmlns:a14="http://schemas.microsoft.com/office/drawing/2010/main" val="0"/>
              </a:ext>
            </a:extLst>
          </a:blip>
          <a:srcRect l="26099" t="1" r="63872" b="1131"/>
          <a:stretch/>
        </p:blipFill>
        <p:spPr>
          <a:xfrm rot="16200000">
            <a:off x="1146849" y="3271980"/>
            <a:ext cx="235853" cy="294988"/>
          </a:xfrm>
          <a:prstGeom prst="rect">
            <a:avLst/>
          </a:prstGeom>
          <a:solidFill>
            <a:schemeClr val="bg1"/>
          </a:solidFill>
        </p:spPr>
      </p:pic>
      <p:grpSp>
        <p:nvGrpSpPr>
          <p:cNvPr id="6" name="Group 5">
            <a:extLst>
              <a:ext uri="{FF2B5EF4-FFF2-40B4-BE49-F238E27FC236}">
                <a16:creationId xmlns:a16="http://schemas.microsoft.com/office/drawing/2014/main" id="{25AFCDCE-CA40-41E4-A24C-08A963FAB4D6}"/>
              </a:ext>
            </a:extLst>
          </p:cNvPr>
          <p:cNvGrpSpPr/>
          <p:nvPr/>
        </p:nvGrpSpPr>
        <p:grpSpPr>
          <a:xfrm>
            <a:off x="1022030" y="1409700"/>
            <a:ext cx="6697547" cy="4336067"/>
            <a:chOff x="1022030" y="1409700"/>
            <a:chExt cx="6697547" cy="4336067"/>
          </a:xfrm>
        </p:grpSpPr>
        <p:grpSp>
          <p:nvGrpSpPr>
            <p:cNvPr id="2" name="Group 1">
              <a:extLst>
                <a:ext uri="{FF2B5EF4-FFF2-40B4-BE49-F238E27FC236}">
                  <a16:creationId xmlns:a16="http://schemas.microsoft.com/office/drawing/2014/main" id="{632FF159-C127-446C-A4BB-B4FB057EA267}"/>
                </a:ext>
              </a:extLst>
            </p:cNvPr>
            <p:cNvGrpSpPr/>
            <p:nvPr/>
          </p:nvGrpSpPr>
          <p:grpSpPr>
            <a:xfrm>
              <a:off x="1022030" y="1905287"/>
              <a:ext cx="6697547" cy="3840480"/>
              <a:chOff x="1022030" y="1905287"/>
              <a:chExt cx="6697547" cy="3840480"/>
            </a:xfrm>
          </p:grpSpPr>
          <p:pic>
            <p:nvPicPr>
              <p:cNvPr id="10" name="Picture 9">
                <a:extLst>
                  <a:ext uri="{FF2B5EF4-FFF2-40B4-BE49-F238E27FC236}">
                    <a16:creationId xmlns:a16="http://schemas.microsoft.com/office/drawing/2014/main" id="{9381FC5F-EDC0-4379-B685-66E864B3F1BF}"/>
                  </a:ext>
                </a:extLst>
              </p:cNvPr>
              <p:cNvPicPr>
                <a:picLocks noChangeAspect="1"/>
              </p:cNvPicPr>
              <p:nvPr/>
            </p:nvPicPr>
            <p:blipFill rotWithShape="1">
              <a:blip r:embed="rId10"/>
              <a:srcRect l="52722" t="4968" r="7847" b="50000"/>
              <a:stretch/>
            </p:blipFill>
            <p:spPr>
              <a:xfrm>
                <a:off x="1022030" y="1905287"/>
                <a:ext cx="6697547" cy="3840480"/>
              </a:xfrm>
              <a:prstGeom prst="rect">
                <a:avLst/>
              </a:prstGeom>
            </p:spPr>
          </p:pic>
          <p:pic>
            <p:nvPicPr>
              <p:cNvPr id="45" name="Picture 44">
                <a:extLst>
                  <a:ext uri="{FF2B5EF4-FFF2-40B4-BE49-F238E27FC236}">
                    <a16:creationId xmlns:a16="http://schemas.microsoft.com/office/drawing/2014/main" id="{463F4A1E-3550-45D5-91B2-8F16E8753185}"/>
                  </a:ext>
                </a:extLst>
              </p:cNvPr>
              <p:cNvPicPr>
                <a:picLocks noChangeAspect="1"/>
              </p:cNvPicPr>
              <p:nvPr/>
            </p:nvPicPr>
            <p:blipFill rotWithShape="1">
              <a:blip r:embed="rId9">
                <a:extLst>
                  <a:ext uri="{28A0092B-C50C-407E-A947-70E740481C1C}">
                    <a14:useLocalDpi xmlns:a14="http://schemas.microsoft.com/office/drawing/2010/main" val="0"/>
                  </a:ext>
                </a:extLst>
              </a:blip>
              <a:srcRect l="26099" t="1" r="63872" b="1131"/>
              <a:stretch/>
            </p:blipFill>
            <p:spPr>
              <a:xfrm rot="16200000">
                <a:off x="1127799" y="3880227"/>
                <a:ext cx="235853" cy="294988"/>
              </a:xfrm>
              <a:prstGeom prst="rect">
                <a:avLst/>
              </a:prstGeom>
              <a:solidFill>
                <a:schemeClr val="bg1"/>
              </a:solidFill>
            </p:spPr>
          </p:pic>
          <p:pic>
            <p:nvPicPr>
              <p:cNvPr id="46" name="Picture 45">
                <a:extLst>
                  <a:ext uri="{FF2B5EF4-FFF2-40B4-BE49-F238E27FC236}">
                    <a16:creationId xmlns:a16="http://schemas.microsoft.com/office/drawing/2014/main" id="{64359F0E-306A-40B0-AC5B-134E8831AC9C}"/>
                  </a:ext>
                </a:extLst>
              </p:cNvPr>
              <p:cNvPicPr>
                <a:picLocks noChangeAspect="1"/>
              </p:cNvPicPr>
              <p:nvPr/>
            </p:nvPicPr>
            <p:blipFill rotWithShape="1">
              <a:blip r:embed="rId9">
                <a:extLst>
                  <a:ext uri="{28A0092B-C50C-407E-A947-70E740481C1C}">
                    <a14:useLocalDpi xmlns:a14="http://schemas.microsoft.com/office/drawing/2010/main" val="0"/>
                  </a:ext>
                </a:extLst>
              </a:blip>
              <a:srcRect l="26099" t="1" r="63872" b="1131"/>
              <a:stretch/>
            </p:blipFill>
            <p:spPr>
              <a:xfrm rot="16200000">
                <a:off x="1146850" y="3271980"/>
                <a:ext cx="235853" cy="294988"/>
              </a:xfrm>
              <a:prstGeom prst="rect">
                <a:avLst/>
              </a:prstGeom>
              <a:solidFill>
                <a:schemeClr val="bg1"/>
              </a:solidFill>
            </p:spPr>
          </p:pic>
        </p:grpSp>
        <p:sp>
          <p:nvSpPr>
            <p:cNvPr id="3" name="TextBox 2">
              <a:extLst>
                <a:ext uri="{FF2B5EF4-FFF2-40B4-BE49-F238E27FC236}">
                  <a16:creationId xmlns:a16="http://schemas.microsoft.com/office/drawing/2014/main" id="{41457551-B5A2-49BE-B303-79485A75CF1C}"/>
                </a:ext>
              </a:extLst>
            </p:cNvPr>
            <p:cNvSpPr txBox="1"/>
            <p:nvPr/>
          </p:nvSpPr>
          <p:spPr>
            <a:xfrm rot="16200000">
              <a:off x="-697801" y="3273305"/>
              <a:ext cx="4096541" cy="369332"/>
            </a:xfrm>
            <a:prstGeom prst="rect">
              <a:avLst/>
            </a:prstGeom>
            <a:solidFill>
              <a:schemeClr val="bg1"/>
            </a:solidFill>
          </p:spPr>
          <p:txBody>
            <a:bodyPr wrap="square" rtlCol="0">
              <a:spAutoFit/>
            </a:bodyPr>
            <a:lstStyle/>
            <a:p>
              <a:r>
                <a:rPr lang="en-US" dirty="0"/>
                <a:t>Maximum absolute angle error (degrees)</a:t>
              </a:r>
            </a:p>
          </p:txBody>
        </p:sp>
      </p:grpSp>
    </p:spTree>
    <p:extLst>
      <p:ext uri="{BB962C8B-B14F-4D97-AF65-F5344CB8AC3E}">
        <p14:creationId xmlns:p14="http://schemas.microsoft.com/office/powerpoint/2010/main" val="3844032068"/>
      </p:ext>
    </p:extLst>
  </p:cSld>
  <p:clrMapOvr>
    <a:masterClrMapping/>
  </p:clrMapOvr>
  <mc:AlternateContent xmlns:mc="http://schemas.openxmlformats.org/markup-compatibility/2006" xmlns:p14="http://schemas.microsoft.com/office/powerpoint/2010/main">
    <mc:Choice Requires="p14">
      <p:transition spd="slow" p14:dur="2000" advTm="74518"/>
    </mc:Choice>
    <mc:Fallback xmlns="">
      <p:transition spd="slow" advTm="7451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2 2">
            <a:extLst>
              <a:ext uri="{FF2B5EF4-FFF2-40B4-BE49-F238E27FC236}">
                <a16:creationId xmlns:a16="http://schemas.microsoft.com/office/drawing/2014/main" id="{2E069870-EEFC-4713-B42B-77F61E6D1983}"/>
              </a:ext>
            </a:extLst>
          </p:cNvPr>
          <p:cNvSpPr txBox="1">
            <a:spLocks/>
          </p:cNvSpPr>
          <p:nvPr/>
        </p:nvSpPr>
        <p:spPr>
          <a:xfrm>
            <a:off x="956515" y="20019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Results – unobservable network</a:t>
            </a:r>
          </a:p>
        </p:txBody>
      </p:sp>
      <p:sp>
        <p:nvSpPr>
          <p:cNvPr id="5" name="Content Placeholder 2 1">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5A85C6F0-4C68-4ED7-B916-74EE44889DA7}"/>
              </a:ext>
            </a:extLst>
          </p:cNvPr>
          <p:cNvGraphicFramePr>
            <a:graphicFrameLocks noGrp="1"/>
          </p:cNvGraphicFramePr>
          <p:nvPr/>
        </p:nvGraphicFramePr>
        <p:xfrm>
          <a:off x="10231215" y="3643895"/>
          <a:ext cx="456826" cy="732702"/>
        </p:xfrm>
        <a:graphic>
          <a:graphicData uri="http://schemas.openxmlformats.org/drawingml/2006/table">
            <a:tbl>
              <a:tblPr firstRow="1" bandRow="1">
                <a:tableStyleId>{5940675A-B579-460E-94D1-54222C63F5DA}</a:tableStyleId>
              </a:tblPr>
              <a:tblGrid>
                <a:gridCol w="456826">
                  <a:extLst>
                    <a:ext uri="{9D8B030D-6E8A-4147-A177-3AD203B41FA5}">
                      <a16:colId xmlns:a16="http://schemas.microsoft.com/office/drawing/2014/main" val="2921315584"/>
                    </a:ext>
                  </a:extLst>
                </a:gridCol>
              </a:tblGrid>
              <a:tr h="406754">
                <a:tc>
                  <a:txBody>
                    <a:bodyPr/>
                    <a:lstStyle/>
                    <a:p>
                      <a:endParaRPr lang="en-US" sz="1300" dirty="0"/>
                    </a:p>
                  </a:txBody>
                  <a:tcPr marL="66598" marR="66598" marT="33299" marB="33299"/>
                </a:tc>
                <a:extLst>
                  <a:ext uri="{0D108BD9-81ED-4DB2-BD59-A6C34878D82A}">
                    <a16:rowId xmlns:a16="http://schemas.microsoft.com/office/drawing/2014/main" val="2785887822"/>
                  </a:ext>
                </a:extLst>
              </a:tr>
              <a:tr h="325948">
                <a:tc>
                  <a:txBody>
                    <a:bodyPr/>
                    <a:lstStyle/>
                    <a:p>
                      <a:endParaRPr lang="en-US" sz="1300" dirty="0"/>
                    </a:p>
                  </a:txBody>
                  <a:tcPr marL="66598" marR="66598" marT="33299" marB="33299"/>
                </a:tc>
                <a:extLst>
                  <a:ext uri="{0D108BD9-81ED-4DB2-BD59-A6C34878D82A}">
                    <a16:rowId xmlns:a16="http://schemas.microsoft.com/office/drawing/2014/main" val="483026731"/>
                  </a:ext>
                </a:extLst>
              </a:tr>
            </a:tbl>
          </a:graphicData>
        </a:graphic>
      </p:graphicFrame>
      <p:grpSp>
        <p:nvGrpSpPr>
          <p:cNvPr id="7" name="Group 6">
            <a:extLst>
              <a:ext uri="{FF2B5EF4-FFF2-40B4-BE49-F238E27FC236}">
                <a16:creationId xmlns:a16="http://schemas.microsoft.com/office/drawing/2014/main" id="{23A06570-A4F3-4C99-952C-6634AE65A881}"/>
              </a:ext>
            </a:extLst>
          </p:cNvPr>
          <p:cNvGrpSpPr/>
          <p:nvPr/>
        </p:nvGrpSpPr>
        <p:grpSpPr>
          <a:xfrm>
            <a:off x="8496944" y="1695159"/>
            <a:ext cx="2939406" cy="4406721"/>
            <a:chOff x="7948316" y="856883"/>
            <a:chExt cx="4035859" cy="6050511"/>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48D0696-487A-4262-B587-C20EBE9F302B}"/>
                    </a:ext>
                  </a:extLst>
                </p:cNvPr>
                <p:cNvSpPr txBox="1"/>
                <p:nvPr/>
              </p:nvSpPr>
              <p:spPr>
                <a:xfrm>
                  <a:off x="8725251" y="3891307"/>
                  <a:ext cx="1747811" cy="422584"/>
                </a:xfrm>
                <a:prstGeom prst="rect">
                  <a:avLst/>
                </a:prstGeom>
                <a:noFill/>
              </p:spPr>
              <p:txBody>
                <a:bodyPr wrap="square" rtlCol="0">
                  <a:spAutoFit/>
                </a:bodyPr>
                <a:lstStyle/>
                <a:p>
                  <a:r>
                    <a:rPr lang="en-US" sz="1400" dirty="0"/>
                    <a:t>Median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2</m:t>
                          </m:r>
                        </m:sub>
                      </m:sSub>
                    </m:oMath>
                  </a14:m>
                  <a:r>
                    <a:rPr lang="en-US" sz="1400" dirty="0"/>
                    <a:t> </a:t>
                  </a:r>
                </a:p>
              </p:txBody>
            </p:sp>
          </mc:Choice>
          <mc:Fallback xmlns="">
            <p:sp>
              <p:nvSpPr>
                <p:cNvPr id="8" name="TextBox 7">
                  <a:extLst>
                    <a:ext uri="{FF2B5EF4-FFF2-40B4-BE49-F238E27FC236}">
                      <a16:creationId xmlns:a16="http://schemas.microsoft.com/office/drawing/2014/main" id="{148D0696-487A-4262-B587-C20EBE9F302B}"/>
                    </a:ext>
                  </a:extLst>
                </p:cNvPr>
                <p:cNvSpPr txBox="1">
                  <a:spLocks noRot="1" noChangeAspect="1" noMove="1" noResize="1" noEditPoints="1" noAdjustHandles="1" noChangeArrowheads="1" noChangeShapeType="1" noTextEdit="1"/>
                </p:cNvSpPr>
                <p:nvPr/>
              </p:nvSpPr>
              <p:spPr>
                <a:xfrm>
                  <a:off x="8725251" y="3891307"/>
                  <a:ext cx="1747811" cy="422584"/>
                </a:xfrm>
                <a:prstGeom prst="rect">
                  <a:avLst/>
                </a:prstGeom>
                <a:blipFill>
                  <a:blip r:embed="rId3"/>
                  <a:stretch>
                    <a:fillRect l="-1435"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89FEAA2-B579-4B88-8C5D-1E664D6C870B}"/>
                    </a:ext>
                  </a:extLst>
                </p:cNvPr>
                <p:cNvSpPr txBox="1"/>
                <p:nvPr/>
              </p:nvSpPr>
              <p:spPr>
                <a:xfrm>
                  <a:off x="8238048" y="4379790"/>
                  <a:ext cx="2410758" cy="422584"/>
                </a:xfrm>
                <a:prstGeom prst="rect">
                  <a:avLst/>
                </a:prstGeom>
                <a:noFill/>
              </p:spPr>
              <p:txBody>
                <a:bodyPr wrap="square" rtlCol="0">
                  <a:spAutoFit/>
                </a:bodyPr>
                <a:lstStyle/>
                <a:p>
                  <a:r>
                    <a:rPr lang="en-US" sz="1400" dirty="0"/>
                    <a:t>First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a:t>
                  </a:r>
                </a:p>
              </p:txBody>
            </p:sp>
          </mc:Choice>
          <mc:Fallback xmlns="">
            <p:sp>
              <p:nvSpPr>
                <p:cNvPr id="9" name="TextBox 8">
                  <a:extLst>
                    <a:ext uri="{FF2B5EF4-FFF2-40B4-BE49-F238E27FC236}">
                      <a16:creationId xmlns:a16="http://schemas.microsoft.com/office/drawing/2014/main" id="{389FEAA2-B579-4B88-8C5D-1E664D6C870B}"/>
                    </a:ext>
                  </a:extLst>
                </p:cNvPr>
                <p:cNvSpPr txBox="1">
                  <a:spLocks noRot="1" noChangeAspect="1" noMove="1" noResize="1" noEditPoints="1" noAdjustHandles="1" noChangeArrowheads="1" noChangeShapeType="1" noTextEdit="1"/>
                </p:cNvSpPr>
                <p:nvPr/>
              </p:nvSpPr>
              <p:spPr>
                <a:xfrm>
                  <a:off x="8238048" y="4379790"/>
                  <a:ext cx="2410758" cy="422584"/>
                </a:xfrm>
                <a:prstGeom prst="rect">
                  <a:avLst/>
                </a:prstGeom>
                <a:blipFill>
                  <a:blip r:embed="rId4"/>
                  <a:stretch>
                    <a:fillRect l="-1042" t="-400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B85CA83-06C9-4EFC-89BE-3CA989723CAD}"/>
                    </a:ext>
                  </a:extLst>
                </p:cNvPr>
                <p:cNvSpPr txBox="1"/>
                <p:nvPr/>
              </p:nvSpPr>
              <p:spPr>
                <a:xfrm>
                  <a:off x="8141435" y="3376705"/>
                  <a:ext cx="2410758" cy="422584"/>
                </a:xfrm>
                <a:prstGeom prst="rect">
                  <a:avLst/>
                </a:prstGeom>
                <a:noFill/>
              </p:spPr>
              <p:txBody>
                <a:bodyPr wrap="square" rtlCol="0">
                  <a:spAutoFit/>
                </a:bodyPr>
                <a:lstStyle/>
                <a:p>
                  <a:r>
                    <a:rPr lang="en-US" sz="1400" dirty="0"/>
                    <a:t>Third quartile -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a:t>
                  </a:r>
                </a:p>
              </p:txBody>
            </p:sp>
          </mc:Choice>
          <mc:Fallback xmlns="">
            <p:sp>
              <p:nvSpPr>
                <p:cNvPr id="10" name="TextBox 9">
                  <a:extLst>
                    <a:ext uri="{FF2B5EF4-FFF2-40B4-BE49-F238E27FC236}">
                      <a16:creationId xmlns:a16="http://schemas.microsoft.com/office/drawing/2014/main" id="{CB85CA83-06C9-4EFC-89BE-3CA989723CAD}"/>
                    </a:ext>
                  </a:extLst>
                </p:cNvPr>
                <p:cNvSpPr txBox="1">
                  <a:spLocks noRot="1" noChangeAspect="1" noMove="1" noResize="1" noEditPoints="1" noAdjustHandles="1" noChangeArrowheads="1" noChangeShapeType="1" noTextEdit="1"/>
                </p:cNvSpPr>
                <p:nvPr/>
              </p:nvSpPr>
              <p:spPr>
                <a:xfrm>
                  <a:off x="8141435" y="3376705"/>
                  <a:ext cx="2410758" cy="422584"/>
                </a:xfrm>
                <a:prstGeom prst="rect">
                  <a:avLst/>
                </a:prstGeom>
                <a:blipFill>
                  <a:blip r:embed="rId5"/>
                  <a:stretch>
                    <a:fillRect l="-1042" t="-3922" b="-19608"/>
                  </a:stretch>
                </a:blipFill>
              </p:spPr>
              <p:txBody>
                <a:bodyPr/>
                <a:lstStyle/>
                <a:p>
                  <a:r>
                    <a:rPr lang="en-US">
                      <a:noFill/>
                    </a:rPr>
                    <a:t> </a:t>
                  </a:r>
                </a:p>
              </p:txBody>
            </p:sp>
          </mc:Fallback>
        </mc:AlternateContent>
        <p:cxnSp>
          <p:nvCxnSpPr>
            <p:cNvPr id="11" name="Straight Connector 10">
              <a:extLst>
                <a:ext uri="{FF2B5EF4-FFF2-40B4-BE49-F238E27FC236}">
                  <a16:creationId xmlns:a16="http://schemas.microsoft.com/office/drawing/2014/main" id="{15613614-396C-44BC-B20F-22B393052890}"/>
                </a:ext>
              </a:extLst>
            </p:cNvPr>
            <p:cNvCxnSpPr>
              <a:cxnSpLocks/>
            </p:cNvCxnSpPr>
            <p:nvPr/>
          </p:nvCxnSpPr>
          <p:spPr>
            <a:xfrm flipV="1">
              <a:off x="10612028" y="2340194"/>
              <a:ext cx="14483" cy="1163751"/>
            </a:xfrm>
            <a:prstGeom prst="line">
              <a:avLst/>
            </a:prstGeom>
            <a:ln>
              <a:prstDash val="dash"/>
            </a:ln>
          </p:spPr>
          <p:style>
            <a:lnRef idx="2">
              <a:schemeClr val="dk1"/>
            </a:lnRef>
            <a:fillRef idx="0">
              <a:schemeClr val="dk1"/>
            </a:fillRef>
            <a:effectRef idx="1">
              <a:schemeClr val="dk1"/>
            </a:effectRef>
            <a:fontRef idx="minor">
              <a:schemeClr val="tx1"/>
            </a:fontRef>
          </p:style>
        </p:cxnSp>
        <p:grpSp>
          <p:nvGrpSpPr>
            <p:cNvPr id="12" name="Group 11">
              <a:extLst>
                <a:ext uri="{FF2B5EF4-FFF2-40B4-BE49-F238E27FC236}">
                  <a16:creationId xmlns:a16="http://schemas.microsoft.com/office/drawing/2014/main" id="{E65F6BF7-8986-436B-A727-770B7E7441D1}"/>
                </a:ext>
              </a:extLst>
            </p:cNvPr>
            <p:cNvGrpSpPr/>
            <p:nvPr/>
          </p:nvGrpSpPr>
          <p:grpSpPr>
            <a:xfrm>
              <a:off x="7948316" y="856883"/>
              <a:ext cx="3964956" cy="1483311"/>
              <a:chOff x="7948316" y="856883"/>
              <a:chExt cx="3964956" cy="1483311"/>
            </a:xfrm>
          </p:grpSpPr>
          <p:sp>
            <p:nvSpPr>
              <p:cNvPr id="27" name="TextBox 26">
                <a:extLst>
                  <a:ext uri="{FF2B5EF4-FFF2-40B4-BE49-F238E27FC236}">
                    <a16:creationId xmlns:a16="http://schemas.microsoft.com/office/drawing/2014/main" id="{F0FCF9B6-8151-410B-9A70-04E71E447696}"/>
                  </a:ext>
                </a:extLst>
              </p:cNvPr>
              <p:cNvSpPr txBox="1"/>
              <p:nvPr/>
            </p:nvSpPr>
            <p:spPr>
              <a:xfrm>
                <a:off x="9337631" y="856883"/>
                <a:ext cx="1886779" cy="307777"/>
              </a:xfrm>
              <a:prstGeom prst="rect">
                <a:avLst/>
              </a:prstGeom>
              <a:noFill/>
            </p:spPr>
            <p:txBody>
              <a:bodyPr wrap="square" rtlCol="0">
                <a:spAutoFit/>
              </a:bodyPr>
              <a:lstStyle/>
              <a:p>
                <a:r>
                  <a:rPr lang="en-US" sz="1400" dirty="0"/>
                  <a:t>Outliers</a:t>
                </a:r>
              </a:p>
            </p:txBody>
          </p:sp>
          <p:cxnSp>
            <p:nvCxnSpPr>
              <p:cNvPr id="28" name="Straight Connector 27">
                <a:extLst>
                  <a:ext uri="{FF2B5EF4-FFF2-40B4-BE49-F238E27FC236}">
                    <a16:creationId xmlns:a16="http://schemas.microsoft.com/office/drawing/2014/main" id="{F6CB6A51-6130-46E7-B70B-53D5289C54A4}"/>
                  </a:ext>
                </a:extLst>
              </p:cNvPr>
              <p:cNvCxnSpPr>
                <a:cxnSpLocks/>
              </p:cNvCxnSpPr>
              <p:nvPr/>
            </p:nvCxnSpPr>
            <p:spPr>
              <a:xfrm flipV="1">
                <a:off x="9919752" y="1867101"/>
                <a:ext cx="1993520" cy="34375"/>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EE8462E-86D7-4B5A-98FD-F0D8582C51DA}"/>
                      </a:ext>
                    </a:extLst>
                  </p:cNvPr>
                  <p:cNvSpPr txBox="1"/>
                  <p:nvPr/>
                </p:nvSpPr>
                <p:spPr>
                  <a:xfrm>
                    <a:off x="7948316" y="1700147"/>
                    <a:ext cx="225921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3</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29" name="TextBox 28">
                    <a:extLst>
                      <a:ext uri="{FF2B5EF4-FFF2-40B4-BE49-F238E27FC236}">
                        <a16:creationId xmlns:a16="http://schemas.microsoft.com/office/drawing/2014/main" id="{3EE8462E-86D7-4B5A-98FD-F0D8582C51DA}"/>
                      </a:ext>
                    </a:extLst>
                  </p:cNvPr>
                  <p:cNvSpPr txBox="1">
                    <a:spLocks noRot="1" noChangeAspect="1" noMove="1" noResize="1" noEditPoints="1" noAdjustHandles="1" noChangeArrowheads="1" noChangeShapeType="1" noTextEdit="1"/>
                  </p:cNvSpPr>
                  <p:nvPr/>
                </p:nvSpPr>
                <p:spPr>
                  <a:xfrm>
                    <a:off x="7948316" y="1700147"/>
                    <a:ext cx="2259216" cy="422584"/>
                  </a:xfrm>
                  <a:prstGeom prst="rect">
                    <a:avLst/>
                  </a:prstGeom>
                  <a:blipFill>
                    <a:blip r:embed="rId6"/>
                    <a:stretch>
                      <a:fillRect t="-4000" b="-20000"/>
                    </a:stretch>
                  </a:blipFill>
                </p:spPr>
                <p:txBody>
                  <a:bodyPr/>
                  <a:lstStyle/>
                  <a:p>
                    <a:r>
                      <a:rPr lang="en-US">
                        <a:noFill/>
                      </a:rPr>
                      <a:t> </a:t>
                    </a:r>
                  </a:p>
                </p:txBody>
              </p:sp>
            </mc:Fallback>
          </mc:AlternateContent>
          <p:cxnSp>
            <p:nvCxnSpPr>
              <p:cNvPr id="30" name="Straight Connector 29">
                <a:extLst>
                  <a:ext uri="{FF2B5EF4-FFF2-40B4-BE49-F238E27FC236}">
                    <a16:creationId xmlns:a16="http://schemas.microsoft.com/office/drawing/2014/main" id="{8E5FD52B-4E53-4770-812D-14609231A7D6}"/>
                  </a:ext>
                </a:extLst>
              </p:cNvPr>
              <p:cNvCxnSpPr>
                <a:cxnSpLocks/>
              </p:cNvCxnSpPr>
              <p:nvPr/>
            </p:nvCxnSpPr>
            <p:spPr>
              <a:xfrm>
                <a:off x="10467816" y="2340194"/>
                <a:ext cx="293995" cy="0"/>
              </a:xfrm>
              <a:prstGeom prst="line">
                <a:avLst/>
              </a:prstGeom>
            </p:spPr>
            <p:style>
              <a:lnRef idx="2">
                <a:schemeClr val="dk1"/>
              </a:lnRef>
              <a:fillRef idx="0">
                <a:schemeClr val="dk1"/>
              </a:fillRef>
              <a:effectRef idx="1">
                <a:schemeClr val="dk1"/>
              </a:effectRef>
              <a:fontRef idx="minor">
                <a:schemeClr val="tx1"/>
              </a:fontRef>
            </p:style>
          </p:cxnSp>
          <p:grpSp>
            <p:nvGrpSpPr>
              <p:cNvPr id="31" name="Group 30">
                <a:extLst>
                  <a:ext uri="{FF2B5EF4-FFF2-40B4-BE49-F238E27FC236}">
                    <a16:creationId xmlns:a16="http://schemas.microsoft.com/office/drawing/2014/main" id="{06AD4578-43DB-413D-87EF-262EBBAA0210}"/>
                  </a:ext>
                </a:extLst>
              </p:cNvPr>
              <p:cNvGrpSpPr/>
              <p:nvPr/>
            </p:nvGrpSpPr>
            <p:grpSpPr>
              <a:xfrm>
                <a:off x="10551082" y="1702192"/>
                <a:ext cx="101780" cy="98502"/>
                <a:chOff x="10512132" y="1664495"/>
                <a:chExt cx="179680" cy="173895"/>
              </a:xfrm>
            </p:grpSpPr>
            <p:cxnSp>
              <p:nvCxnSpPr>
                <p:cNvPr id="38" name="Straight Connector 37">
                  <a:extLst>
                    <a:ext uri="{FF2B5EF4-FFF2-40B4-BE49-F238E27FC236}">
                      <a16:creationId xmlns:a16="http://schemas.microsoft.com/office/drawing/2014/main" id="{DEF712FB-EBCE-4E91-99B4-C05B7095BC09}"/>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8375726A-1C3D-4E35-99F3-87BB8FA88C04}"/>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32" name="Group 31">
                <a:extLst>
                  <a:ext uri="{FF2B5EF4-FFF2-40B4-BE49-F238E27FC236}">
                    <a16:creationId xmlns:a16="http://schemas.microsoft.com/office/drawing/2014/main" id="{C6F61852-4E01-421C-B816-3F79D7F37D7A}"/>
                  </a:ext>
                </a:extLst>
              </p:cNvPr>
              <p:cNvGrpSpPr/>
              <p:nvPr/>
            </p:nvGrpSpPr>
            <p:grpSpPr>
              <a:xfrm>
                <a:off x="10547231" y="1550458"/>
                <a:ext cx="101780" cy="98502"/>
                <a:chOff x="10512132" y="1664495"/>
                <a:chExt cx="179680" cy="173895"/>
              </a:xfrm>
            </p:grpSpPr>
            <p:cxnSp>
              <p:nvCxnSpPr>
                <p:cNvPr id="36" name="Straight Connector 35">
                  <a:extLst>
                    <a:ext uri="{FF2B5EF4-FFF2-40B4-BE49-F238E27FC236}">
                      <a16:creationId xmlns:a16="http://schemas.microsoft.com/office/drawing/2014/main" id="{F88852EE-8F77-4FFD-866A-5D6361513049}"/>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A4246E0F-720D-4E0B-AA45-E19B0BBEC55D}"/>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33" name="Group 32">
                <a:extLst>
                  <a:ext uri="{FF2B5EF4-FFF2-40B4-BE49-F238E27FC236}">
                    <a16:creationId xmlns:a16="http://schemas.microsoft.com/office/drawing/2014/main" id="{FCBAFB0F-EE33-4480-8175-D55366A0E4EF}"/>
                  </a:ext>
                </a:extLst>
              </p:cNvPr>
              <p:cNvGrpSpPr/>
              <p:nvPr/>
            </p:nvGrpSpPr>
            <p:grpSpPr>
              <a:xfrm>
                <a:off x="10549294" y="1394414"/>
                <a:ext cx="101780" cy="98502"/>
                <a:chOff x="10512132" y="1664495"/>
                <a:chExt cx="179680" cy="173895"/>
              </a:xfrm>
            </p:grpSpPr>
            <p:cxnSp>
              <p:nvCxnSpPr>
                <p:cNvPr id="34" name="Straight Connector 33">
                  <a:extLst>
                    <a:ext uri="{FF2B5EF4-FFF2-40B4-BE49-F238E27FC236}">
                      <a16:creationId xmlns:a16="http://schemas.microsoft.com/office/drawing/2014/main" id="{97FD3A94-3B16-4013-9995-7A06B3B2EDAB}"/>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35" name="Straight Connector 34">
                  <a:extLst>
                    <a:ext uri="{FF2B5EF4-FFF2-40B4-BE49-F238E27FC236}">
                      <a16:creationId xmlns:a16="http://schemas.microsoft.com/office/drawing/2014/main" id="{D159CA71-C6B8-4773-AEEE-201E22CBF6E4}"/>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nvGrpSpPr>
            <p:cNvPr id="13" name="Group 12">
              <a:extLst>
                <a:ext uri="{FF2B5EF4-FFF2-40B4-BE49-F238E27FC236}">
                  <a16:creationId xmlns:a16="http://schemas.microsoft.com/office/drawing/2014/main" id="{CC11CF30-12B7-49F5-83BE-4321827AE389}"/>
                </a:ext>
              </a:extLst>
            </p:cNvPr>
            <p:cNvGrpSpPr/>
            <p:nvPr/>
          </p:nvGrpSpPr>
          <p:grpSpPr>
            <a:xfrm>
              <a:off x="8111866" y="4541829"/>
              <a:ext cx="3872309" cy="2365565"/>
              <a:chOff x="8111866" y="4541829"/>
              <a:chExt cx="3872309" cy="2365565"/>
            </a:xfrm>
          </p:grpSpPr>
          <p:sp>
            <p:nvSpPr>
              <p:cNvPr id="14" name="TextBox 13">
                <a:extLst>
                  <a:ext uri="{FF2B5EF4-FFF2-40B4-BE49-F238E27FC236}">
                    <a16:creationId xmlns:a16="http://schemas.microsoft.com/office/drawing/2014/main" id="{1F086C13-BA2E-4148-B31F-2157939B9693}"/>
                  </a:ext>
                </a:extLst>
              </p:cNvPr>
              <p:cNvSpPr txBox="1"/>
              <p:nvPr/>
            </p:nvSpPr>
            <p:spPr>
              <a:xfrm>
                <a:off x="9346814" y="6599617"/>
                <a:ext cx="1886777" cy="307777"/>
              </a:xfrm>
              <a:prstGeom prst="rect">
                <a:avLst/>
              </a:prstGeom>
              <a:noFill/>
            </p:spPr>
            <p:txBody>
              <a:bodyPr wrap="square" rtlCol="0">
                <a:spAutoFit/>
              </a:bodyPr>
              <a:lstStyle/>
              <a:p>
                <a:r>
                  <a:rPr lang="en-US" sz="1400" dirty="0"/>
                  <a:t>Outliers</a:t>
                </a:r>
              </a:p>
            </p:txBody>
          </p:sp>
          <p:cxnSp>
            <p:nvCxnSpPr>
              <p:cNvPr id="15" name="Straight Connector 14">
                <a:extLst>
                  <a:ext uri="{FF2B5EF4-FFF2-40B4-BE49-F238E27FC236}">
                    <a16:creationId xmlns:a16="http://schemas.microsoft.com/office/drawing/2014/main" id="{F9DE45FA-528C-457C-BA69-9501AAA19D05}"/>
                  </a:ext>
                </a:extLst>
              </p:cNvPr>
              <p:cNvCxnSpPr>
                <a:cxnSpLocks/>
              </p:cNvCxnSpPr>
              <p:nvPr/>
            </p:nvCxnSpPr>
            <p:spPr>
              <a:xfrm flipV="1">
                <a:off x="10093549" y="5911630"/>
                <a:ext cx="1890626" cy="6246"/>
              </a:xfrm>
              <a:prstGeom prst="line">
                <a:avLst/>
              </a:prstGeom>
              <a:ln w="19050">
                <a:prstDash val="dash"/>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E6A4AD4C-609A-4077-90F9-7F8EAF063C2E}"/>
                      </a:ext>
                    </a:extLst>
                  </p:cNvPr>
                  <p:cNvSpPr txBox="1"/>
                  <p:nvPr/>
                </p:nvSpPr>
                <p:spPr>
                  <a:xfrm>
                    <a:off x="8111866" y="5704437"/>
                    <a:ext cx="2361196" cy="422584"/>
                  </a:xfrm>
                  <a:prstGeom prst="rect">
                    <a:avLst/>
                  </a:prstGeom>
                  <a:noFill/>
                </p:spPr>
                <p:txBody>
                  <a:bodyPr wrap="square" rtlCol="0">
                    <a:spAutoFit/>
                  </a:bodyPr>
                  <a:lstStyle/>
                  <a:p>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b="0" i="1" smtClean="0">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 - 1.5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i="1">
                                <a:latin typeface="Cambria Math" panose="02040503050406030204" pitchFamily="18" charset="0"/>
                              </a:rPr>
                              <m:t>3</m:t>
                            </m:r>
                          </m:sub>
                        </m:sSub>
                      </m:oMath>
                    </a14:m>
                    <a:r>
                      <a:rPr lang="en-US" sz="1400" dirty="0"/>
                      <a:t> - </a:t>
                    </a:r>
                    <a14:m>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𝑄</m:t>
                            </m:r>
                          </m:e>
                          <m:sub>
                            <m:r>
                              <a:rPr lang="en-US" sz="1400" b="0" i="1" smtClean="0">
                                <a:latin typeface="Cambria Math" panose="02040503050406030204" pitchFamily="18" charset="0"/>
                              </a:rPr>
                              <m:t>1</m:t>
                            </m:r>
                          </m:sub>
                        </m:sSub>
                      </m:oMath>
                    </a14:m>
                    <a:r>
                      <a:rPr lang="en-US" sz="1400" dirty="0"/>
                      <a:t>)</a:t>
                    </a:r>
                  </a:p>
                </p:txBody>
              </p:sp>
            </mc:Choice>
            <mc:Fallback xmlns="">
              <p:sp>
                <p:nvSpPr>
                  <p:cNvPr id="16" name="TextBox 15">
                    <a:extLst>
                      <a:ext uri="{FF2B5EF4-FFF2-40B4-BE49-F238E27FC236}">
                        <a16:creationId xmlns:a16="http://schemas.microsoft.com/office/drawing/2014/main" id="{E6A4AD4C-609A-4077-90F9-7F8EAF063C2E}"/>
                      </a:ext>
                    </a:extLst>
                  </p:cNvPr>
                  <p:cNvSpPr txBox="1">
                    <a:spLocks noRot="1" noChangeAspect="1" noMove="1" noResize="1" noEditPoints="1" noAdjustHandles="1" noChangeArrowheads="1" noChangeShapeType="1" noTextEdit="1"/>
                  </p:cNvSpPr>
                  <p:nvPr/>
                </p:nvSpPr>
                <p:spPr>
                  <a:xfrm>
                    <a:off x="8111866" y="5704437"/>
                    <a:ext cx="2361196" cy="422584"/>
                  </a:xfrm>
                  <a:prstGeom prst="rect">
                    <a:avLst/>
                  </a:prstGeom>
                  <a:blipFill>
                    <a:blip r:embed="rId7"/>
                    <a:stretch>
                      <a:fillRect t="-3922" b="-19608"/>
                    </a:stretch>
                  </a:blipFill>
                </p:spPr>
                <p:txBody>
                  <a:bodyPr/>
                  <a:lstStyle/>
                  <a:p>
                    <a:r>
                      <a:rPr lang="en-US">
                        <a:noFill/>
                      </a:rPr>
                      <a:t> </a:t>
                    </a:r>
                  </a:p>
                </p:txBody>
              </p:sp>
            </mc:Fallback>
          </mc:AlternateContent>
          <p:grpSp>
            <p:nvGrpSpPr>
              <p:cNvPr id="17" name="Group 16">
                <a:extLst>
                  <a:ext uri="{FF2B5EF4-FFF2-40B4-BE49-F238E27FC236}">
                    <a16:creationId xmlns:a16="http://schemas.microsoft.com/office/drawing/2014/main" id="{7AD60313-CEC1-4B74-82C4-48F3503E1725}"/>
                  </a:ext>
                </a:extLst>
              </p:cNvPr>
              <p:cNvGrpSpPr/>
              <p:nvPr/>
            </p:nvGrpSpPr>
            <p:grpSpPr>
              <a:xfrm>
                <a:off x="10470980" y="4541829"/>
                <a:ext cx="293995" cy="950599"/>
                <a:chOff x="10442646" y="4778986"/>
                <a:chExt cx="293995" cy="821425"/>
              </a:xfrm>
            </p:grpSpPr>
            <p:cxnSp>
              <p:nvCxnSpPr>
                <p:cNvPr id="25" name="Straight Connector 24">
                  <a:extLst>
                    <a:ext uri="{FF2B5EF4-FFF2-40B4-BE49-F238E27FC236}">
                      <a16:creationId xmlns:a16="http://schemas.microsoft.com/office/drawing/2014/main" id="{5201BC72-6DF2-4062-BC3B-08F8C429B589}"/>
                    </a:ext>
                  </a:extLst>
                </p:cNvPr>
                <p:cNvCxnSpPr>
                  <a:cxnSpLocks/>
                </p:cNvCxnSpPr>
                <p:nvPr/>
              </p:nvCxnSpPr>
              <p:spPr>
                <a:xfrm flipV="1">
                  <a:off x="10583694" y="4778986"/>
                  <a:ext cx="0" cy="807337"/>
                </a:xfrm>
                <a:prstGeom prst="line">
                  <a:avLst/>
                </a:prstGeom>
                <a:ln>
                  <a:prstDash val="dash"/>
                </a:ln>
              </p:spPr>
              <p:style>
                <a:lnRef idx="2">
                  <a:schemeClr val="dk1"/>
                </a:lnRef>
                <a:fillRef idx="0">
                  <a:schemeClr val="dk1"/>
                </a:fillRef>
                <a:effectRef idx="1">
                  <a:schemeClr val="dk1"/>
                </a:effectRef>
                <a:fontRef idx="minor">
                  <a:schemeClr val="tx1"/>
                </a:fontRef>
              </p:style>
            </p:cxnSp>
            <p:cxnSp>
              <p:nvCxnSpPr>
                <p:cNvPr id="26" name="Straight Connector 25">
                  <a:extLst>
                    <a:ext uri="{FF2B5EF4-FFF2-40B4-BE49-F238E27FC236}">
                      <a16:creationId xmlns:a16="http://schemas.microsoft.com/office/drawing/2014/main" id="{B1BB21DA-A4A3-4303-8600-C70810AE3018}"/>
                    </a:ext>
                  </a:extLst>
                </p:cNvPr>
                <p:cNvCxnSpPr/>
                <p:nvPr/>
              </p:nvCxnSpPr>
              <p:spPr>
                <a:xfrm>
                  <a:off x="10442646" y="5600411"/>
                  <a:ext cx="293995" cy="0"/>
                </a:xfrm>
                <a:prstGeom prst="line">
                  <a:avLst/>
                </a:prstGeom>
              </p:spPr>
              <p:style>
                <a:lnRef idx="2">
                  <a:schemeClr val="dk1"/>
                </a:lnRef>
                <a:fillRef idx="0">
                  <a:schemeClr val="dk1"/>
                </a:fillRef>
                <a:effectRef idx="1">
                  <a:schemeClr val="dk1"/>
                </a:effectRef>
                <a:fontRef idx="minor">
                  <a:schemeClr val="tx1"/>
                </a:fontRef>
              </p:style>
            </p:cxnSp>
          </p:grpSp>
          <p:grpSp>
            <p:nvGrpSpPr>
              <p:cNvPr id="18" name="Group 17">
                <a:extLst>
                  <a:ext uri="{FF2B5EF4-FFF2-40B4-BE49-F238E27FC236}">
                    <a16:creationId xmlns:a16="http://schemas.microsoft.com/office/drawing/2014/main" id="{4A4B3200-45A0-44F0-8446-47B1E277A78A}"/>
                  </a:ext>
                </a:extLst>
              </p:cNvPr>
              <p:cNvGrpSpPr/>
              <p:nvPr/>
            </p:nvGrpSpPr>
            <p:grpSpPr>
              <a:xfrm>
                <a:off x="10524731" y="6328813"/>
                <a:ext cx="101780" cy="98502"/>
                <a:chOff x="10512132" y="1664495"/>
                <a:chExt cx="179680" cy="173895"/>
              </a:xfrm>
            </p:grpSpPr>
            <p:cxnSp>
              <p:nvCxnSpPr>
                <p:cNvPr id="23" name="Straight Connector 22">
                  <a:extLst>
                    <a:ext uri="{FF2B5EF4-FFF2-40B4-BE49-F238E27FC236}">
                      <a16:creationId xmlns:a16="http://schemas.microsoft.com/office/drawing/2014/main" id="{B803A1FF-D119-45FB-9894-07B96AD0B148}"/>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4" name="Straight Connector 23">
                  <a:extLst>
                    <a:ext uri="{FF2B5EF4-FFF2-40B4-BE49-F238E27FC236}">
                      <a16:creationId xmlns:a16="http://schemas.microsoft.com/office/drawing/2014/main" id="{CB6B0DCE-EFC9-4BC6-ADEC-FA8460727A17}"/>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nvGrpSpPr>
              <p:cNvPr id="20" name="Group 19">
                <a:extLst>
                  <a:ext uri="{FF2B5EF4-FFF2-40B4-BE49-F238E27FC236}">
                    <a16:creationId xmlns:a16="http://schemas.microsoft.com/office/drawing/2014/main" id="{6C6C3F14-4C72-4BD9-B369-B514BB9186C6}"/>
                  </a:ext>
                </a:extLst>
              </p:cNvPr>
              <p:cNvGrpSpPr/>
              <p:nvPr/>
            </p:nvGrpSpPr>
            <p:grpSpPr>
              <a:xfrm>
                <a:off x="10520880" y="6177079"/>
                <a:ext cx="101780" cy="98502"/>
                <a:chOff x="10512132" y="1664495"/>
                <a:chExt cx="179680" cy="173895"/>
              </a:xfrm>
            </p:grpSpPr>
            <p:cxnSp>
              <p:nvCxnSpPr>
                <p:cNvPr id="21" name="Straight Connector 20">
                  <a:extLst>
                    <a:ext uri="{FF2B5EF4-FFF2-40B4-BE49-F238E27FC236}">
                      <a16:creationId xmlns:a16="http://schemas.microsoft.com/office/drawing/2014/main" id="{F4637458-54DD-4AEC-BA3A-EB1E8A4007A0}"/>
                    </a:ext>
                  </a:extLst>
                </p:cNvPr>
                <p:cNvCxnSpPr>
                  <a:cxnSpLocks/>
                </p:cNvCxnSpPr>
                <p:nvPr/>
              </p:nvCxnSpPr>
              <p:spPr>
                <a:xfrm>
                  <a:off x="10512132" y="1750245"/>
                  <a:ext cx="179680" cy="0"/>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2" name="Straight Connector 21">
                  <a:extLst>
                    <a:ext uri="{FF2B5EF4-FFF2-40B4-BE49-F238E27FC236}">
                      <a16:creationId xmlns:a16="http://schemas.microsoft.com/office/drawing/2014/main" id="{9283641F-5FF4-4BEB-B6CD-AC151BB3B6BB}"/>
                    </a:ext>
                  </a:extLst>
                </p:cNvPr>
                <p:cNvCxnSpPr>
                  <a:cxnSpLocks/>
                </p:cNvCxnSpPr>
                <p:nvPr/>
              </p:nvCxnSpPr>
              <p:spPr>
                <a:xfrm>
                  <a:off x="10605170" y="1664495"/>
                  <a:ext cx="0" cy="173895"/>
                </a:xfrm>
                <a:prstGeom prst="line">
                  <a:avLst/>
                </a:prstGeom>
                <a:ln w="38100">
                  <a:solidFill>
                    <a:srgbClr val="FF0000"/>
                  </a:solidFill>
                </a:ln>
              </p:spPr>
              <p:style>
                <a:lnRef idx="2">
                  <a:schemeClr val="accent2"/>
                </a:lnRef>
                <a:fillRef idx="0">
                  <a:schemeClr val="accent2"/>
                </a:fillRef>
                <a:effectRef idx="1">
                  <a:schemeClr val="accent2"/>
                </a:effectRef>
                <a:fontRef idx="minor">
                  <a:schemeClr val="tx1"/>
                </a:fontRef>
              </p:style>
            </p:cxnSp>
          </p:grpSp>
        </p:grpSp>
      </p:grpSp>
      <p:sp>
        <p:nvSpPr>
          <p:cNvPr id="40" name="TextBox 39">
            <a:extLst>
              <a:ext uri="{FF2B5EF4-FFF2-40B4-BE49-F238E27FC236}">
                <a16:creationId xmlns:a16="http://schemas.microsoft.com/office/drawing/2014/main" id="{39F597C6-8609-4D72-A3E4-B6E6CB16EB3D}"/>
              </a:ext>
            </a:extLst>
          </p:cNvPr>
          <p:cNvSpPr txBox="1"/>
          <p:nvPr/>
        </p:nvSpPr>
        <p:spPr>
          <a:xfrm>
            <a:off x="10705263" y="2465987"/>
            <a:ext cx="1376985" cy="738664"/>
          </a:xfrm>
          <a:prstGeom prst="rect">
            <a:avLst/>
          </a:prstGeom>
          <a:noFill/>
        </p:spPr>
        <p:txBody>
          <a:bodyPr wrap="square" rtlCol="0">
            <a:spAutoFit/>
          </a:bodyPr>
          <a:lstStyle/>
          <a:p>
            <a:pPr algn="ctr"/>
            <a:r>
              <a:rPr lang="en-US" sz="1400" dirty="0"/>
              <a:t>Maximum point which is not an outlier</a:t>
            </a:r>
          </a:p>
        </p:txBody>
      </p:sp>
      <p:sp>
        <p:nvSpPr>
          <p:cNvPr id="41" name="TextBox 40">
            <a:extLst>
              <a:ext uri="{FF2B5EF4-FFF2-40B4-BE49-F238E27FC236}">
                <a16:creationId xmlns:a16="http://schemas.microsoft.com/office/drawing/2014/main" id="{88A7CD40-1D75-4315-AA32-8523068C2BB7}"/>
              </a:ext>
            </a:extLst>
          </p:cNvPr>
          <p:cNvSpPr txBox="1"/>
          <p:nvPr/>
        </p:nvSpPr>
        <p:spPr>
          <a:xfrm>
            <a:off x="10615883" y="4674445"/>
            <a:ext cx="1391991" cy="738664"/>
          </a:xfrm>
          <a:prstGeom prst="rect">
            <a:avLst/>
          </a:prstGeom>
          <a:noFill/>
        </p:spPr>
        <p:txBody>
          <a:bodyPr wrap="square" rtlCol="0">
            <a:spAutoFit/>
          </a:bodyPr>
          <a:lstStyle/>
          <a:p>
            <a:pPr algn="ctr"/>
            <a:r>
              <a:rPr lang="en-US" sz="1400" dirty="0"/>
              <a:t>Minimum point which is not an outlier</a:t>
            </a:r>
          </a:p>
        </p:txBody>
      </p:sp>
      <p:sp>
        <p:nvSpPr>
          <p:cNvPr id="42" name="Rectangle 41">
            <a:extLst>
              <a:ext uri="{FF2B5EF4-FFF2-40B4-BE49-F238E27FC236}">
                <a16:creationId xmlns:a16="http://schemas.microsoft.com/office/drawing/2014/main" id="{74E32391-4DEB-484A-871E-C73E213CE6F5}"/>
              </a:ext>
            </a:extLst>
          </p:cNvPr>
          <p:cNvSpPr/>
          <p:nvPr/>
        </p:nvSpPr>
        <p:spPr>
          <a:xfrm>
            <a:off x="8305801" y="1409700"/>
            <a:ext cx="3776448" cy="5255094"/>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3" name="Picture 42">
            <a:extLst>
              <a:ext uri="{FF2B5EF4-FFF2-40B4-BE49-F238E27FC236}">
                <a16:creationId xmlns:a16="http://schemas.microsoft.com/office/drawing/2014/main" id="{39A5333D-3395-4DA2-A3B3-7466174ADEC3}"/>
              </a:ext>
            </a:extLst>
          </p:cNvPr>
          <p:cNvPicPr>
            <a:picLocks noChangeAspect="1"/>
          </p:cNvPicPr>
          <p:nvPr/>
        </p:nvPicPr>
        <p:blipFill rotWithShape="1">
          <a:blip r:embed="rId8">
            <a:extLst>
              <a:ext uri="{28A0092B-C50C-407E-A947-70E740481C1C}">
                <a14:useLocalDpi xmlns:a14="http://schemas.microsoft.com/office/drawing/2010/main" val="0"/>
              </a:ext>
            </a:extLst>
          </a:blip>
          <a:srcRect l="26099" t="1" r="63872" b="1131"/>
          <a:stretch/>
        </p:blipFill>
        <p:spPr>
          <a:xfrm rot="16200000">
            <a:off x="975402" y="4099302"/>
            <a:ext cx="235853" cy="294988"/>
          </a:xfrm>
          <a:prstGeom prst="rect">
            <a:avLst/>
          </a:prstGeom>
          <a:solidFill>
            <a:schemeClr val="bg1"/>
          </a:solidFill>
        </p:spPr>
      </p:pic>
      <p:pic>
        <p:nvPicPr>
          <p:cNvPr id="44" name="Picture 43">
            <a:extLst>
              <a:ext uri="{FF2B5EF4-FFF2-40B4-BE49-F238E27FC236}">
                <a16:creationId xmlns:a16="http://schemas.microsoft.com/office/drawing/2014/main" id="{6B102306-953C-4C39-86A9-E3BC66D7ED97}"/>
              </a:ext>
            </a:extLst>
          </p:cNvPr>
          <p:cNvPicPr>
            <a:picLocks noChangeAspect="1"/>
          </p:cNvPicPr>
          <p:nvPr/>
        </p:nvPicPr>
        <p:blipFill rotWithShape="1">
          <a:blip r:embed="rId8">
            <a:extLst>
              <a:ext uri="{28A0092B-C50C-407E-A947-70E740481C1C}">
                <a14:useLocalDpi xmlns:a14="http://schemas.microsoft.com/office/drawing/2010/main" val="0"/>
              </a:ext>
            </a:extLst>
          </a:blip>
          <a:srcRect l="26099" t="1" r="63872" b="1131"/>
          <a:stretch/>
        </p:blipFill>
        <p:spPr>
          <a:xfrm rot="16200000">
            <a:off x="975403" y="3433905"/>
            <a:ext cx="235853" cy="294988"/>
          </a:xfrm>
          <a:prstGeom prst="rect">
            <a:avLst/>
          </a:prstGeom>
          <a:solidFill>
            <a:schemeClr val="bg1"/>
          </a:solidFill>
        </p:spPr>
      </p:pic>
      <p:grpSp>
        <p:nvGrpSpPr>
          <p:cNvPr id="47" name="Group 46">
            <a:extLst>
              <a:ext uri="{FF2B5EF4-FFF2-40B4-BE49-F238E27FC236}">
                <a16:creationId xmlns:a16="http://schemas.microsoft.com/office/drawing/2014/main" id="{78DD0D9B-6CA6-4A04-891B-B06906EC3620}"/>
              </a:ext>
            </a:extLst>
          </p:cNvPr>
          <p:cNvGrpSpPr/>
          <p:nvPr/>
        </p:nvGrpSpPr>
        <p:grpSpPr>
          <a:xfrm>
            <a:off x="825639" y="1447800"/>
            <a:ext cx="6966891" cy="4574904"/>
            <a:chOff x="825639" y="1447800"/>
            <a:chExt cx="6966891" cy="4574904"/>
          </a:xfrm>
        </p:grpSpPr>
        <p:grpSp>
          <p:nvGrpSpPr>
            <p:cNvPr id="2" name="Group 1">
              <a:extLst>
                <a:ext uri="{FF2B5EF4-FFF2-40B4-BE49-F238E27FC236}">
                  <a16:creationId xmlns:a16="http://schemas.microsoft.com/office/drawing/2014/main" id="{2A212B2D-3C63-449C-99A3-F866E8D91CC9}"/>
                </a:ext>
              </a:extLst>
            </p:cNvPr>
            <p:cNvGrpSpPr/>
            <p:nvPr/>
          </p:nvGrpSpPr>
          <p:grpSpPr>
            <a:xfrm>
              <a:off x="825639" y="2001924"/>
              <a:ext cx="6966891" cy="4020780"/>
              <a:chOff x="825639" y="2001924"/>
              <a:chExt cx="6966891" cy="4020780"/>
            </a:xfrm>
          </p:grpSpPr>
          <p:pic>
            <p:nvPicPr>
              <p:cNvPr id="3" name="Picture 2">
                <a:extLst>
                  <a:ext uri="{FF2B5EF4-FFF2-40B4-BE49-F238E27FC236}">
                    <a16:creationId xmlns:a16="http://schemas.microsoft.com/office/drawing/2014/main" id="{0BE71527-C9D3-4179-AE91-5F2559D5B0CA}"/>
                  </a:ext>
                </a:extLst>
              </p:cNvPr>
              <p:cNvPicPr>
                <a:picLocks noChangeAspect="1"/>
              </p:cNvPicPr>
              <p:nvPr/>
            </p:nvPicPr>
            <p:blipFill rotWithShape="1">
              <a:blip r:embed="rId9"/>
              <a:srcRect l="51323" t="51964" r="8383" b="1719"/>
              <a:stretch/>
            </p:blipFill>
            <p:spPr>
              <a:xfrm>
                <a:off x="825639" y="2001924"/>
                <a:ext cx="6966891" cy="4020780"/>
              </a:xfrm>
              <a:prstGeom prst="rect">
                <a:avLst/>
              </a:prstGeom>
            </p:spPr>
          </p:pic>
          <p:pic>
            <p:nvPicPr>
              <p:cNvPr id="45" name="Picture 44">
                <a:extLst>
                  <a:ext uri="{FF2B5EF4-FFF2-40B4-BE49-F238E27FC236}">
                    <a16:creationId xmlns:a16="http://schemas.microsoft.com/office/drawing/2014/main" id="{FB1188CB-FC01-4080-82C4-5CC380E77E9A}"/>
                  </a:ext>
                </a:extLst>
              </p:cNvPr>
              <p:cNvPicPr>
                <a:picLocks noChangeAspect="1"/>
              </p:cNvPicPr>
              <p:nvPr/>
            </p:nvPicPr>
            <p:blipFill rotWithShape="1">
              <a:blip r:embed="rId8">
                <a:extLst>
                  <a:ext uri="{28A0092B-C50C-407E-A947-70E740481C1C}">
                    <a14:useLocalDpi xmlns:a14="http://schemas.microsoft.com/office/drawing/2010/main" val="0"/>
                  </a:ext>
                </a:extLst>
              </a:blip>
              <a:srcRect l="26099" t="1" r="63872" b="1131"/>
              <a:stretch/>
            </p:blipFill>
            <p:spPr>
              <a:xfrm rot="16200000">
                <a:off x="975403" y="4099302"/>
                <a:ext cx="235853" cy="294988"/>
              </a:xfrm>
              <a:prstGeom prst="rect">
                <a:avLst/>
              </a:prstGeom>
              <a:solidFill>
                <a:schemeClr val="bg1"/>
              </a:solidFill>
            </p:spPr>
          </p:pic>
          <p:pic>
            <p:nvPicPr>
              <p:cNvPr id="46" name="Picture 45">
                <a:extLst>
                  <a:ext uri="{FF2B5EF4-FFF2-40B4-BE49-F238E27FC236}">
                    <a16:creationId xmlns:a16="http://schemas.microsoft.com/office/drawing/2014/main" id="{3EE8DA5C-88F7-4F4A-9236-0DBC39E67A45}"/>
                  </a:ext>
                </a:extLst>
              </p:cNvPr>
              <p:cNvPicPr>
                <a:picLocks noChangeAspect="1"/>
              </p:cNvPicPr>
              <p:nvPr/>
            </p:nvPicPr>
            <p:blipFill rotWithShape="1">
              <a:blip r:embed="rId8">
                <a:extLst>
                  <a:ext uri="{28A0092B-C50C-407E-A947-70E740481C1C}">
                    <a14:useLocalDpi xmlns:a14="http://schemas.microsoft.com/office/drawing/2010/main" val="0"/>
                  </a:ext>
                </a:extLst>
              </a:blip>
              <a:srcRect l="26099" t="1" r="63872" b="1131"/>
              <a:stretch/>
            </p:blipFill>
            <p:spPr>
              <a:xfrm rot="16200000">
                <a:off x="975404" y="3433905"/>
                <a:ext cx="235853" cy="294988"/>
              </a:xfrm>
              <a:prstGeom prst="rect">
                <a:avLst/>
              </a:prstGeom>
              <a:solidFill>
                <a:schemeClr val="bg1"/>
              </a:solidFill>
            </p:spPr>
          </p:pic>
        </p:grpSp>
        <p:sp>
          <p:nvSpPr>
            <p:cNvPr id="48" name="TextBox 47">
              <a:extLst>
                <a:ext uri="{FF2B5EF4-FFF2-40B4-BE49-F238E27FC236}">
                  <a16:creationId xmlns:a16="http://schemas.microsoft.com/office/drawing/2014/main" id="{7FACED52-D66B-45B9-A816-E3D09334B328}"/>
                </a:ext>
              </a:extLst>
            </p:cNvPr>
            <p:cNvSpPr txBox="1"/>
            <p:nvPr/>
          </p:nvSpPr>
          <p:spPr>
            <a:xfrm rot="16200000">
              <a:off x="-850201" y="3311405"/>
              <a:ext cx="4096541" cy="369332"/>
            </a:xfrm>
            <a:prstGeom prst="rect">
              <a:avLst/>
            </a:prstGeom>
            <a:solidFill>
              <a:schemeClr val="bg1"/>
            </a:solidFill>
          </p:spPr>
          <p:txBody>
            <a:bodyPr wrap="square" rtlCol="0">
              <a:spAutoFit/>
            </a:bodyPr>
            <a:lstStyle/>
            <a:p>
              <a:r>
                <a:rPr lang="en-US" dirty="0"/>
                <a:t>Maximum absolute angle error (degrees)</a:t>
              </a:r>
            </a:p>
          </p:txBody>
        </p:sp>
      </p:grpSp>
    </p:spTree>
    <p:extLst>
      <p:ext uri="{BB962C8B-B14F-4D97-AF65-F5344CB8AC3E}">
        <p14:creationId xmlns:p14="http://schemas.microsoft.com/office/powerpoint/2010/main" val="1336087223"/>
      </p:ext>
    </p:extLst>
  </p:cSld>
  <p:clrMapOvr>
    <a:masterClrMapping/>
  </p:clrMapOvr>
  <mc:AlternateContent xmlns:mc="http://schemas.openxmlformats.org/markup-compatibility/2006" xmlns:p14="http://schemas.microsoft.com/office/powerpoint/2010/main">
    <mc:Choice Requires="p14">
      <p:transition spd="slow" p14:dur="2000" advTm="9026"/>
    </mc:Choice>
    <mc:Fallback xmlns="">
      <p:transition spd="slow" advTm="902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9CCB80-70B2-4B98-9CBD-A91FD6C7D032}"/>
              </a:ext>
            </a:extLst>
          </p:cNvPr>
          <p:cNvGrpSpPr/>
          <p:nvPr/>
        </p:nvGrpSpPr>
        <p:grpSpPr>
          <a:xfrm>
            <a:off x="804115" y="142875"/>
            <a:ext cx="10835435" cy="6561632"/>
            <a:chOff x="804115" y="142875"/>
            <a:chExt cx="10835435" cy="6561632"/>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Wide area synchronization</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Time synchronized measurements</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a:buFont typeface="Wingdings" panose="05000000000000000000" pitchFamily="2" charset="2"/>
                <a:buChar char="§"/>
              </a:pPr>
              <a:r>
                <a:rPr lang="en-US" sz="2800" dirty="0">
                  <a:latin typeface="Arial" panose="020B0604020202020204" pitchFamily="34" charset="0"/>
                  <a:cs typeface="Arial" panose="020B0604020202020204" pitchFamily="34" charset="0"/>
                </a:rPr>
                <a:t>Phasor measurement units (PMUs)</a:t>
              </a:r>
            </a:p>
            <a:p>
              <a:pPr>
                <a:buFont typeface="Wingdings" panose="05000000000000000000" pitchFamily="2" charset="2"/>
                <a:buChar char="§"/>
              </a:pPr>
              <a:endParaRPr lang="en-US" sz="28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635F7A15-F6AC-4355-A530-B41B922AB713}"/>
                </a:ext>
              </a:extLst>
            </p:cNvPr>
            <p:cNvGrpSpPr/>
            <p:nvPr/>
          </p:nvGrpSpPr>
          <p:grpSpPr>
            <a:xfrm>
              <a:off x="4559431" y="3655303"/>
              <a:ext cx="5873465" cy="2607270"/>
              <a:chOff x="687720" y="2389885"/>
              <a:chExt cx="10207096" cy="3818794"/>
            </a:xfrm>
          </p:grpSpPr>
          <p:pic>
            <p:nvPicPr>
              <p:cNvPr id="17" name="Graphic 16">
                <a:extLst>
                  <a:ext uri="{FF2B5EF4-FFF2-40B4-BE49-F238E27FC236}">
                    <a16:creationId xmlns:a16="http://schemas.microsoft.com/office/drawing/2014/main" id="{3A978A4D-167F-406B-AA88-CC2874B634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720" y="3517809"/>
                <a:ext cx="1271645" cy="1271645"/>
              </a:xfrm>
              <a:prstGeom prst="rect">
                <a:avLst/>
              </a:prstGeom>
            </p:spPr>
          </p:pic>
          <p:pic>
            <p:nvPicPr>
              <p:cNvPr id="18" name="Graphic 17">
                <a:extLst>
                  <a:ext uri="{FF2B5EF4-FFF2-40B4-BE49-F238E27FC236}">
                    <a16:creationId xmlns:a16="http://schemas.microsoft.com/office/drawing/2014/main" id="{4B001897-68DB-4E20-AE3E-7C57C8FD7386}"/>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22767" y="2460534"/>
                <a:ext cx="1271645" cy="1271645"/>
              </a:xfrm>
              <a:prstGeom prst="rect">
                <a:avLst/>
              </a:prstGeom>
            </p:spPr>
          </p:pic>
          <p:pic>
            <p:nvPicPr>
              <p:cNvPr id="19" name="Graphic 18">
                <a:extLst>
                  <a:ext uri="{FF2B5EF4-FFF2-40B4-BE49-F238E27FC236}">
                    <a16:creationId xmlns:a16="http://schemas.microsoft.com/office/drawing/2014/main" id="{E0CECCA3-7F3F-47E0-839F-9A9DBD79EB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1042" y="4937034"/>
                <a:ext cx="1271645" cy="1271645"/>
              </a:xfrm>
              <a:prstGeom prst="rect">
                <a:avLst/>
              </a:prstGeom>
            </p:spPr>
          </p:pic>
          <p:pic>
            <p:nvPicPr>
              <p:cNvPr id="20" name="Graphic 19">
                <a:extLst>
                  <a:ext uri="{FF2B5EF4-FFF2-40B4-BE49-F238E27FC236}">
                    <a16:creationId xmlns:a16="http://schemas.microsoft.com/office/drawing/2014/main" id="{8844ECA3-E9A0-4D9F-8E77-39F84F6943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242" y="4809235"/>
                <a:ext cx="1271645" cy="1271645"/>
              </a:xfrm>
              <a:prstGeom prst="rect">
                <a:avLst/>
              </a:prstGeom>
            </p:spPr>
          </p:pic>
          <p:pic>
            <p:nvPicPr>
              <p:cNvPr id="21" name="Graphic 20">
                <a:extLst>
                  <a:ext uri="{FF2B5EF4-FFF2-40B4-BE49-F238E27FC236}">
                    <a16:creationId xmlns:a16="http://schemas.microsoft.com/office/drawing/2014/main" id="{393545EB-340E-486E-8346-126FD0F1C4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3171" y="2389885"/>
                <a:ext cx="1271645" cy="1271645"/>
              </a:xfrm>
              <a:prstGeom prst="rect">
                <a:avLst/>
              </a:prstGeom>
            </p:spPr>
          </p:pic>
          <p:cxnSp>
            <p:nvCxnSpPr>
              <p:cNvPr id="22" name="Straight Connector 21">
                <a:extLst>
                  <a:ext uri="{FF2B5EF4-FFF2-40B4-BE49-F238E27FC236}">
                    <a16:creationId xmlns:a16="http://schemas.microsoft.com/office/drawing/2014/main" id="{E144C345-8A2E-443B-986E-C960FE800DE6}"/>
                  </a:ext>
                </a:extLst>
              </p:cNvPr>
              <p:cNvCxnSpPr/>
              <p:nvPr/>
            </p:nvCxnSpPr>
            <p:spPr>
              <a:xfrm flipV="1">
                <a:off x="1294008" y="2752725"/>
                <a:ext cx="4164581" cy="1043252"/>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a:extLst>
                  <a:ext uri="{FF2B5EF4-FFF2-40B4-BE49-F238E27FC236}">
                    <a16:creationId xmlns:a16="http://schemas.microsoft.com/office/drawing/2014/main" id="{28A85CA3-8C32-427E-97D6-F4DCDEC79181}"/>
                  </a:ext>
                </a:extLst>
              </p:cNvPr>
              <p:cNvCxnSpPr>
                <a:cxnSpLocks/>
              </p:cNvCxnSpPr>
              <p:nvPr/>
            </p:nvCxnSpPr>
            <p:spPr>
              <a:xfrm>
                <a:off x="1323542" y="3787982"/>
                <a:ext cx="1734846" cy="146984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a:extLst>
                  <a:ext uri="{FF2B5EF4-FFF2-40B4-BE49-F238E27FC236}">
                    <a16:creationId xmlns:a16="http://schemas.microsoft.com/office/drawing/2014/main" id="{0F9C493E-8DD8-4592-ADF5-FF0EFC711017}"/>
                  </a:ext>
                </a:extLst>
              </p:cNvPr>
              <p:cNvCxnSpPr>
                <a:cxnSpLocks/>
              </p:cNvCxnSpPr>
              <p:nvPr/>
            </p:nvCxnSpPr>
            <p:spPr>
              <a:xfrm flipH="1" flipV="1">
                <a:off x="5458589" y="2770678"/>
                <a:ext cx="2657476" cy="2351337"/>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a:extLst>
                  <a:ext uri="{FF2B5EF4-FFF2-40B4-BE49-F238E27FC236}">
                    <a16:creationId xmlns:a16="http://schemas.microsoft.com/office/drawing/2014/main" id="{E1E0F66E-D61B-4534-A6A4-545FE810D8BB}"/>
                  </a:ext>
                </a:extLst>
              </p:cNvPr>
              <p:cNvCxnSpPr>
                <a:cxnSpLocks/>
              </p:cNvCxnSpPr>
              <p:nvPr/>
            </p:nvCxnSpPr>
            <p:spPr>
              <a:xfrm flipV="1">
                <a:off x="5458590" y="2721345"/>
                <a:ext cx="4808910" cy="32950"/>
              </a:xfrm>
              <a:prstGeom prst="line">
                <a:avLst/>
              </a:prstGeom>
            </p:spPr>
            <p:style>
              <a:lnRef idx="2">
                <a:schemeClr val="dk1"/>
              </a:lnRef>
              <a:fillRef idx="0">
                <a:schemeClr val="dk1"/>
              </a:fillRef>
              <a:effectRef idx="1">
                <a:schemeClr val="dk1"/>
              </a:effectRef>
              <a:fontRef idx="minor">
                <a:schemeClr val="tx1"/>
              </a:fontRef>
            </p:style>
          </p:cxnSp>
        </p:grpSp>
        <p:pic>
          <p:nvPicPr>
            <p:cNvPr id="11" name="Picture 10">
              <a:extLst>
                <a:ext uri="{FF2B5EF4-FFF2-40B4-BE49-F238E27FC236}">
                  <a16:creationId xmlns:a16="http://schemas.microsoft.com/office/drawing/2014/main" id="{9A1935C9-E893-41DA-819B-599F7F8A5F2E}"/>
                </a:ext>
              </a:extLst>
            </p:cNvPr>
            <p:cNvPicPr>
              <a:picLocks noChangeAspect="1"/>
            </p:cNvPicPr>
            <p:nvPr/>
          </p:nvPicPr>
          <p:blipFill>
            <a:blip r:embed="rId6"/>
            <a:stretch>
              <a:fillRect/>
            </a:stretch>
          </p:blipFill>
          <p:spPr>
            <a:xfrm>
              <a:off x="6726143" y="5025866"/>
              <a:ext cx="1126586" cy="457940"/>
            </a:xfrm>
            <a:prstGeom prst="rect">
              <a:avLst/>
            </a:prstGeom>
          </p:spPr>
        </p:pic>
        <p:cxnSp>
          <p:nvCxnSpPr>
            <p:cNvPr id="13" name="Straight Connector 12">
              <a:extLst>
                <a:ext uri="{FF2B5EF4-FFF2-40B4-BE49-F238E27FC236}">
                  <a16:creationId xmlns:a16="http://schemas.microsoft.com/office/drawing/2014/main" id="{AEA41EA3-8FB8-478E-9472-607B18BD396F}"/>
                </a:ext>
              </a:extLst>
            </p:cNvPr>
            <p:cNvCxnSpPr>
              <a:cxnSpLocks/>
            </p:cNvCxnSpPr>
            <p:nvPr/>
          </p:nvCxnSpPr>
          <p:spPr>
            <a:xfrm flipV="1">
              <a:off x="8833920" y="3904103"/>
              <a:ext cx="1237999" cy="1616553"/>
            </a:xfrm>
            <a:prstGeom prst="line">
              <a:avLst/>
            </a:prstGeom>
          </p:spPr>
          <p:style>
            <a:lnRef idx="2">
              <a:schemeClr val="dk1"/>
            </a:lnRef>
            <a:fillRef idx="0">
              <a:schemeClr val="dk1"/>
            </a:fillRef>
            <a:effectRef idx="1">
              <a:schemeClr val="dk1"/>
            </a:effectRef>
            <a:fontRef idx="minor">
              <a:schemeClr val="tx1"/>
            </a:fontRef>
          </p:style>
        </p:cxnSp>
        <mc:AlternateContent xmlns:mc="http://schemas.openxmlformats.org/markup-compatibility/2006">
          <mc:Choice xmlns:a14="http://schemas.microsoft.com/office/drawing/2010/main" Requires="a14">
            <p:sp>
              <p:nvSpPr>
                <p:cNvPr id="53" name="TextBox 52">
                  <a:extLst>
                    <a:ext uri="{FF2B5EF4-FFF2-40B4-BE49-F238E27FC236}">
                      <a16:creationId xmlns:a16="http://schemas.microsoft.com/office/drawing/2014/main" id="{535BF402-F5A0-43E7-A1D7-EDEC06951ADA}"/>
                    </a:ext>
                  </a:extLst>
                </p:cNvPr>
                <p:cNvSpPr txBox="1"/>
                <p:nvPr/>
              </p:nvSpPr>
              <p:spPr>
                <a:xfrm>
                  <a:off x="7829253" y="4249568"/>
                  <a:ext cx="480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𝑰</m:t>
                            </m:r>
                          </m:e>
                          <m:sub>
                            <m:r>
                              <a:rPr lang="en-US" b="1" i="1" smtClean="0">
                                <a:solidFill>
                                  <a:srgbClr val="FF0000"/>
                                </a:solidFill>
                                <a:latin typeface="Cambria Math" panose="02040503050406030204" pitchFamily="18" charset="0"/>
                              </a:rPr>
                              <m:t>𝒏𝒍</m:t>
                            </m:r>
                          </m:sub>
                        </m:sSub>
                      </m:oMath>
                    </m:oMathPara>
                  </a14:m>
                  <a:endParaRPr lang="en-US" b="1" dirty="0">
                    <a:solidFill>
                      <a:srgbClr val="FF0000"/>
                    </a:solidFill>
                  </a:endParaRPr>
                </a:p>
              </p:txBody>
            </p:sp>
          </mc:Choice>
          <mc:Fallback>
            <p:sp>
              <p:nvSpPr>
                <p:cNvPr id="53" name="TextBox 52">
                  <a:extLst>
                    <a:ext uri="{FF2B5EF4-FFF2-40B4-BE49-F238E27FC236}">
                      <a16:creationId xmlns:a16="http://schemas.microsoft.com/office/drawing/2014/main" id="{535BF402-F5A0-43E7-A1D7-EDEC06951ADA}"/>
                    </a:ext>
                  </a:extLst>
                </p:cNvPr>
                <p:cNvSpPr txBox="1">
                  <a:spLocks noRot="1" noChangeAspect="1" noMove="1" noResize="1" noEditPoints="1" noAdjustHandles="1" noChangeArrowheads="1" noChangeShapeType="1" noTextEdit="1"/>
                </p:cNvSpPr>
                <p:nvPr/>
              </p:nvSpPr>
              <p:spPr>
                <a:xfrm>
                  <a:off x="7829253" y="4249568"/>
                  <a:ext cx="480143" cy="369332"/>
                </a:xfrm>
                <a:prstGeom prst="rect">
                  <a:avLst/>
                </a:prstGeom>
                <a:blipFill>
                  <a:blip r:embed="rId7"/>
                  <a:stretch>
                    <a:fillRect b="-163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4" name="TextBox 53">
                  <a:extLst>
                    <a:ext uri="{FF2B5EF4-FFF2-40B4-BE49-F238E27FC236}">
                      <a16:creationId xmlns:a16="http://schemas.microsoft.com/office/drawing/2014/main" id="{312AA873-0581-4B12-A83E-6DF1BE9046D4}"/>
                    </a:ext>
                  </a:extLst>
                </p:cNvPr>
                <p:cNvSpPr txBox="1"/>
                <p:nvPr/>
              </p:nvSpPr>
              <p:spPr>
                <a:xfrm>
                  <a:off x="6300064" y="3744860"/>
                  <a:ext cx="480143" cy="3956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𝑰</m:t>
                            </m:r>
                          </m:e>
                          <m:sub>
                            <m:r>
                              <a:rPr lang="en-US" b="1" i="1" smtClean="0">
                                <a:solidFill>
                                  <a:srgbClr val="FF0000"/>
                                </a:solidFill>
                                <a:latin typeface="Cambria Math" panose="02040503050406030204" pitchFamily="18" charset="0"/>
                              </a:rPr>
                              <m:t>𝒏𝒋</m:t>
                            </m:r>
                          </m:sub>
                        </m:sSub>
                      </m:oMath>
                    </m:oMathPara>
                  </a14:m>
                  <a:endParaRPr lang="en-US" b="1" dirty="0">
                    <a:solidFill>
                      <a:srgbClr val="FF0000"/>
                    </a:solidFill>
                  </a:endParaRPr>
                </a:p>
              </p:txBody>
            </p:sp>
          </mc:Choice>
          <mc:Fallback>
            <p:sp>
              <p:nvSpPr>
                <p:cNvPr id="54" name="TextBox 53">
                  <a:extLst>
                    <a:ext uri="{FF2B5EF4-FFF2-40B4-BE49-F238E27FC236}">
                      <a16:creationId xmlns:a16="http://schemas.microsoft.com/office/drawing/2014/main" id="{312AA873-0581-4B12-A83E-6DF1BE9046D4}"/>
                    </a:ext>
                  </a:extLst>
                </p:cNvPr>
                <p:cNvSpPr txBox="1">
                  <a:spLocks noRot="1" noChangeAspect="1" noMove="1" noResize="1" noEditPoints="1" noAdjustHandles="1" noChangeArrowheads="1" noChangeShapeType="1" noTextEdit="1"/>
                </p:cNvSpPr>
                <p:nvPr/>
              </p:nvSpPr>
              <p:spPr>
                <a:xfrm>
                  <a:off x="6300064" y="3744860"/>
                  <a:ext cx="480143" cy="395621"/>
                </a:xfrm>
                <a:prstGeom prst="rect">
                  <a:avLst/>
                </a:prstGeom>
                <a:blipFill>
                  <a:blip r:embed="rId8"/>
                  <a:stretch>
                    <a:fillRect b="-92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5" name="TextBox 54">
                  <a:extLst>
                    <a:ext uri="{FF2B5EF4-FFF2-40B4-BE49-F238E27FC236}">
                      <a16:creationId xmlns:a16="http://schemas.microsoft.com/office/drawing/2014/main" id="{E1FA9516-CC6D-4173-AAD0-986CEC7E9BE5}"/>
                    </a:ext>
                  </a:extLst>
                </p:cNvPr>
                <p:cNvSpPr txBox="1"/>
                <p:nvPr/>
              </p:nvSpPr>
              <p:spPr>
                <a:xfrm>
                  <a:off x="7842969" y="3483282"/>
                  <a:ext cx="480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𝑰</m:t>
                            </m:r>
                          </m:e>
                          <m:sub>
                            <m:r>
                              <a:rPr lang="en-US" b="1" i="1" smtClean="0">
                                <a:solidFill>
                                  <a:srgbClr val="FF0000"/>
                                </a:solidFill>
                                <a:latin typeface="Cambria Math" panose="02040503050406030204" pitchFamily="18" charset="0"/>
                              </a:rPr>
                              <m:t>𝒏𝒌</m:t>
                            </m:r>
                          </m:sub>
                        </m:sSub>
                      </m:oMath>
                    </m:oMathPara>
                  </a14:m>
                  <a:endParaRPr lang="en-US" b="1" dirty="0">
                    <a:solidFill>
                      <a:srgbClr val="FF0000"/>
                    </a:solidFill>
                  </a:endParaRPr>
                </a:p>
              </p:txBody>
            </p:sp>
          </mc:Choice>
          <mc:Fallback>
            <p:sp>
              <p:nvSpPr>
                <p:cNvPr id="55" name="TextBox 54">
                  <a:extLst>
                    <a:ext uri="{FF2B5EF4-FFF2-40B4-BE49-F238E27FC236}">
                      <a16:creationId xmlns:a16="http://schemas.microsoft.com/office/drawing/2014/main" id="{E1FA9516-CC6D-4173-AAD0-986CEC7E9BE5}"/>
                    </a:ext>
                  </a:extLst>
                </p:cNvPr>
                <p:cNvSpPr txBox="1">
                  <a:spLocks noRot="1" noChangeAspect="1" noMove="1" noResize="1" noEditPoints="1" noAdjustHandles="1" noChangeArrowheads="1" noChangeShapeType="1" noTextEdit="1"/>
                </p:cNvSpPr>
                <p:nvPr/>
              </p:nvSpPr>
              <p:spPr>
                <a:xfrm>
                  <a:off x="7842969" y="3483282"/>
                  <a:ext cx="480143" cy="369332"/>
                </a:xfrm>
                <a:prstGeom prst="rect">
                  <a:avLst/>
                </a:prstGeom>
                <a:blipFill>
                  <a:blip r:embed="rId9"/>
                  <a:stretch>
                    <a:fillRect b="-1639"/>
                  </a:stretch>
                </a:blipFill>
              </p:spPr>
              <p:txBody>
                <a:bodyPr/>
                <a:lstStyle/>
                <a:p>
                  <a:r>
                    <a:rPr lang="en-US">
                      <a:noFill/>
                    </a:rPr>
                    <a:t> </a:t>
                  </a:r>
                </a:p>
              </p:txBody>
            </p:sp>
          </mc:Fallback>
        </mc:AlternateContent>
        <p:sp>
          <p:nvSpPr>
            <p:cNvPr id="57" name="Arrow: Chevron 56">
              <a:extLst>
                <a:ext uri="{FF2B5EF4-FFF2-40B4-BE49-F238E27FC236}">
                  <a16:creationId xmlns:a16="http://schemas.microsoft.com/office/drawing/2014/main" id="{AFE2675C-0DEA-47F8-B7CB-756CEC13F1E6}"/>
                </a:ext>
              </a:extLst>
            </p:cNvPr>
            <p:cNvSpPr/>
            <p:nvPr/>
          </p:nvSpPr>
          <p:spPr>
            <a:xfrm>
              <a:off x="7765172" y="3754941"/>
              <a:ext cx="155595" cy="25867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9" name="Arrow: Chevron 58">
              <a:extLst>
                <a:ext uri="{FF2B5EF4-FFF2-40B4-BE49-F238E27FC236}">
                  <a16:creationId xmlns:a16="http://schemas.microsoft.com/office/drawing/2014/main" id="{4EC81C2E-9DD0-40FE-8F8E-51C6F23848AD}"/>
                </a:ext>
              </a:extLst>
            </p:cNvPr>
            <p:cNvSpPr/>
            <p:nvPr/>
          </p:nvSpPr>
          <p:spPr>
            <a:xfrm rot="2632348">
              <a:off x="7661059" y="4208264"/>
              <a:ext cx="155595" cy="25867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60" name="Arrow: Chevron 59">
              <a:extLst>
                <a:ext uri="{FF2B5EF4-FFF2-40B4-BE49-F238E27FC236}">
                  <a16:creationId xmlns:a16="http://schemas.microsoft.com/office/drawing/2014/main" id="{46DC3FC0-75B5-4F67-9A62-96B9607D6F3E}"/>
                </a:ext>
              </a:extLst>
            </p:cNvPr>
            <p:cNvSpPr/>
            <p:nvPr/>
          </p:nvSpPr>
          <p:spPr>
            <a:xfrm rot="9906655">
              <a:off x="6713040" y="3907704"/>
              <a:ext cx="155595" cy="258675"/>
            </a:xfrm>
            <a:prstGeom prst="chevron">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62" name="Oval 61">
              <a:extLst>
                <a:ext uri="{FF2B5EF4-FFF2-40B4-BE49-F238E27FC236}">
                  <a16:creationId xmlns:a16="http://schemas.microsoft.com/office/drawing/2014/main" id="{F03CA5F6-8F8F-4DD1-A1FA-BCAFD08B72E8}"/>
                </a:ext>
              </a:extLst>
            </p:cNvPr>
            <p:cNvSpPr/>
            <p:nvPr/>
          </p:nvSpPr>
          <p:spPr>
            <a:xfrm>
              <a:off x="4750539" y="5362888"/>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j</a:t>
              </a:r>
            </a:p>
          </p:txBody>
        </p:sp>
        <p:sp>
          <p:nvSpPr>
            <p:cNvPr id="63" name="Oval 62">
              <a:extLst>
                <a:ext uri="{FF2B5EF4-FFF2-40B4-BE49-F238E27FC236}">
                  <a16:creationId xmlns:a16="http://schemas.microsoft.com/office/drawing/2014/main" id="{73978AA8-28F2-4718-A519-C6478FB34631}"/>
                </a:ext>
              </a:extLst>
            </p:cNvPr>
            <p:cNvSpPr/>
            <p:nvPr/>
          </p:nvSpPr>
          <p:spPr>
            <a:xfrm>
              <a:off x="5771531" y="6388971"/>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m</a:t>
              </a:r>
            </a:p>
          </p:txBody>
        </p:sp>
        <p:sp>
          <p:nvSpPr>
            <p:cNvPr id="64" name="Oval 63">
              <a:extLst>
                <a:ext uri="{FF2B5EF4-FFF2-40B4-BE49-F238E27FC236}">
                  <a16:creationId xmlns:a16="http://schemas.microsoft.com/office/drawing/2014/main" id="{245B42FF-7813-4729-B2A2-89FA0F32CD46}"/>
                </a:ext>
              </a:extLst>
            </p:cNvPr>
            <p:cNvSpPr/>
            <p:nvPr/>
          </p:nvSpPr>
          <p:spPr>
            <a:xfrm>
              <a:off x="8694015" y="6235141"/>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a:t>
              </a:r>
            </a:p>
          </p:txBody>
        </p:sp>
        <p:sp>
          <p:nvSpPr>
            <p:cNvPr id="65" name="Oval 64">
              <a:extLst>
                <a:ext uri="{FF2B5EF4-FFF2-40B4-BE49-F238E27FC236}">
                  <a16:creationId xmlns:a16="http://schemas.microsoft.com/office/drawing/2014/main" id="{D0361768-51D5-4AFC-8702-A5A6EE6970C7}"/>
                </a:ext>
              </a:extLst>
            </p:cNvPr>
            <p:cNvSpPr/>
            <p:nvPr/>
          </p:nvSpPr>
          <p:spPr>
            <a:xfrm>
              <a:off x="9918583" y="4576846"/>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k</a:t>
              </a:r>
            </a:p>
          </p:txBody>
        </p:sp>
        <p:sp>
          <p:nvSpPr>
            <p:cNvPr id="66" name="Oval 65">
              <a:extLst>
                <a:ext uri="{FF2B5EF4-FFF2-40B4-BE49-F238E27FC236}">
                  <a16:creationId xmlns:a16="http://schemas.microsoft.com/office/drawing/2014/main" id="{396043F3-860A-4719-81EA-6ECEC9B584C1}"/>
                </a:ext>
              </a:extLst>
            </p:cNvPr>
            <p:cNvSpPr/>
            <p:nvPr/>
          </p:nvSpPr>
          <p:spPr>
            <a:xfrm>
              <a:off x="7136598" y="4641040"/>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a:t>
              </a:r>
            </a:p>
          </p:txBody>
        </p:sp>
        <mc:AlternateContent xmlns:mc="http://schemas.openxmlformats.org/markup-compatibility/2006">
          <mc:Choice xmlns:a14="http://schemas.microsoft.com/office/drawing/2010/main" Requires="a14">
            <p:sp>
              <p:nvSpPr>
                <p:cNvPr id="67" name="TextBox 66">
                  <a:extLst>
                    <a:ext uri="{FF2B5EF4-FFF2-40B4-BE49-F238E27FC236}">
                      <a16:creationId xmlns:a16="http://schemas.microsoft.com/office/drawing/2014/main" id="{CEEAAAAA-29CF-4669-A582-2959959A2687}"/>
                    </a:ext>
                  </a:extLst>
                </p:cNvPr>
                <p:cNvSpPr txBox="1"/>
                <p:nvPr/>
              </p:nvSpPr>
              <p:spPr>
                <a:xfrm>
                  <a:off x="7131848" y="3248368"/>
                  <a:ext cx="48014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rgbClr val="FF0000"/>
                                </a:solidFill>
                                <a:latin typeface="Cambria Math" panose="02040503050406030204" pitchFamily="18" charset="0"/>
                              </a:rPr>
                            </m:ctrlPr>
                          </m:sSubPr>
                          <m:e>
                            <m:r>
                              <a:rPr lang="en-US" b="1" i="1" smtClean="0">
                                <a:solidFill>
                                  <a:srgbClr val="FF0000"/>
                                </a:solidFill>
                                <a:latin typeface="Cambria Math" panose="02040503050406030204" pitchFamily="18" charset="0"/>
                              </a:rPr>
                              <m:t>𝑽</m:t>
                            </m:r>
                          </m:e>
                          <m:sub>
                            <m:r>
                              <a:rPr lang="en-US" b="1" i="1" smtClean="0">
                                <a:solidFill>
                                  <a:srgbClr val="FF0000"/>
                                </a:solidFill>
                                <a:latin typeface="Cambria Math" panose="02040503050406030204" pitchFamily="18" charset="0"/>
                              </a:rPr>
                              <m:t>𝒏</m:t>
                            </m:r>
                          </m:sub>
                        </m:sSub>
                      </m:oMath>
                    </m:oMathPara>
                  </a14:m>
                  <a:endParaRPr lang="en-US" b="1" dirty="0">
                    <a:solidFill>
                      <a:srgbClr val="FF0000"/>
                    </a:solidFill>
                  </a:endParaRPr>
                </a:p>
              </p:txBody>
            </p:sp>
          </mc:Choice>
          <mc:Fallback>
            <p:sp>
              <p:nvSpPr>
                <p:cNvPr id="67" name="TextBox 66">
                  <a:extLst>
                    <a:ext uri="{FF2B5EF4-FFF2-40B4-BE49-F238E27FC236}">
                      <a16:creationId xmlns:a16="http://schemas.microsoft.com/office/drawing/2014/main" id="{CEEAAAAA-29CF-4669-A582-2959959A2687}"/>
                    </a:ext>
                  </a:extLst>
                </p:cNvPr>
                <p:cNvSpPr txBox="1">
                  <a:spLocks noRot="1" noChangeAspect="1" noMove="1" noResize="1" noEditPoints="1" noAdjustHandles="1" noChangeArrowheads="1" noChangeShapeType="1" noTextEdit="1"/>
                </p:cNvSpPr>
                <p:nvPr/>
              </p:nvSpPr>
              <p:spPr>
                <a:xfrm>
                  <a:off x="7131848" y="3248368"/>
                  <a:ext cx="480143" cy="369332"/>
                </a:xfrm>
                <a:prstGeom prst="rect">
                  <a:avLst/>
                </a:prstGeom>
                <a:blipFill>
                  <a:blip r:embed="rId10"/>
                  <a:stretch>
                    <a:fillRect/>
                  </a:stretch>
                </a:blipFill>
              </p:spPr>
              <p:txBody>
                <a:bodyPr/>
                <a:lstStyle/>
                <a:p>
                  <a:r>
                    <a:rPr lang="en-US">
                      <a:noFill/>
                    </a:rPr>
                    <a:t> </a:t>
                  </a:r>
                </a:p>
              </p:txBody>
            </p:sp>
          </mc:Fallback>
        </mc:AlternateContent>
        <p:sp>
          <p:nvSpPr>
            <p:cNvPr id="28" name="Rectangle 27">
              <a:extLst>
                <a:ext uri="{FF2B5EF4-FFF2-40B4-BE49-F238E27FC236}">
                  <a16:creationId xmlns:a16="http://schemas.microsoft.com/office/drawing/2014/main" id="{2FC6696C-7274-4475-902A-F7CD22C2E916}"/>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41257270"/>
      </p:ext>
    </p:extLst>
  </p:cSld>
  <p:clrMapOvr>
    <a:masterClrMapping/>
  </p:clrMapOvr>
  <mc:AlternateContent xmlns:mc="http://schemas.openxmlformats.org/markup-compatibility/2006" xmlns:p14="http://schemas.microsoft.com/office/powerpoint/2010/main">
    <mc:Choice Requires="p14">
      <p:transition spd="slow" p14:dur="2000" advTm="30838"/>
    </mc:Choice>
    <mc:Fallback xmlns="">
      <p:transition spd="slow" advTm="3083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A8512D3-2020-4CCF-98CC-7E297A8C4791}"/>
              </a:ext>
            </a:extLst>
          </p:cNvPr>
          <p:cNvGrpSpPr/>
          <p:nvPr/>
        </p:nvGrpSpPr>
        <p:grpSpPr>
          <a:xfrm>
            <a:off x="752475" y="142875"/>
            <a:ext cx="10887075" cy="6553134"/>
            <a:chOff x="752475" y="142875"/>
            <a:chExt cx="10887075" cy="655313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GPS based time synchronization</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grpSp>
          <p:nvGrpSpPr>
            <p:cNvPr id="41" name="Group 40">
              <a:extLst>
                <a:ext uri="{FF2B5EF4-FFF2-40B4-BE49-F238E27FC236}">
                  <a16:creationId xmlns:a16="http://schemas.microsoft.com/office/drawing/2014/main" id="{C5258F7B-59F0-4E0F-A911-EA940384D0E2}"/>
                </a:ext>
              </a:extLst>
            </p:cNvPr>
            <p:cNvGrpSpPr/>
            <p:nvPr/>
          </p:nvGrpSpPr>
          <p:grpSpPr>
            <a:xfrm>
              <a:off x="3962827" y="1423882"/>
              <a:ext cx="7114985" cy="4838691"/>
              <a:chOff x="3962827" y="1423882"/>
              <a:chExt cx="7114985" cy="4838691"/>
            </a:xfrm>
          </p:grpSpPr>
          <p:grpSp>
            <p:nvGrpSpPr>
              <p:cNvPr id="32" name="Group 31">
                <a:extLst>
                  <a:ext uri="{FF2B5EF4-FFF2-40B4-BE49-F238E27FC236}">
                    <a16:creationId xmlns:a16="http://schemas.microsoft.com/office/drawing/2014/main" id="{ED6ABC3A-52C9-4CD5-AE4A-1EB210648DAE}"/>
                  </a:ext>
                </a:extLst>
              </p:cNvPr>
              <p:cNvGrpSpPr/>
              <p:nvPr/>
            </p:nvGrpSpPr>
            <p:grpSpPr>
              <a:xfrm>
                <a:off x="3962827" y="3655303"/>
                <a:ext cx="7114985" cy="2607270"/>
                <a:chOff x="2002070" y="2837927"/>
                <a:chExt cx="8861471" cy="3198343"/>
              </a:xfrm>
            </p:grpSpPr>
            <p:grpSp>
              <p:nvGrpSpPr>
                <p:cNvPr id="7" name="Group 6">
                  <a:extLst>
                    <a:ext uri="{FF2B5EF4-FFF2-40B4-BE49-F238E27FC236}">
                      <a16:creationId xmlns:a16="http://schemas.microsoft.com/office/drawing/2014/main" id="{09DBCC64-F476-4803-AD94-5484BC97CDE8}"/>
                    </a:ext>
                  </a:extLst>
                </p:cNvPr>
                <p:cNvGrpSpPr/>
                <p:nvPr/>
              </p:nvGrpSpPr>
              <p:grpSpPr>
                <a:xfrm>
                  <a:off x="2745120" y="2837927"/>
                  <a:ext cx="7315200" cy="3198343"/>
                  <a:chOff x="687720" y="2389885"/>
                  <a:chExt cx="10207096" cy="3818794"/>
                </a:xfrm>
              </p:grpSpPr>
              <p:pic>
                <p:nvPicPr>
                  <p:cNvPr id="8" name="Graphic 7">
                    <a:extLst>
                      <a:ext uri="{FF2B5EF4-FFF2-40B4-BE49-F238E27FC236}">
                        <a16:creationId xmlns:a16="http://schemas.microsoft.com/office/drawing/2014/main" id="{8021FE81-287E-4126-B8BF-2A5A82B1A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720" y="3517809"/>
                    <a:ext cx="1271645" cy="1271645"/>
                  </a:xfrm>
                  <a:prstGeom prst="rect">
                    <a:avLst/>
                  </a:prstGeom>
                </p:spPr>
              </p:pic>
              <p:pic>
                <p:nvPicPr>
                  <p:cNvPr id="9" name="Graphic 8">
                    <a:extLst>
                      <a:ext uri="{FF2B5EF4-FFF2-40B4-BE49-F238E27FC236}">
                        <a16:creationId xmlns:a16="http://schemas.microsoft.com/office/drawing/2014/main" id="{71779DC7-D098-41B0-8539-4FC7F359B9EB}"/>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22767" y="2460534"/>
                    <a:ext cx="1271645" cy="1271645"/>
                  </a:xfrm>
                  <a:prstGeom prst="rect">
                    <a:avLst/>
                  </a:prstGeom>
                </p:spPr>
              </p:pic>
              <p:pic>
                <p:nvPicPr>
                  <p:cNvPr id="10" name="Graphic 9">
                    <a:extLst>
                      <a:ext uri="{FF2B5EF4-FFF2-40B4-BE49-F238E27FC236}">
                        <a16:creationId xmlns:a16="http://schemas.microsoft.com/office/drawing/2014/main" id="{F883F559-A787-4770-8D97-14CAEADBC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1042" y="4937034"/>
                    <a:ext cx="1271645" cy="1271645"/>
                  </a:xfrm>
                  <a:prstGeom prst="rect">
                    <a:avLst/>
                  </a:prstGeom>
                </p:spPr>
              </p:pic>
              <p:pic>
                <p:nvPicPr>
                  <p:cNvPr id="11" name="Graphic 10">
                    <a:extLst>
                      <a:ext uri="{FF2B5EF4-FFF2-40B4-BE49-F238E27FC236}">
                        <a16:creationId xmlns:a16="http://schemas.microsoft.com/office/drawing/2014/main" id="{39A37E11-BF5A-4636-9E05-F839CE51D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242" y="4809235"/>
                    <a:ext cx="1271645" cy="1271645"/>
                  </a:xfrm>
                  <a:prstGeom prst="rect">
                    <a:avLst/>
                  </a:prstGeom>
                </p:spPr>
              </p:pic>
              <p:pic>
                <p:nvPicPr>
                  <p:cNvPr id="12" name="Graphic 11">
                    <a:extLst>
                      <a:ext uri="{FF2B5EF4-FFF2-40B4-BE49-F238E27FC236}">
                        <a16:creationId xmlns:a16="http://schemas.microsoft.com/office/drawing/2014/main" id="{06A5FB3C-272A-4BA4-9CC5-0808109CC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3171" y="2389885"/>
                    <a:ext cx="1271645" cy="1271645"/>
                  </a:xfrm>
                  <a:prstGeom prst="rect">
                    <a:avLst/>
                  </a:prstGeom>
                </p:spPr>
              </p:pic>
              <p:cxnSp>
                <p:nvCxnSpPr>
                  <p:cNvPr id="13" name="Straight Connector 12">
                    <a:extLst>
                      <a:ext uri="{FF2B5EF4-FFF2-40B4-BE49-F238E27FC236}">
                        <a16:creationId xmlns:a16="http://schemas.microsoft.com/office/drawing/2014/main" id="{E9892868-6D93-44C4-B887-048FA1E72926}"/>
                      </a:ext>
                    </a:extLst>
                  </p:cNvPr>
                  <p:cNvCxnSpPr/>
                  <p:nvPr/>
                </p:nvCxnSpPr>
                <p:spPr>
                  <a:xfrm flipV="1">
                    <a:off x="1294008" y="2752725"/>
                    <a:ext cx="4164581" cy="104325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73CCC36D-C7BF-47D7-A51E-225DAE19E48D}"/>
                      </a:ext>
                    </a:extLst>
                  </p:cNvPr>
                  <p:cNvCxnSpPr>
                    <a:cxnSpLocks/>
                  </p:cNvCxnSpPr>
                  <p:nvPr/>
                </p:nvCxnSpPr>
                <p:spPr>
                  <a:xfrm>
                    <a:off x="1323542" y="3787982"/>
                    <a:ext cx="1734846" cy="146984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ABF4B5A-56F3-499C-81A7-A0401FEEA7AF}"/>
                      </a:ext>
                    </a:extLst>
                  </p:cNvPr>
                  <p:cNvCxnSpPr>
                    <a:cxnSpLocks/>
                  </p:cNvCxnSpPr>
                  <p:nvPr/>
                </p:nvCxnSpPr>
                <p:spPr>
                  <a:xfrm flipH="1" flipV="1">
                    <a:off x="5458589" y="2770678"/>
                    <a:ext cx="2657476" cy="235133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B5D031F-12A0-49C8-91B1-22C5A07C8F13}"/>
                      </a:ext>
                    </a:extLst>
                  </p:cNvPr>
                  <p:cNvCxnSpPr>
                    <a:cxnSpLocks/>
                  </p:cNvCxnSpPr>
                  <p:nvPr/>
                </p:nvCxnSpPr>
                <p:spPr>
                  <a:xfrm flipV="1">
                    <a:off x="5458590" y="2721345"/>
                    <a:ext cx="4808910" cy="32950"/>
                  </a:xfrm>
                  <a:prstGeom prst="line">
                    <a:avLst/>
                  </a:prstGeom>
                </p:spPr>
                <p:style>
                  <a:lnRef idx="2">
                    <a:schemeClr val="dk1"/>
                  </a:lnRef>
                  <a:fillRef idx="0">
                    <a:schemeClr val="dk1"/>
                  </a:fillRef>
                  <a:effectRef idx="1">
                    <a:schemeClr val="dk1"/>
                  </a:effectRef>
                  <a:fontRef idx="minor">
                    <a:schemeClr val="tx1"/>
                  </a:fontRef>
                </p:style>
              </p:cxnSp>
            </p:grpSp>
            <p:pic>
              <p:nvPicPr>
                <p:cNvPr id="22" name="Picture 21">
                  <a:extLst>
                    <a:ext uri="{FF2B5EF4-FFF2-40B4-BE49-F238E27FC236}">
                      <a16:creationId xmlns:a16="http://schemas.microsoft.com/office/drawing/2014/main" id="{F2C87007-B302-48FA-A7DC-95861C0224B6}"/>
                    </a:ext>
                  </a:extLst>
                </p:cNvPr>
                <p:cNvPicPr>
                  <a:picLocks noChangeAspect="1"/>
                </p:cNvPicPr>
                <p:nvPr/>
              </p:nvPicPr>
              <p:blipFill>
                <a:blip r:embed="rId6"/>
                <a:stretch>
                  <a:fillRect/>
                </a:stretch>
              </p:blipFill>
              <p:spPr>
                <a:xfrm>
                  <a:off x="9701197" y="4092860"/>
                  <a:ext cx="1162344" cy="465357"/>
                </a:xfrm>
                <a:prstGeom prst="rect">
                  <a:avLst/>
                </a:prstGeom>
              </p:spPr>
            </p:pic>
            <p:pic>
              <p:nvPicPr>
                <p:cNvPr id="24" name="Picture 23">
                  <a:extLst>
                    <a:ext uri="{FF2B5EF4-FFF2-40B4-BE49-F238E27FC236}">
                      <a16:creationId xmlns:a16="http://schemas.microsoft.com/office/drawing/2014/main" id="{E63DBB49-A42B-4E1B-8702-82543A90AAB5}"/>
                    </a:ext>
                  </a:extLst>
                </p:cNvPr>
                <p:cNvPicPr>
                  <a:picLocks noChangeAspect="1"/>
                </p:cNvPicPr>
                <p:nvPr/>
              </p:nvPicPr>
              <p:blipFill>
                <a:blip r:embed="rId6"/>
                <a:stretch>
                  <a:fillRect/>
                </a:stretch>
              </p:blipFill>
              <p:spPr>
                <a:xfrm>
                  <a:off x="5575418" y="4015496"/>
                  <a:ext cx="1162344" cy="465357"/>
                </a:xfrm>
                <a:prstGeom prst="rect">
                  <a:avLst/>
                </a:prstGeom>
              </p:spPr>
            </p:pic>
            <p:pic>
              <p:nvPicPr>
                <p:cNvPr id="25" name="Picture 24">
                  <a:extLst>
                    <a:ext uri="{FF2B5EF4-FFF2-40B4-BE49-F238E27FC236}">
                      <a16:creationId xmlns:a16="http://schemas.microsoft.com/office/drawing/2014/main" id="{83E24516-FB17-458C-B9D9-747F5F46E844}"/>
                    </a:ext>
                  </a:extLst>
                </p:cNvPr>
                <p:cNvPicPr>
                  <a:picLocks noChangeAspect="1"/>
                </p:cNvPicPr>
                <p:nvPr/>
              </p:nvPicPr>
              <p:blipFill>
                <a:blip r:embed="rId6"/>
                <a:stretch>
                  <a:fillRect/>
                </a:stretch>
              </p:blipFill>
              <p:spPr>
                <a:xfrm>
                  <a:off x="2591808" y="4903929"/>
                  <a:ext cx="1162344" cy="465357"/>
                </a:xfrm>
                <a:prstGeom prst="rect">
                  <a:avLst/>
                </a:prstGeom>
              </p:spPr>
            </p:pic>
            <p:cxnSp>
              <p:nvCxnSpPr>
                <p:cNvPr id="26" name="Straight Connector 25">
                  <a:extLst>
                    <a:ext uri="{FF2B5EF4-FFF2-40B4-BE49-F238E27FC236}">
                      <a16:creationId xmlns:a16="http://schemas.microsoft.com/office/drawing/2014/main" id="{2B38B2A6-CA61-4F1F-A8EB-424AA714243D}"/>
                    </a:ext>
                  </a:extLst>
                </p:cNvPr>
                <p:cNvCxnSpPr>
                  <a:cxnSpLocks/>
                </p:cNvCxnSpPr>
                <p:nvPr/>
              </p:nvCxnSpPr>
              <p:spPr>
                <a:xfrm flipV="1">
                  <a:off x="8068850" y="3143131"/>
                  <a:ext cx="1541886" cy="1983028"/>
                </a:xfrm>
                <a:prstGeom prst="line">
                  <a:avLst/>
                </a:prstGeom>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4A3A5AAD-8749-4A4A-B401-09B30BD972C3}"/>
                    </a:ext>
                  </a:extLst>
                </p:cNvPr>
                <p:cNvPicPr>
                  <a:picLocks noChangeAspect="1"/>
                </p:cNvPicPr>
                <p:nvPr/>
              </p:nvPicPr>
              <p:blipFill>
                <a:blip r:embed="rId7"/>
                <a:stretch>
                  <a:fillRect/>
                </a:stretch>
              </p:blipFill>
              <p:spPr>
                <a:xfrm>
                  <a:off x="2002070" y="4834281"/>
                  <a:ext cx="580011" cy="562435"/>
                </a:xfrm>
                <a:prstGeom prst="rect">
                  <a:avLst/>
                </a:prstGeom>
              </p:spPr>
            </p:pic>
            <p:pic>
              <p:nvPicPr>
                <p:cNvPr id="30" name="Picture 29">
                  <a:extLst>
                    <a:ext uri="{FF2B5EF4-FFF2-40B4-BE49-F238E27FC236}">
                      <a16:creationId xmlns:a16="http://schemas.microsoft.com/office/drawing/2014/main" id="{F22C2493-AFED-48EA-929C-72F675BCEBA5}"/>
                    </a:ext>
                  </a:extLst>
                </p:cNvPr>
                <p:cNvPicPr>
                  <a:picLocks noChangeAspect="1"/>
                </p:cNvPicPr>
                <p:nvPr/>
              </p:nvPicPr>
              <p:blipFill>
                <a:blip r:embed="rId7"/>
                <a:stretch>
                  <a:fillRect/>
                </a:stretch>
              </p:blipFill>
              <p:spPr>
                <a:xfrm>
                  <a:off x="5010720" y="3959262"/>
                  <a:ext cx="580011" cy="562435"/>
                </a:xfrm>
                <a:prstGeom prst="rect">
                  <a:avLst/>
                </a:prstGeom>
              </p:spPr>
            </p:pic>
            <p:pic>
              <p:nvPicPr>
                <p:cNvPr id="31" name="Picture 30">
                  <a:extLst>
                    <a:ext uri="{FF2B5EF4-FFF2-40B4-BE49-F238E27FC236}">
                      <a16:creationId xmlns:a16="http://schemas.microsoft.com/office/drawing/2014/main" id="{52782DCD-9103-4493-8672-D7FBF0670555}"/>
                    </a:ext>
                  </a:extLst>
                </p:cNvPr>
                <p:cNvPicPr>
                  <a:picLocks noChangeAspect="1"/>
                </p:cNvPicPr>
                <p:nvPr/>
              </p:nvPicPr>
              <p:blipFill>
                <a:blip r:embed="rId7"/>
                <a:stretch>
                  <a:fillRect/>
                </a:stretch>
              </p:blipFill>
              <p:spPr>
                <a:xfrm>
                  <a:off x="9117055" y="3999727"/>
                  <a:ext cx="580011" cy="562435"/>
                </a:xfrm>
                <a:prstGeom prst="rect">
                  <a:avLst/>
                </a:prstGeom>
              </p:spPr>
            </p:pic>
          </p:grpSp>
          <p:pic>
            <p:nvPicPr>
              <p:cNvPr id="40" name="Picture 39">
                <a:extLst>
                  <a:ext uri="{FF2B5EF4-FFF2-40B4-BE49-F238E27FC236}">
                    <a16:creationId xmlns:a16="http://schemas.microsoft.com/office/drawing/2014/main" id="{159D6478-145D-41C0-BB1C-4408C59344E7}"/>
                  </a:ext>
                </a:extLst>
              </p:cNvPr>
              <p:cNvPicPr>
                <a:picLocks noChangeAspect="1"/>
              </p:cNvPicPr>
              <p:nvPr/>
            </p:nvPicPr>
            <p:blipFill>
              <a:blip r:embed="rId8"/>
              <a:stretch>
                <a:fillRect/>
              </a:stretch>
            </p:blipFill>
            <p:spPr>
              <a:xfrm>
                <a:off x="7072186" y="1423882"/>
                <a:ext cx="1833276" cy="1337344"/>
              </a:xfrm>
              <a:prstGeom prst="rect">
                <a:avLst/>
              </a:prstGeom>
            </p:spPr>
          </p:pic>
        </p:grpSp>
        <p:grpSp>
          <p:nvGrpSpPr>
            <p:cNvPr id="69" name="Group 68">
              <a:extLst>
                <a:ext uri="{FF2B5EF4-FFF2-40B4-BE49-F238E27FC236}">
                  <a16:creationId xmlns:a16="http://schemas.microsoft.com/office/drawing/2014/main" id="{1ED6DF92-B08A-4E7A-976C-06E50134FAC5}"/>
                </a:ext>
              </a:extLst>
            </p:cNvPr>
            <p:cNvGrpSpPr/>
            <p:nvPr/>
          </p:nvGrpSpPr>
          <p:grpSpPr>
            <a:xfrm>
              <a:off x="2641838" y="5005959"/>
              <a:ext cx="1124390" cy="1580761"/>
              <a:chOff x="2641838" y="5005959"/>
              <a:chExt cx="1124390" cy="1580761"/>
            </a:xfrm>
          </p:grpSpPr>
          <p:grpSp>
            <p:nvGrpSpPr>
              <p:cNvPr id="50" name="Group 49">
                <a:extLst>
                  <a:ext uri="{FF2B5EF4-FFF2-40B4-BE49-F238E27FC236}">
                    <a16:creationId xmlns:a16="http://schemas.microsoft.com/office/drawing/2014/main" id="{5F9227B5-6B5A-4D8D-890B-A9D2CCD79CED}"/>
                  </a:ext>
                </a:extLst>
              </p:cNvPr>
              <p:cNvGrpSpPr/>
              <p:nvPr/>
            </p:nvGrpSpPr>
            <p:grpSpPr>
              <a:xfrm>
                <a:off x="2641838" y="5005959"/>
                <a:ext cx="1124390" cy="1169360"/>
                <a:chOff x="1571453" y="4928847"/>
                <a:chExt cx="1519246" cy="1580008"/>
              </a:xfrm>
            </p:grpSpPr>
            <p:sp>
              <p:nvSpPr>
                <p:cNvPr id="51" name="Oval 50">
                  <a:extLst>
                    <a:ext uri="{FF2B5EF4-FFF2-40B4-BE49-F238E27FC236}">
                      <a16:creationId xmlns:a16="http://schemas.microsoft.com/office/drawing/2014/main" id="{12D0C501-A0F9-461B-9608-D4642BAA4331}"/>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2" name="Straight Arrow Connector 51">
                  <a:extLst>
                    <a:ext uri="{FF2B5EF4-FFF2-40B4-BE49-F238E27FC236}">
                      <a16:creationId xmlns:a16="http://schemas.microsoft.com/office/drawing/2014/main" id="{EED6E0B8-DBC1-425C-A06F-C70AA5B8662B}"/>
                    </a:ext>
                  </a:extLst>
                </p:cNvPr>
                <p:cNvCxnSpPr>
                  <a:cxnSpLocks/>
                  <a:endCxn id="51" idx="1"/>
                </p:cNvCxnSpPr>
                <p:nvPr/>
              </p:nvCxnSpPr>
              <p:spPr>
                <a:xfrm flipH="1" flipV="1">
                  <a:off x="1793941" y="5160234"/>
                  <a:ext cx="521202" cy="5809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2EDB080A-F0AD-4C0C-B55F-8CC4DCD1C20A}"/>
                    </a:ext>
                  </a:extLst>
                </p:cNvPr>
                <p:cNvCxnSpPr>
                  <a:endCxn id="51"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54" name="Connector: Curved 53">
                  <a:extLst>
                    <a:ext uri="{FF2B5EF4-FFF2-40B4-BE49-F238E27FC236}">
                      <a16:creationId xmlns:a16="http://schemas.microsoft.com/office/drawing/2014/main" id="{8DD233F4-8722-48E7-BC98-AF02EABA0C11}"/>
                    </a:ext>
                  </a:extLst>
                </p:cNvPr>
                <p:cNvCxnSpPr>
                  <a:cxnSpLocks/>
                </p:cNvCxnSpPr>
                <p:nvPr/>
              </p:nvCxnSpPr>
              <p:spPr>
                <a:xfrm rot="10800000">
                  <a:off x="2167516" y="5520657"/>
                  <a:ext cx="498414" cy="220559"/>
                </a:xfrm>
                <a:prstGeom prst="curvedConnector3">
                  <a:avLst>
                    <a:gd name="adj1" fmla="val 481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4" name="TextBox 63">
                <a:extLst>
                  <a:ext uri="{FF2B5EF4-FFF2-40B4-BE49-F238E27FC236}">
                    <a16:creationId xmlns:a16="http://schemas.microsoft.com/office/drawing/2014/main" id="{7C8D41E6-96DB-4955-BAD9-49D1F223243D}"/>
                  </a:ext>
                </a:extLst>
              </p:cNvPr>
              <p:cNvSpPr txBox="1"/>
              <p:nvPr/>
            </p:nvSpPr>
            <p:spPr>
              <a:xfrm>
                <a:off x="3078587" y="6125055"/>
                <a:ext cx="277878" cy="461665"/>
              </a:xfrm>
              <a:prstGeom prst="rect">
                <a:avLst/>
              </a:prstGeom>
              <a:noFill/>
            </p:spPr>
            <p:txBody>
              <a:bodyPr wrap="square" rtlCol="0">
                <a:spAutoFit/>
              </a:bodyPr>
              <a:lstStyle/>
              <a:p>
                <a:r>
                  <a:rPr lang="en-US" sz="2400" b="1" dirty="0"/>
                  <a:t>t</a:t>
                </a:r>
              </a:p>
            </p:txBody>
          </p:sp>
        </p:grpSp>
        <p:grpSp>
          <p:nvGrpSpPr>
            <p:cNvPr id="68" name="Group 67">
              <a:extLst>
                <a:ext uri="{FF2B5EF4-FFF2-40B4-BE49-F238E27FC236}">
                  <a16:creationId xmlns:a16="http://schemas.microsoft.com/office/drawing/2014/main" id="{3A768C02-59A4-4EF6-B193-C29342998A7E}"/>
                </a:ext>
              </a:extLst>
            </p:cNvPr>
            <p:cNvGrpSpPr/>
            <p:nvPr/>
          </p:nvGrpSpPr>
          <p:grpSpPr>
            <a:xfrm>
              <a:off x="6671712" y="5084602"/>
              <a:ext cx="1124390" cy="1595252"/>
              <a:chOff x="6671712" y="5084602"/>
              <a:chExt cx="1124390" cy="1595252"/>
            </a:xfrm>
          </p:grpSpPr>
          <p:sp>
            <p:nvSpPr>
              <p:cNvPr id="2" name="Oval 1">
                <a:extLst>
                  <a:ext uri="{FF2B5EF4-FFF2-40B4-BE49-F238E27FC236}">
                    <a16:creationId xmlns:a16="http://schemas.microsoft.com/office/drawing/2014/main" id="{FA092E29-DD90-4850-A8CA-6E4D1BEB3491}"/>
                  </a:ext>
                </a:extLst>
              </p:cNvPr>
              <p:cNvSpPr/>
              <p:nvPr/>
            </p:nvSpPr>
            <p:spPr>
              <a:xfrm>
                <a:off x="6671712" y="5084602"/>
                <a:ext cx="1124390" cy="1169360"/>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EDD3CC03-F2FA-4141-B36F-8116D2F86906}"/>
                  </a:ext>
                </a:extLst>
              </p:cNvPr>
              <p:cNvCxnSpPr>
                <a:endCxn id="2" idx="7"/>
              </p:cNvCxnSpPr>
              <p:nvPr/>
            </p:nvCxnSpPr>
            <p:spPr>
              <a:xfrm flipV="1">
                <a:off x="7222114" y="5255851"/>
                <a:ext cx="409326" cy="42998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8" name="Straight Connector 17">
                <a:extLst>
                  <a:ext uri="{FF2B5EF4-FFF2-40B4-BE49-F238E27FC236}">
                    <a16:creationId xmlns:a16="http://schemas.microsoft.com/office/drawing/2014/main" id="{D90F2B1E-CF1B-49B1-836F-CF4811338169}"/>
                  </a:ext>
                </a:extLst>
              </p:cNvPr>
              <p:cNvCxnSpPr>
                <a:endCxn id="2" idx="6"/>
              </p:cNvCxnSpPr>
              <p:nvPr/>
            </p:nvCxnSpPr>
            <p:spPr>
              <a:xfrm flipV="1">
                <a:off x="7222114" y="5669282"/>
                <a:ext cx="573988" cy="16550"/>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20" name="Connector: Curved 19">
                <a:extLst>
                  <a:ext uri="{FF2B5EF4-FFF2-40B4-BE49-F238E27FC236}">
                    <a16:creationId xmlns:a16="http://schemas.microsoft.com/office/drawing/2014/main" id="{75BA1676-FDE8-4A22-9963-CFFD210177AD}"/>
                  </a:ext>
                </a:extLst>
              </p:cNvPr>
              <p:cNvCxnSpPr/>
              <p:nvPr/>
            </p:nvCxnSpPr>
            <p:spPr>
              <a:xfrm rot="16200000" flipV="1">
                <a:off x="7361987" y="5566089"/>
                <a:ext cx="163234" cy="76253"/>
              </a:xfrm>
              <a:prstGeom prst="curvedConnector3">
                <a:avLst>
                  <a:gd name="adj1" fmla="val 88868"/>
                </a:avLst>
              </a:prstGeom>
              <a:ln>
                <a:tailEnd type="triangle"/>
              </a:ln>
            </p:spPr>
            <p:style>
              <a:lnRef idx="2">
                <a:schemeClr val="accent1"/>
              </a:lnRef>
              <a:fillRef idx="0">
                <a:schemeClr val="accent1"/>
              </a:fillRef>
              <a:effectRef idx="1">
                <a:schemeClr val="accent1"/>
              </a:effectRef>
              <a:fontRef idx="minor">
                <a:schemeClr val="tx1"/>
              </a:fontRef>
            </p:style>
          </p:cxnSp>
          <p:sp>
            <p:nvSpPr>
              <p:cNvPr id="65" name="TextBox 64">
                <a:extLst>
                  <a:ext uri="{FF2B5EF4-FFF2-40B4-BE49-F238E27FC236}">
                    <a16:creationId xmlns:a16="http://schemas.microsoft.com/office/drawing/2014/main" id="{13B89188-9C68-4874-ACD6-92085558DEEA}"/>
                  </a:ext>
                </a:extLst>
              </p:cNvPr>
              <p:cNvSpPr txBox="1"/>
              <p:nvPr/>
            </p:nvSpPr>
            <p:spPr>
              <a:xfrm>
                <a:off x="7039077" y="6218189"/>
                <a:ext cx="277878" cy="461665"/>
              </a:xfrm>
              <a:prstGeom prst="rect">
                <a:avLst/>
              </a:prstGeom>
              <a:noFill/>
            </p:spPr>
            <p:txBody>
              <a:bodyPr wrap="square" rtlCol="0">
                <a:spAutoFit/>
              </a:bodyPr>
              <a:lstStyle/>
              <a:p>
                <a:r>
                  <a:rPr lang="en-US" sz="2400" b="1" dirty="0"/>
                  <a:t>t</a:t>
                </a:r>
              </a:p>
            </p:txBody>
          </p:sp>
        </p:grpSp>
        <p:grpSp>
          <p:nvGrpSpPr>
            <p:cNvPr id="67" name="Group 66">
              <a:extLst>
                <a:ext uri="{FF2B5EF4-FFF2-40B4-BE49-F238E27FC236}">
                  <a16:creationId xmlns:a16="http://schemas.microsoft.com/office/drawing/2014/main" id="{6F30BB4E-BFDB-4A78-B31A-69ED387E5C43}"/>
                </a:ext>
              </a:extLst>
            </p:cNvPr>
            <p:cNvGrpSpPr/>
            <p:nvPr/>
          </p:nvGrpSpPr>
          <p:grpSpPr>
            <a:xfrm>
              <a:off x="9997239" y="5120103"/>
              <a:ext cx="1124390" cy="1575906"/>
              <a:chOff x="9997239" y="5120103"/>
              <a:chExt cx="1124390" cy="1575906"/>
            </a:xfrm>
          </p:grpSpPr>
          <p:grpSp>
            <p:nvGrpSpPr>
              <p:cNvPr id="56" name="Group 55">
                <a:extLst>
                  <a:ext uri="{FF2B5EF4-FFF2-40B4-BE49-F238E27FC236}">
                    <a16:creationId xmlns:a16="http://schemas.microsoft.com/office/drawing/2014/main" id="{7629C015-4C0B-427F-962B-F465C18AA39C}"/>
                  </a:ext>
                </a:extLst>
              </p:cNvPr>
              <p:cNvGrpSpPr/>
              <p:nvPr/>
            </p:nvGrpSpPr>
            <p:grpSpPr>
              <a:xfrm>
                <a:off x="9997239" y="5120103"/>
                <a:ext cx="1124390" cy="1169360"/>
                <a:chOff x="1571453" y="4928847"/>
                <a:chExt cx="1519246" cy="1580008"/>
              </a:xfrm>
            </p:grpSpPr>
            <p:sp>
              <p:nvSpPr>
                <p:cNvPr id="57" name="Oval 56">
                  <a:extLst>
                    <a:ext uri="{FF2B5EF4-FFF2-40B4-BE49-F238E27FC236}">
                      <a16:creationId xmlns:a16="http://schemas.microsoft.com/office/drawing/2014/main" id="{8748EE59-2C46-4767-BF67-1A2460F11637}"/>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8" name="Straight Arrow Connector 57">
                  <a:extLst>
                    <a:ext uri="{FF2B5EF4-FFF2-40B4-BE49-F238E27FC236}">
                      <a16:creationId xmlns:a16="http://schemas.microsoft.com/office/drawing/2014/main" id="{A1979F72-6AE2-450B-98DF-8086BF8FE2C9}"/>
                    </a:ext>
                  </a:extLst>
                </p:cNvPr>
                <p:cNvCxnSpPr>
                  <a:cxnSpLocks/>
                </p:cNvCxnSpPr>
                <p:nvPr/>
              </p:nvCxnSpPr>
              <p:spPr>
                <a:xfrm flipV="1">
                  <a:off x="2315142" y="4937824"/>
                  <a:ext cx="194801" cy="80339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9" name="Straight Connector 58">
                  <a:extLst>
                    <a:ext uri="{FF2B5EF4-FFF2-40B4-BE49-F238E27FC236}">
                      <a16:creationId xmlns:a16="http://schemas.microsoft.com/office/drawing/2014/main" id="{D42DF538-3474-4537-96AA-3677FAF562E0}"/>
                    </a:ext>
                  </a:extLst>
                </p:cNvPr>
                <p:cNvCxnSpPr>
                  <a:endCxn id="57"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60" name="Connector: Curved 59">
                  <a:extLst>
                    <a:ext uri="{FF2B5EF4-FFF2-40B4-BE49-F238E27FC236}">
                      <a16:creationId xmlns:a16="http://schemas.microsoft.com/office/drawing/2014/main" id="{81A985AA-761A-4A9B-8BA4-8E8A45D1C09C}"/>
                    </a:ext>
                  </a:extLst>
                </p:cNvPr>
                <p:cNvCxnSpPr>
                  <a:cxnSpLocks/>
                </p:cNvCxnSpPr>
                <p:nvPr/>
              </p:nvCxnSpPr>
              <p:spPr>
                <a:xfrm rot="10800000">
                  <a:off x="2336200" y="5520657"/>
                  <a:ext cx="329731" cy="220559"/>
                </a:xfrm>
                <a:prstGeom prst="curvedConnector3">
                  <a:avLst>
                    <a:gd name="adj1" fmla="val 5114"/>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66" name="TextBox 65">
                <a:extLst>
                  <a:ext uri="{FF2B5EF4-FFF2-40B4-BE49-F238E27FC236}">
                    <a16:creationId xmlns:a16="http://schemas.microsoft.com/office/drawing/2014/main" id="{4760EDBD-85C7-4D5D-B862-ECC7E86E64F6}"/>
                  </a:ext>
                </a:extLst>
              </p:cNvPr>
              <p:cNvSpPr txBox="1"/>
              <p:nvPr/>
            </p:nvSpPr>
            <p:spPr>
              <a:xfrm>
                <a:off x="10435305" y="6234344"/>
                <a:ext cx="277878" cy="461665"/>
              </a:xfrm>
              <a:prstGeom prst="rect">
                <a:avLst/>
              </a:prstGeom>
              <a:noFill/>
            </p:spPr>
            <p:txBody>
              <a:bodyPr wrap="square" rtlCol="0">
                <a:spAutoFit/>
              </a:bodyPr>
              <a:lstStyle/>
              <a:p>
                <a:r>
                  <a:rPr lang="en-US" sz="2400" b="1" dirty="0"/>
                  <a:t>t</a:t>
                </a:r>
              </a:p>
            </p:txBody>
          </p:sp>
        </p:grpSp>
        <p:pic>
          <p:nvPicPr>
            <p:cNvPr id="61" name="Picture 60">
              <a:extLst>
                <a:ext uri="{FF2B5EF4-FFF2-40B4-BE49-F238E27FC236}">
                  <a16:creationId xmlns:a16="http://schemas.microsoft.com/office/drawing/2014/main" id="{94760395-35D1-4B2A-9092-496AA421DACD}"/>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78285" y="5255851"/>
              <a:ext cx="209140" cy="166867"/>
            </a:xfrm>
            <a:prstGeom prst="rect">
              <a:avLst/>
            </a:prstGeom>
          </p:spPr>
        </p:pic>
        <p:pic>
          <p:nvPicPr>
            <p:cNvPr id="70" name="Picture 69">
              <a:extLst>
                <a:ext uri="{FF2B5EF4-FFF2-40B4-BE49-F238E27FC236}">
                  <a16:creationId xmlns:a16="http://schemas.microsoft.com/office/drawing/2014/main" id="{B63B983F-C777-49F7-A01C-77F94FE9BF21}"/>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91177" y="5422718"/>
              <a:ext cx="157108" cy="194178"/>
            </a:xfrm>
            <a:prstGeom prst="rect">
              <a:avLst/>
            </a:prstGeom>
          </p:spPr>
        </p:pic>
        <p:pic>
          <p:nvPicPr>
            <p:cNvPr id="71" name="Picture 70">
              <a:extLst>
                <a:ext uri="{FF2B5EF4-FFF2-40B4-BE49-F238E27FC236}">
                  <a16:creationId xmlns:a16="http://schemas.microsoft.com/office/drawing/2014/main" id="{363B4F55-F1F5-47E1-B35D-56E4C18A31CE}"/>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71643" y="5409066"/>
              <a:ext cx="142413" cy="240068"/>
            </a:xfrm>
            <a:prstGeom prst="rect">
              <a:avLst/>
            </a:prstGeom>
          </p:spPr>
        </p:pic>
        <p:sp>
          <p:nvSpPr>
            <p:cNvPr id="47" name="Rectangle 46">
              <a:extLst>
                <a:ext uri="{FF2B5EF4-FFF2-40B4-BE49-F238E27FC236}">
                  <a16:creationId xmlns:a16="http://schemas.microsoft.com/office/drawing/2014/main" id="{D2508D65-5712-4185-A8CE-4FF4AFBB7E76}"/>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24436680"/>
      </p:ext>
    </p:extLst>
  </p:cSld>
  <p:clrMapOvr>
    <a:masterClrMapping/>
  </p:clrMapOvr>
  <mc:AlternateContent xmlns:mc="http://schemas.openxmlformats.org/markup-compatibility/2006" xmlns:p14="http://schemas.microsoft.com/office/powerpoint/2010/main">
    <mc:Choice Requires="p14">
      <p:transition spd="slow" p14:dur="2000" advTm="42818"/>
    </mc:Choice>
    <mc:Fallback xmlns="">
      <p:transition spd="slow" advTm="428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425258-40FF-4317-A81A-98BAD6AD2D8B}"/>
              </a:ext>
            </a:extLst>
          </p:cNvPr>
          <p:cNvGrpSpPr/>
          <p:nvPr/>
        </p:nvGrpSpPr>
        <p:grpSpPr>
          <a:xfrm>
            <a:off x="752475" y="142875"/>
            <a:ext cx="10887075" cy="6553134"/>
            <a:chOff x="752475" y="142875"/>
            <a:chExt cx="10887075" cy="655313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GPS spoofing attack on PMU</a:t>
              </a:r>
            </a:p>
          </p:txBody>
        </p:sp>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grpSp>
          <p:nvGrpSpPr>
            <p:cNvPr id="41" name="Group 40">
              <a:extLst>
                <a:ext uri="{FF2B5EF4-FFF2-40B4-BE49-F238E27FC236}">
                  <a16:creationId xmlns:a16="http://schemas.microsoft.com/office/drawing/2014/main" id="{C5258F7B-59F0-4E0F-A911-EA940384D0E2}"/>
                </a:ext>
              </a:extLst>
            </p:cNvPr>
            <p:cNvGrpSpPr/>
            <p:nvPr/>
          </p:nvGrpSpPr>
          <p:grpSpPr>
            <a:xfrm>
              <a:off x="3962827" y="1423882"/>
              <a:ext cx="7114985" cy="4838691"/>
              <a:chOff x="3962827" y="1423882"/>
              <a:chExt cx="7114985" cy="4838691"/>
            </a:xfrm>
          </p:grpSpPr>
          <p:grpSp>
            <p:nvGrpSpPr>
              <p:cNvPr id="32" name="Group 31">
                <a:extLst>
                  <a:ext uri="{FF2B5EF4-FFF2-40B4-BE49-F238E27FC236}">
                    <a16:creationId xmlns:a16="http://schemas.microsoft.com/office/drawing/2014/main" id="{ED6ABC3A-52C9-4CD5-AE4A-1EB210648DAE}"/>
                  </a:ext>
                </a:extLst>
              </p:cNvPr>
              <p:cNvGrpSpPr/>
              <p:nvPr/>
            </p:nvGrpSpPr>
            <p:grpSpPr>
              <a:xfrm>
                <a:off x="3962827" y="3655303"/>
                <a:ext cx="7114985" cy="2607270"/>
                <a:chOff x="2002070" y="2837927"/>
                <a:chExt cx="8861471" cy="3198343"/>
              </a:xfrm>
            </p:grpSpPr>
            <p:grpSp>
              <p:nvGrpSpPr>
                <p:cNvPr id="7" name="Group 6">
                  <a:extLst>
                    <a:ext uri="{FF2B5EF4-FFF2-40B4-BE49-F238E27FC236}">
                      <a16:creationId xmlns:a16="http://schemas.microsoft.com/office/drawing/2014/main" id="{09DBCC64-F476-4803-AD94-5484BC97CDE8}"/>
                    </a:ext>
                  </a:extLst>
                </p:cNvPr>
                <p:cNvGrpSpPr/>
                <p:nvPr/>
              </p:nvGrpSpPr>
              <p:grpSpPr>
                <a:xfrm>
                  <a:off x="2745120" y="2837927"/>
                  <a:ext cx="7315200" cy="3198343"/>
                  <a:chOff x="687720" y="2389885"/>
                  <a:chExt cx="10207096" cy="3818794"/>
                </a:xfrm>
              </p:grpSpPr>
              <p:pic>
                <p:nvPicPr>
                  <p:cNvPr id="8" name="Graphic 7">
                    <a:extLst>
                      <a:ext uri="{FF2B5EF4-FFF2-40B4-BE49-F238E27FC236}">
                        <a16:creationId xmlns:a16="http://schemas.microsoft.com/office/drawing/2014/main" id="{8021FE81-287E-4126-B8BF-2A5A82B1A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720" y="3517809"/>
                    <a:ext cx="1271645" cy="1271645"/>
                  </a:xfrm>
                  <a:prstGeom prst="rect">
                    <a:avLst/>
                  </a:prstGeom>
                </p:spPr>
              </p:pic>
              <p:pic>
                <p:nvPicPr>
                  <p:cNvPr id="9" name="Graphic 8">
                    <a:extLst>
                      <a:ext uri="{FF2B5EF4-FFF2-40B4-BE49-F238E27FC236}">
                        <a16:creationId xmlns:a16="http://schemas.microsoft.com/office/drawing/2014/main" id="{71779DC7-D098-41B0-8539-4FC7F359B9EB}"/>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22767" y="2460534"/>
                    <a:ext cx="1271645" cy="1271645"/>
                  </a:xfrm>
                  <a:prstGeom prst="rect">
                    <a:avLst/>
                  </a:prstGeom>
                </p:spPr>
              </p:pic>
              <p:pic>
                <p:nvPicPr>
                  <p:cNvPr id="10" name="Graphic 9">
                    <a:extLst>
                      <a:ext uri="{FF2B5EF4-FFF2-40B4-BE49-F238E27FC236}">
                        <a16:creationId xmlns:a16="http://schemas.microsoft.com/office/drawing/2014/main" id="{F883F559-A787-4770-8D97-14CAEADBC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1042" y="4937034"/>
                    <a:ext cx="1271645" cy="1271645"/>
                  </a:xfrm>
                  <a:prstGeom prst="rect">
                    <a:avLst/>
                  </a:prstGeom>
                </p:spPr>
              </p:pic>
              <p:pic>
                <p:nvPicPr>
                  <p:cNvPr id="11" name="Graphic 10">
                    <a:extLst>
                      <a:ext uri="{FF2B5EF4-FFF2-40B4-BE49-F238E27FC236}">
                        <a16:creationId xmlns:a16="http://schemas.microsoft.com/office/drawing/2014/main" id="{39A37E11-BF5A-4636-9E05-F839CE51D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242" y="4809235"/>
                    <a:ext cx="1271645" cy="1271645"/>
                  </a:xfrm>
                  <a:prstGeom prst="rect">
                    <a:avLst/>
                  </a:prstGeom>
                </p:spPr>
              </p:pic>
              <p:pic>
                <p:nvPicPr>
                  <p:cNvPr id="12" name="Graphic 11">
                    <a:extLst>
                      <a:ext uri="{FF2B5EF4-FFF2-40B4-BE49-F238E27FC236}">
                        <a16:creationId xmlns:a16="http://schemas.microsoft.com/office/drawing/2014/main" id="{06A5FB3C-272A-4BA4-9CC5-0808109CC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3171" y="2389885"/>
                    <a:ext cx="1271645" cy="1271645"/>
                  </a:xfrm>
                  <a:prstGeom prst="rect">
                    <a:avLst/>
                  </a:prstGeom>
                </p:spPr>
              </p:pic>
              <p:cxnSp>
                <p:nvCxnSpPr>
                  <p:cNvPr id="13" name="Straight Connector 12">
                    <a:extLst>
                      <a:ext uri="{FF2B5EF4-FFF2-40B4-BE49-F238E27FC236}">
                        <a16:creationId xmlns:a16="http://schemas.microsoft.com/office/drawing/2014/main" id="{E9892868-6D93-44C4-B887-048FA1E72926}"/>
                      </a:ext>
                    </a:extLst>
                  </p:cNvPr>
                  <p:cNvCxnSpPr/>
                  <p:nvPr/>
                </p:nvCxnSpPr>
                <p:spPr>
                  <a:xfrm flipV="1">
                    <a:off x="1294008" y="2752725"/>
                    <a:ext cx="4164581" cy="104325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73CCC36D-C7BF-47D7-A51E-225DAE19E48D}"/>
                      </a:ext>
                    </a:extLst>
                  </p:cNvPr>
                  <p:cNvCxnSpPr>
                    <a:cxnSpLocks/>
                  </p:cNvCxnSpPr>
                  <p:nvPr/>
                </p:nvCxnSpPr>
                <p:spPr>
                  <a:xfrm>
                    <a:off x="1323542" y="3787982"/>
                    <a:ext cx="1734846" cy="146984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ABF4B5A-56F3-499C-81A7-A0401FEEA7AF}"/>
                      </a:ext>
                    </a:extLst>
                  </p:cNvPr>
                  <p:cNvCxnSpPr>
                    <a:cxnSpLocks/>
                  </p:cNvCxnSpPr>
                  <p:nvPr/>
                </p:nvCxnSpPr>
                <p:spPr>
                  <a:xfrm flipH="1" flipV="1">
                    <a:off x="5458589" y="2770678"/>
                    <a:ext cx="2657476" cy="235133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B5D031F-12A0-49C8-91B1-22C5A07C8F13}"/>
                      </a:ext>
                    </a:extLst>
                  </p:cNvPr>
                  <p:cNvCxnSpPr>
                    <a:cxnSpLocks/>
                  </p:cNvCxnSpPr>
                  <p:nvPr/>
                </p:nvCxnSpPr>
                <p:spPr>
                  <a:xfrm flipV="1">
                    <a:off x="5458590" y="2721345"/>
                    <a:ext cx="4808910" cy="32950"/>
                  </a:xfrm>
                  <a:prstGeom prst="line">
                    <a:avLst/>
                  </a:prstGeom>
                </p:spPr>
                <p:style>
                  <a:lnRef idx="2">
                    <a:schemeClr val="dk1"/>
                  </a:lnRef>
                  <a:fillRef idx="0">
                    <a:schemeClr val="dk1"/>
                  </a:fillRef>
                  <a:effectRef idx="1">
                    <a:schemeClr val="dk1"/>
                  </a:effectRef>
                  <a:fontRef idx="minor">
                    <a:schemeClr val="tx1"/>
                  </a:fontRef>
                </p:style>
              </p:cxnSp>
            </p:grpSp>
            <p:pic>
              <p:nvPicPr>
                <p:cNvPr id="22" name="Picture 21">
                  <a:extLst>
                    <a:ext uri="{FF2B5EF4-FFF2-40B4-BE49-F238E27FC236}">
                      <a16:creationId xmlns:a16="http://schemas.microsoft.com/office/drawing/2014/main" id="{F2C87007-B302-48FA-A7DC-95861C0224B6}"/>
                    </a:ext>
                  </a:extLst>
                </p:cNvPr>
                <p:cNvPicPr>
                  <a:picLocks noChangeAspect="1"/>
                </p:cNvPicPr>
                <p:nvPr/>
              </p:nvPicPr>
              <p:blipFill>
                <a:blip r:embed="rId6"/>
                <a:stretch>
                  <a:fillRect/>
                </a:stretch>
              </p:blipFill>
              <p:spPr>
                <a:xfrm>
                  <a:off x="9701197" y="4092860"/>
                  <a:ext cx="1162344" cy="465357"/>
                </a:xfrm>
                <a:prstGeom prst="rect">
                  <a:avLst/>
                </a:prstGeom>
              </p:spPr>
            </p:pic>
            <p:pic>
              <p:nvPicPr>
                <p:cNvPr id="24" name="Picture 23">
                  <a:extLst>
                    <a:ext uri="{FF2B5EF4-FFF2-40B4-BE49-F238E27FC236}">
                      <a16:creationId xmlns:a16="http://schemas.microsoft.com/office/drawing/2014/main" id="{E63DBB49-A42B-4E1B-8702-82543A90AAB5}"/>
                    </a:ext>
                  </a:extLst>
                </p:cNvPr>
                <p:cNvPicPr>
                  <a:picLocks noChangeAspect="1"/>
                </p:cNvPicPr>
                <p:nvPr/>
              </p:nvPicPr>
              <p:blipFill>
                <a:blip r:embed="rId6"/>
                <a:stretch>
                  <a:fillRect/>
                </a:stretch>
              </p:blipFill>
              <p:spPr>
                <a:xfrm>
                  <a:off x="5575418" y="4015496"/>
                  <a:ext cx="1162344" cy="465357"/>
                </a:xfrm>
                <a:prstGeom prst="rect">
                  <a:avLst/>
                </a:prstGeom>
              </p:spPr>
            </p:pic>
            <p:pic>
              <p:nvPicPr>
                <p:cNvPr id="25" name="Picture 24">
                  <a:extLst>
                    <a:ext uri="{FF2B5EF4-FFF2-40B4-BE49-F238E27FC236}">
                      <a16:creationId xmlns:a16="http://schemas.microsoft.com/office/drawing/2014/main" id="{83E24516-FB17-458C-B9D9-747F5F46E844}"/>
                    </a:ext>
                  </a:extLst>
                </p:cNvPr>
                <p:cNvPicPr>
                  <a:picLocks noChangeAspect="1"/>
                </p:cNvPicPr>
                <p:nvPr/>
              </p:nvPicPr>
              <p:blipFill>
                <a:blip r:embed="rId6"/>
                <a:stretch>
                  <a:fillRect/>
                </a:stretch>
              </p:blipFill>
              <p:spPr>
                <a:xfrm>
                  <a:off x="2591808" y="4903929"/>
                  <a:ext cx="1162344" cy="465357"/>
                </a:xfrm>
                <a:prstGeom prst="rect">
                  <a:avLst/>
                </a:prstGeom>
              </p:spPr>
            </p:pic>
            <p:cxnSp>
              <p:nvCxnSpPr>
                <p:cNvPr id="26" name="Straight Connector 25">
                  <a:extLst>
                    <a:ext uri="{FF2B5EF4-FFF2-40B4-BE49-F238E27FC236}">
                      <a16:creationId xmlns:a16="http://schemas.microsoft.com/office/drawing/2014/main" id="{2B38B2A6-CA61-4F1F-A8EB-424AA714243D}"/>
                    </a:ext>
                  </a:extLst>
                </p:cNvPr>
                <p:cNvCxnSpPr>
                  <a:cxnSpLocks/>
                </p:cNvCxnSpPr>
                <p:nvPr/>
              </p:nvCxnSpPr>
              <p:spPr>
                <a:xfrm flipV="1">
                  <a:off x="8068850" y="3143131"/>
                  <a:ext cx="1541886" cy="1983028"/>
                </a:xfrm>
                <a:prstGeom prst="line">
                  <a:avLst/>
                </a:prstGeom>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4A3A5AAD-8749-4A4A-B401-09B30BD972C3}"/>
                    </a:ext>
                  </a:extLst>
                </p:cNvPr>
                <p:cNvPicPr>
                  <a:picLocks noChangeAspect="1"/>
                </p:cNvPicPr>
                <p:nvPr/>
              </p:nvPicPr>
              <p:blipFill>
                <a:blip r:embed="rId7"/>
                <a:stretch>
                  <a:fillRect/>
                </a:stretch>
              </p:blipFill>
              <p:spPr>
                <a:xfrm>
                  <a:off x="2002070" y="4834281"/>
                  <a:ext cx="580011" cy="562435"/>
                </a:xfrm>
                <a:prstGeom prst="rect">
                  <a:avLst/>
                </a:prstGeom>
              </p:spPr>
            </p:pic>
            <p:pic>
              <p:nvPicPr>
                <p:cNvPr id="30" name="Picture 29">
                  <a:extLst>
                    <a:ext uri="{FF2B5EF4-FFF2-40B4-BE49-F238E27FC236}">
                      <a16:creationId xmlns:a16="http://schemas.microsoft.com/office/drawing/2014/main" id="{F22C2493-AFED-48EA-929C-72F675BCEBA5}"/>
                    </a:ext>
                  </a:extLst>
                </p:cNvPr>
                <p:cNvPicPr>
                  <a:picLocks noChangeAspect="1"/>
                </p:cNvPicPr>
                <p:nvPr/>
              </p:nvPicPr>
              <p:blipFill>
                <a:blip r:embed="rId7"/>
                <a:stretch>
                  <a:fillRect/>
                </a:stretch>
              </p:blipFill>
              <p:spPr>
                <a:xfrm>
                  <a:off x="5010720" y="3959262"/>
                  <a:ext cx="580011" cy="562435"/>
                </a:xfrm>
                <a:prstGeom prst="rect">
                  <a:avLst/>
                </a:prstGeom>
              </p:spPr>
            </p:pic>
            <p:pic>
              <p:nvPicPr>
                <p:cNvPr id="31" name="Picture 30">
                  <a:extLst>
                    <a:ext uri="{FF2B5EF4-FFF2-40B4-BE49-F238E27FC236}">
                      <a16:creationId xmlns:a16="http://schemas.microsoft.com/office/drawing/2014/main" id="{52782DCD-9103-4493-8672-D7FBF0670555}"/>
                    </a:ext>
                  </a:extLst>
                </p:cNvPr>
                <p:cNvPicPr>
                  <a:picLocks noChangeAspect="1"/>
                </p:cNvPicPr>
                <p:nvPr/>
              </p:nvPicPr>
              <p:blipFill>
                <a:blip r:embed="rId7"/>
                <a:stretch>
                  <a:fillRect/>
                </a:stretch>
              </p:blipFill>
              <p:spPr>
                <a:xfrm>
                  <a:off x="9117055" y="3999727"/>
                  <a:ext cx="580011" cy="562435"/>
                </a:xfrm>
                <a:prstGeom prst="rect">
                  <a:avLst/>
                </a:prstGeom>
              </p:spPr>
            </p:pic>
          </p:grpSp>
          <p:pic>
            <p:nvPicPr>
              <p:cNvPr id="40" name="Picture 39">
                <a:extLst>
                  <a:ext uri="{FF2B5EF4-FFF2-40B4-BE49-F238E27FC236}">
                    <a16:creationId xmlns:a16="http://schemas.microsoft.com/office/drawing/2014/main" id="{159D6478-145D-41C0-BB1C-4408C59344E7}"/>
                  </a:ext>
                </a:extLst>
              </p:cNvPr>
              <p:cNvPicPr>
                <a:picLocks noChangeAspect="1"/>
              </p:cNvPicPr>
              <p:nvPr/>
            </p:nvPicPr>
            <p:blipFill>
              <a:blip r:embed="rId8"/>
              <a:stretch>
                <a:fillRect/>
              </a:stretch>
            </p:blipFill>
            <p:spPr>
              <a:xfrm>
                <a:off x="7072186" y="1423882"/>
                <a:ext cx="1833276" cy="1337344"/>
              </a:xfrm>
              <a:prstGeom prst="rect">
                <a:avLst/>
              </a:prstGeom>
            </p:spPr>
          </p:pic>
        </p:grpSp>
        <p:sp>
          <p:nvSpPr>
            <p:cNvPr id="42" name="TextBox 41"/>
            <p:cNvSpPr txBox="1"/>
            <p:nvPr/>
          </p:nvSpPr>
          <p:spPr>
            <a:xfrm>
              <a:off x="10586560" y="5747830"/>
              <a:ext cx="312437" cy="369332"/>
            </a:xfrm>
            <a:prstGeom prst="rect">
              <a:avLst/>
            </a:prstGeom>
            <a:solidFill>
              <a:schemeClr val="bg1"/>
            </a:solidFill>
          </p:spPr>
          <p:txBody>
            <a:bodyPr wrap="square" rtlCol="0">
              <a:spAutoFit/>
            </a:bodyPr>
            <a:lstStyle/>
            <a:p>
              <a:r>
                <a:rPr lang="en-US" dirty="0"/>
                <a:t>t</a:t>
              </a:r>
            </a:p>
          </p:txBody>
        </p:sp>
        <p:grpSp>
          <p:nvGrpSpPr>
            <p:cNvPr id="44" name="Group 43">
              <a:extLst>
                <a:ext uri="{FF2B5EF4-FFF2-40B4-BE49-F238E27FC236}">
                  <a16:creationId xmlns:a16="http://schemas.microsoft.com/office/drawing/2014/main" id="{DEA54D72-5992-4EC7-9265-8245E443A626}"/>
                </a:ext>
              </a:extLst>
            </p:cNvPr>
            <p:cNvGrpSpPr/>
            <p:nvPr/>
          </p:nvGrpSpPr>
          <p:grpSpPr>
            <a:xfrm>
              <a:off x="3252516" y="3287409"/>
              <a:ext cx="1567036" cy="1584255"/>
              <a:chOff x="2469144" y="4678317"/>
              <a:chExt cx="1567036" cy="1584255"/>
            </a:xfrm>
          </p:grpSpPr>
          <p:pic>
            <p:nvPicPr>
              <p:cNvPr id="47" name="Picture 46">
                <a:extLst>
                  <a:ext uri="{FF2B5EF4-FFF2-40B4-BE49-F238E27FC236}">
                    <a16:creationId xmlns:a16="http://schemas.microsoft.com/office/drawing/2014/main" id="{D6BC1F2C-FAF1-4AE8-8D9F-051287321857}"/>
                  </a:ext>
                </a:extLst>
              </p:cNvPr>
              <p:cNvPicPr>
                <a:picLocks noChangeAspect="1"/>
              </p:cNvPicPr>
              <p:nvPr/>
            </p:nvPicPr>
            <p:blipFill>
              <a:blip r:embed="rId7">
                <a:duotone>
                  <a:schemeClr val="accent2">
                    <a:shade val="45000"/>
                    <a:satMod val="135000"/>
                  </a:schemeClr>
                  <a:prstClr val="white"/>
                </a:duotone>
              </a:blip>
              <a:stretch>
                <a:fillRect/>
              </a:stretch>
            </p:blipFill>
            <p:spPr>
              <a:xfrm>
                <a:off x="2658179" y="4891257"/>
                <a:ext cx="1120968" cy="1086999"/>
              </a:xfrm>
              <a:prstGeom prst="rect">
                <a:avLst/>
              </a:prstGeom>
            </p:spPr>
          </p:pic>
          <p:sp>
            <p:nvSpPr>
              <p:cNvPr id="46" name="Oval 45">
                <a:extLst>
                  <a:ext uri="{FF2B5EF4-FFF2-40B4-BE49-F238E27FC236}">
                    <a16:creationId xmlns:a16="http://schemas.microsoft.com/office/drawing/2014/main" id="{D1E3D346-6E5F-45F4-B49B-C19BA28E176B}"/>
                  </a:ext>
                </a:extLst>
              </p:cNvPr>
              <p:cNvSpPr/>
              <p:nvPr/>
            </p:nvSpPr>
            <p:spPr>
              <a:xfrm>
                <a:off x="2469144" y="4678317"/>
                <a:ext cx="1567036" cy="1584255"/>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6A5BE93E-6D19-4FBE-A33A-A6191CA84129}"/>
                </a:ext>
              </a:extLst>
            </p:cNvPr>
            <p:cNvGrpSpPr/>
            <p:nvPr/>
          </p:nvGrpSpPr>
          <p:grpSpPr>
            <a:xfrm>
              <a:off x="2641838" y="5005959"/>
              <a:ext cx="1124390" cy="1580761"/>
              <a:chOff x="2641838" y="5005959"/>
              <a:chExt cx="1124390" cy="1580761"/>
            </a:xfrm>
          </p:grpSpPr>
          <p:grpSp>
            <p:nvGrpSpPr>
              <p:cNvPr id="53" name="Group 52">
                <a:extLst>
                  <a:ext uri="{FF2B5EF4-FFF2-40B4-BE49-F238E27FC236}">
                    <a16:creationId xmlns:a16="http://schemas.microsoft.com/office/drawing/2014/main" id="{4A178633-1DC5-4506-9EB3-A826B5FE3C52}"/>
                  </a:ext>
                </a:extLst>
              </p:cNvPr>
              <p:cNvGrpSpPr/>
              <p:nvPr/>
            </p:nvGrpSpPr>
            <p:grpSpPr>
              <a:xfrm>
                <a:off x="2641838" y="5005959"/>
                <a:ext cx="1124390" cy="1169360"/>
                <a:chOff x="1571453" y="4928847"/>
                <a:chExt cx="1519246" cy="1580008"/>
              </a:xfrm>
            </p:grpSpPr>
            <p:sp>
              <p:nvSpPr>
                <p:cNvPr id="55" name="Oval 54">
                  <a:extLst>
                    <a:ext uri="{FF2B5EF4-FFF2-40B4-BE49-F238E27FC236}">
                      <a16:creationId xmlns:a16="http://schemas.microsoft.com/office/drawing/2014/main" id="{694F11D1-2F76-40A7-8215-BF02858A834D}"/>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E7390D1E-9616-4FB2-86A8-2FB6A08377BF}"/>
                    </a:ext>
                  </a:extLst>
                </p:cNvPr>
                <p:cNvCxnSpPr>
                  <a:cxnSpLocks/>
                  <a:endCxn id="55" idx="1"/>
                </p:cNvCxnSpPr>
                <p:nvPr/>
              </p:nvCxnSpPr>
              <p:spPr>
                <a:xfrm flipH="1" flipV="1">
                  <a:off x="1793941" y="5160234"/>
                  <a:ext cx="521202" cy="5809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E1BC4CA5-816A-4BF7-A3B2-2BF31DEA5DAB}"/>
                    </a:ext>
                  </a:extLst>
                </p:cNvPr>
                <p:cNvCxnSpPr>
                  <a:endCxn id="55"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61" name="Connector: Curved 60">
                  <a:extLst>
                    <a:ext uri="{FF2B5EF4-FFF2-40B4-BE49-F238E27FC236}">
                      <a16:creationId xmlns:a16="http://schemas.microsoft.com/office/drawing/2014/main" id="{CED689B2-3470-43F6-A10D-3B44949F7520}"/>
                    </a:ext>
                  </a:extLst>
                </p:cNvPr>
                <p:cNvCxnSpPr>
                  <a:cxnSpLocks/>
                </p:cNvCxnSpPr>
                <p:nvPr/>
              </p:nvCxnSpPr>
              <p:spPr>
                <a:xfrm rot="10800000">
                  <a:off x="2167516" y="5520657"/>
                  <a:ext cx="498414" cy="220559"/>
                </a:xfrm>
                <a:prstGeom prst="curvedConnector3">
                  <a:avLst>
                    <a:gd name="adj1" fmla="val 481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4" name="TextBox 53">
                <a:extLst>
                  <a:ext uri="{FF2B5EF4-FFF2-40B4-BE49-F238E27FC236}">
                    <a16:creationId xmlns:a16="http://schemas.microsoft.com/office/drawing/2014/main" id="{B6F4CD3C-6489-416B-A2C1-A77F7421E8AB}"/>
                  </a:ext>
                </a:extLst>
              </p:cNvPr>
              <p:cNvSpPr txBox="1"/>
              <p:nvPr/>
            </p:nvSpPr>
            <p:spPr>
              <a:xfrm>
                <a:off x="3078587" y="6125055"/>
                <a:ext cx="277878" cy="461665"/>
              </a:xfrm>
              <a:prstGeom prst="rect">
                <a:avLst/>
              </a:prstGeom>
              <a:noFill/>
            </p:spPr>
            <p:txBody>
              <a:bodyPr wrap="square" rtlCol="0">
                <a:spAutoFit/>
              </a:bodyPr>
              <a:lstStyle/>
              <a:p>
                <a:r>
                  <a:rPr lang="en-US" sz="2400" b="1" dirty="0"/>
                  <a:t>t</a:t>
                </a:r>
              </a:p>
            </p:txBody>
          </p:sp>
        </p:grpSp>
        <p:grpSp>
          <p:nvGrpSpPr>
            <p:cNvPr id="62" name="Group 61">
              <a:extLst>
                <a:ext uri="{FF2B5EF4-FFF2-40B4-BE49-F238E27FC236}">
                  <a16:creationId xmlns:a16="http://schemas.microsoft.com/office/drawing/2014/main" id="{D97F124A-7AA9-43ED-B3D8-AA4CF4162D5B}"/>
                </a:ext>
              </a:extLst>
            </p:cNvPr>
            <p:cNvGrpSpPr/>
            <p:nvPr/>
          </p:nvGrpSpPr>
          <p:grpSpPr>
            <a:xfrm>
              <a:off x="6671712" y="5084602"/>
              <a:ext cx="1124390" cy="1595252"/>
              <a:chOff x="6671712" y="5084602"/>
              <a:chExt cx="1124390" cy="1595252"/>
            </a:xfrm>
          </p:grpSpPr>
          <p:sp>
            <p:nvSpPr>
              <p:cNvPr id="63" name="Oval 62">
                <a:extLst>
                  <a:ext uri="{FF2B5EF4-FFF2-40B4-BE49-F238E27FC236}">
                    <a16:creationId xmlns:a16="http://schemas.microsoft.com/office/drawing/2014/main" id="{F8EECB7D-F66C-485C-8633-1B8B163DF3EA}"/>
                  </a:ext>
                </a:extLst>
              </p:cNvPr>
              <p:cNvSpPr/>
              <p:nvPr/>
            </p:nvSpPr>
            <p:spPr>
              <a:xfrm>
                <a:off x="6671712" y="5084602"/>
                <a:ext cx="1124390" cy="1169360"/>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3BE89630-8112-4A5A-8CA8-3A361A5DB6FA}"/>
                  </a:ext>
                </a:extLst>
              </p:cNvPr>
              <p:cNvCxnSpPr>
                <a:endCxn id="63" idx="7"/>
              </p:cNvCxnSpPr>
              <p:nvPr/>
            </p:nvCxnSpPr>
            <p:spPr>
              <a:xfrm flipV="1">
                <a:off x="7222114" y="5255851"/>
                <a:ext cx="409326" cy="42998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055B64E8-FC7B-4535-94D9-5491F1CA4F31}"/>
                  </a:ext>
                </a:extLst>
              </p:cNvPr>
              <p:cNvCxnSpPr>
                <a:endCxn id="63" idx="6"/>
              </p:cNvCxnSpPr>
              <p:nvPr/>
            </p:nvCxnSpPr>
            <p:spPr>
              <a:xfrm flipV="1">
                <a:off x="7222114" y="5669282"/>
                <a:ext cx="573988" cy="16550"/>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66" name="Connector: Curved 65">
                <a:extLst>
                  <a:ext uri="{FF2B5EF4-FFF2-40B4-BE49-F238E27FC236}">
                    <a16:creationId xmlns:a16="http://schemas.microsoft.com/office/drawing/2014/main" id="{F830325F-BD34-4D39-96DD-3849DDC38A72}"/>
                  </a:ext>
                </a:extLst>
              </p:cNvPr>
              <p:cNvCxnSpPr/>
              <p:nvPr/>
            </p:nvCxnSpPr>
            <p:spPr>
              <a:xfrm rot="16200000" flipV="1">
                <a:off x="7361987" y="5566089"/>
                <a:ext cx="163234" cy="76253"/>
              </a:xfrm>
              <a:prstGeom prst="curvedConnector3">
                <a:avLst>
                  <a:gd name="adj1" fmla="val 88868"/>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C815325-9F29-4E6F-B35B-52C202EA5A56}"/>
                  </a:ext>
                </a:extLst>
              </p:cNvPr>
              <p:cNvSpPr txBox="1"/>
              <p:nvPr/>
            </p:nvSpPr>
            <p:spPr>
              <a:xfrm>
                <a:off x="7039077" y="6218189"/>
                <a:ext cx="277878" cy="461665"/>
              </a:xfrm>
              <a:prstGeom prst="rect">
                <a:avLst/>
              </a:prstGeom>
              <a:noFill/>
            </p:spPr>
            <p:txBody>
              <a:bodyPr wrap="square" rtlCol="0">
                <a:spAutoFit/>
              </a:bodyPr>
              <a:lstStyle/>
              <a:p>
                <a:r>
                  <a:rPr lang="en-US" sz="2400" b="1" dirty="0"/>
                  <a:t>t</a:t>
                </a:r>
              </a:p>
            </p:txBody>
          </p:sp>
        </p:grpSp>
        <p:grpSp>
          <p:nvGrpSpPr>
            <p:cNvPr id="69" name="Group 68">
              <a:extLst>
                <a:ext uri="{FF2B5EF4-FFF2-40B4-BE49-F238E27FC236}">
                  <a16:creationId xmlns:a16="http://schemas.microsoft.com/office/drawing/2014/main" id="{4B8A1434-8785-42CE-9F2F-FDCAE7BBF53A}"/>
                </a:ext>
              </a:extLst>
            </p:cNvPr>
            <p:cNvGrpSpPr/>
            <p:nvPr/>
          </p:nvGrpSpPr>
          <p:grpSpPr>
            <a:xfrm>
              <a:off x="9997239" y="5120103"/>
              <a:ext cx="1124390" cy="1575906"/>
              <a:chOff x="9997239" y="5120103"/>
              <a:chExt cx="1124390" cy="1575906"/>
            </a:xfrm>
          </p:grpSpPr>
          <p:grpSp>
            <p:nvGrpSpPr>
              <p:cNvPr id="70" name="Group 69">
                <a:extLst>
                  <a:ext uri="{FF2B5EF4-FFF2-40B4-BE49-F238E27FC236}">
                    <a16:creationId xmlns:a16="http://schemas.microsoft.com/office/drawing/2014/main" id="{DD4EE2A8-D3EB-4116-AC68-83D07C7B887D}"/>
                  </a:ext>
                </a:extLst>
              </p:cNvPr>
              <p:cNvGrpSpPr/>
              <p:nvPr/>
            </p:nvGrpSpPr>
            <p:grpSpPr>
              <a:xfrm>
                <a:off x="9997239" y="5120103"/>
                <a:ext cx="1124390" cy="1169360"/>
                <a:chOff x="1571453" y="4928847"/>
                <a:chExt cx="1519246" cy="1580008"/>
              </a:xfrm>
            </p:grpSpPr>
            <p:sp>
              <p:nvSpPr>
                <p:cNvPr id="73" name="Oval 72">
                  <a:extLst>
                    <a:ext uri="{FF2B5EF4-FFF2-40B4-BE49-F238E27FC236}">
                      <a16:creationId xmlns:a16="http://schemas.microsoft.com/office/drawing/2014/main" id="{3E1A4D0D-4A0F-4FEF-B8D9-FC04621634CC}"/>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4F96A04F-B854-4078-B5E4-89C519DA079D}"/>
                    </a:ext>
                  </a:extLst>
                </p:cNvPr>
                <p:cNvCxnSpPr>
                  <a:cxnSpLocks/>
                </p:cNvCxnSpPr>
                <p:nvPr/>
              </p:nvCxnSpPr>
              <p:spPr>
                <a:xfrm flipV="1">
                  <a:off x="2315142" y="4937824"/>
                  <a:ext cx="194801" cy="80339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047C659D-C591-4100-B08C-02E9CE3AB212}"/>
                    </a:ext>
                  </a:extLst>
                </p:cNvPr>
                <p:cNvCxnSpPr>
                  <a:endCxn id="73"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76" name="Connector: Curved 75">
                  <a:extLst>
                    <a:ext uri="{FF2B5EF4-FFF2-40B4-BE49-F238E27FC236}">
                      <a16:creationId xmlns:a16="http://schemas.microsoft.com/office/drawing/2014/main" id="{01D47FB7-44AA-4ACC-A260-4C8F567701C3}"/>
                    </a:ext>
                  </a:extLst>
                </p:cNvPr>
                <p:cNvCxnSpPr>
                  <a:cxnSpLocks/>
                </p:cNvCxnSpPr>
                <p:nvPr/>
              </p:nvCxnSpPr>
              <p:spPr>
                <a:xfrm rot="10800000">
                  <a:off x="2336200" y="5520657"/>
                  <a:ext cx="329731" cy="220559"/>
                </a:xfrm>
                <a:prstGeom prst="curvedConnector3">
                  <a:avLst>
                    <a:gd name="adj1" fmla="val 5114"/>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2" name="TextBox 71">
                <a:extLst>
                  <a:ext uri="{FF2B5EF4-FFF2-40B4-BE49-F238E27FC236}">
                    <a16:creationId xmlns:a16="http://schemas.microsoft.com/office/drawing/2014/main" id="{78A99A24-F5F7-4881-8D9E-D2ACDE9801A8}"/>
                  </a:ext>
                </a:extLst>
              </p:cNvPr>
              <p:cNvSpPr txBox="1"/>
              <p:nvPr/>
            </p:nvSpPr>
            <p:spPr>
              <a:xfrm>
                <a:off x="10435305" y="6234344"/>
                <a:ext cx="277878" cy="461665"/>
              </a:xfrm>
              <a:prstGeom prst="rect">
                <a:avLst/>
              </a:prstGeom>
              <a:noFill/>
            </p:spPr>
            <p:txBody>
              <a:bodyPr wrap="square" rtlCol="0">
                <a:spAutoFit/>
              </a:bodyPr>
              <a:lstStyle/>
              <a:p>
                <a:r>
                  <a:rPr lang="en-US" sz="2400" b="1" dirty="0"/>
                  <a:t>t</a:t>
                </a:r>
              </a:p>
            </p:txBody>
          </p:sp>
        </p:grpSp>
        <p:sp>
          <p:nvSpPr>
            <p:cNvPr id="38" name="Arrow: Right 37">
              <a:extLst>
                <a:ext uri="{FF2B5EF4-FFF2-40B4-BE49-F238E27FC236}">
                  <a16:creationId xmlns:a16="http://schemas.microsoft.com/office/drawing/2014/main" id="{276FCA63-3296-4863-A793-C09F4185C754}"/>
                </a:ext>
              </a:extLst>
            </p:cNvPr>
            <p:cNvSpPr/>
            <p:nvPr/>
          </p:nvSpPr>
          <p:spPr>
            <a:xfrm flipH="1">
              <a:off x="1671391" y="6282545"/>
              <a:ext cx="769438" cy="14668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90" name="TextBox 89">
                  <a:extLst>
                    <a:ext uri="{FF2B5EF4-FFF2-40B4-BE49-F238E27FC236}">
                      <a16:creationId xmlns:a16="http://schemas.microsoft.com/office/drawing/2014/main" id="{3CDA81D8-DB2C-4F5B-8070-4632F891592D}"/>
                    </a:ext>
                  </a:extLst>
                </p:cNvPr>
                <p:cNvSpPr txBox="1"/>
                <p:nvPr/>
              </p:nvSpPr>
              <p:spPr>
                <a:xfrm>
                  <a:off x="896396" y="6146999"/>
                  <a:ext cx="573987"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dirty="0" smtClean="0">
                                <a:solidFill>
                                  <a:srgbClr val="FF0000"/>
                                </a:solidFill>
                                <a:latin typeface="Cambria Math" panose="02040503050406030204" pitchFamily="18" charset="0"/>
                              </a:rPr>
                            </m:ctrlPr>
                          </m:accPr>
                          <m:e>
                            <m:r>
                              <a:rPr lang="en-US" sz="2400" b="1" i="1" dirty="0">
                                <a:solidFill>
                                  <a:srgbClr val="FF0000"/>
                                </a:solidFill>
                                <a:latin typeface="Cambria Math" panose="02040503050406030204" pitchFamily="18" charset="0"/>
                              </a:rPr>
                              <m:t>𝒕</m:t>
                            </m:r>
                          </m:e>
                        </m:acc>
                      </m:oMath>
                    </m:oMathPara>
                  </a14:m>
                  <a:endParaRPr lang="en-US" sz="2400" b="1" dirty="0">
                    <a:solidFill>
                      <a:srgbClr val="FF0000"/>
                    </a:solidFill>
                  </a:endParaRPr>
                </a:p>
              </p:txBody>
            </p:sp>
          </mc:Choice>
          <mc:Fallback>
            <p:sp>
              <p:nvSpPr>
                <p:cNvPr id="90" name="TextBox 89">
                  <a:extLst>
                    <a:ext uri="{FF2B5EF4-FFF2-40B4-BE49-F238E27FC236}">
                      <a16:creationId xmlns:a16="http://schemas.microsoft.com/office/drawing/2014/main" id="{3CDA81D8-DB2C-4F5B-8070-4632F891592D}"/>
                    </a:ext>
                  </a:extLst>
                </p:cNvPr>
                <p:cNvSpPr txBox="1">
                  <a:spLocks noRot="1" noChangeAspect="1" noMove="1" noResize="1" noEditPoints="1" noAdjustHandles="1" noChangeArrowheads="1" noChangeShapeType="1" noTextEdit="1"/>
                </p:cNvSpPr>
                <p:nvPr/>
              </p:nvSpPr>
              <p:spPr>
                <a:xfrm>
                  <a:off x="896396" y="6146999"/>
                  <a:ext cx="573987" cy="461665"/>
                </a:xfrm>
                <a:prstGeom prst="rect">
                  <a:avLst/>
                </a:prstGeom>
                <a:blipFill>
                  <a:blip r:embed="rId9"/>
                  <a:stretch>
                    <a:fillRect r="-34043"/>
                  </a:stretch>
                </a:blipFill>
                <a:ln>
                  <a:noFill/>
                </a:ln>
              </p:spPr>
              <p:txBody>
                <a:bodyPr/>
                <a:lstStyle/>
                <a:p>
                  <a:r>
                    <a:rPr lang="en-US">
                      <a:noFill/>
                    </a:rPr>
                    <a:t> </a:t>
                  </a:r>
                </a:p>
              </p:txBody>
            </p:sp>
          </mc:Fallback>
        </mc:AlternateContent>
        <p:pic>
          <p:nvPicPr>
            <p:cNvPr id="91" name="Picture 90">
              <a:extLst>
                <a:ext uri="{FF2B5EF4-FFF2-40B4-BE49-F238E27FC236}">
                  <a16:creationId xmlns:a16="http://schemas.microsoft.com/office/drawing/2014/main" id="{0611833A-7D9B-45DF-AE18-60C41211515B}"/>
                </a:ext>
              </a:extLst>
            </p:cNvPr>
            <p:cNvPicPr>
              <a:picLocks noChangeAspect="1"/>
            </p:cNvPicPr>
            <p:nvPr/>
          </p:nvPicPr>
          <p:blipFill>
            <a:blip r:embed="rId10"/>
            <a:stretch>
              <a:fillRect/>
            </a:stretch>
          </p:blipFill>
          <p:spPr>
            <a:xfrm>
              <a:off x="4440135" y="3534232"/>
              <a:ext cx="871830" cy="868212"/>
            </a:xfrm>
            <a:prstGeom prst="rect">
              <a:avLst/>
            </a:prstGeom>
          </p:spPr>
        </p:pic>
        <p:pic>
          <p:nvPicPr>
            <p:cNvPr id="58" name="Picture 57">
              <a:extLst>
                <a:ext uri="{FF2B5EF4-FFF2-40B4-BE49-F238E27FC236}">
                  <a16:creationId xmlns:a16="http://schemas.microsoft.com/office/drawing/2014/main" id="{1E8024F4-DA93-4E72-BCDD-B6C5E2AC1BBD}"/>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78285" y="5255851"/>
              <a:ext cx="209140" cy="166867"/>
            </a:xfrm>
            <a:prstGeom prst="rect">
              <a:avLst/>
            </a:prstGeom>
          </p:spPr>
        </p:pic>
        <p:pic>
          <p:nvPicPr>
            <p:cNvPr id="60" name="Picture 59">
              <a:extLst>
                <a:ext uri="{FF2B5EF4-FFF2-40B4-BE49-F238E27FC236}">
                  <a16:creationId xmlns:a16="http://schemas.microsoft.com/office/drawing/2014/main" id="{45CE97FB-140B-44A8-994E-B78B989F80D7}"/>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71643" y="5409066"/>
              <a:ext cx="142413" cy="240068"/>
            </a:xfrm>
            <a:prstGeom prst="rect">
              <a:avLst/>
            </a:prstGeom>
          </p:spPr>
        </p:pic>
        <p:pic>
          <p:nvPicPr>
            <p:cNvPr id="67" name="Picture 66">
              <a:extLst>
                <a:ext uri="{FF2B5EF4-FFF2-40B4-BE49-F238E27FC236}">
                  <a16:creationId xmlns:a16="http://schemas.microsoft.com/office/drawing/2014/main" id="{B2E908D7-E09A-48E6-9189-C32B2AE6A4FD}"/>
                </a:ext>
              </a:extLst>
            </p:cNvPr>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91177" y="5422718"/>
              <a:ext cx="157108" cy="194178"/>
            </a:xfrm>
            <a:prstGeom prst="rect">
              <a:avLst/>
            </a:prstGeom>
          </p:spPr>
        </p:pic>
        <p:sp>
          <p:nvSpPr>
            <p:cNvPr id="59" name="Rectangle 58">
              <a:extLst>
                <a:ext uri="{FF2B5EF4-FFF2-40B4-BE49-F238E27FC236}">
                  <a16:creationId xmlns:a16="http://schemas.microsoft.com/office/drawing/2014/main" id="{86BDC117-F10C-4358-96EF-BA4A10933C37}"/>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6542561"/>
      </p:ext>
    </p:extLst>
  </p:cSld>
  <p:clrMapOvr>
    <a:masterClrMapping/>
  </p:clrMapOvr>
  <mc:AlternateContent xmlns:mc="http://schemas.openxmlformats.org/markup-compatibility/2006" xmlns:p14="http://schemas.microsoft.com/office/powerpoint/2010/main">
    <mc:Choice Requires="p14">
      <p:transition spd="slow" p14:dur="2000" advTm="59269"/>
    </mc:Choice>
    <mc:Fallback xmlns="">
      <p:transition spd="slow" advTm="5926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grpSp>
        <p:nvGrpSpPr>
          <p:cNvPr id="41" name="Group 40">
            <a:extLst>
              <a:ext uri="{FF2B5EF4-FFF2-40B4-BE49-F238E27FC236}">
                <a16:creationId xmlns:a16="http://schemas.microsoft.com/office/drawing/2014/main" id="{C5258F7B-59F0-4E0F-A911-EA940384D0E2}"/>
              </a:ext>
            </a:extLst>
          </p:cNvPr>
          <p:cNvGrpSpPr/>
          <p:nvPr/>
        </p:nvGrpSpPr>
        <p:grpSpPr>
          <a:xfrm>
            <a:off x="3962827" y="1423882"/>
            <a:ext cx="7114985" cy="4838691"/>
            <a:chOff x="3962827" y="1423882"/>
            <a:chExt cx="7114985" cy="4838691"/>
          </a:xfrm>
        </p:grpSpPr>
        <p:grpSp>
          <p:nvGrpSpPr>
            <p:cNvPr id="32" name="Group 31">
              <a:extLst>
                <a:ext uri="{FF2B5EF4-FFF2-40B4-BE49-F238E27FC236}">
                  <a16:creationId xmlns:a16="http://schemas.microsoft.com/office/drawing/2014/main" id="{ED6ABC3A-52C9-4CD5-AE4A-1EB210648DAE}"/>
                </a:ext>
              </a:extLst>
            </p:cNvPr>
            <p:cNvGrpSpPr/>
            <p:nvPr/>
          </p:nvGrpSpPr>
          <p:grpSpPr>
            <a:xfrm>
              <a:off x="3962827" y="3655303"/>
              <a:ext cx="7114985" cy="2607270"/>
              <a:chOff x="2002070" y="2837927"/>
              <a:chExt cx="8861471" cy="3198343"/>
            </a:xfrm>
          </p:grpSpPr>
          <p:grpSp>
            <p:nvGrpSpPr>
              <p:cNvPr id="7" name="Group 6">
                <a:extLst>
                  <a:ext uri="{FF2B5EF4-FFF2-40B4-BE49-F238E27FC236}">
                    <a16:creationId xmlns:a16="http://schemas.microsoft.com/office/drawing/2014/main" id="{09DBCC64-F476-4803-AD94-5484BC97CDE8}"/>
                  </a:ext>
                </a:extLst>
              </p:cNvPr>
              <p:cNvGrpSpPr/>
              <p:nvPr/>
            </p:nvGrpSpPr>
            <p:grpSpPr>
              <a:xfrm>
                <a:off x="2745120" y="2837927"/>
                <a:ext cx="7315200" cy="3198343"/>
                <a:chOff x="687720" y="2389885"/>
                <a:chExt cx="10207096" cy="3818794"/>
              </a:xfrm>
            </p:grpSpPr>
            <p:pic>
              <p:nvPicPr>
                <p:cNvPr id="8" name="Graphic 7">
                  <a:extLst>
                    <a:ext uri="{FF2B5EF4-FFF2-40B4-BE49-F238E27FC236}">
                      <a16:creationId xmlns:a16="http://schemas.microsoft.com/office/drawing/2014/main" id="{8021FE81-287E-4126-B8BF-2A5A82B1A0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720" y="3517809"/>
                  <a:ext cx="1271645" cy="1271645"/>
                </a:xfrm>
                <a:prstGeom prst="rect">
                  <a:avLst/>
                </a:prstGeom>
              </p:spPr>
            </p:pic>
            <p:pic>
              <p:nvPicPr>
                <p:cNvPr id="9" name="Graphic 8">
                  <a:extLst>
                    <a:ext uri="{FF2B5EF4-FFF2-40B4-BE49-F238E27FC236}">
                      <a16:creationId xmlns:a16="http://schemas.microsoft.com/office/drawing/2014/main" id="{71779DC7-D098-41B0-8539-4FC7F359B9EB}"/>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822767" y="2460534"/>
                  <a:ext cx="1271645" cy="1271645"/>
                </a:xfrm>
                <a:prstGeom prst="rect">
                  <a:avLst/>
                </a:prstGeom>
              </p:spPr>
            </p:pic>
            <p:pic>
              <p:nvPicPr>
                <p:cNvPr id="10" name="Graphic 9">
                  <a:extLst>
                    <a:ext uri="{FF2B5EF4-FFF2-40B4-BE49-F238E27FC236}">
                      <a16:creationId xmlns:a16="http://schemas.microsoft.com/office/drawing/2014/main" id="{F883F559-A787-4770-8D97-14CAEADBC7B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51042" y="4937034"/>
                  <a:ext cx="1271645" cy="1271645"/>
                </a:xfrm>
                <a:prstGeom prst="rect">
                  <a:avLst/>
                </a:prstGeom>
              </p:spPr>
            </p:pic>
            <p:pic>
              <p:nvPicPr>
                <p:cNvPr id="11" name="Graphic 10">
                  <a:extLst>
                    <a:ext uri="{FF2B5EF4-FFF2-40B4-BE49-F238E27FC236}">
                      <a16:creationId xmlns:a16="http://schemas.microsoft.com/office/drawing/2014/main" id="{39A37E11-BF5A-4636-9E05-F839CE51D9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0242" y="4809235"/>
                  <a:ext cx="1271645" cy="1271645"/>
                </a:xfrm>
                <a:prstGeom prst="rect">
                  <a:avLst/>
                </a:prstGeom>
              </p:spPr>
            </p:pic>
            <p:pic>
              <p:nvPicPr>
                <p:cNvPr id="12" name="Graphic 11">
                  <a:extLst>
                    <a:ext uri="{FF2B5EF4-FFF2-40B4-BE49-F238E27FC236}">
                      <a16:creationId xmlns:a16="http://schemas.microsoft.com/office/drawing/2014/main" id="{06A5FB3C-272A-4BA4-9CC5-0808109CCF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3171" y="2389885"/>
                  <a:ext cx="1271645" cy="1271645"/>
                </a:xfrm>
                <a:prstGeom prst="rect">
                  <a:avLst/>
                </a:prstGeom>
              </p:spPr>
            </p:pic>
            <p:cxnSp>
              <p:nvCxnSpPr>
                <p:cNvPr id="13" name="Straight Connector 12">
                  <a:extLst>
                    <a:ext uri="{FF2B5EF4-FFF2-40B4-BE49-F238E27FC236}">
                      <a16:creationId xmlns:a16="http://schemas.microsoft.com/office/drawing/2014/main" id="{E9892868-6D93-44C4-B887-048FA1E72926}"/>
                    </a:ext>
                  </a:extLst>
                </p:cNvPr>
                <p:cNvCxnSpPr/>
                <p:nvPr/>
              </p:nvCxnSpPr>
              <p:spPr>
                <a:xfrm flipV="1">
                  <a:off x="1294008" y="2752725"/>
                  <a:ext cx="4164581" cy="104325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73CCC36D-C7BF-47D7-A51E-225DAE19E48D}"/>
                    </a:ext>
                  </a:extLst>
                </p:cNvPr>
                <p:cNvCxnSpPr>
                  <a:cxnSpLocks/>
                </p:cNvCxnSpPr>
                <p:nvPr/>
              </p:nvCxnSpPr>
              <p:spPr>
                <a:xfrm>
                  <a:off x="1323542" y="3787982"/>
                  <a:ext cx="1734846" cy="146984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ABF4B5A-56F3-499C-81A7-A0401FEEA7AF}"/>
                    </a:ext>
                  </a:extLst>
                </p:cNvPr>
                <p:cNvCxnSpPr>
                  <a:cxnSpLocks/>
                </p:cNvCxnSpPr>
                <p:nvPr/>
              </p:nvCxnSpPr>
              <p:spPr>
                <a:xfrm flipH="1" flipV="1">
                  <a:off x="5458589" y="2770678"/>
                  <a:ext cx="2657476" cy="235133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B5D031F-12A0-49C8-91B1-22C5A07C8F13}"/>
                    </a:ext>
                  </a:extLst>
                </p:cNvPr>
                <p:cNvCxnSpPr>
                  <a:cxnSpLocks/>
                </p:cNvCxnSpPr>
                <p:nvPr/>
              </p:nvCxnSpPr>
              <p:spPr>
                <a:xfrm flipV="1">
                  <a:off x="5458590" y="2721345"/>
                  <a:ext cx="4808910" cy="32950"/>
                </a:xfrm>
                <a:prstGeom prst="line">
                  <a:avLst/>
                </a:prstGeom>
              </p:spPr>
              <p:style>
                <a:lnRef idx="2">
                  <a:schemeClr val="dk1"/>
                </a:lnRef>
                <a:fillRef idx="0">
                  <a:schemeClr val="dk1"/>
                </a:fillRef>
                <a:effectRef idx="1">
                  <a:schemeClr val="dk1"/>
                </a:effectRef>
                <a:fontRef idx="minor">
                  <a:schemeClr val="tx1"/>
                </a:fontRef>
              </p:style>
            </p:cxnSp>
          </p:grpSp>
          <p:pic>
            <p:nvPicPr>
              <p:cNvPr id="22" name="Picture 21">
                <a:extLst>
                  <a:ext uri="{FF2B5EF4-FFF2-40B4-BE49-F238E27FC236}">
                    <a16:creationId xmlns:a16="http://schemas.microsoft.com/office/drawing/2014/main" id="{F2C87007-B302-48FA-A7DC-95861C0224B6}"/>
                  </a:ext>
                </a:extLst>
              </p:cNvPr>
              <p:cNvPicPr>
                <a:picLocks noChangeAspect="1"/>
              </p:cNvPicPr>
              <p:nvPr/>
            </p:nvPicPr>
            <p:blipFill>
              <a:blip r:embed="rId6"/>
              <a:stretch>
                <a:fillRect/>
              </a:stretch>
            </p:blipFill>
            <p:spPr>
              <a:xfrm>
                <a:off x="9701197" y="4092860"/>
                <a:ext cx="1162344" cy="465357"/>
              </a:xfrm>
              <a:prstGeom prst="rect">
                <a:avLst/>
              </a:prstGeom>
            </p:spPr>
          </p:pic>
          <p:pic>
            <p:nvPicPr>
              <p:cNvPr id="24" name="Picture 23">
                <a:extLst>
                  <a:ext uri="{FF2B5EF4-FFF2-40B4-BE49-F238E27FC236}">
                    <a16:creationId xmlns:a16="http://schemas.microsoft.com/office/drawing/2014/main" id="{E63DBB49-A42B-4E1B-8702-82543A90AAB5}"/>
                  </a:ext>
                </a:extLst>
              </p:cNvPr>
              <p:cNvPicPr>
                <a:picLocks noChangeAspect="1"/>
              </p:cNvPicPr>
              <p:nvPr/>
            </p:nvPicPr>
            <p:blipFill>
              <a:blip r:embed="rId6"/>
              <a:stretch>
                <a:fillRect/>
              </a:stretch>
            </p:blipFill>
            <p:spPr>
              <a:xfrm>
                <a:off x="5575418" y="4015496"/>
                <a:ext cx="1162344" cy="465357"/>
              </a:xfrm>
              <a:prstGeom prst="rect">
                <a:avLst/>
              </a:prstGeom>
            </p:spPr>
          </p:pic>
          <p:pic>
            <p:nvPicPr>
              <p:cNvPr id="25" name="Picture 24">
                <a:extLst>
                  <a:ext uri="{FF2B5EF4-FFF2-40B4-BE49-F238E27FC236}">
                    <a16:creationId xmlns:a16="http://schemas.microsoft.com/office/drawing/2014/main" id="{83E24516-FB17-458C-B9D9-747F5F46E844}"/>
                  </a:ext>
                </a:extLst>
              </p:cNvPr>
              <p:cNvPicPr>
                <a:picLocks noChangeAspect="1"/>
              </p:cNvPicPr>
              <p:nvPr/>
            </p:nvPicPr>
            <p:blipFill>
              <a:blip r:embed="rId6"/>
              <a:stretch>
                <a:fillRect/>
              </a:stretch>
            </p:blipFill>
            <p:spPr>
              <a:xfrm>
                <a:off x="2591808" y="4903929"/>
                <a:ext cx="1162344" cy="465357"/>
              </a:xfrm>
              <a:prstGeom prst="rect">
                <a:avLst/>
              </a:prstGeom>
            </p:spPr>
          </p:pic>
          <p:cxnSp>
            <p:nvCxnSpPr>
              <p:cNvPr id="26" name="Straight Connector 25">
                <a:extLst>
                  <a:ext uri="{FF2B5EF4-FFF2-40B4-BE49-F238E27FC236}">
                    <a16:creationId xmlns:a16="http://schemas.microsoft.com/office/drawing/2014/main" id="{2B38B2A6-CA61-4F1F-A8EB-424AA714243D}"/>
                  </a:ext>
                </a:extLst>
              </p:cNvPr>
              <p:cNvCxnSpPr>
                <a:cxnSpLocks/>
              </p:cNvCxnSpPr>
              <p:nvPr/>
            </p:nvCxnSpPr>
            <p:spPr>
              <a:xfrm flipV="1">
                <a:off x="8068850" y="3143131"/>
                <a:ext cx="1541886" cy="1983028"/>
              </a:xfrm>
              <a:prstGeom prst="line">
                <a:avLst/>
              </a:prstGeom>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4A3A5AAD-8749-4A4A-B401-09B30BD972C3}"/>
                  </a:ext>
                </a:extLst>
              </p:cNvPr>
              <p:cNvPicPr>
                <a:picLocks noChangeAspect="1"/>
              </p:cNvPicPr>
              <p:nvPr/>
            </p:nvPicPr>
            <p:blipFill>
              <a:blip r:embed="rId7"/>
              <a:stretch>
                <a:fillRect/>
              </a:stretch>
            </p:blipFill>
            <p:spPr>
              <a:xfrm>
                <a:off x="2002070" y="4834281"/>
                <a:ext cx="580011" cy="562435"/>
              </a:xfrm>
              <a:prstGeom prst="rect">
                <a:avLst/>
              </a:prstGeom>
            </p:spPr>
          </p:pic>
          <p:pic>
            <p:nvPicPr>
              <p:cNvPr id="30" name="Picture 29">
                <a:extLst>
                  <a:ext uri="{FF2B5EF4-FFF2-40B4-BE49-F238E27FC236}">
                    <a16:creationId xmlns:a16="http://schemas.microsoft.com/office/drawing/2014/main" id="{F22C2493-AFED-48EA-929C-72F675BCEBA5}"/>
                  </a:ext>
                </a:extLst>
              </p:cNvPr>
              <p:cNvPicPr>
                <a:picLocks noChangeAspect="1"/>
              </p:cNvPicPr>
              <p:nvPr/>
            </p:nvPicPr>
            <p:blipFill>
              <a:blip r:embed="rId7"/>
              <a:stretch>
                <a:fillRect/>
              </a:stretch>
            </p:blipFill>
            <p:spPr>
              <a:xfrm>
                <a:off x="5010720" y="3959262"/>
                <a:ext cx="580011" cy="562435"/>
              </a:xfrm>
              <a:prstGeom prst="rect">
                <a:avLst/>
              </a:prstGeom>
            </p:spPr>
          </p:pic>
          <p:pic>
            <p:nvPicPr>
              <p:cNvPr id="31" name="Picture 30">
                <a:extLst>
                  <a:ext uri="{FF2B5EF4-FFF2-40B4-BE49-F238E27FC236}">
                    <a16:creationId xmlns:a16="http://schemas.microsoft.com/office/drawing/2014/main" id="{52782DCD-9103-4493-8672-D7FBF0670555}"/>
                  </a:ext>
                </a:extLst>
              </p:cNvPr>
              <p:cNvPicPr>
                <a:picLocks noChangeAspect="1"/>
              </p:cNvPicPr>
              <p:nvPr/>
            </p:nvPicPr>
            <p:blipFill>
              <a:blip r:embed="rId7"/>
              <a:stretch>
                <a:fillRect/>
              </a:stretch>
            </p:blipFill>
            <p:spPr>
              <a:xfrm>
                <a:off x="9117055" y="3999727"/>
                <a:ext cx="580011" cy="562435"/>
              </a:xfrm>
              <a:prstGeom prst="rect">
                <a:avLst/>
              </a:prstGeom>
            </p:spPr>
          </p:pic>
        </p:grpSp>
        <p:pic>
          <p:nvPicPr>
            <p:cNvPr id="40" name="Picture 39">
              <a:extLst>
                <a:ext uri="{FF2B5EF4-FFF2-40B4-BE49-F238E27FC236}">
                  <a16:creationId xmlns:a16="http://schemas.microsoft.com/office/drawing/2014/main" id="{159D6478-145D-41C0-BB1C-4408C59344E7}"/>
                </a:ext>
              </a:extLst>
            </p:cNvPr>
            <p:cNvPicPr>
              <a:picLocks noChangeAspect="1"/>
            </p:cNvPicPr>
            <p:nvPr/>
          </p:nvPicPr>
          <p:blipFill>
            <a:blip r:embed="rId8"/>
            <a:stretch>
              <a:fillRect/>
            </a:stretch>
          </p:blipFill>
          <p:spPr>
            <a:xfrm>
              <a:off x="7072186" y="1423882"/>
              <a:ext cx="1833276" cy="1337344"/>
            </a:xfrm>
            <a:prstGeom prst="rect">
              <a:avLst/>
            </a:prstGeom>
          </p:spPr>
        </p:pic>
      </p:grpSp>
      <p:sp>
        <p:nvSpPr>
          <p:cNvPr id="42" name="TextBox 41"/>
          <p:cNvSpPr txBox="1"/>
          <p:nvPr/>
        </p:nvSpPr>
        <p:spPr>
          <a:xfrm>
            <a:off x="10586560" y="5747830"/>
            <a:ext cx="312437" cy="369332"/>
          </a:xfrm>
          <a:prstGeom prst="rect">
            <a:avLst/>
          </a:prstGeom>
          <a:solidFill>
            <a:schemeClr val="bg1"/>
          </a:solidFill>
        </p:spPr>
        <p:txBody>
          <a:bodyPr wrap="square" rtlCol="0">
            <a:spAutoFit/>
          </a:bodyPr>
          <a:lstStyle/>
          <a:p>
            <a:r>
              <a:rPr lang="en-US" dirty="0"/>
              <a:t>t</a:t>
            </a:r>
          </a:p>
        </p:txBody>
      </p:sp>
      <p:grpSp>
        <p:nvGrpSpPr>
          <p:cNvPr id="52" name="Group 51">
            <a:extLst>
              <a:ext uri="{FF2B5EF4-FFF2-40B4-BE49-F238E27FC236}">
                <a16:creationId xmlns:a16="http://schemas.microsoft.com/office/drawing/2014/main" id="{6A5BE93E-6D19-4FBE-A33A-A6191CA84129}"/>
              </a:ext>
            </a:extLst>
          </p:cNvPr>
          <p:cNvGrpSpPr/>
          <p:nvPr/>
        </p:nvGrpSpPr>
        <p:grpSpPr>
          <a:xfrm>
            <a:off x="2641838" y="5005959"/>
            <a:ext cx="1124390" cy="1580761"/>
            <a:chOff x="2641838" y="5005959"/>
            <a:chExt cx="1124390" cy="1580761"/>
          </a:xfrm>
        </p:grpSpPr>
        <p:grpSp>
          <p:nvGrpSpPr>
            <p:cNvPr id="53" name="Group 52">
              <a:extLst>
                <a:ext uri="{FF2B5EF4-FFF2-40B4-BE49-F238E27FC236}">
                  <a16:creationId xmlns:a16="http://schemas.microsoft.com/office/drawing/2014/main" id="{4A178633-1DC5-4506-9EB3-A826B5FE3C52}"/>
                </a:ext>
              </a:extLst>
            </p:cNvPr>
            <p:cNvGrpSpPr/>
            <p:nvPr/>
          </p:nvGrpSpPr>
          <p:grpSpPr>
            <a:xfrm>
              <a:off x="2641838" y="5005959"/>
              <a:ext cx="1124390" cy="1169360"/>
              <a:chOff x="1571453" y="4928847"/>
              <a:chExt cx="1519246" cy="1580008"/>
            </a:xfrm>
          </p:grpSpPr>
          <p:sp>
            <p:nvSpPr>
              <p:cNvPr id="55" name="Oval 54">
                <a:extLst>
                  <a:ext uri="{FF2B5EF4-FFF2-40B4-BE49-F238E27FC236}">
                    <a16:creationId xmlns:a16="http://schemas.microsoft.com/office/drawing/2014/main" id="{694F11D1-2F76-40A7-8215-BF02858A834D}"/>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56" name="Straight Arrow Connector 55">
                <a:extLst>
                  <a:ext uri="{FF2B5EF4-FFF2-40B4-BE49-F238E27FC236}">
                    <a16:creationId xmlns:a16="http://schemas.microsoft.com/office/drawing/2014/main" id="{E7390D1E-9616-4FB2-86A8-2FB6A08377BF}"/>
                  </a:ext>
                </a:extLst>
              </p:cNvPr>
              <p:cNvCxnSpPr>
                <a:cxnSpLocks/>
                <a:endCxn id="55" idx="1"/>
              </p:cNvCxnSpPr>
              <p:nvPr/>
            </p:nvCxnSpPr>
            <p:spPr>
              <a:xfrm flipH="1" flipV="1">
                <a:off x="1793941" y="5160234"/>
                <a:ext cx="521202" cy="5809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57" name="Straight Connector 56">
                <a:extLst>
                  <a:ext uri="{FF2B5EF4-FFF2-40B4-BE49-F238E27FC236}">
                    <a16:creationId xmlns:a16="http://schemas.microsoft.com/office/drawing/2014/main" id="{E1BC4CA5-816A-4BF7-A3B2-2BF31DEA5DAB}"/>
                  </a:ext>
                </a:extLst>
              </p:cNvPr>
              <p:cNvCxnSpPr>
                <a:endCxn id="55"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61" name="Connector: Curved 60">
                <a:extLst>
                  <a:ext uri="{FF2B5EF4-FFF2-40B4-BE49-F238E27FC236}">
                    <a16:creationId xmlns:a16="http://schemas.microsoft.com/office/drawing/2014/main" id="{CED689B2-3470-43F6-A10D-3B44949F7520}"/>
                  </a:ext>
                </a:extLst>
              </p:cNvPr>
              <p:cNvCxnSpPr>
                <a:cxnSpLocks/>
              </p:cNvCxnSpPr>
              <p:nvPr/>
            </p:nvCxnSpPr>
            <p:spPr>
              <a:xfrm rot="10800000">
                <a:off x="2167516" y="5520657"/>
                <a:ext cx="498414" cy="220559"/>
              </a:xfrm>
              <a:prstGeom prst="curvedConnector3">
                <a:avLst>
                  <a:gd name="adj1" fmla="val 481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54" name="TextBox 53">
              <a:extLst>
                <a:ext uri="{FF2B5EF4-FFF2-40B4-BE49-F238E27FC236}">
                  <a16:creationId xmlns:a16="http://schemas.microsoft.com/office/drawing/2014/main" id="{B6F4CD3C-6489-416B-A2C1-A77F7421E8AB}"/>
                </a:ext>
              </a:extLst>
            </p:cNvPr>
            <p:cNvSpPr txBox="1"/>
            <p:nvPr/>
          </p:nvSpPr>
          <p:spPr>
            <a:xfrm>
              <a:off x="3078587" y="6125055"/>
              <a:ext cx="277878" cy="461665"/>
            </a:xfrm>
            <a:prstGeom prst="rect">
              <a:avLst/>
            </a:prstGeom>
            <a:noFill/>
          </p:spPr>
          <p:txBody>
            <a:bodyPr wrap="square" rtlCol="0">
              <a:spAutoFit/>
            </a:bodyPr>
            <a:lstStyle/>
            <a:p>
              <a:r>
                <a:rPr lang="en-US" sz="2400" b="1" dirty="0"/>
                <a:t>t</a:t>
              </a:r>
            </a:p>
          </p:txBody>
        </p:sp>
      </p:grpSp>
      <p:grpSp>
        <p:nvGrpSpPr>
          <p:cNvPr id="62" name="Group 61">
            <a:extLst>
              <a:ext uri="{FF2B5EF4-FFF2-40B4-BE49-F238E27FC236}">
                <a16:creationId xmlns:a16="http://schemas.microsoft.com/office/drawing/2014/main" id="{D97F124A-7AA9-43ED-B3D8-AA4CF4162D5B}"/>
              </a:ext>
            </a:extLst>
          </p:cNvPr>
          <p:cNvGrpSpPr/>
          <p:nvPr/>
        </p:nvGrpSpPr>
        <p:grpSpPr>
          <a:xfrm>
            <a:off x="6671712" y="5084602"/>
            <a:ext cx="1124390" cy="1595252"/>
            <a:chOff x="6671712" y="5084602"/>
            <a:chExt cx="1124390" cy="1595252"/>
          </a:xfrm>
        </p:grpSpPr>
        <p:sp>
          <p:nvSpPr>
            <p:cNvPr id="63" name="Oval 62">
              <a:extLst>
                <a:ext uri="{FF2B5EF4-FFF2-40B4-BE49-F238E27FC236}">
                  <a16:creationId xmlns:a16="http://schemas.microsoft.com/office/drawing/2014/main" id="{F8EECB7D-F66C-485C-8633-1B8B163DF3EA}"/>
                </a:ext>
              </a:extLst>
            </p:cNvPr>
            <p:cNvSpPr/>
            <p:nvPr/>
          </p:nvSpPr>
          <p:spPr>
            <a:xfrm>
              <a:off x="6671712" y="5084602"/>
              <a:ext cx="1124390" cy="1169360"/>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3BE89630-8112-4A5A-8CA8-3A361A5DB6FA}"/>
                </a:ext>
              </a:extLst>
            </p:cNvPr>
            <p:cNvCxnSpPr>
              <a:endCxn id="63" idx="7"/>
            </p:cNvCxnSpPr>
            <p:nvPr/>
          </p:nvCxnSpPr>
          <p:spPr>
            <a:xfrm flipV="1">
              <a:off x="7222114" y="5255851"/>
              <a:ext cx="409326" cy="429981"/>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65" name="Straight Connector 64">
              <a:extLst>
                <a:ext uri="{FF2B5EF4-FFF2-40B4-BE49-F238E27FC236}">
                  <a16:creationId xmlns:a16="http://schemas.microsoft.com/office/drawing/2014/main" id="{055B64E8-FC7B-4535-94D9-5491F1CA4F31}"/>
                </a:ext>
              </a:extLst>
            </p:cNvPr>
            <p:cNvCxnSpPr>
              <a:endCxn id="63" idx="6"/>
            </p:cNvCxnSpPr>
            <p:nvPr/>
          </p:nvCxnSpPr>
          <p:spPr>
            <a:xfrm flipV="1">
              <a:off x="7222114" y="5669282"/>
              <a:ext cx="573988" cy="16550"/>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66" name="Connector: Curved 65">
              <a:extLst>
                <a:ext uri="{FF2B5EF4-FFF2-40B4-BE49-F238E27FC236}">
                  <a16:creationId xmlns:a16="http://schemas.microsoft.com/office/drawing/2014/main" id="{F830325F-BD34-4D39-96DD-3849DDC38A72}"/>
                </a:ext>
              </a:extLst>
            </p:cNvPr>
            <p:cNvCxnSpPr/>
            <p:nvPr/>
          </p:nvCxnSpPr>
          <p:spPr>
            <a:xfrm rot="16200000" flipV="1">
              <a:off x="7361987" y="5566089"/>
              <a:ext cx="163234" cy="76253"/>
            </a:xfrm>
            <a:prstGeom prst="curvedConnector3">
              <a:avLst>
                <a:gd name="adj1" fmla="val 88868"/>
              </a:avLst>
            </a:prstGeom>
            <a:ln>
              <a:tailEnd type="triangle"/>
            </a:ln>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DC815325-9F29-4E6F-B35B-52C202EA5A56}"/>
                </a:ext>
              </a:extLst>
            </p:cNvPr>
            <p:cNvSpPr txBox="1"/>
            <p:nvPr/>
          </p:nvSpPr>
          <p:spPr>
            <a:xfrm>
              <a:off x="7039077" y="6218189"/>
              <a:ext cx="277878" cy="461665"/>
            </a:xfrm>
            <a:prstGeom prst="rect">
              <a:avLst/>
            </a:prstGeom>
            <a:noFill/>
          </p:spPr>
          <p:txBody>
            <a:bodyPr wrap="square" rtlCol="0">
              <a:spAutoFit/>
            </a:bodyPr>
            <a:lstStyle/>
            <a:p>
              <a:r>
                <a:rPr lang="en-US" sz="2400" b="1" dirty="0"/>
                <a:t>t</a:t>
              </a:r>
            </a:p>
          </p:txBody>
        </p:sp>
      </p:grpSp>
      <p:grpSp>
        <p:nvGrpSpPr>
          <p:cNvPr id="69" name="Group 68">
            <a:extLst>
              <a:ext uri="{FF2B5EF4-FFF2-40B4-BE49-F238E27FC236}">
                <a16:creationId xmlns:a16="http://schemas.microsoft.com/office/drawing/2014/main" id="{4B8A1434-8785-42CE-9F2F-FDCAE7BBF53A}"/>
              </a:ext>
            </a:extLst>
          </p:cNvPr>
          <p:cNvGrpSpPr/>
          <p:nvPr/>
        </p:nvGrpSpPr>
        <p:grpSpPr>
          <a:xfrm>
            <a:off x="9997239" y="5120103"/>
            <a:ext cx="1124390" cy="1575906"/>
            <a:chOff x="9997239" y="5120103"/>
            <a:chExt cx="1124390" cy="1575906"/>
          </a:xfrm>
        </p:grpSpPr>
        <p:grpSp>
          <p:nvGrpSpPr>
            <p:cNvPr id="70" name="Group 69">
              <a:extLst>
                <a:ext uri="{FF2B5EF4-FFF2-40B4-BE49-F238E27FC236}">
                  <a16:creationId xmlns:a16="http://schemas.microsoft.com/office/drawing/2014/main" id="{DD4EE2A8-D3EB-4116-AC68-83D07C7B887D}"/>
                </a:ext>
              </a:extLst>
            </p:cNvPr>
            <p:cNvGrpSpPr/>
            <p:nvPr/>
          </p:nvGrpSpPr>
          <p:grpSpPr>
            <a:xfrm>
              <a:off x="9997239" y="5120103"/>
              <a:ext cx="1124390" cy="1169360"/>
              <a:chOff x="1571453" y="4928847"/>
              <a:chExt cx="1519246" cy="1580008"/>
            </a:xfrm>
          </p:grpSpPr>
          <p:sp>
            <p:nvSpPr>
              <p:cNvPr id="73" name="Oval 72">
                <a:extLst>
                  <a:ext uri="{FF2B5EF4-FFF2-40B4-BE49-F238E27FC236}">
                    <a16:creationId xmlns:a16="http://schemas.microsoft.com/office/drawing/2014/main" id="{3E1A4D0D-4A0F-4FEF-B8D9-FC04621634CC}"/>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74" name="Straight Arrow Connector 73">
                <a:extLst>
                  <a:ext uri="{FF2B5EF4-FFF2-40B4-BE49-F238E27FC236}">
                    <a16:creationId xmlns:a16="http://schemas.microsoft.com/office/drawing/2014/main" id="{4F96A04F-B854-4078-B5E4-89C519DA079D}"/>
                  </a:ext>
                </a:extLst>
              </p:cNvPr>
              <p:cNvCxnSpPr>
                <a:cxnSpLocks/>
              </p:cNvCxnSpPr>
              <p:nvPr/>
            </p:nvCxnSpPr>
            <p:spPr>
              <a:xfrm flipV="1">
                <a:off x="2315142" y="4937824"/>
                <a:ext cx="194801" cy="80339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75" name="Straight Connector 74">
                <a:extLst>
                  <a:ext uri="{FF2B5EF4-FFF2-40B4-BE49-F238E27FC236}">
                    <a16:creationId xmlns:a16="http://schemas.microsoft.com/office/drawing/2014/main" id="{047C659D-C591-4100-B08C-02E9CE3AB212}"/>
                  </a:ext>
                </a:extLst>
              </p:cNvPr>
              <p:cNvCxnSpPr>
                <a:endCxn id="73"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76" name="Connector: Curved 75">
                <a:extLst>
                  <a:ext uri="{FF2B5EF4-FFF2-40B4-BE49-F238E27FC236}">
                    <a16:creationId xmlns:a16="http://schemas.microsoft.com/office/drawing/2014/main" id="{01D47FB7-44AA-4ACC-A260-4C8F567701C3}"/>
                  </a:ext>
                </a:extLst>
              </p:cNvPr>
              <p:cNvCxnSpPr>
                <a:cxnSpLocks/>
              </p:cNvCxnSpPr>
              <p:nvPr/>
            </p:nvCxnSpPr>
            <p:spPr>
              <a:xfrm rot="10800000">
                <a:off x="2336200" y="5520657"/>
                <a:ext cx="329731" cy="220559"/>
              </a:xfrm>
              <a:prstGeom prst="curvedConnector3">
                <a:avLst>
                  <a:gd name="adj1" fmla="val 5114"/>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72" name="TextBox 71">
              <a:extLst>
                <a:ext uri="{FF2B5EF4-FFF2-40B4-BE49-F238E27FC236}">
                  <a16:creationId xmlns:a16="http://schemas.microsoft.com/office/drawing/2014/main" id="{78A99A24-F5F7-4881-8D9E-D2ACDE9801A8}"/>
                </a:ext>
              </a:extLst>
            </p:cNvPr>
            <p:cNvSpPr txBox="1"/>
            <p:nvPr/>
          </p:nvSpPr>
          <p:spPr>
            <a:xfrm>
              <a:off x="10435305" y="6234344"/>
              <a:ext cx="277878" cy="461665"/>
            </a:xfrm>
            <a:prstGeom prst="rect">
              <a:avLst/>
            </a:prstGeom>
            <a:noFill/>
          </p:spPr>
          <p:txBody>
            <a:bodyPr wrap="square" rtlCol="0">
              <a:spAutoFit/>
            </a:bodyPr>
            <a:lstStyle/>
            <a:p>
              <a:r>
                <a:rPr lang="en-US" sz="2400" b="1" dirty="0"/>
                <a:t>t</a:t>
              </a:r>
            </a:p>
          </p:txBody>
        </p:sp>
      </p:grpSp>
      <p:grpSp>
        <p:nvGrpSpPr>
          <p:cNvPr id="77" name="Group 76">
            <a:extLst>
              <a:ext uri="{FF2B5EF4-FFF2-40B4-BE49-F238E27FC236}">
                <a16:creationId xmlns:a16="http://schemas.microsoft.com/office/drawing/2014/main" id="{D8EA9DF8-0492-46B6-B53F-E68C06CA65B2}"/>
              </a:ext>
            </a:extLst>
          </p:cNvPr>
          <p:cNvGrpSpPr/>
          <p:nvPr/>
        </p:nvGrpSpPr>
        <p:grpSpPr>
          <a:xfrm>
            <a:off x="459648" y="5027903"/>
            <a:ext cx="1124390" cy="1580761"/>
            <a:chOff x="2641838" y="5005959"/>
            <a:chExt cx="1124390" cy="1580761"/>
          </a:xfrm>
        </p:grpSpPr>
        <p:grpSp>
          <p:nvGrpSpPr>
            <p:cNvPr id="78" name="Group 77">
              <a:extLst>
                <a:ext uri="{FF2B5EF4-FFF2-40B4-BE49-F238E27FC236}">
                  <a16:creationId xmlns:a16="http://schemas.microsoft.com/office/drawing/2014/main" id="{22D6CDAB-51E1-4A2C-B91A-DE989D390595}"/>
                </a:ext>
              </a:extLst>
            </p:cNvPr>
            <p:cNvGrpSpPr/>
            <p:nvPr/>
          </p:nvGrpSpPr>
          <p:grpSpPr>
            <a:xfrm>
              <a:off x="2641838" y="5005959"/>
              <a:ext cx="1124390" cy="1169360"/>
              <a:chOff x="1571453" y="4928847"/>
              <a:chExt cx="1519246" cy="1580008"/>
            </a:xfrm>
          </p:grpSpPr>
          <p:sp>
            <p:nvSpPr>
              <p:cNvPr id="80" name="Oval 79">
                <a:extLst>
                  <a:ext uri="{FF2B5EF4-FFF2-40B4-BE49-F238E27FC236}">
                    <a16:creationId xmlns:a16="http://schemas.microsoft.com/office/drawing/2014/main" id="{E8C4402C-B839-425D-A1D9-6E4F70501ED6}"/>
                  </a:ext>
                </a:extLst>
              </p:cNvPr>
              <p:cNvSpPr/>
              <p:nvPr/>
            </p:nvSpPr>
            <p:spPr>
              <a:xfrm>
                <a:off x="1571453" y="4928847"/>
                <a:ext cx="1519246" cy="158000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81" name="Straight Arrow Connector 80">
                <a:extLst>
                  <a:ext uri="{FF2B5EF4-FFF2-40B4-BE49-F238E27FC236}">
                    <a16:creationId xmlns:a16="http://schemas.microsoft.com/office/drawing/2014/main" id="{E8BAD9DB-3EBB-4AE8-83DF-13F19893045C}"/>
                  </a:ext>
                </a:extLst>
              </p:cNvPr>
              <p:cNvCxnSpPr>
                <a:cxnSpLocks/>
              </p:cNvCxnSpPr>
              <p:nvPr/>
            </p:nvCxnSpPr>
            <p:spPr>
              <a:xfrm flipV="1">
                <a:off x="2315143" y="4969071"/>
                <a:ext cx="234210" cy="772144"/>
              </a:xfrm>
              <a:prstGeom prst="straightConnector1">
                <a:avLst/>
              </a:prstGeom>
              <a:ln w="57150">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82" name="Straight Connector 81">
                <a:extLst>
                  <a:ext uri="{FF2B5EF4-FFF2-40B4-BE49-F238E27FC236}">
                    <a16:creationId xmlns:a16="http://schemas.microsoft.com/office/drawing/2014/main" id="{17DD7470-1864-493F-AD0A-B79EF4EC7360}"/>
                  </a:ext>
                </a:extLst>
              </p:cNvPr>
              <p:cNvCxnSpPr>
                <a:endCxn id="80" idx="6"/>
              </p:cNvCxnSpPr>
              <p:nvPr/>
            </p:nvCxnSpPr>
            <p:spPr>
              <a:xfrm flipV="1">
                <a:off x="2315141" y="5718851"/>
                <a:ext cx="775558" cy="22362"/>
              </a:xfrm>
              <a:prstGeom prst="line">
                <a:avLst/>
              </a:prstGeom>
              <a:ln w="19050">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83" name="Connector: Curved 82">
                <a:extLst>
                  <a:ext uri="{FF2B5EF4-FFF2-40B4-BE49-F238E27FC236}">
                    <a16:creationId xmlns:a16="http://schemas.microsoft.com/office/drawing/2014/main" id="{71B60923-9DAF-410A-B8A2-D0E4416822FD}"/>
                  </a:ext>
                </a:extLst>
              </p:cNvPr>
              <p:cNvCxnSpPr>
                <a:cxnSpLocks/>
              </p:cNvCxnSpPr>
              <p:nvPr/>
            </p:nvCxnSpPr>
            <p:spPr>
              <a:xfrm rot="10800000">
                <a:off x="2392356" y="5527333"/>
                <a:ext cx="273580" cy="213885"/>
              </a:xfrm>
              <a:prstGeom prst="curvedConnector3">
                <a:avLst>
                  <a:gd name="adj1" fmla="val 12366"/>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BACBCCC6-A770-4272-93B0-73BEE51799C0}"/>
                    </a:ext>
                  </a:extLst>
                </p:cNvPr>
                <p:cNvSpPr txBox="1"/>
                <p:nvPr/>
              </p:nvSpPr>
              <p:spPr>
                <a:xfrm>
                  <a:off x="3078586" y="6125055"/>
                  <a:ext cx="573987"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dirty="0">
                                <a:solidFill>
                                  <a:srgbClr val="FF0000"/>
                                </a:solidFill>
                                <a:latin typeface="Cambria Math" panose="02040503050406030204" pitchFamily="18" charset="0"/>
                              </a:rPr>
                            </m:ctrlPr>
                          </m:accPr>
                          <m:e>
                            <m:r>
                              <a:rPr lang="en-US" sz="2400" b="1" i="1" dirty="0">
                                <a:solidFill>
                                  <a:srgbClr val="FF0000"/>
                                </a:solidFill>
                                <a:latin typeface="Cambria Math" panose="02040503050406030204" pitchFamily="18" charset="0"/>
                              </a:rPr>
                              <m:t>𝒕</m:t>
                            </m:r>
                          </m:e>
                        </m:acc>
                      </m:oMath>
                    </m:oMathPara>
                  </a14:m>
                  <a:endParaRPr lang="en-US" sz="2400" b="1" dirty="0">
                    <a:solidFill>
                      <a:srgbClr val="FF0000"/>
                    </a:solidFill>
                  </a:endParaRPr>
                </a:p>
              </p:txBody>
            </p:sp>
          </mc:Choice>
          <mc:Fallback xmlns="">
            <p:sp>
              <p:nvSpPr>
                <p:cNvPr id="79" name="TextBox 78">
                  <a:extLst>
                    <a:ext uri="{FF2B5EF4-FFF2-40B4-BE49-F238E27FC236}">
                      <a16:creationId xmlns:a16="http://schemas.microsoft.com/office/drawing/2014/main" id="{BACBCCC6-A770-4272-93B0-73BEE51799C0}"/>
                    </a:ext>
                  </a:extLst>
                </p:cNvPr>
                <p:cNvSpPr txBox="1">
                  <a:spLocks noRot="1" noChangeAspect="1" noMove="1" noResize="1" noEditPoints="1" noAdjustHandles="1" noChangeArrowheads="1" noChangeShapeType="1" noTextEdit="1"/>
                </p:cNvSpPr>
                <p:nvPr/>
              </p:nvSpPr>
              <p:spPr>
                <a:xfrm>
                  <a:off x="3078586" y="6125055"/>
                  <a:ext cx="573987" cy="461665"/>
                </a:xfrm>
                <a:prstGeom prst="rect">
                  <a:avLst/>
                </a:prstGeom>
                <a:blipFill>
                  <a:blip r:embed="rId9"/>
                  <a:stretch>
                    <a:fillRect r="-34043"/>
                  </a:stretch>
                </a:blipFill>
                <a:ln>
                  <a:noFill/>
                </a:ln>
              </p:spPr>
              <p:txBody>
                <a:bodyPr/>
                <a:lstStyle/>
                <a:p>
                  <a:r>
                    <a:rPr lang="en-US">
                      <a:noFill/>
                    </a:rPr>
                    <a:t> </a:t>
                  </a:r>
                </a:p>
              </p:txBody>
            </p:sp>
          </mc:Fallback>
        </mc:AlternateContent>
      </p:grpSp>
      <p:sp>
        <p:nvSpPr>
          <p:cNvPr id="38" name="Arrow: Right 37">
            <a:extLst>
              <a:ext uri="{FF2B5EF4-FFF2-40B4-BE49-F238E27FC236}">
                <a16:creationId xmlns:a16="http://schemas.microsoft.com/office/drawing/2014/main" id="{276FCA63-3296-4863-A793-C09F4185C754}"/>
              </a:ext>
            </a:extLst>
          </p:cNvPr>
          <p:cNvSpPr/>
          <p:nvPr/>
        </p:nvSpPr>
        <p:spPr>
          <a:xfrm flipH="1">
            <a:off x="1780636" y="5522598"/>
            <a:ext cx="769438" cy="14668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56763461-ACE3-476A-AD37-BA72D1DD01C6}"/>
              </a:ext>
            </a:extLst>
          </p:cNvPr>
          <p:cNvPicPr>
            <a:picLocks noChangeAspect="1"/>
          </p:cNvPicPr>
          <p:nvPr/>
        </p:nvPicPr>
        <p:blipFill>
          <a:blip r:embed="rId10"/>
          <a:stretch>
            <a:fillRect/>
          </a:stretch>
        </p:blipFill>
        <p:spPr>
          <a:xfrm>
            <a:off x="4440135" y="3534232"/>
            <a:ext cx="871830" cy="868212"/>
          </a:xfrm>
          <a:prstGeom prst="rect">
            <a:avLst/>
          </a:prstGeom>
        </p:spPr>
      </p:pic>
      <p:pic>
        <p:nvPicPr>
          <p:cNvPr id="59" name="Picture 58">
            <a:extLst>
              <a:ext uri="{FF2B5EF4-FFF2-40B4-BE49-F238E27FC236}">
                <a16:creationId xmlns:a16="http://schemas.microsoft.com/office/drawing/2014/main" id="{A9642244-F482-491C-BEF3-54DC3F54313C}"/>
              </a:ext>
            </a:extLst>
          </p:cNvPr>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78285" y="5255851"/>
            <a:ext cx="209140" cy="166867"/>
          </a:xfrm>
          <a:prstGeom prst="rect">
            <a:avLst/>
          </a:prstGeom>
        </p:spPr>
      </p:pic>
      <p:pic>
        <p:nvPicPr>
          <p:cNvPr id="86" name="Picture 85">
            <a:extLst>
              <a:ext uri="{FF2B5EF4-FFF2-40B4-BE49-F238E27FC236}">
                <a16:creationId xmlns:a16="http://schemas.microsoft.com/office/drawing/2014/main" id="{EF1F8FE9-2712-48C8-BD5D-AA6A8DA3C920}"/>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571643" y="5409066"/>
            <a:ext cx="142413" cy="240068"/>
          </a:xfrm>
          <a:prstGeom prst="rect">
            <a:avLst/>
          </a:prstGeom>
        </p:spPr>
      </p:pic>
      <p:pic>
        <p:nvPicPr>
          <p:cNvPr id="88" name="Picture 87">
            <a:extLst>
              <a:ext uri="{FF2B5EF4-FFF2-40B4-BE49-F238E27FC236}">
                <a16:creationId xmlns:a16="http://schemas.microsoft.com/office/drawing/2014/main" id="{03D1FBDB-883C-4922-AFBD-5B812BDAD5F9}"/>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56091" y="5316615"/>
            <a:ext cx="184729" cy="196521"/>
          </a:xfrm>
          <a:prstGeom prst="rect">
            <a:avLst/>
          </a:prstGeom>
          <a:ln>
            <a:noFill/>
          </a:ln>
        </p:spPr>
      </p:pic>
      <p:pic>
        <p:nvPicPr>
          <p:cNvPr id="90" name="Picture 89">
            <a:extLst>
              <a:ext uri="{FF2B5EF4-FFF2-40B4-BE49-F238E27FC236}">
                <a16:creationId xmlns:a16="http://schemas.microsoft.com/office/drawing/2014/main" id="{8CF84667-46BD-4E0F-B8D8-DBBCC22BFE8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57225" y="4049649"/>
            <a:ext cx="3117692" cy="360795"/>
          </a:xfrm>
          <a:prstGeom prst="rect">
            <a:avLst/>
          </a:prstGeom>
        </p:spPr>
      </p:pic>
      <p:pic>
        <p:nvPicPr>
          <p:cNvPr id="67" name="Picture 66">
            <a:extLst>
              <a:ext uri="{FF2B5EF4-FFF2-40B4-BE49-F238E27FC236}">
                <a16:creationId xmlns:a16="http://schemas.microsoft.com/office/drawing/2014/main" id="{8547BBA7-EE63-4262-B1FC-E8A7B9C51650}"/>
              </a:ext>
            </a:extLst>
          </p:cNvPr>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91177" y="5422718"/>
            <a:ext cx="157108" cy="194178"/>
          </a:xfrm>
          <a:prstGeom prst="rect">
            <a:avLst/>
          </a:prstGeom>
        </p:spPr>
      </p:pic>
      <p:grpSp>
        <p:nvGrpSpPr>
          <p:cNvPr id="2" name="Group 1">
            <a:extLst>
              <a:ext uri="{FF2B5EF4-FFF2-40B4-BE49-F238E27FC236}">
                <a16:creationId xmlns:a16="http://schemas.microsoft.com/office/drawing/2014/main" id="{A92F8FAB-4EF1-44AA-8E0E-7C2C6B1B66B5}"/>
              </a:ext>
            </a:extLst>
          </p:cNvPr>
          <p:cNvGrpSpPr/>
          <p:nvPr/>
        </p:nvGrpSpPr>
        <p:grpSpPr>
          <a:xfrm>
            <a:off x="912979" y="85725"/>
            <a:ext cx="10726571" cy="1456534"/>
            <a:chOff x="912979" y="85725"/>
            <a:chExt cx="10726571" cy="145653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GPS spoofing attack on PMU</a:t>
              </a:r>
            </a:p>
          </p:txBody>
        </p:sp>
        <p:sp>
          <p:nvSpPr>
            <p:cNvPr id="60" name="Rectangle 59">
              <a:extLst>
                <a:ext uri="{FF2B5EF4-FFF2-40B4-BE49-F238E27FC236}">
                  <a16:creationId xmlns:a16="http://schemas.microsoft.com/office/drawing/2014/main" id="{21113039-56ED-4865-B15F-ED8BCAB5A096}"/>
                </a:ext>
              </a:extLst>
            </p:cNvPr>
            <p:cNvSpPr/>
            <p:nvPr/>
          </p:nvSpPr>
          <p:spPr>
            <a:xfrm>
              <a:off x="8366760" y="8572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97360340"/>
      </p:ext>
    </p:extLst>
  </p:cSld>
  <p:clrMapOvr>
    <a:masterClrMapping/>
  </p:clrMapOvr>
  <mc:AlternateContent xmlns:mc="http://schemas.openxmlformats.org/markup-compatibility/2006" xmlns:p14="http://schemas.microsoft.com/office/powerpoint/2010/main">
    <mc:Choice Requires="p14">
      <p:transition spd="slow" p14:dur="2000" advTm="14265"/>
    </mc:Choice>
    <mc:Fallback xmlns="">
      <p:transition spd="slow" advTm="14265"/>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DF3A990B-8568-41F8-A7FD-1AD4C084F84E}"/>
              </a:ext>
            </a:extLst>
          </p:cNvPr>
          <p:cNvPicPr>
            <a:picLocks noChangeAspect="1"/>
          </p:cNvPicPr>
          <p:nvPr/>
        </p:nvPicPr>
        <p:blipFill>
          <a:blip r:embed="rId3"/>
          <a:stretch>
            <a:fillRect/>
          </a:stretch>
        </p:blipFill>
        <p:spPr>
          <a:xfrm>
            <a:off x="4440135" y="3534232"/>
            <a:ext cx="871830" cy="868212"/>
          </a:xfrm>
          <a:prstGeom prst="rect">
            <a:avLst/>
          </a:prstGeom>
        </p:spPr>
      </p:pic>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grpSp>
        <p:nvGrpSpPr>
          <p:cNvPr id="32" name="Group 31">
            <a:extLst>
              <a:ext uri="{FF2B5EF4-FFF2-40B4-BE49-F238E27FC236}">
                <a16:creationId xmlns:a16="http://schemas.microsoft.com/office/drawing/2014/main" id="{ED6ABC3A-52C9-4CD5-AE4A-1EB210648DAE}"/>
              </a:ext>
            </a:extLst>
          </p:cNvPr>
          <p:cNvGrpSpPr/>
          <p:nvPr/>
        </p:nvGrpSpPr>
        <p:grpSpPr>
          <a:xfrm>
            <a:off x="3962827" y="3673591"/>
            <a:ext cx="7114985" cy="2607270"/>
            <a:chOff x="2002070" y="2837927"/>
            <a:chExt cx="8861471" cy="3198343"/>
          </a:xfrm>
        </p:grpSpPr>
        <p:grpSp>
          <p:nvGrpSpPr>
            <p:cNvPr id="7" name="Group 6">
              <a:extLst>
                <a:ext uri="{FF2B5EF4-FFF2-40B4-BE49-F238E27FC236}">
                  <a16:creationId xmlns:a16="http://schemas.microsoft.com/office/drawing/2014/main" id="{09DBCC64-F476-4803-AD94-5484BC97CDE8}"/>
                </a:ext>
              </a:extLst>
            </p:cNvPr>
            <p:cNvGrpSpPr/>
            <p:nvPr/>
          </p:nvGrpSpPr>
          <p:grpSpPr>
            <a:xfrm>
              <a:off x="2745120" y="2837927"/>
              <a:ext cx="7315200" cy="3198343"/>
              <a:chOff x="687720" y="2389885"/>
              <a:chExt cx="10207096" cy="3818794"/>
            </a:xfrm>
          </p:grpSpPr>
          <p:pic>
            <p:nvPicPr>
              <p:cNvPr id="8" name="Graphic 7">
                <a:extLst>
                  <a:ext uri="{FF2B5EF4-FFF2-40B4-BE49-F238E27FC236}">
                    <a16:creationId xmlns:a16="http://schemas.microsoft.com/office/drawing/2014/main" id="{8021FE81-287E-4126-B8BF-2A5A82B1A0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7720" y="3517809"/>
                <a:ext cx="1271645" cy="1271645"/>
              </a:xfrm>
              <a:prstGeom prst="rect">
                <a:avLst/>
              </a:prstGeom>
            </p:spPr>
          </p:pic>
          <p:pic>
            <p:nvPicPr>
              <p:cNvPr id="9" name="Graphic 8">
                <a:extLst>
                  <a:ext uri="{FF2B5EF4-FFF2-40B4-BE49-F238E27FC236}">
                    <a16:creationId xmlns:a16="http://schemas.microsoft.com/office/drawing/2014/main" id="{71779DC7-D098-41B0-8539-4FC7F359B9EB}"/>
                  </a:ext>
                </a:extLst>
              </p:cNvPr>
              <p:cNvPicPr>
                <a:picLocks noChangeAspect="1"/>
              </p:cNvPicPr>
              <p:nvPr/>
            </p:nvPicPr>
            <p:blipFill>
              <a:blip r:embed="rId4">
                <a:extLst>
                  <a:ext uri="{96DAC541-7B7A-43D3-8B79-37D633B846F1}">
                    <asvg:svgBlip xmlns:asvg="http://schemas.microsoft.com/office/drawing/2016/SVG/main" r:embed="rId6"/>
                  </a:ext>
                </a:extLst>
              </a:blip>
              <a:stretch>
                <a:fillRect/>
              </a:stretch>
            </p:blipFill>
            <p:spPr>
              <a:xfrm>
                <a:off x="4822767" y="2460534"/>
                <a:ext cx="1271645" cy="1271645"/>
              </a:xfrm>
              <a:prstGeom prst="rect">
                <a:avLst/>
              </a:prstGeom>
            </p:spPr>
          </p:pic>
          <p:pic>
            <p:nvPicPr>
              <p:cNvPr id="10" name="Graphic 9">
                <a:extLst>
                  <a:ext uri="{FF2B5EF4-FFF2-40B4-BE49-F238E27FC236}">
                    <a16:creationId xmlns:a16="http://schemas.microsoft.com/office/drawing/2014/main" id="{F883F559-A787-4770-8D97-14CAEADBC7B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1042" y="4937034"/>
                <a:ext cx="1271645" cy="1271645"/>
              </a:xfrm>
              <a:prstGeom prst="rect">
                <a:avLst/>
              </a:prstGeom>
            </p:spPr>
          </p:pic>
          <p:pic>
            <p:nvPicPr>
              <p:cNvPr id="11" name="Graphic 10">
                <a:extLst>
                  <a:ext uri="{FF2B5EF4-FFF2-40B4-BE49-F238E27FC236}">
                    <a16:creationId xmlns:a16="http://schemas.microsoft.com/office/drawing/2014/main" id="{39A37E11-BF5A-4636-9E05-F839CE51D9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80242" y="4809235"/>
                <a:ext cx="1271645" cy="1271645"/>
              </a:xfrm>
              <a:prstGeom prst="rect">
                <a:avLst/>
              </a:prstGeom>
            </p:spPr>
          </p:pic>
          <p:pic>
            <p:nvPicPr>
              <p:cNvPr id="12" name="Graphic 11">
                <a:extLst>
                  <a:ext uri="{FF2B5EF4-FFF2-40B4-BE49-F238E27FC236}">
                    <a16:creationId xmlns:a16="http://schemas.microsoft.com/office/drawing/2014/main" id="{06A5FB3C-272A-4BA4-9CC5-0808109CCF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3171" y="2389885"/>
                <a:ext cx="1271645" cy="1271645"/>
              </a:xfrm>
              <a:prstGeom prst="rect">
                <a:avLst/>
              </a:prstGeom>
            </p:spPr>
          </p:pic>
          <p:cxnSp>
            <p:nvCxnSpPr>
              <p:cNvPr id="13" name="Straight Connector 12">
                <a:extLst>
                  <a:ext uri="{FF2B5EF4-FFF2-40B4-BE49-F238E27FC236}">
                    <a16:creationId xmlns:a16="http://schemas.microsoft.com/office/drawing/2014/main" id="{E9892868-6D93-44C4-B887-048FA1E72926}"/>
                  </a:ext>
                </a:extLst>
              </p:cNvPr>
              <p:cNvCxnSpPr/>
              <p:nvPr/>
            </p:nvCxnSpPr>
            <p:spPr>
              <a:xfrm flipV="1">
                <a:off x="1294008" y="2752725"/>
                <a:ext cx="4164581" cy="1043252"/>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73CCC36D-C7BF-47D7-A51E-225DAE19E48D}"/>
                  </a:ext>
                </a:extLst>
              </p:cNvPr>
              <p:cNvCxnSpPr>
                <a:cxnSpLocks/>
              </p:cNvCxnSpPr>
              <p:nvPr/>
            </p:nvCxnSpPr>
            <p:spPr>
              <a:xfrm>
                <a:off x="1323542" y="3787982"/>
                <a:ext cx="1734846" cy="146984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a:extLst>
                  <a:ext uri="{FF2B5EF4-FFF2-40B4-BE49-F238E27FC236}">
                    <a16:creationId xmlns:a16="http://schemas.microsoft.com/office/drawing/2014/main" id="{4ABF4B5A-56F3-499C-81A7-A0401FEEA7AF}"/>
                  </a:ext>
                </a:extLst>
              </p:cNvPr>
              <p:cNvCxnSpPr>
                <a:cxnSpLocks/>
              </p:cNvCxnSpPr>
              <p:nvPr/>
            </p:nvCxnSpPr>
            <p:spPr>
              <a:xfrm flipH="1" flipV="1">
                <a:off x="5458589" y="2770678"/>
                <a:ext cx="2657476" cy="2351337"/>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a:extLst>
                  <a:ext uri="{FF2B5EF4-FFF2-40B4-BE49-F238E27FC236}">
                    <a16:creationId xmlns:a16="http://schemas.microsoft.com/office/drawing/2014/main" id="{CB5D031F-12A0-49C8-91B1-22C5A07C8F13}"/>
                  </a:ext>
                </a:extLst>
              </p:cNvPr>
              <p:cNvCxnSpPr>
                <a:cxnSpLocks/>
              </p:cNvCxnSpPr>
              <p:nvPr/>
            </p:nvCxnSpPr>
            <p:spPr>
              <a:xfrm flipV="1">
                <a:off x="5458590" y="2721345"/>
                <a:ext cx="4808910" cy="32950"/>
              </a:xfrm>
              <a:prstGeom prst="line">
                <a:avLst/>
              </a:prstGeom>
            </p:spPr>
            <p:style>
              <a:lnRef idx="2">
                <a:schemeClr val="dk1"/>
              </a:lnRef>
              <a:fillRef idx="0">
                <a:schemeClr val="dk1"/>
              </a:fillRef>
              <a:effectRef idx="1">
                <a:schemeClr val="dk1"/>
              </a:effectRef>
              <a:fontRef idx="minor">
                <a:schemeClr val="tx1"/>
              </a:fontRef>
            </p:style>
          </p:cxnSp>
        </p:grpSp>
        <p:pic>
          <p:nvPicPr>
            <p:cNvPr id="22" name="Picture 21">
              <a:extLst>
                <a:ext uri="{FF2B5EF4-FFF2-40B4-BE49-F238E27FC236}">
                  <a16:creationId xmlns:a16="http://schemas.microsoft.com/office/drawing/2014/main" id="{F2C87007-B302-48FA-A7DC-95861C0224B6}"/>
                </a:ext>
              </a:extLst>
            </p:cNvPr>
            <p:cNvPicPr>
              <a:picLocks noChangeAspect="1"/>
            </p:cNvPicPr>
            <p:nvPr/>
          </p:nvPicPr>
          <p:blipFill>
            <a:blip r:embed="rId7"/>
            <a:stretch>
              <a:fillRect/>
            </a:stretch>
          </p:blipFill>
          <p:spPr>
            <a:xfrm>
              <a:off x="9701197" y="4092860"/>
              <a:ext cx="1162344" cy="465357"/>
            </a:xfrm>
            <a:prstGeom prst="rect">
              <a:avLst/>
            </a:prstGeom>
          </p:spPr>
        </p:pic>
        <p:pic>
          <p:nvPicPr>
            <p:cNvPr id="24" name="Picture 23">
              <a:extLst>
                <a:ext uri="{FF2B5EF4-FFF2-40B4-BE49-F238E27FC236}">
                  <a16:creationId xmlns:a16="http://schemas.microsoft.com/office/drawing/2014/main" id="{E63DBB49-A42B-4E1B-8702-82543A90AAB5}"/>
                </a:ext>
              </a:extLst>
            </p:cNvPr>
            <p:cNvPicPr>
              <a:picLocks noChangeAspect="1"/>
            </p:cNvPicPr>
            <p:nvPr/>
          </p:nvPicPr>
          <p:blipFill>
            <a:blip r:embed="rId7"/>
            <a:stretch>
              <a:fillRect/>
            </a:stretch>
          </p:blipFill>
          <p:spPr>
            <a:xfrm>
              <a:off x="5575418" y="4015496"/>
              <a:ext cx="1162344" cy="465357"/>
            </a:xfrm>
            <a:prstGeom prst="rect">
              <a:avLst/>
            </a:prstGeom>
          </p:spPr>
        </p:pic>
        <p:pic>
          <p:nvPicPr>
            <p:cNvPr id="25" name="Picture 24">
              <a:extLst>
                <a:ext uri="{FF2B5EF4-FFF2-40B4-BE49-F238E27FC236}">
                  <a16:creationId xmlns:a16="http://schemas.microsoft.com/office/drawing/2014/main" id="{83E24516-FB17-458C-B9D9-747F5F46E844}"/>
                </a:ext>
              </a:extLst>
            </p:cNvPr>
            <p:cNvPicPr>
              <a:picLocks noChangeAspect="1"/>
            </p:cNvPicPr>
            <p:nvPr/>
          </p:nvPicPr>
          <p:blipFill>
            <a:blip r:embed="rId7"/>
            <a:stretch>
              <a:fillRect/>
            </a:stretch>
          </p:blipFill>
          <p:spPr>
            <a:xfrm>
              <a:off x="2591808" y="4903929"/>
              <a:ext cx="1162344" cy="465357"/>
            </a:xfrm>
            <a:prstGeom prst="rect">
              <a:avLst/>
            </a:prstGeom>
          </p:spPr>
        </p:pic>
        <p:cxnSp>
          <p:nvCxnSpPr>
            <p:cNvPr id="26" name="Straight Connector 25">
              <a:extLst>
                <a:ext uri="{FF2B5EF4-FFF2-40B4-BE49-F238E27FC236}">
                  <a16:creationId xmlns:a16="http://schemas.microsoft.com/office/drawing/2014/main" id="{2B38B2A6-CA61-4F1F-A8EB-424AA714243D}"/>
                </a:ext>
              </a:extLst>
            </p:cNvPr>
            <p:cNvCxnSpPr>
              <a:cxnSpLocks/>
            </p:cNvCxnSpPr>
            <p:nvPr/>
          </p:nvCxnSpPr>
          <p:spPr>
            <a:xfrm flipV="1">
              <a:off x="8068850" y="3143131"/>
              <a:ext cx="1541886" cy="1983028"/>
            </a:xfrm>
            <a:prstGeom prst="line">
              <a:avLst/>
            </a:prstGeom>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4A3A5AAD-8749-4A4A-B401-09B30BD972C3}"/>
                </a:ext>
              </a:extLst>
            </p:cNvPr>
            <p:cNvPicPr>
              <a:picLocks noChangeAspect="1"/>
            </p:cNvPicPr>
            <p:nvPr/>
          </p:nvPicPr>
          <p:blipFill>
            <a:blip r:embed="rId8"/>
            <a:stretch>
              <a:fillRect/>
            </a:stretch>
          </p:blipFill>
          <p:spPr>
            <a:xfrm>
              <a:off x="2002070" y="4834281"/>
              <a:ext cx="580011" cy="562435"/>
            </a:xfrm>
            <a:prstGeom prst="rect">
              <a:avLst/>
            </a:prstGeom>
          </p:spPr>
        </p:pic>
        <p:pic>
          <p:nvPicPr>
            <p:cNvPr id="30" name="Picture 29">
              <a:extLst>
                <a:ext uri="{FF2B5EF4-FFF2-40B4-BE49-F238E27FC236}">
                  <a16:creationId xmlns:a16="http://schemas.microsoft.com/office/drawing/2014/main" id="{F22C2493-AFED-48EA-929C-72F675BCEBA5}"/>
                </a:ext>
              </a:extLst>
            </p:cNvPr>
            <p:cNvPicPr>
              <a:picLocks noChangeAspect="1"/>
            </p:cNvPicPr>
            <p:nvPr/>
          </p:nvPicPr>
          <p:blipFill>
            <a:blip r:embed="rId8"/>
            <a:stretch>
              <a:fillRect/>
            </a:stretch>
          </p:blipFill>
          <p:spPr>
            <a:xfrm>
              <a:off x="5010720" y="3959262"/>
              <a:ext cx="580011" cy="562435"/>
            </a:xfrm>
            <a:prstGeom prst="rect">
              <a:avLst/>
            </a:prstGeom>
          </p:spPr>
        </p:pic>
        <p:pic>
          <p:nvPicPr>
            <p:cNvPr id="31" name="Picture 30">
              <a:extLst>
                <a:ext uri="{FF2B5EF4-FFF2-40B4-BE49-F238E27FC236}">
                  <a16:creationId xmlns:a16="http://schemas.microsoft.com/office/drawing/2014/main" id="{52782DCD-9103-4493-8672-D7FBF0670555}"/>
                </a:ext>
              </a:extLst>
            </p:cNvPr>
            <p:cNvPicPr>
              <a:picLocks noChangeAspect="1"/>
            </p:cNvPicPr>
            <p:nvPr/>
          </p:nvPicPr>
          <p:blipFill>
            <a:blip r:embed="rId8"/>
            <a:stretch>
              <a:fillRect/>
            </a:stretch>
          </p:blipFill>
          <p:spPr>
            <a:xfrm>
              <a:off x="9117055" y="3999727"/>
              <a:ext cx="580011" cy="562435"/>
            </a:xfrm>
            <a:prstGeom prst="rect">
              <a:avLst/>
            </a:prstGeom>
          </p:spPr>
        </p:pic>
      </p:grpSp>
      <p:sp>
        <p:nvSpPr>
          <p:cNvPr id="49" name="Content Placeholder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a:latin typeface="Arial" panose="020B0604020202020204" pitchFamily="34" charset="0"/>
                <a:cs typeface="Arial" panose="020B0604020202020204" pitchFamily="34" charset="0"/>
              </a:rPr>
              <a:t>All phase angle measurements from attacked PMU are affected by the same amount.</a:t>
            </a: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457200" lvl="1" indent="0">
              <a:buNone/>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dirty="0">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2E964143-CE79-460F-9090-11C1E8A6D62E}"/>
              </a:ext>
            </a:extLst>
          </p:cNvPr>
          <p:cNvSpPr/>
          <p:nvPr/>
        </p:nvSpPr>
        <p:spPr>
          <a:xfrm>
            <a:off x="4308142" y="4470369"/>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j</a:t>
            </a:r>
          </a:p>
        </p:txBody>
      </p:sp>
      <p:sp>
        <p:nvSpPr>
          <p:cNvPr id="39" name="Oval 38">
            <a:extLst>
              <a:ext uri="{FF2B5EF4-FFF2-40B4-BE49-F238E27FC236}">
                <a16:creationId xmlns:a16="http://schemas.microsoft.com/office/drawing/2014/main" id="{E8F1DC6C-9C2E-4B9C-96A0-E575D6389753}"/>
              </a:ext>
            </a:extLst>
          </p:cNvPr>
          <p:cNvSpPr/>
          <p:nvPr/>
        </p:nvSpPr>
        <p:spPr>
          <a:xfrm>
            <a:off x="5771531" y="6388971"/>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m</a:t>
            </a:r>
          </a:p>
        </p:txBody>
      </p:sp>
      <p:sp>
        <p:nvSpPr>
          <p:cNvPr id="40" name="Oval 39">
            <a:extLst>
              <a:ext uri="{FF2B5EF4-FFF2-40B4-BE49-F238E27FC236}">
                <a16:creationId xmlns:a16="http://schemas.microsoft.com/office/drawing/2014/main" id="{4E6C8C39-AE3F-49A4-885C-A47143B8E548}"/>
              </a:ext>
            </a:extLst>
          </p:cNvPr>
          <p:cNvSpPr/>
          <p:nvPr/>
        </p:nvSpPr>
        <p:spPr>
          <a:xfrm>
            <a:off x="8694015" y="6235141"/>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l</a:t>
            </a:r>
          </a:p>
        </p:txBody>
      </p:sp>
      <p:sp>
        <p:nvSpPr>
          <p:cNvPr id="41" name="Oval 40">
            <a:extLst>
              <a:ext uri="{FF2B5EF4-FFF2-40B4-BE49-F238E27FC236}">
                <a16:creationId xmlns:a16="http://schemas.microsoft.com/office/drawing/2014/main" id="{12A6A9C5-D012-4987-9532-23F97F794821}"/>
              </a:ext>
            </a:extLst>
          </p:cNvPr>
          <p:cNvSpPr/>
          <p:nvPr/>
        </p:nvSpPr>
        <p:spPr>
          <a:xfrm>
            <a:off x="9908386" y="3295455"/>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k</a:t>
            </a:r>
          </a:p>
        </p:txBody>
      </p:sp>
      <p:sp>
        <p:nvSpPr>
          <p:cNvPr id="42" name="Oval 41">
            <a:extLst>
              <a:ext uri="{FF2B5EF4-FFF2-40B4-BE49-F238E27FC236}">
                <a16:creationId xmlns:a16="http://schemas.microsoft.com/office/drawing/2014/main" id="{235E3E13-856F-4179-8FF5-814375AF98F8}"/>
              </a:ext>
            </a:extLst>
          </p:cNvPr>
          <p:cNvSpPr/>
          <p:nvPr/>
        </p:nvSpPr>
        <p:spPr>
          <a:xfrm>
            <a:off x="7146963" y="3333177"/>
            <a:ext cx="315536" cy="315536"/>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a:t>n</a:t>
            </a:r>
          </a:p>
        </p:txBody>
      </p:sp>
      <p:grpSp>
        <p:nvGrpSpPr>
          <p:cNvPr id="33" name="Group 32">
            <a:extLst>
              <a:ext uri="{FF2B5EF4-FFF2-40B4-BE49-F238E27FC236}">
                <a16:creationId xmlns:a16="http://schemas.microsoft.com/office/drawing/2014/main" id="{BE0ED805-2C38-48FA-A07A-E58387DC5B14}"/>
              </a:ext>
            </a:extLst>
          </p:cNvPr>
          <p:cNvGrpSpPr/>
          <p:nvPr/>
        </p:nvGrpSpPr>
        <p:grpSpPr>
          <a:xfrm>
            <a:off x="2641838" y="5005959"/>
            <a:ext cx="1124390" cy="1580761"/>
            <a:chOff x="2641838" y="5005959"/>
            <a:chExt cx="1124390" cy="1580761"/>
          </a:xfrm>
        </p:grpSpPr>
        <p:grpSp>
          <p:nvGrpSpPr>
            <p:cNvPr id="34" name="Group 33">
              <a:extLst>
                <a:ext uri="{FF2B5EF4-FFF2-40B4-BE49-F238E27FC236}">
                  <a16:creationId xmlns:a16="http://schemas.microsoft.com/office/drawing/2014/main" id="{8378ABB9-CCCA-47D2-B526-F803235BA796}"/>
                </a:ext>
              </a:extLst>
            </p:cNvPr>
            <p:cNvGrpSpPr/>
            <p:nvPr/>
          </p:nvGrpSpPr>
          <p:grpSpPr>
            <a:xfrm>
              <a:off x="2641838" y="5005959"/>
              <a:ext cx="1124390" cy="1169360"/>
              <a:chOff x="1571453" y="4928847"/>
              <a:chExt cx="1519246" cy="1580008"/>
            </a:xfrm>
          </p:grpSpPr>
          <p:sp>
            <p:nvSpPr>
              <p:cNvPr id="36" name="Oval 35">
                <a:extLst>
                  <a:ext uri="{FF2B5EF4-FFF2-40B4-BE49-F238E27FC236}">
                    <a16:creationId xmlns:a16="http://schemas.microsoft.com/office/drawing/2014/main" id="{B843CA9C-7FF6-4ED7-944D-A244FD1FE789}"/>
                  </a:ext>
                </a:extLst>
              </p:cNvPr>
              <p:cNvSpPr/>
              <p:nvPr/>
            </p:nvSpPr>
            <p:spPr>
              <a:xfrm>
                <a:off x="1571453" y="4928847"/>
                <a:ext cx="1519246" cy="1580008"/>
              </a:xfrm>
              <a:prstGeom prst="ellipse">
                <a:avLst/>
              </a:prstGeom>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37" name="Straight Arrow Connector 36">
                <a:extLst>
                  <a:ext uri="{FF2B5EF4-FFF2-40B4-BE49-F238E27FC236}">
                    <a16:creationId xmlns:a16="http://schemas.microsoft.com/office/drawing/2014/main" id="{893686B8-4724-48A8-A4CE-C9BE5BAF3AD2}"/>
                  </a:ext>
                </a:extLst>
              </p:cNvPr>
              <p:cNvCxnSpPr>
                <a:cxnSpLocks/>
                <a:endCxn id="36" idx="1"/>
              </p:cNvCxnSpPr>
              <p:nvPr/>
            </p:nvCxnSpPr>
            <p:spPr>
              <a:xfrm flipH="1" flipV="1">
                <a:off x="1793941" y="5160234"/>
                <a:ext cx="521202" cy="580980"/>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43" name="Straight Connector 42">
                <a:extLst>
                  <a:ext uri="{FF2B5EF4-FFF2-40B4-BE49-F238E27FC236}">
                    <a16:creationId xmlns:a16="http://schemas.microsoft.com/office/drawing/2014/main" id="{E921C299-1716-4B8C-B23D-4920690DDEA7}"/>
                  </a:ext>
                </a:extLst>
              </p:cNvPr>
              <p:cNvCxnSpPr>
                <a:endCxn id="36" idx="6"/>
              </p:cNvCxnSpPr>
              <p:nvPr/>
            </p:nvCxnSpPr>
            <p:spPr>
              <a:xfrm flipV="1">
                <a:off x="2315141" y="5718851"/>
                <a:ext cx="775558" cy="22362"/>
              </a:xfrm>
              <a:prstGeom prst="line">
                <a:avLst/>
              </a:prstGeom>
              <a:ln w="19050">
                <a:prstDash val="dash"/>
              </a:ln>
            </p:spPr>
            <p:style>
              <a:lnRef idx="2">
                <a:schemeClr val="dk1"/>
              </a:lnRef>
              <a:fillRef idx="0">
                <a:schemeClr val="dk1"/>
              </a:fillRef>
              <a:effectRef idx="1">
                <a:schemeClr val="dk1"/>
              </a:effectRef>
              <a:fontRef idx="minor">
                <a:schemeClr val="tx1"/>
              </a:fontRef>
            </p:style>
          </p:cxnSp>
          <p:cxnSp>
            <p:nvCxnSpPr>
              <p:cNvPr id="44" name="Connector: Curved 43">
                <a:extLst>
                  <a:ext uri="{FF2B5EF4-FFF2-40B4-BE49-F238E27FC236}">
                    <a16:creationId xmlns:a16="http://schemas.microsoft.com/office/drawing/2014/main" id="{2DDF01EA-A4AC-4DAB-8181-DBBCE955AD1B}"/>
                  </a:ext>
                </a:extLst>
              </p:cNvPr>
              <p:cNvCxnSpPr>
                <a:cxnSpLocks/>
              </p:cNvCxnSpPr>
              <p:nvPr/>
            </p:nvCxnSpPr>
            <p:spPr>
              <a:xfrm rot="10800000">
                <a:off x="2167516" y="5520657"/>
                <a:ext cx="498414" cy="220559"/>
              </a:xfrm>
              <a:prstGeom prst="curvedConnector3">
                <a:avLst>
                  <a:gd name="adj1" fmla="val 4812"/>
                </a:avLst>
              </a:prstGeom>
              <a:ln>
                <a:tailEnd type="triangle"/>
              </a:ln>
            </p:spPr>
            <p:style>
              <a:lnRef idx="2">
                <a:schemeClr val="accent1"/>
              </a:lnRef>
              <a:fillRef idx="0">
                <a:schemeClr val="accent1"/>
              </a:fillRef>
              <a:effectRef idx="1">
                <a:schemeClr val="accent1"/>
              </a:effectRef>
              <a:fontRef idx="minor">
                <a:schemeClr val="tx1"/>
              </a:fontRef>
            </p:style>
          </p:cxnSp>
        </p:grpSp>
        <p:sp>
          <p:nvSpPr>
            <p:cNvPr id="35" name="TextBox 34">
              <a:extLst>
                <a:ext uri="{FF2B5EF4-FFF2-40B4-BE49-F238E27FC236}">
                  <a16:creationId xmlns:a16="http://schemas.microsoft.com/office/drawing/2014/main" id="{54AE37E2-22AF-48FB-AAC0-625FC6DCF374}"/>
                </a:ext>
              </a:extLst>
            </p:cNvPr>
            <p:cNvSpPr txBox="1"/>
            <p:nvPr/>
          </p:nvSpPr>
          <p:spPr>
            <a:xfrm>
              <a:off x="3078587" y="6125055"/>
              <a:ext cx="277878" cy="461665"/>
            </a:xfrm>
            <a:prstGeom prst="rect">
              <a:avLst/>
            </a:prstGeom>
            <a:noFill/>
          </p:spPr>
          <p:txBody>
            <a:bodyPr wrap="square" rtlCol="0">
              <a:spAutoFit/>
            </a:bodyPr>
            <a:lstStyle/>
            <a:p>
              <a:r>
                <a:rPr lang="en-US" sz="2400" b="1" dirty="0"/>
                <a:t>t</a:t>
              </a:r>
            </a:p>
          </p:txBody>
        </p:sp>
      </p:grpSp>
      <p:grpSp>
        <p:nvGrpSpPr>
          <p:cNvPr id="45" name="Group 44">
            <a:extLst>
              <a:ext uri="{FF2B5EF4-FFF2-40B4-BE49-F238E27FC236}">
                <a16:creationId xmlns:a16="http://schemas.microsoft.com/office/drawing/2014/main" id="{ECDF63FA-1F5E-4567-B2D0-2AB6040E3210}"/>
              </a:ext>
            </a:extLst>
          </p:cNvPr>
          <p:cNvGrpSpPr/>
          <p:nvPr/>
        </p:nvGrpSpPr>
        <p:grpSpPr>
          <a:xfrm>
            <a:off x="459648" y="5027903"/>
            <a:ext cx="1124390" cy="1580761"/>
            <a:chOff x="2641838" y="5005959"/>
            <a:chExt cx="1124390" cy="1580761"/>
          </a:xfrm>
        </p:grpSpPr>
        <p:grpSp>
          <p:nvGrpSpPr>
            <p:cNvPr id="46" name="Group 45">
              <a:extLst>
                <a:ext uri="{FF2B5EF4-FFF2-40B4-BE49-F238E27FC236}">
                  <a16:creationId xmlns:a16="http://schemas.microsoft.com/office/drawing/2014/main" id="{117F57B9-7C0A-40F9-A5B9-3A54B074F8CD}"/>
                </a:ext>
              </a:extLst>
            </p:cNvPr>
            <p:cNvGrpSpPr/>
            <p:nvPr/>
          </p:nvGrpSpPr>
          <p:grpSpPr>
            <a:xfrm>
              <a:off x="2641838" y="5005959"/>
              <a:ext cx="1124390" cy="1169360"/>
              <a:chOff x="1571453" y="4928847"/>
              <a:chExt cx="1519246" cy="1580008"/>
            </a:xfrm>
          </p:grpSpPr>
          <p:sp>
            <p:nvSpPr>
              <p:cNvPr id="48" name="Oval 47">
                <a:extLst>
                  <a:ext uri="{FF2B5EF4-FFF2-40B4-BE49-F238E27FC236}">
                    <a16:creationId xmlns:a16="http://schemas.microsoft.com/office/drawing/2014/main" id="{AFA80CBD-116A-420F-B09B-465C24BA23BF}"/>
                  </a:ext>
                </a:extLst>
              </p:cNvPr>
              <p:cNvSpPr/>
              <p:nvPr/>
            </p:nvSpPr>
            <p:spPr>
              <a:xfrm>
                <a:off x="1571453" y="4928847"/>
                <a:ext cx="1519246" cy="1580008"/>
              </a:xfrm>
              <a:prstGeom prst="ellipse">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cxnSp>
            <p:nvCxnSpPr>
              <p:cNvPr id="52" name="Straight Arrow Connector 51">
                <a:extLst>
                  <a:ext uri="{FF2B5EF4-FFF2-40B4-BE49-F238E27FC236}">
                    <a16:creationId xmlns:a16="http://schemas.microsoft.com/office/drawing/2014/main" id="{048F166A-F910-46BD-ABCA-12B7F355FBBC}"/>
                  </a:ext>
                </a:extLst>
              </p:cNvPr>
              <p:cNvCxnSpPr>
                <a:cxnSpLocks/>
              </p:cNvCxnSpPr>
              <p:nvPr/>
            </p:nvCxnSpPr>
            <p:spPr>
              <a:xfrm flipV="1">
                <a:off x="2315143" y="4969071"/>
                <a:ext cx="234210" cy="772144"/>
              </a:xfrm>
              <a:prstGeom prst="straightConnector1">
                <a:avLst/>
              </a:prstGeom>
              <a:ln w="57150">
                <a:solidFill>
                  <a:srgbClr val="FF0000"/>
                </a:solidFill>
                <a:tailEnd type="triangle"/>
              </a:ln>
            </p:spPr>
            <p:style>
              <a:lnRef idx="2">
                <a:schemeClr val="dk1"/>
              </a:lnRef>
              <a:fillRef idx="0">
                <a:schemeClr val="dk1"/>
              </a:fillRef>
              <a:effectRef idx="1">
                <a:schemeClr val="dk1"/>
              </a:effectRef>
              <a:fontRef idx="minor">
                <a:schemeClr val="tx1"/>
              </a:fontRef>
            </p:style>
          </p:cxnSp>
          <p:cxnSp>
            <p:nvCxnSpPr>
              <p:cNvPr id="53" name="Straight Connector 52">
                <a:extLst>
                  <a:ext uri="{FF2B5EF4-FFF2-40B4-BE49-F238E27FC236}">
                    <a16:creationId xmlns:a16="http://schemas.microsoft.com/office/drawing/2014/main" id="{DE9EFE59-F180-40B0-8B42-935D0388C5E5}"/>
                  </a:ext>
                </a:extLst>
              </p:cNvPr>
              <p:cNvCxnSpPr>
                <a:endCxn id="48" idx="6"/>
              </p:cNvCxnSpPr>
              <p:nvPr/>
            </p:nvCxnSpPr>
            <p:spPr>
              <a:xfrm flipV="1">
                <a:off x="2315141" y="5718851"/>
                <a:ext cx="775558" cy="22362"/>
              </a:xfrm>
              <a:prstGeom prst="line">
                <a:avLst/>
              </a:prstGeom>
              <a:ln w="19050">
                <a:solidFill>
                  <a:srgbClr val="FF0000"/>
                </a:solidFill>
                <a:prstDash val="dash"/>
              </a:ln>
            </p:spPr>
            <p:style>
              <a:lnRef idx="2">
                <a:schemeClr val="dk1"/>
              </a:lnRef>
              <a:fillRef idx="0">
                <a:schemeClr val="dk1"/>
              </a:fillRef>
              <a:effectRef idx="1">
                <a:schemeClr val="dk1"/>
              </a:effectRef>
              <a:fontRef idx="minor">
                <a:schemeClr val="tx1"/>
              </a:fontRef>
            </p:style>
          </p:cxnSp>
          <p:cxnSp>
            <p:nvCxnSpPr>
              <p:cNvPr id="54" name="Connector: Curved 53">
                <a:extLst>
                  <a:ext uri="{FF2B5EF4-FFF2-40B4-BE49-F238E27FC236}">
                    <a16:creationId xmlns:a16="http://schemas.microsoft.com/office/drawing/2014/main" id="{BF83F27E-69DC-4D1D-9A21-8858E5F04AF6}"/>
                  </a:ext>
                </a:extLst>
              </p:cNvPr>
              <p:cNvCxnSpPr>
                <a:cxnSpLocks/>
              </p:cNvCxnSpPr>
              <p:nvPr/>
            </p:nvCxnSpPr>
            <p:spPr>
              <a:xfrm rot="10800000">
                <a:off x="2392356" y="5527333"/>
                <a:ext cx="273580" cy="213885"/>
              </a:xfrm>
              <a:prstGeom prst="curvedConnector3">
                <a:avLst>
                  <a:gd name="adj1" fmla="val 12366"/>
                </a:avLst>
              </a:prstGeom>
              <a:ln>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5E97023-5E41-4B4C-B5F9-ACC4E8EB97DC}"/>
                    </a:ext>
                  </a:extLst>
                </p:cNvPr>
                <p:cNvSpPr txBox="1"/>
                <p:nvPr/>
              </p:nvSpPr>
              <p:spPr>
                <a:xfrm>
                  <a:off x="3078586" y="6125055"/>
                  <a:ext cx="573987" cy="4616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dirty="0">
                                <a:solidFill>
                                  <a:srgbClr val="FF0000"/>
                                </a:solidFill>
                                <a:latin typeface="Cambria Math" panose="02040503050406030204" pitchFamily="18" charset="0"/>
                              </a:rPr>
                            </m:ctrlPr>
                          </m:accPr>
                          <m:e>
                            <m:r>
                              <a:rPr lang="en-US" sz="2400" b="1" i="1" dirty="0">
                                <a:solidFill>
                                  <a:srgbClr val="FF0000"/>
                                </a:solidFill>
                                <a:latin typeface="Cambria Math" panose="02040503050406030204" pitchFamily="18" charset="0"/>
                              </a:rPr>
                              <m:t>𝒕</m:t>
                            </m:r>
                          </m:e>
                        </m:acc>
                      </m:oMath>
                    </m:oMathPara>
                  </a14:m>
                  <a:endParaRPr lang="en-US" sz="2400" b="1" dirty="0">
                    <a:solidFill>
                      <a:srgbClr val="FF0000"/>
                    </a:solidFill>
                  </a:endParaRPr>
                </a:p>
              </p:txBody>
            </p:sp>
          </mc:Choice>
          <mc:Fallback xmlns="">
            <p:sp>
              <p:nvSpPr>
                <p:cNvPr id="79" name="TextBox 78">
                  <a:extLst>
                    <a:ext uri="{FF2B5EF4-FFF2-40B4-BE49-F238E27FC236}">
                      <a16:creationId xmlns:a16="http://schemas.microsoft.com/office/drawing/2014/main" id="{BACBCCC6-A770-4272-93B0-73BEE51799C0}"/>
                    </a:ext>
                  </a:extLst>
                </p:cNvPr>
                <p:cNvSpPr txBox="1">
                  <a:spLocks noRot="1" noChangeAspect="1" noMove="1" noResize="1" noEditPoints="1" noAdjustHandles="1" noChangeArrowheads="1" noChangeShapeType="1" noTextEdit="1"/>
                </p:cNvSpPr>
                <p:nvPr/>
              </p:nvSpPr>
              <p:spPr>
                <a:xfrm>
                  <a:off x="3078586" y="6125055"/>
                  <a:ext cx="573987" cy="461665"/>
                </a:xfrm>
                <a:prstGeom prst="rect">
                  <a:avLst/>
                </a:prstGeom>
                <a:blipFill>
                  <a:blip r:embed="rId9"/>
                  <a:stretch>
                    <a:fillRect r="-34043"/>
                  </a:stretch>
                </a:blipFill>
                <a:ln>
                  <a:noFill/>
                </a:ln>
              </p:spPr>
              <p:txBody>
                <a:bodyPr/>
                <a:lstStyle/>
                <a:p>
                  <a:r>
                    <a:rPr lang="en-US">
                      <a:noFill/>
                    </a:rPr>
                    <a:t> </a:t>
                  </a:r>
                </a:p>
              </p:txBody>
            </p:sp>
          </mc:Fallback>
        </mc:AlternateContent>
      </p:grpSp>
      <p:sp>
        <p:nvSpPr>
          <p:cNvPr id="55" name="Arrow: Right 54">
            <a:extLst>
              <a:ext uri="{FF2B5EF4-FFF2-40B4-BE49-F238E27FC236}">
                <a16:creationId xmlns:a16="http://schemas.microsoft.com/office/drawing/2014/main" id="{A02A65AC-50FD-434C-B241-AD678F624587}"/>
              </a:ext>
            </a:extLst>
          </p:cNvPr>
          <p:cNvSpPr/>
          <p:nvPr/>
        </p:nvSpPr>
        <p:spPr>
          <a:xfrm flipH="1">
            <a:off x="1780636" y="5522598"/>
            <a:ext cx="769438" cy="146684"/>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56" name="Picture 55">
            <a:extLst>
              <a:ext uri="{FF2B5EF4-FFF2-40B4-BE49-F238E27FC236}">
                <a16:creationId xmlns:a16="http://schemas.microsoft.com/office/drawing/2014/main" id="{7C9451EA-1DB5-4AD4-8B63-9A880B4DC1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5971" y="4032391"/>
            <a:ext cx="3117692" cy="360795"/>
          </a:xfrm>
          <a:prstGeom prst="rect">
            <a:avLst/>
          </a:prstGeom>
        </p:spPr>
      </p:pic>
      <p:sp>
        <p:nvSpPr>
          <p:cNvPr id="59" name="TextBox 58">
            <a:extLst>
              <a:ext uri="{FF2B5EF4-FFF2-40B4-BE49-F238E27FC236}">
                <a16:creationId xmlns:a16="http://schemas.microsoft.com/office/drawing/2014/main" id="{F9FD8C59-0214-43CD-AC88-16C80B447CCA}"/>
              </a:ext>
            </a:extLst>
          </p:cNvPr>
          <p:cNvSpPr txBox="1"/>
          <p:nvPr/>
        </p:nvSpPr>
        <p:spPr>
          <a:xfrm>
            <a:off x="-47890" y="3490507"/>
            <a:ext cx="1247560" cy="369332"/>
          </a:xfrm>
          <a:prstGeom prst="rect">
            <a:avLst/>
          </a:prstGeom>
          <a:noFill/>
        </p:spPr>
        <p:txBody>
          <a:bodyPr wrap="square" rtlCol="0">
            <a:spAutoFit/>
          </a:bodyPr>
          <a:lstStyle/>
          <a:p>
            <a:r>
              <a:rPr lang="en-US" dirty="0">
                <a:solidFill>
                  <a:srgbClr val="FF0000"/>
                </a:solidFill>
              </a:rPr>
              <a:t>angle shift  </a:t>
            </a:r>
          </a:p>
        </p:txBody>
      </p:sp>
      <p:pic>
        <p:nvPicPr>
          <p:cNvPr id="61" name="Picture 60">
            <a:extLst>
              <a:ext uri="{FF2B5EF4-FFF2-40B4-BE49-F238E27FC236}">
                <a16:creationId xmlns:a16="http://schemas.microsoft.com/office/drawing/2014/main" id="{6E440670-B7A7-4CED-9C3A-32B05EC553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9243" y="4091621"/>
            <a:ext cx="348201" cy="285134"/>
          </a:xfrm>
          <a:prstGeom prst="rect">
            <a:avLst/>
          </a:prstGeom>
        </p:spPr>
      </p:pic>
      <p:sp>
        <p:nvSpPr>
          <p:cNvPr id="6" name="TextBox 5">
            <a:extLst>
              <a:ext uri="{FF2B5EF4-FFF2-40B4-BE49-F238E27FC236}">
                <a16:creationId xmlns:a16="http://schemas.microsoft.com/office/drawing/2014/main" id="{4C6F81B0-7C9A-430D-99F3-DF580E69CEA0}"/>
              </a:ext>
            </a:extLst>
          </p:cNvPr>
          <p:cNvSpPr txBox="1"/>
          <p:nvPr/>
        </p:nvSpPr>
        <p:spPr>
          <a:xfrm>
            <a:off x="728601" y="3967513"/>
            <a:ext cx="614741" cy="461665"/>
          </a:xfrm>
          <a:prstGeom prst="rect">
            <a:avLst/>
          </a:prstGeom>
          <a:noFill/>
        </p:spPr>
        <p:txBody>
          <a:bodyPr wrap="square" rtlCol="0">
            <a:spAutoFit/>
          </a:bodyPr>
          <a:lstStyle/>
          <a:p>
            <a:r>
              <a:rPr lang="en-US" sz="2400" dirty="0"/>
              <a:t>=</a:t>
            </a:r>
          </a:p>
        </p:txBody>
      </p:sp>
      <p:pic>
        <p:nvPicPr>
          <p:cNvPr id="63" name="Picture 62">
            <a:extLst>
              <a:ext uri="{FF2B5EF4-FFF2-40B4-BE49-F238E27FC236}">
                <a16:creationId xmlns:a16="http://schemas.microsoft.com/office/drawing/2014/main" id="{39DA26EE-70B4-47E5-A1D6-B1B04F3E34F6}"/>
              </a:ext>
            </a:extLst>
          </p:cNvPr>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278285" y="5255851"/>
            <a:ext cx="209140" cy="166867"/>
          </a:xfrm>
          <a:prstGeom prst="rect">
            <a:avLst/>
          </a:prstGeom>
        </p:spPr>
      </p:pic>
      <p:pic>
        <p:nvPicPr>
          <p:cNvPr id="64" name="Picture 63">
            <a:extLst>
              <a:ext uri="{FF2B5EF4-FFF2-40B4-BE49-F238E27FC236}">
                <a16:creationId xmlns:a16="http://schemas.microsoft.com/office/drawing/2014/main" id="{6817AE6B-66F2-4DBC-938F-12CFD6318BEF}"/>
              </a:ext>
            </a:extLst>
          </p:cNvPr>
          <p:cNvPicPr>
            <a:picLocks noChangeAspect="1"/>
          </p:cNvPicPr>
          <p:nvPr/>
        </p:nvPicPr>
        <p:blipFill>
          <a:blip r:embed="rId1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56091" y="5316615"/>
            <a:ext cx="184729" cy="196521"/>
          </a:xfrm>
          <a:prstGeom prst="rect">
            <a:avLst/>
          </a:prstGeom>
          <a:ln>
            <a:noFill/>
          </a:ln>
        </p:spPr>
      </p:pic>
      <p:grpSp>
        <p:nvGrpSpPr>
          <p:cNvPr id="2" name="Group 1">
            <a:extLst>
              <a:ext uri="{FF2B5EF4-FFF2-40B4-BE49-F238E27FC236}">
                <a16:creationId xmlns:a16="http://schemas.microsoft.com/office/drawing/2014/main" id="{3F2F6916-6AEC-4C5F-838A-39EB5F0C9BDC}"/>
              </a:ext>
            </a:extLst>
          </p:cNvPr>
          <p:cNvGrpSpPr/>
          <p:nvPr/>
        </p:nvGrpSpPr>
        <p:grpSpPr>
          <a:xfrm>
            <a:off x="912979" y="142875"/>
            <a:ext cx="10726571" cy="1399384"/>
            <a:chOff x="912979" y="142875"/>
            <a:chExt cx="10726571" cy="139938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Unique property</a:t>
              </a:r>
            </a:p>
          </p:txBody>
        </p:sp>
        <p:sp>
          <p:nvSpPr>
            <p:cNvPr id="50" name="Rectangle 49">
              <a:extLst>
                <a:ext uri="{FF2B5EF4-FFF2-40B4-BE49-F238E27FC236}">
                  <a16:creationId xmlns:a16="http://schemas.microsoft.com/office/drawing/2014/main" id="{33341915-2020-4DDF-A3C4-B6960A758CD3}"/>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4757235"/>
      </p:ext>
    </p:extLst>
  </p:cSld>
  <p:clrMapOvr>
    <a:masterClrMapping/>
  </p:clrMapOvr>
  <mc:AlternateContent xmlns:mc="http://schemas.openxmlformats.org/markup-compatibility/2006" xmlns:p14="http://schemas.microsoft.com/office/powerpoint/2010/main">
    <mc:Choice Requires="p14">
      <p:transition spd="slow" p14:dur="2000" advTm="25383"/>
    </mc:Choice>
    <mc:Fallback xmlns="">
      <p:transition spd="slow" advTm="2538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D4A2035-44CA-4228-8A43-F235317F5A66}"/>
              </a:ext>
            </a:extLst>
          </p:cNvPr>
          <p:cNvSpPr txBox="1">
            <a:spLocks/>
          </p:cNvSpPr>
          <p:nvPr/>
        </p:nvSpPr>
        <p:spPr>
          <a:xfrm>
            <a:off x="752475" y="1849524"/>
            <a:ext cx="1041450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800" dirty="0"/>
          </a:p>
          <a:p>
            <a:pPr>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a:p>
            <a:pPr lvl="1">
              <a:buFont typeface="Wingdings" panose="05000000000000000000" pitchFamily="2" charset="2"/>
              <a:buChar char="§"/>
            </a:pPr>
            <a:endParaRPr lang="en-US" sz="2400" dirty="0"/>
          </a:p>
        </p:txBody>
      </p:sp>
      <p:sp>
        <p:nvSpPr>
          <p:cNvPr id="49" name="Content Placeholder 2">
            <a:extLst>
              <a:ext uri="{FF2B5EF4-FFF2-40B4-BE49-F238E27FC236}">
                <a16:creationId xmlns:a16="http://schemas.microsoft.com/office/drawing/2014/main" id="{8EFF35AE-3EE7-4AD7-AD58-35737966D9A7}"/>
              </a:ext>
            </a:extLst>
          </p:cNvPr>
          <p:cNvSpPr txBox="1">
            <a:spLocks/>
          </p:cNvSpPr>
          <p:nvPr/>
        </p:nvSpPr>
        <p:spPr>
          <a:xfrm>
            <a:off x="804115" y="1849524"/>
            <a:ext cx="10362867" cy="48152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2800" kern="1200">
                <a:solidFill>
                  <a:schemeClr val="tx1"/>
                </a:solidFill>
                <a:latin typeface="Verdana"/>
                <a:ea typeface="+mn-ea"/>
                <a:cs typeface="Verdana"/>
              </a:defRPr>
            </a:lvl2pPr>
            <a:lvl3pPr marL="1143000" indent="-228600" algn="l" defTabSz="457200" rtl="0" eaLnBrk="1" latinLnBrk="0" hangingPunct="1">
              <a:spcBef>
                <a:spcPct val="20000"/>
              </a:spcBef>
              <a:buFont typeface="Arial"/>
              <a:buChar char="•"/>
              <a:defRPr sz="24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Wingdings" panose="05000000000000000000" pitchFamily="2" charset="2"/>
              <a:buChar char="§"/>
            </a:pPr>
            <a:r>
              <a:rPr lang="en-US" sz="2800" dirty="0" err="1">
                <a:latin typeface="Arial" panose="020B0604020202020204" pitchFamily="34" charset="0"/>
                <a:cs typeface="Arial" panose="020B0604020202020204" pitchFamily="34" charset="0"/>
              </a:rPr>
              <a:t>Bhamidipati</a:t>
            </a:r>
            <a:r>
              <a:rPr lang="en-US" sz="2800" dirty="0">
                <a:latin typeface="Arial" panose="020B0604020202020204" pitchFamily="34" charset="0"/>
                <a:cs typeface="Arial" panose="020B0604020202020204" pitchFamily="34" charset="0"/>
              </a:rPr>
              <a:t> ION 2016 : </a:t>
            </a:r>
            <a:r>
              <a:rPr lang="en-US" sz="2000" dirty="0"/>
              <a:t>Multi-receiver GPS Based Direct Time Estimation for PMUs</a:t>
            </a:r>
          </a:p>
          <a:p>
            <a:pPr lvl="1">
              <a:buFont typeface="Wingdings" panose="05000000000000000000" pitchFamily="2" charset="2"/>
              <a:buChar char="§"/>
            </a:pPr>
            <a:endParaRPr lang="en-US" sz="1600" dirty="0"/>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endParaRPr lang="en-US" sz="2400"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US" sz="2400" dirty="0">
                <a:latin typeface="Arial" panose="020B0604020202020204" pitchFamily="34" charset="0"/>
                <a:cs typeface="Arial" panose="020B0604020202020204" pitchFamily="34" charset="0"/>
              </a:rPr>
              <a:t>Limitations - External hardware (etc. clocks, multiple receivers)</a:t>
            </a:r>
            <a:endParaRPr lang="en-US" dirty="0">
              <a:latin typeface="Arial" panose="020B0604020202020204" pitchFamily="34" charset="0"/>
              <a:cs typeface="Arial" panose="020B0604020202020204" pitchFamily="34" charset="0"/>
            </a:endParaRPr>
          </a:p>
          <a:p>
            <a:pPr marL="457200" lvl="1" indent="0">
              <a:buNone/>
            </a:pPr>
            <a:endParaRPr lang="en-US" sz="2400"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767EFEDA-50B4-4C4D-B000-52810A6B9956}"/>
              </a:ext>
            </a:extLst>
          </p:cNvPr>
          <p:cNvGrpSpPr/>
          <p:nvPr/>
        </p:nvGrpSpPr>
        <p:grpSpPr>
          <a:xfrm>
            <a:off x="3251200" y="2800349"/>
            <a:ext cx="5111750" cy="2776537"/>
            <a:chOff x="3251200" y="2800349"/>
            <a:chExt cx="5111750" cy="2776537"/>
          </a:xfrm>
        </p:grpSpPr>
        <p:pic>
          <p:nvPicPr>
            <p:cNvPr id="2" name="Picture 1">
              <a:extLst>
                <a:ext uri="{FF2B5EF4-FFF2-40B4-BE49-F238E27FC236}">
                  <a16:creationId xmlns:a16="http://schemas.microsoft.com/office/drawing/2014/main" id="{DF211AA4-3BDA-4740-91F2-9A250BEDE451}"/>
                </a:ext>
              </a:extLst>
            </p:cNvPr>
            <p:cNvPicPr>
              <a:picLocks noChangeAspect="1"/>
            </p:cNvPicPr>
            <p:nvPr/>
          </p:nvPicPr>
          <p:blipFill>
            <a:blip r:embed="rId3"/>
            <a:stretch>
              <a:fillRect/>
            </a:stretch>
          </p:blipFill>
          <p:spPr>
            <a:xfrm>
              <a:off x="3251200" y="2800349"/>
              <a:ext cx="4843246" cy="2776537"/>
            </a:xfrm>
            <a:prstGeom prst="rect">
              <a:avLst/>
            </a:prstGeom>
          </p:spPr>
        </p:pic>
        <p:sp>
          <p:nvSpPr>
            <p:cNvPr id="3" name="TextBox 2">
              <a:extLst>
                <a:ext uri="{FF2B5EF4-FFF2-40B4-BE49-F238E27FC236}">
                  <a16:creationId xmlns:a16="http://schemas.microsoft.com/office/drawing/2014/main" id="{EE491CAD-7132-4FFC-9C54-C068027C9571}"/>
                </a:ext>
              </a:extLst>
            </p:cNvPr>
            <p:cNvSpPr txBox="1"/>
            <p:nvPr/>
          </p:nvSpPr>
          <p:spPr>
            <a:xfrm>
              <a:off x="6743700" y="4000500"/>
              <a:ext cx="1619250" cy="790575"/>
            </a:xfrm>
            <a:prstGeom prst="rect">
              <a:avLst/>
            </a:prstGeom>
            <a:solidFill>
              <a:schemeClr val="bg1"/>
            </a:solidFill>
          </p:spPr>
          <p:txBody>
            <a:bodyPr wrap="square" rtlCol="0">
              <a:spAutoFit/>
            </a:bodyPr>
            <a:lstStyle/>
            <a:p>
              <a:endParaRPr lang="en-US" dirty="0"/>
            </a:p>
          </p:txBody>
        </p:sp>
      </p:grpSp>
      <p:grpSp>
        <p:nvGrpSpPr>
          <p:cNvPr id="7" name="Group 6">
            <a:extLst>
              <a:ext uri="{FF2B5EF4-FFF2-40B4-BE49-F238E27FC236}">
                <a16:creationId xmlns:a16="http://schemas.microsoft.com/office/drawing/2014/main" id="{4B93AB10-3F70-498E-A095-FC44B5EA71A3}"/>
              </a:ext>
            </a:extLst>
          </p:cNvPr>
          <p:cNvGrpSpPr/>
          <p:nvPr/>
        </p:nvGrpSpPr>
        <p:grpSpPr>
          <a:xfrm>
            <a:off x="912979" y="142875"/>
            <a:ext cx="10726571" cy="1399384"/>
            <a:chOff x="912979" y="142875"/>
            <a:chExt cx="10726571" cy="1399384"/>
          </a:xfrm>
        </p:grpSpPr>
        <p:sp>
          <p:nvSpPr>
            <p:cNvPr id="4" name="Title 1">
              <a:extLst>
                <a:ext uri="{FF2B5EF4-FFF2-40B4-BE49-F238E27FC236}">
                  <a16:creationId xmlns:a16="http://schemas.microsoft.com/office/drawing/2014/main" id="{D36FD1AB-1F30-4AFC-A11F-0D020DF43658}"/>
                </a:ext>
              </a:extLst>
            </p:cNvPr>
            <p:cNvSpPr txBox="1">
              <a:spLocks/>
            </p:cNvSpPr>
            <p:nvPr/>
          </p:nvSpPr>
          <p:spPr>
            <a:xfrm>
              <a:off x="912979" y="349145"/>
              <a:ext cx="9650246" cy="119311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DC4400"/>
                  </a:solidFill>
                  <a:latin typeface="Impact"/>
                  <a:ea typeface="+mj-ea"/>
                  <a:cs typeface="Impact"/>
                </a:defRPr>
              </a:lvl1pPr>
            </a:lstStyle>
            <a:p>
              <a:r>
                <a:rPr lang="en-US" sz="3600" b="1" dirty="0">
                  <a:latin typeface="Arial" panose="020B0604020202020204" pitchFamily="34" charset="0"/>
                  <a:cs typeface="Arial" panose="020B0604020202020204" pitchFamily="34" charset="0"/>
                </a:rPr>
                <a:t>Related work</a:t>
              </a:r>
            </a:p>
          </p:txBody>
        </p:sp>
        <p:sp>
          <p:nvSpPr>
            <p:cNvPr id="8" name="Rectangle 7">
              <a:extLst>
                <a:ext uri="{FF2B5EF4-FFF2-40B4-BE49-F238E27FC236}">
                  <a16:creationId xmlns:a16="http://schemas.microsoft.com/office/drawing/2014/main" id="{1AFD4DD0-34AC-4AD6-A32D-9C7023925F73}"/>
                </a:ext>
              </a:extLst>
            </p:cNvPr>
            <p:cNvSpPr/>
            <p:nvPr/>
          </p:nvSpPr>
          <p:spPr>
            <a:xfrm>
              <a:off x="8366760" y="142875"/>
              <a:ext cx="3272790" cy="1123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35859442"/>
      </p:ext>
    </p:extLst>
  </p:cSld>
  <p:clrMapOvr>
    <a:masterClrMapping/>
  </p:clrMapOvr>
  <mc:AlternateContent xmlns:mc="http://schemas.openxmlformats.org/markup-compatibility/2006" xmlns:p14="http://schemas.microsoft.com/office/powerpoint/2010/main">
    <mc:Choice Requires="p14">
      <p:transition spd="slow" p14:dur="2000" advTm="58510"/>
    </mc:Choice>
    <mc:Fallback xmlns="">
      <p:transition spd="slow" advTm="5851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13249</TotalTime>
  <Words>1073</Words>
  <Application>Microsoft Office PowerPoint</Application>
  <PresentationFormat>Custom</PresentationFormat>
  <Paragraphs>467</Paragraphs>
  <Slides>35</Slides>
  <Notes>29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Cambria Math</vt:lpstr>
      <vt:lpstr>Impact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Forkey</dc:creator>
  <cp:lastModifiedBy>De Silva, Shashini Akashmika</cp:lastModifiedBy>
  <cp:revision>687</cp:revision>
  <dcterms:created xsi:type="dcterms:W3CDTF">2017-05-17T21:58:52Z</dcterms:created>
  <dcterms:modified xsi:type="dcterms:W3CDTF">2018-11-25T07:42:20Z</dcterms:modified>
</cp:coreProperties>
</file>