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43891200" cy="32918400"/>
  <p:notesSz cx="32461200" cy="43434000"/>
  <p:defaultTextStyle>
    <a:defPPr>
      <a:defRPr lang="en-US"/>
    </a:defPPr>
    <a:lvl1pPr marL="0" algn="l" defTabSz="36868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24" algn="l" defTabSz="36868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48" algn="l" defTabSz="36868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72" algn="l" defTabSz="36868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696" algn="l" defTabSz="36868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20" algn="l" defTabSz="36868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44" algn="l" defTabSz="36868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3968" algn="l" defTabSz="36868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392" algn="l" defTabSz="3686848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680" userDrawn="1">
          <p15:clr>
            <a:srgbClr val="A4A3A4"/>
          </p15:clr>
        </p15:guide>
        <p15:guide id="2" pos="102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FF763F"/>
    <a:srgbClr val="00529B"/>
    <a:srgbClr val="FF4A00"/>
    <a:srgbClr val="0021A5"/>
    <a:srgbClr val="018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3" autoAdjust="0"/>
    <p:restoredTop sz="95082" autoAdjust="0"/>
  </p:normalViewPr>
  <p:slideViewPr>
    <p:cSldViewPr snapToGrid="0">
      <p:cViewPr>
        <p:scale>
          <a:sx n="10" d="100"/>
          <a:sy n="10" d="100"/>
        </p:scale>
        <p:origin x="3060" y="942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34" y="-108"/>
      </p:cViewPr>
      <p:guideLst>
        <p:guide orient="horz" pos="13680"/>
        <p:guide pos="102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14066519" cy="2179246"/>
          </a:xfrm>
          <a:prstGeom prst="rect">
            <a:avLst/>
          </a:prstGeom>
        </p:spPr>
        <p:txBody>
          <a:bodyPr vert="horz" lIns="433627" tIns="216814" rIns="433627" bIns="216814" rtlCol="0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8387173" y="0"/>
            <a:ext cx="14066519" cy="2179246"/>
          </a:xfrm>
          <a:prstGeom prst="rect">
            <a:avLst/>
          </a:prstGeom>
        </p:spPr>
        <p:txBody>
          <a:bodyPr vert="horz" lIns="433627" tIns="216814" rIns="433627" bIns="216814" rtlCol="0"/>
          <a:lstStyle>
            <a:lvl1pPr algn="r">
              <a:defRPr sz="5400"/>
            </a:lvl1pPr>
          </a:lstStyle>
          <a:p>
            <a:fld id="{F1C0B079-A316-4C9B-B165-DF9EA8325D2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41254771"/>
            <a:ext cx="14066519" cy="2179240"/>
          </a:xfrm>
          <a:prstGeom prst="rect">
            <a:avLst/>
          </a:prstGeom>
        </p:spPr>
        <p:txBody>
          <a:bodyPr vert="horz" lIns="433627" tIns="216814" rIns="433627" bIns="216814" rtlCol="0" anchor="b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8387173" y="41254771"/>
            <a:ext cx="14066519" cy="2179240"/>
          </a:xfrm>
          <a:prstGeom prst="rect">
            <a:avLst/>
          </a:prstGeom>
        </p:spPr>
        <p:txBody>
          <a:bodyPr vert="horz" lIns="433627" tIns="216814" rIns="433627" bIns="216814" rtlCol="0" anchor="b"/>
          <a:lstStyle>
            <a:lvl1pPr algn="r">
              <a:defRPr sz="54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14066519" cy="2179246"/>
          </a:xfrm>
          <a:prstGeom prst="rect">
            <a:avLst/>
          </a:prstGeom>
        </p:spPr>
        <p:txBody>
          <a:bodyPr vert="horz" lIns="433627" tIns="216814" rIns="433627" bIns="216814" rtlCol="0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7173" y="0"/>
            <a:ext cx="14066519" cy="2179246"/>
          </a:xfrm>
          <a:prstGeom prst="rect">
            <a:avLst/>
          </a:prstGeom>
        </p:spPr>
        <p:txBody>
          <a:bodyPr vert="horz" lIns="433627" tIns="216814" rIns="433627" bIns="216814" rtlCol="0"/>
          <a:lstStyle>
            <a:lvl1pPr algn="r">
              <a:defRPr sz="5400"/>
            </a:lvl1pPr>
          </a:lstStyle>
          <a:p>
            <a:fld id="{38F28AB8-57D1-494F-9851-055AD867E790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59538" y="5429250"/>
            <a:ext cx="19542125" cy="14657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3627" tIns="216814" rIns="433627" bIns="2168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120" y="20902612"/>
            <a:ext cx="25968960" cy="17102136"/>
          </a:xfrm>
          <a:prstGeom prst="rect">
            <a:avLst/>
          </a:prstGeom>
        </p:spPr>
        <p:txBody>
          <a:bodyPr vert="horz" lIns="433627" tIns="216814" rIns="433627" bIns="2168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41254771"/>
            <a:ext cx="14066519" cy="2179240"/>
          </a:xfrm>
          <a:prstGeom prst="rect">
            <a:avLst/>
          </a:prstGeom>
        </p:spPr>
        <p:txBody>
          <a:bodyPr vert="horz" lIns="433627" tIns="216814" rIns="433627" bIns="216814" rtlCol="0" anchor="b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7173" y="41254771"/>
            <a:ext cx="14066519" cy="2179240"/>
          </a:xfrm>
          <a:prstGeom prst="rect">
            <a:avLst/>
          </a:prstGeom>
        </p:spPr>
        <p:txBody>
          <a:bodyPr vert="horz" lIns="433627" tIns="216814" rIns="433627" bIns="216814" rtlCol="0" anchor="b"/>
          <a:lstStyle>
            <a:lvl1pPr algn="r">
              <a:defRPr sz="54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9" algn="l" defTabSz="914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7" algn="l" defTabSz="914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5" algn="l" defTabSz="914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4" algn="l" defTabSz="914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2" algn="l" defTabSz="914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1" algn="l" defTabSz="914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88" algn="l" defTabSz="914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87" algn="l" defTabSz="9143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1" y="632043"/>
            <a:ext cx="31089600" cy="1531977"/>
          </a:xfr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1" y="2430364"/>
            <a:ext cx="310896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263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263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263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63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263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263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263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263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852160"/>
            <a:ext cx="12801600" cy="1219200"/>
          </a:xfrm>
          <a:prstGeom prst="round1Rect">
            <a:avLst/>
          </a:prstGeom>
          <a:solidFill>
            <a:srgbClr val="005EA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4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071360"/>
            <a:ext cx="12801600" cy="6858000"/>
          </a:xfrm>
        </p:spPr>
        <p:txBody>
          <a:bodyPr lIns="365760" tIns="182880">
            <a:norm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5032736"/>
            <a:ext cx="12801600" cy="1219200"/>
          </a:xfrm>
          <a:prstGeom prst="round1Rect">
            <a:avLst/>
          </a:prstGeom>
          <a:solidFill>
            <a:srgbClr val="005EA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4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251936"/>
            <a:ext cx="12801600" cy="9088165"/>
          </a:xfrm>
        </p:spPr>
        <p:txBody>
          <a:bodyPr lIns="365760" tIns="182880">
            <a:norm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5831800"/>
            <a:ext cx="12801600" cy="1219200"/>
          </a:xfrm>
          <a:prstGeom prst="round1Rect">
            <a:avLst/>
          </a:prstGeom>
          <a:solidFill>
            <a:srgbClr val="005EA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4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7057096"/>
            <a:ext cx="12801600" cy="4572000"/>
          </a:xfrm>
        </p:spPr>
        <p:txBody>
          <a:bodyPr lIns="365760" tIns="182880">
            <a:no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1" y="5852160"/>
            <a:ext cx="12801600" cy="1219200"/>
          </a:xfrm>
          <a:prstGeom prst="round1Rect">
            <a:avLst/>
          </a:prstGeom>
          <a:solidFill>
            <a:srgbClr val="005EA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4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1" y="7071360"/>
            <a:ext cx="12801600" cy="4572000"/>
          </a:xfrm>
        </p:spPr>
        <p:txBody>
          <a:bodyPr lIns="365760" tIns="182880">
            <a:no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1" y="11948160"/>
            <a:ext cx="12801600" cy="6172200"/>
          </a:xfrm>
        </p:spPr>
        <p:txBody>
          <a:bodyPr lIns="365760" tIns="182880">
            <a:norm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1" y="23469600"/>
            <a:ext cx="12801600" cy="1752600"/>
          </a:xfrm>
        </p:spPr>
        <p:txBody>
          <a:bodyPr tIns="182880"/>
          <a:lstStyle>
            <a:lvl1pPr>
              <a:defRPr sz="2400" baseline="0"/>
            </a:lvl1pPr>
            <a:lvl2pPr>
              <a:defRPr sz="2400"/>
            </a:lvl2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1" y="25831800"/>
            <a:ext cx="12801600" cy="1219200"/>
          </a:xfrm>
          <a:prstGeom prst="round1Rect">
            <a:avLst/>
          </a:prstGeom>
          <a:solidFill>
            <a:srgbClr val="005EA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4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1" y="27057096"/>
            <a:ext cx="12801600" cy="4572000"/>
          </a:xfrm>
        </p:spPr>
        <p:txBody>
          <a:bodyPr lIns="365760" tIns="182880">
            <a:no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1" y="5852160"/>
            <a:ext cx="12801600" cy="1219200"/>
          </a:xfrm>
          <a:prstGeom prst="round1Rect">
            <a:avLst/>
          </a:prstGeom>
          <a:solidFill>
            <a:srgbClr val="005EA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4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1" y="7071360"/>
            <a:ext cx="12801600" cy="7315200"/>
          </a:xfrm>
        </p:spPr>
        <p:txBody>
          <a:bodyPr lIns="365760" tIns="182880">
            <a:norm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1" y="15837408"/>
            <a:ext cx="12801600" cy="7315200"/>
          </a:xfrm>
        </p:spPr>
        <p:txBody>
          <a:bodyPr lIns="365760" tIns="182880">
            <a:norm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1" y="25831800"/>
            <a:ext cx="12801600" cy="1219200"/>
          </a:xfrm>
          <a:prstGeom prst="round1Rect">
            <a:avLst/>
          </a:prstGeom>
          <a:solidFill>
            <a:srgbClr val="005EA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48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658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1" y="27057096"/>
            <a:ext cx="12801600" cy="4572000"/>
          </a:xfrm>
        </p:spPr>
        <p:txBody>
          <a:bodyPr lIns="365760" tIns="182880">
            <a:noAutofit/>
          </a:bodyPr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2" name="Instructions"/>
          <p:cNvSpPr/>
          <p:nvPr userDrawn="1"/>
        </p:nvSpPr>
        <p:spPr>
          <a:xfrm>
            <a:off x="43891200" y="2552699"/>
            <a:ext cx="12447270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8692" rIns="258692" rtlCol="0" anchor="t"/>
          <a:lstStyle/>
          <a:p>
            <a:pPr lvl="0">
              <a:spcBef>
                <a:spcPts val="1131"/>
              </a:spcBef>
            </a:pPr>
            <a:r>
              <a:rPr sz="9053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131"/>
              </a:spcBef>
            </a:pPr>
            <a:r>
              <a:rPr lang="en-US"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283"/>
              </a:spcBef>
            </a:pPr>
            <a:endParaRPr sz="5658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131"/>
              </a:spcBef>
            </a:pPr>
            <a:r>
              <a:rPr sz="8299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131"/>
              </a:spcBef>
            </a:pPr>
            <a:r>
              <a:rPr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formatted for you. </a:t>
            </a:r>
            <a:r>
              <a:rPr lang="en-US"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6224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6224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263"/>
              </a:spcBef>
            </a:pPr>
            <a:r>
              <a:rPr lang="en-US"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add or remove bullet points from text, just click the Bullets button on the Home tab.</a:t>
            </a:r>
          </a:p>
          <a:p>
            <a:pPr lvl="0">
              <a:spcBef>
                <a:spcPts val="2263"/>
              </a:spcBef>
            </a:pPr>
            <a:r>
              <a:rPr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or body text, just make a copy of what you need and drag it into place. PowerPoint’s Smart Guides will help you align it with everything else.</a:t>
            </a:r>
          </a:p>
          <a:p>
            <a:pPr lvl="0">
              <a:spcBef>
                <a:spcPts val="2263"/>
              </a:spcBef>
            </a:pPr>
            <a:r>
              <a:rPr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pictures instead of ours? No problem! Just </a:t>
            </a:r>
            <a:r>
              <a:rPr lang="en-US"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right-</a:t>
            </a:r>
            <a:r>
              <a:rPr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a picture</a:t>
            </a:r>
            <a:r>
              <a:rPr lang="en-US"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choose Change Picture. Maintain the</a:t>
            </a:r>
            <a:r>
              <a:rPr lang="en-US" sz="6224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proportion of pictures as you r</a:t>
            </a:r>
            <a:r>
              <a:rPr lang="en-US" sz="6224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esize</a:t>
            </a:r>
            <a:r>
              <a:rPr lang="en-US" sz="6224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by dragging a corner.</a:t>
            </a:r>
            <a:endParaRPr sz="6224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FC32-5F95-47FD-AB97-57A692D85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F44DA-164C-4912-B8AA-425F45A3A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3216-4FD3-4989-B823-C698ED51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616F-67A0-45F2-880A-53F42D49D91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E578D-6EC4-4B2F-A6A8-9A55C9E4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EF6F3-D086-43C6-8B4E-64A5D460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B1F9-55F1-4C83-BF27-3662A286D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499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1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1" y="746760"/>
            <a:ext cx="31089600" cy="251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1" y="6019800"/>
            <a:ext cx="31089600" cy="23629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4139112" rtl="0" eaLnBrk="1" latinLnBrk="0" hangingPunct="1">
        <a:lnSpc>
          <a:spcPct val="90000"/>
        </a:lnSpc>
        <a:spcBef>
          <a:spcPct val="0"/>
        </a:spcBef>
        <a:buNone/>
        <a:defRPr sz="8299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31157" indent="-431157" algn="l" defTabSz="4139112" rtl="0" eaLnBrk="1" latinLnBrk="0" hangingPunct="1">
        <a:lnSpc>
          <a:spcPct val="100000"/>
        </a:lnSpc>
        <a:spcBef>
          <a:spcPts val="1131"/>
        </a:spcBef>
        <a:buClr>
          <a:schemeClr val="accent2"/>
        </a:buClr>
        <a:buFont typeface="Arial" panose="020B0604020202020204" pitchFamily="34" charset="0"/>
        <a:buChar char="•"/>
        <a:defRPr sz="2641" kern="1200">
          <a:solidFill>
            <a:schemeClr val="tx1"/>
          </a:solidFill>
          <a:latin typeface="+mn-lt"/>
          <a:ea typeface="+mn-ea"/>
          <a:cs typeface="+mn-cs"/>
        </a:defRPr>
      </a:lvl1pPr>
      <a:lvl2pPr marL="1034778" indent="-431157" algn="l" defTabSz="4139112" rtl="0" eaLnBrk="1" latinLnBrk="0" hangingPunct="1">
        <a:lnSpc>
          <a:spcPct val="100000"/>
        </a:lnSpc>
        <a:spcBef>
          <a:spcPts val="1131"/>
        </a:spcBef>
        <a:buClr>
          <a:schemeClr val="accent2"/>
        </a:buClr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034778" indent="-431157" algn="l" defTabSz="4139112" rtl="0" eaLnBrk="1" latinLnBrk="0" hangingPunct="1">
        <a:lnSpc>
          <a:spcPct val="100000"/>
        </a:lnSpc>
        <a:spcBef>
          <a:spcPts val="1131"/>
        </a:spcBef>
        <a:buClr>
          <a:schemeClr val="accent2"/>
        </a:buClr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034778" indent="-431157" algn="l" defTabSz="4139112" rtl="0" eaLnBrk="1" latinLnBrk="0" hangingPunct="1">
        <a:lnSpc>
          <a:spcPct val="100000"/>
        </a:lnSpc>
        <a:spcBef>
          <a:spcPts val="1131"/>
        </a:spcBef>
        <a:buClr>
          <a:schemeClr val="accent2"/>
        </a:buClr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1034778" indent="-431157" algn="l" defTabSz="4139112" rtl="0" eaLnBrk="1" latinLnBrk="0" hangingPunct="1">
        <a:lnSpc>
          <a:spcPct val="100000"/>
        </a:lnSpc>
        <a:spcBef>
          <a:spcPts val="1131"/>
        </a:spcBef>
        <a:buClr>
          <a:schemeClr val="accent2"/>
        </a:buClr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1034778" indent="-431157" algn="l" defTabSz="4139112" rtl="0" eaLnBrk="1" latinLnBrk="0" hangingPunct="1">
        <a:lnSpc>
          <a:spcPct val="100000"/>
        </a:lnSpc>
        <a:spcBef>
          <a:spcPts val="1131"/>
        </a:spcBef>
        <a:buClr>
          <a:schemeClr val="accent2"/>
        </a:buClr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1034778" indent="-431157" algn="l" defTabSz="4139112" rtl="0" eaLnBrk="1" latinLnBrk="0" hangingPunct="1">
        <a:lnSpc>
          <a:spcPct val="100000"/>
        </a:lnSpc>
        <a:spcBef>
          <a:spcPts val="1131"/>
        </a:spcBef>
        <a:buClr>
          <a:schemeClr val="accent2"/>
        </a:buClr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1034778" indent="-431157" algn="l" defTabSz="4139112" rtl="0" eaLnBrk="1" latinLnBrk="0" hangingPunct="1">
        <a:lnSpc>
          <a:spcPct val="100000"/>
        </a:lnSpc>
        <a:spcBef>
          <a:spcPts val="1131"/>
        </a:spcBef>
        <a:buClr>
          <a:schemeClr val="accent2"/>
        </a:buClr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1034778" indent="-431157" algn="l" defTabSz="4139112" rtl="0" eaLnBrk="1" latinLnBrk="0" hangingPunct="1">
        <a:lnSpc>
          <a:spcPct val="100000"/>
        </a:lnSpc>
        <a:spcBef>
          <a:spcPts val="1131"/>
        </a:spcBef>
        <a:buClr>
          <a:schemeClr val="accent2"/>
        </a:buClr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39112" rtl="0" eaLnBrk="1" latinLnBrk="0" hangingPunct="1">
        <a:defRPr sz="8147" kern="1200">
          <a:solidFill>
            <a:schemeClr val="tx1"/>
          </a:solidFill>
          <a:latin typeface="+mn-lt"/>
          <a:ea typeface="+mn-ea"/>
          <a:cs typeface="+mn-cs"/>
        </a:defRPr>
      </a:lvl1pPr>
      <a:lvl2pPr marL="2069556" algn="l" defTabSz="4139112" rtl="0" eaLnBrk="1" latinLnBrk="0" hangingPunct="1">
        <a:defRPr sz="8147" kern="1200">
          <a:solidFill>
            <a:schemeClr val="tx1"/>
          </a:solidFill>
          <a:latin typeface="+mn-lt"/>
          <a:ea typeface="+mn-ea"/>
          <a:cs typeface="+mn-cs"/>
        </a:defRPr>
      </a:lvl2pPr>
      <a:lvl3pPr marL="4139112" algn="l" defTabSz="4139112" rtl="0" eaLnBrk="1" latinLnBrk="0" hangingPunct="1">
        <a:defRPr sz="8147" kern="1200">
          <a:solidFill>
            <a:schemeClr val="tx1"/>
          </a:solidFill>
          <a:latin typeface="+mn-lt"/>
          <a:ea typeface="+mn-ea"/>
          <a:cs typeface="+mn-cs"/>
        </a:defRPr>
      </a:lvl3pPr>
      <a:lvl4pPr marL="6208669" algn="l" defTabSz="4139112" rtl="0" eaLnBrk="1" latinLnBrk="0" hangingPunct="1">
        <a:defRPr sz="8147" kern="1200">
          <a:solidFill>
            <a:schemeClr val="tx1"/>
          </a:solidFill>
          <a:latin typeface="+mn-lt"/>
          <a:ea typeface="+mn-ea"/>
          <a:cs typeface="+mn-cs"/>
        </a:defRPr>
      </a:lvl4pPr>
      <a:lvl5pPr marL="8278225" algn="l" defTabSz="4139112" rtl="0" eaLnBrk="1" latinLnBrk="0" hangingPunct="1">
        <a:defRPr sz="8147" kern="1200">
          <a:solidFill>
            <a:schemeClr val="tx1"/>
          </a:solidFill>
          <a:latin typeface="+mn-lt"/>
          <a:ea typeface="+mn-ea"/>
          <a:cs typeface="+mn-cs"/>
        </a:defRPr>
      </a:lvl5pPr>
      <a:lvl6pPr marL="10347781" algn="l" defTabSz="4139112" rtl="0" eaLnBrk="1" latinLnBrk="0" hangingPunct="1">
        <a:defRPr sz="8147" kern="1200">
          <a:solidFill>
            <a:schemeClr val="tx1"/>
          </a:solidFill>
          <a:latin typeface="+mn-lt"/>
          <a:ea typeface="+mn-ea"/>
          <a:cs typeface="+mn-cs"/>
        </a:defRPr>
      </a:lvl6pPr>
      <a:lvl7pPr marL="12417337" algn="l" defTabSz="4139112" rtl="0" eaLnBrk="1" latinLnBrk="0" hangingPunct="1">
        <a:defRPr sz="8147" kern="1200">
          <a:solidFill>
            <a:schemeClr val="tx1"/>
          </a:solidFill>
          <a:latin typeface="+mn-lt"/>
          <a:ea typeface="+mn-ea"/>
          <a:cs typeface="+mn-cs"/>
        </a:defRPr>
      </a:lvl7pPr>
      <a:lvl8pPr marL="14486892" algn="l" defTabSz="4139112" rtl="0" eaLnBrk="1" latinLnBrk="0" hangingPunct="1">
        <a:defRPr sz="8147" kern="1200">
          <a:solidFill>
            <a:schemeClr val="tx1"/>
          </a:solidFill>
          <a:latin typeface="+mn-lt"/>
          <a:ea typeface="+mn-ea"/>
          <a:cs typeface="+mn-cs"/>
        </a:defRPr>
      </a:lvl8pPr>
      <a:lvl9pPr marL="16556448" algn="l" defTabSz="4139112" rtl="0" eaLnBrk="1" latinLnBrk="0" hangingPunct="1">
        <a:defRPr sz="81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1D3B08-783F-4CF3-BE53-9C3B673F867B}"/>
              </a:ext>
            </a:extLst>
          </p:cNvPr>
          <p:cNvSpPr/>
          <p:nvPr/>
        </p:nvSpPr>
        <p:spPr>
          <a:xfrm>
            <a:off x="3400909" y="1052751"/>
            <a:ext cx="39803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52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 and Automatic Classification of Corals from Underwater Images</a:t>
            </a:r>
          </a:p>
        </p:txBody>
      </p:sp>
      <p:pic>
        <p:nvPicPr>
          <p:cNvPr id="9" name="Picture 6" descr="UF.jpg">
            <a:extLst>
              <a:ext uri="{FF2B5EF4-FFF2-40B4-BE49-F238E27FC236}">
                <a16:creationId xmlns:a16="http://schemas.microsoft.com/office/drawing/2014/main" id="{8591798E-764D-4A37-A97F-D7F5047C5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17" y="4954320"/>
            <a:ext cx="3918384" cy="118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E7CAC3-6257-4203-B570-4731F7F248C8}"/>
              </a:ext>
            </a:extLst>
          </p:cNvPr>
          <p:cNvSpPr txBox="1"/>
          <p:nvPr/>
        </p:nvSpPr>
        <p:spPr>
          <a:xfrm>
            <a:off x="2708336" y="2346262"/>
            <a:ext cx="26886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Ying Ma, Bing Ouyang, José C. Príncipe  Stephanie Farrington, John Reed,</a:t>
            </a:r>
          </a:p>
          <a:p>
            <a:r>
              <a:rPr lang="en-US" sz="4000" dirty="0"/>
              <a:t> Department of Electrical and Computer Engineering, University of Florida; </a:t>
            </a:r>
          </a:p>
          <a:p>
            <a:r>
              <a:rPr lang="en-US" sz="4000" dirty="0"/>
              <a:t>Harbor Branch Oceanographic Institute, Florida Atlantic University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ECD1263-D6B7-4BDC-A9B7-229B2637EBBE}"/>
              </a:ext>
            </a:extLst>
          </p:cNvPr>
          <p:cNvSpPr txBox="1">
            <a:spLocks/>
          </p:cNvSpPr>
          <p:nvPr/>
        </p:nvSpPr>
        <p:spPr>
          <a:xfrm>
            <a:off x="0" y="30860036"/>
            <a:ext cx="20369366" cy="1777960"/>
          </a:xfrm>
          <a:prstGeom prst="round1Rect">
            <a:avLst/>
          </a:prstGeom>
          <a:solidFill>
            <a:srgbClr val="00529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4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Contact: phone: +1+352+214+6323</a:t>
            </a:r>
          </a:p>
          <a:p>
            <a:pPr marL="0" indent="0">
              <a:buNone/>
            </a:pPr>
            <a:r>
              <a:rPr lang="en-US" sz="504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mayingbit2011@gmail.com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9D217E-3B42-43B5-B26F-A5FB02618A89}"/>
              </a:ext>
            </a:extLst>
          </p:cNvPr>
          <p:cNvSpPr txBox="1">
            <a:spLocks/>
          </p:cNvSpPr>
          <p:nvPr/>
        </p:nvSpPr>
        <p:spPr>
          <a:xfrm>
            <a:off x="22490" y="16367919"/>
            <a:ext cx="20346875" cy="928595"/>
          </a:xfrm>
          <a:prstGeom prst="round1Rect">
            <a:avLst/>
          </a:prstGeom>
          <a:solidFill>
            <a:srgbClr val="00529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4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88D1CC6-66E7-491F-B8AF-921D856386C2}"/>
              </a:ext>
            </a:extLst>
          </p:cNvPr>
          <p:cNvSpPr txBox="1">
            <a:spLocks/>
          </p:cNvSpPr>
          <p:nvPr/>
        </p:nvSpPr>
        <p:spPr>
          <a:xfrm>
            <a:off x="12370498" y="6445372"/>
            <a:ext cx="7998867" cy="940507"/>
          </a:xfrm>
          <a:prstGeom prst="round1Rect">
            <a:avLst/>
          </a:prstGeom>
          <a:solidFill>
            <a:srgbClr val="00529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4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086F212-5DCB-47A8-8CC8-1B2F53EBA914}"/>
              </a:ext>
            </a:extLst>
          </p:cNvPr>
          <p:cNvSpPr txBox="1">
            <a:spLocks/>
          </p:cNvSpPr>
          <p:nvPr/>
        </p:nvSpPr>
        <p:spPr>
          <a:xfrm>
            <a:off x="1" y="6424232"/>
            <a:ext cx="12280166" cy="977379"/>
          </a:xfrm>
          <a:prstGeom prst="round1Rect">
            <a:avLst/>
          </a:prstGeom>
          <a:solidFill>
            <a:srgbClr val="00529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4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206E45-D528-43CE-BCDE-ACC384080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64" y="4753823"/>
            <a:ext cx="3175702" cy="11874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25C6EC-C19E-42DB-959A-7087DFF2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116" y="23375299"/>
            <a:ext cx="20916932" cy="74375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D6EDCAC-2C25-480F-B7D6-C55189DFC67C}"/>
              </a:ext>
            </a:extLst>
          </p:cNvPr>
          <p:cNvSpPr txBox="1"/>
          <p:nvPr/>
        </p:nvSpPr>
        <p:spPr>
          <a:xfrm>
            <a:off x="12370499" y="7656510"/>
            <a:ext cx="8122943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To mitigate these issues, a fast, automated coral classification tool is being developed in collaboration among researchers from HBOI/FAU and CNEL/UF. Once developed, this tool will significantly reduce the resources required to analyze images acquired during the cruises and play a critical role in baseline characterization of unknown areas.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D5C370-1755-4164-BD61-E25578D345C4}"/>
              </a:ext>
            </a:extLst>
          </p:cNvPr>
          <p:cNvSpPr txBox="1"/>
          <p:nvPr/>
        </p:nvSpPr>
        <p:spPr>
          <a:xfrm>
            <a:off x="518339" y="7433022"/>
            <a:ext cx="11960533" cy="129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For the last decade, in close collaboration with NOAA, Professor John Reed has conducted extensive baseline characterizations of </a:t>
            </a:r>
            <a:r>
              <a:rPr lang="en-US" sz="4800" dirty="0" err="1"/>
              <a:t>deepwater</a:t>
            </a:r>
            <a:r>
              <a:rPr lang="en-US" sz="4800" dirty="0"/>
              <a:t> and mesophotic coral reef ecosystems in the </a:t>
            </a:r>
            <a:r>
              <a:rPr lang="en-US" sz="4800" dirty="0" err="1"/>
              <a:t>GoM</a:t>
            </a:r>
            <a:r>
              <a:rPr lang="en-US" sz="4800" dirty="0"/>
              <a:t> and the southeastern United States. Substantial amount of images and videos of the areas of interest have been acquired using ROVs, manned submersibles or AUVs.  Currently, image analysis is a labor-intensive endeavor. It takes about 16 man-weeks to analyze images from a typical two-week cruise. </a:t>
            </a:r>
          </a:p>
          <a:p>
            <a:endParaRPr lang="en-US" sz="26129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A8291F-A69D-450C-8E3A-F528FDE98C29}"/>
              </a:ext>
            </a:extLst>
          </p:cNvPr>
          <p:cNvSpPr/>
          <p:nvPr/>
        </p:nvSpPr>
        <p:spPr>
          <a:xfrm>
            <a:off x="518339" y="17605339"/>
            <a:ext cx="1968210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680"/>
              </a:lnSpc>
              <a:spcAft>
                <a:spcPts val="4320"/>
              </a:spcAft>
            </a:pPr>
            <a:r>
              <a:rPr lang="en-US" sz="4800" dirty="0"/>
              <a:t>This work discusses the initial development and results of this effort. The JSEG and CNN based combined segmentation and classification algorithm achieve the state of art performance.</a:t>
            </a:r>
          </a:p>
          <a:p>
            <a:pPr algn="just">
              <a:lnSpc>
                <a:spcPts val="4680"/>
              </a:lnSpc>
              <a:spcAft>
                <a:spcPts val="4320"/>
              </a:spcAft>
            </a:pPr>
            <a:r>
              <a:rPr lang="en-US" sz="4800" dirty="0"/>
              <a:t>This framework has been tested in four Pulley Ridge regions: off main ridge, main ridge, central basin and west ridge with concentration on two types of corals: </a:t>
            </a:r>
            <a:r>
              <a:rPr lang="en-US" sz="4800" dirty="0" err="1"/>
              <a:t>Agaricia</a:t>
            </a:r>
            <a:r>
              <a:rPr lang="en-US" sz="4800" dirty="0"/>
              <a:t> sp. and </a:t>
            </a:r>
            <a:r>
              <a:rPr lang="en-US" sz="4800" dirty="0" err="1"/>
              <a:t>Madracis</a:t>
            </a:r>
            <a:r>
              <a:rPr lang="en-US" sz="4800" dirty="0"/>
              <a:t> sp. The results of the automated classification tool against the manual labels will be presented in this work.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D4A35F5-206D-4A38-BC75-376033A24751}"/>
              </a:ext>
            </a:extLst>
          </p:cNvPr>
          <p:cNvSpPr txBox="1">
            <a:spLocks/>
          </p:cNvSpPr>
          <p:nvPr/>
        </p:nvSpPr>
        <p:spPr>
          <a:xfrm>
            <a:off x="0" y="22557918"/>
            <a:ext cx="20493442" cy="979670"/>
          </a:xfrm>
          <a:prstGeom prst="round1Rect">
            <a:avLst/>
          </a:prstGeom>
          <a:solidFill>
            <a:srgbClr val="00529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4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 processing pipeline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971B3CD-9282-4CD9-9690-4177B0F890AE}"/>
              </a:ext>
            </a:extLst>
          </p:cNvPr>
          <p:cNvSpPr txBox="1">
            <a:spLocks/>
          </p:cNvSpPr>
          <p:nvPr/>
        </p:nvSpPr>
        <p:spPr>
          <a:xfrm>
            <a:off x="20867237" y="2674981"/>
            <a:ext cx="21995263" cy="928595"/>
          </a:xfrm>
          <a:prstGeom prst="round1Rect">
            <a:avLst/>
          </a:prstGeom>
          <a:solidFill>
            <a:srgbClr val="00529B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4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</p:txBody>
      </p:sp>
      <p:pic>
        <p:nvPicPr>
          <p:cNvPr id="28" name="Picture 27" descr="HBO%20FAU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14982" y="4832270"/>
            <a:ext cx="4330065" cy="123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7" y="98185"/>
            <a:ext cx="4067175" cy="10985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Image result for NOA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796" y="183910"/>
            <a:ext cx="2105202" cy="21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F97307-E341-40C0-8BA6-75DEF2E508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69366" y="3496893"/>
            <a:ext cx="23431500" cy="294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55486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Po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10015-E380-4C53-980C-698226C61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(blue and brown design)</Template>
  <TotalTime>0</TotalTime>
  <Words>288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Verdana</vt:lpstr>
      <vt:lpstr>Medical Poster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2013-07-21T01:43:50Z</dcterms:created>
  <dcterms:modified xsi:type="dcterms:W3CDTF">2018-02-12T14:55:33Z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</Properties>
</file>