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15cf8ee7ba_1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115cf8ee7ba_1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f6bbd927af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f6bbd927af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17eb01cfaf_2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117eb01cfaf_2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165fa8eb6f_3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1165fa8eb6f_3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115fbe7139b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115fbe7139b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15fbe7139b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115fbe7139b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f6bbd927af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f6bbd927af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f5d79f96e7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f5d79f96e7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165fa8eb6f_3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165fa8eb6f_3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f5d79f96e7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f5d79f96e7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17eb01cfaf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17eb01cfaf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f1c5b1654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f1c5b165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1613aaa0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1613aaa0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f1c5b16545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f1c5b16545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165fa8eb6f_3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165fa8eb6f_3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pizzachili.dcc.uchile.cl/repcorpus/real/" TargetMode="External"/><Relationship Id="rId4" Type="http://schemas.openxmlformats.org/officeDocument/2006/relationships/hyperlink" Target="https://github.com/jamie-jjd/figiss/blob/main/data/compressed_corpus/chr19.15.xz" TargetMode="External"/><Relationship Id="rId5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92000" y="1515950"/>
            <a:ext cx="8760000" cy="59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FM-Indexing Grammars Induced by Suffix Sorting for Long Patterns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671238" y="2457150"/>
            <a:ext cx="7801500" cy="4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Jin-Jie Deng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Wing-Kai Hon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Dominik Köppl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Kunihiko Sadakane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" sz="2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000" u="sng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20713" y="3294250"/>
            <a:ext cx="32601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Tsing Hua University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Hsinchu, Taiwan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41938" y="3294250"/>
            <a:ext cx="3260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 Medical and Dental University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Tokyo, Japan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691888" y="3294250"/>
            <a:ext cx="32601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University of Tokyo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Tokyo, Japan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2"/>
          <p:cNvSpPr txBox="1"/>
          <p:nvPr>
            <p:ph idx="1" type="body"/>
          </p:nvPr>
        </p:nvSpPr>
        <p:spPr>
          <a:xfrm>
            <a:off x="311700" y="619075"/>
            <a:ext cx="8520600" cy="1544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Google Shape;190;p22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FIGISS: counting long patterns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" name="Google Shape;191;p22"/>
          <p:cNvSpPr txBox="1"/>
          <p:nvPr/>
        </p:nvSpPr>
        <p:spPr>
          <a:xfrm>
            <a:off x="60375" y="3358788"/>
            <a:ext cx="58680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| a  b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·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| a  b | a  b ·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S* L   L   S* L   S* L   L   S* L 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. b | a  b 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S*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2" name="Google Shape;192;p22"/>
          <p:cNvSpPr txBox="1"/>
          <p:nvPr/>
        </p:nvSpPr>
        <p:spPr>
          <a:xfrm>
            <a:off x="5385050" y="925675"/>
            <a:ext cx="3594600" cy="26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 b  ab b  ab ab b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 $ ab b  ab b  ab 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b 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 b  ab  $ ab b  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b 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  ab  $ ab b  ab b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  ab ab b  ab  $ 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b 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  ab b  ab ab b  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  $ ab b  ab b  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 ab b  ab  $ ab b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 b  ab ab b  ab  $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3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FIGISS: </a:t>
            </a: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counting short patterns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p23"/>
          <p:cNvSpPr txBox="1"/>
          <p:nvPr>
            <p:ph idx="1" type="body"/>
          </p:nvPr>
        </p:nvSpPr>
        <p:spPr>
          <a:xfrm>
            <a:off x="311700" y="793675"/>
            <a:ext cx="5628600" cy="4500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Counting s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hort pattern is as what geometric BWT does</a:t>
            </a:r>
            <a:endParaRPr baseline="-2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23"/>
          <p:cNvSpPr txBox="1"/>
          <p:nvPr/>
        </p:nvSpPr>
        <p:spPr>
          <a:xfrm>
            <a:off x="1638000" y="1888475"/>
            <a:ext cx="58680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| a  b · b | a  b | a  b ·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S* L   L   S* L   S* L   L   S* L 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. b 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⇒ Count(</a:t>
            </a: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4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4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FIGISS: </a:t>
            </a: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counting ultra-short patterns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7" name="Google Shape;207;p24"/>
          <p:cNvSpPr txBox="1"/>
          <p:nvPr>
            <p:ph idx="1" type="body"/>
          </p:nvPr>
        </p:nvSpPr>
        <p:spPr>
          <a:xfrm>
            <a:off x="311700" y="636725"/>
            <a:ext cx="8520600" cy="5727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Generalized suffix tree of all factors in the S*-λ-factorized text</a:t>
            </a:r>
            <a:endParaRPr baseline="-25000"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24"/>
          <p:cNvSpPr txBox="1"/>
          <p:nvPr/>
        </p:nvSpPr>
        <p:spPr>
          <a:xfrm>
            <a:off x="1589700" y="1224988"/>
            <a:ext cx="58680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| a  b · b | a  b | a  b ·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S* L   L   S* L   S* L   L   S* L 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⇒ count(</a:t>
            </a: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5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209" name="Google Shape;209;p24"/>
          <p:cNvGrpSpPr/>
          <p:nvPr/>
        </p:nvGrpSpPr>
        <p:grpSpPr>
          <a:xfrm>
            <a:off x="3361200" y="3516957"/>
            <a:ext cx="2324993" cy="1235875"/>
            <a:chOff x="861800" y="3817045"/>
            <a:chExt cx="2324993" cy="1235875"/>
          </a:xfrm>
        </p:grpSpPr>
        <p:sp>
          <p:nvSpPr>
            <p:cNvPr id="210" name="Google Shape;210;p24"/>
            <p:cNvSpPr/>
            <p:nvPr/>
          </p:nvSpPr>
          <p:spPr>
            <a:xfrm>
              <a:off x="861800" y="4586865"/>
              <a:ext cx="393600" cy="429600"/>
            </a:xfrm>
            <a:prstGeom prst="ellipse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11" name="Google Shape;211;p24"/>
            <p:cNvCxnSpPr>
              <a:stCxn id="212" idx="6"/>
              <a:endCxn id="213" idx="2"/>
            </p:cNvCxnSpPr>
            <p:nvPr/>
          </p:nvCxnSpPr>
          <p:spPr>
            <a:xfrm>
              <a:off x="2221093" y="4801670"/>
              <a:ext cx="4788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12" name="Google Shape;212;p24"/>
            <p:cNvSpPr/>
            <p:nvPr/>
          </p:nvSpPr>
          <p:spPr>
            <a:xfrm>
              <a:off x="1734193" y="4550420"/>
              <a:ext cx="486900" cy="502500"/>
            </a:xfrm>
            <a:prstGeom prst="ellipse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Times New Roman"/>
                  <a:ea typeface="Times New Roman"/>
                  <a:cs typeface="Times New Roman"/>
                  <a:sym typeface="Times New Roman"/>
                </a:rPr>
                <a:t>5</a:t>
              </a:r>
              <a:endParaRPr sz="12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14" name="Google Shape;214;p24"/>
            <p:cNvCxnSpPr>
              <a:stCxn id="210" idx="6"/>
              <a:endCxn id="212" idx="2"/>
            </p:cNvCxnSpPr>
            <p:nvPr/>
          </p:nvCxnSpPr>
          <p:spPr>
            <a:xfrm>
              <a:off x="1255400" y="4801665"/>
              <a:ext cx="478800" cy="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13" name="Google Shape;213;p24"/>
            <p:cNvSpPr/>
            <p:nvPr/>
          </p:nvSpPr>
          <p:spPr>
            <a:xfrm>
              <a:off x="2699893" y="4550420"/>
              <a:ext cx="486900" cy="502500"/>
            </a:xfrm>
            <a:prstGeom prst="ellipse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</a:t>
              </a:r>
              <a:endParaRPr sz="1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15" name="Google Shape;215;p24"/>
            <p:cNvCxnSpPr>
              <a:stCxn id="210" idx="7"/>
              <a:endCxn id="216" idx="2"/>
            </p:cNvCxnSpPr>
            <p:nvPr/>
          </p:nvCxnSpPr>
          <p:spPr>
            <a:xfrm flipH="1" rot="10800000">
              <a:off x="1197759" y="4068379"/>
              <a:ext cx="536400" cy="5814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16" name="Google Shape;216;p24"/>
            <p:cNvSpPr/>
            <p:nvPr/>
          </p:nvSpPr>
          <p:spPr>
            <a:xfrm>
              <a:off x="1734193" y="3817045"/>
              <a:ext cx="486900" cy="502500"/>
            </a:xfrm>
            <a:prstGeom prst="ellipse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Times New Roman"/>
                  <a:ea typeface="Times New Roman"/>
                  <a:cs typeface="Times New Roman"/>
                  <a:sym typeface="Times New Roman"/>
                </a:rPr>
                <a:t>8</a:t>
              </a:r>
              <a:endParaRPr sz="12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7" name="Google Shape;217;p24"/>
            <p:cNvSpPr txBox="1"/>
            <p:nvPr/>
          </p:nvSpPr>
          <p:spPr>
            <a:xfrm>
              <a:off x="1321251" y="4441825"/>
              <a:ext cx="347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endParaRPr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8" name="Google Shape;218;p24"/>
            <p:cNvSpPr txBox="1"/>
            <p:nvPr/>
          </p:nvSpPr>
          <p:spPr>
            <a:xfrm>
              <a:off x="2286953" y="4441825"/>
              <a:ext cx="347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9" name="Google Shape;219;p24"/>
            <p:cNvSpPr txBox="1"/>
            <p:nvPr/>
          </p:nvSpPr>
          <p:spPr>
            <a:xfrm>
              <a:off x="1197753" y="4029775"/>
              <a:ext cx="347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20" name="Google Shape;220;p24"/>
          <p:cNvSpPr/>
          <p:nvPr/>
        </p:nvSpPr>
        <p:spPr>
          <a:xfrm flipH="1">
            <a:off x="4395000" y="3671300"/>
            <a:ext cx="177000" cy="221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4"/>
          <p:cNvSpPr txBox="1"/>
          <p:nvPr/>
        </p:nvSpPr>
        <p:spPr>
          <a:xfrm>
            <a:off x="974050" y="4040750"/>
            <a:ext cx="21453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 of concatenated labels on root-to-node path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22" name="Google Shape;222;p24"/>
          <p:cNvCxnSpPr>
            <a:stCxn id="220" idx="3"/>
            <a:endCxn id="221" idx="0"/>
          </p:cNvCxnSpPr>
          <p:nvPr/>
        </p:nvCxnSpPr>
        <p:spPr>
          <a:xfrm flipH="1">
            <a:off x="2046600" y="3781850"/>
            <a:ext cx="2348400" cy="258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223" name="Google Shape;223;p24"/>
          <p:cNvSpPr/>
          <p:nvPr/>
        </p:nvSpPr>
        <p:spPr>
          <a:xfrm flipH="1">
            <a:off x="5356350" y="4386950"/>
            <a:ext cx="177000" cy="221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4"/>
          <p:cNvSpPr/>
          <p:nvPr/>
        </p:nvSpPr>
        <p:spPr>
          <a:xfrm flipH="1">
            <a:off x="3286950" y="3034325"/>
            <a:ext cx="177000" cy="221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25" name="Google Shape;225;p24"/>
          <p:cNvCxnSpPr>
            <a:stCxn id="223" idx="0"/>
            <a:endCxn id="224" idx="1"/>
          </p:cNvCxnSpPr>
          <p:nvPr/>
        </p:nvCxnSpPr>
        <p:spPr>
          <a:xfrm flipH="1" rot="5400000">
            <a:off x="3833400" y="2775500"/>
            <a:ext cx="1242000" cy="19809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5"/>
          <p:cNvSpPr txBox="1"/>
          <p:nvPr>
            <p:ph type="title"/>
          </p:nvPr>
        </p:nvSpPr>
        <p:spPr>
          <a:xfrm>
            <a:off x="311700" y="155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d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ataset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1" name="Google Shape;231;p25"/>
          <p:cNvSpPr txBox="1"/>
          <p:nvPr>
            <p:ph idx="1" type="body"/>
          </p:nvPr>
        </p:nvSpPr>
        <p:spPr>
          <a:xfrm>
            <a:off x="144875" y="727950"/>
            <a:ext cx="3767100" cy="4132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Cere, E. Coli, and Para are from </a:t>
            </a:r>
            <a:r>
              <a:rPr lang="en" sz="1600" u="sng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Pizza &amp; Chili Repetitive Corpus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Chr19.15 is </a:t>
            </a:r>
            <a:r>
              <a:rPr lang="en" sz="1600" u="sng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concatenation of 15 individual sequences of the human chromosome 19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length of text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number of maximal character runs in BWT (of text)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 size of alphabet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’, r’,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σ’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corresponding notation with respect to S*-λ-factorized text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2" name="Google Shape;232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72325" y="1463800"/>
            <a:ext cx="4915174" cy="29264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6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6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9" name="Google Shape;239;p26"/>
          <p:cNvSpPr txBox="1"/>
          <p:nvPr>
            <p:ph idx="1" type="body"/>
          </p:nvPr>
        </p:nvSpPr>
        <p:spPr>
          <a:xfrm>
            <a:off x="106500" y="843075"/>
            <a:ext cx="3225900" cy="390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FIGISS-λ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○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1, 4, and 7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RLFM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[Mäkinen &amp; Navarro ‘05]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Space-efficient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 space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Peak memory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Slow construction time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0" name="Google Shape;24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32400" y="906812"/>
            <a:ext cx="5677924" cy="3654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7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7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counting time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7" name="Google Shape;247;p27"/>
          <p:cNvSpPr txBox="1"/>
          <p:nvPr>
            <p:ph idx="1" type="body"/>
          </p:nvPr>
        </p:nvSpPr>
        <p:spPr>
          <a:xfrm>
            <a:off x="166825" y="908441"/>
            <a:ext cx="29604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Competitive with RLFM when counting long patterns 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8" name="Google Shape;24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97125" y="790550"/>
            <a:ext cx="5235170" cy="4201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8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8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Summary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5" name="Google Shape;255;p28"/>
          <p:cNvSpPr txBox="1"/>
          <p:nvPr>
            <p:ph idx="1" type="body"/>
          </p:nvPr>
        </p:nvSpPr>
        <p:spPr>
          <a:xfrm>
            <a:off x="311700" y="853800"/>
            <a:ext cx="8520600" cy="388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 is a text index supporting counting queries for a pattern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 : S*-λ-factorization for compressing the text and skipping backward-searching steps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 : Additional costs for looking up grammar rules and factorizing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during counting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Experiments show that FIGISS is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space-efficient in terms of final index and peak memory during construction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suitable for counting long patterns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Future Work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Supporting locating queries via sampling on suffix array of S*-λ-factorized text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Recursive application of the S*-factorization like [Akagi et al. ‘21] [Diaź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Alternative factorization using string synchronizing sets [Kempa &amp; Kociumaka ‘19]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4"/>
          <p:cNvGrpSpPr/>
          <p:nvPr/>
        </p:nvGrpSpPr>
        <p:grpSpPr>
          <a:xfrm>
            <a:off x="1805125" y="2168300"/>
            <a:ext cx="2695500" cy="1693200"/>
            <a:chOff x="1805125" y="2168300"/>
            <a:chExt cx="2695500" cy="1693200"/>
          </a:xfrm>
        </p:grpSpPr>
        <p:grpSp>
          <p:nvGrpSpPr>
            <p:cNvPr id="64" name="Google Shape;64;p14"/>
            <p:cNvGrpSpPr/>
            <p:nvPr/>
          </p:nvGrpSpPr>
          <p:grpSpPr>
            <a:xfrm>
              <a:off x="1805125" y="2168300"/>
              <a:ext cx="2695500" cy="1693200"/>
              <a:chOff x="1804975" y="2409775"/>
              <a:chExt cx="2695500" cy="1693200"/>
            </a:xfrm>
          </p:grpSpPr>
          <p:sp>
            <p:nvSpPr>
              <p:cNvPr id="65" name="Google Shape;65;p14"/>
              <p:cNvSpPr txBox="1"/>
              <p:nvPr/>
            </p:nvSpPr>
            <p:spPr>
              <a:xfrm>
                <a:off x="1804975" y="2409775"/>
                <a:ext cx="2695500" cy="169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Example:</a:t>
                </a:r>
                <a:endParaRPr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i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T 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= abbabbababbab$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i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P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 = abbab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⇒ count(</a:t>
                </a: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T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,</a:t>
                </a: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P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) = 3 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cxnSp>
            <p:nvCxnSpPr>
              <p:cNvPr id="66" name="Google Shape;66;p14"/>
              <p:cNvCxnSpPr/>
              <p:nvPr/>
            </p:nvCxnSpPr>
            <p:spPr>
              <a:xfrm>
                <a:off x="2330300" y="3134675"/>
                <a:ext cx="519000" cy="30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67" name="Google Shape;67;p14"/>
            <p:cNvCxnSpPr/>
            <p:nvPr/>
          </p:nvCxnSpPr>
          <p:spPr>
            <a:xfrm>
              <a:off x="2663975" y="2946025"/>
              <a:ext cx="519000" cy="30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8" name="Google Shape;68;p14"/>
            <p:cNvCxnSpPr/>
            <p:nvPr/>
          </p:nvCxnSpPr>
          <p:spPr>
            <a:xfrm>
              <a:off x="3182975" y="2893200"/>
              <a:ext cx="519000" cy="30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9" name="Google Shape;69;p14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Text i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ndex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169825" y="487050"/>
            <a:ext cx="8807100" cy="14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Given an input text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 integer alphabet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 index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data structure built on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supporting the following query for a pattern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return number of occurrences of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3711875" y="2695500"/>
            <a:ext cx="161100" cy="199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2" name="Google Shape;72;p14"/>
          <p:cNvCxnSpPr>
            <a:stCxn id="71" idx="3"/>
            <a:endCxn id="73" idx="1"/>
          </p:cNvCxnSpPr>
          <p:nvPr/>
        </p:nvCxnSpPr>
        <p:spPr>
          <a:xfrm>
            <a:off x="3872975" y="2795100"/>
            <a:ext cx="434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73" name="Google Shape;73;p14"/>
          <p:cNvSpPr txBox="1"/>
          <p:nvPr/>
        </p:nvSpPr>
        <p:spPr>
          <a:xfrm>
            <a:off x="4307450" y="2395650"/>
            <a:ext cx="1676700" cy="798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character being smaller than all characters in text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ext indexes</a:t>
            </a:r>
            <a:endParaRPr sz="242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BWT-based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FM-index            [Ferragina &amp; Manzini ‘00]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RLFM                 [Mäkinen &amp; Navarro ‘05]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RLCSA               [Sirén ‘12]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Geometric BWT [Chien et al ‘15]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Faster-Minuter    [Gog et al. ‘16]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r-index                [Gagie et al. ‘20]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sr-index              [Cobas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Grammar-based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GCIIS                                                               [Akagi et al. ‘21] [Diaź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lnSpc>
                <a:spcPct val="11413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Optimal-time dictionary-compressed indexes [Christiansen et al. ‘20]</a:t>
            </a:r>
            <a:endParaRPr sz="16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ESP-index                                                        [Maruyama et al. ‘13]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LZ-index                                                          [Navarro ‘09]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3502350" y="593525"/>
            <a:ext cx="213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abbabbababbab$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86" name="Google Shape;86;p16"/>
          <p:cNvGrpSpPr/>
          <p:nvPr/>
        </p:nvGrpSpPr>
        <p:grpSpPr>
          <a:xfrm>
            <a:off x="468700" y="1096425"/>
            <a:ext cx="1752900" cy="3581050"/>
            <a:chOff x="492825" y="1240025"/>
            <a:chExt cx="1752900" cy="3581050"/>
          </a:xfrm>
        </p:grpSpPr>
        <p:sp>
          <p:nvSpPr>
            <p:cNvPr id="87" name="Google Shape;87;p16"/>
            <p:cNvSpPr txBox="1"/>
            <p:nvPr/>
          </p:nvSpPr>
          <p:spPr>
            <a:xfrm>
              <a:off x="492825" y="1619475"/>
              <a:ext cx="1752900" cy="320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abbabbababbab$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bbabbababbab$a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8" name="Google Shape;88;p16"/>
            <p:cNvSpPr txBox="1"/>
            <p:nvPr/>
          </p:nvSpPr>
          <p:spPr>
            <a:xfrm>
              <a:off x="599025" y="1240025"/>
              <a:ext cx="1540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|</a:t>
              </a:r>
              <a:r>
                <a:rPr i="1"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</a:t>
              </a: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| rotations of </a:t>
              </a:r>
              <a:r>
                <a:rPr i="1"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89" name="Google Shape;89;p16"/>
          <p:cNvGrpSpPr/>
          <p:nvPr/>
        </p:nvGrpSpPr>
        <p:grpSpPr>
          <a:xfrm>
            <a:off x="2365450" y="1096425"/>
            <a:ext cx="2456100" cy="3581050"/>
            <a:chOff x="2046000" y="1506950"/>
            <a:chExt cx="2456100" cy="3581050"/>
          </a:xfrm>
        </p:grpSpPr>
        <p:sp>
          <p:nvSpPr>
            <p:cNvPr id="90" name="Google Shape;90;p16"/>
            <p:cNvSpPr txBox="1"/>
            <p:nvPr/>
          </p:nvSpPr>
          <p:spPr>
            <a:xfrm>
              <a:off x="2397600" y="1886400"/>
              <a:ext cx="1752900" cy="320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abbabbababbab$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bbabbababbab$a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91" name="Google Shape;91;p16"/>
            <p:cNvSpPr txBox="1"/>
            <p:nvPr/>
          </p:nvSpPr>
          <p:spPr>
            <a:xfrm>
              <a:off x="2046000" y="1506950"/>
              <a:ext cx="2456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sorted</a:t>
              </a: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in lexicographic order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cxnSp>
        <p:nvCxnSpPr>
          <p:cNvPr id="92" name="Google Shape;92;p16"/>
          <p:cNvCxnSpPr>
            <a:stCxn id="87" idx="3"/>
            <a:endCxn id="90" idx="1"/>
          </p:cNvCxnSpPr>
          <p:nvPr/>
        </p:nvCxnSpPr>
        <p:spPr>
          <a:xfrm>
            <a:off x="2221600" y="3076675"/>
            <a:ext cx="49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93" name="Google Shape;93;p16"/>
          <p:cNvCxnSpPr>
            <a:stCxn id="90" idx="3"/>
            <a:endCxn id="94" idx="1"/>
          </p:cNvCxnSpPr>
          <p:nvPr/>
        </p:nvCxnSpPr>
        <p:spPr>
          <a:xfrm>
            <a:off x="4469950" y="3076675"/>
            <a:ext cx="49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grpSp>
        <p:nvGrpSpPr>
          <p:cNvPr id="95" name="Google Shape;95;p16"/>
          <p:cNvGrpSpPr/>
          <p:nvPr/>
        </p:nvGrpSpPr>
        <p:grpSpPr>
          <a:xfrm>
            <a:off x="4965400" y="1096425"/>
            <a:ext cx="1879589" cy="3688750"/>
            <a:chOff x="4921632" y="1096425"/>
            <a:chExt cx="2139300" cy="3688750"/>
          </a:xfrm>
        </p:grpSpPr>
        <p:sp>
          <p:nvSpPr>
            <p:cNvPr id="94" name="Google Shape;94;p16"/>
            <p:cNvSpPr txBox="1"/>
            <p:nvPr/>
          </p:nvSpPr>
          <p:spPr>
            <a:xfrm>
              <a:off x="4921632" y="1368175"/>
              <a:ext cx="2139300" cy="341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        </a:t>
              </a:r>
              <a:r>
                <a:rPr i="1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L</a:t>
              </a:r>
              <a:endParaRPr i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96" name="Google Shape;96;p16"/>
            <p:cNvSpPr txBox="1"/>
            <p:nvPr/>
          </p:nvSpPr>
          <p:spPr>
            <a:xfrm>
              <a:off x="5461340" y="1096425"/>
              <a:ext cx="10599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FM-index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97" name="Google Shape;97;p16"/>
          <p:cNvSpPr/>
          <p:nvPr/>
        </p:nvSpPr>
        <p:spPr>
          <a:xfrm>
            <a:off x="6507075" y="1447375"/>
            <a:ext cx="169800" cy="32586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6"/>
          <p:cNvSpPr txBox="1"/>
          <p:nvPr/>
        </p:nvSpPr>
        <p:spPr>
          <a:xfrm>
            <a:off x="6338025" y="485825"/>
            <a:ext cx="20535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BWT of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[Burrows &amp; Wheeler ‘94]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9" name="Google Shape;99;p16"/>
          <p:cNvCxnSpPr>
            <a:stCxn id="97" idx="0"/>
            <a:endCxn id="98" idx="2"/>
          </p:cNvCxnSpPr>
          <p:nvPr/>
        </p:nvCxnSpPr>
        <p:spPr>
          <a:xfrm rot="-5400000">
            <a:off x="6805425" y="888025"/>
            <a:ext cx="345900" cy="772800"/>
          </a:xfrm>
          <a:prstGeom prst="curvedConnector3">
            <a:avLst>
              <a:gd fmla="val 50007" name="adj1"/>
            </a:avLst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FM-index: counting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7"/>
          <p:cNvSpPr txBox="1"/>
          <p:nvPr>
            <p:ph idx="1" type="body"/>
          </p:nvPr>
        </p:nvSpPr>
        <p:spPr>
          <a:xfrm>
            <a:off x="96600" y="570875"/>
            <a:ext cx="6351000" cy="20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-35303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8588"/>
              <a:buFont typeface="Times New Roman"/>
              <a:buChar char="●"/>
            </a:pPr>
            <a:r>
              <a:rPr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232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reduced to |</a:t>
            </a:r>
            <a:r>
              <a:rPr i="1" lang="en" sz="232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 sz="232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| </a:t>
            </a:r>
            <a:r>
              <a:rPr lang="en" sz="232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steps of </a:t>
            </a:r>
            <a:r>
              <a:rPr lang="en" sz="232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backward-searching </a:t>
            </a:r>
            <a:endParaRPr sz="2328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319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rank(</a:t>
            </a:r>
            <a:r>
              <a:rPr i="1"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r>
              <a:rPr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,i,c)</a:t>
            </a:r>
            <a:r>
              <a:rPr lang="en" sz="232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the most expensive operation at each step</a:t>
            </a:r>
            <a:endParaRPr sz="2328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303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8588"/>
              <a:buFont typeface="Times New Roman"/>
              <a:buChar char="●"/>
            </a:pPr>
            <a:r>
              <a:rPr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rank(</a:t>
            </a:r>
            <a:r>
              <a:rPr i="1"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r>
              <a:rPr lang="en" sz="2328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,i,c)</a:t>
            </a:r>
            <a:endParaRPr sz="2328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274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" sz="211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return number of occurrences of character </a:t>
            </a:r>
            <a:r>
              <a:rPr lang="en" sz="2116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sz="211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i="1" lang="en" sz="2116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r>
              <a:rPr lang="en" sz="2116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[1..i]</a:t>
            </a:r>
            <a:endParaRPr sz="2116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274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" sz="211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could be supported in O(log|</a:t>
            </a:r>
            <a:r>
              <a:rPr i="1" lang="en" sz="211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</a:t>
            </a:r>
            <a:r>
              <a:rPr lang="en" sz="211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|)-time while storing </a:t>
            </a:r>
            <a:r>
              <a:rPr i="1" lang="en" sz="211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 </a:t>
            </a:r>
            <a:r>
              <a:rPr lang="en" sz="211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wavelet tree [Grossi et al. ‘03] </a:t>
            </a:r>
            <a:endParaRPr sz="211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7"/>
          <p:cNvSpPr txBox="1"/>
          <p:nvPr/>
        </p:nvSpPr>
        <p:spPr>
          <a:xfrm>
            <a:off x="3020125" y="2621975"/>
            <a:ext cx="28509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abbabbababbab$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 a  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⇒ 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7" name="Google Shape;107;p17"/>
          <p:cNvSpPr txBox="1"/>
          <p:nvPr/>
        </p:nvSpPr>
        <p:spPr>
          <a:xfrm>
            <a:off x="6244575" y="1264500"/>
            <a:ext cx="26391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abbabbababba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b$abbabbabab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babbab$abbab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bbab$abbabba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bbababbab$ab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bbabbababbab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$abbabbababb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ab$abbabbaba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ababbab$abba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abbab$abbabb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abbababbab$a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bab$abbabbab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bababbab$abb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babbababbab$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8" name="Google Shape;108;p17"/>
          <p:cNvSpPr/>
          <p:nvPr/>
        </p:nvSpPr>
        <p:spPr>
          <a:xfrm>
            <a:off x="4971725" y="37109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9" name="Google Shape;109;p17"/>
          <p:cNvCxnSpPr>
            <a:stCxn id="108" idx="2"/>
            <a:endCxn id="110" idx="2"/>
          </p:cNvCxnSpPr>
          <p:nvPr/>
        </p:nvCxnSpPr>
        <p:spPr>
          <a:xfrm rot="5400000">
            <a:off x="4953875" y="3788800"/>
            <a:ext cx="600" cy="3213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11" name="Google Shape;111;p17"/>
          <p:cNvCxnSpPr>
            <a:stCxn id="112" idx="3"/>
            <a:endCxn id="113" idx="1"/>
          </p:cNvCxnSpPr>
          <p:nvPr/>
        </p:nvCxnSpPr>
        <p:spPr>
          <a:xfrm>
            <a:off x="6847013" y="4083125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4" name="Google Shape;114;p17"/>
          <p:cNvSpPr/>
          <p:nvPr/>
        </p:nvSpPr>
        <p:spPr>
          <a:xfrm>
            <a:off x="4932150" y="4447000"/>
            <a:ext cx="217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5" name="Google Shape;115;p17"/>
          <p:cNvCxnSpPr>
            <a:stCxn id="116" idx="1"/>
            <a:endCxn id="114" idx="3"/>
          </p:cNvCxnSpPr>
          <p:nvPr/>
        </p:nvCxnSpPr>
        <p:spPr>
          <a:xfrm flipH="1">
            <a:off x="5149325" y="2716025"/>
            <a:ext cx="1411500" cy="185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13" name="Google Shape;113;p17"/>
          <p:cNvSpPr/>
          <p:nvPr/>
        </p:nvSpPr>
        <p:spPr>
          <a:xfrm>
            <a:off x="8258500" y="3098525"/>
            <a:ext cx="286200" cy="1969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7"/>
          <p:cNvSpPr/>
          <p:nvPr/>
        </p:nvSpPr>
        <p:spPr>
          <a:xfrm>
            <a:off x="6560813" y="3098525"/>
            <a:ext cx="286200" cy="1969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7"/>
          <p:cNvSpPr/>
          <p:nvPr/>
        </p:nvSpPr>
        <p:spPr>
          <a:xfrm>
            <a:off x="6560825" y="1877825"/>
            <a:ext cx="286200" cy="1220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8" name="Google Shape;118;p17"/>
          <p:cNvCxnSpPr>
            <a:stCxn id="113" idx="1"/>
            <a:endCxn id="117" idx="3"/>
          </p:cNvCxnSpPr>
          <p:nvPr/>
        </p:nvCxnSpPr>
        <p:spPr>
          <a:xfrm rot="10800000">
            <a:off x="6847000" y="2488025"/>
            <a:ext cx="1411500" cy="159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0" name="Google Shape;110;p17"/>
          <p:cNvSpPr/>
          <p:nvPr/>
        </p:nvSpPr>
        <p:spPr>
          <a:xfrm>
            <a:off x="4650475" y="37109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9" name="Google Shape;119;p17"/>
          <p:cNvCxnSpPr>
            <a:stCxn id="110" idx="2"/>
            <a:endCxn id="120" idx="2"/>
          </p:cNvCxnSpPr>
          <p:nvPr/>
        </p:nvCxnSpPr>
        <p:spPr>
          <a:xfrm rot="5400000">
            <a:off x="4601425" y="37576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0" name="Google Shape;120;p17"/>
          <p:cNvSpPr/>
          <p:nvPr/>
        </p:nvSpPr>
        <p:spPr>
          <a:xfrm>
            <a:off x="4266925" y="37109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8258500" y="1877825"/>
            <a:ext cx="286200" cy="1220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2" name="Google Shape;122;p17"/>
          <p:cNvCxnSpPr>
            <a:stCxn id="117" idx="3"/>
            <a:endCxn id="121" idx="1"/>
          </p:cNvCxnSpPr>
          <p:nvPr/>
        </p:nvCxnSpPr>
        <p:spPr>
          <a:xfrm>
            <a:off x="6847025" y="2488175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23" name="Google Shape;123;p17"/>
          <p:cNvCxnSpPr>
            <a:stCxn id="121" idx="1"/>
            <a:endCxn id="124" idx="3"/>
          </p:cNvCxnSpPr>
          <p:nvPr/>
        </p:nvCxnSpPr>
        <p:spPr>
          <a:xfrm flipH="1">
            <a:off x="6829900" y="2488175"/>
            <a:ext cx="1428600" cy="1341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4" name="Google Shape;124;p17"/>
          <p:cNvSpPr/>
          <p:nvPr/>
        </p:nvSpPr>
        <p:spPr>
          <a:xfrm>
            <a:off x="6543575" y="3357400"/>
            <a:ext cx="286200" cy="945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3883375" y="37109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6" name="Google Shape;126;p17"/>
          <p:cNvCxnSpPr>
            <a:stCxn id="120" idx="2"/>
            <a:endCxn id="125" idx="2"/>
          </p:cNvCxnSpPr>
          <p:nvPr/>
        </p:nvCxnSpPr>
        <p:spPr>
          <a:xfrm rot="5400000">
            <a:off x="4217875" y="37576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7" name="Google Shape;127;p17"/>
          <p:cNvSpPr/>
          <p:nvPr/>
        </p:nvSpPr>
        <p:spPr>
          <a:xfrm>
            <a:off x="8275775" y="3357400"/>
            <a:ext cx="286200" cy="945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8" name="Google Shape;128;p17"/>
          <p:cNvCxnSpPr>
            <a:stCxn id="124" idx="3"/>
            <a:endCxn id="127" idx="1"/>
          </p:cNvCxnSpPr>
          <p:nvPr/>
        </p:nvCxnSpPr>
        <p:spPr>
          <a:xfrm>
            <a:off x="6829775" y="3830050"/>
            <a:ext cx="1446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9" name="Google Shape;129;p17"/>
          <p:cNvSpPr/>
          <p:nvPr/>
        </p:nvSpPr>
        <p:spPr>
          <a:xfrm>
            <a:off x="6560825" y="4302700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0" name="Google Shape;130;p17"/>
          <p:cNvCxnSpPr>
            <a:stCxn id="127" idx="1"/>
            <a:endCxn id="129" idx="3"/>
          </p:cNvCxnSpPr>
          <p:nvPr/>
        </p:nvCxnSpPr>
        <p:spPr>
          <a:xfrm flipH="1">
            <a:off x="6847175" y="3830050"/>
            <a:ext cx="1428600" cy="85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1" name="Google Shape;131;p17"/>
          <p:cNvSpPr/>
          <p:nvPr/>
        </p:nvSpPr>
        <p:spPr>
          <a:xfrm>
            <a:off x="8258500" y="4302700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2" name="Google Shape;132;p17"/>
          <p:cNvCxnSpPr>
            <a:stCxn id="129" idx="3"/>
            <a:endCxn id="131" idx="1"/>
          </p:cNvCxnSpPr>
          <p:nvPr/>
        </p:nvCxnSpPr>
        <p:spPr>
          <a:xfrm>
            <a:off x="6847025" y="4685200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6" name="Google Shape;116;p17"/>
          <p:cNvSpPr/>
          <p:nvPr/>
        </p:nvSpPr>
        <p:spPr>
          <a:xfrm>
            <a:off x="6560825" y="2333525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3" name="Google Shape;133;p17"/>
          <p:cNvCxnSpPr>
            <a:stCxn id="131" idx="1"/>
            <a:endCxn id="116" idx="3"/>
          </p:cNvCxnSpPr>
          <p:nvPr/>
        </p:nvCxnSpPr>
        <p:spPr>
          <a:xfrm rot="10800000">
            <a:off x="6847000" y="2716000"/>
            <a:ext cx="1411500" cy="196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4" name="Google Shape;134;p17"/>
          <p:cNvSpPr/>
          <p:nvPr/>
        </p:nvSpPr>
        <p:spPr>
          <a:xfrm>
            <a:off x="3499825" y="37109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5" name="Google Shape;135;p17"/>
          <p:cNvCxnSpPr>
            <a:stCxn id="125" idx="2"/>
            <a:endCxn id="134" idx="2"/>
          </p:cNvCxnSpPr>
          <p:nvPr/>
        </p:nvCxnSpPr>
        <p:spPr>
          <a:xfrm rot="5400000">
            <a:off x="3834325" y="37576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8"/>
          <p:cNvSpPr txBox="1"/>
          <p:nvPr>
            <p:ph idx="1" type="body"/>
          </p:nvPr>
        </p:nvSpPr>
        <p:spPr>
          <a:xfrm>
            <a:off x="311700" y="619075"/>
            <a:ext cx="8520600" cy="26448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-factorization (λ : fixed integer)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grouping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consecutive characters to a meta-character fitting into a single machine word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 i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18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 [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Chien et al. ‘15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18"/>
          <p:cNvSpPr txBox="1"/>
          <p:nvPr/>
        </p:nvSpPr>
        <p:spPr>
          <a:xfrm>
            <a:off x="482950" y="2128900"/>
            <a:ext cx="35739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ab·ba·bb·ab·ab·ba·b ·$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 a·bb·ab (and ab·ba·b 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⇒ 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</a:t>
            </a:r>
            <a:endParaRPr/>
          </a:p>
        </p:txBody>
      </p:sp>
      <p:sp>
        <p:nvSpPr>
          <p:cNvPr id="143" name="Google Shape;143;p18"/>
          <p:cNvSpPr txBox="1"/>
          <p:nvPr/>
        </p:nvSpPr>
        <p:spPr>
          <a:xfrm>
            <a:off x="5332050" y="2128900"/>
            <a:ext cx="31437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·ab·ba·bb·ab·ab·ba·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·ab·ba·b · $·ab·ba·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·ba·b · $·ab·ba·bb·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·ba·bb·ab·ab·ba·b 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 $·ab·ba·bb·ab·ab·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 · $·ab·ba·bb·ab·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·bb·ab·ab·ba·b · $·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·ab·ab·ba·b · $·ab·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4" name="Google Shape;144;p18"/>
          <p:cNvSpPr/>
          <p:nvPr/>
        </p:nvSpPr>
        <p:spPr>
          <a:xfrm flipH="1">
            <a:off x="2402800" y="3001175"/>
            <a:ext cx="117600" cy="17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8"/>
          <p:cNvSpPr txBox="1"/>
          <p:nvPr/>
        </p:nvSpPr>
        <p:spPr>
          <a:xfrm>
            <a:off x="1638000" y="2064813"/>
            <a:ext cx="2934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Separator of λ-factorization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(only for visualization)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46" name="Google Shape;146;p18"/>
          <p:cNvCxnSpPr>
            <a:stCxn id="144" idx="0"/>
            <a:endCxn id="145" idx="2"/>
          </p:cNvCxnSpPr>
          <p:nvPr/>
        </p:nvCxnSpPr>
        <p:spPr>
          <a:xfrm flipH="1" rot="10800000">
            <a:off x="2461600" y="2680475"/>
            <a:ext cx="643500" cy="320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9"/>
          <p:cNvSpPr txBox="1"/>
          <p:nvPr>
            <p:ph idx="1" type="body"/>
          </p:nvPr>
        </p:nvSpPr>
        <p:spPr>
          <a:xfrm>
            <a:off x="6900" y="458800"/>
            <a:ext cx="45651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Borrowed from SAIS [Nong et al. ‘09] and applied in GCIS [Nunes et al. ‘18]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&lt;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=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&gt;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=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L-type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-type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$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is S-type or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- 1] is L-type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S*-factor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..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●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is S*-type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S*-type,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●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1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S*-type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" name="Google Shape;153;p19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S*-factorization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19"/>
          <p:cNvSpPr txBox="1"/>
          <p:nvPr/>
        </p:nvSpPr>
        <p:spPr>
          <a:xfrm>
            <a:off x="4415025" y="1569500"/>
            <a:ext cx="41520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| a  a  b | a  b 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   S* S  L   S* L  L   S* L 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5" name="Google Shape;155;p19"/>
          <p:cNvSpPr/>
          <p:nvPr/>
        </p:nvSpPr>
        <p:spPr>
          <a:xfrm flipH="1">
            <a:off x="6157750" y="2100875"/>
            <a:ext cx="235500" cy="253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9"/>
          <p:cNvSpPr txBox="1"/>
          <p:nvPr/>
        </p:nvSpPr>
        <p:spPr>
          <a:xfrm>
            <a:off x="4917150" y="2843363"/>
            <a:ext cx="2934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Separator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S*-factorization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(only for visualization)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57" name="Google Shape;157;p19"/>
          <p:cNvCxnSpPr>
            <a:stCxn id="155" idx="2"/>
            <a:endCxn id="156" idx="0"/>
          </p:cNvCxnSpPr>
          <p:nvPr/>
        </p:nvCxnSpPr>
        <p:spPr>
          <a:xfrm>
            <a:off x="6275500" y="2354375"/>
            <a:ext cx="108600" cy="48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0"/>
          <p:cNvSpPr txBox="1"/>
          <p:nvPr>
            <p:ph idx="1" type="body"/>
          </p:nvPr>
        </p:nvSpPr>
        <p:spPr>
          <a:xfrm>
            <a:off x="311700" y="6190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S*-λ-Factorization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20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FIGISS: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5" name="Google Shape;165;p20"/>
          <p:cNvSpPr txBox="1"/>
          <p:nvPr/>
        </p:nvSpPr>
        <p:spPr>
          <a:xfrm>
            <a:off x="1688250" y="1217250"/>
            <a:ext cx="6242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 a  b  b  a  b  a  b  b  a  b 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L  S* L  L  S* L  S* L  L  S* L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6" name="Google Shape;166;p20"/>
          <p:cNvSpPr txBox="1"/>
          <p:nvPr/>
        </p:nvSpPr>
        <p:spPr>
          <a:xfrm>
            <a:off x="1638000" y="2662625"/>
            <a:ext cx="5868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| a  b  b | a  b | a  b 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L   S* L  L   S* L   S* L  L   S* L   S*</a:t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7" name="Google Shape;167;p20"/>
          <p:cNvSpPr txBox="1"/>
          <p:nvPr/>
        </p:nvSpPr>
        <p:spPr>
          <a:xfrm>
            <a:off x="1638000" y="4144025"/>
            <a:ext cx="5868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| a  b · b | a  b | a  b ·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S* L   L   S* L   S* L   L   S* L   S*</a:t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168" name="Google Shape;168;p20"/>
          <p:cNvGrpSpPr/>
          <p:nvPr/>
        </p:nvGrpSpPr>
        <p:grpSpPr>
          <a:xfrm>
            <a:off x="4571807" y="1858325"/>
            <a:ext cx="3247671" cy="804300"/>
            <a:chOff x="4572000" y="1858325"/>
            <a:chExt cx="3042600" cy="804300"/>
          </a:xfrm>
        </p:grpSpPr>
        <p:cxnSp>
          <p:nvCxnSpPr>
            <p:cNvPr id="169" name="Google Shape;169;p20"/>
            <p:cNvCxnSpPr/>
            <p:nvPr/>
          </p:nvCxnSpPr>
          <p:spPr>
            <a:xfrm>
              <a:off x="4572000" y="1858325"/>
              <a:ext cx="0" cy="804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170" name="Google Shape;170;p20"/>
            <p:cNvSpPr txBox="1"/>
            <p:nvPr/>
          </p:nvSpPr>
          <p:spPr>
            <a:xfrm>
              <a:off x="4647900" y="2044900"/>
              <a:ext cx="29667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applying S*-factorization on text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71" name="Google Shape;171;p20"/>
          <p:cNvGrpSpPr/>
          <p:nvPr/>
        </p:nvGrpSpPr>
        <p:grpSpPr>
          <a:xfrm>
            <a:off x="4572000" y="3278225"/>
            <a:ext cx="3735600" cy="865800"/>
            <a:chOff x="4572000" y="3278225"/>
            <a:chExt cx="3735600" cy="865800"/>
          </a:xfrm>
        </p:grpSpPr>
        <p:cxnSp>
          <p:nvCxnSpPr>
            <p:cNvPr id="172" name="Google Shape;172;p20"/>
            <p:cNvCxnSpPr>
              <a:stCxn id="166" idx="2"/>
              <a:endCxn id="167" idx="0"/>
            </p:cNvCxnSpPr>
            <p:nvPr/>
          </p:nvCxnSpPr>
          <p:spPr>
            <a:xfrm>
              <a:off x="4572000" y="3278225"/>
              <a:ext cx="0" cy="865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173" name="Google Shape;173;p20"/>
            <p:cNvSpPr txBox="1"/>
            <p:nvPr/>
          </p:nvSpPr>
          <p:spPr>
            <a:xfrm>
              <a:off x="4647900" y="3403350"/>
              <a:ext cx="36597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pplying λ-factorization on S*-factors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(e. 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λ = 2) 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 txBox="1"/>
          <p:nvPr>
            <p:ph type="title"/>
          </p:nvPr>
        </p:nvSpPr>
        <p:spPr>
          <a:xfrm>
            <a:off x="311700" y="83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FIGISS: counting</a:t>
            </a:r>
            <a:endParaRPr sz="242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21"/>
          <p:cNvSpPr txBox="1"/>
          <p:nvPr>
            <p:ph idx="1" type="body"/>
          </p:nvPr>
        </p:nvSpPr>
        <p:spPr>
          <a:xfrm>
            <a:off x="311700" y="740438"/>
            <a:ext cx="8520600" cy="189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Given a pattern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Applying S*-λ-factorization on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Matching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depending on its “length”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Long: multiple S*-factores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Short: single S*-factor and |P| &gt; λ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Ultra-short: single S*-factor and |P| ≤ λ 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Google Shape;180;p21"/>
          <p:cNvSpPr txBox="1"/>
          <p:nvPr/>
        </p:nvSpPr>
        <p:spPr>
          <a:xfrm>
            <a:off x="1638000" y="2632838"/>
            <a:ext cx="58680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| a  b · b | a  b | a  b ·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S* L   L   S* L   S* L   L   S* L 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1" name="Google Shape;181;p21"/>
          <p:cNvSpPr txBox="1"/>
          <p:nvPr/>
        </p:nvSpPr>
        <p:spPr>
          <a:xfrm>
            <a:off x="1210875" y="3783775"/>
            <a:ext cx="2375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Long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. b | a  b 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S*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2" name="Google Shape;182;p21"/>
          <p:cNvSpPr txBox="1"/>
          <p:nvPr/>
        </p:nvSpPr>
        <p:spPr>
          <a:xfrm>
            <a:off x="3809250" y="3783775"/>
            <a:ext cx="1525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Short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. b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3" name="Google Shape;183;p21"/>
          <p:cNvSpPr txBox="1"/>
          <p:nvPr/>
        </p:nvSpPr>
        <p:spPr>
          <a:xfrm>
            <a:off x="5763300" y="3783775"/>
            <a:ext cx="1525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Ultra-short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