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70" r:id="rId4"/>
    <p:sldId id="268" r:id="rId5"/>
    <p:sldId id="278" r:id="rId6"/>
    <p:sldId id="300" r:id="rId7"/>
    <p:sldId id="290" r:id="rId8"/>
    <p:sldId id="295" r:id="rId9"/>
    <p:sldId id="296" r:id="rId10"/>
    <p:sldId id="292" r:id="rId11"/>
    <p:sldId id="298" r:id="rId12"/>
    <p:sldId id="273" r:id="rId13"/>
    <p:sldId id="281" r:id="rId14"/>
    <p:sldId id="286" r:id="rId15"/>
    <p:sldId id="297" r:id="rId16"/>
    <p:sldId id="269" r:id="rId17"/>
    <p:sldId id="301" r:id="rId18"/>
    <p:sldId id="282" r:id="rId19"/>
    <p:sldId id="284" r:id="rId20"/>
    <p:sldId id="265" r:id="rId21"/>
    <p:sldId id="289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Hsu" initials="JH" lastIdx="21" clrIdx="0">
    <p:extLst>
      <p:ext uri="{19B8F6BF-5375-455C-9EA6-DF929625EA0E}">
        <p15:presenceInfo xmlns:p15="http://schemas.microsoft.com/office/powerpoint/2012/main" userId="e3f362da3f1235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8F9ED"/>
    <a:srgbClr val="F5F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2184" autoAdjust="0"/>
  </p:normalViewPr>
  <p:slideViewPr>
    <p:cSldViewPr>
      <p:cViewPr varScale="1">
        <p:scale>
          <a:sx n="83" d="100"/>
          <a:sy n="83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m\Desktop\0513&#23526;&#39511;&#32080;&#2652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m\AppData\Roaming\Microsoft\Excel\0513&#23526;&#39511;&#32080;&#26524;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m\AppData\Roaming\Microsoft\Excel\0513&#23526;&#39511;&#32080;&#26524;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dirty="0" smtClean="0"/>
              <a:t>Mel-</a:t>
            </a:r>
            <a:r>
              <a:rPr lang="en-US" altLang="zh-TW" dirty="0" err="1" smtClean="0"/>
              <a:t>cepstral</a:t>
            </a:r>
            <a:r>
              <a:rPr lang="en-US" altLang="zh-TW" dirty="0" smtClean="0"/>
              <a:t> </a:t>
            </a:r>
            <a:r>
              <a:rPr lang="en-US" altLang="zh-TW" dirty="0"/>
              <a:t>distortion (to target)</a:t>
            </a:r>
            <a:endParaRPr lang="zh-TW" altLang="en-US" dirty="0"/>
          </a:p>
        </c:rich>
      </c:tx>
      <c:layout>
        <c:manualLayout>
          <c:xMode val="edge"/>
          <c:yMode val="edge"/>
          <c:x val="0.30844270816541502"/>
          <c:y val="7.237080077979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525789284260332E-2"/>
          <c:y val="5.0925925925925923E-2"/>
          <c:w val="0.91317701050412303"/>
          <c:h val="0.82020895061728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工作表1!$D$100</c:f>
              <c:strCache>
                <c:ptCount val="1"/>
                <c:pt idx="0">
                  <c:v>SF1-TM3</c:v>
                </c:pt>
              </c:strCache>
            </c:strRef>
          </c:tx>
          <c:spPr>
            <a:solidFill>
              <a:srgbClr val="F1D8D7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工作表1!$C$101:$C$104</c:f>
              <c:strCache>
                <c:ptCount val="4"/>
                <c:pt idx="0">
                  <c:v>No conversion</c:v>
                </c:pt>
                <c:pt idx="1">
                  <c:v>ENMF-512</c:v>
                </c:pt>
                <c:pt idx="2">
                  <c:v>ENMF-3000</c:v>
                </c:pt>
                <c:pt idx="3">
                  <c:v>EDN-512</c:v>
                </c:pt>
              </c:strCache>
            </c:strRef>
          </c:cat>
          <c:val>
            <c:numRef>
              <c:f>工作表1!$D$101:$D$104</c:f>
              <c:numCache>
                <c:formatCode>General</c:formatCode>
                <c:ptCount val="4"/>
                <c:pt idx="0">
                  <c:v>8.6247570000000007</c:v>
                </c:pt>
                <c:pt idx="1">
                  <c:v>6.1122430000000003</c:v>
                </c:pt>
                <c:pt idx="2">
                  <c:v>5.9408349999999999</c:v>
                </c:pt>
                <c:pt idx="3" formatCode="0.0000_);[Red]\(0.0000\)">
                  <c:v>5.5155250000000002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C-4D0E-BD8A-3931A142570B}"/>
            </c:ext>
          </c:extLst>
        </c:ser>
        <c:ser>
          <c:idx val="1"/>
          <c:order val="1"/>
          <c:tx>
            <c:strRef>
              <c:f>工作表1!$E$100</c:f>
              <c:strCache>
                <c:ptCount val="1"/>
                <c:pt idx="0">
                  <c:v>SM1-TF2</c:v>
                </c:pt>
              </c:strCache>
            </c:strRef>
          </c:tx>
          <c:spPr>
            <a:solidFill>
              <a:srgbClr val="D4E2B8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工作表1!$C$101:$C$104</c:f>
              <c:strCache>
                <c:ptCount val="4"/>
                <c:pt idx="0">
                  <c:v>No conversion</c:v>
                </c:pt>
                <c:pt idx="1">
                  <c:v>ENMF-512</c:v>
                </c:pt>
                <c:pt idx="2">
                  <c:v>ENMF-3000</c:v>
                </c:pt>
                <c:pt idx="3">
                  <c:v>EDN-512</c:v>
                </c:pt>
              </c:strCache>
            </c:strRef>
          </c:cat>
          <c:val>
            <c:numRef>
              <c:f>工作表1!$E$101:$E$104</c:f>
              <c:numCache>
                <c:formatCode>0.0000_);[Red]\(0.0000\)</c:formatCode>
                <c:ptCount val="4"/>
                <c:pt idx="0">
                  <c:v>8.4591829999999995</c:v>
                </c:pt>
                <c:pt idx="1">
                  <c:v>6.3697720000000002</c:v>
                </c:pt>
                <c:pt idx="2">
                  <c:v>6.1708569999999998</c:v>
                </c:pt>
                <c:pt idx="3">
                  <c:v>5.7374080000000003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C-4D0E-BD8A-3931A142570B}"/>
            </c:ext>
          </c:extLst>
        </c:ser>
        <c:ser>
          <c:idx val="3"/>
          <c:order val="2"/>
          <c:tx>
            <c:strRef>
              <c:f>工作表1!$F$100</c:f>
              <c:strCache>
                <c:ptCount val="1"/>
                <c:pt idx="0">
                  <c:v>SM1-TM3</c:v>
                </c:pt>
              </c:strCache>
            </c:strRef>
          </c:tx>
          <c:spPr>
            <a:solidFill>
              <a:srgbClr val="A08CBA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工作表1!$C$101:$C$104</c:f>
              <c:strCache>
                <c:ptCount val="4"/>
                <c:pt idx="0">
                  <c:v>No conversion</c:v>
                </c:pt>
                <c:pt idx="1">
                  <c:v>ENMF-512</c:v>
                </c:pt>
                <c:pt idx="2">
                  <c:v>ENMF-3000</c:v>
                </c:pt>
                <c:pt idx="3">
                  <c:v>EDN-512</c:v>
                </c:pt>
              </c:strCache>
            </c:strRef>
          </c:cat>
          <c:val>
            <c:numRef>
              <c:f>工作表1!$F$101:$F$104</c:f>
              <c:numCache>
                <c:formatCode>0.0000_);[Red]\(0.0000\)</c:formatCode>
                <c:ptCount val="4"/>
                <c:pt idx="0">
                  <c:v>7.4237739999999999</c:v>
                </c:pt>
                <c:pt idx="1">
                  <c:v>6.0824559999999996</c:v>
                </c:pt>
                <c:pt idx="2">
                  <c:v>5.888058</c:v>
                </c:pt>
                <c:pt idx="3">
                  <c:v>5.4707889999999999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C-4D0E-BD8A-3931A142570B}"/>
            </c:ext>
          </c:extLst>
        </c:ser>
        <c:ser>
          <c:idx val="2"/>
          <c:order val="3"/>
          <c:tx>
            <c:strRef>
              <c:f>工作表1!$G$100</c:f>
              <c:strCache>
                <c:ptCount val="1"/>
                <c:pt idx="0">
                  <c:v>SF1-TF2</c:v>
                </c:pt>
              </c:strCache>
            </c:strRef>
          </c:tx>
          <c:spPr>
            <a:solidFill>
              <a:srgbClr val="3A9DBC"/>
            </a:solidFill>
            <a:ln>
              <a:solidFill>
                <a:sysClr val="windowText" lastClr="000000"/>
              </a:solidFill>
            </a:ln>
          </c:spPr>
          <c:invertIfNegative val="1"/>
          <c:cat>
            <c:strRef>
              <c:f>工作表1!$C$101:$C$104</c:f>
              <c:strCache>
                <c:ptCount val="4"/>
                <c:pt idx="0">
                  <c:v>No conversion</c:v>
                </c:pt>
                <c:pt idx="1">
                  <c:v>ENMF-512</c:v>
                </c:pt>
                <c:pt idx="2">
                  <c:v>ENMF-3000</c:v>
                </c:pt>
                <c:pt idx="3">
                  <c:v>EDN-512</c:v>
                </c:pt>
              </c:strCache>
            </c:strRef>
          </c:cat>
          <c:val>
            <c:numRef>
              <c:f>工作表1!$G$101:$G$104</c:f>
              <c:numCache>
                <c:formatCode>0.0000_);[Red]\(0.0000\)</c:formatCode>
                <c:ptCount val="4"/>
                <c:pt idx="0">
                  <c:v>7.4829369999999997</c:v>
                </c:pt>
                <c:pt idx="1">
                  <c:v>6.1251769999999999</c:v>
                </c:pt>
                <c:pt idx="2">
                  <c:v>6.0055019999999999</c:v>
                </c:pt>
                <c:pt idx="3">
                  <c:v>5.5109880000000002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ysClr val="windowText" lastClr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7FEC-4D0E-BD8A-3931A1425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86720"/>
        <c:axId val="161057600"/>
      </c:barChart>
      <c:lineChart>
        <c:grouping val="standard"/>
        <c:varyColors val="0"/>
        <c:ser>
          <c:idx val="4"/>
          <c:order val="4"/>
          <c:tx>
            <c:strRef>
              <c:f>工作表1!$H$100</c:f>
              <c:strCache>
                <c:ptCount val="1"/>
                <c:pt idx="0">
                  <c:v>mean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ysDash"/>
            </a:ln>
          </c:spPr>
          <c:marker>
            <c:symbol val="circle"/>
            <c:size val="10"/>
            <c:spPr>
              <a:solidFill>
                <a:srgbClr val="0000FF"/>
              </a:solidFill>
              <a:ln w="12700">
                <a:solidFill>
                  <a:sysClr val="windowText" lastClr="000000"/>
                </a:solidFill>
                <a:prstDash val="sysDash"/>
              </a:ln>
            </c:spPr>
          </c:marker>
          <c:dLbls>
            <c:dLbl>
              <c:idx val="0"/>
              <c:layout>
                <c:manualLayout>
                  <c:x val="-1.0068624305710077E-2"/>
                  <c:y val="-7.4556465797729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EC-4D0E-BD8A-3931A142570B}"/>
                </c:ext>
              </c:extLst>
            </c:dLbl>
            <c:dLbl>
              <c:idx val="1"/>
              <c:layout>
                <c:manualLayout>
                  <c:x val="-3.3561640577556193E-3"/>
                  <c:y val="-6.882135304405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EC-4D0E-BD8A-3931A142570B}"/>
                </c:ext>
              </c:extLst>
            </c:dLbl>
            <c:dLbl>
              <c:idx val="2"/>
              <c:layout>
                <c:manualLayout>
                  <c:x val="-3.3561640577556193E-3"/>
                  <c:y val="-6.882135304405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FEC-4D0E-BD8A-3931A142570B}"/>
                </c:ext>
              </c:extLst>
            </c:dLbl>
            <c:dLbl>
              <c:idx val="3"/>
              <c:layout>
                <c:manualLayout>
                  <c:x val="-3.3561640577557425E-3"/>
                  <c:y val="-3.441067652202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EC-4D0E-BD8A-3931A142570B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工作表1!$C$101:$C$104</c:f>
              <c:strCache>
                <c:ptCount val="4"/>
                <c:pt idx="0">
                  <c:v>No conversion</c:v>
                </c:pt>
                <c:pt idx="1">
                  <c:v>ENMF-512</c:v>
                </c:pt>
                <c:pt idx="2">
                  <c:v>ENMF-3000</c:v>
                </c:pt>
                <c:pt idx="3">
                  <c:v>EDN-512</c:v>
                </c:pt>
              </c:strCache>
            </c:strRef>
          </c:cat>
          <c:val>
            <c:numRef>
              <c:f>工作表1!$H$101:$H$104</c:f>
              <c:numCache>
                <c:formatCode>General</c:formatCode>
                <c:ptCount val="4"/>
                <c:pt idx="0">
                  <c:v>7.9976627499999999</c:v>
                </c:pt>
                <c:pt idx="1">
                  <c:v>6.1724120000000005</c:v>
                </c:pt>
                <c:pt idx="2">
                  <c:v>6.0013129999999997</c:v>
                </c:pt>
                <c:pt idx="3">
                  <c:v>5.5586775000000008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FEC-4D0E-BD8A-3931A1425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86720"/>
        <c:axId val="161057600"/>
      </c:lineChart>
      <c:catAx>
        <c:axId val="13628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TW"/>
          </a:p>
        </c:txPr>
        <c:crossAx val="161057600"/>
        <c:crosses val="autoZero"/>
        <c:auto val="1"/>
        <c:lblAlgn val="ctr"/>
        <c:lblOffset val="100"/>
        <c:noMultiLvlLbl val="0"/>
      </c:catAx>
      <c:valAx>
        <c:axId val="161057600"/>
        <c:scaling>
          <c:orientation val="minMax"/>
          <c:max val="9"/>
          <c:min val="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.0_);[Red]\(#,##0.0\)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TW"/>
          </a:p>
        </c:txPr>
        <c:crossAx val="13628672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9130899470899474"/>
          <c:y val="1.9188888888888887E-2"/>
          <c:w val="0.2002670634920635"/>
          <c:h val="0.5860694444444444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Intra-gender</a:t>
            </a:r>
            <a:r>
              <a:rPr lang="en-US" altLang="zh-TW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conversion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197238240014933E-2"/>
          <c:y val="0.18359307803036717"/>
          <c:w val="0.79024263063583322"/>
          <c:h val="0.318046500020054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Results!$I$2</c:f>
              <c:strCache>
                <c:ptCount val="1"/>
                <c:pt idx="0">
                  <c:v>EDN-512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21284422212974821"/>
                  <c:y val="1.131972886129756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89.2 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4C-4C23-84FD-7D08542F862F}"/>
                </c:ext>
              </c:extLst>
            </c:dLbl>
            <c:dLbl>
              <c:idx val="1"/>
              <c:layout>
                <c:manualLayout>
                  <c:x val="0.2240573753089145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85.6 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4C-4C23-84FD-7D08542F862F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Results!$J$1:$K$1</c:f>
              <c:strCache>
                <c:ptCount val="2"/>
                <c:pt idx="0">
                  <c:v>Female</c:v>
                </c:pt>
                <c:pt idx="1">
                  <c:v>Female</c:v>
                </c:pt>
              </c:strCache>
            </c:strRef>
          </c:cat>
          <c:val>
            <c:numRef>
              <c:f>Results!$J$2:$K$2</c:f>
              <c:numCache>
                <c:formatCode>General</c:formatCode>
                <c:ptCount val="2"/>
                <c:pt idx="0">
                  <c:v>89.2</c:v>
                </c:pt>
                <c:pt idx="1">
                  <c:v>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4C-4C23-84FD-7D08542F862F}"/>
            </c:ext>
          </c:extLst>
        </c:ser>
        <c:ser>
          <c:idx val="1"/>
          <c:order val="1"/>
          <c:tx>
            <c:strRef>
              <c:f>Results!$I$3</c:f>
              <c:strCache>
                <c:ptCount val="1"/>
                <c:pt idx="0">
                  <c:v>ENMF-512</c:v>
                </c:pt>
              </c:strCache>
            </c:strRef>
          </c:tx>
          <c:spPr>
            <a:solidFill>
              <a:srgbClr val="FDEADA"/>
            </a:solidFill>
            <a:ln>
              <a:solidFill>
                <a:schemeClr val="tx1"/>
              </a:solidFill>
            </a:ln>
          </c:spPr>
          <c:invertIfNegative val="1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C-4C23-84FD-7D08542F862F}"/>
                </c:ext>
              </c:extLst>
            </c:dLbl>
            <c:dLbl>
              <c:idx val="1"/>
              <c:layout>
                <c:manualLayout>
                  <c:x val="4.0918453555357601E-2"/>
                  <c:y val="3.636707402090688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4C-4C23-84FD-7D08542F862F}"/>
                </c:ext>
              </c:extLst>
            </c:dLbl>
            <c:dLbl>
              <c:idx val="2"/>
              <c:layout>
                <c:manualLayout>
                  <c:x val="0.1132885495664580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ENMF-</a:t>
                    </a:r>
                  </a:p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C-4C23-84FD-7D08542F862F}"/>
                </c:ext>
              </c:extLst>
            </c:dLbl>
            <c:dLbl>
              <c:idx val="3"/>
              <c:layout>
                <c:manualLayout>
                  <c:x val="9.2185544071812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ENMF-</a:t>
                    </a:r>
                  </a:p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4C-4C23-84FD-7D08542F8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Results!$J$1:$K$1</c:f>
              <c:strCache>
                <c:ptCount val="2"/>
                <c:pt idx="0">
                  <c:v>Female</c:v>
                </c:pt>
                <c:pt idx="1">
                  <c:v>Female</c:v>
                </c:pt>
              </c:strCache>
            </c:strRef>
          </c:cat>
          <c:val>
            <c:numRef>
              <c:f>Results!$J$3:$K$3</c:f>
              <c:numCache>
                <c:formatCode>General</c:formatCode>
                <c:ptCount val="2"/>
                <c:pt idx="0">
                  <c:v>0</c:v>
                </c:pt>
                <c:pt idx="1">
                  <c:v>14.400000000000004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7-D44C-4C23-84FD-7D08542F862F}"/>
            </c:ext>
          </c:extLst>
        </c:ser>
        <c:ser>
          <c:idx val="2"/>
          <c:order val="2"/>
          <c:tx>
            <c:strRef>
              <c:f>Results!$I$4</c:f>
              <c:strCache>
                <c:ptCount val="1"/>
                <c:pt idx="0">
                  <c:v>ENMF-3000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4469744343681594E-2"/>
                  <c:y val="-4.8298270043782066E-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44C-4C23-84FD-7D08542F86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4C-4C23-84FD-7D08542F8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Results!$J$1:$K$1</c:f>
              <c:strCache>
                <c:ptCount val="2"/>
                <c:pt idx="0">
                  <c:v>Female</c:v>
                </c:pt>
                <c:pt idx="1">
                  <c:v>Female</c:v>
                </c:pt>
              </c:strCache>
            </c:strRef>
          </c:cat>
          <c:val>
            <c:numRef>
              <c:f>Results!$J$4:$K$4</c:f>
              <c:numCache>
                <c:formatCode>General</c:formatCode>
                <c:ptCount val="2"/>
                <c:pt idx="0">
                  <c:v>10.799999999999997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4C-4C23-84FD-7D08542F8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1173248"/>
        <c:axId val="191042048"/>
      </c:barChart>
      <c:catAx>
        <c:axId val="101173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91042048"/>
        <c:crosses val="autoZero"/>
        <c:auto val="1"/>
        <c:lblAlgn val="ctr"/>
        <c:lblOffset val="100"/>
        <c:noMultiLvlLbl val="0"/>
      </c:catAx>
      <c:valAx>
        <c:axId val="191042048"/>
        <c:scaling>
          <c:orientation val="minMax"/>
          <c:max val="1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crossAx val="10117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Inter-gender</a:t>
            </a:r>
            <a:r>
              <a:rPr lang="en-US" altLang="zh-TW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197238240014933E-2"/>
          <c:y val="0.18359307803036717"/>
          <c:w val="0.79024263063583322"/>
          <c:h val="0.318046500020054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Results!$I$2</c:f>
              <c:strCache>
                <c:ptCount val="1"/>
                <c:pt idx="0">
                  <c:v>EDN-512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21284422212974821"/>
                  <c:y val="1.131972886129756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88.0 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97-4D88-AF10-DFD8A3D8ED5C}"/>
                </c:ext>
              </c:extLst>
            </c:dLbl>
            <c:dLbl>
              <c:idx val="1"/>
              <c:layout>
                <c:manualLayout>
                  <c:x val="0.19393425689191574"/>
                  <c:y val="-2.6231222995295858E-1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92.4 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97-4D88-AF10-DFD8A3D8ED5C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Results!$L$1:$M$1</c:f>
              <c:strCache>
                <c:ptCount val="2"/>
                <c:pt idx="0">
                  <c:v>Male</c:v>
                </c:pt>
                <c:pt idx="1">
                  <c:v>Male</c:v>
                </c:pt>
              </c:strCache>
            </c:strRef>
          </c:cat>
          <c:val>
            <c:numRef>
              <c:f>Results!$L$2:$M$2</c:f>
              <c:numCache>
                <c:formatCode>General</c:formatCode>
                <c:ptCount val="2"/>
                <c:pt idx="0">
                  <c:v>88</c:v>
                </c:pt>
                <c:pt idx="1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7-4D88-AF10-DFD8A3D8ED5C}"/>
            </c:ext>
          </c:extLst>
        </c:ser>
        <c:ser>
          <c:idx val="1"/>
          <c:order val="1"/>
          <c:tx>
            <c:strRef>
              <c:f>Results!$I$3</c:f>
              <c:strCache>
                <c:ptCount val="1"/>
                <c:pt idx="0">
                  <c:v>ENMF-512</c:v>
                </c:pt>
              </c:strCache>
            </c:strRef>
          </c:tx>
          <c:spPr>
            <a:solidFill>
              <a:srgbClr val="FDEADA"/>
            </a:solidFill>
            <a:ln>
              <a:solidFill>
                <a:schemeClr val="tx1"/>
              </a:solidFill>
            </a:ln>
          </c:spPr>
          <c:invertIfNegative val="1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7-4D88-AF10-DFD8A3D8ED5C}"/>
                </c:ext>
              </c:extLst>
            </c:dLbl>
            <c:dLbl>
              <c:idx val="1"/>
              <c:layout>
                <c:manualLayout>
                  <c:x val="4.535026081215468E-2"/>
                  <c:y val="-2.052453378483398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97-4D88-AF10-DFD8A3D8ED5C}"/>
                </c:ext>
              </c:extLst>
            </c:dLbl>
            <c:dLbl>
              <c:idx val="2"/>
              <c:layout>
                <c:manualLayout>
                  <c:x val="0.1132885495664580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ENMF-</a:t>
                    </a:r>
                  </a:p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7-4D88-AF10-DFD8A3D8ED5C}"/>
                </c:ext>
              </c:extLst>
            </c:dLbl>
            <c:dLbl>
              <c:idx val="3"/>
              <c:layout>
                <c:manualLayout>
                  <c:x val="9.2185544071812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ENMF-</a:t>
                    </a:r>
                  </a:p>
                  <a:p>
                    <a:r>
                      <a:rPr lang="en-US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97-4D88-AF10-DFD8A3D8E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Results!$L$1:$M$1</c:f>
              <c:strCache>
                <c:ptCount val="2"/>
                <c:pt idx="0">
                  <c:v>Male</c:v>
                </c:pt>
                <c:pt idx="1">
                  <c:v>Male</c:v>
                </c:pt>
              </c:strCache>
            </c:strRef>
          </c:cat>
          <c:val>
            <c:numRef>
              <c:f>Results!$L$3:$M$3</c:f>
              <c:numCache>
                <c:formatCode>General</c:formatCode>
                <c:ptCount val="2"/>
                <c:pt idx="0">
                  <c:v>0</c:v>
                </c:pt>
                <c:pt idx="1">
                  <c:v>7.5999999999999943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7-0A97-4D88-AF10-DFD8A3D8ED5C}"/>
            </c:ext>
          </c:extLst>
        </c:ser>
        <c:ser>
          <c:idx val="2"/>
          <c:order val="2"/>
          <c:tx>
            <c:strRef>
              <c:f>Results!$I$4</c:f>
              <c:strCache>
                <c:ptCount val="1"/>
                <c:pt idx="0">
                  <c:v>ENMF-3000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8755894967274052E-2"/>
                  <c:y val="-4.8298291683150662E-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97-4D88-AF10-DFD8A3D8ED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97-4D88-AF10-DFD8A3D8E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Results!$L$1:$M$1</c:f>
              <c:strCache>
                <c:ptCount val="2"/>
                <c:pt idx="0">
                  <c:v>Male</c:v>
                </c:pt>
                <c:pt idx="1">
                  <c:v>Male</c:v>
                </c:pt>
              </c:strCache>
            </c:strRef>
          </c:cat>
          <c:val>
            <c:numRef>
              <c:f>Results!$L$4:$M$4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97-4D88-AF10-DFD8A3D8E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7129344"/>
        <c:axId val="195373312"/>
      </c:barChart>
      <c:catAx>
        <c:axId val="187129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95373312"/>
        <c:crosses val="autoZero"/>
        <c:auto val="1"/>
        <c:lblAlgn val="ctr"/>
        <c:lblOffset val="100"/>
        <c:noMultiLvlLbl val="0"/>
      </c:catAx>
      <c:valAx>
        <c:axId val="195373312"/>
        <c:scaling>
          <c:orientation val="minMax"/>
          <c:max val="1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crossAx val="187129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B59ED-B03D-4430-91CE-8C8E119670CA}" type="datetimeFigureOut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697DF-4B34-425C-9FB3-CFD0933F55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19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A499-B7E2-4483-9F55-5261984FE3EA}" type="datetimeFigureOut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F8D4B-6703-4DFF-873C-C1615C416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36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Good</a:t>
            </a:r>
            <a:r>
              <a:rPr lang="en-US" altLang="zh-TW" baseline="0" dirty="0" smtClean="0"/>
              <a:t> morning, everyone. My name is Jeremy. </a:t>
            </a:r>
            <a:r>
              <a:rPr lang="en-US" altLang="zh-TW" baseline="0" dirty="0" smtClean="0"/>
              <a:t>Our </a:t>
            </a:r>
            <a:r>
              <a:rPr lang="en-US" altLang="zh-TW" baseline="0" dirty="0" smtClean="0"/>
              <a:t>team is from Academia Sinica, </a:t>
            </a:r>
            <a:r>
              <a:rPr lang="en-US" altLang="zh-TW" baseline="0" dirty="0" smtClean="0"/>
              <a:t>Taiwan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I’d like to </a:t>
            </a:r>
            <a:r>
              <a:rPr lang="en-US" altLang="zh-TW" baseline="0" dirty="0" smtClean="0"/>
              <a:t>introduce our </a:t>
            </a:r>
            <a:r>
              <a:rPr lang="en-US" altLang="zh-TW" baseline="0" dirty="0" smtClean="0"/>
              <a:t>work: Dictionary Update for </a:t>
            </a:r>
            <a:r>
              <a:rPr lang="en-US" altLang="zh-TW" baseline="0" dirty="0" smtClean="0"/>
              <a:t>NMF-based </a:t>
            </a:r>
            <a:r>
              <a:rPr lang="en-US" altLang="zh-TW" baseline="0" dirty="0" smtClean="0"/>
              <a:t>Voice Conversion Using an Encoder-Decoder Network.</a:t>
            </a:r>
          </a:p>
          <a:p>
            <a:r>
              <a:rPr lang="en-US" altLang="zh-TW" baseline="0" dirty="0" smtClean="0"/>
              <a:t>While the </a:t>
            </a:r>
            <a:r>
              <a:rPr lang="en-US" altLang="zh-TW" baseline="0" dirty="0" smtClean="0"/>
              <a:t>name is long, </a:t>
            </a:r>
            <a:r>
              <a:rPr lang="en-US" altLang="zh-TW" baseline="0" dirty="0" smtClean="0"/>
              <a:t>I’ll </a:t>
            </a:r>
            <a:r>
              <a:rPr lang="en-US" altLang="zh-TW" baseline="0" dirty="0" smtClean="0"/>
              <a:t>make sure that the story be short.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96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Conversion is straight-forward:</a:t>
            </a:r>
          </a:p>
          <a:p>
            <a:r>
              <a:rPr lang="en-US" altLang="zh-TW" dirty="0" smtClean="0"/>
              <a:t>You feed a frame into</a:t>
            </a:r>
            <a:r>
              <a:rPr lang="en-US" altLang="zh-TW" baseline="0" dirty="0" smtClean="0"/>
              <a:t> the network, and you’ll get the activation V.</a:t>
            </a:r>
          </a:p>
          <a:p>
            <a:r>
              <a:rPr lang="en-US" altLang="zh-TW" baseline="0" dirty="0" smtClean="0"/>
              <a:t>Multiplying V by the target dictionary </a:t>
            </a:r>
            <a:r>
              <a:rPr lang="en-US" altLang="zh-TW" baseline="0" dirty="0" err="1" smtClean="0"/>
              <a:t>Uy</a:t>
            </a:r>
            <a:r>
              <a:rPr lang="en-US" altLang="zh-TW" baseline="0" dirty="0" smtClean="0"/>
              <a:t>, you’ll get the converted voice.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96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Finally, we are obliged to emphasize</a:t>
            </a:r>
            <a:r>
              <a:rPr lang="en-US" altLang="zh-TW" baseline="0" dirty="0" smtClean="0"/>
              <a:t> how we make U and V non-negative.</a:t>
            </a:r>
          </a:p>
          <a:p>
            <a:r>
              <a:rPr lang="en-US" altLang="zh-TW" dirty="0" smtClean="0"/>
              <a:t>V is non-negative simply because</a:t>
            </a:r>
            <a:r>
              <a:rPr lang="en-US" altLang="zh-TW" baseline="0" dirty="0" smtClean="0"/>
              <a:t> we apply Rectifier layers as nonlinearity in the network.</a:t>
            </a:r>
          </a:p>
          <a:p>
            <a:r>
              <a:rPr lang="en-US" altLang="zh-TW" baseline="0" dirty="0" smtClean="0"/>
              <a:t>For dictionaries (Us), they are non-negative for the same reason: we applied a rectifier to it, as shown in this figure.</a:t>
            </a:r>
          </a:p>
          <a:p>
            <a:r>
              <a:rPr lang="en-US" altLang="zh-TW" baseline="0" dirty="0" smtClean="0"/>
              <a:t>After and during dictionary update, </a:t>
            </a:r>
            <a:r>
              <a:rPr lang="en-US" altLang="zh-TW" baseline="0" dirty="0" err="1" smtClean="0"/>
              <a:t>Ux</a:t>
            </a:r>
            <a:r>
              <a:rPr lang="en-US" altLang="zh-TW" baseline="0" dirty="0" smtClean="0"/>
              <a:t> are updated, rectified, and normalized.</a:t>
            </a:r>
          </a:p>
          <a:p>
            <a:r>
              <a:rPr lang="en-US" altLang="zh-TW" baseline="0" dirty="0" smtClean="0"/>
              <a:t>The resulting </a:t>
            </a:r>
            <a:r>
              <a:rPr lang="en-US" altLang="zh-TW" baseline="0" dirty="0" err="1" smtClean="0"/>
              <a:t>Ux</a:t>
            </a:r>
            <a:r>
              <a:rPr lang="en-US" altLang="zh-TW" baseline="0" dirty="0" smtClean="0"/>
              <a:t> hat is our final dictionary.</a:t>
            </a:r>
          </a:p>
          <a:p>
            <a:r>
              <a:rPr lang="en-US" altLang="zh-TW" baseline="0" dirty="0" smtClean="0"/>
              <a:t>Same for the target dictionary, </a:t>
            </a:r>
            <a:r>
              <a:rPr lang="en-US" altLang="zh-TW" baseline="0" dirty="0" err="1" smtClean="0"/>
              <a:t>Uy</a:t>
            </a:r>
            <a:r>
              <a:rPr lang="en-US" altLang="zh-TW" baseline="0" dirty="0" smtClean="0"/>
              <a:t>.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Finally, note that both U’s and V’s were normalized</a:t>
            </a:r>
            <a:r>
              <a:rPr lang="en-US" altLang="zh-TW" dirty="0" smtClean="0"/>
              <a:t>  to unit-sum because our input X was</a:t>
            </a:r>
            <a:r>
              <a:rPr lang="en-US" altLang="zh-TW" baseline="0" dirty="0" smtClean="0"/>
              <a:t> also unit-summed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875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Now let’s skim</a:t>
            </a:r>
            <a:r>
              <a:rPr lang="en-US" altLang="zh-TW" baseline="0" dirty="0" smtClean="0"/>
              <a:t> the results.</a:t>
            </a:r>
            <a:endParaRPr lang="en-US" altLang="zh-TW" dirty="0" smtClean="0"/>
          </a:p>
          <a:p>
            <a:r>
              <a:rPr lang="en-US" altLang="zh-TW" dirty="0" smtClean="0"/>
              <a:t>We</a:t>
            </a:r>
            <a:r>
              <a:rPr lang="en-US" altLang="zh-TW" baseline="0" dirty="0" smtClean="0"/>
              <a:t> used </a:t>
            </a:r>
            <a:r>
              <a:rPr lang="en-US" altLang="zh-TW" baseline="0" dirty="0" smtClean="0"/>
              <a:t>the data set provided by the VC challenge </a:t>
            </a:r>
            <a:r>
              <a:rPr lang="en-US" altLang="zh-TW" baseline="0" dirty="0" smtClean="0"/>
              <a:t>2016, a freely available, compact size speech corpus.</a:t>
            </a:r>
            <a:endParaRPr lang="en-US" altLang="zh-TW" baseline="0" dirty="0" smtClean="0"/>
          </a:p>
          <a:p>
            <a:r>
              <a:rPr lang="en-US" altLang="zh-TW" baseline="0" dirty="0" smtClean="0"/>
              <a:t>There are 10 </a:t>
            </a:r>
            <a:r>
              <a:rPr lang="en-US" altLang="zh-TW" baseline="0" dirty="0" smtClean="0"/>
              <a:t>speakers in the corpus. </a:t>
            </a:r>
            <a:r>
              <a:rPr lang="en-US" altLang="zh-TW" baseline="0" dirty="0" smtClean="0"/>
              <a:t>150 </a:t>
            </a:r>
            <a:r>
              <a:rPr lang="en-US" altLang="zh-TW" baseline="0" dirty="0" err="1" smtClean="0"/>
              <a:t>utt</a:t>
            </a:r>
            <a:r>
              <a:rPr lang="en-US" altLang="zh-TW" baseline="0" dirty="0" smtClean="0"/>
              <a:t> / speaker, …</a:t>
            </a:r>
          </a:p>
          <a:p>
            <a:r>
              <a:rPr lang="en-US" altLang="zh-TW" baseline="0" dirty="0" smtClean="0"/>
              <a:t>Two ENMF-based systems are set to be the baselines.</a:t>
            </a:r>
          </a:p>
          <a:p>
            <a:r>
              <a:rPr lang="en-US" altLang="zh-TW" baseline="0" dirty="0" smtClean="0"/>
              <a:t>One has dictionary size of 512, and the other has an expanded dictionary of </a:t>
            </a:r>
            <a:r>
              <a:rPr lang="en-US" altLang="zh-TW" baseline="0" dirty="0" smtClean="0"/>
              <a:t>size up to </a:t>
            </a:r>
            <a:r>
              <a:rPr lang="en-US" altLang="zh-TW" baseline="0" dirty="0" smtClean="0"/>
              <a:t>3 thousand.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As for our proposed model, which we referred to as EDN, also has dictionary size of 512 (5 hundred and twelve).</a:t>
            </a:r>
            <a:endParaRPr lang="en-US" altLang="zh-TW" dirty="0" smtClean="0"/>
          </a:p>
          <a:p>
            <a:r>
              <a:rPr lang="en-US" altLang="zh-TW" strike="sngStrike" dirty="0" smtClean="0"/>
              <a:t>We set</a:t>
            </a:r>
            <a:r>
              <a:rPr lang="en-US" altLang="zh-TW" strike="sngStrike" baseline="0" dirty="0" smtClean="0"/>
              <a:t> the maximum tolerance time for conversion being that of ENMF with dictionary size of 3000. </a:t>
            </a:r>
            <a:endParaRPr lang="zh-TW" altLang="en-US" strike="sngStrik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97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Let’s take a look at the figure first.</a:t>
            </a:r>
          </a:p>
          <a:p>
            <a:r>
              <a:rPr lang="en-US" altLang="zh-TW" dirty="0" smtClean="0"/>
              <a:t>Without</a:t>
            </a:r>
            <a:r>
              <a:rPr lang="en-US" altLang="zh-TW" baseline="0" dirty="0" smtClean="0"/>
              <a:t> conversion, the distortion between the source and the target were very high.</a:t>
            </a:r>
          </a:p>
          <a:p>
            <a:r>
              <a:rPr lang="en-US" altLang="zh-TW" baseline="0" dirty="0" smtClean="0"/>
              <a:t>Applying ENMF-512 can reduce the distortion; expanding the dictionary size to 3 thousand helps reduce more.</a:t>
            </a:r>
          </a:p>
          <a:p>
            <a:r>
              <a:rPr lang="en-US" altLang="zh-TW" baseline="0" dirty="0" smtClean="0"/>
              <a:t>With dictionary update by means of our proposal, the distortion can be further reduced.</a:t>
            </a:r>
          </a:p>
          <a:p>
            <a:endParaRPr lang="en-US" altLang="zh-TW" baseline="0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Now</a:t>
            </a:r>
            <a:r>
              <a:rPr lang="en-US" altLang="zh-TW" baseline="0" dirty="0" smtClean="0"/>
              <a:t> let’s listen to the resulting audio files, starting from the source… </a:t>
            </a:r>
          </a:p>
          <a:p>
            <a:r>
              <a:rPr lang="en-US" altLang="zh-TW" baseline="0" dirty="0" smtClean="0"/>
              <a:t>and the targets (one male and one female) … and the baseline… and our system.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66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This subjective Evaluation were consistent with the objective Evaluations.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found that over 80% of the results favored </a:t>
            </a:r>
            <a:r>
              <a:rPr lang="en-US" altLang="zh-TW" baseline="0" smtClean="0"/>
              <a:t>our output voices.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27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As</a:t>
            </a:r>
            <a:r>
              <a:rPr lang="en-US" altLang="zh-TW" baseline="0" dirty="0" smtClean="0"/>
              <a:t> for sparsity and non-negativity, let’s look at this activation matrix.</a:t>
            </a:r>
          </a:p>
          <a:p>
            <a:r>
              <a:rPr lang="en-US" altLang="zh-TW" baseline="0" dirty="0" smtClean="0"/>
              <a:t>Most of the entries are exactly zero, and only a few of the entries dominates.</a:t>
            </a:r>
          </a:p>
          <a:p>
            <a:r>
              <a:rPr lang="en-US" altLang="zh-TW" baseline="0" dirty="0" smtClean="0"/>
              <a:t>I believe this can be regarded as an piece of evidence that our system truly simulates an NMF.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367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Comclusions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But For real app … 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First,</a:t>
            </a:r>
            <a:r>
              <a:rPr lang="en-US" altLang="zh-TW" baseline="0" dirty="0" smtClean="0"/>
              <a:t> we all want to convert voices when there is no parallel </a:t>
            </a:r>
            <a:r>
              <a:rPr lang="en-US" altLang="zh-TW" baseline="0" dirty="0" err="1" smtClean="0"/>
              <a:t>corpous</a:t>
            </a:r>
            <a:r>
              <a:rPr lang="en-US" altLang="zh-TW" baseline="0" dirty="0" smtClean="0"/>
              <a:t> which is usually difficult to obtain.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Second, we like to have one powerful model that can convert from and to many source or targets.</a:t>
            </a:r>
          </a:p>
          <a:p>
            <a:pPr marL="0" indent="0">
              <a:buNone/>
            </a:pPr>
            <a:endParaRPr lang="en-US" altLang="zh-TW" baseline="0" dirty="0" smtClean="0"/>
          </a:p>
          <a:p>
            <a:pPr marL="0" indent="0">
              <a:buNone/>
            </a:pPr>
            <a:r>
              <a:rPr lang="en-US" altLang="zh-TW" baseline="0" dirty="0" smtClean="0"/>
              <a:t>These desires lead us to some future work.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8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what’s </a:t>
            </a:r>
            <a:r>
              <a:rPr lang="en-US" dirty="0" smtClean="0"/>
              <a:t>left for the future?</a:t>
            </a:r>
          </a:p>
          <a:p>
            <a:r>
              <a:rPr lang="en-US" dirty="0" smtClean="0"/>
              <a:t>For me, The</a:t>
            </a:r>
            <a:r>
              <a:rPr lang="en-US" baseline="0" dirty="0" smtClean="0"/>
              <a:t> core problem of VC is structured as follows:</a:t>
            </a:r>
          </a:p>
          <a:p>
            <a:r>
              <a:rPr lang="en-US" baseline="0" dirty="0" smtClean="0"/>
              <a:t>First, you have to align frames or segments.</a:t>
            </a:r>
          </a:p>
          <a:p>
            <a:r>
              <a:rPr lang="en-US" baseline="0" dirty="0" smtClean="0"/>
              <a:t>Second, you train a pairwise model or a unified one.</a:t>
            </a:r>
          </a:p>
          <a:p>
            <a:r>
              <a:rPr lang="en-US" baseline="0" dirty="0" smtClean="0"/>
              <a:t>Then you train a model with all available resources.</a:t>
            </a:r>
          </a:p>
          <a:p>
            <a:r>
              <a:rPr lang="en-US" baseline="0" dirty="0" smtClean="0"/>
              <a:t>In Some models, you might be able to develop the ability to tackle </a:t>
            </a:r>
            <a:r>
              <a:rPr lang="en-US" baseline="0" dirty="0" err="1" smtClean="0"/>
              <a:t>UNsee</a:t>
            </a:r>
            <a:r>
              <a:rPr lang="en-US" baseline="0" dirty="0" smtClean="0"/>
              <a:t> source or target.</a:t>
            </a:r>
          </a:p>
          <a:p>
            <a:r>
              <a:rPr lang="en-US" baseline="0" dirty="0" smtClean="0"/>
              <a:t>That is the ultimate goal– the strength of generalization.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currently here:</a:t>
            </a:r>
          </a:p>
          <a:p>
            <a:r>
              <a:rPr lang="en-US" baseline="0" dirty="0" smtClean="0"/>
              <a:t>Parallel corpora, DTW alignments, pairwise models, specified sources and targets.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04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We‘re moving </a:t>
            </a:r>
            <a:r>
              <a:rPr lang="en-US" altLang="zh-TW" dirty="0" smtClean="0"/>
              <a:t>to this framework: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Non-parallel corpora,</a:t>
            </a:r>
            <a:r>
              <a:rPr lang="en-US" altLang="zh-TW" baseline="0" dirty="0" smtClean="0"/>
              <a:t> no EXPLICIT alignment, and one unified model</a:t>
            </a:r>
            <a:r>
              <a:rPr lang="en-US" altLang="zh-TW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(</a:t>
            </a:r>
            <a:r>
              <a:rPr lang="en-US" altLang="zh-TW" dirty="0" smtClean="0"/>
              <a:t>Please refer to my paper submitted to APSIPA.)</a:t>
            </a:r>
            <a:endParaRPr lang="zh-TW" alt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That’s all for my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My name is Jeremy.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Thank</a:t>
            </a:r>
            <a:r>
              <a:rPr lang="en-US" altLang="zh-TW" baseline="0" dirty="0" smtClean="0"/>
              <a:t> you for your attention.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976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04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Our introduction has 5 sections.</a:t>
            </a:r>
          </a:p>
          <a:p>
            <a:r>
              <a:rPr lang="en-US" altLang="zh-TW" baseline="0" dirty="0" smtClean="0"/>
              <a:t>First, I’ll state the main task (which is Voice Conversion, or VC).</a:t>
            </a:r>
          </a:p>
          <a:p>
            <a:r>
              <a:rPr lang="en-US" altLang="zh-TW" baseline="0" dirty="0" smtClean="0"/>
              <a:t>Second, I’ll briefly trace one of the most popular frameworks to deal with the task of VC.</a:t>
            </a:r>
          </a:p>
          <a:p>
            <a:r>
              <a:rPr lang="en-US" altLang="zh-TW" baseline="0" dirty="0" smtClean="0"/>
              <a:t>Third, I’ll present our solution to the shortcomings of that conventional approach.</a:t>
            </a:r>
          </a:p>
          <a:p>
            <a:r>
              <a:rPr lang="en-US" altLang="zh-TW" baseline="0" dirty="0" smtClean="0"/>
              <a:t>The fourth part is demonstration.</a:t>
            </a:r>
          </a:p>
          <a:p>
            <a:r>
              <a:rPr lang="en-US" altLang="zh-TW" baseline="0" dirty="0" smtClean="0"/>
              <a:t>And finally, I’ll concludes this paper and point out our future work.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10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So let’s begin with the </a:t>
            </a:r>
            <a:r>
              <a:rPr lang="en-US" altLang="zh-TW" baseline="0" dirty="0" smtClean="0"/>
              <a:t>task we’re focusing on-- Voice Conversion.</a:t>
            </a:r>
          </a:p>
          <a:p>
            <a:r>
              <a:rPr lang="en-US" altLang="zh-TW" baseline="0" dirty="0" smtClean="0"/>
              <a:t>I believe most of you watch the famous anime “Detective Conan” and know what voice conversion is.</a:t>
            </a:r>
          </a:p>
          <a:p>
            <a:r>
              <a:rPr lang="en-US" altLang="zh-TW" baseline="0" dirty="0" smtClean="0"/>
              <a:t>For those who don’t, I shall </a:t>
            </a:r>
            <a:r>
              <a:rPr lang="en-US" altLang="zh-TW" baseline="0" dirty="0" smtClean="0"/>
              <a:t>explain </a:t>
            </a:r>
            <a:r>
              <a:rPr lang="en-US" altLang="zh-TW" baseline="0" dirty="0" smtClean="0"/>
              <a:t>it a little bit:</a:t>
            </a:r>
          </a:p>
          <a:p>
            <a:r>
              <a:rPr lang="en-US" altLang="zh-TW" baseline="0" dirty="0" smtClean="0"/>
              <a:t>Given an utterance from a known source speaker, we want to convert it so that it sounds like </a:t>
            </a:r>
            <a:r>
              <a:rPr lang="en-US" altLang="zh-TW" baseline="0" dirty="0" smtClean="0"/>
              <a:t>another </a:t>
            </a:r>
            <a:r>
              <a:rPr lang="en-US" altLang="zh-TW" baseline="0" dirty="0" smtClean="0"/>
              <a:t>specified speaker</a:t>
            </a:r>
            <a:r>
              <a:rPr lang="en-US" altLang="zh-TW" baseline="0" dirty="0" smtClean="0"/>
              <a:t>.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Initially, the goal was to convert “voice,” or technically speaking, “the perceived speaker identity” to a target speaker.</a:t>
            </a:r>
          </a:p>
          <a:p>
            <a:r>
              <a:rPr lang="en-US" altLang="zh-TW" baseline="0" dirty="0" smtClean="0"/>
              <a:t>However, in this work, we only focused on converting the smoothed spectral features.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2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 </a:t>
            </a:r>
            <a:r>
              <a:rPr lang="en-US" dirty="0" smtClean="0"/>
              <a:t>th</a:t>
            </a:r>
            <a:r>
              <a:rPr lang="en-US" baseline="0" dirty="0" smtClean="0"/>
              <a:t>is scenario, a perfect match for voice conversion is the Exemplar-based </a:t>
            </a:r>
            <a:r>
              <a:rPr lang="en-US" baseline="0" dirty="0" smtClean="0"/>
              <a:t>non-negative matrix factorization (ENMF, for short</a:t>
            </a:r>
            <a:r>
              <a:rPr lang="en-US" baseline="0" dirty="0" smtClean="0"/>
              <a:t>).</a:t>
            </a:r>
            <a:endParaRPr lang="en-US" baseline="0" dirty="0" smtClean="0"/>
          </a:p>
          <a:p>
            <a:pPr marL="0" indent="0">
              <a:buNone/>
            </a:pPr>
            <a:r>
              <a:rPr lang="en-US" dirty="0" smtClean="0"/>
              <a:t>ENMF</a:t>
            </a:r>
          </a:p>
          <a:p>
            <a:pPr marL="228600" indent="-228600">
              <a:buAutoNum type="arabicPeriod"/>
            </a:pPr>
            <a:r>
              <a:rPr lang="en-US" dirty="0" smtClean="0"/>
              <a:t>Selects</a:t>
            </a:r>
            <a:r>
              <a:rPr lang="en-US" baseline="0" dirty="0" smtClean="0"/>
              <a:t> frames (usually randomly) of the source from the corpus as the source dictionary (</a:t>
            </a:r>
            <a:r>
              <a:rPr lang="en-US" baseline="0" dirty="0" err="1" smtClean="0"/>
              <a:t>Ux</a:t>
            </a:r>
            <a:r>
              <a:rPr lang="en-US" baseline="0" dirty="0" smtClean="0"/>
              <a:t>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then Finds corresponding frames of the target speaker as the target dictionary (</a:t>
            </a:r>
            <a:r>
              <a:rPr lang="en-US" baseline="0" dirty="0" err="1" smtClean="0"/>
              <a:t>Uy</a:t>
            </a:r>
            <a:r>
              <a:rPr lang="en-US" baseline="0" dirty="0" smtClean="0"/>
              <a:t>).</a:t>
            </a:r>
          </a:p>
          <a:p>
            <a:pPr marL="0" indent="0">
              <a:buNone/>
            </a:pPr>
            <a:r>
              <a:rPr lang="en-US" baseline="0" dirty="0" smtClean="0"/>
              <a:t>With these dictionaries keep fixed, the goal is to find the activation V that reconstructs the input.</a:t>
            </a:r>
          </a:p>
          <a:p>
            <a:pPr marL="0" indent="0">
              <a:buNone/>
            </a:pPr>
            <a:r>
              <a:rPr lang="en-US" baseline="0" dirty="0" smtClean="0"/>
              <a:t>Multiplying </a:t>
            </a:r>
            <a:r>
              <a:rPr lang="en-US" baseline="0" dirty="0" err="1" smtClean="0"/>
              <a:t>Uy</a:t>
            </a:r>
            <a:r>
              <a:rPr lang="en-US" baseline="0" dirty="0" smtClean="0"/>
              <a:t> to the shared V yields converted speech.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42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framework of ENMF with the idea of shared activation has several advantages.</a:t>
            </a:r>
          </a:p>
          <a:p>
            <a:pPr marL="0" indent="0">
              <a:buNone/>
            </a:pPr>
            <a:r>
              <a:rPr lang="en-US" baseline="0" dirty="0" smtClean="0"/>
              <a:t>The resulting speech from conversion has acceptable voice quality and reasonable similarity to the target.</a:t>
            </a:r>
          </a:p>
          <a:p>
            <a:pPr marL="0" indent="0">
              <a:buNone/>
            </a:pPr>
            <a:r>
              <a:rPr lang="en-US" baseline="0" dirty="0" smtClean="0"/>
              <a:t>The biggest advantage is that the framework requires no training.</a:t>
            </a:r>
          </a:p>
          <a:p>
            <a:pPr marL="0" indent="0">
              <a:buNone/>
            </a:pPr>
            <a:r>
              <a:rPr lang="en-US" baseline="0" dirty="0" smtClean="0"/>
              <a:t>The system can be applied on the fly.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its</a:t>
            </a:r>
            <a:r>
              <a:rPr lang="en-US" baseline="0" dirty="0" smtClean="0"/>
              <a:t> shortcomings confine its applicability.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First, it’s Slow because</a:t>
            </a:r>
            <a:r>
              <a:rPr lang="en-US" baseline="0" dirty="0" smtClean="0"/>
              <a:t> </a:t>
            </a:r>
            <a:r>
              <a:rPr lang="en-US" altLang="zh-TW" baseline="0" dirty="0" smtClean="0"/>
              <a:t>ENMF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has to iteratively find the solution during the conversion phase.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Second, it’s Less scalable because the quality is proportional to the dictionary size.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And then You have to settle to a point where the conversion time and the voice quality are both acceptable.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solution</a:t>
            </a:r>
            <a:r>
              <a:rPr lang="en-US" baseline="0" dirty="0" smtClean="0"/>
              <a:t> is a trained parametric model.</a:t>
            </a:r>
          </a:p>
          <a:p>
            <a:r>
              <a:rPr lang="en-US" baseline="0" dirty="0" smtClean="0"/>
              <a:t>But it requires dictionary update of a joint dictionary whose dimensionality is then doubled.</a:t>
            </a:r>
          </a:p>
          <a:p>
            <a:r>
              <a:rPr lang="en-US" baseline="0" dirty="0" smtClean="0"/>
              <a:t>The problem is that we use STRAG=IGHT spectrum feature whose dim is 513.</a:t>
            </a:r>
          </a:p>
          <a:p>
            <a:r>
              <a:rPr lang="en-US" baseline="0" dirty="0" smtClean="0"/>
              <a:t>Computation grows hugely under multiplicative update rules (or should I express it in another way?).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*Naively joining parallel dictionaries can be very time-consuming. That’s why we have to consider other means.</a:t>
            </a:r>
            <a:endParaRPr lang="en-US" dirty="0" smtClean="0"/>
          </a:p>
          <a:p>
            <a:r>
              <a:rPr lang="en-US" strike="sngStrike" dirty="0" smtClean="0"/>
              <a:t>Retaining the</a:t>
            </a:r>
            <a:r>
              <a:rPr lang="zh-TW" altLang="en-US" strike="sngStrike" dirty="0" smtClean="0"/>
              <a:t> </a:t>
            </a:r>
            <a:r>
              <a:rPr lang="en-US" altLang="zh-TW" strike="sngStrike" dirty="0" smtClean="0"/>
              <a:t>first two adv.</a:t>
            </a:r>
            <a:endParaRPr lang="en-US" strike="sngStrik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25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The</a:t>
            </a:r>
            <a:r>
              <a:rPr lang="en-US" altLang="zh-TW" baseline="0" dirty="0" smtClean="0"/>
              <a:t> framework of ENMF with the idea of shared activation has several advantages.</a:t>
            </a:r>
          </a:p>
          <a:p>
            <a:pPr marL="0" indent="0">
              <a:buNone/>
            </a:pPr>
            <a:endParaRPr lang="en-US" altLang="zh-TW" baseline="0" dirty="0" smtClean="0"/>
          </a:p>
          <a:p>
            <a:pPr marL="0" indent="0">
              <a:buNone/>
            </a:pPr>
            <a:r>
              <a:rPr lang="en-US" altLang="zh-TW" baseline="0" dirty="0" smtClean="0"/>
              <a:t>For one thing, The resulting speech from conversion has acceptable voice quality and reasonable similarity to the target.</a:t>
            </a:r>
          </a:p>
          <a:p>
            <a:pPr marL="0" indent="0">
              <a:buNone/>
            </a:pPr>
            <a:r>
              <a:rPr lang="en-US" altLang="zh-TW" baseline="0" dirty="0" smtClean="0"/>
              <a:t>For another, The biggest advantage is that the framework requires no training.</a:t>
            </a:r>
          </a:p>
          <a:p>
            <a:pPr marL="0" indent="0">
              <a:buNone/>
            </a:pPr>
            <a:r>
              <a:rPr lang="en-US" altLang="zh-TW" baseline="0" dirty="0" smtClean="0"/>
              <a:t>The system can be applied on the fly.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baseline="0" dirty="0" smtClean="0"/>
          </a:p>
          <a:p>
            <a:pPr marL="0" indent="0">
              <a:buNone/>
            </a:pPr>
            <a:r>
              <a:rPr lang="en-US" altLang="zh-TW" dirty="0" smtClean="0"/>
              <a:t>However, its</a:t>
            </a:r>
            <a:r>
              <a:rPr lang="en-US" altLang="zh-TW" baseline="0" dirty="0" smtClean="0"/>
              <a:t> shortcomings confine its applicability.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First, it’s Slow because</a:t>
            </a:r>
            <a:r>
              <a:rPr lang="en-US" altLang="zh-TW" baseline="0" dirty="0" smtClean="0"/>
              <a:t> ENMF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has to iteratively find the solution during the conversion phase.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Second, it’s Less scalable because the quality is proportional to the dictionary size while the computational cost is </a:t>
            </a:r>
            <a:r>
              <a:rPr lang="en-US" altLang="zh-TW" baseline="0" dirty="0" err="1" smtClean="0"/>
              <a:t>quadratically</a:t>
            </a:r>
            <a:r>
              <a:rPr lang="en-US" altLang="zh-TW" baseline="0" dirty="0" smtClean="0"/>
              <a:t> proportional to the dictionary size.</a:t>
            </a:r>
          </a:p>
          <a:p>
            <a:pPr marL="0" indent="0">
              <a:buNone/>
            </a:pPr>
            <a:r>
              <a:rPr lang="en-US" altLang="zh-TW" baseline="0" dirty="0" smtClean="0"/>
              <a:t>Then You have to settle to a point where the conversion time and the voice quality are both acceptable.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solution, as our title</a:t>
            </a:r>
            <a:r>
              <a:rPr lang="en-US" altLang="zh-TW" baseline="0" dirty="0" smtClean="0"/>
              <a:t> indicated, is dictionary update.</a:t>
            </a:r>
          </a:p>
          <a:p>
            <a:r>
              <a:rPr lang="en-US" altLang="zh-TW" baseline="0" dirty="0" smtClean="0"/>
              <a:t>But it requires dictionary update of a joint dictionary whose dimensionality is then doubled.</a:t>
            </a:r>
          </a:p>
          <a:p>
            <a:r>
              <a:rPr lang="en-US" altLang="zh-TW" baseline="0" dirty="0" smtClean="0"/>
              <a:t>The problem is that we use STRAIGHT spectral feature whose dim is 513.</a:t>
            </a:r>
          </a:p>
          <a:p>
            <a:r>
              <a:rPr lang="en-US" altLang="zh-TW" baseline="0" dirty="0" smtClean="0"/>
              <a:t>Computation grows hugely under multiplicative update rules.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trike="sngStrike" baseline="0" dirty="0" smtClean="0"/>
              <a:t>*Naively joining parallel dictionaries can be very time-consuming. That’s why we have to consider other means.</a:t>
            </a:r>
            <a:endParaRPr lang="en-US" altLang="zh-TW" strike="sngStrike" dirty="0" smtClean="0"/>
          </a:p>
          <a:p>
            <a:pPr marL="0" indent="0">
              <a:buNone/>
            </a:pPr>
            <a:r>
              <a:rPr lang="en-US" altLang="zh-TW" baseline="0" dirty="0" smtClean="0"/>
              <a:t>In our work, we reduce and amortize the cost by our network structure and the training techniques.</a:t>
            </a:r>
          </a:p>
          <a:p>
            <a:pPr marL="0" indent="0">
              <a:buNone/>
            </a:pPr>
            <a:r>
              <a:rPr lang="en-US" altLang="zh-TW" baseline="0" dirty="0" smtClean="0"/>
              <a:t>Before we turn to the details, let’s start from the principles.</a:t>
            </a:r>
          </a:p>
          <a:p>
            <a:pPr marL="0" indent="0">
              <a:buNone/>
            </a:pPr>
            <a:endParaRPr lang="en-US" altLang="zh-TW" baseline="0" dirty="0" smtClean="0"/>
          </a:p>
          <a:p>
            <a:pPr marL="0" indent="0">
              <a:buNone/>
            </a:pPr>
            <a:r>
              <a:rPr lang="en-US" altLang="zh-TW" strike="sngStrike" baseline="0" dirty="0" smtClean="0"/>
              <a:t>I’ll make a conceptual explanation with a graph here.</a:t>
            </a:r>
          </a:p>
          <a:p>
            <a:pPr marL="0" indent="0">
              <a:buNone/>
            </a:pPr>
            <a:r>
              <a:rPr lang="en-US" altLang="zh-TW" strike="sngStrike" baseline="0" dirty="0" smtClean="0"/>
              <a:t>The x-axis is the size of the dictionary; the y-axis is the quality of converted voices.</a:t>
            </a:r>
          </a:p>
          <a:p>
            <a:pPr marL="0" indent="0">
              <a:buNone/>
            </a:pPr>
            <a:r>
              <a:rPr lang="en-US" altLang="zh-TW" strike="sngStrike" baseline="0" dirty="0" smtClean="0"/>
              <a:t>As the size of dictionary increase, the quality gets better.</a:t>
            </a:r>
          </a:p>
          <a:p>
            <a:pPr marL="0" indent="0">
              <a:buNone/>
            </a:pPr>
            <a:r>
              <a:rPr lang="en-US" altLang="zh-TW" strike="sngStrike" baseline="0" dirty="0" smtClean="0"/>
              <a:t>This performance curve was expected, and was demonstrated previously by other researchers.</a:t>
            </a:r>
          </a:p>
          <a:p>
            <a:pPr marL="0" indent="0">
              <a:buNone/>
            </a:pPr>
            <a:r>
              <a:rPr lang="en-US" altLang="zh-TW" strike="sngStrike" baseline="0" dirty="0" smtClean="0"/>
              <a:t>What we had expected was that the performance curve of an “authentic” NMF (with dictionary update) might outrun that of ENMF.</a:t>
            </a:r>
          </a:p>
          <a:p>
            <a:pPr marL="0" indent="0">
              <a:buNone/>
            </a:pPr>
            <a:r>
              <a:rPr lang="en-US" altLang="zh-TW" strike="sngStrike" baseline="0" dirty="0" smtClean="0"/>
              <a:t>Therefore, we expected that an NMF with smaller dictionary might outperform an ENMF with larger dictionary.</a:t>
            </a:r>
          </a:p>
          <a:p>
            <a:pPr marL="0" indent="0">
              <a:buNone/>
            </a:pPr>
            <a:endParaRPr lang="en-US" altLang="zh-TW" baseline="0" dirty="0" smtClean="0"/>
          </a:p>
          <a:p>
            <a:r>
              <a:rPr lang="en-US" altLang="zh-TW" strike="sngStrike" dirty="0" smtClean="0"/>
              <a:t>Retaining the</a:t>
            </a:r>
            <a:r>
              <a:rPr lang="zh-TW" altLang="en-US" strike="sngStrike" dirty="0" smtClean="0"/>
              <a:t> </a:t>
            </a:r>
            <a:r>
              <a:rPr lang="en-US" altLang="zh-TW" strike="sngStrike" dirty="0" smtClean="0"/>
              <a:t>first two adv.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41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Our solution</a:t>
            </a:r>
            <a:r>
              <a:rPr lang="en-US" altLang="zh-TW" baseline="0" dirty="0" smtClean="0"/>
              <a:t> was that we reformulated NMF as an auto-encoder.</a:t>
            </a:r>
          </a:p>
          <a:p>
            <a:r>
              <a:rPr lang="en-US" altLang="zh-TW" dirty="0" smtClean="0"/>
              <a:t>Originally, NMF</a:t>
            </a:r>
            <a:r>
              <a:rPr lang="en-US" altLang="zh-TW" baseline="0" dirty="0" smtClean="0"/>
              <a:t> approximates an input X with a product of a dictionary U and activation V.</a:t>
            </a:r>
          </a:p>
          <a:p>
            <a:r>
              <a:rPr lang="en-US" altLang="zh-TW" baseline="0" dirty="0" smtClean="0"/>
              <a:t>We then approximate the activation V via a deterministic function f.</a:t>
            </a:r>
          </a:p>
          <a:p>
            <a:r>
              <a:rPr lang="en-US" altLang="zh-TW" baseline="0" dirty="0" smtClean="0"/>
              <a:t>Note that f is the encoder in auto-encoder terminology.</a:t>
            </a:r>
          </a:p>
          <a:p>
            <a:r>
              <a:rPr lang="en-US" altLang="zh-TW" baseline="0" dirty="0" smtClean="0"/>
              <a:t>Then we can update the dictionaries that transform V into the source and the target, respectively.</a:t>
            </a:r>
          </a:p>
          <a:p>
            <a:r>
              <a:rPr lang="en-US" altLang="zh-TW" dirty="0" smtClean="0"/>
              <a:t>Note that a dictionary (</a:t>
            </a:r>
            <a:r>
              <a:rPr lang="en-US" altLang="zh-TW" dirty="0" err="1" smtClean="0"/>
              <a:t>Ux</a:t>
            </a:r>
            <a:r>
              <a:rPr lang="en-US" altLang="zh-TW" dirty="0" smtClean="0"/>
              <a:t> or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U</a:t>
            </a:r>
            <a:r>
              <a:rPr lang="en-US" altLang="zh-TW" dirty="0" err="1" smtClean="0"/>
              <a:t>y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the parameter set of</a:t>
            </a:r>
            <a:r>
              <a:rPr lang="en-US" altLang="zh-TW" baseline="0" dirty="0" smtClean="0"/>
              <a:t> a decoder in auto-encoder terminology.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Some</a:t>
            </a:r>
            <a:r>
              <a:rPr lang="en-US" altLang="zh-TW" baseline="0" dirty="0" smtClean="0"/>
              <a:t> readers might have found that o</a:t>
            </a:r>
            <a:r>
              <a:rPr lang="en-US" altLang="zh-TW" dirty="0" smtClean="0"/>
              <a:t>ur cost function</a:t>
            </a:r>
            <a:r>
              <a:rPr lang="en-US" altLang="zh-TW" baseline="0" dirty="0" smtClean="0"/>
              <a:t>, defined as the divergence between X and X hat, </a:t>
            </a:r>
            <a:r>
              <a:rPr lang="en-US" altLang="zh-TW" baseline="0" dirty="0" smtClean="0"/>
              <a:t> is similar to that of an NMF.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I’ll explain the training part</a:t>
            </a:r>
            <a:r>
              <a:rPr lang="en-US" altLang="zh-TW" baseline="0" dirty="0" smtClean="0"/>
              <a:t> with the next two slides.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*We chose </a:t>
            </a:r>
            <a:r>
              <a:rPr lang="en-US" altLang="zh-TW" dirty="0" err="1" smtClean="0"/>
              <a:t>Kullback-Leibeler</a:t>
            </a:r>
            <a:r>
              <a:rPr lang="en-US" altLang="zh-TW" dirty="0" smtClean="0"/>
              <a:t> divergence because the input were</a:t>
            </a:r>
            <a:r>
              <a:rPr lang="en-US" altLang="zh-TW" baseline="0" dirty="0" smtClean="0"/>
              <a:t> normalized to unit-sum.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28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Training is divided into</a:t>
            </a:r>
            <a:r>
              <a:rPr lang="en-US" altLang="zh-TW" baseline="0" dirty="0" smtClean="0"/>
              <a:t> two phases.</a:t>
            </a:r>
          </a:p>
          <a:p>
            <a:r>
              <a:rPr lang="en-US" altLang="zh-TW" baseline="0" dirty="0" smtClean="0"/>
              <a:t>In the first phase, training is focused on the encoder part.</a:t>
            </a:r>
          </a:p>
          <a:p>
            <a:r>
              <a:rPr lang="en-US" altLang="zh-TW" baseline="0" dirty="0" smtClean="0"/>
              <a:t>The dictionary </a:t>
            </a:r>
            <a:r>
              <a:rPr lang="en-US" altLang="zh-TW" baseline="0" dirty="0" err="1" smtClean="0"/>
              <a:t>Ux</a:t>
            </a:r>
            <a:r>
              <a:rPr lang="en-US" altLang="zh-TW" baseline="0" dirty="0" smtClean="0"/>
              <a:t> was initialized using pre-selected frames and was kept fixed during this phase.</a:t>
            </a:r>
          </a:p>
          <a:p>
            <a:r>
              <a:rPr lang="en-US" altLang="zh-TW" baseline="0" dirty="0" smtClean="0"/>
              <a:t>We can then feed frames from the source speaker so that the encoder learns the transformation function f(X) = V.</a:t>
            </a:r>
          </a:p>
          <a:p>
            <a:r>
              <a:rPr lang="en-US" altLang="zh-TW" baseline="0" dirty="0" smtClean="0"/>
              <a:t>Multiplying V with </a:t>
            </a:r>
            <a:r>
              <a:rPr lang="en-US" altLang="zh-TW" baseline="0" dirty="0" err="1" smtClean="0"/>
              <a:t>Ux</a:t>
            </a:r>
            <a:r>
              <a:rPr lang="en-US" altLang="zh-TW" baseline="0" dirty="0" smtClean="0"/>
              <a:t>, we get the estimated X and compute the cost between X and X hat.</a:t>
            </a:r>
          </a:p>
          <a:p>
            <a:r>
              <a:rPr lang="en-US" altLang="zh-TW" baseline="0" dirty="0" smtClean="0"/>
              <a:t>In our experiments, it usually took a few dozens of epoch for the encoder to converge.</a:t>
            </a:r>
          </a:p>
          <a:p>
            <a:r>
              <a:rPr lang="en-US" altLang="zh-TW" baseline="0" dirty="0" smtClean="0"/>
              <a:t>To sum up, this training phase simulate an ENMF, whose dictionary is kept untouched.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00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After the encoder</a:t>
            </a:r>
            <a:r>
              <a:rPr lang="en-US" altLang="zh-TW" baseline="0" dirty="0" smtClean="0"/>
              <a:t> training, we can then fine-tune the dictionaries (</a:t>
            </a:r>
            <a:r>
              <a:rPr lang="en-US" altLang="zh-TW" baseline="0" dirty="0" err="1" smtClean="0"/>
              <a:t>Ux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Uy</a:t>
            </a:r>
            <a:r>
              <a:rPr lang="en-US" altLang="zh-TW" baseline="0" dirty="0" smtClean="0"/>
              <a:t>).</a:t>
            </a:r>
          </a:p>
          <a:p>
            <a:r>
              <a:rPr lang="en-US" altLang="zh-TW" baseline="0" dirty="0" smtClean="0"/>
              <a:t>We now update the decoders, namely, </a:t>
            </a:r>
            <a:r>
              <a:rPr lang="en-US" altLang="zh-TW" baseline="0" dirty="0" err="1" smtClean="0"/>
              <a:t>Ux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Uy</a:t>
            </a:r>
            <a:r>
              <a:rPr lang="en-US" altLang="zh-TW" baseline="0" dirty="0" smtClean="0"/>
              <a:t> through back-propagation, individually.</a:t>
            </a:r>
          </a:p>
          <a:p>
            <a:r>
              <a:rPr lang="en-US" altLang="zh-TW" baseline="0" dirty="0" smtClean="0"/>
              <a:t>That’s how we </a:t>
            </a:r>
            <a:r>
              <a:rPr lang="en-US" altLang="zh-TW" baseline="0" dirty="0" err="1" smtClean="0"/>
              <a:t>avoiddc</a:t>
            </a:r>
            <a:r>
              <a:rPr lang="en-US" altLang="zh-TW" baseline="0" dirty="0" smtClean="0"/>
              <a:t> multiplicative update rule in NMF.</a:t>
            </a:r>
          </a:p>
          <a:p>
            <a:r>
              <a:rPr lang="en-US" altLang="zh-TW" baseline="0" dirty="0" smtClean="0"/>
              <a:t>Here, the activation is shared, so the dimensionality is not doubled.</a:t>
            </a:r>
          </a:p>
          <a:p>
            <a:r>
              <a:rPr lang="en-US" altLang="zh-TW" baseline="0" dirty="0" smtClean="0"/>
              <a:t>Dictionaries (</a:t>
            </a:r>
            <a:r>
              <a:rPr lang="en-US" altLang="zh-TW" baseline="0" dirty="0" err="1" smtClean="0"/>
              <a:t>Ux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Uy</a:t>
            </a:r>
            <a:r>
              <a:rPr lang="en-US" altLang="zh-TW" baseline="0" dirty="0" smtClean="0"/>
              <a:t>) can </a:t>
            </a:r>
            <a:r>
              <a:rPr lang="en-US" altLang="zh-TW" baseline="0" dirty="0" err="1" smtClean="0"/>
              <a:t>tehn</a:t>
            </a:r>
            <a:r>
              <a:rPr lang="en-US" altLang="zh-TW" baseline="0" dirty="0" smtClean="0"/>
              <a:t> be update “separately in form”, but “jointly in reality” with the help of the shared V.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Note that they both contribute to the encoder.</a:t>
            </a:r>
          </a:p>
          <a:p>
            <a:r>
              <a:rPr lang="en-US" altLang="zh-TW" baseline="0" dirty="0" smtClean="0"/>
              <a:t>We aggregate the costs from the decoder to the source and that to the target by the equation here.</a:t>
            </a:r>
          </a:p>
          <a:p>
            <a:r>
              <a:rPr lang="en-US" altLang="zh-TW" baseline="0" dirty="0" smtClean="0"/>
              <a:t>There a weighting coefficient between the two costs.</a:t>
            </a:r>
          </a:p>
          <a:p>
            <a:r>
              <a:rPr lang="en-US" altLang="zh-TW" baseline="0" dirty="0" smtClean="0"/>
              <a:t>In extreme cases where alpha is set to 0, the EDN becomes a pure converter from X to Y.</a:t>
            </a:r>
          </a:p>
          <a:p>
            <a:r>
              <a:rPr lang="en-US" altLang="zh-TW" baseline="0" dirty="0" smtClean="0"/>
              <a:t>While this may be tempting, the conversion result was not optimal.</a:t>
            </a:r>
          </a:p>
          <a:p>
            <a:r>
              <a:rPr lang="en-US" altLang="zh-TW" baseline="0" dirty="0" smtClean="0"/>
              <a:t>We conjectured that it might have been due to the imperfect alignment of DTW.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82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0505"/>
          <p:cNvPicPr>
            <a:picLocks noChangeAspect="1" noChangeArrowheads="1"/>
          </p:cNvPicPr>
          <p:nvPr userDrawn="1"/>
        </p:nvPicPr>
        <p:blipFill>
          <a:blip r:embed="rId2" cstate="print"/>
          <a:srcRect l="33072" t="13635" r="34636" b="42339"/>
          <a:stretch>
            <a:fillRect/>
          </a:stretch>
        </p:blipFill>
        <p:spPr bwMode="auto">
          <a:xfrm>
            <a:off x="4067944" y="838027"/>
            <a:ext cx="13350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2782" y="2130425"/>
            <a:ext cx="7065417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40DA-1F26-4342-A855-9A875C3CDD03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9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2C0E-D6BF-4D2A-8F41-D38A66CA5541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41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B690-DDCB-4068-8AEC-E872D1478E3B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76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682C-1711-43C3-A223-48DE274B5478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93928"/>
            <a:ext cx="144016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0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476" y="2924944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12143" y="42930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0EB4-CB76-4680-9656-A1EBAD2F7D83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69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305E-1BB1-4EC3-91DF-1B1822ABD846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89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D27-16BB-4FCE-B48E-5247ABB87976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79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521A-EF73-4DD2-BBF4-055933D6A3A3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52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B14D-53ED-48F8-ADC8-FE0ACB4B24FB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8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67B0-B487-4BA7-99C3-2F95F8B45EC7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68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F384-A1A5-463F-829D-C15C8319BFDE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26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94834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53C83A0-FCC1-4758-8060-CAC6C9C24753}" type="datetime1">
              <a:rPr lang="zh-TW" altLang="en-US" smtClean="0"/>
              <a:t>2016/10/12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3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chart" Target="../charts/chart1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32.png"/><Relationship Id="rId2" Type="http://schemas.openxmlformats.org/officeDocument/2006/relationships/audio" Target="../media/media1.wav"/><Relationship Id="rId16" Type="http://schemas.openxmlformats.org/officeDocument/2006/relationships/notesSlide" Target="../notesSlides/notesSlide13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cchsu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928992" cy="2450703"/>
          </a:xfrm>
        </p:spPr>
        <p:txBody>
          <a:bodyPr>
            <a:normAutofit/>
          </a:bodyPr>
          <a:lstStyle/>
          <a:p>
            <a:r>
              <a:rPr lang="en-US" altLang="zh-TW" b="1" dirty="0"/>
              <a:t>Dictionary Update for NMF-based Voice Conversion Using an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/>
              <a:t>Encoder-Decoder </a:t>
            </a:r>
            <a:r>
              <a:rPr lang="en-US" altLang="zh-TW" b="1" dirty="0" smtClean="0"/>
              <a:t>Network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b="1" dirty="0" smtClean="0">
                <a:solidFill>
                  <a:schemeClr val="bg1"/>
                </a:solidFill>
              </a:rPr>
              <a:t>Jeremy Hsu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-4079" y="4400784"/>
            <a:ext cx="8928992" cy="2450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1713" y="4581128"/>
            <a:ext cx="8928992" cy="136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endParaRPr lang="en-US" altLang="zh-TW" sz="1600" dirty="0" smtClean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371600" y="4451116"/>
            <a:ext cx="6400800" cy="1187684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Chin-Cheng (Jeremy) Hsu, </a:t>
            </a:r>
            <a:r>
              <a:rPr lang="en-US" dirty="0"/>
              <a:t>Hsin-Te </a:t>
            </a:r>
            <a:r>
              <a:rPr lang="en-US" dirty="0" smtClean="0"/>
              <a:t>Hwang, </a:t>
            </a:r>
            <a:r>
              <a:rPr lang="en-US" dirty="0"/>
              <a:t>Yi-Chiao </a:t>
            </a:r>
            <a:r>
              <a:rPr lang="en-US" dirty="0" smtClean="0"/>
              <a:t>Wu, </a:t>
            </a:r>
            <a:r>
              <a:rPr lang="en-US" dirty="0"/>
              <a:t>Yu </a:t>
            </a:r>
            <a:r>
              <a:rPr lang="en-US" dirty="0" smtClean="0"/>
              <a:t>Tsao, </a:t>
            </a:r>
            <a:r>
              <a:rPr lang="en-US" dirty="0"/>
              <a:t>and Hsin-Min </a:t>
            </a:r>
            <a:r>
              <a:rPr lang="en-US" dirty="0" smtClean="0"/>
              <a:t>Wang </a:t>
            </a:r>
            <a:br>
              <a:rPr lang="en-US" dirty="0" smtClean="0"/>
            </a:br>
            <a:r>
              <a:rPr lang="en-US" dirty="0" smtClean="0"/>
              <a:t>Institute </a:t>
            </a:r>
            <a:r>
              <a:rPr lang="en-US" dirty="0"/>
              <a:t>of Information Science, Academia Sinica, Taipei, Taiwan</a:t>
            </a:r>
          </a:p>
          <a:p>
            <a:r>
              <a:rPr lang="en-US" dirty="0" smtClean="0"/>
              <a:t>Research </a:t>
            </a:r>
            <a:r>
              <a:rPr lang="en-US" dirty="0"/>
              <a:t>Center for Information Technology Innovation, Academia </a:t>
            </a:r>
            <a:r>
              <a:rPr lang="en-US" dirty="0" err="1"/>
              <a:t>Sinica</a:t>
            </a:r>
            <a:r>
              <a:rPr lang="en-US" dirty="0"/>
              <a:t>, Taipei, Taiwan</a:t>
            </a:r>
          </a:p>
          <a:p>
            <a:r>
              <a:rPr lang="en-US" dirty="0"/>
              <a:t>{</a:t>
            </a:r>
            <a:r>
              <a:rPr lang="en-US" dirty="0" err="1"/>
              <a:t>jeremycchsu</a:t>
            </a:r>
            <a:r>
              <a:rPr lang="en-US" dirty="0"/>
              <a:t>, </a:t>
            </a:r>
            <a:r>
              <a:rPr lang="en-US" dirty="0" err="1"/>
              <a:t>hwanght</a:t>
            </a:r>
            <a:r>
              <a:rPr lang="en-US" dirty="0"/>
              <a:t>, </a:t>
            </a:r>
            <a:r>
              <a:rPr lang="en-US" dirty="0" err="1"/>
              <a:t>tedwu</a:t>
            </a:r>
            <a:r>
              <a:rPr lang="en-US" dirty="0"/>
              <a:t>, </a:t>
            </a:r>
            <a:r>
              <a:rPr lang="en-US" dirty="0" err="1"/>
              <a:t>whm</a:t>
            </a:r>
            <a:r>
              <a:rPr lang="en-US" dirty="0"/>
              <a:t>}@iis.sinica.edu.tw, </a:t>
            </a:r>
            <a:r>
              <a:rPr lang="en-US" dirty="0" smtClean="0"/>
              <a:t>yu.tsao@citi.sinica.edu.tw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EDN: Conversion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 bwMode="auto">
          <a:xfrm>
            <a:off x="1562100" y="2269695"/>
            <a:ext cx="6019800" cy="31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手繪多邊形 6"/>
          <p:cNvSpPr/>
          <p:nvPr/>
        </p:nvSpPr>
        <p:spPr>
          <a:xfrm rot="220754">
            <a:off x="1889760" y="3430095"/>
            <a:ext cx="4937760" cy="1331529"/>
          </a:xfrm>
          <a:custGeom>
            <a:avLst/>
            <a:gdLst>
              <a:gd name="connsiteX0" fmla="*/ 0 w 4937760"/>
              <a:gd name="connsiteY0" fmla="*/ 105585 h 1331529"/>
              <a:gd name="connsiteX1" fmla="*/ 2057400 w 4937760"/>
              <a:gd name="connsiteY1" fmla="*/ 105585 h 1331529"/>
              <a:gd name="connsiteX2" fmla="*/ 3276600 w 4937760"/>
              <a:gd name="connsiteY2" fmla="*/ 1202865 h 1331529"/>
              <a:gd name="connsiteX3" fmla="*/ 4937760 w 4937760"/>
              <a:gd name="connsiteY3" fmla="*/ 1309545 h 1331529"/>
              <a:gd name="connsiteX4" fmla="*/ 4937760 w 4937760"/>
              <a:gd name="connsiteY4" fmla="*/ 1309545 h 133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760" h="1331529">
                <a:moveTo>
                  <a:pt x="0" y="105585"/>
                </a:moveTo>
                <a:cubicBezTo>
                  <a:pt x="755650" y="14145"/>
                  <a:pt x="1511300" y="-77295"/>
                  <a:pt x="2057400" y="105585"/>
                </a:cubicBezTo>
                <a:cubicBezTo>
                  <a:pt x="2603500" y="288465"/>
                  <a:pt x="2796540" y="1002205"/>
                  <a:pt x="3276600" y="1202865"/>
                </a:cubicBezTo>
                <a:cubicBezTo>
                  <a:pt x="3756660" y="1403525"/>
                  <a:pt x="4937760" y="1309545"/>
                  <a:pt x="4937760" y="1309545"/>
                </a:cubicBezTo>
                <a:lnTo>
                  <a:pt x="4937760" y="1309545"/>
                </a:ln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9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EDN: Non-Negativity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11</a:t>
            </a:fld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323528" y="1484784"/>
            <a:ext cx="4253971" cy="1728192"/>
            <a:chOff x="827584" y="1844824"/>
            <a:chExt cx="4253971" cy="1728192"/>
          </a:xfrm>
        </p:grpSpPr>
        <p:sp>
          <p:nvSpPr>
            <p:cNvPr id="5" name="矩形 4"/>
            <p:cNvSpPr/>
            <p:nvPr/>
          </p:nvSpPr>
          <p:spPr>
            <a:xfrm>
              <a:off x="2339752" y="2207240"/>
              <a:ext cx="820805" cy="1003357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err="1" smtClean="0">
                  <a:solidFill>
                    <a:schemeClr val="tx1"/>
                  </a:solidFill>
                </a:rPr>
                <a:t>ReLU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569387" y="2207241"/>
              <a:ext cx="1512168" cy="1003357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Unit-sum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normalization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27584" y="1844824"/>
              <a:ext cx="1152128" cy="17281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1143009" y="2515871"/>
                  <a:ext cx="4278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9" y="2515871"/>
                  <a:ext cx="42787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143" r="-4286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單箭頭接點 14"/>
            <p:cNvCxnSpPr>
              <a:stCxn id="9" idx="3"/>
              <a:endCxn id="5" idx="1"/>
            </p:cNvCxnSpPr>
            <p:nvPr/>
          </p:nvCxnSpPr>
          <p:spPr>
            <a:xfrm flipV="1">
              <a:off x="1979712" y="2708919"/>
              <a:ext cx="36004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5" idx="3"/>
              <a:endCxn id="7" idx="1"/>
            </p:cNvCxnSpPr>
            <p:nvPr/>
          </p:nvCxnSpPr>
          <p:spPr>
            <a:xfrm>
              <a:off x="3160557" y="2708919"/>
              <a:ext cx="40883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/>
          <p:cNvCxnSpPr/>
          <p:nvPr/>
        </p:nvCxnSpPr>
        <p:spPr>
          <a:xfrm>
            <a:off x="3491880" y="2850557"/>
            <a:ext cx="0" cy="948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7"/>
              <p:cNvSpPr/>
              <p:nvPr/>
            </p:nvSpPr>
            <p:spPr>
              <a:xfrm>
                <a:off x="3225653" y="3798879"/>
                <a:ext cx="532453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altLang="zh-TW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653" y="3798879"/>
                <a:ext cx="532453" cy="376770"/>
              </a:xfrm>
              <a:prstGeom prst="rect">
                <a:avLst/>
              </a:prstGeom>
              <a:blipFill>
                <a:blip r:embed="rId4"/>
                <a:stretch>
                  <a:fillRect t="-1613" r="-5747"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矩形 39"/>
              <p:cNvSpPr/>
              <p:nvPr/>
            </p:nvSpPr>
            <p:spPr>
              <a:xfrm>
                <a:off x="3218643" y="5336588"/>
                <a:ext cx="450438" cy="376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43" y="5336588"/>
                <a:ext cx="450438" cy="376770"/>
              </a:xfrm>
              <a:prstGeom prst="rect">
                <a:avLst/>
              </a:prstGeom>
              <a:blipFill>
                <a:blip r:embed="rId5"/>
                <a:stretch>
                  <a:fillRect t="-1613"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內容版面配置區 2"/>
              <p:cNvSpPr txBox="1">
                <a:spLocks/>
              </p:cNvSpPr>
              <p:nvPr/>
            </p:nvSpPr>
            <p:spPr>
              <a:xfrm>
                <a:off x="4283969" y="4485776"/>
                <a:ext cx="4821786" cy="17016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/>
                  <a:t>We used </a:t>
                </a:r>
                <a:r>
                  <a:rPr lang="en-US" sz="2600" dirty="0" err="1" smtClean="0"/>
                  <a:t>ReLU</a:t>
                </a:r>
                <a:r>
                  <a:rPr lang="en-US" sz="2600" dirty="0" smtClean="0"/>
                  <a:t> so that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U’s and V’s are normalized to unit-sum.</a:t>
                </a:r>
                <a:endParaRPr lang="en-US" sz="2600" dirty="0"/>
              </a:p>
            </p:txBody>
          </p:sp>
        </mc:Choice>
        <mc:Fallback>
          <p:sp>
            <p:nvSpPr>
              <p:cNvPr id="41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9" y="4485776"/>
                <a:ext cx="4821786" cy="1701623"/>
              </a:xfrm>
              <a:prstGeom prst="rect">
                <a:avLst/>
              </a:prstGeom>
              <a:blipFill>
                <a:blip r:embed="rId6"/>
                <a:stretch>
                  <a:fillRect l="-2023" t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圖片 4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2" y="3547131"/>
            <a:ext cx="3180952" cy="23714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/>
              <p:cNvSpPr txBox="1"/>
              <p:nvPr/>
            </p:nvSpPr>
            <p:spPr>
              <a:xfrm>
                <a:off x="4860032" y="2155831"/>
                <a:ext cx="14629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(same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155831"/>
                <a:ext cx="1462965" cy="376770"/>
              </a:xfrm>
              <a:prstGeom prst="rect">
                <a:avLst/>
              </a:prstGeom>
              <a:blipFill>
                <a:blip r:embed="rId8"/>
                <a:stretch>
                  <a:fillRect l="-3333" t="-6557" r="-11667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9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 Dataset &amp; Baselines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Voice Conversion Challenge 2016</a:t>
            </a:r>
            <a:endParaRPr lang="en-US" dirty="0" smtClean="0"/>
          </a:p>
          <a:p>
            <a:pPr lvl="1"/>
            <a:r>
              <a:rPr lang="en-US" dirty="0" smtClean="0"/>
              <a:t>10 speakers</a:t>
            </a:r>
          </a:p>
          <a:p>
            <a:pPr lvl="1"/>
            <a:r>
              <a:rPr lang="en-US" dirty="0" smtClean="0"/>
              <a:t>150 utterances/speaker for training, 12 for validation, 54 for testing.</a:t>
            </a:r>
          </a:p>
          <a:p>
            <a:r>
              <a:rPr lang="en-US" altLang="zh-TW" dirty="0" smtClean="0"/>
              <a:t>Baselines: ENMF with sparse constraint</a:t>
            </a:r>
          </a:p>
          <a:p>
            <a:pPr lvl="1"/>
            <a:r>
              <a:rPr lang="en-US" altLang="zh-TW" dirty="0" smtClean="0"/>
              <a:t>ENMF-512</a:t>
            </a:r>
            <a:endParaRPr lang="en-US" altLang="zh-TW" dirty="0"/>
          </a:p>
          <a:p>
            <a:pPr lvl="1"/>
            <a:r>
              <a:rPr lang="en-US" altLang="zh-TW" dirty="0" smtClean="0"/>
              <a:t>ENMF-3000</a:t>
            </a:r>
            <a:endParaRPr lang="en-US" dirty="0" smtClean="0"/>
          </a:p>
          <a:p>
            <a:r>
              <a:rPr lang="en-US" dirty="0" smtClean="0"/>
              <a:t>Our model:</a:t>
            </a:r>
          </a:p>
          <a:p>
            <a:pPr lvl="1"/>
            <a:r>
              <a:rPr lang="en-US" dirty="0" smtClean="0"/>
              <a:t>EDN-512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 Evaluations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200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2400" y="2370440"/>
            <a:ext cx="609600" cy="609600"/>
          </a:xfrm>
          <a:prstGeom prst="rect">
            <a:avLst/>
          </a:prstGeom>
        </p:spPr>
      </p:pic>
      <p:pic>
        <p:nvPicPr>
          <p:cNvPr id="6" name="vc-SF1-TF2-200001-GV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90792" y="1963018"/>
            <a:ext cx="609600" cy="609600"/>
          </a:xfrm>
          <a:prstGeom prst="rect">
            <a:avLst/>
          </a:prstGeom>
        </p:spPr>
      </p:pic>
      <p:pic>
        <p:nvPicPr>
          <p:cNvPr id="7" name="vc-SF1-TM3-200001-GV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90792" y="2780928"/>
            <a:ext cx="609600" cy="609600"/>
          </a:xfrm>
          <a:prstGeom prst="rect">
            <a:avLst/>
          </a:prstGeom>
        </p:spPr>
      </p:pic>
      <p:pic>
        <p:nvPicPr>
          <p:cNvPr id="8" name="vc-SF1-TF2-200001-G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6136" y="2027312"/>
            <a:ext cx="609600" cy="609600"/>
          </a:xfrm>
          <a:prstGeom prst="rect">
            <a:avLst/>
          </a:prstGeom>
        </p:spPr>
      </p:pic>
      <p:pic>
        <p:nvPicPr>
          <p:cNvPr id="9" name="vc-SF1-TM3-200001-G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6136" y="2780928"/>
            <a:ext cx="609600" cy="609600"/>
          </a:xfrm>
          <a:prstGeom prst="rect">
            <a:avLst/>
          </a:prstGeom>
        </p:spPr>
      </p:pic>
      <p:pic>
        <p:nvPicPr>
          <p:cNvPr id="10" name="20000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79712" y="2023755"/>
            <a:ext cx="609600" cy="609600"/>
          </a:xfrm>
          <a:prstGeom prst="rect">
            <a:avLst/>
          </a:prstGeom>
        </p:spPr>
      </p:pic>
      <p:pic>
        <p:nvPicPr>
          <p:cNvPr id="11" name="20000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79712" y="2781633"/>
            <a:ext cx="609600" cy="609600"/>
          </a:xfrm>
          <a:prstGeom prst="rect">
            <a:avLst/>
          </a:prstGeom>
        </p:spPr>
      </p:pic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598276"/>
              </p:ext>
            </p:extLst>
          </p:nvPr>
        </p:nvGraphicFramePr>
        <p:xfrm>
          <a:off x="457200" y="3643720"/>
          <a:ext cx="8229600" cy="273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0" y="1988840"/>
            <a:ext cx="11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</a:t>
            </a:r>
            <a:r>
              <a:rPr lang="en-US" altLang="zh-TW" sz="2400" dirty="0" smtClean="0"/>
              <a:t>ource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763688" y="1461083"/>
            <a:ext cx="11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Target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82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Subjective Evaluations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79512" y="1844824"/>
            <a:ext cx="8352928" cy="3168352"/>
            <a:chOff x="0" y="0"/>
            <a:chExt cx="5902459" cy="2219022"/>
          </a:xfrm>
        </p:grpSpPr>
        <p:graphicFrame>
          <p:nvGraphicFramePr>
            <p:cNvPr id="6" name="圖表 5"/>
            <p:cNvGraphicFramePr/>
            <p:nvPr>
              <p:extLst>
                <p:ext uri="{D42A27DB-BD31-4B8C-83A1-F6EECF244321}">
                  <p14:modId xmlns:p14="http://schemas.microsoft.com/office/powerpoint/2010/main" val="2922306343"/>
                </p:ext>
              </p:extLst>
            </p:nvPr>
          </p:nvGraphicFramePr>
          <p:xfrm>
            <a:off x="0" y="0"/>
            <a:ext cx="5902459" cy="2219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文字方塊 7"/>
            <p:cNvSpPr txBox="1"/>
            <p:nvPr/>
          </p:nvSpPr>
          <p:spPr>
            <a:xfrm>
              <a:off x="514622" y="429979"/>
              <a:ext cx="1035326" cy="27332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EDN-512</a:t>
              </a:r>
              <a:endPara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字方塊 8"/>
            <p:cNvSpPr txBox="1"/>
            <p:nvPr/>
          </p:nvSpPr>
          <p:spPr>
            <a:xfrm>
              <a:off x="517934" y="797727"/>
              <a:ext cx="1035326" cy="27332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EDN-512</a:t>
              </a:r>
              <a:endPara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79512" y="4005064"/>
            <a:ext cx="8352928" cy="3168352"/>
            <a:chOff x="0" y="0"/>
            <a:chExt cx="5902459" cy="2219022"/>
          </a:xfrm>
        </p:grpSpPr>
        <p:graphicFrame>
          <p:nvGraphicFramePr>
            <p:cNvPr id="10" name="圖表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8739691"/>
                </p:ext>
              </p:extLst>
            </p:nvPr>
          </p:nvGraphicFramePr>
          <p:xfrm>
            <a:off x="0" y="0"/>
            <a:ext cx="5902459" cy="2219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文字方塊 10"/>
            <p:cNvSpPr txBox="1"/>
            <p:nvPr/>
          </p:nvSpPr>
          <p:spPr>
            <a:xfrm>
              <a:off x="498868" y="449507"/>
              <a:ext cx="1035326" cy="27332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EDN-512</a:t>
              </a:r>
              <a:endPara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02180" y="817256"/>
              <a:ext cx="1035326" cy="27332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EDN-512</a:t>
              </a:r>
              <a:endPara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6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Samples of Activation from EDN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5480"/>
            <a:ext cx="6048671" cy="4953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6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proposed an AE approximation to the NMF and applied it to VC.</a:t>
            </a:r>
          </a:p>
          <a:p>
            <a:pPr lvl="1"/>
            <a:r>
              <a:rPr lang="en-US" dirty="0" smtClean="0"/>
              <a:t>It improved voice quality.</a:t>
            </a:r>
          </a:p>
          <a:p>
            <a:pPr lvl="1"/>
            <a:r>
              <a:rPr lang="en-US" dirty="0" smtClean="0"/>
              <a:t>It enabled NMF dictionary </a:t>
            </a:r>
            <a:r>
              <a:rPr lang="en-US" dirty="0" smtClean="0"/>
              <a:t>to be updated separately in form, jointly in reality.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9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real applications, the following two conditions are more desirable:</a:t>
            </a:r>
          </a:p>
          <a:p>
            <a:pPr lvl="1"/>
            <a:r>
              <a:rPr lang="en-US" altLang="zh-TW" dirty="0"/>
              <a:t>VC from non-parallel corpora</a:t>
            </a:r>
          </a:p>
          <a:p>
            <a:pPr lvl="1"/>
            <a:r>
              <a:rPr lang="en-US" altLang="zh-TW" dirty="0"/>
              <a:t>One unified model (as opposed to many pairwise models)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136667" y="1358340"/>
            <a:ext cx="6696744" cy="4878972"/>
            <a:chOff x="971600" y="1628800"/>
            <a:chExt cx="6696744" cy="48789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剪去並圓角化單一角落矩形 21"/>
            <p:cNvSpPr/>
            <p:nvPr/>
          </p:nvSpPr>
          <p:spPr>
            <a:xfrm>
              <a:off x="5304656" y="1629127"/>
              <a:ext cx="1397868" cy="360040"/>
            </a:xfrm>
            <a:prstGeom prst="snipRound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1">
                      <a:lumMod val="65000"/>
                    </a:schemeClr>
                  </a:solidFill>
                </a:rPr>
                <a:t>Non-parallel</a:t>
              </a:r>
              <a:endParaRPr lang="zh-TW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" name="剪去並圓角化單一角落矩形 2"/>
            <p:cNvSpPr/>
            <p:nvPr/>
          </p:nvSpPr>
          <p:spPr>
            <a:xfrm>
              <a:off x="6687570" y="1628800"/>
              <a:ext cx="980773" cy="360040"/>
            </a:xfrm>
            <a:prstGeom prst="snipRoundRect">
              <a:avLst>
                <a:gd name="adj1" fmla="val 50000"/>
                <a:gd name="adj2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ysClr val="windowText" lastClr="000000"/>
                  </a:solidFill>
                </a:rPr>
                <a:t>Parallel</a:t>
              </a:r>
              <a:endParaRPr lang="zh-TW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71600" y="1988839"/>
              <a:ext cx="6696744" cy="45189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Work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(1/2)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394983" y="1844824"/>
            <a:ext cx="6053425" cy="3600400"/>
            <a:chOff x="1331640" y="1412776"/>
            <a:chExt cx="6053425" cy="36004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552" y="2680721"/>
              <a:ext cx="914400" cy="9144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80" y="2680721"/>
              <a:ext cx="914400" cy="9144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624" y="4098776"/>
              <a:ext cx="914400" cy="91440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098776"/>
              <a:ext cx="914400" cy="914400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96" y="1412776"/>
              <a:ext cx="914400" cy="91440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0665" y="4098776"/>
              <a:ext cx="914400" cy="9144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0360" y="4098776"/>
              <a:ext cx="914400" cy="914400"/>
            </a:xfrm>
            <a:prstGeom prst="rect">
              <a:avLst/>
            </a:prstGeom>
          </p:spPr>
        </p:pic>
        <p:cxnSp>
          <p:nvCxnSpPr>
            <p:cNvPr id="23" name="肘形接點 22"/>
            <p:cNvCxnSpPr>
              <a:stCxn id="19" idx="2"/>
              <a:endCxn id="14" idx="0"/>
            </p:cNvCxnSpPr>
            <p:nvPr/>
          </p:nvCxnSpPr>
          <p:spPr>
            <a:xfrm rot="5400000">
              <a:off x="3272816" y="1531840"/>
              <a:ext cx="353545" cy="194421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接點 24"/>
            <p:cNvCxnSpPr>
              <a:stCxn id="19" idx="2"/>
              <a:endCxn id="13" idx="0"/>
            </p:cNvCxnSpPr>
            <p:nvPr/>
          </p:nvCxnSpPr>
          <p:spPr>
            <a:xfrm rot="16200000" flipH="1">
              <a:off x="5168452" y="1580420"/>
              <a:ext cx="353545" cy="18470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27"/>
            <p:cNvCxnSpPr>
              <a:stCxn id="14" idx="2"/>
              <a:endCxn id="18" idx="0"/>
            </p:cNvCxnSpPr>
            <p:nvPr/>
          </p:nvCxnSpPr>
          <p:spPr>
            <a:xfrm rot="5400000">
              <a:off x="1881333" y="3502628"/>
              <a:ext cx="503655" cy="68864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0"/>
            <p:cNvCxnSpPr>
              <a:stCxn id="14" idx="2"/>
              <a:endCxn id="21" idx="0"/>
            </p:cNvCxnSpPr>
            <p:nvPr/>
          </p:nvCxnSpPr>
          <p:spPr>
            <a:xfrm rot="16200000" flipH="1">
              <a:off x="2585693" y="3486908"/>
              <a:ext cx="503655" cy="72008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>
              <a:stCxn id="13" idx="2"/>
              <a:endCxn id="15" idx="0"/>
            </p:cNvCxnSpPr>
            <p:nvPr/>
          </p:nvCxnSpPr>
          <p:spPr>
            <a:xfrm rot="5400000">
              <a:off x="5669461" y="3499484"/>
              <a:ext cx="503655" cy="69492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接點 34"/>
            <p:cNvCxnSpPr>
              <a:stCxn id="13" idx="2"/>
              <a:endCxn id="20" idx="0"/>
            </p:cNvCxnSpPr>
            <p:nvPr/>
          </p:nvCxnSpPr>
          <p:spPr>
            <a:xfrm rot="16200000" flipH="1">
              <a:off x="6346481" y="3517391"/>
              <a:ext cx="503655" cy="65911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肘形接點 53"/>
            <p:cNvCxnSpPr>
              <a:stCxn id="13" idx="2"/>
            </p:cNvCxnSpPr>
            <p:nvPr/>
          </p:nvCxnSpPr>
          <p:spPr>
            <a:xfrm rot="5400000">
              <a:off x="4630670" y="2208867"/>
              <a:ext cx="251828" cy="3024336"/>
            </a:xfrm>
            <a:prstGeom prst="bentConnector2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7"/>
          <p:cNvSpPr txBox="1"/>
          <p:nvPr/>
        </p:nvSpPr>
        <p:spPr>
          <a:xfrm>
            <a:off x="5040576" y="1950689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Alignment</a:t>
            </a:r>
          </a:p>
          <a:p>
            <a:r>
              <a:rPr lang="en-US" altLang="zh-TW" dirty="0" smtClean="0"/>
              <a:t>Mechanism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079947" y="3262879"/>
            <a:ext cx="96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Pairwise</a:t>
            </a:r>
          </a:p>
          <a:p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942239" y="3229570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Unified</a:t>
            </a:r>
          </a:p>
          <a:p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270795" y="544169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Specified</a:t>
            </a:r>
          </a:p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41915" y="544169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Specified</a:t>
            </a:r>
          </a:p>
          <a:p>
            <a:r>
              <a:rPr lang="en-US" altLang="zh-TW" dirty="0" smtClean="0"/>
              <a:t>Target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950189" y="5441699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Unseen</a:t>
            </a:r>
          </a:p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621309" y="5441699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Unseen</a:t>
            </a:r>
          </a:p>
          <a:p>
            <a:r>
              <a:rPr lang="en-US" altLang="zh-TW" dirty="0" smtClean="0"/>
              <a:t>Target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278126" y="1001835"/>
            <a:ext cx="6585319" cy="4628240"/>
            <a:chOff x="1278126" y="1001835"/>
            <a:chExt cx="6585319" cy="4628240"/>
          </a:xfrm>
        </p:grpSpPr>
        <p:grpSp>
          <p:nvGrpSpPr>
            <p:cNvPr id="10" name="群組 9"/>
            <p:cNvGrpSpPr/>
            <p:nvPr/>
          </p:nvGrpSpPr>
          <p:grpSpPr>
            <a:xfrm>
              <a:off x="1278126" y="1001835"/>
              <a:ext cx="6585319" cy="4628240"/>
              <a:chOff x="1278126" y="1001835"/>
              <a:chExt cx="6585319" cy="4628240"/>
            </a:xfrm>
          </p:grpSpPr>
          <p:sp>
            <p:nvSpPr>
              <p:cNvPr id="9" name="橢圓 8"/>
              <p:cNvSpPr/>
              <p:nvPr/>
            </p:nvSpPr>
            <p:spPr>
              <a:xfrm>
                <a:off x="3965604" y="1741917"/>
                <a:ext cx="1040844" cy="10408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2019415" y="3113522"/>
                <a:ext cx="1040844" cy="10408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1278126" y="4589231"/>
                <a:ext cx="1040844" cy="10408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2786561" y="4565601"/>
                <a:ext cx="1040844" cy="10408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6822601" y="1001835"/>
                <a:ext cx="1040844" cy="10408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6123303" y="22225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:DTW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0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/>
          <p:cNvGrpSpPr/>
          <p:nvPr/>
        </p:nvGrpSpPr>
        <p:grpSpPr>
          <a:xfrm>
            <a:off x="1136667" y="1358340"/>
            <a:ext cx="6696744" cy="4878972"/>
            <a:chOff x="971600" y="1628800"/>
            <a:chExt cx="6696744" cy="48789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4" name="剪去並圓角化單一角落矩形 43"/>
            <p:cNvSpPr/>
            <p:nvPr/>
          </p:nvSpPr>
          <p:spPr>
            <a:xfrm>
              <a:off x="6687570" y="1628800"/>
              <a:ext cx="980773" cy="360040"/>
            </a:xfrm>
            <a:prstGeom prst="snipRound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1">
                      <a:lumMod val="75000"/>
                    </a:schemeClr>
                  </a:solidFill>
                </a:rPr>
                <a:t>Parallel</a:t>
              </a:r>
              <a:endParaRPr lang="zh-TW" alt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剪去並圓角化單一角落矩形 42"/>
            <p:cNvSpPr/>
            <p:nvPr/>
          </p:nvSpPr>
          <p:spPr>
            <a:xfrm>
              <a:off x="5304656" y="1629127"/>
              <a:ext cx="1397868" cy="360040"/>
            </a:xfrm>
            <a:prstGeom prst="snipRound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Non-parallel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71600" y="1988839"/>
              <a:ext cx="6696744" cy="45189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Work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(2/2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19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394983" y="1844824"/>
            <a:ext cx="6053425" cy="3600400"/>
            <a:chOff x="1331640" y="1412776"/>
            <a:chExt cx="6053425" cy="36004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552" y="2680721"/>
              <a:ext cx="914400" cy="9144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80" y="2680721"/>
              <a:ext cx="914400" cy="9144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624" y="4098776"/>
              <a:ext cx="914400" cy="91440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098776"/>
              <a:ext cx="914400" cy="914400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96" y="1412776"/>
              <a:ext cx="914400" cy="91440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0665" y="4098776"/>
              <a:ext cx="914400" cy="9144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0360" y="4098776"/>
              <a:ext cx="914400" cy="914400"/>
            </a:xfrm>
            <a:prstGeom prst="rect">
              <a:avLst/>
            </a:prstGeom>
          </p:spPr>
        </p:pic>
        <p:cxnSp>
          <p:nvCxnSpPr>
            <p:cNvPr id="23" name="肘形接點 22"/>
            <p:cNvCxnSpPr>
              <a:stCxn id="19" idx="2"/>
              <a:endCxn id="14" idx="0"/>
            </p:cNvCxnSpPr>
            <p:nvPr/>
          </p:nvCxnSpPr>
          <p:spPr>
            <a:xfrm rot="5400000">
              <a:off x="3272816" y="1531840"/>
              <a:ext cx="353545" cy="194421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接點 24"/>
            <p:cNvCxnSpPr>
              <a:stCxn id="19" idx="2"/>
              <a:endCxn id="13" idx="0"/>
            </p:cNvCxnSpPr>
            <p:nvPr/>
          </p:nvCxnSpPr>
          <p:spPr>
            <a:xfrm rot="16200000" flipH="1">
              <a:off x="5168452" y="1580420"/>
              <a:ext cx="353545" cy="18470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27"/>
            <p:cNvCxnSpPr>
              <a:stCxn id="14" idx="2"/>
              <a:endCxn id="18" idx="0"/>
            </p:cNvCxnSpPr>
            <p:nvPr/>
          </p:nvCxnSpPr>
          <p:spPr>
            <a:xfrm rot="5400000">
              <a:off x="1881333" y="3502628"/>
              <a:ext cx="503655" cy="68864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0"/>
            <p:cNvCxnSpPr>
              <a:stCxn id="14" idx="2"/>
              <a:endCxn id="21" idx="0"/>
            </p:cNvCxnSpPr>
            <p:nvPr/>
          </p:nvCxnSpPr>
          <p:spPr>
            <a:xfrm rot="16200000" flipH="1">
              <a:off x="2585693" y="3486908"/>
              <a:ext cx="503655" cy="72008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>
              <a:stCxn id="13" idx="2"/>
              <a:endCxn id="15" idx="0"/>
            </p:cNvCxnSpPr>
            <p:nvPr/>
          </p:nvCxnSpPr>
          <p:spPr>
            <a:xfrm rot="5400000">
              <a:off x="5669461" y="3499484"/>
              <a:ext cx="503655" cy="69492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接點 34"/>
            <p:cNvCxnSpPr>
              <a:stCxn id="13" idx="2"/>
              <a:endCxn id="20" idx="0"/>
            </p:cNvCxnSpPr>
            <p:nvPr/>
          </p:nvCxnSpPr>
          <p:spPr>
            <a:xfrm rot="16200000" flipH="1">
              <a:off x="6346481" y="3517391"/>
              <a:ext cx="503655" cy="65911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肘形接點 53"/>
            <p:cNvCxnSpPr>
              <a:stCxn id="13" idx="2"/>
            </p:cNvCxnSpPr>
            <p:nvPr/>
          </p:nvCxnSpPr>
          <p:spPr>
            <a:xfrm rot="5400000">
              <a:off x="4630670" y="2208867"/>
              <a:ext cx="251828" cy="3024336"/>
            </a:xfrm>
            <a:prstGeom prst="bentConnector2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字方塊 7"/>
          <p:cNvSpPr txBox="1"/>
          <p:nvPr/>
        </p:nvSpPr>
        <p:spPr>
          <a:xfrm>
            <a:off x="5040576" y="1950689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Alignment</a:t>
            </a:r>
          </a:p>
          <a:p>
            <a:r>
              <a:rPr lang="en-US" altLang="zh-TW" dirty="0" smtClean="0"/>
              <a:t>Mechanism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079947" y="3262879"/>
            <a:ext cx="96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Pairwise</a:t>
            </a:r>
          </a:p>
          <a:p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942239" y="3229570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Unified</a:t>
            </a:r>
          </a:p>
          <a:p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270795" y="544169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Specified</a:t>
            </a:r>
          </a:p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41915" y="544169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Specified</a:t>
            </a:r>
          </a:p>
          <a:p>
            <a:r>
              <a:rPr lang="en-US" altLang="zh-TW" dirty="0" smtClean="0"/>
              <a:t>Target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950189" y="5441699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Unseen</a:t>
            </a:r>
          </a:p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621309" y="5441699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Unseen</a:t>
            </a:r>
          </a:p>
          <a:p>
            <a:r>
              <a:rPr lang="en-US" altLang="zh-TW" dirty="0" smtClean="0"/>
              <a:t>Target</a:t>
            </a:r>
            <a:endParaRPr lang="zh-TW" altLang="en-US" dirty="0"/>
          </a:p>
        </p:txBody>
      </p:sp>
      <p:grpSp>
        <p:nvGrpSpPr>
          <p:cNvPr id="33" name="群組 32"/>
          <p:cNvGrpSpPr/>
          <p:nvPr/>
        </p:nvGrpSpPr>
        <p:grpSpPr>
          <a:xfrm>
            <a:off x="1278126" y="887669"/>
            <a:ext cx="5598932" cy="4742406"/>
            <a:chOff x="1278126" y="887669"/>
            <a:chExt cx="5598932" cy="4742406"/>
          </a:xfrm>
        </p:grpSpPr>
        <p:sp>
          <p:nvSpPr>
            <p:cNvPr id="36" name="橢圓 35"/>
            <p:cNvSpPr/>
            <p:nvPr/>
          </p:nvSpPr>
          <p:spPr>
            <a:xfrm>
              <a:off x="3965604" y="1741917"/>
              <a:ext cx="1040844" cy="104084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5836214" y="3064061"/>
              <a:ext cx="1040844" cy="10408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1278126" y="4589231"/>
              <a:ext cx="1040844" cy="10408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2786561" y="4565601"/>
              <a:ext cx="1040844" cy="10408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5508104" y="887669"/>
              <a:ext cx="1317195" cy="13171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6123302" y="2222520"/>
            <a:ext cx="145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: (implicitly)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problem: Voice Conversion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(1)</a:t>
            </a:r>
          </a:p>
          <a:p>
            <a:r>
              <a:rPr lang="en-US" dirty="0" smtClean="0"/>
              <a:t>Prior work: Exemplar-based NMF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(3)</a:t>
            </a:r>
          </a:p>
          <a:p>
            <a:r>
              <a:rPr lang="en-US" dirty="0" smtClean="0"/>
              <a:t>Our </a:t>
            </a:r>
            <a:r>
              <a:rPr lang="en-US" dirty="0" smtClean="0"/>
              <a:t>method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(5)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Demo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(4)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Conclusions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(1)</a:t>
            </a:r>
            <a:r>
              <a:rPr lang="en-US" dirty="0" smtClean="0"/>
              <a:t> </a:t>
            </a:r>
            <a:r>
              <a:rPr lang="en-US" dirty="0" smtClean="0"/>
              <a:t>&amp; Future Work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(2)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4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you.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jeremycchsu@gmail.com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7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Choice of Dictionary Size for Baselines</a:t>
            </a:r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1" y="1514818"/>
            <a:ext cx="5020592" cy="393040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9512" y="5482336"/>
            <a:ext cx="8805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Exemplar-Based Sparse Representation </a:t>
            </a:r>
            <a:r>
              <a:rPr lang="en-US" altLang="zh-TW" b="1" dirty="0" smtClean="0"/>
              <a:t>With Residual </a:t>
            </a:r>
            <a:r>
              <a:rPr lang="en-US" altLang="zh-TW" b="1" dirty="0"/>
              <a:t>Compensation for Voice </a:t>
            </a:r>
            <a:r>
              <a:rPr lang="en-US" altLang="zh-TW" b="1" dirty="0" smtClean="0"/>
              <a:t>Conversion,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Zhizheng</a:t>
            </a:r>
            <a:r>
              <a:rPr lang="en-US" altLang="zh-TW" dirty="0"/>
              <a:t> Wu, </a:t>
            </a:r>
            <a:r>
              <a:rPr lang="en-US" altLang="zh-TW" dirty="0" err="1"/>
              <a:t>Tuomas</a:t>
            </a:r>
            <a:r>
              <a:rPr lang="en-US" altLang="zh-TW" dirty="0"/>
              <a:t> Virtanen, </a:t>
            </a:r>
            <a:r>
              <a:rPr lang="en-US" altLang="zh-TW" dirty="0" err="1"/>
              <a:t>Eng</a:t>
            </a:r>
            <a:r>
              <a:rPr lang="en-US" altLang="zh-TW" dirty="0"/>
              <a:t> </a:t>
            </a:r>
            <a:r>
              <a:rPr lang="en-US" altLang="zh-TW" dirty="0" err="1"/>
              <a:t>Siong</a:t>
            </a:r>
            <a:r>
              <a:rPr lang="en-US" altLang="zh-TW" dirty="0"/>
              <a:t> </a:t>
            </a:r>
            <a:r>
              <a:rPr lang="en-US" altLang="zh-TW" dirty="0" err="1" smtClean="0"/>
              <a:t>Chng</a:t>
            </a:r>
            <a:r>
              <a:rPr lang="en-US" altLang="zh-TW" dirty="0" smtClean="0"/>
              <a:t>, </a:t>
            </a:r>
            <a:r>
              <a:rPr lang="en-US" altLang="zh-TW" dirty="0"/>
              <a:t>and </a:t>
            </a:r>
            <a:r>
              <a:rPr lang="en-US" altLang="zh-TW" dirty="0" err="1"/>
              <a:t>Haizhou</a:t>
            </a:r>
            <a:r>
              <a:rPr lang="en-US" altLang="zh-TW" dirty="0"/>
              <a:t> </a:t>
            </a:r>
            <a:r>
              <a:rPr lang="en-US" altLang="zh-TW" dirty="0" smtClean="0"/>
              <a:t>Li,</a:t>
            </a:r>
          </a:p>
          <a:p>
            <a:r>
              <a:rPr lang="en-US" altLang="zh-TW" dirty="0" smtClean="0"/>
              <a:t>IEEE/ACM </a:t>
            </a:r>
            <a:r>
              <a:rPr lang="en-US" altLang="zh-TW" dirty="0"/>
              <a:t>TRANSACTIONS ON AUDIO, SPEECH, AND LANGUAGE PROCESSING, </a:t>
            </a:r>
            <a:endParaRPr lang="en-US" altLang="zh-TW" dirty="0" smtClean="0"/>
          </a:p>
          <a:p>
            <a:r>
              <a:rPr lang="en-US" altLang="zh-TW" dirty="0" smtClean="0"/>
              <a:t>VOL</a:t>
            </a:r>
            <a:r>
              <a:rPr lang="en-US" altLang="zh-TW" dirty="0"/>
              <a:t>. 22, NO. 10, OCTOBER </a:t>
            </a:r>
            <a:r>
              <a:rPr lang="en-US" altLang="zh-TW" dirty="0" smtClean="0"/>
              <a:t>2014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9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Voice Conversion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convert “voice (perceived speaker identity)” </a:t>
            </a:r>
          </a:p>
          <a:p>
            <a:pPr lvl="1"/>
            <a:r>
              <a:rPr lang="en-US" dirty="0" smtClean="0"/>
              <a:t>while preserving “contents.”</a:t>
            </a:r>
          </a:p>
          <a:p>
            <a:r>
              <a:rPr lang="en-US" dirty="0" smtClean="0"/>
              <a:t>Simplified version:</a:t>
            </a:r>
          </a:p>
          <a:p>
            <a:pPr lvl="1"/>
            <a:r>
              <a:rPr lang="en-US" dirty="0" smtClean="0"/>
              <a:t>convert “</a:t>
            </a:r>
            <a:r>
              <a:rPr lang="en-US" b="1" dirty="0" smtClean="0"/>
              <a:t>spectrum</a:t>
            </a:r>
            <a:r>
              <a:rPr lang="en-US" dirty="0" smtClean="0"/>
              <a:t>” from parallel corpora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5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Work: ENMF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(1/2)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Exemplar-based NMF</a:t>
            </a:r>
            <a:r>
              <a:rPr lang="en-US" sz="2800" dirty="0" smtClean="0"/>
              <a:t> </a:t>
            </a:r>
            <a:r>
              <a:rPr lang="en-US" sz="2800" dirty="0" smtClean="0"/>
              <a:t>framework</a:t>
            </a:r>
          </a:p>
          <a:p>
            <a:pPr lvl="1"/>
            <a:r>
              <a:rPr lang="en-US" altLang="zh-TW" sz="2400" i="1" dirty="0" smtClean="0"/>
              <a:t>Pre-select</a:t>
            </a:r>
            <a:r>
              <a:rPr lang="en-US" altLang="zh-TW" sz="2400" dirty="0" smtClean="0"/>
              <a:t> a </a:t>
            </a:r>
            <a:r>
              <a:rPr lang="en-US" altLang="zh-TW" sz="2400" b="1" dirty="0" smtClean="0"/>
              <a:t>source</a:t>
            </a:r>
            <a:r>
              <a:rPr lang="en-US" altLang="zh-TW" sz="2400" dirty="0" smtClean="0"/>
              <a:t> &amp; </a:t>
            </a:r>
            <a:r>
              <a:rPr lang="en-US" altLang="zh-TW" sz="2400" b="1" dirty="0" smtClean="0"/>
              <a:t>a target dictionary</a:t>
            </a:r>
            <a:r>
              <a:rPr lang="en-US" altLang="zh-TW" sz="2400" dirty="0" smtClean="0"/>
              <a:t>.</a:t>
            </a:r>
            <a:endParaRPr lang="en-US" altLang="zh-TW" sz="2400" dirty="0"/>
          </a:p>
          <a:p>
            <a:pPr lvl="1"/>
            <a:r>
              <a:rPr lang="en-US" sz="2400" dirty="0" smtClean="0"/>
              <a:t>Obtain </a:t>
            </a:r>
            <a:r>
              <a:rPr lang="en-US" sz="2400" dirty="0" smtClean="0"/>
              <a:t>an </a:t>
            </a:r>
            <a:r>
              <a:rPr lang="en-US" sz="2400" b="1" dirty="0" smtClean="0"/>
              <a:t>activation</a:t>
            </a:r>
            <a:r>
              <a:rPr lang="en-US" sz="2400" dirty="0" smtClean="0"/>
              <a:t> </a:t>
            </a:r>
            <a:r>
              <a:rPr lang="en-US" sz="2400" dirty="0" smtClean="0"/>
              <a:t>by </a:t>
            </a:r>
            <a:r>
              <a:rPr lang="en-US" sz="2400" dirty="0" smtClean="0"/>
              <a:t>reconstructing a source </a:t>
            </a:r>
            <a:r>
              <a:rPr lang="en-US" sz="2400" dirty="0" smtClean="0"/>
              <a:t>input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Predict the </a:t>
            </a:r>
            <a:r>
              <a:rPr lang="en-US" sz="2400" dirty="0" err="1" smtClean="0"/>
              <a:t>ourput</a:t>
            </a:r>
            <a:r>
              <a:rPr lang="en-US" sz="2400" dirty="0" smtClean="0"/>
              <a:t> </a:t>
            </a:r>
            <a:r>
              <a:rPr lang="en-US" sz="2400" dirty="0" smtClean="0"/>
              <a:t>by activating the </a:t>
            </a:r>
            <a:r>
              <a:rPr lang="en-US" sz="2400" dirty="0" smtClean="0"/>
              <a:t>target </a:t>
            </a:r>
            <a:r>
              <a:rPr lang="en-US" sz="2400" dirty="0" smtClean="0"/>
              <a:t>dictionary.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314567" y="3865183"/>
                <a:ext cx="19399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altLang="zh-TW" sz="36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TW" sz="3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r>
                        <a:rPr lang="en-US" altLang="zh-TW" sz="36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𝑽</m:t>
                      </m:r>
                    </m:oMath>
                  </m:oMathPara>
                </a14:m>
                <a:endParaRPr lang="zh-TW" altLang="en-US" sz="3600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567" y="3865183"/>
                <a:ext cx="193995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428088" y="3865878"/>
            <a:ext cx="5420689" cy="2659466"/>
            <a:chOff x="1475656" y="1319748"/>
            <a:chExt cx="4649117" cy="2306994"/>
          </a:xfrm>
        </p:grpSpPr>
        <p:sp>
          <p:nvSpPr>
            <p:cNvPr id="10" name="文字方塊 9"/>
            <p:cNvSpPr txBox="1"/>
            <p:nvPr/>
          </p:nvSpPr>
          <p:spPr>
            <a:xfrm>
              <a:off x="2555776" y="174250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≈</a:t>
              </a:r>
              <a:endPara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3461912" y="1788670"/>
                  <a:ext cx="266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1912" y="1788670"/>
                  <a:ext cx="26626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04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668229" y="1781349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8229" y="1781349"/>
                  <a:ext cx="4106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群組 12"/>
            <p:cNvGrpSpPr/>
            <p:nvPr/>
          </p:nvGrpSpPr>
          <p:grpSpPr>
            <a:xfrm>
              <a:off x="2879812" y="1772953"/>
              <a:ext cx="612068" cy="432048"/>
              <a:chOff x="2375756" y="630117"/>
              <a:chExt cx="612068" cy="432048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2375756" y="630117"/>
                <a:ext cx="612068" cy="432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字方塊 46"/>
                  <p:cNvSpPr txBox="1"/>
                  <p:nvPr/>
                </p:nvSpPr>
                <p:spPr>
                  <a:xfrm>
                    <a:off x="2506981" y="638513"/>
                    <a:ext cx="288032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文字方塊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6981" y="638513"/>
                    <a:ext cx="28803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53191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群組 13"/>
            <p:cNvGrpSpPr/>
            <p:nvPr/>
          </p:nvGrpSpPr>
          <p:grpSpPr>
            <a:xfrm>
              <a:off x="3782272" y="1762685"/>
              <a:ext cx="932013" cy="612068"/>
              <a:chOff x="3655942" y="619849"/>
              <a:chExt cx="932013" cy="612068"/>
            </a:xfrm>
            <a:pattFill prst="lt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p:grpSpPr>
          <p:sp>
            <p:nvSpPr>
              <p:cNvPr id="44" name="矩形 43"/>
              <p:cNvSpPr/>
              <p:nvPr/>
            </p:nvSpPr>
            <p:spPr>
              <a:xfrm rot="5400000">
                <a:off x="3815915" y="459876"/>
                <a:ext cx="612068" cy="93201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977933" y="638513"/>
                <a:ext cx="288032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TW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5044653" y="1742504"/>
              <a:ext cx="936104" cy="452228"/>
              <a:chOff x="5004048" y="599668"/>
              <a:chExt cx="936104" cy="452228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004048" y="619848"/>
                <a:ext cx="936104" cy="4320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字方塊 42"/>
                  <p:cNvSpPr txBox="1"/>
                  <p:nvPr/>
                </p:nvSpPr>
                <p:spPr>
                  <a:xfrm>
                    <a:off x="5287475" y="599668"/>
                    <a:ext cx="397865" cy="3767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oMath>
                      </m:oMathPara>
                    </a14:m>
                    <a:endParaRPr lang="zh-TW" altLang="en-US" b="1" dirty="0"/>
                  </a:p>
                </p:txBody>
              </p:sp>
            </mc:Choice>
            <mc:Fallback xmlns="">
              <p:sp>
                <p:nvSpPr>
                  <p:cNvPr id="28" name="文字方塊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7475" y="599668"/>
                    <a:ext cx="397865" cy="37677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613" r="-6154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3461912" y="2741999"/>
                  <a:ext cx="266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文字方塊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1912" y="2741999"/>
                  <a:ext cx="2662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04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668229" y="2734678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6" name="文字方塊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8229" y="2734678"/>
                  <a:ext cx="41068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群組 17"/>
            <p:cNvGrpSpPr/>
            <p:nvPr/>
          </p:nvGrpSpPr>
          <p:grpSpPr>
            <a:xfrm>
              <a:off x="2911342" y="2726282"/>
              <a:ext cx="612068" cy="432048"/>
              <a:chOff x="2375756" y="630117"/>
              <a:chExt cx="612068" cy="43204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375756" y="630117"/>
                <a:ext cx="612068" cy="4320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字方塊 40"/>
                  <p:cNvSpPr txBox="1"/>
                  <p:nvPr/>
                </p:nvSpPr>
                <p:spPr>
                  <a:xfrm>
                    <a:off x="2502095" y="651206"/>
                    <a:ext cx="288032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文字方塊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2095" y="651206"/>
                    <a:ext cx="288032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50000" b="-1667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矩形 18"/>
            <p:cNvSpPr/>
            <p:nvPr/>
          </p:nvSpPr>
          <p:spPr>
            <a:xfrm rot="5400000">
              <a:off x="3942245" y="2556041"/>
              <a:ext cx="612068" cy="9320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51484" y="2340749"/>
                  <a:ext cx="68800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1100" b="0" i="0" smtClean="0">
                            <a:latin typeface="Cambria Math"/>
                            <a:ea typeface="Cambria Math"/>
                          </a:rPr>
                          <m:t>K</m:t>
                        </m:r>
                        <m:r>
                          <a:rPr lang="en-US" altLang="zh-TW" sz="11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11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m:oMathPara>
                  </a14:m>
                  <a:endParaRPr lang="zh-TW" alt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zh-TW" alt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文字方塊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484" y="2340749"/>
                  <a:ext cx="688001" cy="43088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線單箭頭接點 20"/>
            <p:cNvCxnSpPr>
              <a:stCxn id="44" idx="3"/>
              <a:endCxn id="19" idx="1"/>
            </p:cNvCxnSpPr>
            <p:nvPr/>
          </p:nvCxnSpPr>
          <p:spPr>
            <a:xfrm>
              <a:off x="4248279" y="2374753"/>
              <a:ext cx="0" cy="34126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3224486" y="2188822"/>
                  <a:ext cx="68800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1100" b="0" i="0" smtClean="0">
                            <a:latin typeface="Cambria Math"/>
                            <a:ea typeface="Cambria Math"/>
                          </a:rPr>
                          <m:t>D</m:t>
                        </m:r>
                        <m:r>
                          <a:rPr lang="en-US" altLang="zh-TW" sz="11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11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oMath>
                    </m:oMathPara>
                  </a14:m>
                  <a:endParaRPr lang="zh-TW" alt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zh-TW" alt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4486" y="2188822"/>
                  <a:ext cx="688001" cy="43088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文字方塊 22"/>
            <p:cNvSpPr txBox="1"/>
            <p:nvPr/>
          </p:nvSpPr>
          <p:spPr>
            <a:xfrm>
              <a:off x="3707904" y="3335962"/>
              <a:ext cx="17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*shared weights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834860" y="1320099"/>
              <a:ext cx="1078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Dictionary </a:t>
              </a:r>
            </a:p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(Bases)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712800" y="1330258"/>
              <a:ext cx="1704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Activation</a:t>
              </a:r>
            </a:p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weights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1475656" y="1319748"/>
              <a:ext cx="1438813" cy="1256502"/>
              <a:chOff x="1475656" y="1319748"/>
              <a:chExt cx="1438813" cy="1256502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1547664" y="1763524"/>
                <a:ext cx="936104" cy="432048"/>
                <a:chOff x="755576" y="620688"/>
                <a:chExt cx="936104" cy="43204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755576" y="620688"/>
                  <a:ext cx="936104" cy="43204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文字方塊 38"/>
                <p:cNvSpPr txBox="1"/>
                <p:nvPr/>
              </p:nvSpPr>
              <p:spPr>
                <a:xfrm>
                  <a:off x="1064156" y="661475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TW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字方塊 35"/>
                  <p:cNvSpPr txBox="1"/>
                  <p:nvPr/>
                </p:nvSpPr>
                <p:spPr>
                  <a:xfrm>
                    <a:off x="2226468" y="2145363"/>
                    <a:ext cx="68800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TW" sz="1100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en-US" altLang="zh-TW" sz="11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11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zh-TW" alt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TW" alt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文字方塊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6468" y="2145363"/>
                    <a:ext cx="688001" cy="43088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文字方塊 36"/>
              <p:cNvSpPr txBox="1"/>
              <p:nvPr/>
            </p:nvSpPr>
            <p:spPr>
              <a:xfrm>
                <a:off x="1475656" y="1319748"/>
                <a:ext cx="12947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frames </a:t>
                </a:r>
              </a:p>
              <a:p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source speaker</a:t>
                </a:r>
              </a:p>
            </p:txBody>
          </p:sp>
        </p:grpSp>
        <p:sp>
          <p:nvSpPr>
            <p:cNvPr id="27" name="文字方塊 26"/>
            <p:cNvSpPr txBox="1"/>
            <p:nvPr/>
          </p:nvSpPr>
          <p:spPr>
            <a:xfrm>
              <a:off x="5046095" y="1319748"/>
              <a:ext cx="1078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Reconstructed frames</a:t>
              </a:r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5044653" y="2708920"/>
              <a:ext cx="1078678" cy="904041"/>
              <a:chOff x="5044653" y="2842959"/>
              <a:chExt cx="1078678" cy="904041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5044653" y="2842959"/>
                <a:ext cx="936104" cy="439141"/>
                <a:chOff x="5004048" y="612755"/>
                <a:chExt cx="936104" cy="439141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5004048" y="619848"/>
                  <a:ext cx="936104" cy="43204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文字方塊 33"/>
                    <p:cNvSpPr txBox="1"/>
                    <p:nvPr/>
                  </p:nvSpPr>
                  <p:spPr>
                    <a:xfrm>
                      <a:off x="5275956" y="612755"/>
                      <a:ext cx="383438" cy="3767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𝒀</m:t>
                                </m:r>
                              </m:e>
                            </m:acc>
                          </m:oMath>
                        </m:oMathPara>
                      </a14:m>
                      <a:endParaRPr lang="zh-TW" altLang="en-US" b="1" dirty="0"/>
                    </a:p>
                  </p:txBody>
                </p:sp>
              </mc:Choice>
              <mc:Fallback xmlns="">
                <p:sp>
                  <p:nvSpPr>
                    <p:cNvPr id="53" name="文字方塊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75956" y="612755"/>
                      <a:ext cx="383438" cy="376770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t="-1613" r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2" name="文字方塊 31"/>
              <p:cNvSpPr txBox="1"/>
              <p:nvPr/>
            </p:nvSpPr>
            <p:spPr>
              <a:xfrm>
                <a:off x="5044653" y="3285335"/>
                <a:ext cx="1078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Converted frames</a:t>
                </a:r>
              </a:p>
            </p:txBody>
          </p:sp>
        </p:grpSp>
        <p:cxnSp>
          <p:nvCxnSpPr>
            <p:cNvPr id="29" name="直線單箭頭接點 28"/>
            <p:cNvCxnSpPr>
              <a:stCxn id="46" idx="2"/>
              <a:endCxn id="41" idx="0"/>
            </p:cNvCxnSpPr>
            <p:nvPr/>
          </p:nvCxnSpPr>
          <p:spPr>
            <a:xfrm flipH="1">
              <a:off x="3181697" y="2205001"/>
              <a:ext cx="4149" cy="54237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774225" y="3165077"/>
              <a:ext cx="823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parallel</a:t>
              </a:r>
            </a:p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dictionary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58" y="4981237"/>
            <a:ext cx="2202208" cy="12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Work: </a:t>
            </a:r>
            <a:r>
              <a:rPr lang="en-US" dirty="0" smtClean="0"/>
              <a:t>ENMF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(2/2)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Advantages</a:t>
            </a:r>
          </a:p>
          <a:p>
            <a:pPr lvl="1"/>
            <a:r>
              <a:rPr lang="en-US" sz="2400" dirty="0" smtClean="0"/>
              <a:t>Acceptable quality</a:t>
            </a:r>
          </a:p>
          <a:p>
            <a:pPr lvl="1"/>
            <a:r>
              <a:rPr lang="en-US" sz="2400" dirty="0"/>
              <a:t>Reasonable similarity to the target</a:t>
            </a:r>
          </a:p>
          <a:p>
            <a:pPr lvl="1"/>
            <a:r>
              <a:rPr lang="en-US" sz="2400" dirty="0"/>
              <a:t>Applicable on-the-fly </a:t>
            </a:r>
            <a:r>
              <a:rPr lang="en-US" sz="2400" dirty="0" smtClean="0"/>
              <a:t>(without </a:t>
            </a:r>
            <a:r>
              <a:rPr lang="en-US" sz="2400" dirty="0"/>
              <a:t>training phases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400" dirty="0" smtClean="0"/>
              <a:t>Slow conversion (solving V iteratively during conversion)</a:t>
            </a:r>
          </a:p>
          <a:p>
            <a:pPr lvl="1"/>
            <a:r>
              <a:rPr lang="en-US" sz="2400" dirty="0" smtClean="0"/>
              <a:t>Less scalable (voice quality of output is somewhat proportional to dictionary size)</a:t>
            </a:r>
          </a:p>
          <a:p>
            <a:pPr lvl="1"/>
            <a:r>
              <a:rPr lang="en-US" sz="2400" dirty="0" smtClean="0"/>
              <a:t>Trade-off between performance and </a:t>
            </a:r>
            <a:r>
              <a:rPr lang="en-US" sz="2400" dirty="0" smtClean="0"/>
              <a:t>speed</a:t>
            </a:r>
            <a:endParaRPr 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2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Prior Work: ENMF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 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 flipV="1">
            <a:off x="2987824" y="3204260"/>
            <a:ext cx="3492500" cy="1403046"/>
          </a:xfrm>
          <a:custGeom>
            <a:avLst/>
            <a:gdLst>
              <a:gd name="connsiteX0" fmla="*/ 0 w 3492500"/>
              <a:gd name="connsiteY0" fmla="*/ 0 h 1565678"/>
              <a:gd name="connsiteX1" fmla="*/ 1752600 w 3492500"/>
              <a:gd name="connsiteY1" fmla="*/ 1320800 h 1565678"/>
              <a:gd name="connsiteX2" fmla="*/ 3492500 w 3492500"/>
              <a:gd name="connsiteY2" fmla="*/ 1562100 h 156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0" h="1565678">
                <a:moveTo>
                  <a:pt x="0" y="0"/>
                </a:moveTo>
                <a:cubicBezTo>
                  <a:pt x="585258" y="530225"/>
                  <a:pt x="1170517" y="1060450"/>
                  <a:pt x="1752600" y="1320800"/>
                </a:cubicBezTo>
                <a:cubicBezTo>
                  <a:pt x="2334683" y="1581150"/>
                  <a:pt x="2913591" y="1571625"/>
                  <a:pt x="3492500" y="1562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2987824" y="2276872"/>
            <a:ext cx="4104456" cy="2597472"/>
            <a:chOff x="2903116" y="2492896"/>
            <a:chExt cx="4104456" cy="2597472"/>
          </a:xfrm>
        </p:grpSpPr>
        <p:cxnSp>
          <p:nvCxnSpPr>
            <p:cNvPr id="9" name="直線單箭頭接點 8"/>
            <p:cNvCxnSpPr/>
            <p:nvPr/>
          </p:nvCxnSpPr>
          <p:spPr>
            <a:xfrm flipV="1">
              <a:off x="2915816" y="2492896"/>
              <a:ext cx="0" cy="25922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 flipV="1">
              <a:off x="2903116" y="5078834"/>
              <a:ext cx="4104456" cy="115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文字方塊 14"/>
          <p:cNvSpPr txBox="1"/>
          <p:nvPr/>
        </p:nvSpPr>
        <p:spPr>
          <a:xfrm>
            <a:off x="6429834" y="4449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size </a:t>
            </a:r>
            <a:r>
              <a:rPr lang="en-US" altLang="zh-TW" dirty="0" smtClean="0"/>
              <a:t>of dictionary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20354" y="2186569"/>
            <a:ext cx="22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uality of conversion 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537734" y="3386377"/>
            <a:ext cx="90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ENMF</a:t>
            </a:r>
            <a:endParaRPr lang="zh-TW" altLang="en-US" dirty="0"/>
          </a:p>
        </p:txBody>
      </p:sp>
      <p:grpSp>
        <p:nvGrpSpPr>
          <p:cNvPr id="44" name="群組 43"/>
          <p:cNvGrpSpPr/>
          <p:nvPr/>
        </p:nvGrpSpPr>
        <p:grpSpPr>
          <a:xfrm>
            <a:off x="753193" y="3898173"/>
            <a:ext cx="6339087" cy="646331"/>
            <a:chOff x="753193" y="3898173"/>
            <a:chExt cx="6339087" cy="646331"/>
          </a:xfrm>
        </p:grpSpPr>
        <p:cxnSp>
          <p:nvCxnSpPr>
            <p:cNvPr id="20" name="直線單箭頭接點 19"/>
            <p:cNvCxnSpPr/>
            <p:nvPr/>
          </p:nvCxnSpPr>
          <p:spPr>
            <a:xfrm flipV="1">
              <a:off x="2987824" y="4077072"/>
              <a:ext cx="4104456" cy="11534"/>
            </a:xfrm>
            <a:prstGeom prst="straightConnector1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753193" y="3898173"/>
              <a:ext cx="2271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Level of acceptable performance</a:t>
              </a:r>
              <a:endParaRPr lang="zh-TW" altLang="en-US" dirty="0"/>
            </a:p>
          </p:txBody>
        </p:sp>
      </p:grpSp>
      <p:cxnSp>
        <p:nvCxnSpPr>
          <p:cNvPr id="27" name="直線接點 26"/>
          <p:cNvCxnSpPr/>
          <p:nvPr/>
        </p:nvCxnSpPr>
        <p:spPr>
          <a:xfrm>
            <a:off x="3646346" y="4765402"/>
            <a:ext cx="0" cy="2223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796136" y="4756894"/>
            <a:ext cx="0" cy="2223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群組 42"/>
          <p:cNvGrpSpPr/>
          <p:nvPr/>
        </p:nvGrpSpPr>
        <p:grpSpPr>
          <a:xfrm>
            <a:off x="753193" y="3008877"/>
            <a:ext cx="6339087" cy="646331"/>
            <a:chOff x="753193" y="3008877"/>
            <a:chExt cx="6339087" cy="646331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2987824" y="3204468"/>
              <a:ext cx="4104456" cy="11534"/>
            </a:xfrm>
            <a:prstGeom prst="straightConnector1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753193" y="3008877"/>
              <a:ext cx="2271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Level of performance saturation</a:t>
              </a:r>
              <a:endParaRPr lang="zh-TW" altLang="en-US" dirty="0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974694" y="2874940"/>
            <a:ext cx="5652502" cy="1731784"/>
            <a:chOff x="2974694" y="2874940"/>
            <a:chExt cx="5652502" cy="1731784"/>
          </a:xfrm>
        </p:grpSpPr>
        <p:sp>
          <p:nvSpPr>
            <p:cNvPr id="25" name="文字方塊 24"/>
            <p:cNvSpPr txBox="1"/>
            <p:nvPr/>
          </p:nvSpPr>
          <p:spPr>
            <a:xfrm>
              <a:off x="6663570" y="2874940"/>
              <a:ext cx="1963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NMF </a:t>
              </a:r>
              <a:r>
                <a:rPr lang="en-US" altLang="zh-TW" dirty="0" smtClean="0">
                  <a:solidFill>
                    <a:schemeClr val="bg1">
                      <a:lumMod val="75000"/>
                    </a:schemeClr>
                  </a:solidFill>
                </a:rPr>
                <a:t>(expected)</a:t>
              </a:r>
              <a:endParaRPr lang="zh-TW" alt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2974694" y="3095716"/>
              <a:ext cx="3495554" cy="1511008"/>
            </a:xfrm>
            <a:custGeom>
              <a:avLst/>
              <a:gdLst>
                <a:gd name="connsiteX0" fmla="*/ 0 w 3495554"/>
                <a:gd name="connsiteY0" fmla="*/ 1511008 h 1511008"/>
                <a:gd name="connsiteX1" fmla="*/ 590309 w 3495554"/>
                <a:gd name="connsiteY1" fmla="*/ 237793 h 1511008"/>
                <a:gd name="connsiteX2" fmla="*/ 879676 w 3495554"/>
                <a:gd name="connsiteY2" fmla="*/ 29449 h 1511008"/>
                <a:gd name="connsiteX3" fmla="*/ 3495554 w 3495554"/>
                <a:gd name="connsiteY3" fmla="*/ 6299 h 151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5554" h="1511008">
                  <a:moveTo>
                    <a:pt x="0" y="1511008"/>
                  </a:moveTo>
                  <a:cubicBezTo>
                    <a:pt x="221848" y="997863"/>
                    <a:pt x="443696" y="484719"/>
                    <a:pt x="590309" y="237793"/>
                  </a:cubicBezTo>
                  <a:cubicBezTo>
                    <a:pt x="736922" y="-9134"/>
                    <a:pt x="395469" y="68031"/>
                    <a:pt x="879676" y="29449"/>
                  </a:cubicBezTo>
                  <a:cubicBezTo>
                    <a:pt x="1363883" y="-9133"/>
                    <a:pt x="2429718" y="-1417"/>
                    <a:pt x="3495554" y="6299"/>
                  </a:cubicBez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485655" y="2597907"/>
            <a:ext cx="1164293" cy="630216"/>
            <a:chOff x="3485655" y="2597907"/>
            <a:chExt cx="1164293" cy="630216"/>
          </a:xfrm>
        </p:grpSpPr>
        <p:sp>
          <p:nvSpPr>
            <p:cNvPr id="39" name="爆炸 1 38"/>
            <p:cNvSpPr/>
            <p:nvPr/>
          </p:nvSpPr>
          <p:spPr>
            <a:xfrm>
              <a:off x="3578021" y="3008527"/>
              <a:ext cx="199760" cy="21959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485655" y="2597907"/>
              <a:ext cx="1164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Our desire</a:t>
              </a:r>
              <a:endParaRPr lang="zh-TW" altLang="en-US" dirty="0"/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3090735" y="5145872"/>
            <a:ext cx="1374092" cy="37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Baseline 1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299538" y="5145872"/>
            <a:ext cx="1374092" cy="37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Baseline 2</a:t>
            </a:r>
            <a:endParaRPr lang="zh-TW" altLang="en-US" dirty="0"/>
          </a:p>
        </p:txBody>
      </p:sp>
      <p:grpSp>
        <p:nvGrpSpPr>
          <p:cNvPr id="52" name="群組 51"/>
          <p:cNvGrpSpPr/>
          <p:nvPr/>
        </p:nvGrpSpPr>
        <p:grpSpPr>
          <a:xfrm>
            <a:off x="2997843" y="1750451"/>
            <a:ext cx="5966645" cy="3110916"/>
            <a:chOff x="2997843" y="1750451"/>
            <a:chExt cx="5966645" cy="3110916"/>
          </a:xfrm>
        </p:grpSpPr>
        <p:sp>
          <p:nvSpPr>
            <p:cNvPr id="50" name="手繪多邊形 49"/>
            <p:cNvSpPr/>
            <p:nvPr/>
          </p:nvSpPr>
          <p:spPr>
            <a:xfrm>
              <a:off x="2997843" y="2384385"/>
              <a:ext cx="3970116" cy="2476982"/>
            </a:xfrm>
            <a:custGeom>
              <a:avLst/>
              <a:gdLst>
                <a:gd name="connsiteX0" fmla="*/ 0 w 3970116"/>
                <a:gd name="connsiteY0" fmla="*/ 2476982 h 2476982"/>
                <a:gd name="connsiteX1" fmla="*/ 2615879 w 3970116"/>
                <a:gd name="connsiteY1" fmla="*/ 1770926 h 2476982"/>
                <a:gd name="connsiteX2" fmla="*/ 3970116 w 3970116"/>
                <a:gd name="connsiteY2" fmla="*/ 0 h 247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0116" h="2476982">
                  <a:moveTo>
                    <a:pt x="0" y="2476982"/>
                  </a:moveTo>
                  <a:cubicBezTo>
                    <a:pt x="977096" y="2330369"/>
                    <a:pt x="1954193" y="2183756"/>
                    <a:pt x="2615879" y="1770926"/>
                  </a:cubicBezTo>
                  <a:cubicBezTo>
                    <a:pt x="3277565" y="1358096"/>
                    <a:pt x="3623840" y="679048"/>
                    <a:pt x="3970116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6537734" y="1750451"/>
              <a:ext cx="2426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ENMF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en-US" altLang="zh-TW" dirty="0" smtClean="0"/>
                <a:t>(computational cost)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60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EDN: </a:t>
            </a:r>
            <a:r>
              <a:rPr lang="en-US" altLang="zh-TW" dirty="0" smtClean="0"/>
              <a:t>An </a:t>
            </a:r>
            <a:r>
              <a:rPr lang="en-US" altLang="zh-TW" dirty="0"/>
              <a:t>auto-encoder </a:t>
            </a:r>
            <a:r>
              <a:rPr lang="en-US" altLang="zh-TW" dirty="0" smtClean="0"/>
              <a:t>re-formulation </a:t>
            </a:r>
            <a:r>
              <a:rPr lang="en-US" altLang="zh-TW" dirty="0"/>
              <a:t>for </a:t>
            </a:r>
            <a:r>
              <a:rPr lang="en-US" altLang="zh-TW" dirty="0" smtClean="0"/>
              <a:t>NMF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7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28304" y="1556425"/>
                <a:ext cx="39468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altLang="zh-TW" sz="3600" dirty="0" smtClean="0">
                    <a:solidFill>
                      <a:schemeClr val="tx1"/>
                    </a:solidFill>
                  </a:rPr>
                  <a:t>NMF: </a:t>
                </a:r>
                <a14:m>
                  <m:oMath xmlns:m="http://schemas.openxmlformats.org/officeDocument/2006/math">
                    <m:r>
                      <a:rPr lang="en-US" altLang="zh-TW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TW" sz="3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𝑿</m:t>
                    </m:r>
                    <m:r>
                      <a:rPr lang="en-US" altLang="zh-TW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sz="3600" b="1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𝑿</m:t>
                        </m:r>
                      </m:sub>
                    </m:sSub>
                    <m:r>
                      <a:rPr lang="en-US" altLang="zh-TW" sz="36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36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zh-TW" altLang="en-US" sz="3600" b="1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4" y="1556425"/>
                <a:ext cx="3946850" cy="646331"/>
              </a:xfrm>
              <a:prstGeom prst="rect">
                <a:avLst/>
              </a:prstGeom>
              <a:blipFill>
                <a:blip r:embed="rId3"/>
                <a:stretch>
                  <a:fillRect l="-4630"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861211" y="30451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endParaRPr lang="zh-TW" altLang="en-US" sz="3600" b="1" dirty="0">
              <a:solidFill>
                <a:srgbClr val="7030A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114971"/>
            <a:ext cx="3614109" cy="153816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3174" y="4653136"/>
            <a:ext cx="3890825" cy="1968664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477195" y="513049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endParaRPr lang="zh-TW" altLang="en-US" sz="3600" b="1" dirty="0"/>
          </a:p>
        </p:txBody>
      </p:sp>
      <p:sp>
        <p:nvSpPr>
          <p:cNvPr id="24" name="矩形 23"/>
          <p:cNvSpPr/>
          <p:nvPr/>
        </p:nvSpPr>
        <p:spPr>
          <a:xfrm>
            <a:off x="390678" y="2260656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/>
              <a:t>EDN:</a:t>
            </a:r>
            <a:endParaRPr lang="zh-TW" altLang="en-US" sz="36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559902" y="2822217"/>
            <a:ext cx="5273751" cy="3415095"/>
            <a:chOff x="559902" y="2722002"/>
            <a:chExt cx="5273751" cy="34150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3013144" y="4906632"/>
                  <a:ext cx="2096984" cy="1230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altLang="zh-TW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  <m:r>
                          <a:rPr lang="en-US" altLang="zh-TW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altLang="zh-TW" sz="3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3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𝑿</m:t>
                            </m:r>
                          </m:e>
                        </m:acc>
                      </m:oMath>
                    </m:oMathPara>
                  </a14:m>
                  <a:endParaRPr lang="en-US" altLang="zh-TW" sz="3600" b="1" dirty="0" smtClean="0">
                    <a:solidFill>
                      <a:schemeClr val="accent4">
                        <a:lumMod val="75000"/>
                      </a:schemeClr>
                    </a:solidFill>
                    <a:ea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altLang="zh-TW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  <m:r>
                          <a:rPr lang="en-US" altLang="zh-TW" sz="3600" b="1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altLang="zh-TW" sz="3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3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𝒀</m:t>
                            </m:r>
                          </m:e>
                        </m:acc>
                      </m:oMath>
                    </m:oMathPara>
                  </a14:m>
                  <a:endParaRPr lang="en-US" altLang="zh-TW" sz="3600" b="1" dirty="0" smtClean="0">
                    <a:solidFill>
                      <a:schemeClr val="accent4">
                        <a:lumMod val="75000"/>
                      </a:schemeClr>
                    </a:solidFill>
                    <a:ea typeface="Cambria Math"/>
                  </a:endParaRPr>
                </a:p>
              </p:txBody>
            </p:sp>
          </mc:Choice>
          <mc:Fallback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144" y="4906632"/>
                  <a:ext cx="2096984" cy="12304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948642" y="3202766"/>
                  <a:ext cx="4131259" cy="661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TW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6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altLang="zh-TW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altLang="zh-TW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altLang="zh-TW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𝑿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altLang="zh-TW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  <m:r>
                          <a:rPr lang="en-US" altLang="zh-TW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altLang="zh-TW" sz="3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3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𝑿</m:t>
                            </m:r>
                          </m:e>
                        </m:acc>
                      </m:oMath>
                    </m:oMathPara>
                  </a14:m>
                  <a:endParaRPr lang="zh-TW" altLang="en-US" sz="36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42" y="3202766"/>
                  <a:ext cx="4131259" cy="661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矩形 26"/>
            <p:cNvSpPr/>
            <p:nvPr/>
          </p:nvSpPr>
          <p:spPr>
            <a:xfrm>
              <a:off x="559902" y="2722002"/>
              <a:ext cx="52737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 smtClean="0"/>
                <a:t>1. Approximate </a:t>
              </a:r>
              <a:r>
                <a:rPr lang="en-US" altLang="zh-TW" sz="2800" b="1" i="1" dirty="0" smtClean="0"/>
                <a:t>V</a:t>
              </a:r>
              <a:r>
                <a:rPr lang="en-US" altLang="zh-TW" sz="2800" dirty="0" smtClean="0"/>
                <a:t> using an encoder</a:t>
              </a:r>
              <a:endParaRPr lang="zh-TW" altLang="en-US" sz="28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559902" y="4383412"/>
              <a:ext cx="46932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 smtClean="0"/>
                <a:t>2. Dictionary update using SGD</a:t>
              </a:r>
              <a:endParaRPr lang="zh-TW" altLang="en-US" sz="2800" dirty="0"/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830161" y="5156761"/>
            <a:ext cx="222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 reconstruction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855561" y="5676007"/>
            <a:ext cx="222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Target conversion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5843942" y="2858090"/>
                <a:ext cx="1413703" cy="2844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42" y="2858090"/>
                <a:ext cx="1413703" cy="284437"/>
              </a:xfrm>
              <a:prstGeom prst="rect">
                <a:avLst/>
              </a:prstGeom>
              <a:blipFill>
                <a:blip r:embed="rId8"/>
                <a:stretch>
                  <a:fillRect t="-19149" r="-3017" b="-34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2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EDN: Training the Encoder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 bwMode="auto">
          <a:xfrm>
            <a:off x="35496" y="2269695"/>
            <a:ext cx="6019800" cy="31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381100" y="3717032"/>
            <a:ext cx="25922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727068" y="3535610"/>
            <a:ext cx="4176464" cy="2010946"/>
            <a:chOff x="727068" y="3535610"/>
            <a:chExt cx="4176464" cy="2010946"/>
          </a:xfrm>
        </p:grpSpPr>
        <p:sp>
          <p:nvSpPr>
            <p:cNvPr id="19" name="矩形 18"/>
            <p:cNvSpPr/>
            <p:nvPr/>
          </p:nvSpPr>
          <p:spPr>
            <a:xfrm>
              <a:off x="3140348" y="3535610"/>
              <a:ext cx="266824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7068" y="4034388"/>
              <a:ext cx="4176464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1. Initialize </a:t>
              </a:r>
              <a:r>
                <a:rPr lang="en-US" altLang="zh-TW" dirty="0">
                  <a:solidFill>
                    <a:schemeClr val="tx1"/>
                  </a:solidFill>
                </a:rPr>
                <a:t>the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decoder (namely, 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Ux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) </a:t>
              </a:r>
              <a:r>
                <a:rPr lang="en-US" altLang="zh-TW" dirty="0">
                  <a:solidFill>
                    <a:schemeClr val="tx1"/>
                  </a:solidFill>
                </a:rPr>
                <a:t>with pre-selected frames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  <a:br>
                <a:rPr lang="en-US" altLang="zh-TW" dirty="0" smtClean="0">
                  <a:solidFill>
                    <a:schemeClr val="tx1"/>
                  </a:solidFill>
                </a:rPr>
              </a:br>
              <a:r>
                <a:rPr lang="en-US" altLang="zh-TW" dirty="0" smtClean="0">
                  <a:solidFill>
                    <a:schemeClr val="tx1"/>
                  </a:solidFill>
                </a:rPr>
                <a:t>2. Keep 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Ux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fixed for now.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05773" y="324061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3511495" y="2765735"/>
                <a:ext cx="292795" cy="2844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95" y="2765735"/>
                <a:ext cx="292795" cy="284437"/>
              </a:xfrm>
              <a:prstGeom prst="rect">
                <a:avLst/>
              </a:prstGeom>
              <a:blipFill>
                <a:blip r:embed="rId4"/>
                <a:stretch>
                  <a:fillRect l="-4167" t="-19565" r="-64583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2855565" y="2784785"/>
                <a:ext cx="292795" cy="2844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65" y="2784785"/>
                <a:ext cx="292795" cy="284437"/>
              </a:xfrm>
              <a:prstGeom prst="rect">
                <a:avLst/>
              </a:prstGeom>
              <a:blipFill>
                <a:blip r:embed="rId5"/>
                <a:stretch>
                  <a:fillRect l="-2083" t="-19565" r="-60417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5159639" y="3131340"/>
                <a:ext cx="1413703" cy="3161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639" y="3131340"/>
                <a:ext cx="1413703" cy="316112"/>
              </a:xfrm>
              <a:prstGeom prst="rect">
                <a:avLst/>
              </a:prstGeom>
              <a:blipFill>
                <a:blip r:embed="rId6"/>
                <a:stretch>
                  <a:fillRect t="-26923" r="-8621" b="-3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1295" y="3402707"/>
            <a:ext cx="4749217" cy="16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EDN: Training the whole network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 bwMode="auto">
          <a:xfrm>
            <a:off x="35496" y="2269695"/>
            <a:ext cx="6019800" cy="31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26211" y="4149080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81100" y="3030101"/>
            <a:ext cx="4217325" cy="1875620"/>
            <a:chOff x="1907704" y="3030101"/>
            <a:chExt cx="4217325" cy="1875620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1907704" y="3717032"/>
              <a:ext cx="2592288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手繪多邊形 13"/>
            <p:cNvSpPr/>
            <p:nvPr/>
          </p:nvSpPr>
          <p:spPr>
            <a:xfrm>
              <a:off x="4475336" y="3933056"/>
              <a:ext cx="1320800" cy="972665"/>
            </a:xfrm>
            <a:custGeom>
              <a:avLst/>
              <a:gdLst>
                <a:gd name="connsiteX0" fmla="*/ 0 w 1320800"/>
                <a:gd name="connsiteY0" fmla="*/ 0 h 972665"/>
                <a:gd name="connsiteX1" fmla="*/ 682171 w 1320800"/>
                <a:gd name="connsiteY1" fmla="*/ 812800 h 972665"/>
                <a:gd name="connsiteX2" fmla="*/ 1320800 w 1320800"/>
                <a:gd name="connsiteY2" fmla="*/ 972457 h 97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0800" h="972665">
                  <a:moveTo>
                    <a:pt x="0" y="0"/>
                  </a:moveTo>
                  <a:cubicBezTo>
                    <a:pt x="231019" y="325362"/>
                    <a:pt x="462038" y="650724"/>
                    <a:pt x="682171" y="812800"/>
                  </a:cubicBezTo>
                  <a:cubicBezTo>
                    <a:pt x="902304" y="974876"/>
                    <a:pt x="1111552" y="973666"/>
                    <a:pt x="1320800" y="972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4412343" y="3030101"/>
              <a:ext cx="1712686" cy="470907"/>
            </a:xfrm>
            <a:custGeom>
              <a:avLst/>
              <a:gdLst>
                <a:gd name="connsiteX0" fmla="*/ 0 w 1712686"/>
                <a:gd name="connsiteY0" fmla="*/ 470907 h 470907"/>
                <a:gd name="connsiteX1" fmla="*/ 711200 w 1712686"/>
                <a:gd name="connsiteY1" fmla="*/ 64507 h 470907"/>
                <a:gd name="connsiteX2" fmla="*/ 1712686 w 1712686"/>
                <a:gd name="connsiteY2" fmla="*/ 6450 h 47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2686" h="470907">
                  <a:moveTo>
                    <a:pt x="0" y="470907"/>
                  </a:moveTo>
                  <a:cubicBezTo>
                    <a:pt x="212876" y="306411"/>
                    <a:pt x="425752" y="141916"/>
                    <a:pt x="711200" y="64507"/>
                  </a:cubicBezTo>
                  <a:cubicBezTo>
                    <a:pt x="996648" y="-12902"/>
                    <a:pt x="1354667" y="-3226"/>
                    <a:pt x="1712686" y="645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926211" y="51505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latin typeface="+mj-ea"/>
                <a:ea typeface="+mj-ea"/>
              </a:rPr>
              <a:t>Y</a:t>
            </a:r>
            <a:endParaRPr lang="zh-TW" altLang="en-US" b="1" i="1" dirty="0"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78139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Training samples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3511495" y="2765735"/>
                <a:ext cx="292795" cy="2844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95" y="2765735"/>
                <a:ext cx="292795" cy="284437"/>
              </a:xfrm>
              <a:prstGeom prst="rect">
                <a:avLst/>
              </a:prstGeom>
              <a:blipFill>
                <a:blip r:embed="rId4"/>
                <a:stretch>
                  <a:fillRect l="-4167" t="-19565" r="-64583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2855565" y="2784785"/>
                <a:ext cx="292795" cy="2844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65" y="2784785"/>
                <a:ext cx="292795" cy="284437"/>
              </a:xfrm>
              <a:prstGeom prst="rect">
                <a:avLst/>
              </a:prstGeom>
              <a:blipFill>
                <a:blip r:embed="rId5"/>
                <a:stretch>
                  <a:fillRect l="-2083" t="-19565" r="-60417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334" y="3140968"/>
            <a:ext cx="4721162" cy="20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10255</TotalTime>
  <Words>2518</Words>
  <Application>Microsoft Office PowerPoint</Application>
  <PresentationFormat>如螢幕大小 (4:3)</PresentationFormat>
  <Paragraphs>383</Paragraphs>
  <Slides>21</Slides>
  <Notes>19</Notes>
  <HiddenSlides>0</HiddenSlides>
  <MMClips>7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Arial</vt:lpstr>
      <vt:lpstr>Calibri</vt:lpstr>
      <vt:lpstr>Cambria Math</vt:lpstr>
      <vt:lpstr>Times New Roman</vt:lpstr>
      <vt:lpstr>Office 佈景主題</vt:lpstr>
      <vt:lpstr>Dictionary Update for NMF-based Voice Conversion Using an Encoder-Decoder Network</vt:lpstr>
      <vt:lpstr>Outlines</vt:lpstr>
      <vt:lpstr>Problem: Voice Conversion</vt:lpstr>
      <vt:lpstr>Prior Work: ENMF (1/2)</vt:lpstr>
      <vt:lpstr>Prior Work: ENMF (2/2)</vt:lpstr>
      <vt:lpstr>Prior Work: ENMF (2/2)</vt:lpstr>
      <vt:lpstr>EDN: An auto-encoder re-formulation for NMF</vt:lpstr>
      <vt:lpstr>EDN: Training the Encoder</vt:lpstr>
      <vt:lpstr>EDN: Training the whole network</vt:lpstr>
      <vt:lpstr>EDN: Conversion</vt:lpstr>
      <vt:lpstr>EDN: Non-Negativity</vt:lpstr>
      <vt:lpstr>Demo: Dataset &amp; Baselines</vt:lpstr>
      <vt:lpstr>Objective Evaluations</vt:lpstr>
      <vt:lpstr>Subjective Evaluations</vt:lpstr>
      <vt:lpstr>Samples of Activation from EDN</vt:lpstr>
      <vt:lpstr>Conclusions</vt:lpstr>
      <vt:lpstr>Future Work</vt:lpstr>
      <vt:lpstr>Future Work (1/2)</vt:lpstr>
      <vt:lpstr>Future Work (2/2)</vt:lpstr>
      <vt:lpstr>Thank you.</vt:lpstr>
      <vt:lpstr>Choice of Dictionary Size for Baselines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jrm</dc:creator>
  <cp:lastModifiedBy>jrm</cp:lastModifiedBy>
  <cp:revision>281</cp:revision>
  <dcterms:created xsi:type="dcterms:W3CDTF">2016-02-22T08:45:22Z</dcterms:created>
  <dcterms:modified xsi:type="dcterms:W3CDTF">2016-10-13T07:59:44Z</dcterms:modified>
</cp:coreProperties>
</file>