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1"/>
  </p:notesMasterIdLst>
  <p:sldIdLst>
    <p:sldId id="485" r:id="rId3"/>
    <p:sldId id="259" r:id="rId4"/>
    <p:sldId id="281" r:id="rId5"/>
    <p:sldId id="266" r:id="rId6"/>
    <p:sldId id="265" r:id="rId7"/>
    <p:sldId id="272" r:id="rId8"/>
    <p:sldId id="258" r:id="rId9"/>
    <p:sldId id="261" r:id="rId10"/>
  </p:sldIdLst>
  <p:sldSz cx="12192000" cy="6858000"/>
  <p:notesSz cx="6858000" cy="9144000"/>
  <p:embeddedFontLst>
    <p:embeddedFont>
      <p:font typeface="微软雅黑" panose="020B0503020204020204" pitchFamily="34" charset="-122"/>
      <p:regular r:id="rId12"/>
      <p:bold r:id="rId13"/>
    </p:embeddedFont>
    <p:embeddedFont>
      <p:font typeface="幼圆" panose="02010509060101010101" pitchFamily="49" charset="-122"/>
      <p:regular r:id="rId14"/>
    </p:embeddedFont>
    <p:embeddedFont>
      <p:font typeface="Arial Black" panose="020B0A04020102020204" pitchFamily="34" charset="0"/>
      <p:bold r:id="rId15"/>
    </p:embeddedFont>
    <p:embeddedFont>
      <p:font typeface="Calibri" panose="020F0502020204030204" pitchFamily="34" charset="0"/>
      <p:regular r:id="rId16"/>
      <p:bold r:id="rId17"/>
      <p:italic r:id="rId18"/>
      <p:boldItalic r:id="rId19"/>
    </p:embeddedFont>
    <p:embeddedFont>
      <p:font typeface="Wingdings 2" panose="05020102010507070707" pitchFamily="18" charset="2"/>
      <p:regular r:id="rId20"/>
    </p:embeddedFont>
    <p:embeddedFont>
      <p:font typeface="等线" panose="02010600030101010101" pitchFamily="2" charset="-122"/>
      <p:regular r:id="rId21"/>
      <p:bold r:id="rId22"/>
    </p:embeddedFont>
    <p:embeddedFont>
      <p:font typeface="等线 Light" panose="02010600030101010101" pitchFamily="2" charset="-122"/>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A4A3A4"/>
          </p15:clr>
        </p15:guide>
        <p15:guide id="4" pos="4520" userDrawn="1">
          <p15:clr>
            <a:srgbClr val="A4A3A4"/>
          </p15:clr>
        </p15:guide>
        <p15:guide id="5" orient="horz" pos="3249" userDrawn="1">
          <p15:clr>
            <a:srgbClr val="A4A3A4"/>
          </p15:clr>
        </p15:guide>
        <p15:guide id="6" orient="horz" pos="5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vv k" initials="vk" lastIdx="1" clrIdx="0">
    <p:extLst>
      <p:ext uri="{19B8F6BF-5375-455C-9EA6-DF929625EA0E}">
        <p15:presenceInfo xmlns:p15="http://schemas.microsoft.com/office/powerpoint/2012/main" userId="7aa277985e64ba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D83"/>
    <a:srgbClr val="80A0A9"/>
    <a:srgbClr val="00A1B4"/>
    <a:srgbClr val="80CEDA"/>
    <a:srgbClr val="5688BD"/>
    <a:srgbClr val="497836"/>
    <a:srgbClr val="467030"/>
    <a:srgbClr val="5A8956"/>
    <a:srgbClr val="255633"/>
    <a:srgbClr val="7EA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26" autoAdjust="0"/>
  </p:normalViewPr>
  <p:slideViewPr>
    <p:cSldViewPr>
      <p:cViewPr>
        <p:scale>
          <a:sx n="68" d="100"/>
          <a:sy n="68" d="100"/>
        </p:scale>
        <p:origin x="616" y="-4"/>
      </p:cViewPr>
      <p:guideLst>
        <p:guide orient="horz" pos="2160"/>
        <p:guide pos="3840"/>
        <p:guide pos="529"/>
        <p:guide pos="4520"/>
        <p:guide orient="horz" pos="3249"/>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375473280707393E-2"/>
          <c:y val="9.5434018208060314E-2"/>
          <c:w val="0.9158127036511533"/>
          <c:h val="0.8227275814085"/>
        </c:manualLayout>
      </c:layout>
      <c:lineChart>
        <c:grouping val="standard"/>
        <c:varyColors val="0"/>
        <c:dLbls>
          <c:showLegendKey val="0"/>
          <c:showVal val="0"/>
          <c:showCatName val="0"/>
          <c:showSerName val="0"/>
          <c:showPercent val="0"/>
          <c:showBubbleSize val="0"/>
        </c:dLbls>
        <c:marker val="1"/>
        <c:smooth val="0"/>
        <c:axId val="784780104"/>
        <c:axId val="784775512"/>
      </c:lineChart>
      <c:catAx>
        <c:axId val="784780104"/>
        <c:scaling>
          <c:orientation val="minMax"/>
        </c:scaling>
        <c:delete val="0"/>
        <c:axPos val="b"/>
        <c:majorGridlines>
          <c:spPr>
            <a:ln w="9525" cap="flat" cmpd="sng" algn="ctr">
              <a:solidFill>
                <a:schemeClr val="bg1">
                  <a:alpha val="30000"/>
                </a:schemeClr>
              </a:solidFill>
              <a:round/>
            </a:ln>
            <a:effectLst/>
          </c:spPr>
        </c:majorGridlines>
        <c:numFmt formatCode="General" sourceLinked="1"/>
        <c:majorTickMark val="none"/>
        <c:minorTickMark val="none"/>
        <c:tickLblPos val="nextTo"/>
        <c:spPr>
          <a:noFill/>
          <a:ln w="9525" cap="flat" cmpd="sng" algn="ctr">
            <a:solidFill>
              <a:schemeClr val="bg1">
                <a:alpha val="30000"/>
              </a:schemeClr>
            </a:solidFill>
            <a:round/>
          </a:ln>
          <a:effectLst/>
        </c:spPr>
        <c:txPr>
          <a:bodyPr rot="-60000000" spcFirstLastPara="1" vertOverflow="ellipsis" vert="horz" wrap="square" anchor="ctr" anchorCtr="1"/>
          <a:lstStyle/>
          <a:p>
            <a:pPr>
              <a:defRPr sz="1197" b="0" i="0" u="none" strike="noStrike" kern="1200" baseline="0">
                <a:solidFill>
                  <a:schemeClr val="bg1">
                    <a:alpha val="40000"/>
                  </a:schemeClr>
                </a:solidFill>
                <a:latin typeface="+mn-lt"/>
                <a:ea typeface="+mn-ea"/>
                <a:cs typeface="+mn-cs"/>
              </a:defRPr>
            </a:pPr>
            <a:endParaRPr lang="zh-CN"/>
          </a:p>
        </c:txPr>
        <c:crossAx val="784775512"/>
        <c:crosses val="autoZero"/>
        <c:auto val="1"/>
        <c:lblAlgn val="ctr"/>
        <c:lblOffset val="100"/>
        <c:noMultiLvlLbl val="0"/>
      </c:catAx>
      <c:valAx>
        <c:axId val="784775512"/>
        <c:scaling>
          <c:orientation val="minMax"/>
          <c:max val="800"/>
        </c:scaling>
        <c:delete val="0"/>
        <c:axPos val="l"/>
        <c:majorGridlines>
          <c:spPr>
            <a:ln w="9525" cap="flat" cmpd="sng" algn="ctr">
              <a:solidFill>
                <a:schemeClr val="bg1">
                  <a:alpha val="30000"/>
                </a:schemeClr>
              </a:solidFill>
              <a:round/>
            </a:ln>
            <a:effectLst/>
          </c:spPr>
        </c:majorGridlines>
        <c:numFmt formatCode="General" sourceLinked="1"/>
        <c:majorTickMark val="none"/>
        <c:minorTickMark val="none"/>
        <c:tickLblPos val="nextTo"/>
        <c:spPr>
          <a:noFill/>
          <a:ln>
            <a:solidFill>
              <a:schemeClr val="bg1">
                <a:alpha val="0"/>
              </a:schemeClr>
            </a:solidFill>
          </a:ln>
          <a:effectLst/>
        </c:spPr>
        <c:txPr>
          <a:bodyPr rot="-60000000" spcFirstLastPara="1" vertOverflow="ellipsis" vert="horz" wrap="square" anchor="ctr" anchorCtr="1"/>
          <a:lstStyle/>
          <a:p>
            <a:pPr>
              <a:defRPr sz="1197" b="0" i="0" u="none" strike="noStrike" kern="1200" baseline="0">
                <a:solidFill>
                  <a:schemeClr val="bg1">
                    <a:alpha val="40000"/>
                  </a:schemeClr>
                </a:solidFill>
                <a:latin typeface="+mn-lt"/>
                <a:ea typeface="+mn-ea"/>
                <a:cs typeface="+mn-cs"/>
              </a:defRPr>
            </a:pPr>
            <a:endParaRPr lang="zh-CN"/>
          </a:p>
        </c:txPr>
        <c:crossAx val="784780104"/>
        <c:crosses val="autoZero"/>
        <c:crossBetween val="between"/>
        <c:majorUnit val="2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145D-73AD-4C02-A0CF-6F863C05581A}" type="datetimeFigureOut">
              <a:rPr lang="zh-CN" altLang="en-US" smtClean="0"/>
              <a:t>2022/2/26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EC897-3BA7-4EF1-A26F-34C9A638A17A}" type="slidenum">
              <a:rPr lang="zh-CN" altLang="en-US" smtClean="0"/>
              <a:t>‹#›</a:t>
            </a:fld>
            <a:endParaRPr lang="zh-CN" altLang="en-US"/>
          </a:p>
        </p:txBody>
      </p:sp>
    </p:spTree>
    <p:extLst>
      <p:ext uri="{BB962C8B-B14F-4D97-AF65-F5344CB8AC3E}">
        <p14:creationId xmlns:p14="http://schemas.microsoft.com/office/powerpoint/2010/main" val="332759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2507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8305" algn="just">
              <a:lnSpc>
                <a:spcPts val="2000"/>
              </a:lnSpc>
            </a:pPr>
            <a:r>
              <a:rPr lang="en-US" altLang="zh-CN" sz="1800" b="1" kern="100" dirty="0">
                <a:solidFill>
                  <a:srgbClr val="99334E"/>
                </a:solidFill>
                <a:effectLst/>
                <a:latin typeface="Times New Roman" panose="02020603050405020304" pitchFamily="18" charset="0"/>
                <a:ea typeface="宋体" panose="02010600030101010101" pitchFamily="2" charset="-122"/>
                <a:cs typeface="Times New Roman" panose="02020603050405020304" pitchFamily="18" charset="0"/>
              </a:rPr>
              <a:t>This introduction will be carried out from four parts.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408305" algn="just">
              <a:lnSpc>
                <a:spcPts val="2000"/>
              </a:lnSpc>
            </a:pPr>
            <a:r>
              <a:rPr lang="en-US" altLang="zh-CN" sz="1800" b="1" kern="100" dirty="0">
                <a:solidFill>
                  <a:srgbClr val="99334E"/>
                </a:solidFill>
                <a:effectLst/>
                <a:latin typeface="Times New Roman" panose="02020603050405020304" pitchFamily="18" charset="0"/>
                <a:ea typeface="宋体" panose="02010600030101010101" pitchFamily="2" charset="-122"/>
                <a:cs typeface="Times New Roman" panose="02020603050405020304" pitchFamily="18" charset="0"/>
              </a:rPr>
              <a:t>Firstly, I would like to introduce the background of the paper.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2</a:t>
            </a:fld>
            <a:endParaRPr lang="zh-CN" altLang="en-US"/>
          </a:p>
        </p:txBody>
      </p:sp>
    </p:spTree>
    <p:extLst>
      <p:ext uri="{BB962C8B-B14F-4D97-AF65-F5344CB8AC3E}">
        <p14:creationId xmlns:p14="http://schemas.microsoft.com/office/powerpoint/2010/main" val="350955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When encoding and decoding video, DVC usually employs hand-designed and optimized modules. However, there is a lack of connection between various modules, and there is no common optimization between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o</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verall framework.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paper combines neural network with DVC to construct an end-to-end DVC framework. Encoding and decoding WZ frames in an end-to-end way while achieving variable compression ratios.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3</a:t>
            </a:fld>
            <a:endParaRPr lang="zh-CN" altLang="en-US"/>
          </a:p>
        </p:txBody>
      </p:sp>
    </p:spTree>
    <p:extLst>
      <p:ext uri="{BB962C8B-B14F-4D97-AF65-F5344CB8AC3E}">
        <p14:creationId xmlns:p14="http://schemas.microsoft.com/office/powerpoint/2010/main" val="18208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shown in the figure, after the video sequence is input into the DVC framework, it is divided into multiple GOPs by the video splitter.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first frame in GOP is the key frame. Key frame is compressed by the traditional video coding, which performs intra-frame coding to obtain the reconstructed Key frame.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remaining</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frames in GOP are WZ frames, called R. R is progressively compression and reconstruction by encoding network E, binary network B and decoding network D for K times.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formula of a single iteration is shown in the below.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First of all, R is compressed by E and B to generate a binary data stream Lowercase b.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Then, Lowercase b can be inputted into D and decoded with the assistance of SI to obtain a reconstructed the output of this iteration.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Last, we calculate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residual of each iteration and take it as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input of the next iteration.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output of k iteration</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constitute</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the final reconstructed WZ frame.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 d</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uring training, the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goal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（不加</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is to minimize residuals, and the network structure and parameters are shared at each iteration.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4</a:t>
            </a:fld>
            <a:endParaRPr lang="zh-CN" altLang="en-US"/>
          </a:p>
        </p:txBody>
      </p:sp>
    </p:spTree>
    <p:extLst>
      <p:ext uri="{BB962C8B-B14F-4D97-AF65-F5344CB8AC3E}">
        <p14:creationId xmlns:p14="http://schemas.microsoft.com/office/powerpoint/2010/main" val="404824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8305" algn="just">
              <a:lnSpc>
                <a:spcPts val="2000"/>
              </a:lnSpc>
            </a:pPr>
            <a:r>
              <a:rPr lang="en-US" altLang="zh-CN" sz="1800" b="1" kern="100" dirty="0">
                <a:solidFill>
                  <a:srgbClr val="99334E"/>
                </a:solidFill>
                <a:effectLst/>
                <a:latin typeface="Times New Roman" panose="02020603050405020304" pitchFamily="18" charset="0"/>
                <a:ea typeface="宋体" panose="02010600030101010101" pitchFamily="2" charset="-122"/>
                <a:cs typeface="Times New Roman" panose="02020603050405020304" pitchFamily="18" charset="0"/>
              </a:rPr>
              <a:t>Okay, now, we move to the part of experiment result.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compare the experimental results of our proposed framework with DVC framework based on distributed arithmetic coding DAC and DVC framework based on low-density parity-check LDPC. The experimental results on Soccer demonstrate that our proposed framework improves PSNR by about 3dB on average.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5</a:t>
            </a:fld>
            <a:endParaRPr lang="zh-CN" altLang="en-US"/>
          </a:p>
        </p:txBody>
      </p:sp>
    </p:spTree>
    <p:extLst>
      <p:ext uri="{BB962C8B-B14F-4D97-AF65-F5344CB8AC3E}">
        <p14:creationId xmlns:p14="http://schemas.microsoft.com/office/powerpoint/2010/main" val="262753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ts val="2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addition, the Fig shows the comparison of the total encoding and decoding time between our proposed framework and the other DVC framework. It’s clearly that our proposed framework takes much less time.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7AEC897-3BA7-4EF1-A26F-34C9A638A17A}" type="slidenum">
              <a:rPr lang="zh-CN" altLang="en-US" smtClean="0"/>
              <a:t>6</a:t>
            </a:fld>
            <a:endParaRPr lang="zh-CN" altLang="en-US"/>
          </a:p>
        </p:txBody>
      </p:sp>
    </p:spTree>
    <p:extLst>
      <p:ext uri="{BB962C8B-B14F-4D97-AF65-F5344CB8AC3E}">
        <p14:creationId xmlns:p14="http://schemas.microsoft.com/office/powerpoint/2010/main" val="137815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summary, our proposed framework enhances the connection between modules, realizes the co-optimization among modules, and also shows satisfactory decoding performance in the case of video sequences with high motion intensity.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7</a:t>
            </a:fld>
            <a:endParaRPr lang="zh-CN" altLang="en-US"/>
          </a:p>
        </p:txBody>
      </p:sp>
    </p:spTree>
    <p:extLst>
      <p:ext uri="{BB962C8B-B14F-4D97-AF65-F5344CB8AC3E}">
        <p14:creationId xmlns:p14="http://schemas.microsoft.com/office/powerpoint/2010/main" val="254192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above is my sharing, thank you for listening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7AEC897-3BA7-4EF1-A26F-34C9A638A17A}" type="slidenum">
              <a:rPr lang="zh-CN" altLang="en-US" smtClean="0"/>
              <a:t>8</a:t>
            </a:fld>
            <a:endParaRPr lang="zh-CN" altLang="en-US"/>
          </a:p>
        </p:txBody>
      </p:sp>
    </p:spTree>
    <p:extLst>
      <p:ext uri="{BB962C8B-B14F-4D97-AF65-F5344CB8AC3E}">
        <p14:creationId xmlns:p14="http://schemas.microsoft.com/office/powerpoint/2010/main" val="71289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5C6A0B-434D-4E49-B858-9A5A4474053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1957D76-7334-4186-A506-A49EC0DE4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07C21BC-A9B3-4DFC-9DE1-DE8D551857F5}"/>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CEB05904-D43B-4B70-B277-49FA31555B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FD4178-9A41-4933-8729-1B7867E5DAB1}"/>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116200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DE13E-B216-469C-8FE4-6A5D12298D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11CB8F5-9631-4969-9E24-E3FF94899B3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6420A0-52C4-4A0A-9602-94A50F62E72F}"/>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2AD8974F-DEF1-40D9-A062-69CBD4D91F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81D83C-5522-4904-841C-FA640DBFE43D}"/>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3339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4266587-1937-4E40-BA18-0605C772CB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347F3AE-8924-4489-B06B-19BF73C99E7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B9D62A3-24B1-411B-898F-2BB592E2C0D5}"/>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5FD37B38-21D4-447D-92EF-EC95A9B947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95EDE-A493-4A39-B960-08F23639A3D1}"/>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6377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11329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10849147" y="6382534"/>
            <a:ext cx="1093711" cy="369332"/>
          </a:xfrm>
          <a:prstGeom prst="rect">
            <a:avLst/>
          </a:prstGeom>
        </p:spPr>
        <p:txBody>
          <a:bodyPr lIns="91440" tIns="45720" rIns="91440" bIns="45720"/>
          <a:lstStyle/>
          <a:p>
            <a:pPr algn="ctr">
              <a:defRPr/>
            </a:pPr>
            <a:r>
              <a:rPr lang="zh-CN" altLang="en-US" sz="1600" dirty="0">
                <a:solidFill>
                  <a:schemeClr val="tx1">
                    <a:lumMod val="65000"/>
                    <a:lumOff val="35000"/>
                  </a:schemeClr>
                </a:solidFill>
                <a:latin typeface="微软雅黑" pitchFamily="34" charset="-122"/>
                <a:ea typeface="微软雅黑" pitchFamily="34" charset="-122"/>
              </a:rPr>
              <a:t>第 </a:t>
            </a:r>
            <a:fld id="{2EEF1883-7A0E-4F66-9932-E581691AD397}" type="slidenum">
              <a:rPr lang="zh-CN" altLang="en-US" sz="1600">
                <a:solidFill>
                  <a:schemeClr val="tx1">
                    <a:lumMod val="65000"/>
                    <a:lumOff val="35000"/>
                  </a:schemeClr>
                </a:solidFill>
              </a:rPr>
              <a:pPr algn="ctr">
                <a:defRPr/>
              </a:pPr>
              <a:t>‹#›</a:t>
            </a:fld>
            <a:r>
              <a:rPr lang="zh-CN" altLang="en-US" sz="1600" dirty="0">
                <a:solidFill>
                  <a:schemeClr val="tx1">
                    <a:lumMod val="65000"/>
                    <a:lumOff val="35000"/>
                  </a:schemeClr>
                </a:solidFill>
              </a:rPr>
              <a:t>  </a:t>
            </a:r>
            <a:r>
              <a:rPr lang="zh-CN" altLang="en-US" sz="1600" dirty="0">
                <a:solidFill>
                  <a:schemeClr val="tx1">
                    <a:lumMod val="65000"/>
                    <a:lumOff val="35000"/>
                  </a:schemeClr>
                </a:solidFill>
                <a:latin typeface="微软雅黑" pitchFamily="34" charset="-122"/>
                <a:ea typeface="微软雅黑" pitchFamily="34" charset="-122"/>
              </a:rPr>
              <a:t>页</a:t>
            </a:r>
          </a:p>
        </p:txBody>
      </p:sp>
    </p:spTree>
    <p:extLst>
      <p:ext uri="{BB962C8B-B14F-4D97-AF65-F5344CB8AC3E}">
        <p14:creationId xmlns:p14="http://schemas.microsoft.com/office/powerpoint/2010/main" val="11778358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矩形 2"/>
          <p:cNvSpPr/>
          <p:nvPr userDrawn="1"/>
        </p:nvSpPr>
        <p:spPr>
          <a:xfrm>
            <a:off x="10330283" y="6529705"/>
            <a:ext cx="1033515" cy="296876"/>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defTabSz="1219170"/>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defTabSz="1219170"/>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defTabSz="1219170"/>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defTabSz="1219170"/>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12583190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33853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D3209F-BC62-471D-BA55-57F59C0D06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A010F7-E558-407B-ABE4-B7943670712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FC380B-D29F-4CC6-82F5-41AE2E6006DE}"/>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E4402F8D-AAB1-45EE-8621-9FB371B908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7461F5-FC53-4242-90EF-0ABBB653B50F}"/>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382388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A9541-7696-47C0-A1B4-F29C3D8D793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78BEDCB-10B3-4487-9534-25686D501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2F5C8EB-820F-479A-B731-F5E4F137D8D4}"/>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09FAB87F-AB58-4CDD-BF15-A105FF74E5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FAE27F-9237-420A-AF19-836C13034701}"/>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55822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4C6E8-7920-4E67-91DA-38B0F76951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CFB871-20EB-48BA-AD70-18FF9E5E9A2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C5AF21D-F30E-4B84-A258-0D537203DA6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FA8495F-D407-4D61-9094-39711C30EE71}"/>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A2497DF7-8CB9-465D-9281-D060984074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2E4B25-5C6A-4714-94C1-D2DAC8579006}"/>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16456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4245E8-6E04-4B82-B1F5-39B1F5946DD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86D1FD4-09A2-4157-9441-CF2F9E661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37B10ED-6BBE-4420-BC0A-5C07FA81A5C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F57FA7F-FB1A-445B-BC17-5CEB12DF7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BCBC287-25E6-4F55-B4C3-304029DDC92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2F05F20-E071-4730-813F-6EC7CC5A0C03}"/>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8" name="页脚占位符 7">
            <a:extLst>
              <a:ext uri="{FF2B5EF4-FFF2-40B4-BE49-F238E27FC236}">
                <a16:creationId xmlns:a16="http://schemas.microsoft.com/office/drawing/2014/main" id="{FA122DB2-C2EE-4B02-B0F8-42EE40B8D7B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AE5B2D-AF30-40EC-8310-A2C2029B29B0}"/>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21361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14F316-003A-4E03-9005-61B8164C31F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7A7EC3-584A-4DB9-A214-F4C81C1DA546}"/>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4" name="页脚占位符 3">
            <a:extLst>
              <a:ext uri="{FF2B5EF4-FFF2-40B4-BE49-F238E27FC236}">
                <a16:creationId xmlns:a16="http://schemas.microsoft.com/office/drawing/2014/main" id="{085D576C-E952-47F7-A0FE-28D1509E4FB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96FC56-B6AB-4302-8BB1-FFB143CCFDE6}"/>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113879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468063-069B-4EAC-AE5F-39D66B1F9BF5}"/>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3" name="页脚占位符 2">
            <a:extLst>
              <a:ext uri="{FF2B5EF4-FFF2-40B4-BE49-F238E27FC236}">
                <a16:creationId xmlns:a16="http://schemas.microsoft.com/office/drawing/2014/main" id="{3B1315E2-2F86-4AF2-8DAF-9073483FA74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3FD7041-7A5C-4800-ACEF-1EB1B25F190C}"/>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304102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20B3F5-2018-4795-8A14-CD3A11B5FF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755210-AE90-45B6-B484-3BED89CCB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BF0AD3B-BCBC-4D01-989A-7189CA491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161495E-11F9-4359-A68B-EFDAEF1803D6}"/>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78058A6E-24FC-4280-83BE-ABAE4AACEC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49FE2E-A776-4320-BF9F-4E9F6B317C53}"/>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247529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B5E27-27CF-4D24-9259-209D2D03D7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52693C-62DA-4E38-B99F-278014D13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E183029-8EA4-4784-A830-CF9E4C8D2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17DD694-DE5D-4EDB-97DC-47E945EBE1D8}"/>
              </a:ext>
            </a:extLst>
          </p:cNvPr>
          <p:cNvSpPr>
            <a:spLocks noGrp="1"/>
          </p:cNvSpPr>
          <p:nvPr>
            <p:ph type="dt" sz="half" idx="10"/>
          </p:nvPr>
        </p:nvSpPr>
        <p:spPr/>
        <p:txBody>
          <a:bodyPr/>
          <a:lstStyle/>
          <a:p>
            <a:fld id="{0B0D77AD-0C03-41FA-AD60-CE18C6C2A0D7}" type="datetimeFigureOut">
              <a:rPr lang="zh-CN" altLang="en-US" smtClean="0"/>
              <a:t>2022/2/26</a:t>
            </a:fld>
            <a:endParaRPr lang="zh-CN" altLang="en-US"/>
          </a:p>
        </p:txBody>
      </p:sp>
      <p:sp>
        <p:nvSpPr>
          <p:cNvPr id="6" name="页脚占位符 5">
            <a:extLst>
              <a:ext uri="{FF2B5EF4-FFF2-40B4-BE49-F238E27FC236}">
                <a16:creationId xmlns:a16="http://schemas.microsoft.com/office/drawing/2014/main" id="{3CD5499D-54F7-442D-95B7-7AB0512A43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73E6D9-AE87-4849-9692-5B39BD297868}"/>
              </a:ext>
            </a:extLst>
          </p:cNvPr>
          <p:cNvSpPr>
            <a:spLocks noGrp="1"/>
          </p:cNvSpPr>
          <p:nvPr>
            <p:ph type="sldNum" sz="quarter" idx="12"/>
          </p:nvPr>
        </p:nvSpPr>
        <p:spPr/>
        <p:txBody>
          <a:body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243817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90BFC45-9A46-44E4-989E-CE40FC8D3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AE93179-7022-4746-AD63-39244FD41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9391A88-F1AC-410F-8DD7-4D885F566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D77AD-0C03-41FA-AD60-CE18C6C2A0D7}" type="datetimeFigureOut">
              <a:rPr lang="zh-CN" altLang="en-US" smtClean="0"/>
              <a:t>2022/2/26</a:t>
            </a:fld>
            <a:endParaRPr lang="zh-CN" altLang="en-US"/>
          </a:p>
        </p:txBody>
      </p:sp>
      <p:sp>
        <p:nvSpPr>
          <p:cNvPr id="5" name="页脚占位符 4">
            <a:extLst>
              <a:ext uri="{FF2B5EF4-FFF2-40B4-BE49-F238E27FC236}">
                <a16:creationId xmlns:a16="http://schemas.microsoft.com/office/drawing/2014/main" id="{6B092858-3F59-4643-BAE1-ACACA9380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F68DA81-3F4F-4026-89E1-757AE1318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E0A84-539A-4600-8D2F-221FAD0A8C81}" type="slidenum">
              <a:rPr lang="zh-CN" altLang="en-US" smtClean="0"/>
              <a:t>‹#›</a:t>
            </a:fld>
            <a:endParaRPr lang="zh-CN" altLang="en-US"/>
          </a:p>
        </p:txBody>
      </p:sp>
    </p:spTree>
    <p:extLst>
      <p:ext uri="{BB962C8B-B14F-4D97-AF65-F5344CB8AC3E}">
        <p14:creationId xmlns:p14="http://schemas.microsoft.com/office/powerpoint/2010/main" val="359006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958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914377"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179" indent="-357179" algn="just" defTabSz="914377"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179" indent="-357179" algn="just" defTabSz="914377"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oleObject" Target="../embeddings/oleObject3.bin"/><Relationship Id="rId5" Type="http://schemas.microsoft.com/office/2007/relationships/hdphoto" Target="../media/hdphoto2.wdp"/><Relationship Id="rId10" Type="http://schemas.openxmlformats.org/officeDocument/2006/relationships/image" Target="../media/image6.emf"/><Relationship Id="rId4" Type="http://schemas.openxmlformats.org/officeDocument/2006/relationships/image" Target="../media/image8.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370" y="48424"/>
            <a:ext cx="3395193" cy="1028523"/>
          </a:xfrm>
          <a:prstGeom prst="rect">
            <a:avLst/>
          </a:prstGeom>
        </p:spPr>
      </p:pic>
      <p:sp>
        <p:nvSpPr>
          <p:cNvPr id="30" name="矩形: 圆角 29">
            <a:extLst>
              <a:ext uri="{FF2B5EF4-FFF2-40B4-BE49-F238E27FC236}">
                <a16:creationId xmlns:a16="http://schemas.microsoft.com/office/drawing/2014/main" id="{9DB9EEFA-B3CC-4651-8BE8-745194088DEB}"/>
              </a:ext>
            </a:extLst>
          </p:cNvPr>
          <p:cNvSpPr/>
          <p:nvPr/>
        </p:nvSpPr>
        <p:spPr>
          <a:xfrm>
            <a:off x="1422569" y="1340768"/>
            <a:ext cx="9937104" cy="5196861"/>
          </a:xfrm>
          <a:prstGeom prst="round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11E9D4D8-1DC7-4546-99D4-758040C51C16}"/>
              </a:ext>
            </a:extLst>
          </p:cNvPr>
          <p:cNvSpPr txBox="1"/>
          <p:nvPr/>
        </p:nvSpPr>
        <p:spPr>
          <a:xfrm>
            <a:off x="2639616" y="1641535"/>
            <a:ext cx="7488832" cy="2522870"/>
          </a:xfrm>
          <a:prstGeom prst="rect">
            <a:avLst/>
          </a:prstGeom>
          <a:noFill/>
        </p:spPr>
        <p:txBody>
          <a:bodyPr wrap="square" rtlCol="0">
            <a:spAutoFit/>
          </a:bodyPr>
          <a:lstStyle/>
          <a:p>
            <a:pPr algn="ctr">
              <a:lnSpc>
                <a:spcPct val="150000"/>
              </a:lnSpc>
            </a:pPr>
            <a:r>
              <a:rPr lang="en-US" altLang="zh-CN" sz="5600" spc="100" dirty="0">
                <a:solidFill>
                  <a:schemeClr val="bg2">
                    <a:lumMod val="25000"/>
                  </a:schemeClr>
                </a:solidFill>
                <a:latin typeface="Times New Roman" panose="02020603050405020304" pitchFamily="18" charset="0"/>
                <a:ea typeface="文泉驿正黑" panose="02000603000000000000" pitchFamily="2" charset="-122"/>
                <a:cs typeface="Times New Roman" panose="02020603050405020304" pitchFamily="18" charset="0"/>
              </a:rPr>
              <a:t>End-to-end Distributed Video</a:t>
            </a:r>
            <a:r>
              <a:rPr lang="en-US" altLang="zh-CN" sz="5600" b="1" dirty="0">
                <a:solidFill>
                  <a:schemeClr val="bg2">
                    <a:lumMod val="25000"/>
                  </a:schemeClr>
                </a:solidFill>
                <a:latin typeface="Times New Roman" panose="02020603050405020304" pitchFamily="18" charset="0"/>
                <a:cs typeface="Times New Roman" panose="02020603050405020304" pitchFamily="18" charset="0"/>
              </a:rPr>
              <a:t> </a:t>
            </a:r>
            <a:r>
              <a:rPr lang="en-US" altLang="zh-CN" sz="5600" spc="100" dirty="0">
                <a:solidFill>
                  <a:schemeClr val="bg2">
                    <a:lumMod val="25000"/>
                  </a:schemeClr>
                </a:solidFill>
                <a:latin typeface="Times New Roman" panose="02020603050405020304" pitchFamily="18" charset="0"/>
                <a:ea typeface="文泉驿正黑" panose="02000603000000000000" pitchFamily="2" charset="-122"/>
                <a:cs typeface="Times New Roman" panose="02020603050405020304" pitchFamily="18" charset="0"/>
              </a:rPr>
              <a:t>Coding</a:t>
            </a:r>
            <a:r>
              <a:rPr lang="en-US" altLang="zh-CN" sz="5600" dirty="0">
                <a:solidFill>
                  <a:schemeClr val="bg2">
                    <a:lumMod val="25000"/>
                  </a:schemeClr>
                </a:solidFill>
                <a:latin typeface="Times New Roman" panose="02020603050405020304" pitchFamily="18" charset="0"/>
                <a:cs typeface="Times New Roman" panose="02020603050405020304" pitchFamily="18" charset="0"/>
              </a:rPr>
              <a:t> </a:t>
            </a:r>
            <a:endParaRPr lang="zh-CN" altLang="en-US" sz="5600" spc="100" dirty="0">
              <a:solidFill>
                <a:schemeClr val="bg2">
                  <a:lumMod val="2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32" name="等腰三角形 31">
            <a:extLst>
              <a:ext uri="{FF2B5EF4-FFF2-40B4-BE49-F238E27FC236}">
                <a16:creationId xmlns:a16="http://schemas.microsoft.com/office/drawing/2014/main" id="{0742D47F-FDBC-4EC7-97BA-5B9046729CDC}"/>
              </a:ext>
            </a:extLst>
          </p:cNvPr>
          <p:cNvSpPr/>
          <p:nvPr/>
        </p:nvSpPr>
        <p:spPr>
          <a:xfrm flipV="1">
            <a:off x="6206362" y="4328960"/>
            <a:ext cx="369518" cy="32208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A1226DC0-63D0-4566-AAD5-47EAF27E4FA6}"/>
              </a:ext>
            </a:extLst>
          </p:cNvPr>
          <p:cNvSpPr/>
          <p:nvPr/>
        </p:nvSpPr>
        <p:spPr>
          <a:xfrm>
            <a:off x="4398403" y="4774852"/>
            <a:ext cx="4120487" cy="2057743"/>
          </a:xfrm>
          <a:prstGeom prst="rect">
            <a:avLst/>
          </a:prstGeom>
        </p:spPr>
        <p:txBody>
          <a:bodyPr wrap="none">
            <a:spAutoFit/>
          </a:bodyPr>
          <a:lstStyle/>
          <a:p>
            <a:pPr algn="ctr">
              <a:lnSpc>
                <a:spcPct val="150000"/>
              </a:lnSpc>
            </a:pPr>
            <a:r>
              <a:rPr lang="en-US" altLang="zh-CN" spc="200" dirty="0">
                <a:latin typeface="Times New Roman" panose="02020603050405020304" pitchFamily="18" charset="0"/>
                <a:ea typeface="微软雅黑" panose="020B0503020204020204" pitchFamily="34" charset="-122"/>
                <a:cs typeface="Times New Roman" panose="02020603050405020304" pitchFamily="18" charset="0"/>
              </a:rPr>
              <a:t>Speaker</a:t>
            </a:r>
            <a:r>
              <a:rPr lang="zh-CN" altLang="en-US" spc="2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spc="200" dirty="0">
                <a:latin typeface="Times New Roman" panose="02020603050405020304" pitchFamily="18" charset="0"/>
                <a:ea typeface="微软雅黑" panose="020B0503020204020204" pitchFamily="34" charset="-122"/>
                <a:cs typeface="Times New Roman" panose="02020603050405020304" pitchFamily="18" charset="0"/>
              </a:rPr>
              <a:t>Ting Lv</a:t>
            </a:r>
          </a:p>
          <a:p>
            <a:pPr algn="ctr">
              <a:lnSpc>
                <a:spcPct val="150000"/>
              </a:lnSpc>
            </a:pPr>
            <a:r>
              <a:rPr lang="en-US" altLang="zh-CN" spc="200" dirty="0">
                <a:latin typeface="Times New Roman" panose="02020603050405020304" pitchFamily="18" charset="0"/>
                <a:ea typeface="微软雅黑" panose="020B0503020204020204" pitchFamily="34" charset="-122"/>
                <a:cs typeface="Times New Roman" panose="02020603050405020304" pitchFamily="18" charset="0"/>
              </a:rPr>
              <a:t>Wuhan University of Technology</a:t>
            </a:r>
          </a:p>
          <a:p>
            <a:pPr algn="ctr">
              <a:lnSpc>
                <a:spcPct val="150000"/>
              </a:lnSpc>
            </a:pPr>
            <a:r>
              <a:rPr lang="en-US" altLang="zh-CN" spc="200" dirty="0">
                <a:latin typeface="Times New Roman" panose="02020603050405020304" pitchFamily="18" charset="0"/>
                <a:ea typeface="微软雅黑" panose="020B0503020204020204" pitchFamily="34" charset="-122"/>
                <a:cs typeface="Times New Roman" panose="02020603050405020304" pitchFamily="18" charset="0"/>
              </a:rPr>
              <a:t>Wuhan, China</a:t>
            </a:r>
          </a:p>
          <a:p>
            <a:pPr algn="ctr">
              <a:lnSpc>
                <a:spcPct val="150000"/>
              </a:lnSpc>
            </a:pPr>
            <a:r>
              <a:rPr lang="en-US" altLang="zh-CN" sz="1500" spc="200" dirty="0" err="1">
                <a:latin typeface="Times New Roman" panose="02020603050405020304" pitchFamily="18" charset="0"/>
                <a:ea typeface="微软雅黑" panose="020B0503020204020204" pitchFamily="34" charset="-122"/>
                <a:cs typeface="Times New Roman" panose="02020603050405020304" pitchFamily="18" charset="0"/>
              </a:rPr>
              <a:t>Junwei</a:t>
            </a:r>
            <a:r>
              <a:rPr lang="en-US" altLang="zh-CN" sz="1500" spc="200" dirty="0">
                <a:latin typeface="Times New Roman" panose="02020603050405020304" pitchFamily="18" charset="0"/>
                <a:ea typeface="微软雅黑" panose="020B0503020204020204" pitchFamily="34" charset="-122"/>
                <a:cs typeface="Times New Roman" panose="02020603050405020304" pitchFamily="18" charset="0"/>
              </a:rPr>
              <a:t> Zhou, </a:t>
            </a:r>
            <a:r>
              <a:rPr lang="en-US" altLang="zh-CN" sz="1500" b="1" spc="200" dirty="0">
                <a:latin typeface="Times New Roman" panose="02020603050405020304" pitchFamily="18" charset="0"/>
                <a:ea typeface="微软雅黑" panose="020B0503020204020204" pitchFamily="34" charset="-122"/>
                <a:cs typeface="Times New Roman" panose="02020603050405020304" pitchFamily="18" charset="0"/>
              </a:rPr>
              <a:t>Ting Lv</a:t>
            </a:r>
            <a:r>
              <a:rPr lang="en-US" altLang="zh-CN" sz="1500" spc="2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500" spc="200" dirty="0" err="1">
                <a:latin typeface="Times New Roman" panose="02020603050405020304" pitchFamily="18" charset="0"/>
                <a:ea typeface="微软雅黑" panose="020B0503020204020204" pitchFamily="34" charset="-122"/>
                <a:cs typeface="Times New Roman" panose="02020603050405020304" pitchFamily="18" charset="0"/>
              </a:rPr>
              <a:t>XiangBo</a:t>
            </a:r>
            <a:r>
              <a:rPr lang="en-US" altLang="zh-CN" sz="1500" spc="200" dirty="0">
                <a:latin typeface="Times New Roman" panose="02020603050405020304" pitchFamily="18" charset="0"/>
                <a:ea typeface="微软雅黑" panose="020B0503020204020204" pitchFamily="34" charset="-122"/>
                <a:cs typeface="Times New Roman" panose="02020603050405020304" pitchFamily="18" charset="0"/>
              </a:rPr>
              <a:t> Yi</a:t>
            </a:r>
          </a:p>
          <a:p>
            <a:pPr algn="just">
              <a:lnSpc>
                <a:spcPct val="120000"/>
              </a:lnSpc>
            </a:pPr>
            <a:endParaRPr lang="en-US" altLang="zh-CN" spc="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12318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47CC000-9D60-4913-A164-62ACAD445FC0}"/>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t="19" b="19"/>
          <a:stretch/>
        </p:blipFill>
        <p:spPr>
          <a:xfrm>
            <a:off x="0" y="0"/>
            <a:ext cx="12192000" cy="6858000"/>
          </a:xfrm>
          <a:prstGeom prst="rect">
            <a:avLst/>
          </a:prstGeom>
        </p:spPr>
      </p:pic>
      <p:sp>
        <p:nvSpPr>
          <p:cNvPr id="13" name="矩形 12">
            <a:extLst>
              <a:ext uri="{FF2B5EF4-FFF2-40B4-BE49-F238E27FC236}">
                <a16:creationId xmlns:a16="http://schemas.microsoft.com/office/drawing/2014/main" id="{27F9A4E2-FA38-41FE-B9C6-57C6045348C3}"/>
              </a:ext>
            </a:extLst>
          </p:cNvPr>
          <p:cNvSpPr/>
          <p:nvPr/>
        </p:nvSpPr>
        <p:spPr>
          <a:xfrm>
            <a:off x="0" y="313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A55A6314-3BB1-4355-99E9-4E7711CEB907}"/>
              </a:ext>
            </a:extLst>
          </p:cNvPr>
          <p:cNvSpPr/>
          <p:nvPr/>
        </p:nvSpPr>
        <p:spPr>
          <a:xfrm>
            <a:off x="3657088" y="3694666"/>
            <a:ext cx="451959" cy="451959"/>
          </a:xfrm>
          <a:prstGeom prst="rect">
            <a:avLst/>
          </a:prstGeom>
          <a:solidFill>
            <a:srgbClr val="306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06D83"/>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709D38AE-DCD2-40BE-85D0-46E272FC493C}"/>
              </a:ext>
            </a:extLst>
          </p:cNvPr>
          <p:cNvSpPr/>
          <p:nvPr/>
        </p:nvSpPr>
        <p:spPr>
          <a:xfrm>
            <a:off x="1035995" y="2855933"/>
            <a:ext cx="2909704" cy="11273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35E0731F-DA84-48A3-9DEA-75B31BADDD3F}"/>
              </a:ext>
            </a:extLst>
          </p:cNvPr>
          <p:cNvSpPr txBox="1"/>
          <p:nvPr/>
        </p:nvSpPr>
        <p:spPr>
          <a:xfrm>
            <a:off x="1271464" y="3087583"/>
            <a:ext cx="2271776" cy="707886"/>
          </a:xfrm>
          <a:prstGeom prst="rect">
            <a:avLst/>
          </a:prstGeom>
          <a:noFill/>
        </p:spPr>
        <p:txBody>
          <a:bodyPr wrap="none" rtlCol="0">
            <a:spAutoFit/>
          </a:bodyPr>
          <a:lstStyle/>
          <a:p>
            <a:r>
              <a:rPr lang="en-US" altLang="zh-CN" sz="4000" b="1" i="1" spc="200" dirty="0">
                <a:solidFill>
                  <a:srgbClr val="80CEDA"/>
                </a:solidFill>
                <a:latin typeface="Times New Roman" panose="02020603050405020304" pitchFamily="18" charset="0"/>
                <a:ea typeface="文泉驿正黑" panose="02000603000000000000" pitchFamily="2" charset="-122"/>
                <a:cs typeface="Times New Roman" panose="02020603050405020304" pitchFamily="18" charset="0"/>
              </a:rPr>
              <a:t>C</a:t>
            </a:r>
            <a:r>
              <a:rPr lang="en-US" altLang="zh-CN" sz="4000" b="1" i="1" spc="20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ontents</a:t>
            </a:r>
            <a:endParaRPr lang="zh-CN" altLang="en-US" sz="4000" b="1" i="1" spc="20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FB7BD991-C4FE-44C0-B38A-8D175F16AF84}"/>
              </a:ext>
            </a:extLst>
          </p:cNvPr>
          <p:cNvSpPr txBox="1"/>
          <p:nvPr/>
        </p:nvSpPr>
        <p:spPr>
          <a:xfrm>
            <a:off x="5959999" y="1539634"/>
            <a:ext cx="3534622" cy="646331"/>
          </a:xfrm>
          <a:prstGeom prst="rect">
            <a:avLst/>
          </a:prstGeom>
          <a:noFill/>
        </p:spPr>
        <p:txBody>
          <a:bodyPr wrap="none" rtlCol="0">
            <a:spAutoFit/>
          </a:bodyPr>
          <a:lstStyle/>
          <a:p>
            <a:pPr marL="457200" indent="-457200">
              <a:buFont typeface="Wingdings" panose="05000000000000000000" pitchFamily="2" charset="2"/>
              <a:buChar char="u"/>
            </a:pPr>
            <a:r>
              <a:rPr lang="en-US" altLang="zh-CN" sz="3600" b="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 </a:t>
            </a:r>
            <a:r>
              <a:rPr lang="en-US" altLang="zh-CN"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Background</a:t>
            </a:r>
            <a:endParaRPr lang="zh-CN" altLang="en-US"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id="{E12173F7-2A9C-4684-83E5-F4E81E08AB8E}"/>
              </a:ext>
            </a:extLst>
          </p:cNvPr>
          <p:cNvSpPr txBox="1"/>
          <p:nvPr/>
        </p:nvSpPr>
        <p:spPr>
          <a:xfrm>
            <a:off x="5951984" y="2571017"/>
            <a:ext cx="3390672" cy="646331"/>
          </a:xfrm>
          <a:prstGeom prst="rect">
            <a:avLst/>
          </a:prstGeom>
          <a:noFill/>
        </p:spPr>
        <p:txBody>
          <a:bodyPr wrap="none" rtlCol="0">
            <a:spAutoFit/>
          </a:bodyPr>
          <a:lstStyle/>
          <a:p>
            <a:pPr marL="457200" indent="-457200">
              <a:buFont typeface="Wingdings" panose="05000000000000000000" pitchFamily="2" charset="2"/>
              <a:buChar char="u"/>
            </a:pPr>
            <a:r>
              <a:rPr lang="en-US" altLang="zh-CN" sz="3600" b="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 </a:t>
            </a:r>
            <a:r>
              <a:rPr lang="en-US" altLang="zh-CN"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Framework</a:t>
            </a:r>
          </a:p>
        </p:txBody>
      </p:sp>
      <p:sp>
        <p:nvSpPr>
          <p:cNvPr id="21" name="文本框 20">
            <a:extLst>
              <a:ext uri="{FF2B5EF4-FFF2-40B4-BE49-F238E27FC236}">
                <a16:creationId xmlns:a16="http://schemas.microsoft.com/office/drawing/2014/main" id="{D7DF6B49-ED40-4B3B-8886-F15CB888EAD5}"/>
              </a:ext>
            </a:extLst>
          </p:cNvPr>
          <p:cNvSpPr txBox="1"/>
          <p:nvPr/>
        </p:nvSpPr>
        <p:spPr>
          <a:xfrm>
            <a:off x="5959999" y="3602401"/>
            <a:ext cx="2464777" cy="646331"/>
          </a:xfrm>
          <a:prstGeom prst="rect">
            <a:avLst/>
          </a:prstGeom>
          <a:noFill/>
        </p:spPr>
        <p:txBody>
          <a:bodyPr wrap="none" rtlCol="0">
            <a:spAutoFit/>
          </a:bodyPr>
          <a:lstStyle/>
          <a:p>
            <a:pPr marL="457200" indent="-457200">
              <a:buFont typeface="Wingdings" panose="05000000000000000000" pitchFamily="2" charset="2"/>
              <a:buChar char="u"/>
            </a:pPr>
            <a:r>
              <a:rPr lang="en-US" altLang="zh-CN"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 Results</a:t>
            </a:r>
            <a:endParaRPr lang="zh-CN" altLang="en-US"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341C73ED-4F90-4D18-8C6C-7381E150603F}"/>
              </a:ext>
            </a:extLst>
          </p:cNvPr>
          <p:cNvSpPr txBox="1"/>
          <p:nvPr/>
        </p:nvSpPr>
        <p:spPr>
          <a:xfrm>
            <a:off x="5959999" y="4672035"/>
            <a:ext cx="3390352" cy="646331"/>
          </a:xfrm>
          <a:prstGeom prst="rect">
            <a:avLst/>
          </a:prstGeom>
          <a:noFill/>
        </p:spPr>
        <p:txBody>
          <a:bodyPr wrap="none" rtlCol="0">
            <a:spAutoFit/>
          </a:bodyPr>
          <a:lstStyle/>
          <a:p>
            <a:pPr marL="457200" indent="-457200">
              <a:buFont typeface="Wingdings" panose="05000000000000000000" pitchFamily="2" charset="2"/>
              <a:buChar char="u"/>
            </a:pPr>
            <a:r>
              <a:rPr lang="en-US" altLang="zh-CN" sz="3600" b="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 </a:t>
            </a:r>
            <a:r>
              <a:rPr lang="en-US" altLang="zh-CN"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Conclusion</a:t>
            </a:r>
            <a:endParaRPr lang="zh-CN" altLang="en-US" sz="3600" b="1" i="1" spc="31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60432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179597E1-3EDF-44E8-8BA8-E2526E74CEC7}"/>
              </a:ext>
            </a:extLst>
          </p:cNvPr>
          <p:cNvSpPr/>
          <p:nvPr/>
        </p:nvSpPr>
        <p:spPr>
          <a:xfrm>
            <a:off x="2488461" y="1915814"/>
            <a:ext cx="111512" cy="4237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144BAD7B-7FC4-4823-810A-FC8A3EDB6061}"/>
              </a:ext>
            </a:extLst>
          </p:cNvPr>
          <p:cNvSpPr/>
          <p:nvPr/>
        </p:nvSpPr>
        <p:spPr>
          <a:xfrm>
            <a:off x="2513185" y="4053436"/>
            <a:ext cx="111512" cy="4237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77F8EAC5-D7D0-4656-9E5B-5A76DA54EBCF}"/>
              </a:ext>
            </a:extLst>
          </p:cNvPr>
          <p:cNvSpPr txBox="1"/>
          <p:nvPr/>
        </p:nvSpPr>
        <p:spPr>
          <a:xfrm>
            <a:off x="2681012" y="1917275"/>
            <a:ext cx="4208968" cy="707886"/>
          </a:xfrm>
          <a:prstGeom prst="rect">
            <a:avLst/>
          </a:prstGeom>
          <a:noFill/>
        </p:spPr>
        <p:txBody>
          <a:bodyPr wrap="square" rtlCol="0">
            <a:spAutoFit/>
          </a:bodyPr>
          <a:lstStyle/>
          <a:p>
            <a:r>
              <a:rPr lang="en-US" altLang="zh-CN" sz="2000" b="1" spc="100" dirty="0">
                <a:solidFill>
                  <a:srgbClr val="306D83"/>
                </a:solidFill>
                <a:latin typeface="Times New Roman" panose="02020603050405020304" pitchFamily="18" charset="0"/>
                <a:ea typeface="文泉驿正黑" panose="02000603000000000000" pitchFamily="2" charset="-122"/>
                <a:cs typeface="Times New Roman" panose="02020603050405020304" pitchFamily="18" charset="0"/>
              </a:rPr>
              <a:t>Distributed video coding (DVC)</a:t>
            </a:r>
          </a:p>
          <a:p>
            <a:endParaRPr lang="zh-CN" altLang="en-US" sz="2000" b="1" spc="100" dirty="0">
              <a:solidFill>
                <a:srgbClr val="306D83"/>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7DFE06B3-D6FE-4CF9-BA61-3B19C2D05AFA}"/>
              </a:ext>
            </a:extLst>
          </p:cNvPr>
          <p:cNvSpPr txBox="1"/>
          <p:nvPr/>
        </p:nvSpPr>
        <p:spPr>
          <a:xfrm>
            <a:off x="2705736" y="4077072"/>
            <a:ext cx="2302233" cy="707886"/>
          </a:xfrm>
          <a:prstGeom prst="rect">
            <a:avLst/>
          </a:prstGeom>
          <a:noFill/>
        </p:spPr>
        <p:txBody>
          <a:bodyPr wrap="none" rtlCol="0">
            <a:spAutoFit/>
          </a:bodyPr>
          <a:lstStyle/>
          <a:p>
            <a:r>
              <a:rPr lang="en-US" altLang="zh-CN" sz="2000" b="1" spc="100" dirty="0">
                <a:solidFill>
                  <a:srgbClr val="306D83"/>
                </a:solidFill>
                <a:latin typeface="Times New Roman" panose="02020603050405020304" pitchFamily="18" charset="0"/>
                <a:ea typeface="文泉驿正黑" panose="02000603000000000000" pitchFamily="2" charset="-122"/>
                <a:cs typeface="Times New Roman" panose="02020603050405020304" pitchFamily="18" charset="0"/>
              </a:rPr>
              <a:t>End-to-end DVC </a:t>
            </a:r>
          </a:p>
          <a:p>
            <a:endParaRPr lang="zh-CN" altLang="en-US" sz="2000" b="1" spc="100" dirty="0">
              <a:solidFill>
                <a:srgbClr val="306D83"/>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0CCABA9D-1692-4D2A-A0FE-4D0DA07C0D2C}"/>
              </a:ext>
            </a:extLst>
          </p:cNvPr>
          <p:cNvSpPr txBox="1"/>
          <p:nvPr/>
        </p:nvSpPr>
        <p:spPr>
          <a:xfrm>
            <a:off x="2661293" y="2486363"/>
            <a:ext cx="7626763" cy="458074"/>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ea typeface="文泉驿正黑" panose="02000603000000000000" pitchFamily="2" charset="-122"/>
                <a:cs typeface="Times New Roman" panose="02020603050405020304" pitchFamily="18" charset="0"/>
              </a:rPr>
              <a:t>manually designed and optimized modules</a:t>
            </a:r>
          </a:p>
        </p:txBody>
      </p:sp>
      <p:sp>
        <p:nvSpPr>
          <p:cNvPr id="18" name="文本框 17">
            <a:extLst>
              <a:ext uri="{FF2B5EF4-FFF2-40B4-BE49-F238E27FC236}">
                <a16:creationId xmlns:a16="http://schemas.microsoft.com/office/drawing/2014/main" id="{F823FAD8-B196-4B2F-857B-9331266D6AC6}"/>
              </a:ext>
            </a:extLst>
          </p:cNvPr>
          <p:cNvSpPr txBox="1"/>
          <p:nvPr/>
        </p:nvSpPr>
        <p:spPr>
          <a:xfrm>
            <a:off x="2694585" y="4623405"/>
            <a:ext cx="3323519" cy="873572"/>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ea typeface="文泉驿正黑" panose="02000603000000000000" pitchFamily="2" charset="-122"/>
                <a:cs typeface="Times New Roman" panose="02020603050405020304" pitchFamily="18" charset="0"/>
              </a:rPr>
              <a:t>neural network</a:t>
            </a:r>
          </a:p>
          <a:p>
            <a:pPr>
              <a:lnSpc>
                <a:spcPct val="150000"/>
              </a:lnSpc>
            </a:pPr>
            <a:r>
              <a:rPr lang="en-US" altLang="zh-CN" dirty="0">
                <a:latin typeface="Times New Roman" panose="02020603050405020304" pitchFamily="18" charset="0"/>
                <a:ea typeface="文泉驿正黑" panose="02000603000000000000" pitchFamily="2" charset="-122"/>
                <a:cs typeface="Times New Roman" panose="02020603050405020304" pitchFamily="18" charset="0"/>
              </a:rPr>
              <a:t>variable compression rates</a:t>
            </a:r>
          </a:p>
        </p:txBody>
      </p:sp>
      <p:sp>
        <p:nvSpPr>
          <p:cNvPr id="26" name="文本框 25">
            <a:extLst>
              <a:ext uri="{FF2B5EF4-FFF2-40B4-BE49-F238E27FC236}">
                <a16:creationId xmlns:a16="http://schemas.microsoft.com/office/drawing/2014/main" id="{9CDAC2DB-B383-4ED9-8BE4-786A8F574A0E}"/>
              </a:ext>
            </a:extLst>
          </p:cNvPr>
          <p:cNvSpPr txBox="1"/>
          <p:nvPr/>
        </p:nvSpPr>
        <p:spPr>
          <a:xfrm>
            <a:off x="1261243" y="680575"/>
            <a:ext cx="2202783" cy="523220"/>
          </a:xfrm>
          <a:prstGeom prst="rect">
            <a:avLst/>
          </a:prstGeom>
          <a:noFill/>
        </p:spPr>
        <p:txBody>
          <a:bodyPr wrap="none" rtlCol="0">
            <a:spAutoFit/>
          </a:bodyPr>
          <a:lstStyle/>
          <a:p>
            <a:r>
              <a:rPr lang="en-US" altLang="zh-CN"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Background</a:t>
            </a:r>
            <a:endParaRPr lang="zh-CN" altLang="en-US"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grpSp>
        <p:nvGrpSpPr>
          <p:cNvPr id="20" name="组合 19">
            <a:extLst>
              <a:ext uri="{FF2B5EF4-FFF2-40B4-BE49-F238E27FC236}">
                <a16:creationId xmlns:a16="http://schemas.microsoft.com/office/drawing/2014/main" id="{00F9EE85-9CCF-4025-B35C-3B94751E4F40}"/>
              </a:ext>
            </a:extLst>
          </p:cNvPr>
          <p:cNvGrpSpPr/>
          <p:nvPr/>
        </p:nvGrpSpPr>
        <p:grpSpPr>
          <a:xfrm>
            <a:off x="479376" y="613667"/>
            <a:ext cx="711043" cy="703033"/>
            <a:chOff x="146575" y="198588"/>
            <a:chExt cx="711043" cy="703033"/>
          </a:xfrm>
        </p:grpSpPr>
        <p:sp>
          <p:nvSpPr>
            <p:cNvPr id="21" name="菱形 20">
              <a:extLst>
                <a:ext uri="{FF2B5EF4-FFF2-40B4-BE49-F238E27FC236}">
                  <a16:creationId xmlns:a16="http://schemas.microsoft.com/office/drawing/2014/main" id="{761013A2-7870-4FFC-9904-415D036FFFA2}"/>
                </a:ext>
              </a:extLst>
            </p:cNvPr>
            <p:cNvSpPr/>
            <p:nvPr/>
          </p:nvSpPr>
          <p:spPr>
            <a:xfrm>
              <a:off x="299886" y="238197"/>
              <a:ext cx="557732" cy="623817"/>
            </a:xfrm>
            <a:prstGeom prst="diamond">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22" name="菱形 21">
              <a:extLst>
                <a:ext uri="{FF2B5EF4-FFF2-40B4-BE49-F238E27FC236}">
                  <a16:creationId xmlns:a16="http://schemas.microsoft.com/office/drawing/2014/main" id="{B23BBB48-034A-40F2-8042-9B3AE4C9A94A}"/>
                </a:ext>
              </a:extLst>
            </p:cNvPr>
            <p:cNvSpPr/>
            <p:nvPr/>
          </p:nvSpPr>
          <p:spPr>
            <a:xfrm>
              <a:off x="146575" y="198588"/>
              <a:ext cx="628556" cy="703033"/>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985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1873DF4-D74F-435B-8B04-297DE6078E42}"/>
              </a:ext>
            </a:extLst>
          </p:cNvPr>
          <p:cNvSpPr txBox="1"/>
          <p:nvPr/>
        </p:nvSpPr>
        <p:spPr>
          <a:xfrm>
            <a:off x="931965" y="161396"/>
            <a:ext cx="2114681" cy="523220"/>
          </a:xfrm>
          <a:prstGeom prst="rect">
            <a:avLst/>
          </a:prstGeom>
          <a:noFill/>
        </p:spPr>
        <p:txBody>
          <a:bodyPr wrap="none" rtlCol="0">
            <a:spAutoFit/>
          </a:bodyPr>
          <a:lstStyle/>
          <a:p>
            <a:r>
              <a:rPr lang="en-US" altLang="zh-CN"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Framework</a:t>
            </a:r>
            <a:endParaRPr lang="zh-CN" altLang="en-US"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B99F906E-35B6-4D2E-AD38-458FEECC33B7}"/>
              </a:ext>
            </a:extLst>
          </p:cNvPr>
          <p:cNvGrpSpPr/>
          <p:nvPr/>
        </p:nvGrpSpPr>
        <p:grpSpPr>
          <a:xfrm>
            <a:off x="-5536" y="1269582"/>
            <a:ext cx="12192000" cy="4248472"/>
            <a:chOff x="4656804" y="0"/>
            <a:chExt cx="7535196" cy="6858000"/>
          </a:xfrm>
          <a:solidFill>
            <a:schemeClr val="tx2">
              <a:lumMod val="60000"/>
              <a:lumOff val="40000"/>
            </a:schemeClr>
          </a:solidFill>
        </p:grpSpPr>
        <p:pic>
          <p:nvPicPr>
            <p:cNvPr id="16" name="图片 15">
              <a:extLst>
                <a:ext uri="{FF2B5EF4-FFF2-40B4-BE49-F238E27FC236}">
                  <a16:creationId xmlns:a16="http://schemas.microsoft.com/office/drawing/2014/main" id="{0768D0EB-7110-4BC7-9799-EAD9EB22741A}"/>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733"/>
            <a:stretch/>
          </p:blipFill>
          <p:spPr>
            <a:xfrm>
              <a:off x="4659086" y="3629"/>
              <a:ext cx="7532914" cy="6854371"/>
            </a:xfrm>
            <a:prstGeom prst="rect">
              <a:avLst/>
            </a:prstGeom>
            <a:grpFill/>
          </p:spPr>
        </p:pic>
        <p:sp>
          <p:nvSpPr>
            <p:cNvPr id="2" name="矩形 1">
              <a:extLst>
                <a:ext uri="{FF2B5EF4-FFF2-40B4-BE49-F238E27FC236}">
                  <a16:creationId xmlns:a16="http://schemas.microsoft.com/office/drawing/2014/main" id="{0102BADC-6261-4392-9356-BE9E0687B1CA}"/>
                </a:ext>
              </a:extLst>
            </p:cNvPr>
            <p:cNvSpPr/>
            <p:nvPr/>
          </p:nvSpPr>
          <p:spPr>
            <a:xfrm>
              <a:off x="4656804" y="0"/>
              <a:ext cx="753291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8" name="图表 7">
            <a:extLst>
              <a:ext uri="{FF2B5EF4-FFF2-40B4-BE49-F238E27FC236}">
                <a16:creationId xmlns:a16="http://schemas.microsoft.com/office/drawing/2014/main" id="{9CD6382F-9A29-44EE-99C9-A5E963DF9E3C}"/>
              </a:ext>
            </a:extLst>
          </p:cNvPr>
          <p:cNvGraphicFramePr/>
          <p:nvPr>
            <p:extLst>
              <p:ext uri="{D42A27DB-BD31-4B8C-83A1-F6EECF244321}">
                <p14:modId xmlns:p14="http://schemas.microsoft.com/office/powerpoint/2010/main" val="1605760045"/>
              </p:ext>
            </p:extLst>
          </p:nvPr>
        </p:nvGraphicFramePr>
        <p:xfrm>
          <a:off x="861141" y="1267225"/>
          <a:ext cx="10265294" cy="43430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对象 6">
            <a:extLst>
              <a:ext uri="{FF2B5EF4-FFF2-40B4-BE49-F238E27FC236}">
                <a16:creationId xmlns:a16="http://schemas.microsoft.com/office/drawing/2014/main" id="{E0A14064-10A3-4EB8-B505-459E0DB347DE}"/>
              </a:ext>
            </a:extLst>
          </p:cNvPr>
          <p:cNvGraphicFramePr>
            <a:graphicFrameLocks noChangeAspect="1"/>
          </p:cNvGraphicFramePr>
          <p:nvPr>
            <p:extLst>
              <p:ext uri="{D42A27DB-BD31-4B8C-83A1-F6EECF244321}">
                <p14:modId xmlns:p14="http://schemas.microsoft.com/office/powerpoint/2010/main" val="3602235063"/>
              </p:ext>
            </p:extLst>
          </p:nvPr>
        </p:nvGraphicFramePr>
        <p:xfrm>
          <a:off x="4511824" y="5733256"/>
          <a:ext cx="3908196" cy="950326"/>
        </p:xfrm>
        <a:graphic>
          <a:graphicData uri="http://schemas.openxmlformats.org/presentationml/2006/ole">
            <mc:AlternateContent xmlns:mc="http://schemas.openxmlformats.org/markup-compatibility/2006">
              <mc:Choice xmlns:v="urn:schemas-microsoft-com:vml" Requires="v">
                <p:oleObj spid="_x0000_s1060" name="Equation" r:id="rId7" imgW="2197080" imgH="533160" progId="Equation.DSMT4">
                  <p:embed/>
                </p:oleObj>
              </mc:Choice>
              <mc:Fallback>
                <p:oleObj name="Equation" r:id="rId7" imgW="2197080" imgH="533160" progId="Equation.DSMT4">
                  <p:embed/>
                  <p:pic>
                    <p:nvPicPr>
                      <p:cNvPr id="0" name=""/>
                      <p:cNvPicPr/>
                      <p:nvPr/>
                    </p:nvPicPr>
                    <p:blipFill>
                      <a:blip r:embed="rId8"/>
                      <a:stretch>
                        <a:fillRect/>
                      </a:stretch>
                    </p:blipFill>
                    <p:spPr>
                      <a:xfrm>
                        <a:off x="4511824" y="5733256"/>
                        <a:ext cx="3908196" cy="95032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C3036ED-D18A-4975-9DA1-B1119018A76B}"/>
              </a:ext>
            </a:extLst>
          </p:cNvPr>
          <p:cNvGraphicFramePr>
            <a:graphicFrameLocks noChangeAspect="1"/>
          </p:cNvGraphicFramePr>
          <p:nvPr>
            <p:extLst>
              <p:ext uri="{D42A27DB-BD31-4B8C-83A1-F6EECF244321}">
                <p14:modId xmlns:p14="http://schemas.microsoft.com/office/powerpoint/2010/main" val="412877877"/>
              </p:ext>
            </p:extLst>
          </p:nvPr>
        </p:nvGraphicFramePr>
        <p:xfrm>
          <a:off x="613267" y="1710983"/>
          <a:ext cx="11151981" cy="3486153"/>
        </p:xfrm>
        <a:graphic>
          <a:graphicData uri="http://schemas.openxmlformats.org/presentationml/2006/ole">
            <mc:AlternateContent xmlns:mc="http://schemas.openxmlformats.org/markup-compatibility/2006">
              <mc:Choice xmlns:v="urn:schemas-microsoft-com:vml" Requires="v">
                <p:oleObj spid="_x0000_s1061" name="Visio" r:id="rId9" imgW="10496731" imgH="3054512" progId="Visio.Drawing.15">
                  <p:embed/>
                </p:oleObj>
              </mc:Choice>
              <mc:Fallback>
                <p:oleObj name="Visio" r:id="rId9" imgW="10496731" imgH="3054512" progId="Visio.Drawing.15">
                  <p:embed/>
                  <p:pic>
                    <p:nvPicPr>
                      <p:cNvPr id="0" name=""/>
                      <p:cNvPicPr/>
                      <p:nvPr/>
                    </p:nvPicPr>
                    <p:blipFill>
                      <a:blip r:embed="rId10"/>
                      <a:stretch>
                        <a:fillRect/>
                      </a:stretch>
                    </p:blipFill>
                    <p:spPr>
                      <a:xfrm>
                        <a:off x="613267" y="1710983"/>
                        <a:ext cx="11151981" cy="3486153"/>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B41F2423-3E0A-4DC7-9704-EB9AA1652E4E}"/>
              </a:ext>
            </a:extLst>
          </p:cNvPr>
          <p:cNvGraphicFramePr>
            <a:graphicFrameLocks noChangeAspect="1"/>
          </p:cNvGraphicFramePr>
          <p:nvPr>
            <p:extLst>
              <p:ext uri="{D42A27DB-BD31-4B8C-83A1-F6EECF244321}">
                <p14:modId xmlns:p14="http://schemas.microsoft.com/office/powerpoint/2010/main" val="3308265199"/>
              </p:ext>
            </p:extLst>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1062" name="Equation" r:id="rId11" imgW="914400" imgH="198720" progId="Equation.DSMT4">
                  <p:embed/>
                </p:oleObj>
              </mc:Choice>
              <mc:Fallback>
                <p:oleObj name="Equation" r:id="rId11" imgW="914400" imgH="198720" progId="Equation.DSMT4">
                  <p:embed/>
                  <p:pic>
                    <p:nvPicPr>
                      <p:cNvPr id="0" name=""/>
                      <p:cNvPicPr/>
                      <p:nvPr/>
                    </p:nvPicPr>
                    <p:blipFill>
                      <a:blip r:embed="rId12"/>
                      <a:stretch>
                        <a:fillRect/>
                      </a:stretch>
                    </p:blipFill>
                    <p:spPr>
                      <a:xfrm>
                        <a:off x="4114800" y="2209800"/>
                        <a:ext cx="914400" cy="198438"/>
                      </a:xfrm>
                      <a:prstGeom prst="rect">
                        <a:avLst/>
                      </a:prstGeom>
                    </p:spPr>
                  </p:pic>
                </p:oleObj>
              </mc:Fallback>
            </mc:AlternateContent>
          </a:graphicData>
        </a:graphic>
      </p:graphicFrame>
      <p:grpSp>
        <p:nvGrpSpPr>
          <p:cNvPr id="20" name="组合 19">
            <a:extLst>
              <a:ext uri="{FF2B5EF4-FFF2-40B4-BE49-F238E27FC236}">
                <a16:creationId xmlns:a16="http://schemas.microsoft.com/office/drawing/2014/main" id="{007A9217-720B-4331-91CA-4C68F2D8F5E0}"/>
              </a:ext>
            </a:extLst>
          </p:cNvPr>
          <p:cNvGrpSpPr/>
          <p:nvPr/>
        </p:nvGrpSpPr>
        <p:grpSpPr>
          <a:xfrm>
            <a:off x="150098" y="71490"/>
            <a:ext cx="711043" cy="703033"/>
            <a:chOff x="146575" y="198588"/>
            <a:chExt cx="711043" cy="703033"/>
          </a:xfrm>
        </p:grpSpPr>
        <p:sp>
          <p:nvSpPr>
            <p:cNvPr id="21" name="菱形 20">
              <a:extLst>
                <a:ext uri="{FF2B5EF4-FFF2-40B4-BE49-F238E27FC236}">
                  <a16:creationId xmlns:a16="http://schemas.microsoft.com/office/drawing/2014/main" id="{21C2A980-83FB-41D7-B983-21B5792A2B54}"/>
                </a:ext>
              </a:extLst>
            </p:cNvPr>
            <p:cNvSpPr/>
            <p:nvPr/>
          </p:nvSpPr>
          <p:spPr>
            <a:xfrm>
              <a:off x="299886" y="238197"/>
              <a:ext cx="557732" cy="623817"/>
            </a:xfrm>
            <a:prstGeom prst="diamond">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22" name="菱形 21">
              <a:extLst>
                <a:ext uri="{FF2B5EF4-FFF2-40B4-BE49-F238E27FC236}">
                  <a16:creationId xmlns:a16="http://schemas.microsoft.com/office/drawing/2014/main" id="{5121CE5F-9B11-4B39-82A1-7CE23378F72F}"/>
                </a:ext>
              </a:extLst>
            </p:cNvPr>
            <p:cNvSpPr/>
            <p:nvPr/>
          </p:nvSpPr>
          <p:spPr>
            <a:xfrm>
              <a:off x="146575" y="198588"/>
              <a:ext cx="628556" cy="703033"/>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9555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EDDDAB2B-388B-45E2-ACFB-84882B2D6913}"/>
              </a:ext>
            </a:extLst>
          </p:cNvPr>
          <p:cNvGrpSpPr/>
          <p:nvPr/>
        </p:nvGrpSpPr>
        <p:grpSpPr>
          <a:xfrm>
            <a:off x="6107364" y="-27917"/>
            <a:ext cx="6116906" cy="6985309"/>
            <a:chOff x="6107364" y="-27917"/>
            <a:chExt cx="6116906" cy="6985309"/>
          </a:xfrm>
          <a:solidFill>
            <a:schemeClr val="tx2">
              <a:lumMod val="60000"/>
              <a:lumOff val="40000"/>
            </a:schemeClr>
          </a:solidFill>
          <a:effectLst>
            <a:outerShdw blurRad="254000" dist="38100" dir="10800000" algn="r" rotWithShape="0">
              <a:prstClr val="black">
                <a:alpha val="30000"/>
              </a:prstClr>
            </a:outerShdw>
          </a:effectLst>
        </p:grpSpPr>
        <p:sp>
          <p:nvSpPr>
            <p:cNvPr id="16" name="任意多边形: 形状 15">
              <a:extLst>
                <a:ext uri="{FF2B5EF4-FFF2-40B4-BE49-F238E27FC236}">
                  <a16:creationId xmlns:a16="http://schemas.microsoft.com/office/drawing/2014/main" id="{8219C1DF-729C-4B46-B99C-EADE7E8DA28E}"/>
                </a:ext>
              </a:extLst>
            </p:cNvPr>
            <p:cNvSpPr/>
            <p:nvPr/>
          </p:nvSpPr>
          <p:spPr>
            <a:xfrm>
              <a:off x="6107364" y="0"/>
              <a:ext cx="6084636" cy="6885384"/>
            </a:xfrm>
            <a:custGeom>
              <a:avLst/>
              <a:gdLst>
                <a:gd name="connsiteX0" fmla="*/ 1702992 w 6041972"/>
                <a:gd name="connsiteY0" fmla="*/ 0 h 6885384"/>
                <a:gd name="connsiteX1" fmla="*/ 6041972 w 6041972"/>
                <a:gd name="connsiteY1" fmla="*/ 0 h 6885384"/>
                <a:gd name="connsiteX2" fmla="*/ 6041972 w 6041972"/>
                <a:gd name="connsiteY2" fmla="*/ 6885384 h 6885384"/>
                <a:gd name="connsiteX3" fmla="*/ 0 w 6041972"/>
                <a:gd name="connsiteY3" fmla="*/ 6885384 h 6885384"/>
              </a:gdLst>
              <a:ahLst/>
              <a:cxnLst>
                <a:cxn ang="0">
                  <a:pos x="connsiteX0" y="connsiteY0"/>
                </a:cxn>
                <a:cxn ang="0">
                  <a:pos x="connsiteX1" y="connsiteY1"/>
                </a:cxn>
                <a:cxn ang="0">
                  <a:pos x="connsiteX2" y="connsiteY2"/>
                </a:cxn>
                <a:cxn ang="0">
                  <a:pos x="connsiteX3" y="connsiteY3"/>
                </a:cxn>
              </a:cxnLst>
              <a:rect l="l" t="t" r="r" b="b"/>
              <a:pathLst>
                <a:path w="6041972" h="6885384">
                  <a:moveTo>
                    <a:pt x="1702992" y="0"/>
                  </a:moveTo>
                  <a:lnTo>
                    <a:pt x="6041972" y="0"/>
                  </a:lnTo>
                  <a:lnTo>
                    <a:pt x="6041972" y="6885384"/>
                  </a:lnTo>
                  <a:lnTo>
                    <a:pt x="0" y="68853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5BE2D9BD-E734-460A-A210-0B8BB8F656A2}"/>
                </a:ext>
              </a:extLst>
            </p:cNvPr>
            <p:cNvSpPr/>
            <p:nvPr/>
          </p:nvSpPr>
          <p:spPr>
            <a:xfrm>
              <a:off x="6547796" y="-27917"/>
              <a:ext cx="5676474" cy="6985309"/>
            </a:xfrm>
            <a:custGeom>
              <a:avLst/>
              <a:gdLst>
                <a:gd name="connsiteX0" fmla="*/ 1739907 w 5676474"/>
                <a:gd name="connsiteY0" fmla="*/ 0 h 6985309"/>
                <a:gd name="connsiteX1" fmla="*/ 5676474 w 5676474"/>
                <a:gd name="connsiteY1" fmla="*/ 0 h 6985309"/>
                <a:gd name="connsiteX2" fmla="*/ 5676474 w 5676474"/>
                <a:gd name="connsiteY2" fmla="*/ 6985309 h 6985309"/>
                <a:gd name="connsiteX3" fmla="*/ 0 w 5676474"/>
                <a:gd name="connsiteY3" fmla="*/ 6985309 h 6985309"/>
              </a:gdLst>
              <a:ahLst/>
              <a:cxnLst>
                <a:cxn ang="0">
                  <a:pos x="connsiteX0" y="connsiteY0"/>
                </a:cxn>
                <a:cxn ang="0">
                  <a:pos x="connsiteX1" y="connsiteY1"/>
                </a:cxn>
                <a:cxn ang="0">
                  <a:pos x="connsiteX2" y="connsiteY2"/>
                </a:cxn>
                <a:cxn ang="0">
                  <a:pos x="connsiteX3" y="connsiteY3"/>
                </a:cxn>
              </a:cxnLst>
              <a:rect l="l" t="t" r="r" b="b"/>
              <a:pathLst>
                <a:path w="5676474" h="6985309">
                  <a:moveTo>
                    <a:pt x="1739907" y="0"/>
                  </a:moveTo>
                  <a:lnTo>
                    <a:pt x="5676474" y="0"/>
                  </a:lnTo>
                  <a:lnTo>
                    <a:pt x="5676474" y="6985309"/>
                  </a:lnTo>
                  <a:lnTo>
                    <a:pt x="0" y="6985309"/>
                  </a:ln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7" name="对象 6">
            <a:extLst>
              <a:ext uri="{FF2B5EF4-FFF2-40B4-BE49-F238E27FC236}">
                <a16:creationId xmlns:a16="http://schemas.microsoft.com/office/drawing/2014/main" id="{26D0FEE5-3C82-4684-8F56-716C6554953A}"/>
              </a:ext>
            </a:extLst>
          </p:cNvPr>
          <p:cNvGraphicFramePr>
            <a:graphicFrameLocks noChangeAspect="1"/>
          </p:cNvGraphicFramePr>
          <p:nvPr>
            <p:extLst>
              <p:ext uri="{D42A27DB-BD31-4B8C-83A1-F6EECF244321}">
                <p14:modId xmlns:p14="http://schemas.microsoft.com/office/powerpoint/2010/main" val="3280422834"/>
              </p:ext>
            </p:extLst>
          </p:nvPr>
        </p:nvGraphicFramePr>
        <p:xfrm>
          <a:off x="430397" y="1628800"/>
          <a:ext cx="11698474" cy="4773319"/>
        </p:xfrm>
        <a:graphic>
          <a:graphicData uri="http://schemas.openxmlformats.org/presentationml/2006/ole">
            <mc:AlternateContent xmlns:mc="http://schemas.openxmlformats.org/markup-compatibility/2006">
              <mc:Choice xmlns:v="urn:schemas-microsoft-com:vml" Requires="v">
                <p:oleObj spid="_x0000_s3089" name="Visio" r:id="rId4" imgW="8699448" imgH="3549535" progId="Visio.Drawing.15">
                  <p:embed/>
                </p:oleObj>
              </mc:Choice>
              <mc:Fallback>
                <p:oleObj name="Visio" r:id="rId4" imgW="8699448" imgH="3549535" progId="Visio.Drawing.15">
                  <p:embed/>
                  <p:pic>
                    <p:nvPicPr>
                      <p:cNvPr id="0" name=""/>
                      <p:cNvPicPr/>
                      <p:nvPr/>
                    </p:nvPicPr>
                    <p:blipFill>
                      <a:blip r:embed="rId5"/>
                      <a:stretch>
                        <a:fillRect/>
                      </a:stretch>
                    </p:blipFill>
                    <p:spPr>
                      <a:xfrm>
                        <a:off x="430397" y="1628800"/>
                        <a:ext cx="11698474" cy="4773319"/>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DBB7B222-D4F7-410B-8B3E-22AB34979373}"/>
              </a:ext>
            </a:extLst>
          </p:cNvPr>
          <p:cNvSpPr txBox="1"/>
          <p:nvPr/>
        </p:nvSpPr>
        <p:spPr>
          <a:xfrm>
            <a:off x="1127706" y="226888"/>
            <a:ext cx="2114681" cy="523220"/>
          </a:xfrm>
          <a:prstGeom prst="rect">
            <a:avLst/>
          </a:prstGeom>
          <a:noFill/>
        </p:spPr>
        <p:txBody>
          <a:bodyPr wrap="square" rtlCol="0">
            <a:spAutoFit/>
          </a:bodyPr>
          <a:lstStyle/>
          <a:p>
            <a:r>
              <a:rPr lang="en-US" altLang="zh-CN"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Results</a:t>
            </a:r>
            <a:endParaRPr lang="zh-CN" altLang="en-US"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F602BC7E-F929-461B-BAB9-48E4477C5CD4}"/>
              </a:ext>
            </a:extLst>
          </p:cNvPr>
          <p:cNvGrpSpPr/>
          <p:nvPr/>
        </p:nvGrpSpPr>
        <p:grpSpPr>
          <a:xfrm>
            <a:off x="263352" y="136982"/>
            <a:ext cx="711043" cy="703033"/>
            <a:chOff x="146575" y="198588"/>
            <a:chExt cx="711043" cy="703033"/>
          </a:xfrm>
        </p:grpSpPr>
        <p:sp>
          <p:nvSpPr>
            <p:cNvPr id="15" name="菱形 14">
              <a:extLst>
                <a:ext uri="{FF2B5EF4-FFF2-40B4-BE49-F238E27FC236}">
                  <a16:creationId xmlns:a16="http://schemas.microsoft.com/office/drawing/2014/main" id="{E4F52853-826E-40D3-B758-F9A7CF2C655F}"/>
                </a:ext>
              </a:extLst>
            </p:cNvPr>
            <p:cNvSpPr/>
            <p:nvPr/>
          </p:nvSpPr>
          <p:spPr>
            <a:xfrm>
              <a:off x="299886" y="238197"/>
              <a:ext cx="557732" cy="623817"/>
            </a:xfrm>
            <a:prstGeom prst="diamond">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7" name="菱形 16">
              <a:extLst>
                <a:ext uri="{FF2B5EF4-FFF2-40B4-BE49-F238E27FC236}">
                  <a16:creationId xmlns:a16="http://schemas.microsoft.com/office/drawing/2014/main" id="{06430305-5B04-4454-87FB-5391B604D4BC}"/>
                </a:ext>
              </a:extLst>
            </p:cNvPr>
            <p:cNvSpPr/>
            <p:nvPr/>
          </p:nvSpPr>
          <p:spPr>
            <a:xfrm>
              <a:off x="146575" y="198588"/>
              <a:ext cx="628556" cy="703033"/>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9743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96DAC541-7B7A-43D3-8B79-37D633B846F1}">
                <asvg:svgBlip xmlns:asvg="http://schemas.microsoft.com/office/drawing/2016/SVG/main" r:embed="rId5"/>
              </a:ext>
            </a:extLst>
          </a:blip>
          <a:srcRect/>
          <a:stretch>
            <a:fillRect/>
          </a:stretch>
        </a:blipFill>
        <a:effectLst/>
      </p:bgPr>
    </p:bg>
    <p:spTree>
      <p:nvGrpSpPr>
        <p:cNvPr id="1" name=""/>
        <p:cNvGrpSpPr/>
        <p:nvPr/>
      </p:nvGrpSpPr>
      <p:grpSpPr>
        <a:xfrm>
          <a:off x="0" y="0"/>
          <a:ext cx="0" cy="0"/>
          <a:chOff x="0" y="0"/>
          <a:chExt cx="0" cy="0"/>
        </a:xfrm>
      </p:grpSpPr>
      <p:sp>
        <p:nvSpPr>
          <p:cNvPr id="17" name="菱形 16">
            <a:extLst>
              <a:ext uri="{FF2B5EF4-FFF2-40B4-BE49-F238E27FC236}">
                <a16:creationId xmlns:a16="http://schemas.microsoft.com/office/drawing/2014/main" id="{A7E49E45-8D59-488D-AE62-27BFF68272E2}"/>
              </a:ext>
            </a:extLst>
          </p:cNvPr>
          <p:cNvSpPr/>
          <p:nvPr/>
        </p:nvSpPr>
        <p:spPr>
          <a:xfrm>
            <a:off x="8089235" y="1369846"/>
            <a:ext cx="3682017" cy="4118294"/>
          </a:xfrm>
          <a:prstGeom prst="diamond">
            <a:avLst/>
          </a:prstGeom>
          <a:noFill/>
          <a:ln w="28575">
            <a:solidFill>
              <a:srgbClr val="306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7F106BCC-8C09-4A3F-B152-0BE0EAAA25F5}"/>
              </a:ext>
            </a:extLst>
          </p:cNvPr>
          <p:cNvSpPr/>
          <p:nvPr/>
        </p:nvSpPr>
        <p:spPr>
          <a:xfrm>
            <a:off x="7106074" y="1108370"/>
            <a:ext cx="4149580" cy="464126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E4440C10-BF1E-4161-97D8-5E817549220D}"/>
              </a:ext>
            </a:extLst>
          </p:cNvPr>
          <p:cNvSpPr txBox="1"/>
          <p:nvPr/>
        </p:nvSpPr>
        <p:spPr>
          <a:xfrm>
            <a:off x="7636502" y="3053656"/>
            <a:ext cx="3500057" cy="830997"/>
          </a:xfrm>
          <a:prstGeom prst="rect">
            <a:avLst/>
          </a:prstGeom>
          <a:noFill/>
        </p:spPr>
        <p:txBody>
          <a:bodyPr wrap="square" rtlCol="0">
            <a:spAutoFit/>
          </a:bodyPr>
          <a:lstStyle/>
          <a:p>
            <a:r>
              <a:rPr lang="en-US" altLang="zh-CN" sz="4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Time</a:t>
            </a:r>
            <a:r>
              <a:rPr lang="en-US" altLang="zh-CN" sz="4800" b="1" spc="100" dirty="0">
                <a:solidFill>
                  <a:schemeClr val="tx1">
                    <a:lumMod val="85000"/>
                    <a:lumOff val="15000"/>
                  </a:schemeClr>
                </a:solidFill>
                <a:latin typeface="Times New Roman" panose="02020603050405020304" pitchFamily="18" charset="0"/>
                <a:ea typeface="文泉驿正黑" panose="02000603000000000000" pitchFamily="2" charset="-122"/>
                <a:cs typeface="Times New Roman" panose="02020603050405020304" pitchFamily="18" charset="0"/>
              </a:rPr>
              <a:t> </a:t>
            </a:r>
            <a:r>
              <a:rPr lang="en-US" altLang="zh-CN" sz="4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Using</a:t>
            </a:r>
            <a:endParaRPr lang="zh-CN" altLang="en-US" sz="4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id="{0A4F21C3-F8AA-4895-99E3-8460F5B724CE}"/>
              </a:ext>
            </a:extLst>
          </p:cNvPr>
          <p:cNvSpPr/>
          <p:nvPr/>
        </p:nvSpPr>
        <p:spPr>
          <a:xfrm>
            <a:off x="8381286" y="3988400"/>
            <a:ext cx="1512168" cy="886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对象 6">
            <a:extLst>
              <a:ext uri="{FF2B5EF4-FFF2-40B4-BE49-F238E27FC236}">
                <a16:creationId xmlns:a16="http://schemas.microsoft.com/office/drawing/2014/main" id="{68739445-D3F5-4740-9DCC-2981EB44E00F}"/>
              </a:ext>
            </a:extLst>
          </p:cNvPr>
          <p:cNvGraphicFramePr>
            <a:graphicFrameLocks noChangeAspect="1"/>
          </p:cNvGraphicFramePr>
          <p:nvPr>
            <p:extLst>
              <p:ext uri="{D42A27DB-BD31-4B8C-83A1-F6EECF244321}">
                <p14:modId xmlns:p14="http://schemas.microsoft.com/office/powerpoint/2010/main" val="3349498889"/>
              </p:ext>
            </p:extLst>
          </p:nvPr>
        </p:nvGraphicFramePr>
        <p:xfrm>
          <a:off x="517549" y="2132856"/>
          <a:ext cx="6588525" cy="2911202"/>
        </p:xfrm>
        <a:graphic>
          <a:graphicData uri="http://schemas.openxmlformats.org/presentationml/2006/ole">
            <mc:AlternateContent xmlns:mc="http://schemas.openxmlformats.org/markup-compatibility/2006">
              <mc:Choice xmlns:v="urn:schemas-microsoft-com:vml" Requires="v">
                <p:oleObj spid="_x0000_s4107" name="Visio" r:id="rId6" imgW="4115007" imgH="1543258" progId="Visio.Drawing.15">
                  <p:embed/>
                </p:oleObj>
              </mc:Choice>
              <mc:Fallback>
                <p:oleObj name="Visio" r:id="rId6" imgW="4115007" imgH="1543258" progId="Visio.Drawing.15">
                  <p:embed/>
                  <p:pic>
                    <p:nvPicPr>
                      <p:cNvPr id="0" name=""/>
                      <p:cNvPicPr/>
                      <p:nvPr/>
                    </p:nvPicPr>
                    <p:blipFill>
                      <a:blip r:embed="rId7"/>
                      <a:stretch>
                        <a:fillRect/>
                      </a:stretch>
                    </p:blipFill>
                    <p:spPr>
                      <a:xfrm>
                        <a:off x="517549" y="2132856"/>
                        <a:ext cx="6588525" cy="2911202"/>
                      </a:xfrm>
                      <a:prstGeom prst="rect">
                        <a:avLst/>
                      </a:prstGeom>
                    </p:spPr>
                  </p:pic>
                </p:oleObj>
              </mc:Fallback>
            </mc:AlternateContent>
          </a:graphicData>
        </a:graphic>
      </p:graphicFrame>
    </p:spTree>
    <p:extLst>
      <p:ext uri="{BB962C8B-B14F-4D97-AF65-F5344CB8AC3E}">
        <p14:creationId xmlns:p14="http://schemas.microsoft.com/office/powerpoint/2010/main" val="42344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A44EA19-CCE9-4441-8AC0-C667FE22023A}"/>
              </a:ext>
            </a:extLst>
          </p:cNvPr>
          <p:cNvGrpSpPr/>
          <p:nvPr/>
        </p:nvGrpSpPr>
        <p:grpSpPr>
          <a:xfrm>
            <a:off x="1703512" y="1988840"/>
            <a:ext cx="8784976" cy="2697662"/>
            <a:chOff x="766943" y="1916832"/>
            <a:chExt cx="8784976" cy="2697662"/>
          </a:xfrm>
        </p:grpSpPr>
        <p:sp>
          <p:nvSpPr>
            <p:cNvPr id="7" name="文本框 6">
              <a:extLst>
                <a:ext uri="{FF2B5EF4-FFF2-40B4-BE49-F238E27FC236}">
                  <a16:creationId xmlns:a16="http://schemas.microsoft.com/office/drawing/2014/main" id="{051ED71F-63CA-406D-BD89-A8BE72D85392}"/>
                </a:ext>
              </a:extLst>
            </p:cNvPr>
            <p:cNvSpPr txBox="1"/>
            <p:nvPr/>
          </p:nvSpPr>
          <p:spPr>
            <a:xfrm>
              <a:off x="766943" y="1916832"/>
              <a:ext cx="8784976" cy="2697662"/>
            </a:xfrm>
            <a:prstGeom prst="rect">
              <a:avLst/>
            </a:prstGeom>
            <a:noFill/>
          </p:spPr>
          <p:txBody>
            <a:bodyPr wrap="square" rtlCol="0">
              <a:spAutoFit/>
            </a:bodyPr>
            <a:lstStyle/>
            <a:p>
              <a:pPr>
                <a:lnSpc>
                  <a:spcPct val="200000"/>
                </a:lnSpc>
              </a:pPr>
              <a:r>
                <a:rPr lang="en-US" altLang="zh-CN" sz="2200" dirty="0">
                  <a:latin typeface="Times New Roman" panose="02020603050405020304" pitchFamily="18" charset="0"/>
                  <a:ea typeface="文泉驿正黑" panose="02000603000000000000" pitchFamily="2" charset="-122"/>
                  <a:cs typeface="Times New Roman" panose="02020603050405020304" pitchFamily="18" charset="0"/>
                </a:rPr>
                <a:t>The end-to-end DVC framework</a:t>
              </a:r>
            </a:p>
            <a:p>
              <a:pPr>
                <a:lnSpc>
                  <a:spcPct val="200000"/>
                </a:lnSpc>
              </a:pPr>
              <a:r>
                <a:rPr lang="en-US" altLang="zh-CN" sz="2200" dirty="0">
                  <a:latin typeface="Times New Roman" panose="02020603050405020304" pitchFamily="18" charset="0"/>
                  <a:ea typeface="文泉驿正黑" panose="02000603000000000000" pitchFamily="2" charset="-122"/>
                  <a:cs typeface="Times New Roman" panose="02020603050405020304" pitchFamily="18" charset="0"/>
                </a:rPr>
                <a:t>	strengthens the connection between modules </a:t>
              </a:r>
            </a:p>
            <a:p>
              <a:pPr>
                <a:lnSpc>
                  <a:spcPct val="200000"/>
                </a:lnSpc>
              </a:pPr>
              <a:r>
                <a:rPr lang="en-US" altLang="zh-CN" sz="2200" dirty="0">
                  <a:latin typeface="Times New Roman" panose="02020603050405020304" pitchFamily="18" charset="0"/>
                  <a:ea typeface="文泉驿正黑" panose="02000603000000000000" pitchFamily="2" charset="-122"/>
                  <a:cs typeface="Times New Roman" panose="02020603050405020304" pitchFamily="18" charset="0"/>
                </a:rPr>
                <a:t>	realizes the co-optimization among modules</a:t>
              </a:r>
            </a:p>
            <a:p>
              <a:pPr>
                <a:lnSpc>
                  <a:spcPct val="200000"/>
                </a:lnSpc>
              </a:pPr>
              <a:r>
                <a:rPr lang="en-US" altLang="zh-CN" sz="2200" dirty="0">
                  <a:latin typeface="Times New Roman" panose="02020603050405020304" pitchFamily="18" charset="0"/>
                  <a:ea typeface="文泉驿正黑" panose="02000603000000000000" pitchFamily="2" charset="-122"/>
                  <a:cs typeface="Times New Roman" panose="02020603050405020304" pitchFamily="18" charset="0"/>
                </a:rPr>
                <a:t>	shows satisfactory decoding performance</a:t>
              </a:r>
            </a:p>
          </p:txBody>
        </p:sp>
        <p:sp>
          <p:nvSpPr>
            <p:cNvPr id="8" name="菱形 7">
              <a:extLst>
                <a:ext uri="{FF2B5EF4-FFF2-40B4-BE49-F238E27FC236}">
                  <a16:creationId xmlns:a16="http://schemas.microsoft.com/office/drawing/2014/main" id="{EA9186BC-1E1D-48EE-9912-384A72C9F7BE}"/>
                </a:ext>
              </a:extLst>
            </p:cNvPr>
            <p:cNvSpPr/>
            <p:nvPr/>
          </p:nvSpPr>
          <p:spPr>
            <a:xfrm>
              <a:off x="1559495" y="2990437"/>
              <a:ext cx="130907" cy="144016"/>
            </a:xfrm>
            <a:prstGeom prst="diamond">
              <a:avLst/>
            </a:prstGeom>
            <a:solidFill>
              <a:srgbClr val="306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9" name="菱形 8">
              <a:extLst>
                <a:ext uri="{FF2B5EF4-FFF2-40B4-BE49-F238E27FC236}">
                  <a16:creationId xmlns:a16="http://schemas.microsoft.com/office/drawing/2014/main" id="{A6FD28C6-D49F-469B-A4F5-97B66A87C542}"/>
                </a:ext>
              </a:extLst>
            </p:cNvPr>
            <p:cNvSpPr/>
            <p:nvPr/>
          </p:nvSpPr>
          <p:spPr>
            <a:xfrm>
              <a:off x="1559495" y="3650600"/>
              <a:ext cx="130907" cy="144016"/>
            </a:xfrm>
            <a:prstGeom prst="diamond">
              <a:avLst/>
            </a:prstGeom>
            <a:solidFill>
              <a:srgbClr val="306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菱形 9">
              <a:extLst>
                <a:ext uri="{FF2B5EF4-FFF2-40B4-BE49-F238E27FC236}">
                  <a16:creationId xmlns:a16="http://schemas.microsoft.com/office/drawing/2014/main" id="{C91A9376-4744-4B9B-AE2B-184462103A68}"/>
                </a:ext>
              </a:extLst>
            </p:cNvPr>
            <p:cNvSpPr/>
            <p:nvPr/>
          </p:nvSpPr>
          <p:spPr>
            <a:xfrm>
              <a:off x="1559495" y="4310763"/>
              <a:ext cx="130907" cy="144016"/>
            </a:xfrm>
            <a:prstGeom prst="diamond">
              <a:avLst/>
            </a:prstGeom>
            <a:solidFill>
              <a:srgbClr val="306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grpSp>
      <p:sp>
        <p:nvSpPr>
          <p:cNvPr id="18" name="文本框 17">
            <a:extLst>
              <a:ext uri="{FF2B5EF4-FFF2-40B4-BE49-F238E27FC236}">
                <a16:creationId xmlns:a16="http://schemas.microsoft.com/office/drawing/2014/main" id="{46A40E24-350A-4587-93F7-329911BFBF03}"/>
              </a:ext>
            </a:extLst>
          </p:cNvPr>
          <p:cNvSpPr txBox="1"/>
          <p:nvPr/>
        </p:nvSpPr>
        <p:spPr>
          <a:xfrm>
            <a:off x="1406964" y="703572"/>
            <a:ext cx="2029723" cy="523220"/>
          </a:xfrm>
          <a:prstGeom prst="rect">
            <a:avLst/>
          </a:prstGeom>
          <a:noFill/>
        </p:spPr>
        <p:txBody>
          <a:bodyPr wrap="none" rtlCol="0">
            <a:spAutoFit/>
          </a:bodyPr>
          <a:lstStyle/>
          <a:p>
            <a:r>
              <a:rPr lang="en-US" altLang="zh-CN"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rPr>
              <a:t>Conclusion</a:t>
            </a:r>
            <a:endParaRPr lang="zh-CN" altLang="en-US" sz="2800" b="1" spc="100" dirty="0">
              <a:solidFill>
                <a:schemeClr val="tx2">
                  <a:lumMod val="75000"/>
                </a:schemeClr>
              </a:solidFill>
              <a:latin typeface="Times New Roman" panose="02020603050405020304" pitchFamily="18" charset="0"/>
              <a:ea typeface="文泉驿正黑" panose="02000603000000000000" pitchFamily="2" charset="-122"/>
              <a:cs typeface="Times New Roman" panose="02020603050405020304" pitchFamily="18" charset="0"/>
            </a:endParaRPr>
          </a:p>
        </p:txBody>
      </p:sp>
      <p:grpSp>
        <p:nvGrpSpPr>
          <p:cNvPr id="11" name="组合 10">
            <a:extLst>
              <a:ext uri="{FF2B5EF4-FFF2-40B4-BE49-F238E27FC236}">
                <a16:creationId xmlns:a16="http://schemas.microsoft.com/office/drawing/2014/main" id="{E5BAA41F-5259-4B93-B336-2A9FAD3E49A6}"/>
              </a:ext>
            </a:extLst>
          </p:cNvPr>
          <p:cNvGrpSpPr/>
          <p:nvPr/>
        </p:nvGrpSpPr>
        <p:grpSpPr>
          <a:xfrm>
            <a:off x="551384" y="613667"/>
            <a:ext cx="706656" cy="703033"/>
            <a:chOff x="150962" y="198590"/>
            <a:chExt cx="706656" cy="703033"/>
          </a:xfrm>
        </p:grpSpPr>
        <p:sp>
          <p:nvSpPr>
            <p:cNvPr id="12" name="菱形 11">
              <a:extLst>
                <a:ext uri="{FF2B5EF4-FFF2-40B4-BE49-F238E27FC236}">
                  <a16:creationId xmlns:a16="http://schemas.microsoft.com/office/drawing/2014/main" id="{00CC353B-B653-47AF-8EE0-CB78D5E9D259}"/>
                </a:ext>
              </a:extLst>
            </p:cNvPr>
            <p:cNvSpPr/>
            <p:nvPr/>
          </p:nvSpPr>
          <p:spPr>
            <a:xfrm>
              <a:off x="299886" y="238197"/>
              <a:ext cx="557732" cy="623817"/>
            </a:xfrm>
            <a:prstGeom prst="diamond">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菱形 12">
              <a:extLst>
                <a:ext uri="{FF2B5EF4-FFF2-40B4-BE49-F238E27FC236}">
                  <a16:creationId xmlns:a16="http://schemas.microsoft.com/office/drawing/2014/main" id="{44767EAE-A71E-4E95-8E54-44FF0756A15D}"/>
                </a:ext>
              </a:extLst>
            </p:cNvPr>
            <p:cNvSpPr/>
            <p:nvPr/>
          </p:nvSpPr>
          <p:spPr>
            <a:xfrm>
              <a:off x="150962" y="198590"/>
              <a:ext cx="628556" cy="703033"/>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67880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1E3345D-57A8-41ED-86FE-1DF066087D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13" name="矩形 12">
            <a:extLst>
              <a:ext uri="{FF2B5EF4-FFF2-40B4-BE49-F238E27FC236}">
                <a16:creationId xmlns:a16="http://schemas.microsoft.com/office/drawing/2014/main" id="{B7D116DC-0FB5-4363-B9C3-362E7F66EEE8}"/>
              </a:ext>
            </a:extLst>
          </p:cNvPr>
          <p:cNvSpPr/>
          <p:nvPr/>
        </p:nvSpPr>
        <p:spPr>
          <a:xfrm>
            <a:off x="-7208" y="0"/>
            <a:ext cx="12192000" cy="69605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5" name="椭圆 14">
            <a:extLst>
              <a:ext uri="{FF2B5EF4-FFF2-40B4-BE49-F238E27FC236}">
                <a16:creationId xmlns:a16="http://schemas.microsoft.com/office/drawing/2014/main" id="{F6876616-869A-4E23-A7AE-BD857247FC3E}"/>
              </a:ext>
            </a:extLst>
          </p:cNvPr>
          <p:cNvSpPr/>
          <p:nvPr/>
        </p:nvSpPr>
        <p:spPr>
          <a:xfrm>
            <a:off x="4509154" y="1842154"/>
            <a:ext cx="3173693" cy="317369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BFE9B08E-7D02-4D7A-8C5B-93B69DDDFDC3}"/>
              </a:ext>
            </a:extLst>
          </p:cNvPr>
          <p:cNvSpPr txBox="1"/>
          <p:nvPr/>
        </p:nvSpPr>
        <p:spPr>
          <a:xfrm>
            <a:off x="4653170" y="3044279"/>
            <a:ext cx="2885660" cy="769441"/>
          </a:xfrm>
          <a:prstGeom prst="rect">
            <a:avLst/>
          </a:prstGeom>
          <a:noFill/>
        </p:spPr>
        <p:txBody>
          <a:bodyPr wrap="square" rtlCol="0">
            <a:spAutoFit/>
          </a:bodyPr>
          <a:lstStyle/>
          <a:p>
            <a:r>
              <a:rPr lang="en-US" altLang="zh-CN" sz="4400" b="1" i="1" spc="100" dirty="0">
                <a:solidFill>
                  <a:schemeClr val="bg1"/>
                </a:solidFill>
                <a:latin typeface="Times New Roman" panose="02020603050405020304" pitchFamily="18" charset="0"/>
                <a:ea typeface="文泉驿正黑" panose="02000603000000000000" pitchFamily="2" charset="-122"/>
                <a:cs typeface="Times New Roman" panose="02020603050405020304" pitchFamily="18" charset="0"/>
              </a:rPr>
              <a:t>Thank you.</a:t>
            </a:r>
          </a:p>
        </p:txBody>
      </p:sp>
      <p:sp>
        <p:nvSpPr>
          <p:cNvPr id="17" name="椭圆 16">
            <a:extLst>
              <a:ext uri="{FF2B5EF4-FFF2-40B4-BE49-F238E27FC236}">
                <a16:creationId xmlns:a16="http://schemas.microsoft.com/office/drawing/2014/main" id="{92923B16-2990-4BB5-87A4-32C349CA8D25}"/>
              </a:ext>
            </a:extLst>
          </p:cNvPr>
          <p:cNvSpPr/>
          <p:nvPr/>
        </p:nvSpPr>
        <p:spPr>
          <a:xfrm>
            <a:off x="4273777" y="1606777"/>
            <a:ext cx="3644447" cy="3644447"/>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B51BCC98-2AA3-42C7-8E5A-B566A5F4EDF6}"/>
              </a:ext>
            </a:extLst>
          </p:cNvPr>
          <p:cNvSpPr/>
          <p:nvPr/>
        </p:nvSpPr>
        <p:spPr>
          <a:xfrm>
            <a:off x="4952963" y="4220524"/>
            <a:ext cx="2286075" cy="396391"/>
          </a:xfrm>
          <a:prstGeom prst="rect">
            <a:avLst/>
          </a:prstGeom>
        </p:spPr>
        <p:txBody>
          <a:bodyPr wrap="none">
            <a:spAutoFit/>
          </a:bodyPr>
          <a:lstStyle/>
          <a:p>
            <a:pPr algn="just">
              <a:lnSpc>
                <a:spcPct val="120000"/>
              </a:lnSpc>
            </a:pPr>
            <a:r>
              <a:rPr lang="en-US" altLang="zh-CN" spc="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Speaker</a:t>
            </a:r>
            <a:r>
              <a:rPr lang="zh-CN" altLang="en-US" spc="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pc="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Ting Lv</a:t>
            </a:r>
          </a:p>
        </p:txBody>
      </p:sp>
      <p:pic>
        <p:nvPicPr>
          <p:cNvPr id="8" name="图片 7">
            <a:extLst>
              <a:ext uri="{FF2B5EF4-FFF2-40B4-BE49-F238E27FC236}">
                <a16:creationId xmlns:a16="http://schemas.microsoft.com/office/drawing/2014/main" id="{F6583568-A829-43E2-8F94-7A65B27A74B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91344" y="116632"/>
            <a:ext cx="3395193" cy="1028523"/>
          </a:xfrm>
          <a:prstGeom prst="rect">
            <a:avLst/>
          </a:prstGeom>
        </p:spPr>
      </p:pic>
    </p:spTree>
    <p:extLst>
      <p:ext uri="{BB962C8B-B14F-4D97-AF65-F5344CB8AC3E}">
        <p14:creationId xmlns:p14="http://schemas.microsoft.com/office/powerpoint/2010/main" val="24588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6596</TotalTime>
  <Words>531</Words>
  <Application>Microsoft Office PowerPoint</Application>
  <PresentationFormat>宽屏</PresentationFormat>
  <Paragraphs>52</Paragraphs>
  <Slides>8</Slides>
  <Notes>8</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8</vt:i4>
      </vt:variant>
    </vt:vector>
  </HeadingPairs>
  <TitlesOfParts>
    <vt:vector size="22" baseType="lpstr">
      <vt:lpstr>Calibri</vt:lpstr>
      <vt:lpstr>幼圆</vt:lpstr>
      <vt:lpstr>Arial Black</vt:lpstr>
      <vt:lpstr>Times New Roman</vt:lpstr>
      <vt:lpstr>微软雅黑</vt:lpstr>
      <vt:lpstr>Wingdings</vt:lpstr>
      <vt:lpstr>等线 Light</vt:lpstr>
      <vt:lpstr>等线</vt:lpstr>
      <vt:lpstr>Wingdings 2</vt:lpstr>
      <vt:lpstr>Arial</vt:lpstr>
      <vt:lpstr>Office 主题​​</vt:lpstr>
      <vt:lpstr>第一PPT，www.1ppt.com</vt:lpstr>
      <vt:lpstr>Equation</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Tina</dc:creator>
  <cp:lastModifiedBy>vvv k</cp:lastModifiedBy>
  <cp:revision>111</cp:revision>
  <dcterms:created xsi:type="dcterms:W3CDTF">2018-11-07T05:51:07Z</dcterms:created>
  <dcterms:modified xsi:type="dcterms:W3CDTF">2022-02-26T07:35:53Z</dcterms:modified>
</cp:coreProperties>
</file>