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325" r:id="rId4"/>
    <p:sldId id="326" r:id="rId5"/>
    <p:sldId id="328" r:id="rId6"/>
    <p:sldId id="333" r:id="rId7"/>
    <p:sldId id="327" r:id="rId8"/>
    <p:sldId id="330" r:id="rId9"/>
    <p:sldId id="331" r:id="rId10"/>
    <p:sldId id="332" r:id="rId11"/>
    <p:sldId id="334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eline Momo" initials="AM" lastIdx="5" clrIdx="0">
    <p:extLst>
      <p:ext uri="{19B8F6BF-5375-455C-9EA6-DF929625EA0E}">
        <p15:presenceInfo xmlns:p15="http://schemas.microsoft.com/office/powerpoint/2012/main" userId="35f8dfd8fe80a503" providerId="Windows Live"/>
      </p:ext>
    </p:extLst>
  </p:cmAuthor>
  <p:cmAuthor id="2" name="Abel Chai Yu Hao" initials="ACYH" lastIdx="3" clrIdx="1">
    <p:extLst>
      <p:ext uri="{19B8F6BF-5375-455C-9EA6-DF929625EA0E}">
        <p15:presenceInfo xmlns:p15="http://schemas.microsoft.com/office/powerpoint/2012/main" userId="c45dcafa0e9a867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357" autoAdjust="0"/>
  </p:normalViewPr>
  <p:slideViewPr>
    <p:cSldViewPr snapToGrid="0">
      <p:cViewPr varScale="1">
        <p:scale>
          <a:sx n="106" d="100"/>
          <a:sy n="106" d="100"/>
        </p:scale>
        <p:origin x="6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0895BF-5311-4B2F-8303-2DB14F5290F5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8C634E-82D7-46AB-AE25-85733F93C9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2738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8C634E-82D7-46AB-AE25-85733F93C9C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0292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Aimed to train a model to perform on data that is not in the training data.</a:t>
            </a:r>
          </a:p>
          <a:p>
            <a:r>
              <a:rPr lang="en-US" dirty="0"/>
              <a:t>Unseen data</a:t>
            </a:r>
          </a:p>
          <a:p>
            <a:r>
              <a:rPr lang="en-US" dirty="0"/>
              <a:t>Explain by using </a:t>
            </a:r>
            <a:r>
              <a:rPr lang="en-US" sz="1800" dirty="0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illustration</a:t>
            </a:r>
          </a:p>
          <a:p>
            <a:r>
              <a:rPr lang="en-US" sz="1800" dirty="0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Training data</a:t>
            </a:r>
          </a:p>
          <a:p>
            <a:r>
              <a:rPr lang="en-US" sz="1800" dirty="0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Model learn feature or information</a:t>
            </a:r>
          </a:p>
          <a:p>
            <a:r>
              <a:rPr lang="en-US" sz="1800" dirty="0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Model learn decision boundaries to separate those classes and perform prediction</a:t>
            </a:r>
          </a:p>
          <a:p>
            <a:r>
              <a:rPr lang="en-US" sz="1800" dirty="0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Testing data of tomato black rot (unseen from training data)</a:t>
            </a:r>
          </a:p>
          <a:p>
            <a:r>
              <a:rPr lang="en-US" sz="1800" dirty="0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The feature will be scattered and our model cannot perform</a:t>
            </a:r>
          </a:p>
          <a:p>
            <a:r>
              <a:rPr lang="en-US" sz="1800" dirty="0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Near to boundaries, this is tomato bacterial spot, this is grape black rot.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8C634E-82D7-46AB-AE25-85733F93C9C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2718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So, we hope to train our model to handle this situation</a:t>
            </a:r>
          </a:p>
          <a:p>
            <a:r>
              <a:rPr lang="en-US" dirty="0"/>
              <a:t>Model still learn features and decision boundaries</a:t>
            </a:r>
          </a:p>
          <a:p>
            <a:r>
              <a:rPr lang="en-US" dirty="0"/>
              <a:t>When test with unseen data, in this case tomato black rot</a:t>
            </a:r>
          </a:p>
          <a:p>
            <a:r>
              <a:rPr lang="en-US" dirty="0"/>
              <a:t>Model will cluster their information </a:t>
            </a:r>
          </a:p>
          <a:p>
            <a:r>
              <a:rPr lang="en-US" dirty="0"/>
              <a:t>At least near to black rot classes since it is their similarity </a:t>
            </a:r>
          </a:p>
          <a:p>
            <a:r>
              <a:rPr lang="en-US" dirty="0"/>
              <a:t>Then our model can perform</a:t>
            </a:r>
          </a:p>
          <a:p>
            <a:endParaRPr lang="en-US" dirty="0"/>
          </a:p>
          <a:p>
            <a:pPr marL="228600" indent="-228600">
              <a:buAutoNum type="arabicPeriod"/>
            </a:pPr>
            <a:r>
              <a:rPr lang="en-US" dirty="0"/>
              <a:t>Focus on disease</a:t>
            </a:r>
          </a:p>
          <a:p>
            <a:pPr marL="0" indent="0">
              <a:buNone/>
            </a:pPr>
            <a:r>
              <a:rPr lang="en-US" dirty="0"/>
              <a:t>2 class</a:t>
            </a:r>
          </a:p>
          <a:p>
            <a:pPr marL="0" indent="0">
              <a:buNone/>
            </a:pPr>
            <a:r>
              <a:rPr lang="en-US" dirty="0"/>
              <a:t>Not corresponding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2. Focus on both</a:t>
            </a:r>
          </a:p>
          <a:p>
            <a:pPr marL="0" indent="0">
              <a:buNone/>
            </a:pPr>
            <a:r>
              <a:rPr lang="en-US" dirty="0" err="1"/>
              <a:t>Enstablish</a:t>
            </a:r>
            <a:r>
              <a:rPr lang="en-US" dirty="0"/>
              <a:t> a link</a:t>
            </a:r>
          </a:p>
          <a:p>
            <a:pPr marL="0" indent="0">
              <a:buNone/>
            </a:pPr>
            <a:r>
              <a:rPr lang="en-US" dirty="0"/>
              <a:t>Train on seen data only, unable to perform on unseen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8C634E-82D7-46AB-AE25-85733F93C9C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3577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So, we hope to train our model to handle this situation</a:t>
            </a:r>
          </a:p>
          <a:p>
            <a:r>
              <a:rPr lang="en-US" dirty="0"/>
              <a:t>Model still learn features and decision boundaries</a:t>
            </a:r>
          </a:p>
          <a:p>
            <a:r>
              <a:rPr lang="en-US" dirty="0"/>
              <a:t>When test with unseen data, in this case tomato black rot</a:t>
            </a:r>
          </a:p>
          <a:p>
            <a:r>
              <a:rPr lang="en-US" dirty="0"/>
              <a:t>Model will cluster their information </a:t>
            </a:r>
          </a:p>
          <a:p>
            <a:r>
              <a:rPr lang="en-US" dirty="0"/>
              <a:t>At least near to black rot classes since it is their similarity </a:t>
            </a:r>
          </a:p>
          <a:p>
            <a:r>
              <a:rPr lang="en-US" dirty="0"/>
              <a:t>Then our model can perform</a:t>
            </a:r>
          </a:p>
          <a:p>
            <a:endParaRPr lang="en-US" dirty="0"/>
          </a:p>
          <a:p>
            <a:pPr marL="228600" indent="-228600">
              <a:buAutoNum type="arabicPeriod"/>
            </a:pPr>
            <a:r>
              <a:rPr lang="en-US" dirty="0"/>
              <a:t>Focus on disease</a:t>
            </a:r>
          </a:p>
          <a:p>
            <a:pPr marL="0" indent="0">
              <a:buNone/>
            </a:pPr>
            <a:r>
              <a:rPr lang="en-US" dirty="0"/>
              <a:t>2 class</a:t>
            </a:r>
          </a:p>
          <a:p>
            <a:pPr marL="0" indent="0">
              <a:buNone/>
            </a:pPr>
            <a:r>
              <a:rPr lang="en-US" dirty="0"/>
              <a:t>Not corresponding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2. Focus on both</a:t>
            </a:r>
          </a:p>
          <a:p>
            <a:pPr marL="0" indent="0">
              <a:buNone/>
            </a:pPr>
            <a:r>
              <a:rPr lang="en-US" dirty="0" err="1"/>
              <a:t>Enstablish</a:t>
            </a:r>
            <a:r>
              <a:rPr lang="en-US" dirty="0"/>
              <a:t> a link</a:t>
            </a:r>
          </a:p>
          <a:p>
            <a:pPr marL="0" indent="0">
              <a:buNone/>
            </a:pPr>
            <a:r>
              <a:rPr lang="en-US" dirty="0"/>
              <a:t>Train on seen data only, unable to perform on unseen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8C634E-82D7-46AB-AE25-85733F93C9C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0975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formulated</a:t>
            </a:r>
          </a:p>
          <a:p>
            <a:r>
              <a:rPr lang="en-US" dirty="0"/>
              <a:t>We start with objective 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8C634E-82D7-46AB-AE25-85733F93C9C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0274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Same thing if we have 3 classes as training data.</a:t>
            </a:r>
          </a:p>
          <a:p>
            <a:r>
              <a:rPr lang="en-US" dirty="0"/>
              <a:t>Disentangle or separate the species and disease information (learn separated species and disease information)</a:t>
            </a:r>
          </a:p>
          <a:p>
            <a:endParaRPr lang="en-US" dirty="0"/>
          </a:p>
          <a:p>
            <a:r>
              <a:rPr lang="en-US" dirty="0"/>
              <a:t>Same for 2 classes</a:t>
            </a:r>
          </a:p>
          <a:p>
            <a:endParaRPr lang="en-US" dirty="0"/>
          </a:p>
          <a:p>
            <a:r>
              <a:rPr lang="en-US" dirty="0"/>
              <a:t>Duplicated disease but model still learn it together</a:t>
            </a:r>
          </a:p>
          <a:p>
            <a:endParaRPr lang="en-US" dirty="0"/>
          </a:p>
          <a:p>
            <a:r>
              <a:rPr lang="en-US" dirty="0"/>
              <a:t>Seen data</a:t>
            </a:r>
          </a:p>
          <a:p>
            <a:endParaRPr lang="en-US" dirty="0"/>
          </a:p>
          <a:p>
            <a:r>
              <a:rPr lang="en-US" dirty="0"/>
              <a:t>After learn all, we connect them back but with different combination</a:t>
            </a:r>
          </a:p>
          <a:p>
            <a:endParaRPr lang="en-US" dirty="0"/>
          </a:p>
          <a:p>
            <a:r>
              <a:rPr lang="en-US" dirty="0"/>
              <a:t>Unseen combination or data</a:t>
            </a:r>
          </a:p>
          <a:p>
            <a:r>
              <a:rPr lang="en-US" dirty="0"/>
              <a:t>Unseen combination or data</a:t>
            </a:r>
          </a:p>
          <a:p>
            <a:endParaRPr lang="en-US" dirty="0"/>
          </a:p>
          <a:p>
            <a:r>
              <a:rPr lang="en-US" dirty="0"/>
              <a:t>Use to train our classifier to perform prediction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8C634E-82D7-46AB-AE25-85733F93C9C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8431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3 module</a:t>
            </a:r>
          </a:p>
          <a:p>
            <a:endParaRPr lang="en-US" dirty="0"/>
          </a:p>
          <a:p>
            <a:r>
              <a:rPr lang="en-US" dirty="0"/>
              <a:t>First</a:t>
            </a:r>
          </a:p>
          <a:p>
            <a:r>
              <a:rPr lang="en-US" sz="1800" dirty="0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separate the species and disease information</a:t>
            </a:r>
          </a:p>
          <a:p>
            <a:endParaRPr lang="en-US" sz="1800" dirty="0">
              <a:effectLst/>
              <a:latin typeface="Times New Roman" panose="02020603050405020304" pitchFamily="18" charset="0"/>
              <a:ea typeface="DengXian" panose="02010600030101010101" pitchFamily="2" charset="-122"/>
            </a:endParaRPr>
          </a:p>
          <a:p>
            <a:r>
              <a:rPr lang="en-US" sz="1800" dirty="0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Second</a:t>
            </a:r>
          </a:p>
          <a:p>
            <a:r>
              <a:rPr lang="en-US" sz="1800" dirty="0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generate different synthetic combinations including seen and unseen from original species and disease information</a:t>
            </a:r>
          </a:p>
          <a:p>
            <a:endParaRPr lang="en-US" sz="1800" dirty="0">
              <a:effectLst/>
              <a:latin typeface="Times New Roman" panose="02020603050405020304" pitchFamily="18" charset="0"/>
              <a:ea typeface="DengXian" panose="02010600030101010101" pitchFamily="2" charset="-122"/>
            </a:endParaRPr>
          </a:p>
          <a:p>
            <a:r>
              <a:rPr lang="en-US" sz="1800" dirty="0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Third</a:t>
            </a:r>
          </a:p>
          <a:p>
            <a:r>
              <a:rPr lang="en-US" sz="1800" dirty="0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perform prediction for synthetic combinations</a:t>
            </a:r>
          </a:p>
          <a:p>
            <a:r>
              <a:rPr lang="en-US" sz="1800" dirty="0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Residue link (first module and third module ) and there is 2 branches here</a:t>
            </a:r>
          </a:p>
          <a:p>
            <a:endParaRPr lang="en-US" sz="1800" dirty="0">
              <a:effectLst/>
              <a:latin typeface="Times New Roman" panose="02020603050405020304" pitchFamily="18" charset="0"/>
              <a:ea typeface="DengXian" panose="02010600030101010101" pitchFamily="2" charset="-122"/>
            </a:endParaRPr>
          </a:p>
          <a:p>
            <a:r>
              <a:rPr lang="en-US" sz="1800" dirty="0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Demonstrate with example</a:t>
            </a:r>
          </a:p>
          <a:p>
            <a:endParaRPr lang="en-US" sz="1800" dirty="0">
              <a:effectLst/>
              <a:latin typeface="Times New Roman" panose="02020603050405020304" pitchFamily="18" charset="0"/>
              <a:ea typeface="DengXian" panose="02010600030101010101" pitchFamily="2" charset="-122"/>
            </a:endParaRPr>
          </a:p>
          <a:p>
            <a:r>
              <a:rPr lang="en-US" sz="1800" dirty="0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Separate tomato and apple   bacterial spot and black rot</a:t>
            </a:r>
          </a:p>
          <a:p>
            <a:r>
              <a:rPr lang="en-US" sz="1800" dirty="0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Different synthetic combinations (seen and unseen)</a:t>
            </a:r>
          </a:p>
          <a:p>
            <a:r>
              <a:rPr lang="en-US" sz="1800" dirty="0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This is unseen from initial training data</a:t>
            </a:r>
          </a:p>
          <a:p>
            <a:r>
              <a:rPr lang="en-US" sz="1800" dirty="0">
                <a:effectLst/>
                <a:latin typeface="Times New Roman" panose="02020603050405020304" pitchFamily="18" charset="0"/>
                <a:ea typeface="DengXian" panose="02010600030101010101" pitchFamily="2" charset="-122"/>
              </a:rPr>
              <a:t>Perform prediction with the synthetic information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8C634E-82D7-46AB-AE25-85733F93C9C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6692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3 version of proposed model</a:t>
            </a:r>
          </a:p>
          <a:p>
            <a:endParaRPr lang="en-US" dirty="0"/>
          </a:p>
          <a:p>
            <a:r>
              <a:rPr lang="en-US" dirty="0"/>
              <a:t>First</a:t>
            </a:r>
          </a:p>
          <a:p>
            <a:r>
              <a:rPr lang="en-US" dirty="0"/>
              <a:t>For two-head classifier</a:t>
            </a:r>
          </a:p>
          <a:p>
            <a:r>
              <a:rPr lang="en-US" dirty="0"/>
              <a:t>Plant or disease identification separately.</a:t>
            </a:r>
          </a:p>
          <a:p>
            <a:r>
              <a:rPr lang="en-US" dirty="0"/>
              <a:t>Single head</a:t>
            </a:r>
          </a:p>
          <a:p>
            <a:r>
              <a:rPr lang="en-US" dirty="0"/>
              <a:t>Plant disease identification together</a:t>
            </a:r>
          </a:p>
          <a:p>
            <a:endParaRPr lang="en-US" dirty="0"/>
          </a:p>
          <a:p>
            <a:r>
              <a:rPr lang="en-US" dirty="0"/>
              <a:t>For example,</a:t>
            </a:r>
          </a:p>
          <a:p>
            <a:r>
              <a:rPr lang="en-US" dirty="0"/>
              <a:t>Tomato and bacterial spot separately</a:t>
            </a:r>
          </a:p>
          <a:p>
            <a:r>
              <a:rPr lang="en-US" dirty="0"/>
              <a:t>Post-prediction or manually prediction for combined plant disease identification</a:t>
            </a:r>
          </a:p>
          <a:p>
            <a:endParaRPr lang="en-US" dirty="0"/>
          </a:p>
          <a:p>
            <a:r>
              <a:rPr lang="en-US" dirty="0"/>
              <a:t>Tomato bacterial spot together</a:t>
            </a:r>
          </a:p>
          <a:p>
            <a:endParaRPr lang="en-US" dirty="0"/>
          </a:p>
          <a:p>
            <a:r>
              <a:rPr lang="en-US" dirty="0"/>
              <a:t>Second, </a:t>
            </a:r>
          </a:p>
          <a:p>
            <a:r>
              <a:rPr lang="en-US" dirty="0"/>
              <a:t>Information sharing </a:t>
            </a:r>
          </a:p>
          <a:p>
            <a:endParaRPr lang="en-US" dirty="0"/>
          </a:p>
          <a:p>
            <a:r>
              <a:rPr lang="en-US" dirty="0"/>
              <a:t>This is the equation</a:t>
            </a:r>
          </a:p>
          <a:p>
            <a:endParaRPr lang="en-US" dirty="0"/>
          </a:p>
          <a:p>
            <a:r>
              <a:rPr lang="en-US" dirty="0"/>
              <a:t>Final synthetic features, from synthetic features and original features </a:t>
            </a:r>
          </a:p>
          <a:p>
            <a:r>
              <a:rPr lang="en-US" dirty="0"/>
              <a:t>Final disease or crop features, from corresponding synthetic features and opposite original features. </a:t>
            </a:r>
          </a:p>
          <a:p>
            <a:endParaRPr lang="en-US" dirty="0"/>
          </a:p>
          <a:p>
            <a:r>
              <a:rPr lang="en-US" dirty="0"/>
              <a:t>Third,</a:t>
            </a:r>
          </a:p>
          <a:p>
            <a:r>
              <a:rPr lang="en-US" dirty="0"/>
              <a:t>2 stage</a:t>
            </a:r>
          </a:p>
          <a:p>
            <a:r>
              <a:rPr lang="en-US" dirty="0"/>
              <a:t>Loss function</a:t>
            </a:r>
          </a:p>
          <a:p>
            <a:r>
              <a:rPr lang="en-US" dirty="0"/>
              <a:t>Train g and f first, then 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8C634E-82D7-46AB-AE25-85733F93C9C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2070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Compared with SOTA model.</a:t>
            </a:r>
          </a:p>
          <a:p>
            <a:r>
              <a:rPr lang="en-US" dirty="0"/>
              <a:t>PD is better</a:t>
            </a:r>
          </a:p>
          <a:p>
            <a:r>
              <a:rPr lang="en-US" dirty="0"/>
              <a:t>Perform on seen data</a:t>
            </a:r>
          </a:p>
          <a:p>
            <a:endParaRPr lang="en-US" dirty="0"/>
          </a:p>
          <a:p>
            <a:r>
              <a:rPr lang="en-US" dirty="0"/>
              <a:t>Model can be improved by using single-head + RC + MWS</a:t>
            </a:r>
          </a:p>
          <a:p>
            <a:endParaRPr lang="en-US" dirty="0"/>
          </a:p>
          <a:p>
            <a:r>
              <a:rPr lang="en-US" dirty="0"/>
              <a:t>Qualitative analysis (t-SNE map)</a:t>
            </a:r>
          </a:p>
          <a:p>
            <a:r>
              <a:rPr lang="en-US" dirty="0"/>
              <a:t>Red is seen</a:t>
            </a:r>
          </a:p>
          <a:p>
            <a:r>
              <a:rPr lang="en-US" dirty="0"/>
              <a:t>Purple, green, blue is unseen</a:t>
            </a:r>
          </a:p>
          <a:p>
            <a:endParaRPr lang="en-US" dirty="0"/>
          </a:p>
          <a:p>
            <a:r>
              <a:rPr lang="en-US" dirty="0"/>
              <a:t>Unseen is more clustered and separatable from seen data.</a:t>
            </a:r>
          </a:p>
          <a:p>
            <a:endParaRPr lang="en-US" dirty="0"/>
          </a:p>
          <a:p>
            <a:r>
              <a:rPr lang="en-US" dirty="0"/>
              <a:t>Although outperform</a:t>
            </a:r>
          </a:p>
          <a:p>
            <a:r>
              <a:rPr lang="en-US" dirty="0"/>
              <a:t>Performance can be further boosted by using different methods. </a:t>
            </a:r>
          </a:p>
          <a:p>
            <a:r>
              <a:rPr lang="en-US" dirty="0"/>
              <a:t>This will be our obj 3</a:t>
            </a:r>
          </a:p>
          <a:p>
            <a:r>
              <a:rPr lang="en-US" dirty="0"/>
              <a:t>Use another methods to boost the performance of this model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8C634E-82D7-46AB-AE25-85733F93C9C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7254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B1E245-1BB2-91D7-4AD3-5067ACE89B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88D129-E66C-911E-8EB2-6EEC2508AC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847EA7-6DB7-2795-83DF-75A07AEA7C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85053-D73B-48AD-8FE1-1F300CF9C3CF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A9C940-42FF-CC30-34E2-23EAFFBD0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93448A-F6C6-37C7-5E3C-9E2081E278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38BB8-18DE-4D71-82A3-F31187F335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123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8AA649-1971-B67B-ED5E-29CF716364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A9CFEB-8C59-DB8C-EC3C-3E376A3C24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13FB89-D400-B890-80FA-A838CEFE7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85053-D73B-48AD-8FE1-1F300CF9C3CF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3111BF-FF23-A5B4-D299-401A98A5D5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0B6308-FAAD-A93E-ED85-5BD44033B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38BB8-18DE-4D71-82A3-F31187F335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818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8D57AB0-A1FF-1CC9-9492-B3FD0A9521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530BF8-9802-A0DF-47C0-F474265AC8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1FD7B4-0CC3-4207-33B5-FD0DB11680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85053-D73B-48AD-8FE1-1F300CF9C3CF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73DBF1-17A3-019D-2B26-70E0109A2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2D995B-54F8-058C-EFFF-BBB3075FB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38BB8-18DE-4D71-82A3-F31187F335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769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7B748C-F8B4-B26B-1166-73BE29AFFF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07930E-03DF-6CAD-CDD1-F4FDEE1527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F0023D-2FBC-5ED6-5EFF-712E24F80D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85053-D73B-48AD-8FE1-1F300CF9C3CF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B18064-49C9-66BC-769A-658EC2D4F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17BF99-3E43-7979-9CFB-A7ACD8F17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38BB8-18DE-4D71-82A3-F31187F335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407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10248B-2CF3-4F16-39C2-C9D5734905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8F5D8E-0DC1-0275-1908-393949BFEE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EB4003-F03B-6880-ED4A-7A3D459259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85053-D73B-48AD-8FE1-1F300CF9C3CF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2D8335-09F9-EAEB-2A0A-E046FF6CDF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904869-1FA2-3B8D-C433-E1A235D94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38BB8-18DE-4D71-82A3-F31187F335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595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1AB118-8EED-A707-D22C-38EDED7B13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9706B9-37B3-F026-2C5A-5AB5F22671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FFF86D-CD90-F224-0455-2C97506616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8D4DDA-CE8E-F10B-3AE1-AC3F1038F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85053-D73B-48AD-8FE1-1F300CF9C3CF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800A24-3833-F171-466E-EA91CC242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E881C1-6BB0-830C-54A3-EC9180A5D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38BB8-18DE-4D71-82A3-F31187F335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549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027DAE-BF65-3F0F-8782-B61DE4E1C3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1F63D7-E381-C01E-873B-9FB14BE67C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FA8389-5F57-906B-04FF-F2C6B5676D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621AC75-7345-E1E5-75BE-5CB6AC3B1F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3A190D-A66C-CCE1-5285-42393802AAF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52D5648-49CB-51C1-7D2C-8A830FF6D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85053-D73B-48AD-8FE1-1F300CF9C3CF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AD401CD-E574-B869-783A-DB8472D83B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1BB3B78-BA95-5691-9C5A-C532A12BBC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38BB8-18DE-4D71-82A3-F31187F335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780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1993D2-6821-D5F4-DE05-1354CF0EB7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15D2283-D45B-6D0F-F1E4-3B89FE6CD0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85053-D73B-48AD-8FE1-1F300CF9C3CF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82BDB6C-D307-EF12-EFAF-AE33BC9176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04C42A7-8959-5D68-E041-AA33FA8FE3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38BB8-18DE-4D71-82A3-F31187F335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667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8E5986-BA05-5B24-9F8A-C1AABF7B1D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85053-D73B-48AD-8FE1-1F300CF9C3CF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A64FB13-77C6-A1DF-E7EB-678C7FF9D0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DBBD2D-6DA6-C8C4-0D1E-22333716B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38BB8-18DE-4D71-82A3-F31187F335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885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147460-F473-D2BD-10A3-B4E335106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0A828A-A1B2-F8F0-6719-1815DB1F40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9FF64B-A9E3-8BDB-039C-BB8ACA70CA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DEB787-A27B-E0A1-3593-9231F19F91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85053-D73B-48AD-8FE1-1F300CF9C3CF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F0DAEC-60A6-26D3-E75F-007572568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3483CB-6E9D-A76F-ABD3-3BDF2791DF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38BB8-18DE-4D71-82A3-F31187F335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736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2C3669-6CEE-C305-B8C1-846D64B545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2125F6D-2B31-D4CE-78B1-E495790704B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6F5839-0EB2-6EBD-09F4-F03D6373E8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75B48F-9691-3315-D6D4-450B923A0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85053-D73B-48AD-8FE1-1F300CF9C3CF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8B062A-4B46-ECC8-CA1F-FFD1078306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DA9C92-D733-8B78-0999-53E8C3D63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38BB8-18DE-4D71-82A3-F31187F335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617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1EAECB9-B578-908B-2633-9902E42F68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E1702A-8025-4EC5-188F-3519B72FE8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0FE128-3292-EDA6-8390-C8F1C29D1E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685053-D73B-48AD-8FE1-1F300CF9C3CF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F24437-B694-0C76-2B80-02C283FE82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E49778-DDA9-9BBA-B96C-3E212EB764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138BB8-18DE-4D71-82A3-F31187F335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221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G"/><Relationship Id="rId5" Type="http://schemas.openxmlformats.org/officeDocument/2006/relationships/image" Target="../media/image8.JPG"/><Relationship Id="rId4" Type="http://schemas.openxmlformats.org/officeDocument/2006/relationships/image" Target="../media/image7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0.png"/><Relationship Id="rId13" Type="http://schemas.openxmlformats.org/officeDocument/2006/relationships/image" Target="../media/image421.png"/><Relationship Id="rId3" Type="http://schemas.openxmlformats.org/officeDocument/2006/relationships/image" Target="../media/image12.png"/><Relationship Id="rId7" Type="http://schemas.openxmlformats.org/officeDocument/2006/relationships/image" Target="../media/image390.png"/><Relationship Id="rId12" Type="http://schemas.openxmlformats.org/officeDocument/2006/relationships/image" Target="../media/image4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80.png"/><Relationship Id="rId11" Type="http://schemas.openxmlformats.org/officeDocument/2006/relationships/image" Target="../media/image11.png"/><Relationship Id="rId5" Type="http://schemas.openxmlformats.org/officeDocument/2006/relationships/image" Target="../media/image370.png"/><Relationship Id="rId10" Type="http://schemas.openxmlformats.org/officeDocument/2006/relationships/image" Target="../media/image420.png"/><Relationship Id="rId4" Type="http://schemas.openxmlformats.org/officeDocument/2006/relationships/image" Target="../media/image360.png"/><Relationship Id="rId9" Type="http://schemas.openxmlformats.org/officeDocument/2006/relationships/image" Target="../media/image43.png"/><Relationship Id="rId14" Type="http://schemas.openxmlformats.org/officeDocument/2006/relationships/image" Target="../media/image43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5FBA6-C521-F08C-FBCA-947BE1A580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763920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MY" sz="60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Pairwise Feature Learning for Unseen Plant Disease Recognition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29C599-9F3F-4C9E-01C7-7246361ED8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4735" y="3456111"/>
            <a:ext cx="4915966" cy="3063769"/>
          </a:xfrm>
        </p:spPr>
        <p:txBody>
          <a:bodyPr>
            <a:norm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endParaRPr lang="en-MY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Team members: 	Mr. Abel Chai Yu Hao</a:t>
            </a:r>
          </a:p>
          <a:p>
            <a:pPr algn="l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Dr. Lee Sue Han		</a:t>
            </a:r>
          </a:p>
          <a:p>
            <a:pPr algn="l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Dr. Tay Fei Siang</a:t>
            </a:r>
          </a:p>
          <a:p>
            <a:pPr algn="l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Dr. Then Yi Lung</a:t>
            </a:r>
          </a:p>
          <a:p>
            <a:pPr algn="l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2B4C9F9-5DAF-00A3-EDFA-CCE3A0400A4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527" y="5639767"/>
            <a:ext cx="1826946" cy="914400"/>
          </a:xfrm>
          <a:prstGeom prst="rect">
            <a:avLst/>
          </a:prstGeom>
        </p:spPr>
      </p:pic>
      <p:pic>
        <p:nvPicPr>
          <p:cNvPr id="6" name="Picture 5" descr="A green and pink logo&#10;&#10;Description automatically generated">
            <a:extLst>
              <a:ext uri="{FF2B5EF4-FFF2-40B4-BE49-F238E27FC236}">
                <a16:creationId xmlns:a16="http://schemas.microsoft.com/office/drawing/2014/main" id="{30BB355B-E163-DA85-B967-8C6CE5D9108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5629" y="5857049"/>
            <a:ext cx="2740879" cy="914400"/>
          </a:xfrm>
          <a:prstGeom prst="rect">
            <a:avLst/>
          </a:prstGeom>
        </p:spPr>
      </p:pic>
      <p:pic>
        <p:nvPicPr>
          <p:cNvPr id="8" name="Picture 7" descr="A red text on a black background&#10;&#10;Description automatically generated">
            <a:extLst>
              <a:ext uri="{FF2B5EF4-FFF2-40B4-BE49-F238E27FC236}">
                <a16:creationId xmlns:a16="http://schemas.microsoft.com/office/drawing/2014/main" id="{720A7E79-2A4C-2A92-90C1-C2A94409E95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5126" y="5857049"/>
            <a:ext cx="2092961" cy="91440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625A1F9C-6956-7170-C46F-13826EA4F0ED}"/>
                  </a:ext>
                </a:extLst>
              </p:cNvPr>
              <p:cNvSpPr txBox="1"/>
              <p:nvPr/>
            </p:nvSpPr>
            <p:spPr>
              <a:xfrm>
                <a:off x="6200775" y="3924428"/>
                <a:ext cx="1999265" cy="132343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/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Dr. </a:t>
                </a:r>
                <a:r>
                  <a:rPr lang="en-US" sz="2000" b="0" i="0" dirty="0" err="1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Herv</a:t>
                </a:r>
                <a14:m>
                  <m:oMath xmlns:m="http://schemas.openxmlformats.org/officeDocument/2006/math">
                    <m:acc>
                      <m:accPr>
                        <m:chr m:val="́"/>
                        <m:ctrlPr>
                          <a:rPr lang="en-US" sz="2000" b="0" i="1" smtClean="0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a:rPr lang="en-US" sz="2000" b="0" i="1" smtClean="0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𝑒</m:t>
                        </m:r>
                      </m:e>
                    </m:acc>
                  </m:oMath>
                </a14:m>
                <a:r>
                  <a:rPr lang="en-US" sz="2000" b="0" i="0" dirty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Go</a:t>
                </a:r>
                <a14:m>
                  <m:oMath xmlns:m="http://schemas.openxmlformats.org/officeDocument/2006/math">
                    <m:acc>
                      <m:accPr>
                        <m:chr m:val="̈"/>
                        <m:ctrlPr>
                          <a:rPr lang="en-US" sz="2000" b="0" i="1" smtClean="0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a:rPr lang="en-US" sz="2000" b="0" i="1" smtClean="0"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𝑒</m:t>
                        </m:r>
                      </m:e>
                    </m:acc>
                  </m:oMath>
                </a14:m>
                <a:r>
                  <a:rPr lang="en-US" sz="2000" b="0" i="0" dirty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au</a:t>
                </a:r>
              </a:p>
              <a:p>
                <a:pPr algn="l"/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Dr. Pierre Bonnet</a:t>
                </a:r>
              </a:p>
              <a:p>
                <a:pPr algn="l"/>
                <a:r>
                  <a:rPr lang="en-US" sz="2000" b="0" i="0" dirty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Dr. Alexis Joly</a:t>
                </a:r>
              </a:p>
              <a:p>
                <a:endParaRPr lang="en-US" sz="20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625A1F9C-6956-7170-C46F-13826EA4F0E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00775" y="3924428"/>
                <a:ext cx="1999265" cy="1323439"/>
              </a:xfrm>
              <a:prstGeom prst="rect">
                <a:avLst/>
              </a:prstGeom>
              <a:blipFill>
                <a:blip r:embed="rId5"/>
                <a:stretch>
                  <a:fillRect l="-3049" t="-2765" r="-18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1" name="Picture 10" descr="A logo with a red and blue pin and yellow tree&#10;&#10;Description automatically generated">
            <a:extLst>
              <a:ext uri="{FF2B5EF4-FFF2-40B4-BE49-F238E27FC236}">
                <a16:creationId xmlns:a16="http://schemas.microsoft.com/office/drawing/2014/main" id="{92F2AB49-B06E-39CD-CB31-F3D18EBA823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3882" y="5669292"/>
            <a:ext cx="1925665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41229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F9183-4A40-6ADD-0CB3-4E1DC02848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5328"/>
            <a:ext cx="10515600" cy="629174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054833-5291-54FA-9016-27A6B7CE05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74199"/>
            <a:ext cx="3838575" cy="603682"/>
          </a:xfrm>
        </p:spPr>
        <p:txBody>
          <a:bodyPr/>
          <a:lstStyle/>
          <a:p>
            <a:pPr marL="0" indent="0">
              <a:buNone/>
            </a:pP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Comparing with SOTA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47495FD-5C9B-A0BC-4EB0-73A651E9F9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1677881"/>
            <a:ext cx="4861264" cy="1809858"/>
          </a:xfrm>
          <a:prstGeom prst="rect">
            <a:avLst/>
          </a:prstGeom>
        </p:spPr>
      </p:pic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FEF656D5-AEB5-F1E5-FAD8-163AD81FA4A7}"/>
              </a:ext>
            </a:extLst>
          </p:cNvPr>
          <p:cNvSpPr txBox="1">
            <a:spLocks/>
          </p:cNvSpPr>
          <p:nvPr/>
        </p:nvSpPr>
        <p:spPr>
          <a:xfrm>
            <a:off x="838199" y="3922174"/>
            <a:ext cx="3838575" cy="6036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Ablation study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F4355908-FF8C-3576-7350-77344168618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4225" y="4543425"/>
            <a:ext cx="4685239" cy="1974416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F795F775-2D3F-9963-6555-CF561DE3072C}"/>
              </a:ext>
            </a:extLst>
          </p:cNvPr>
          <p:cNvSpPr/>
          <p:nvPr/>
        </p:nvSpPr>
        <p:spPr>
          <a:xfrm>
            <a:off x="8231052" y="1783620"/>
            <a:ext cx="2072373" cy="15658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pic>
        <p:nvPicPr>
          <p:cNvPr id="27" name="Picture 26" descr="Chart, scatter chart, bubble chart&#10;&#10;Description automatically generated">
            <a:extLst>
              <a:ext uri="{FF2B5EF4-FFF2-40B4-BE49-F238E27FC236}">
                <a16:creationId xmlns:a16="http://schemas.microsoft.com/office/drawing/2014/main" id="{1E543CC1-C233-12BB-157F-AE8299A3016D}"/>
              </a:ext>
            </a:extLst>
          </p:cNvPr>
          <p:cNvPicPr>
            <a:picLocks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17" t="1803" r="18866" b="7307"/>
          <a:stretch/>
        </p:blipFill>
        <p:spPr>
          <a:xfrm>
            <a:off x="8427323" y="1957381"/>
            <a:ext cx="1865134" cy="1299727"/>
          </a:xfrm>
          <a:prstGeom prst="rect">
            <a:avLst/>
          </a:prstGeom>
        </p:spPr>
      </p:pic>
      <p:sp>
        <p:nvSpPr>
          <p:cNvPr id="29" name="Rectangle 28">
            <a:extLst>
              <a:ext uri="{FF2B5EF4-FFF2-40B4-BE49-F238E27FC236}">
                <a16:creationId xmlns:a16="http://schemas.microsoft.com/office/drawing/2014/main" id="{2F609163-21BD-9984-1D10-99A7E42045D8}"/>
              </a:ext>
            </a:extLst>
          </p:cNvPr>
          <p:cNvSpPr/>
          <p:nvPr/>
        </p:nvSpPr>
        <p:spPr>
          <a:xfrm>
            <a:off x="8231052" y="3441841"/>
            <a:ext cx="2072373" cy="156585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pic>
        <p:nvPicPr>
          <p:cNvPr id="30" name="Picture 29" descr="Chart, scatter chart, bubble chart&#10;&#10;Description automatically generated">
            <a:extLst>
              <a:ext uri="{FF2B5EF4-FFF2-40B4-BE49-F238E27FC236}">
                <a16:creationId xmlns:a16="http://schemas.microsoft.com/office/drawing/2014/main" id="{57082E87-6BB8-0C90-1B31-FAB7BFF7BB16}"/>
              </a:ext>
            </a:extLst>
          </p:cNvPr>
          <p:cNvPicPr>
            <a:picLocks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58" t="427" r="18515" b="7201"/>
          <a:stretch/>
        </p:blipFill>
        <p:spPr>
          <a:xfrm>
            <a:off x="8416780" y="3615601"/>
            <a:ext cx="1865134" cy="1299727"/>
          </a:xfrm>
          <a:prstGeom prst="rect">
            <a:avLst/>
          </a:prstGeom>
        </p:spPr>
      </p:pic>
      <p:sp>
        <p:nvSpPr>
          <p:cNvPr id="32" name="Rectangle 31">
            <a:extLst>
              <a:ext uri="{FF2B5EF4-FFF2-40B4-BE49-F238E27FC236}">
                <a16:creationId xmlns:a16="http://schemas.microsoft.com/office/drawing/2014/main" id="{E5885056-50B3-B3B5-CA74-C81ED73290BD}"/>
              </a:ext>
            </a:extLst>
          </p:cNvPr>
          <p:cNvSpPr/>
          <p:nvPr/>
        </p:nvSpPr>
        <p:spPr>
          <a:xfrm>
            <a:off x="8231052" y="5100061"/>
            <a:ext cx="2072372" cy="15658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pic>
        <p:nvPicPr>
          <p:cNvPr id="33" name="Picture 32" descr="Chart, scatter chart, bubble chart&#10;&#10;Description automatically generated">
            <a:extLst>
              <a:ext uri="{FF2B5EF4-FFF2-40B4-BE49-F238E27FC236}">
                <a16:creationId xmlns:a16="http://schemas.microsoft.com/office/drawing/2014/main" id="{BDB384AB-71BD-5B6A-F1E6-90A466072821}"/>
              </a:ext>
            </a:extLst>
          </p:cNvPr>
          <p:cNvPicPr>
            <a:picLocks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40" t="2085" r="20524" b="7202"/>
          <a:stretch/>
        </p:blipFill>
        <p:spPr>
          <a:xfrm>
            <a:off x="8423016" y="5284853"/>
            <a:ext cx="1865134" cy="1299727"/>
          </a:xfrm>
          <a:prstGeom prst="rect">
            <a:avLst/>
          </a:prstGeom>
        </p:spPr>
      </p:pic>
      <p:sp>
        <p:nvSpPr>
          <p:cNvPr id="35" name="TextBox 34">
            <a:extLst>
              <a:ext uri="{FF2B5EF4-FFF2-40B4-BE49-F238E27FC236}">
                <a16:creationId xmlns:a16="http://schemas.microsoft.com/office/drawing/2014/main" id="{32719584-BB76-6CE6-79CB-E3D208C62587}"/>
              </a:ext>
            </a:extLst>
          </p:cNvPr>
          <p:cNvSpPr txBox="1"/>
          <p:nvPr/>
        </p:nvSpPr>
        <p:spPr>
          <a:xfrm>
            <a:off x="10409140" y="2477624"/>
            <a:ext cx="17828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ViT single network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49DBB18C-7C4F-84F6-E36E-C1E20F9EC2EF}"/>
              </a:ext>
            </a:extLst>
          </p:cNvPr>
          <p:cNvSpPr txBox="1"/>
          <p:nvPr/>
        </p:nvSpPr>
        <p:spPr>
          <a:xfrm>
            <a:off x="10489153" y="4140632"/>
            <a:ext cx="114056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CMTL-ViT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A8C0B686-A4B6-4118-CAF0-1F99CC6DAE09}"/>
              </a:ext>
            </a:extLst>
          </p:cNvPr>
          <p:cNvSpPr txBox="1"/>
          <p:nvPr/>
        </p:nvSpPr>
        <p:spPr>
          <a:xfrm>
            <a:off x="10422702" y="5765439"/>
            <a:ext cx="15151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Proposed model</a:t>
            </a:r>
          </a:p>
        </p:txBody>
      </p:sp>
      <p:sp>
        <p:nvSpPr>
          <p:cNvPr id="38" name="Content Placeholder 2">
            <a:extLst>
              <a:ext uri="{FF2B5EF4-FFF2-40B4-BE49-F238E27FC236}">
                <a16:creationId xmlns:a16="http://schemas.microsoft.com/office/drawing/2014/main" id="{36F5B766-7187-B061-2DDA-007E81759C70}"/>
              </a:ext>
            </a:extLst>
          </p:cNvPr>
          <p:cNvSpPr txBox="1">
            <a:spLocks/>
          </p:cNvSpPr>
          <p:nvPr/>
        </p:nvSpPr>
        <p:spPr>
          <a:xfrm>
            <a:off x="7053234" y="1175895"/>
            <a:ext cx="4501457" cy="60368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Qualitative analysis (t-SNE map)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3F0939E-5486-9CC2-AC8F-AE0FF4CAFCC0}"/>
              </a:ext>
            </a:extLst>
          </p:cNvPr>
          <p:cNvSpPr/>
          <p:nvPr/>
        </p:nvSpPr>
        <p:spPr>
          <a:xfrm>
            <a:off x="3517480" y="2002636"/>
            <a:ext cx="464820" cy="927797"/>
          </a:xfrm>
          <a:prstGeom prst="rect">
            <a:avLst/>
          </a:prstGeom>
          <a:noFill/>
          <a:ln w="3810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6E1E3C9-07E5-906E-EE95-E8BF063CC01F}"/>
              </a:ext>
            </a:extLst>
          </p:cNvPr>
          <p:cNvSpPr/>
          <p:nvPr/>
        </p:nvSpPr>
        <p:spPr>
          <a:xfrm>
            <a:off x="1014225" y="6104323"/>
            <a:ext cx="4543196" cy="242893"/>
          </a:xfrm>
          <a:prstGeom prst="rect">
            <a:avLst/>
          </a:prstGeom>
          <a:noFill/>
          <a:ln w="3810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7EE2D29-E5BA-FEC5-FC51-AA44D36CB223}"/>
              </a:ext>
            </a:extLst>
          </p:cNvPr>
          <p:cNvSpPr txBox="1"/>
          <p:nvPr/>
        </p:nvSpPr>
        <p:spPr>
          <a:xfrm>
            <a:off x="6437899" y="3130484"/>
            <a:ext cx="8787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Seen data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(red)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1DD1BFE-3344-B20B-53E3-E7F932CC50EE}"/>
              </a:ext>
            </a:extLst>
          </p:cNvPr>
          <p:cNvSpPr txBox="1"/>
          <p:nvPr/>
        </p:nvSpPr>
        <p:spPr>
          <a:xfrm>
            <a:off x="6095801" y="5078424"/>
            <a:ext cx="16498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Unseen data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(purple, green, blue)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146BDD1C-3555-FDF6-76F4-FBEB9CE2A91D}"/>
              </a:ext>
            </a:extLst>
          </p:cNvPr>
          <p:cNvCxnSpPr/>
          <p:nvPr/>
        </p:nvCxnSpPr>
        <p:spPr>
          <a:xfrm flipH="1">
            <a:off x="7395099" y="2734322"/>
            <a:ext cx="1296140" cy="657772"/>
          </a:xfrm>
          <a:prstGeom prst="straightConnector1">
            <a:avLst/>
          </a:prstGeom>
          <a:ln w="19050">
            <a:solidFill>
              <a:srgbClr val="FF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18B015B9-DABE-4D29-5614-B6B346B525F4}"/>
              </a:ext>
            </a:extLst>
          </p:cNvPr>
          <p:cNvCxnSpPr>
            <a:cxnSpLocks/>
          </p:cNvCxnSpPr>
          <p:nvPr/>
        </p:nvCxnSpPr>
        <p:spPr>
          <a:xfrm flipH="1" flipV="1">
            <a:off x="7469204" y="3508527"/>
            <a:ext cx="1160451" cy="756937"/>
          </a:xfrm>
          <a:prstGeom prst="straightConnector1">
            <a:avLst/>
          </a:prstGeom>
          <a:ln w="19050">
            <a:solidFill>
              <a:srgbClr val="FF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482ABC38-653E-DE51-19CC-D5ECFAD91889}"/>
              </a:ext>
            </a:extLst>
          </p:cNvPr>
          <p:cNvCxnSpPr>
            <a:cxnSpLocks/>
          </p:cNvCxnSpPr>
          <p:nvPr/>
        </p:nvCxnSpPr>
        <p:spPr>
          <a:xfrm flipH="1" flipV="1">
            <a:off x="7387717" y="3653704"/>
            <a:ext cx="1303522" cy="2028401"/>
          </a:xfrm>
          <a:prstGeom prst="straightConnector1">
            <a:avLst/>
          </a:prstGeom>
          <a:ln w="19050">
            <a:solidFill>
              <a:srgbClr val="FF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91369721-E9A9-46A3-1CA7-8766D9AF3AE6}"/>
              </a:ext>
            </a:extLst>
          </p:cNvPr>
          <p:cNvCxnSpPr>
            <a:cxnSpLocks/>
          </p:cNvCxnSpPr>
          <p:nvPr/>
        </p:nvCxnSpPr>
        <p:spPr>
          <a:xfrm flipH="1" flipV="1">
            <a:off x="7816664" y="5530633"/>
            <a:ext cx="1532683" cy="608958"/>
          </a:xfrm>
          <a:prstGeom prst="straightConnector1">
            <a:avLst/>
          </a:prstGeom>
          <a:ln w="19050">
            <a:solidFill>
              <a:srgbClr val="7030A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DC4B3446-BDEA-EC42-E718-E6B89F4D943F}"/>
              </a:ext>
            </a:extLst>
          </p:cNvPr>
          <p:cNvCxnSpPr>
            <a:cxnSpLocks/>
          </p:cNvCxnSpPr>
          <p:nvPr/>
        </p:nvCxnSpPr>
        <p:spPr>
          <a:xfrm flipH="1" flipV="1">
            <a:off x="7816664" y="5449298"/>
            <a:ext cx="1724647" cy="385814"/>
          </a:xfrm>
          <a:prstGeom prst="straightConnector1">
            <a:avLst/>
          </a:prstGeom>
          <a:ln w="19050">
            <a:solidFill>
              <a:srgbClr val="92D05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682A3631-7446-D21C-08D7-C55FCBDC58D1}"/>
              </a:ext>
            </a:extLst>
          </p:cNvPr>
          <p:cNvCxnSpPr>
            <a:cxnSpLocks/>
          </p:cNvCxnSpPr>
          <p:nvPr/>
        </p:nvCxnSpPr>
        <p:spPr>
          <a:xfrm flipH="1" flipV="1">
            <a:off x="7816664" y="5340034"/>
            <a:ext cx="2139035" cy="247075"/>
          </a:xfrm>
          <a:prstGeom prst="straightConnector1">
            <a:avLst/>
          </a:prstGeom>
          <a:ln w="19050">
            <a:solidFill>
              <a:srgbClr val="00B0F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2791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4" grpId="0" animBg="1"/>
      <p:bldP spid="29" grpId="0" animBg="1"/>
      <p:bldP spid="32" grpId="0" animBg="1"/>
      <p:bldP spid="35" grpId="0"/>
      <p:bldP spid="36" grpId="0"/>
      <p:bldP spid="37" grpId="0"/>
      <p:bldP spid="38" grpId="0"/>
      <p:bldP spid="4" grpId="0" animBg="1"/>
      <p:bldP spid="5" grpId="0" animBg="1"/>
      <p:bldP spid="6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F9183-4A40-6ADD-0CB3-4E1DC02848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5328"/>
            <a:ext cx="10515600" cy="629174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054833-5291-54FA-9016-27A6B7CE05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74199"/>
            <a:ext cx="10515600" cy="1486122"/>
          </a:xfrm>
        </p:spPr>
        <p:txBody>
          <a:bodyPr>
            <a:norm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Our proposed model able to 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enrich the class diversity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 training data.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Our 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proposed model outperform SOTA models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zero shot classification in plant disease identifications.</a:t>
            </a:r>
          </a:p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CBBCED1-FCB2-A0B9-3E43-14EAFEC6A4AA}"/>
              </a:ext>
            </a:extLst>
          </p:cNvPr>
          <p:cNvSpPr txBox="1">
            <a:spLocks/>
          </p:cNvSpPr>
          <p:nvPr/>
        </p:nvSpPr>
        <p:spPr>
          <a:xfrm>
            <a:off x="838200" y="3446157"/>
            <a:ext cx="10515600" cy="6291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Future work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4EDA298-21F7-C8B2-EBCC-2F2F96D2B1D0}"/>
              </a:ext>
            </a:extLst>
          </p:cNvPr>
          <p:cNvSpPr txBox="1"/>
          <p:nvPr/>
        </p:nvSpPr>
        <p:spPr>
          <a:xfrm>
            <a:off x="838200" y="4362994"/>
            <a:ext cx="11097910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lnSpc>
                <a:spcPct val="15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Improve synthetic features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further boost prediction performance.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generative model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generate robust features while further enrich the class diversity of training data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6572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F9183-4A40-6ADD-0CB3-4E1DC02848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5328"/>
            <a:ext cx="10515600" cy="629174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054833-5291-54FA-9016-27A6B7CE05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74198"/>
            <a:ext cx="10515600" cy="825623"/>
          </a:xfrm>
        </p:spPr>
        <p:txBody>
          <a:bodyPr>
            <a:normAutofit lnSpcReduction="1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Plant diseases are a major threat to agricultural production and mainly caused by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pathogenic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organisms.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7AC420C-3FC2-2DBF-EAB1-66CF1D1CFB7E}"/>
              </a:ext>
            </a:extLst>
          </p:cNvPr>
          <p:cNvSpPr txBox="1"/>
          <p:nvPr/>
        </p:nvSpPr>
        <p:spPr>
          <a:xfrm>
            <a:off x="4164547" y="5504060"/>
            <a:ext cx="1127232" cy="338554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Crop labels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7BC540C-88A9-C40D-1D8D-E5CD9EE894F5}"/>
              </a:ext>
            </a:extLst>
          </p:cNvPr>
          <p:cNvSpPr txBox="1"/>
          <p:nvPr/>
        </p:nvSpPr>
        <p:spPr>
          <a:xfrm>
            <a:off x="1549801" y="3911270"/>
            <a:ext cx="13468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Apple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black rot </a:t>
            </a:r>
          </a:p>
        </p:txBody>
      </p:sp>
      <p:pic>
        <p:nvPicPr>
          <p:cNvPr id="23" name="Picture 22" descr="A close-up of a leaf&#10;&#10;Description automatically generated">
            <a:extLst>
              <a:ext uri="{FF2B5EF4-FFF2-40B4-BE49-F238E27FC236}">
                <a16:creationId xmlns:a16="http://schemas.microsoft.com/office/drawing/2014/main" id="{6341B696-06D2-C1AD-4AEC-EFB0596A90B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4543" y="2139517"/>
            <a:ext cx="1737360" cy="1737360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92B7D992-92CA-56E6-8FF6-701E45B26B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8475" y="2139517"/>
            <a:ext cx="1737360" cy="1737360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52A6275B-12FD-A736-73FD-5C17DB80F1C3}"/>
              </a:ext>
            </a:extLst>
          </p:cNvPr>
          <p:cNvSpPr txBox="1"/>
          <p:nvPr/>
        </p:nvSpPr>
        <p:spPr>
          <a:xfrm>
            <a:off x="4123733" y="3911179"/>
            <a:ext cx="15311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Corn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common rust</a:t>
            </a:r>
          </a:p>
        </p:txBody>
      </p:sp>
      <p:pic>
        <p:nvPicPr>
          <p:cNvPr id="28" name="Picture 27" descr="A yellow leaf on a grey surface&#10;&#10;Description automatically generated with low confidence">
            <a:extLst>
              <a:ext uri="{FF2B5EF4-FFF2-40B4-BE49-F238E27FC236}">
                <a16:creationId xmlns:a16="http://schemas.microsoft.com/office/drawing/2014/main" id="{B5D07FCA-8FDA-A711-CA52-7EAA5CCB7EA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1742" y="2139517"/>
            <a:ext cx="1737360" cy="1737360"/>
          </a:xfrm>
          <a:prstGeom prst="rect">
            <a:avLst/>
          </a:prstGeom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AEEAAD8B-9B9C-7E34-F14B-FFB0FA7EB998}"/>
              </a:ext>
            </a:extLst>
          </p:cNvPr>
          <p:cNvSpPr txBox="1"/>
          <p:nvPr/>
        </p:nvSpPr>
        <p:spPr>
          <a:xfrm>
            <a:off x="6839142" y="3951859"/>
            <a:ext cx="16225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Peach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bacterial spot</a:t>
            </a:r>
          </a:p>
        </p:txBody>
      </p:sp>
      <p:pic>
        <p:nvPicPr>
          <p:cNvPr id="31" name="Picture 30" descr="A picture containing vegetable&#10;&#10;Description automatically generated">
            <a:extLst>
              <a:ext uri="{FF2B5EF4-FFF2-40B4-BE49-F238E27FC236}">
                <a16:creationId xmlns:a16="http://schemas.microsoft.com/office/drawing/2014/main" id="{0E694C80-3AF1-3FD3-4290-B9AEF985E95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57571" y="2139517"/>
            <a:ext cx="1737360" cy="1737360"/>
          </a:xfrm>
          <a:prstGeom prst="rect">
            <a:avLst/>
          </a:prstGeom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E7530D98-58FA-6479-6C89-2543107D9FBD}"/>
              </a:ext>
            </a:extLst>
          </p:cNvPr>
          <p:cNvSpPr txBox="1"/>
          <p:nvPr/>
        </p:nvSpPr>
        <p:spPr>
          <a:xfrm>
            <a:off x="9426933" y="3951860"/>
            <a:ext cx="14977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Tomato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late blight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AA6E74C3-5680-7A68-5497-CAD41DCAEC9F}"/>
              </a:ext>
            </a:extLst>
          </p:cNvPr>
          <p:cNvCxnSpPr>
            <a:cxnSpLocks/>
          </p:cNvCxnSpPr>
          <p:nvPr/>
        </p:nvCxnSpPr>
        <p:spPr>
          <a:xfrm>
            <a:off x="1837509" y="4259636"/>
            <a:ext cx="2248930" cy="1203744"/>
          </a:xfrm>
          <a:prstGeom prst="straightConnector1">
            <a:avLst/>
          </a:prstGeom>
          <a:ln w="19050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2B927E7E-14CE-1CE9-B1FB-8B3B829B6EAD}"/>
              </a:ext>
            </a:extLst>
          </p:cNvPr>
          <p:cNvCxnSpPr>
            <a:cxnSpLocks/>
          </p:cNvCxnSpPr>
          <p:nvPr/>
        </p:nvCxnSpPr>
        <p:spPr>
          <a:xfrm>
            <a:off x="4440828" y="4218956"/>
            <a:ext cx="256509" cy="1209912"/>
          </a:xfrm>
          <a:prstGeom prst="straightConnector1">
            <a:avLst/>
          </a:prstGeom>
          <a:ln w="19050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5FA58A8C-AFC3-B4DC-4132-89F7ADB75DCC}"/>
              </a:ext>
            </a:extLst>
          </p:cNvPr>
          <p:cNvCxnSpPr>
            <a:cxnSpLocks/>
          </p:cNvCxnSpPr>
          <p:nvPr/>
        </p:nvCxnSpPr>
        <p:spPr>
          <a:xfrm flipH="1">
            <a:off x="5051670" y="4259636"/>
            <a:ext cx="2010981" cy="1203744"/>
          </a:xfrm>
          <a:prstGeom prst="straightConnector1">
            <a:avLst/>
          </a:prstGeom>
          <a:ln w="19050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B7A08C2C-7B1E-F92B-2E76-A1AFBE1FCC20}"/>
              </a:ext>
            </a:extLst>
          </p:cNvPr>
          <p:cNvCxnSpPr>
            <a:cxnSpLocks/>
          </p:cNvCxnSpPr>
          <p:nvPr/>
        </p:nvCxnSpPr>
        <p:spPr>
          <a:xfrm flipH="1">
            <a:off x="5341403" y="4259636"/>
            <a:ext cx="4438323" cy="1203744"/>
          </a:xfrm>
          <a:prstGeom prst="straightConnector1">
            <a:avLst/>
          </a:prstGeom>
          <a:ln w="19050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210B2C41-5B15-6275-B3D6-C023FF1F637D}"/>
              </a:ext>
            </a:extLst>
          </p:cNvPr>
          <p:cNvSpPr txBox="1"/>
          <p:nvPr/>
        </p:nvSpPr>
        <p:spPr>
          <a:xfrm>
            <a:off x="6972191" y="5463380"/>
            <a:ext cx="1356462" cy="338554"/>
          </a:xfrm>
          <a:prstGeom prst="rect">
            <a:avLst/>
          </a:prstGeom>
          <a:noFill/>
          <a:ln w="19050">
            <a:solidFill>
              <a:srgbClr val="00B050"/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Disease labels</a:t>
            </a:r>
          </a:p>
        </p:txBody>
      </p: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130E63C0-AD8E-4A59-C969-4E8AB61A3432}"/>
              </a:ext>
            </a:extLst>
          </p:cNvPr>
          <p:cNvCxnSpPr>
            <a:cxnSpLocks/>
          </p:cNvCxnSpPr>
          <p:nvPr/>
        </p:nvCxnSpPr>
        <p:spPr>
          <a:xfrm>
            <a:off x="2444797" y="4206275"/>
            <a:ext cx="4603890" cy="1222593"/>
          </a:xfrm>
          <a:prstGeom prst="straightConnector1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7AD37490-3C5A-1AA2-2FAA-03A65F929AC8}"/>
              </a:ext>
            </a:extLst>
          </p:cNvPr>
          <p:cNvCxnSpPr>
            <a:cxnSpLocks/>
          </p:cNvCxnSpPr>
          <p:nvPr/>
        </p:nvCxnSpPr>
        <p:spPr>
          <a:xfrm>
            <a:off x="5190309" y="4259635"/>
            <a:ext cx="2189437" cy="1096136"/>
          </a:xfrm>
          <a:prstGeom prst="straightConnector1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3C160544-7966-9EF5-987F-6537F5DD2AAF}"/>
              </a:ext>
            </a:extLst>
          </p:cNvPr>
          <p:cNvCxnSpPr>
            <a:cxnSpLocks/>
          </p:cNvCxnSpPr>
          <p:nvPr/>
        </p:nvCxnSpPr>
        <p:spPr>
          <a:xfrm flipH="1">
            <a:off x="7794666" y="4279975"/>
            <a:ext cx="32170" cy="1075796"/>
          </a:xfrm>
          <a:prstGeom prst="straightConnector1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8E4A4EC6-3427-F35D-F142-700747ADF85C}"/>
              </a:ext>
            </a:extLst>
          </p:cNvPr>
          <p:cNvCxnSpPr>
            <a:cxnSpLocks/>
          </p:cNvCxnSpPr>
          <p:nvPr/>
        </p:nvCxnSpPr>
        <p:spPr>
          <a:xfrm flipH="1">
            <a:off x="8034936" y="4200672"/>
            <a:ext cx="2477094" cy="1228196"/>
          </a:xfrm>
          <a:prstGeom prst="straightConnector1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2696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3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F9183-4A40-6ADD-0CB3-4E1DC02848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5328"/>
            <a:ext cx="10515600" cy="629174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Zero Shot Classification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3065B6D-C8E8-791F-8D1D-50325F531E4D}"/>
              </a:ext>
            </a:extLst>
          </p:cNvPr>
          <p:cNvSpPr txBox="1"/>
          <p:nvPr/>
        </p:nvSpPr>
        <p:spPr>
          <a:xfrm>
            <a:off x="312669" y="2247639"/>
            <a:ext cx="2068323" cy="1323439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Tomato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bacterial spot</a:t>
            </a:r>
          </a:p>
          <a:p>
            <a:endParaRPr lang="en-US" sz="1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Apple</a:t>
            </a:r>
            <a:r>
              <a:rPr lang="en-US" sz="16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black rot</a:t>
            </a:r>
          </a:p>
          <a:p>
            <a:endParaRPr lang="en-US" sz="1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Grape</a:t>
            </a:r>
            <a:r>
              <a:rPr lang="en-US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black rot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11272806-379B-1E34-74E5-9EA320819C8A}"/>
              </a:ext>
            </a:extLst>
          </p:cNvPr>
          <p:cNvSpPr/>
          <p:nvPr/>
        </p:nvSpPr>
        <p:spPr>
          <a:xfrm>
            <a:off x="767347" y="1711035"/>
            <a:ext cx="1158966" cy="3693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Training data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C42EE1C5-6953-8F28-CEA5-6B6CA6D4A398}"/>
              </a:ext>
            </a:extLst>
          </p:cNvPr>
          <p:cNvCxnSpPr>
            <a:cxnSpLocks/>
          </p:cNvCxnSpPr>
          <p:nvPr/>
        </p:nvCxnSpPr>
        <p:spPr>
          <a:xfrm>
            <a:off x="2553674" y="3509389"/>
            <a:ext cx="408373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DD9019DE-D509-CBD4-BFE8-6E6D1C014B05}"/>
              </a:ext>
            </a:extLst>
          </p:cNvPr>
          <p:cNvSpPr/>
          <p:nvPr/>
        </p:nvSpPr>
        <p:spPr>
          <a:xfrm>
            <a:off x="3341542" y="1548484"/>
            <a:ext cx="4745370" cy="4009937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932AAFB6-A55F-1EDE-57D7-2A05945F5312}"/>
              </a:ext>
            </a:extLst>
          </p:cNvPr>
          <p:cNvSpPr/>
          <p:nvPr/>
        </p:nvSpPr>
        <p:spPr>
          <a:xfrm>
            <a:off x="4966852" y="2633263"/>
            <a:ext cx="186431" cy="18144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99CD9BF3-19B4-8449-F408-C5453FEEA299}"/>
              </a:ext>
            </a:extLst>
          </p:cNvPr>
          <p:cNvSpPr/>
          <p:nvPr/>
        </p:nvSpPr>
        <p:spPr>
          <a:xfrm>
            <a:off x="5232585" y="2641673"/>
            <a:ext cx="186431" cy="18144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6C1D9B6E-F1EC-BE02-E9D6-B175683E9B20}"/>
              </a:ext>
            </a:extLst>
          </p:cNvPr>
          <p:cNvSpPr/>
          <p:nvPr/>
        </p:nvSpPr>
        <p:spPr>
          <a:xfrm>
            <a:off x="5099719" y="2823121"/>
            <a:ext cx="186431" cy="18144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6D1DD42F-FFAA-A151-C700-4D065E5A9BEA}"/>
              </a:ext>
            </a:extLst>
          </p:cNvPr>
          <p:cNvSpPr/>
          <p:nvPr/>
        </p:nvSpPr>
        <p:spPr>
          <a:xfrm>
            <a:off x="6552888" y="3401377"/>
            <a:ext cx="186431" cy="216023"/>
          </a:xfrm>
          <a:prstGeom prst="triangl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493DD889-3103-762B-6DB4-3470EF3AC3D3}"/>
              </a:ext>
            </a:extLst>
          </p:cNvPr>
          <p:cNvSpPr/>
          <p:nvPr/>
        </p:nvSpPr>
        <p:spPr>
          <a:xfrm>
            <a:off x="6406108" y="3670898"/>
            <a:ext cx="186431" cy="216023"/>
          </a:xfrm>
          <a:prstGeom prst="triangl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58E2021A-98DE-6C53-D1B6-6D4539A499B9}"/>
              </a:ext>
            </a:extLst>
          </p:cNvPr>
          <p:cNvSpPr/>
          <p:nvPr/>
        </p:nvSpPr>
        <p:spPr>
          <a:xfrm>
            <a:off x="6728353" y="3670897"/>
            <a:ext cx="186431" cy="216023"/>
          </a:xfrm>
          <a:prstGeom prst="triangl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Pentagon 16">
            <a:extLst>
              <a:ext uri="{FF2B5EF4-FFF2-40B4-BE49-F238E27FC236}">
                <a16:creationId xmlns:a16="http://schemas.microsoft.com/office/drawing/2014/main" id="{96CB3756-95F5-52CE-3261-68CB348B36F8}"/>
              </a:ext>
            </a:extLst>
          </p:cNvPr>
          <p:cNvSpPr/>
          <p:nvPr/>
        </p:nvSpPr>
        <p:spPr>
          <a:xfrm>
            <a:off x="4800244" y="4249427"/>
            <a:ext cx="226082" cy="213839"/>
          </a:xfrm>
          <a:prstGeom prst="pentagon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entagon 17">
            <a:extLst>
              <a:ext uri="{FF2B5EF4-FFF2-40B4-BE49-F238E27FC236}">
                <a16:creationId xmlns:a16="http://schemas.microsoft.com/office/drawing/2014/main" id="{3E94AB6D-4CB2-D688-98C1-8E3E7608FE4E}"/>
              </a:ext>
            </a:extLst>
          </p:cNvPr>
          <p:cNvSpPr/>
          <p:nvPr/>
        </p:nvSpPr>
        <p:spPr>
          <a:xfrm>
            <a:off x="5085804" y="4253423"/>
            <a:ext cx="226082" cy="213839"/>
          </a:xfrm>
          <a:prstGeom prst="pentagon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Pentagon 18">
            <a:extLst>
              <a:ext uri="{FF2B5EF4-FFF2-40B4-BE49-F238E27FC236}">
                <a16:creationId xmlns:a16="http://schemas.microsoft.com/office/drawing/2014/main" id="{B8E46A9D-8FEF-7F81-F983-265DAB396BBD}"/>
              </a:ext>
            </a:extLst>
          </p:cNvPr>
          <p:cNvSpPr/>
          <p:nvPr/>
        </p:nvSpPr>
        <p:spPr>
          <a:xfrm>
            <a:off x="4953998" y="4517374"/>
            <a:ext cx="226082" cy="213839"/>
          </a:xfrm>
          <a:prstGeom prst="pentagon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7E70FDC0-716A-4DE0-5E7F-EB2347205C4E}"/>
              </a:ext>
            </a:extLst>
          </p:cNvPr>
          <p:cNvCxnSpPr>
            <a:cxnSpLocks/>
          </p:cNvCxnSpPr>
          <p:nvPr/>
        </p:nvCxnSpPr>
        <p:spPr>
          <a:xfrm flipV="1">
            <a:off x="5744805" y="1669409"/>
            <a:ext cx="1335503" cy="1884043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815D12D3-758A-3E3D-1731-FD2A16E6A504}"/>
              </a:ext>
            </a:extLst>
          </p:cNvPr>
          <p:cNvCxnSpPr>
            <a:cxnSpLocks/>
          </p:cNvCxnSpPr>
          <p:nvPr/>
        </p:nvCxnSpPr>
        <p:spPr>
          <a:xfrm flipH="1" flipV="1">
            <a:off x="3572604" y="2868680"/>
            <a:ext cx="2172770" cy="703257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FE0672D0-6500-9CA4-8B7A-345ED04ADFF8}"/>
              </a:ext>
            </a:extLst>
          </p:cNvPr>
          <p:cNvCxnSpPr>
            <a:cxnSpLocks/>
          </p:cNvCxnSpPr>
          <p:nvPr/>
        </p:nvCxnSpPr>
        <p:spPr>
          <a:xfrm>
            <a:off x="5738191" y="3553452"/>
            <a:ext cx="598705" cy="1865836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11988695-80DD-FBD4-A345-F843A98DE93A}"/>
              </a:ext>
            </a:extLst>
          </p:cNvPr>
          <p:cNvSpPr/>
          <p:nvPr/>
        </p:nvSpPr>
        <p:spPr>
          <a:xfrm>
            <a:off x="4120847" y="1775521"/>
            <a:ext cx="1652592" cy="369332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Tomato</a:t>
            </a:r>
            <a:r>
              <a:rPr lang="en-US" sz="12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bacteria spot</a:t>
            </a:r>
          </a:p>
        </p:txBody>
      </p:sp>
      <p:sp>
        <p:nvSpPr>
          <p:cNvPr id="46" name="Rectangle: Rounded Corners 45">
            <a:extLst>
              <a:ext uri="{FF2B5EF4-FFF2-40B4-BE49-F238E27FC236}">
                <a16:creationId xmlns:a16="http://schemas.microsoft.com/office/drawing/2014/main" id="{86A616A7-3966-34EE-6FD3-32EA2F1CCBD9}"/>
              </a:ext>
            </a:extLst>
          </p:cNvPr>
          <p:cNvSpPr/>
          <p:nvPr/>
        </p:nvSpPr>
        <p:spPr>
          <a:xfrm>
            <a:off x="7101787" y="2874211"/>
            <a:ext cx="1652592" cy="369332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Apple</a:t>
            </a:r>
            <a:r>
              <a:rPr lang="en-US" sz="12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black rot</a:t>
            </a:r>
          </a:p>
        </p:txBody>
      </p:sp>
      <p:sp>
        <p:nvSpPr>
          <p:cNvPr id="49" name="Rectangle: Rounded Corners 48">
            <a:extLst>
              <a:ext uri="{FF2B5EF4-FFF2-40B4-BE49-F238E27FC236}">
                <a16:creationId xmlns:a16="http://schemas.microsoft.com/office/drawing/2014/main" id="{4E430E79-4E33-44CF-C9D9-5B3318E04484}"/>
              </a:ext>
            </a:extLst>
          </p:cNvPr>
          <p:cNvSpPr/>
          <p:nvPr/>
        </p:nvSpPr>
        <p:spPr>
          <a:xfrm>
            <a:off x="3729667" y="5301780"/>
            <a:ext cx="1652592" cy="369332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Grape</a:t>
            </a:r>
            <a:r>
              <a:rPr lang="en-US" sz="12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black rot</a:t>
            </a:r>
          </a:p>
        </p:txBody>
      </p: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44992BBB-334D-90E2-B3FE-BEC7A3EC2CD0}"/>
              </a:ext>
            </a:extLst>
          </p:cNvPr>
          <p:cNvCxnSpPr>
            <a:cxnSpLocks/>
          </p:cNvCxnSpPr>
          <p:nvPr/>
        </p:nvCxnSpPr>
        <p:spPr>
          <a:xfrm>
            <a:off x="5012517" y="2265211"/>
            <a:ext cx="167563" cy="272840"/>
          </a:xfrm>
          <a:prstGeom prst="straightConnector1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EC50AD48-FC14-E18C-42AF-A6A712A72941}"/>
              </a:ext>
            </a:extLst>
          </p:cNvPr>
          <p:cNvCxnSpPr>
            <a:cxnSpLocks/>
          </p:cNvCxnSpPr>
          <p:nvPr/>
        </p:nvCxnSpPr>
        <p:spPr>
          <a:xfrm flipH="1">
            <a:off x="6853745" y="3393347"/>
            <a:ext cx="322726" cy="195600"/>
          </a:xfrm>
          <a:prstGeom prst="straightConnector1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443539FF-B1C2-15E2-40C0-77823192F826}"/>
              </a:ext>
            </a:extLst>
          </p:cNvPr>
          <p:cNvCxnSpPr>
            <a:cxnSpLocks/>
          </p:cNvCxnSpPr>
          <p:nvPr/>
        </p:nvCxnSpPr>
        <p:spPr>
          <a:xfrm flipV="1">
            <a:off x="4748420" y="4876075"/>
            <a:ext cx="164865" cy="301173"/>
          </a:xfrm>
          <a:prstGeom prst="straightConnector1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Rectangle 63">
            <a:extLst>
              <a:ext uri="{FF2B5EF4-FFF2-40B4-BE49-F238E27FC236}">
                <a16:creationId xmlns:a16="http://schemas.microsoft.com/office/drawing/2014/main" id="{E3BE3DEE-BEF4-2D5C-17EA-71DC4ED12FA6}"/>
              </a:ext>
            </a:extLst>
          </p:cNvPr>
          <p:cNvSpPr/>
          <p:nvPr/>
        </p:nvSpPr>
        <p:spPr>
          <a:xfrm>
            <a:off x="6152194" y="2280286"/>
            <a:ext cx="186431" cy="17303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DB7A85A2-4C84-3704-D268-504405068766}"/>
              </a:ext>
            </a:extLst>
          </p:cNvPr>
          <p:cNvSpPr/>
          <p:nvPr/>
        </p:nvSpPr>
        <p:spPr>
          <a:xfrm>
            <a:off x="4561989" y="3157024"/>
            <a:ext cx="186431" cy="17303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030BF851-00F1-C3A6-3A80-C2499FAD16CD}"/>
              </a:ext>
            </a:extLst>
          </p:cNvPr>
          <p:cNvSpPr/>
          <p:nvPr/>
        </p:nvSpPr>
        <p:spPr>
          <a:xfrm>
            <a:off x="5838294" y="4771751"/>
            <a:ext cx="186431" cy="17303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: Rounded Corners 66">
            <a:extLst>
              <a:ext uri="{FF2B5EF4-FFF2-40B4-BE49-F238E27FC236}">
                <a16:creationId xmlns:a16="http://schemas.microsoft.com/office/drawing/2014/main" id="{6D879211-1E6E-C80B-F301-599BCBB0F256}"/>
              </a:ext>
            </a:extLst>
          </p:cNvPr>
          <p:cNvSpPr/>
          <p:nvPr/>
        </p:nvSpPr>
        <p:spPr>
          <a:xfrm>
            <a:off x="7228004" y="1716566"/>
            <a:ext cx="1652592" cy="369332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Tomato</a:t>
            </a:r>
            <a:r>
              <a:rPr lang="en-US" sz="12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black rot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98F4AF70-B96F-355B-A4AA-A9E3AD72BFEB}"/>
              </a:ext>
            </a:extLst>
          </p:cNvPr>
          <p:cNvSpPr txBox="1"/>
          <p:nvPr/>
        </p:nvSpPr>
        <p:spPr>
          <a:xfrm>
            <a:off x="541665" y="4611713"/>
            <a:ext cx="1690014" cy="338554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Tomato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black rot</a:t>
            </a:r>
          </a:p>
        </p:txBody>
      </p:sp>
      <p:sp>
        <p:nvSpPr>
          <p:cNvPr id="69" name="Rectangle: Rounded Corners 68">
            <a:extLst>
              <a:ext uri="{FF2B5EF4-FFF2-40B4-BE49-F238E27FC236}">
                <a16:creationId xmlns:a16="http://schemas.microsoft.com/office/drawing/2014/main" id="{E18658AA-751A-E859-EEC8-8A9DB8EDB3A7}"/>
              </a:ext>
            </a:extLst>
          </p:cNvPr>
          <p:cNvSpPr/>
          <p:nvPr/>
        </p:nvSpPr>
        <p:spPr>
          <a:xfrm>
            <a:off x="807189" y="4064761"/>
            <a:ext cx="1158966" cy="3693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Testing data</a:t>
            </a:r>
          </a:p>
        </p:txBody>
      </p: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04054113-1185-3F6D-099F-4B4C05F88C67}"/>
              </a:ext>
            </a:extLst>
          </p:cNvPr>
          <p:cNvCxnSpPr>
            <a:cxnSpLocks/>
          </p:cNvCxnSpPr>
          <p:nvPr/>
        </p:nvCxnSpPr>
        <p:spPr>
          <a:xfrm flipH="1">
            <a:off x="6540310" y="2144853"/>
            <a:ext cx="608516" cy="149863"/>
          </a:xfrm>
          <a:prstGeom prst="straightConnector1">
            <a:avLst/>
          </a:prstGeom>
          <a:ln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>
            <a:extLst>
              <a:ext uri="{FF2B5EF4-FFF2-40B4-BE49-F238E27FC236}">
                <a16:creationId xmlns:a16="http://schemas.microsoft.com/office/drawing/2014/main" id="{AE1E51C3-D507-6E4E-A726-9B7177354F9C}"/>
              </a:ext>
            </a:extLst>
          </p:cNvPr>
          <p:cNvCxnSpPr>
            <a:cxnSpLocks/>
          </p:cNvCxnSpPr>
          <p:nvPr/>
        </p:nvCxnSpPr>
        <p:spPr>
          <a:xfrm flipH="1">
            <a:off x="4840528" y="2206637"/>
            <a:ext cx="2335943" cy="1061745"/>
          </a:xfrm>
          <a:prstGeom prst="straightConnector1">
            <a:avLst/>
          </a:prstGeom>
          <a:ln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582FE8EC-6988-81A2-E4F6-D1D1A7B92A1C}"/>
              </a:ext>
            </a:extLst>
          </p:cNvPr>
          <p:cNvCxnSpPr>
            <a:cxnSpLocks/>
          </p:cNvCxnSpPr>
          <p:nvPr/>
        </p:nvCxnSpPr>
        <p:spPr>
          <a:xfrm flipH="1">
            <a:off x="5852617" y="2294716"/>
            <a:ext cx="1330468" cy="2299393"/>
          </a:xfrm>
          <a:prstGeom prst="straightConnector1">
            <a:avLst/>
          </a:prstGeom>
          <a:ln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>
            <a:extLst>
              <a:ext uri="{FF2B5EF4-FFF2-40B4-BE49-F238E27FC236}">
                <a16:creationId xmlns:a16="http://schemas.microsoft.com/office/drawing/2014/main" id="{3AC6FAC6-041A-3DA4-906A-C5C585DD4E44}"/>
              </a:ext>
            </a:extLst>
          </p:cNvPr>
          <p:cNvCxnSpPr>
            <a:cxnSpLocks/>
          </p:cNvCxnSpPr>
          <p:nvPr/>
        </p:nvCxnSpPr>
        <p:spPr>
          <a:xfrm flipV="1">
            <a:off x="4701773" y="3456659"/>
            <a:ext cx="522121" cy="296545"/>
          </a:xfrm>
          <a:prstGeom prst="straightConnector1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TextBox 103">
            <a:extLst>
              <a:ext uri="{FF2B5EF4-FFF2-40B4-BE49-F238E27FC236}">
                <a16:creationId xmlns:a16="http://schemas.microsoft.com/office/drawing/2014/main" id="{385C6C57-11D0-75E3-D768-D70B8F2DE5C3}"/>
              </a:ext>
            </a:extLst>
          </p:cNvPr>
          <p:cNvSpPr txBox="1"/>
          <p:nvPr/>
        </p:nvSpPr>
        <p:spPr>
          <a:xfrm>
            <a:off x="3540048" y="3744885"/>
            <a:ext cx="14478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Decision boundaries</a:t>
            </a:r>
          </a:p>
        </p:txBody>
      </p:sp>
      <p:pic>
        <p:nvPicPr>
          <p:cNvPr id="109" name="Picture 8" descr="Ok Check And Forbidden Or No Sign Stock Illustration - Download Image Now -  Check Mark, Icon, Symbol - iStock">
            <a:extLst>
              <a:ext uri="{FF2B5EF4-FFF2-40B4-BE49-F238E27FC236}">
                <a16:creationId xmlns:a16="http://schemas.microsoft.com/office/drawing/2014/main" id="{C2D0B800-9FC2-A47A-E6FF-C5FBAA8F22F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193"/>
          <a:stretch/>
        </p:blipFill>
        <p:spPr bwMode="auto">
          <a:xfrm>
            <a:off x="9878881" y="2747922"/>
            <a:ext cx="919343" cy="8130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1" name="TextBox 110">
            <a:extLst>
              <a:ext uri="{FF2B5EF4-FFF2-40B4-BE49-F238E27FC236}">
                <a16:creationId xmlns:a16="http://schemas.microsoft.com/office/drawing/2014/main" id="{4E810521-DFAC-5FCA-92A2-C18DCCAA0070}"/>
              </a:ext>
            </a:extLst>
          </p:cNvPr>
          <p:cNvSpPr txBox="1"/>
          <p:nvPr/>
        </p:nvSpPr>
        <p:spPr>
          <a:xfrm>
            <a:off x="8911818" y="3670897"/>
            <a:ext cx="29514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Model cannot perform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CB82BEA-C4BB-35D2-B985-68C6BF7C8977}"/>
              </a:ext>
            </a:extLst>
          </p:cNvPr>
          <p:cNvSpPr txBox="1"/>
          <p:nvPr/>
        </p:nvSpPr>
        <p:spPr>
          <a:xfrm>
            <a:off x="767347" y="5047356"/>
            <a:ext cx="13195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Unseen data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8004792E-46BC-62E2-CF3B-D7705B4B0CF7}"/>
              </a:ext>
            </a:extLst>
          </p:cNvPr>
          <p:cNvCxnSpPr>
            <a:cxnSpLocks/>
          </p:cNvCxnSpPr>
          <p:nvPr/>
        </p:nvCxnSpPr>
        <p:spPr>
          <a:xfrm flipH="1" flipV="1">
            <a:off x="654050" y="2611430"/>
            <a:ext cx="184150" cy="2074870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86BE9699-822B-4F19-30E2-EE292BAB553A}"/>
              </a:ext>
            </a:extLst>
          </p:cNvPr>
          <p:cNvCxnSpPr>
            <a:cxnSpLocks/>
          </p:cNvCxnSpPr>
          <p:nvPr/>
        </p:nvCxnSpPr>
        <p:spPr>
          <a:xfrm flipH="1" flipV="1">
            <a:off x="1977733" y="3475333"/>
            <a:ext cx="68520" cy="303575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108DCC79-CC71-B417-3D90-22482940BE46}"/>
              </a:ext>
            </a:extLst>
          </p:cNvPr>
          <p:cNvCxnSpPr>
            <a:cxnSpLocks/>
          </p:cNvCxnSpPr>
          <p:nvPr/>
        </p:nvCxnSpPr>
        <p:spPr>
          <a:xfrm flipH="1" flipV="1">
            <a:off x="1999925" y="3004569"/>
            <a:ext cx="52942" cy="748635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D05ACF0B-43B5-2259-E07E-CEE1AB375D4B}"/>
              </a:ext>
            </a:extLst>
          </p:cNvPr>
          <p:cNvCxnSpPr>
            <a:cxnSpLocks/>
          </p:cNvCxnSpPr>
          <p:nvPr/>
        </p:nvCxnSpPr>
        <p:spPr>
          <a:xfrm flipV="1">
            <a:off x="2052867" y="3744885"/>
            <a:ext cx="0" cy="94141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5069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42" grpId="0" animBg="1"/>
      <p:bldP spid="46" grpId="0" animBg="1"/>
      <p:bldP spid="49" grpId="0" animBg="1"/>
      <p:bldP spid="64" grpId="0" animBg="1"/>
      <p:bldP spid="65" grpId="0" animBg="1"/>
      <p:bldP spid="66" grpId="0" animBg="1"/>
      <p:bldP spid="67" grpId="0" animBg="1"/>
      <p:bldP spid="104" grpId="0"/>
      <p:bldP spid="1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F9183-4A40-6ADD-0CB3-4E1DC02848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5328"/>
            <a:ext cx="10515600" cy="629174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Related work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7A22043E-F396-B567-A382-E65790A2BEBA}"/>
              </a:ext>
            </a:extLst>
          </p:cNvPr>
          <p:cNvSpPr txBox="1"/>
          <p:nvPr/>
        </p:nvSpPr>
        <p:spPr>
          <a:xfrm>
            <a:off x="7885569" y="1951936"/>
            <a:ext cx="3802724" cy="3600986"/>
          </a:xfrm>
          <a:prstGeom prst="rect">
            <a:avLst/>
          </a:prstGeom>
          <a:noFill/>
          <a:ln>
            <a:noFill/>
          </a:ln>
        </p:spPr>
        <p:txBody>
          <a:bodyPr wrap="square" numCol="1" rtlCol="0">
            <a:spAutoFit/>
          </a:bodyPr>
          <a:lstStyle/>
          <a:p>
            <a:r>
              <a:rPr lang="en-US" sz="1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Previous work</a:t>
            </a:r>
          </a:p>
          <a:p>
            <a:pPr marL="285750" indent="-285750">
              <a:buFont typeface="+mj-lt"/>
              <a:buAutoNum type="arabicPeriod"/>
            </a:pP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Symptom-oriented feature modeling strategy [15,16]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Model focuses on </a:t>
            </a:r>
            <a:r>
              <a:rPr lang="en-US" sz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disease information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only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Categories </a:t>
            </a:r>
            <a:r>
              <a:rPr lang="en-US" sz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different crop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same disease into </a:t>
            </a:r>
            <a:r>
              <a:rPr lang="en-US" sz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single class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Limitation: </a:t>
            </a:r>
          </a:p>
          <a:p>
            <a:pPr marL="1200150" lvl="2" indent="-285750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 corresponds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to the way of plant pathologists</a:t>
            </a:r>
          </a:p>
          <a:p>
            <a:pPr marL="1200150" lvl="2" indent="-285750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Plant information can be </a:t>
            </a:r>
            <a:r>
              <a:rPr lang="en-US" sz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useful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classification tasks.</a:t>
            </a:r>
            <a:b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Conditional multi-task learning (CMTL) model [17]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Model focuses on both </a:t>
            </a:r>
            <a:r>
              <a:rPr lang="en-US" sz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crop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disease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information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Establishes a </a:t>
            </a:r>
            <a:r>
              <a:rPr lang="en-US" sz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link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between crop and disease features to encourage information sharing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Limitation: </a:t>
            </a:r>
          </a:p>
          <a:p>
            <a:pPr marL="1257300" lvl="2" indent="-342900">
              <a:buFont typeface="Wingdings" panose="05000000000000000000" pitchFamily="2" charset="2"/>
              <a:buChar char="Ø"/>
            </a:pP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only train with </a:t>
            </a:r>
            <a:r>
              <a:rPr lang="en-US" sz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seen data</a:t>
            </a:r>
          </a:p>
          <a:p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316F17E-C30B-55DC-EAD5-C454AD651DC7}"/>
              </a:ext>
            </a:extLst>
          </p:cNvPr>
          <p:cNvSpPr txBox="1"/>
          <p:nvPr/>
        </p:nvSpPr>
        <p:spPr>
          <a:xfrm>
            <a:off x="3209838" y="2844488"/>
            <a:ext cx="2554818" cy="1815882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Tomato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bacterial spot</a:t>
            </a:r>
          </a:p>
          <a:p>
            <a:endParaRPr lang="en-US" sz="1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Apple</a:t>
            </a:r>
            <a:r>
              <a:rPr lang="en-US" sz="16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en-US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black rot</a:t>
            </a:r>
          </a:p>
          <a:p>
            <a:endParaRPr lang="en-US" sz="1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Grape</a:t>
            </a:r>
            <a:r>
              <a:rPr lang="en-US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black rot</a:t>
            </a:r>
          </a:p>
        </p:txBody>
      </p:sp>
      <p:sp>
        <p:nvSpPr>
          <p:cNvPr id="82" name="Rectangle: Rounded Corners 81">
            <a:extLst>
              <a:ext uri="{FF2B5EF4-FFF2-40B4-BE49-F238E27FC236}">
                <a16:creationId xmlns:a16="http://schemas.microsoft.com/office/drawing/2014/main" id="{70787F6A-FC64-BF9F-C8F7-5E65A71C1DFA}"/>
              </a:ext>
            </a:extLst>
          </p:cNvPr>
          <p:cNvSpPr/>
          <p:nvPr/>
        </p:nvSpPr>
        <p:spPr>
          <a:xfrm>
            <a:off x="3818771" y="2147740"/>
            <a:ext cx="1158966" cy="3693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Training data</a:t>
            </a: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BB3EFC59-9EF2-9564-92EF-BF114DAA8FF0}"/>
              </a:ext>
            </a:extLst>
          </p:cNvPr>
          <p:cNvSpPr/>
          <p:nvPr/>
        </p:nvSpPr>
        <p:spPr>
          <a:xfrm>
            <a:off x="2888640" y="2664856"/>
            <a:ext cx="3019227" cy="656182"/>
          </a:xfrm>
          <a:prstGeom prst="rect">
            <a:avLst/>
          </a:prstGeom>
          <a:noFill/>
          <a:ln w="28575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F73CD033-3B23-1B45-15FF-9FAF66A9EFC0}"/>
              </a:ext>
            </a:extLst>
          </p:cNvPr>
          <p:cNvSpPr/>
          <p:nvPr/>
        </p:nvSpPr>
        <p:spPr>
          <a:xfrm>
            <a:off x="2905946" y="3536962"/>
            <a:ext cx="3019226" cy="1275529"/>
          </a:xfrm>
          <a:prstGeom prst="rect">
            <a:avLst/>
          </a:prstGeom>
          <a:noFill/>
          <a:ln w="28575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0D15A133-0BDC-7F05-520E-F99B8E77A15F}"/>
              </a:ext>
            </a:extLst>
          </p:cNvPr>
          <p:cNvCxnSpPr>
            <a:cxnSpLocks/>
          </p:cNvCxnSpPr>
          <p:nvPr/>
        </p:nvCxnSpPr>
        <p:spPr>
          <a:xfrm>
            <a:off x="3994011" y="3051290"/>
            <a:ext cx="449693" cy="0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348C1E48-FF3C-2C43-0AD6-91F5608E9E4E}"/>
              </a:ext>
            </a:extLst>
          </p:cNvPr>
          <p:cNvCxnSpPr>
            <a:cxnSpLocks/>
          </p:cNvCxnSpPr>
          <p:nvPr/>
        </p:nvCxnSpPr>
        <p:spPr>
          <a:xfrm>
            <a:off x="3991993" y="3761138"/>
            <a:ext cx="449693" cy="0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80F3C362-D4D9-CF72-2F48-E50146AC3E52}"/>
              </a:ext>
            </a:extLst>
          </p:cNvPr>
          <p:cNvCxnSpPr>
            <a:cxnSpLocks/>
          </p:cNvCxnSpPr>
          <p:nvPr/>
        </p:nvCxnSpPr>
        <p:spPr>
          <a:xfrm>
            <a:off x="3991993" y="4514200"/>
            <a:ext cx="449693" cy="0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71E55406-50F8-1BEB-EBA0-82C17BF3A19E}"/>
              </a:ext>
            </a:extLst>
          </p:cNvPr>
          <p:cNvCxnSpPr/>
          <p:nvPr/>
        </p:nvCxnSpPr>
        <p:spPr>
          <a:xfrm flipH="1">
            <a:off x="6170445" y="2795612"/>
            <a:ext cx="443884" cy="19786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FA18D684-7B9C-3D7D-3483-93ABCA21A6B6}"/>
              </a:ext>
            </a:extLst>
          </p:cNvPr>
          <p:cNvCxnSpPr/>
          <p:nvPr/>
        </p:nvCxnSpPr>
        <p:spPr>
          <a:xfrm flipH="1">
            <a:off x="6170445" y="4098219"/>
            <a:ext cx="443884" cy="19786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BCE19EDB-5CA0-7DA7-A0FF-7C4A380CF724}"/>
              </a:ext>
            </a:extLst>
          </p:cNvPr>
          <p:cNvSpPr txBox="1"/>
          <p:nvPr/>
        </p:nvSpPr>
        <p:spPr>
          <a:xfrm>
            <a:off x="6700146" y="2637579"/>
            <a:ext cx="8579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 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A78722A-BCB9-E143-8606-EE2135EE0F4C}"/>
              </a:ext>
            </a:extLst>
          </p:cNvPr>
          <p:cNvSpPr txBox="1"/>
          <p:nvPr/>
        </p:nvSpPr>
        <p:spPr>
          <a:xfrm>
            <a:off x="6700146" y="3913553"/>
            <a:ext cx="8579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 2</a:t>
            </a:r>
          </a:p>
        </p:txBody>
      </p:sp>
    </p:spTree>
    <p:extLst>
      <p:ext uri="{BB962C8B-B14F-4D97-AF65-F5344CB8AC3E}">
        <p14:creationId xmlns:p14="http://schemas.microsoft.com/office/powerpoint/2010/main" val="3606699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81" grpId="0" animBg="1"/>
      <p:bldP spid="82" grpId="0" animBg="1"/>
      <p:bldP spid="83" grpId="0" animBg="1"/>
      <p:bldP spid="84" grpId="0" animBg="1"/>
      <p:bldP spid="14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F9183-4A40-6ADD-0CB3-4E1DC02848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5328"/>
            <a:ext cx="10515600" cy="629174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Motivation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3065B6D-C8E8-791F-8D1D-50325F531E4D}"/>
              </a:ext>
            </a:extLst>
          </p:cNvPr>
          <p:cNvSpPr txBox="1"/>
          <p:nvPr/>
        </p:nvSpPr>
        <p:spPr>
          <a:xfrm>
            <a:off x="312669" y="2247639"/>
            <a:ext cx="2068323" cy="1323439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Tomato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bacterial spot</a:t>
            </a:r>
          </a:p>
          <a:p>
            <a:endParaRPr lang="en-US" sz="1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Apple</a:t>
            </a:r>
            <a:r>
              <a:rPr lang="en-US" sz="16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black rot</a:t>
            </a:r>
          </a:p>
          <a:p>
            <a:endParaRPr lang="en-US" sz="1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Grape</a:t>
            </a:r>
            <a:r>
              <a:rPr lang="en-US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black rot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11272806-379B-1E34-74E5-9EA320819C8A}"/>
              </a:ext>
            </a:extLst>
          </p:cNvPr>
          <p:cNvSpPr/>
          <p:nvPr/>
        </p:nvSpPr>
        <p:spPr>
          <a:xfrm>
            <a:off x="767347" y="1711035"/>
            <a:ext cx="1158966" cy="3693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Training data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C42EE1C5-6953-8F28-CEA5-6B6CA6D4A398}"/>
              </a:ext>
            </a:extLst>
          </p:cNvPr>
          <p:cNvCxnSpPr>
            <a:cxnSpLocks/>
          </p:cNvCxnSpPr>
          <p:nvPr/>
        </p:nvCxnSpPr>
        <p:spPr>
          <a:xfrm>
            <a:off x="2553674" y="3509389"/>
            <a:ext cx="408373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DD9019DE-D509-CBD4-BFE8-6E6D1C014B05}"/>
              </a:ext>
            </a:extLst>
          </p:cNvPr>
          <p:cNvSpPr/>
          <p:nvPr/>
        </p:nvSpPr>
        <p:spPr>
          <a:xfrm>
            <a:off x="3341542" y="1548484"/>
            <a:ext cx="4745370" cy="4009937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98F4AF70-B96F-355B-A4AA-A9E3AD72BFEB}"/>
              </a:ext>
            </a:extLst>
          </p:cNvPr>
          <p:cNvSpPr txBox="1"/>
          <p:nvPr/>
        </p:nvSpPr>
        <p:spPr>
          <a:xfrm>
            <a:off x="541665" y="4611713"/>
            <a:ext cx="1690014" cy="338554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Tomato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black rot</a:t>
            </a:r>
          </a:p>
        </p:txBody>
      </p:sp>
      <p:sp>
        <p:nvSpPr>
          <p:cNvPr id="69" name="Rectangle: Rounded Corners 68">
            <a:extLst>
              <a:ext uri="{FF2B5EF4-FFF2-40B4-BE49-F238E27FC236}">
                <a16:creationId xmlns:a16="http://schemas.microsoft.com/office/drawing/2014/main" id="{E18658AA-751A-E859-EEC8-8A9DB8EDB3A7}"/>
              </a:ext>
            </a:extLst>
          </p:cNvPr>
          <p:cNvSpPr/>
          <p:nvPr/>
        </p:nvSpPr>
        <p:spPr>
          <a:xfrm>
            <a:off x="807189" y="4064761"/>
            <a:ext cx="1158966" cy="3693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Testing data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B72E1727-53F2-A86B-1062-19AF6A0400E5}"/>
              </a:ext>
            </a:extLst>
          </p:cNvPr>
          <p:cNvSpPr/>
          <p:nvPr/>
        </p:nvSpPr>
        <p:spPr>
          <a:xfrm>
            <a:off x="4727916" y="2990518"/>
            <a:ext cx="186431" cy="18144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Isosceles Triangle 3">
            <a:extLst>
              <a:ext uri="{FF2B5EF4-FFF2-40B4-BE49-F238E27FC236}">
                <a16:creationId xmlns:a16="http://schemas.microsoft.com/office/drawing/2014/main" id="{99437CC8-8844-242C-6B5B-902F4B8B4D9B}"/>
              </a:ext>
            </a:extLst>
          </p:cNvPr>
          <p:cNvSpPr/>
          <p:nvPr/>
        </p:nvSpPr>
        <p:spPr>
          <a:xfrm>
            <a:off x="6436514" y="2579891"/>
            <a:ext cx="186431" cy="216023"/>
          </a:xfrm>
          <a:prstGeom prst="triangl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Isosceles Triangle 4">
            <a:extLst>
              <a:ext uri="{FF2B5EF4-FFF2-40B4-BE49-F238E27FC236}">
                <a16:creationId xmlns:a16="http://schemas.microsoft.com/office/drawing/2014/main" id="{FB5B1DA9-E1E5-9AFB-81CF-064C6DC6166F}"/>
              </a:ext>
            </a:extLst>
          </p:cNvPr>
          <p:cNvSpPr/>
          <p:nvPr/>
        </p:nvSpPr>
        <p:spPr>
          <a:xfrm>
            <a:off x="6289734" y="2849412"/>
            <a:ext cx="186431" cy="216023"/>
          </a:xfrm>
          <a:prstGeom prst="triangl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Isosceles Triangle 6">
            <a:extLst>
              <a:ext uri="{FF2B5EF4-FFF2-40B4-BE49-F238E27FC236}">
                <a16:creationId xmlns:a16="http://schemas.microsoft.com/office/drawing/2014/main" id="{70810E9A-1D09-2EA5-D460-E08DAA93A19C}"/>
              </a:ext>
            </a:extLst>
          </p:cNvPr>
          <p:cNvSpPr/>
          <p:nvPr/>
        </p:nvSpPr>
        <p:spPr>
          <a:xfrm>
            <a:off x="6611979" y="2849411"/>
            <a:ext cx="186431" cy="216023"/>
          </a:xfrm>
          <a:prstGeom prst="triangl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Pentagon 19">
            <a:extLst>
              <a:ext uri="{FF2B5EF4-FFF2-40B4-BE49-F238E27FC236}">
                <a16:creationId xmlns:a16="http://schemas.microsoft.com/office/drawing/2014/main" id="{BA92B503-E639-5562-0B9A-264DA74E8A0F}"/>
              </a:ext>
            </a:extLst>
          </p:cNvPr>
          <p:cNvSpPr/>
          <p:nvPr/>
        </p:nvSpPr>
        <p:spPr>
          <a:xfrm>
            <a:off x="5425989" y="4557701"/>
            <a:ext cx="226082" cy="213839"/>
          </a:xfrm>
          <a:prstGeom prst="pentagon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Pentagon 20">
            <a:extLst>
              <a:ext uri="{FF2B5EF4-FFF2-40B4-BE49-F238E27FC236}">
                <a16:creationId xmlns:a16="http://schemas.microsoft.com/office/drawing/2014/main" id="{395FE35D-6AE1-E5A9-4B26-12C2CAB8B4AE}"/>
              </a:ext>
            </a:extLst>
          </p:cNvPr>
          <p:cNvSpPr/>
          <p:nvPr/>
        </p:nvSpPr>
        <p:spPr>
          <a:xfrm>
            <a:off x="5140429" y="4553705"/>
            <a:ext cx="226082" cy="213839"/>
          </a:xfrm>
          <a:prstGeom prst="pentagon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Pentagon 22">
            <a:extLst>
              <a:ext uri="{FF2B5EF4-FFF2-40B4-BE49-F238E27FC236}">
                <a16:creationId xmlns:a16="http://schemas.microsoft.com/office/drawing/2014/main" id="{594FA709-A93A-664D-A0A8-A3107EFDE4A6}"/>
              </a:ext>
            </a:extLst>
          </p:cNvPr>
          <p:cNvSpPr/>
          <p:nvPr/>
        </p:nvSpPr>
        <p:spPr>
          <a:xfrm>
            <a:off x="5294183" y="4821652"/>
            <a:ext cx="226082" cy="213839"/>
          </a:xfrm>
          <a:prstGeom prst="pentagon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BBDD6F00-92F9-3C5A-4DFE-5A782B29BB41}"/>
              </a:ext>
            </a:extLst>
          </p:cNvPr>
          <p:cNvSpPr/>
          <p:nvPr/>
        </p:nvSpPr>
        <p:spPr>
          <a:xfrm>
            <a:off x="4462183" y="2982108"/>
            <a:ext cx="186431" cy="18144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EDB0B5EA-2198-5C06-523C-0C360E2A07E5}"/>
              </a:ext>
            </a:extLst>
          </p:cNvPr>
          <p:cNvSpPr/>
          <p:nvPr/>
        </p:nvSpPr>
        <p:spPr>
          <a:xfrm>
            <a:off x="4595050" y="3171966"/>
            <a:ext cx="186431" cy="18144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49517B59-F999-14E4-44FB-861C03AEE230}"/>
              </a:ext>
            </a:extLst>
          </p:cNvPr>
          <p:cNvSpPr/>
          <p:nvPr/>
        </p:nvSpPr>
        <p:spPr>
          <a:xfrm>
            <a:off x="3527488" y="1659603"/>
            <a:ext cx="1652592" cy="369332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Tomato</a:t>
            </a:r>
            <a:r>
              <a:rPr lang="en-US" sz="12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bacteria spot</a:t>
            </a: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CD79A298-CC0F-735E-A47A-FD9258E5572F}"/>
              </a:ext>
            </a:extLst>
          </p:cNvPr>
          <p:cNvSpPr/>
          <p:nvPr/>
        </p:nvSpPr>
        <p:spPr>
          <a:xfrm>
            <a:off x="6586761" y="1861516"/>
            <a:ext cx="1652592" cy="369332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Apple</a:t>
            </a:r>
            <a:r>
              <a:rPr lang="en-US" sz="12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black rot</a:t>
            </a: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EF848A41-F091-FFC2-4400-1EE1EBEACFB7}"/>
              </a:ext>
            </a:extLst>
          </p:cNvPr>
          <p:cNvSpPr/>
          <p:nvPr/>
        </p:nvSpPr>
        <p:spPr>
          <a:xfrm>
            <a:off x="3487837" y="5223467"/>
            <a:ext cx="1652592" cy="369332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Grape</a:t>
            </a:r>
            <a:r>
              <a:rPr lang="en-US" sz="12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black rot</a:t>
            </a: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5CF30B74-F6A1-9E75-6184-03ACCCFBD11C}"/>
              </a:ext>
            </a:extLst>
          </p:cNvPr>
          <p:cNvCxnSpPr>
            <a:cxnSpLocks/>
          </p:cNvCxnSpPr>
          <p:nvPr/>
        </p:nvCxnSpPr>
        <p:spPr>
          <a:xfrm>
            <a:off x="4462183" y="2140054"/>
            <a:ext cx="176996" cy="695957"/>
          </a:xfrm>
          <a:prstGeom prst="straightConnector1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F9114F9E-E64D-EE11-3E65-5E5AACA0BF3B}"/>
              </a:ext>
            </a:extLst>
          </p:cNvPr>
          <p:cNvCxnSpPr>
            <a:cxnSpLocks/>
          </p:cNvCxnSpPr>
          <p:nvPr/>
        </p:nvCxnSpPr>
        <p:spPr>
          <a:xfrm flipH="1">
            <a:off x="6793273" y="2361690"/>
            <a:ext cx="105786" cy="363173"/>
          </a:xfrm>
          <a:prstGeom prst="straightConnector1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A2E4316A-B7C5-C17B-4231-BFAB127C0E16}"/>
              </a:ext>
            </a:extLst>
          </p:cNvPr>
          <p:cNvCxnSpPr>
            <a:cxnSpLocks/>
          </p:cNvCxnSpPr>
          <p:nvPr/>
        </p:nvCxnSpPr>
        <p:spPr>
          <a:xfrm flipV="1">
            <a:off x="4727916" y="4950267"/>
            <a:ext cx="294087" cy="170065"/>
          </a:xfrm>
          <a:prstGeom prst="straightConnector1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1DBEEDC0-1994-5B1B-2B91-19E07A8D6702}"/>
              </a:ext>
            </a:extLst>
          </p:cNvPr>
          <p:cNvCxnSpPr>
            <a:cxnSpLocks/>
          </p:cNvCxnSpPr>
          <p:nvPr/>
        </p:nvCxnSpPr>
        <p:spPr>
          <a:xfrm flipH="1">
            <a:off x="3400258" y="3659032"/>
            <a:ext cx="2120007" cy="30295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B4C110BF-1F12-240D-99D2-D37B7A62D4DA}"/>
              </a:ext>
            </a:extLst>
          </p:cNvPr>
          <p:cNvCxnSpPr>
            <a:cxnSpLocks/>
          </p:cNvCxnSpPr>
          <p:nvPr/>
        </p:nvCxnSpPr>
        <p:spPr>
          <a:xfrm flipV="1">
            <a:off x="5539030" y="1711035"/>
            <a:ext cx="157315" cy="1947997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52A5B4CB-F4D3-185E-3B7C-E0134BA74795}"/>
              </a:ext>
            </a:extLst>
          </p:cNvPr>
          <p:cNvCxnSpPr>
            <a:cxnSpLocks/>
          </p:cNvCxnSpPr>
          <p:nvPr/>
        </p:nvCxnSpPr>
        <p:spPr>
          <a:xfrm flipH="1" flipV="1">
            <a:off x="5539030" y="3659032"/>
            <a:ext cx="1793925" cy="146130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Rectangle 51">
            <a:extLst>
              <a:ext uri="{FF2B5EF4-FFF2-40B4-BE49-F238E27FC236}">
                <a16:creationId xmlns:a16="http://schemas.microsoft.com/office/drawing/2014/main" id="{23E03438-8A2D-484A-8707-5DDBD07865AE}"/>
              </a:ext>
            </a:extLst>
          </p:cNvPr>
          <p:cNvSpPr/>
          <p:nvPr/>
        </p:nvSpPr>
        <p:spPr>
          <a:xfrm>
            <a:off x="6307967" y="3842034"/>
            <a:ext cx="186431" cy="17303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83801F82-E6D6-BE53-826E-D6DC663960EA}"/>
              </a:ext>
            </a:extLst>
          </p:cNvPr>
          <p:cNvSpPr/>
          <p:nvPr/>
        </p:nvSpPr>
        <p:spPr>
          <a:xfrm>
            <a:off x="6599128" y="3740802"/>
            <a:ext cx="186431" cy="17303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3EF970BE-C018-7B9A-36F8-4E40B7FD21B5}"/>
              </a:ext>
            </a:extLst>
          </p:cNvPr>
          <p:cNvSpPr/>
          <p:nvPr/>
        </p:nvSpPr>
        <p:spPr>
          <a:xfrm>
            <a:off x="6558215" y="4025116"/>
            <a:ext cx="186431" cy="17303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39BBB8B5-E440-43E4-782B-89ECCD9EF6B2}"/>
              </a:ext>
            </a:extLst>
          </p:cNvPr>
          <p:cNvCxnSpPr>
            <a:cxnSpLocks/>
          </p:cNvCxnSpPr>
          <p:nvPr/>
        </p:nvCxnSpPr>
        <p:spPr>
          <a:xfrm flipH="1">
            <a:off x="5558046" y="3207944"/>
            <a:ext cx="2105647" cy="444391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ectangle: Rounded Corners 59">
            <a:extLst>
              <a:ext uri="{FF2B5EF4-FFF2-40B4-BE49-F238E27FC236}">
                <a16:creationId xmlns:a16="http://schemas.microsoft.com/office/drawing/2014/main" id="{F80BC032-2801-AE75-1012-9A1BA1C11B0E}"/>
              </a:ext>
            </a:extLst>
          </p:cNvPr>
          <p:cNvSpPr/>
          <p:nvPr/>
        </p:nvSpPr>
        <p:spPr>
          <a:xfrm>
            <a:off x="6586761" y="4700744"/>
            <a:ext cx="1652592" cy="530863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Tomato</a:t>
            </a:r>
            <a:r>
              <a:rPr lang="en-US" sz="12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black rot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(unseen data)</a:t>
            </a:r>
          </a:p>
        </p:txBody>
      </p: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90B6AFEE-8181-6669-F6A6-4B5DB81CDC4A}"/>
              </a:ext>
            </a:extLst>
          </p:cNvPr>
          <p:cNvCxnSpPr>
            <a:cxnSpLocks/>
          </p:cNvCxnSpPr>
          <p:nvPr/>
        </p:nvCxnSpPr>
        <p:spPr>
          <a:xfrm flipH="1" flipV="1">
            <a:off x="6899059" y="3861153"/>
            <a:ext cx="176326" cy="692552"/>
          </a:xfrm>
          <a:prstGeom prst="straightConnector1">
            <a:avLst/>
          </a:prstGeom>
          <a:ln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8448697C-6170-F077-456E-DAA3A4EA8C29}"/>
              </a:ext>
            </a:extLst>
          </p:cNvPr>
          <p:cNvCxnSpPr>
            <a:cxnSpLocks/>
          </p:cNvCxnSpPr>
          <p:nvPr/>
        </p:nvCxnSpPr>
        <p:spPr>
          <a:xfrm flipV="1">
            <a:off x="4507316" y="3779925"/>
            <a:ext cx="522121" cy="296545"/>
          </a:xfrm>
          <a:prstGeom prst="straightConnector1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1D28F3D6-A70B-D174-94E2-AC44E7A21183}"/>
              </a:ext>
            </a:extLst>
          </p:cNvPr>
          <p:cNvSpPr txBox="1"/>
          <p:nvPr/>
        </p:nvSpPr>
        <p:spPr>
          <a:xfrm>
            <a:off x="767347" y="5047356"/>
            <a:ext cx="13195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Unseen data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D2D9C39E-0E35-20B4-CA27-C2F3827E3015}"/>
              </a:ext>
            </a:extLst>
          </p:cNvPr>
          <p:cNvSpPr txBox="1"/>
          <p:nvPr/>
        </p:nvSpPr>
        <p:spPr>
          <a:xfrm>
            <a:off x="3473442" y="4110927"/>
            <a:ext cx="14478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Decision boundaries</a:t>
            </a:r>
          </a:p>
        </p:txBody>
      </p: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E90AF44F-CEAD-5259-F9AB-90971D7B3A1F}"/>
              </a:ext>
            </a:extLst>
          </p:cNvPr>
          <p:cNvCxnSpPr>
            <a:cxnSpLocks/>
          </p:cNvCxnSpPr>
          <p:nvPr/>
        </p:nvCxnSpPr>
        <p:spPr>
          <a:xfrm flipV="1">
            <a:off x="4850310" y="3652335"/>
            <a:ext cx="1167831" cy="45121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TextBox 91">
            <a:extLst>
              <a:ext uri="{FF2B5EF4-FFF2-40B4-BE49-F238E27FC236}">
                <a16:creationId xmlns:a16="http://schemas.microsoft.com/office/drawing/2014/main" id="{01FB7B45-A3E8-2E70-93CC-A4386CFDFDCE}"/>
              </a:ext>
            </a:extLst>
          </p:cNvPr>
          <p:cNvSpPr txBox="1"/>
          <p:nvPr/>
        </p:nvSpPr>
        <p:spPr>
          <a:xfrm>
            <a:off x="9270717" y="3340245"/>
            <a:ext cx="25587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Model can perform</a:t>
            </a:r>
          </a:p>
        </p:txBody>
      </p:sp>
      <p:pic>
        <p:nvPicPr>
          <p:cNvPr id="93" name="Picture 8" descr="Ok Check And Forbidden Or No Sign Stock Illustration - Download Image Now -  Check Mark, Icon, Symbol - iStock">
            <a:extLst>
              <a:ext uri="{FF2B5EF4-FFF2-40B4-BE49-F238E27FC236}">
                <a16:creationId xmlns:a16="http://schemas.microsoft.com/office/drawing/2014/main" id="{3F7E4E43-CFBF-AF0D-6714-ADA364238C5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9193"/>
          <a:stretch/>
        </p:blipFill>
        <p:spPr bwMode="auto">
          <a:xfrm>
            <a:off x="9935028" y="2278676"/>
            <a:ext cx="919342" cy="8130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0C550A88-94F6-FCFA-C0D4-2DD4F4830558}"/>
              </a:ext>
            </a:extLst>
          </p:cNvPr>
          <p:cNvSpPr/>
          <p:nvPr/>
        </p:nvSpPr>
        <p:spPr>
          <a:xfrm>
            <a:off x="153909" y="2140054"/>
            <a:ext cx="2381000" cy="388955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B4BB6D6-E8F1-2E56-91C1-89FD4CE993EE}"/>
              </a:ext>
            </a:extLst>
          </p:cNvPr>
          <p:cNvSpPr txBox="1"/>
          <p:nvPr/>
        </p:nvSpPr>
        <p:spPr>
          <a:xfrm>
            <a:off x="272304" y="2309193"/>
            <a:ext cx="2082621" cy="2062103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Tomato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bacterial spot</a:t>
            </a:r>
          </a:p>
          <a:p>
            <a:endParaRPr lang="en-US" sz="1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Apple</a:t>
            </a:r>
            <a:r>
              <a:rPr lang="en-US" sz="16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black rot</a:t>
            </a:r>
          </a:p>
          <a:p>
            <a:endParaRPr lang="en-US" sz="1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Grape</a:t>
            </a:r>
            <a:r>
              <a:rPr lang="en-US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black rot</a:t>
            </a:r>
          </a:p>
          <a:p>
            <a:endParaRPr lang="en-US" sz="1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Tomato</a:t>
            </a:r>
            <a:r>
              <a:rPr lang="en-US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black rot</a:t>
            </a:r>
          </a:p>
          <a:p>
            <a:pPr algn="ctr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(unseen data)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BBAA7A3-FC5D-9B04-E1C9-54080118B474}"/>
              </a:ext>
            </a:extLst>
          </p:cNvPr>
          <p:cNvSpPr txBox="1"/>
          <p:nvPr/>
        </p:nvSpPr>
        <p:spPr>
          <a:xfrm>
            <a:off x="1012301" y="1339836"/>
            <a:ext cx="7280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(new)</a:t>
            </a:r>
          </a:p>
        </p:txBody>
      </p:sp>
    </p:spTree>
    <p:extLst>
      <p:ext uri="{BB962C8B-B14F-4D97-AF65-F5344CB8AC3E}">
        <p14:creationId xmlns:p14="http://schemas.microsoft.com/office/powerpoint/2010/main" val="3484669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7" grpId="0" animBg="1"/>
      <p:bldP spid="20" grpId="0" animBg="1"/>
      <p:bldP spid="21" grpId="0" animBg="1"/>
      <p:bldP spid="23" grpId="0" animBg="1"/>
      <p:bldP spid="24" grpId="0" animBg="1"/>
      <p:bldP spid="25" grpId="0" animBg="1"/>
      <p:bldP spid="27" grpId="0" animBg="1"/>
      <p:bldP spid="28" grpId="0" animBg="1"/>
      <p:bldP spid="29" grpId="0" animBg="1"/>
      <p:bldP spid="52" grpId="0" animBg="1"/>
      <p:bldP spid="54" grpId="0" animBg="1"/>
      <p:bldP spid="55" grpId="0" animBg="1"/>
      <p:bldP spid="60" grpId="0" animBg="1"/>
      <p:bldP spid="71" grpId="0"/>
      <p:bldP spid="92" grpId="0"/>
      <p:bldP spid="13" grpId="0" animBg="1"/>
      <p:bldP spid="11" grpId="0" animBg="1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F9183-4A40-6ADD-0CB3-4E1DC02848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5328"/>
            <a:ext cx="10515600" cy="629174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Research objective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054833-5291-54FA-9016-27A6B7CE05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74198"/>
            <a:ext cx="10515600" cy="1625459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design a model to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classify the seen and unseen compositions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only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from seen compositions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training dataset.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271E98F-7AEE-DA40-FED2-FDF3B92035E9}"/>
              </a:ext>
            </a:extLst>
          </p:cNvPr>
          <p:cNvSpPr txBox="1">
            <a:spLocks/>
          </p:cNvSpPr>
          <p:nvPr/>
        </p:nvSpPr>
        <p:spPr>
          <a:xfrm>
            <a:off x="838200" y="2543579"/>
            <a:ext cx="10515600" cy="6291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Contribution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B14EE30-8C86-E06E-2972-B5A36E8AC4E1}"/>
              </a:ext>
            </a:extLst>
          </p:cNvPr>
          <p:cNvSpPr txBox="1">
            <a:spLocks/>
          </p:cNvSpPr>
          <p:nvPr/>
        </p:nvSpPr>
        <p:spPr>
          <a:xfrm>
            <a:off x="838200" y="3334071"/>
            <a:ext cx="10515600" cy="263933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Our studies provide a new direction on how to effectively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 widely available labeled plant disease data to identify unseen classes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based on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visual information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 two important concepts of crop species and diseases.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Our proposed method can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improve the classification performance of unseen classes of crop disease pairs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outperform the state-of-the-art model in the identification of multiple crop-diseases</a:t>
            </a:r>
          </a:p>
        </p:txBody>
      </p:sp>
    </p:spTree>
    <p:extLst>
      <p:ext uri="{BB962C8B-B14F-4D97-AF65-F5344CB8AC3E}">
        <p14:creationId xmlns:p14="http://schemas.microsoft.com/office/powerpoint/2010/main" val="27351473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A24C41C0-F436-5EF5-85DA-F2AD6D1CCE85}"/>
              </a:ext>
            </a:extLst>
          </p:cNvPr>
          <p:cNvSpPr/>
          <p:nvPr/>
        </p:nvSpPr>
        <p:spPr>
          <a:xfrm>
            <a:off x="4646865" y="1141100"/>
            <a:ext cx="4550402" cy="535177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3065B6D-C8E8-791F-8D1D-50325F531E4D}"/>
              </a:ext>
            </a:extLst>
          </p:cNvPr>
          <p:cNvSpPr txBox="1"/>
          <p:nvPr/>
        </p:nvSpPr>
        <p:spPr>
          <a:xfrm>
            <a:off x="1825132" y="3018458"/>
            <a:ext cx="2068323" cy="1323439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Tomato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bacterial spot</a:t>
            </a:r>
          </a:p>
          <a:p>
            <a:endParaRPr lang="en-US" sz="1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Apple</a:t>
            </a:r>
            <a:r>
              <a:rPr lang="en-US" sz="16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black rot</a:t>
            </a:r>
          </a:p>
          <a:p>
            <a:endParaRPr lang="en-US" sz="1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Grape</a:t>
            </a:r>
            <a:r>
              <a:rPr lang="en-US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black rot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11272806-379B-1E34-74E5-9EA320819C8A}"/>
              </a:ext>
            </a:extLst>
          </p:cNvPr>
          <p:cNvSpPr/>
          <p:nvPr/>
        </p:nvSpPr>
        <p:spPr>
          <a:xfrm>
            <a:off x="2279810" y="2481854"/>
            <a:ext cx="1158966" cy="3693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Training data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C42EE1C5-6953-8F28-CEA5-6B6CA6D4A398}"/>
              </a:ext>
            </a:extLst>
          </p:cNvPr>
          <p:cNvCxnSpPr>
            <a:cxnSpLocks/>
          </p:cNvCxnSpPr>
          <p:nvPr/>
        </p:nvCxnSpPr>
        <p:spPr>
          <a:xfrm>
            <a:off x="4065973" y="3357980"/>
            <a:ext cx="408373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60F36AC4-9492-9199-402F-8B201F684D31}"/>
              </a:ext>
            </a:extLst>
          </p:cNvPr>
          <p:cNvSpPr/>
          <p:nvPr/>
        </p:nvSpPr>
        <p:spPr>
          <a:xfrm>
            <a:off x="5690586" y="2481854"/>
            <a:ext cx="186431" cy="18144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1995A2CA-1B8C-7C86-0B90-075ED12A3DED}"/>
              </a:ext>
            </a:extLst>
          </p:cNvPr>
          <p:cNvSpPr/>
          <p:nvPr/>
        </p:nvSpPr>
        <p:spPr>
          <a:xfrm>
            <a:off x="5956319" y="2490264"/>
            <a:ext cx="186431" cy="18144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80B2CBC5-D0E0-EE87-04F1-C2D7E1DF89B1}"/>
              </a:ext>
            </a:extLst>
          </p:cNvPr>
          <p:cNvSpPr/>
          <p:nvPr/>
        </p:nvSpPr>
        <p:spPr>
          <a:xfrm>
            <a:off x="5823453" y="2671712"/>
            <a:ext cx="186431" cy="18144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Isosceles Triangle 27">
            <a:extLst>
              <a:ext uri="{FF2B5EF4-FFF2-40B4-BE49-F238E27FC236}">
                <a16:creationId xmlns:a16="http://schemas.microsoft.com/office/drawing/2014/main" id="{2AEB0290-F6F9-775C-C1CA-F706B90CFC81}"/>
              </a:ext>
            </a:extLst>
          </p:cNvPr>
          <p:cNvSpPr/>
          <p:nvPr/>
        </p:nvSpPr>
        <p:spPr>
          <a:xfrm>
            <a:off x="6009884" y="3844032"/>
            <a:ext cx="186431" cy="216023"/>
          </a:xfrm>
          <a:prstGeom prst="triangl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Isosceles Triangle 28">
            <a:extLst>
              <a:ext uri="{FF2B5EF4-FFF2-40B4-BE49-F238E27FC236}">
                <a16:creationId xmlns:a16="http://schemas.microsoft.com/office/drawing/2014/main" id="{E3F36E43-203B-AC60-43B6-E284463FA467}"/>
              </a:ext>
            </a:extLst>
          </p:cNvPr>
          <p:cNvSpPr/>
          <p:nvPr/>
        </p:nvSpPr>
        <p:spPr>
          <a:xfrm>
            <a:off x="5863104" y="4113553"/>
            <a:ext cx="186431" cy="216023"/>
          </a:xfrm>
          <a:prstGeom prst="triangl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Isosceles Triangle 30">
            <a:extLst>
              <a:ext uri="{FF2B5EF4-FFF2-40B4-BE49-F238E27FC236}">
                <a16:creationId xmlns:a16="http://schemas.microsoft.com/office/drawing/2014/main" id="{6E85F8EA-C5E3-4E9A-08F7-2BA1DCD18D74}"/>
              </a:ext>
            </a:extLst>
          </p:cNvPr>
          <p:cNvSpPr/>
          <p:nvPr/>
        </p:nvSpPr>
        <p:spPr>
          <a:xfrm>
            <a:off x="6185349" y="4113552"/>
            <a:ext cx="186431" cy="216023"/>
          </a:xfrm>
          <a:prstGeom prst="triangl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74F78204-6291-D463-F26D-E6124A1FB856}"/>
              </a:ext>
            </a:extLst>
          </p:cNvPr>
          <p:cNvSpPr/>
          <p:nvPr/>
        </p:nvSpPr>
        <p:spPr>
          <a:xfrm>
            <a:off x="7366413" y="2430379"/>
            <a:ext cx="186431" cy="17303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D0498719-F2E2-0889-83F5-1953142C71D4}"/>
              </a:ext>
            </a:extLst>
          </p:cNvPr>
          <p:cNvSpPr/>
          <p:nvPr/>
        </p:nvSpPr>
        <p:spPr>
          <a:xfrm>
            <a:off x="7589535" y="2512693"/>
            <a:ext cx="186431" cy="17303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4D2EC7BE-604B-4B8C-6256-0DD270331BB4}"/>
              </a:ext>
            </a:extLst>
          </p:cNvPr>
          <p:cNvSpPr/>
          <p:nvPr/>
        </p:nvSpPr>
        <p:spPr>
          <a:xfrm>
            <a:off x="7358715" y="2704966"/>
            <a:ext cx="186431" cy="17303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Diamond 35">
            <a:extLst>
              <a:ext uri="{FF2B5EF4-FFF2-40B4-BE49-F238E27FC236}">
                <a16:creationId xmlns:a16="http://schemas.microsoft.com/office/drawing/2014/main" id="{FC365D9D-7A50-7DA0-2F04-65D89FE98C68}"/>
              </a:ext>
            </a:extLst>
          </p:cNvPr>
          <p:cNvSpPr/>
          <p:nvPr/>
        </p:nvSpPr>
        <p:spPr>
          <a:xfrm>
            <a:off x="7437135" y="3921438"/>
            <a:ext cx="186431" cy="173038"/>
          </a:xfrm>
          <a:prstGeom prst="diamond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Diamond 36">
            <a:extLst>
              <a:ext uri="{FF2B5EF4-FFF2-40B4-BE49-F238E27FC236}">
                <a16:creationId xmlns:a16="http://schemas.microsoft.com/office/drawing/2014/main" id="{0E0467A8-3AD9-E6D7-DC15-1C60964BEA38}"/>
              </a:ext>
            </a:extLst>
          </p:cNvPr>
          <p:cNvSpPr/>
          <p:nvPr/>
        </p:nvSpPr>
        <p:spPr>
          <a:xfrm>
            <a:off x="7589535" y="4073838"/>
            <a:ext cx="186431" cy="173038"/>
          </a:xfrm>
          <a:prstGeom prst="diamond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Diamond 37">
            <a:extLst>
              <a:ext uri="{FF2B5EF4-FFF2-40B4-BE49-F238E27FC236}">
                <a16:creationId xmlns:a16="http://schemas.microsoft.com/office/drawing/2014/main" id="{EF98E96A-87D4-46E9-DC70-67DAF958B82F}"/>
              </a:ext>
            </a:extLst>
          </p:cNvPr>
          <p:cNvSpPr/>
          <p:nvPr/>
        </p:nvSpPr>
        <p:spPr>
          <a:xfrm>
            <a:off x="7641583" y="3853377"/>
            <a:ext cx="186431" cy="173038"/>
          </a:xfrm>
          <a:prstGeom prst="diamond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96E0AD22-375F-842A-CAB9-2C7E919ED4AD}"/>
              </a:ext>
            </a:extLst>
          </p:cNvPr>
          <p:cNvSpPr/>
          <p:nvPr/>
        </p:nvSpPr>
        <p:spPr>
          <a:xfrm>
            <a:off x="5517687" y="2329106"/>
            <a:ext cx="818480" cy="650637"/>
          </a:xfrm>
          <a:prstGeom prst="ellipse">
            <a:avLst/>
          </a:prstGeom>
          <a:noFill/>
          <a:ln w="19050">
            <a:solidFill>
              <a:schemeClr val="accent6">
                <a:lumMod val="60000"/>
                <a:lumOff val="4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C1F2005F-7927-22A0-9AB7-AAECDA8A6443}"/>
              </a:ext>
            </a:extLst>
          </p:cNvPr>
          <p:cNvSpPr/>
          <p:nvPr/>
        </p:nvSpPr>
        <p:spPr>
          <a:xfrm>
            <a:off x="5706162" y="3797111"/>
            <a:ext cx="818480" cy="650637"/>
          </a:xfrm>
          <a:prstGeom prst="ellipse">
            <a:avLst/>
          </a:prstGeom>
          <a:noFill/>
          <a:ln w="19050">
            <a:solidFill>
              <a:schemeClr val="accent6">
                <a:lumMod val="60000"/>
                <a:lumOff val="4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9520C257-5231-001C-CB0D-3547F1368DC9}"/>
              </a:ext>
            </a:extLst>
          </p:cNvPr>
          <p:cNvSpPr/>
          <p:nvPr/>
        </p:nvSpPr>
        <p:spPr>
          <a:xfrm>
            <a:off x="7121110" y="2318126"/>
            <a:ext cx="818480" cy="650637"/>
          </a:xfrm>
          <a:prstGeom prst="ellipse">
            <a:avLst/>
          </a:prstGeom>
          <a:noFill/>
          <a:ln w="1905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F1C68366-86B0-8B0D-282C-8AA8A247B8BB}"/>
              </a:ext>
            </a:extLst>
          </p:cNvPr>
          <p:cNvSpPr/>
          <p:nvPr/>
        </p:nvSpPr>
        <p:spPr>
          <a:xfrm>
            <a:off x="7232343" y="3701096"/>
            <a:ext cx="818480" cy="650637"/>
          </a:xfrm>
          <a:prstGeom prst="ellipse">
            <a:avLst/>
          </a:prstGeom>
          <a:noFill/>
          <a:ln w="1905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DA6D2D0A-437C-1B01-DACC-6C5B2E1C4852}"/>
              </a:ext>
            </a:extLst>
          </p:cNvPr>
          <p:cNvCxnSpPr>
            <a:cxnSpLocks/>
          </p:cNvCxnSpPr>
          <p:nvPr/>
        </p:nvCxnSpPr>
        <p:spPr>
          <a:xfrm>
            <a:off x="5706161" y="1982753"/>
            <a:ext cx="156943" cy="245542"/>
          </a:xfrm>
          <a:prstGeom prst="straightConnector1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3597A982-AF61-44BA-8BA9-77D3856570DB}"/>
              </a:ext>
            </a:extLst>
          </p:cNvPr>
          <p:cNvCxnSpPr>
            <a:cxnSpLocks/>
          </p:cNvCxnSpPr>
          <p:nvPr/>
        </p:nvCxnSpPr>
        <p:spPr>
          <a:xfrm flipV="1">
            <a:off x="5479214" y="4471093"/>
            <a:ext cx="370429" cy="170805"/>
          </a:xfrm>
          <a:prstGeom prst="straightConnector1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ectangle: Rounded Corners 49">
            <a:extLst>
              <a:ext uri="{FF2B5EF4-FFF2-40B4-BE49-F238E27FC236}">
                <a16:creationId xmlns:a16="http://schemas.microsoft.com/office/drawing/2014/main" id="{48DF1B5B-8FC0-1FE8-3078-38E93339A6C6}"/>
              </a:ext>
            </a:extLst>
          </p:cNvPr>
          <p:cNvSpPr/>
          <p:nvPr/>
        </p:nvSpPr>
        <p:spPr>
          <a:xfrm>
            <a:off x="4987626" y="1559923"/>
            <a:ext cx="1158966" cy="369332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Tomato</a:t>
            </a:r>
          </a:p>
        </p:txBody>
      </p: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042CF87C-9275-B6FB-1A3F-F408330EF36B}"/>
              </a:ext>
            </a:extLst>
          </p:cNvPr>
          <p:cNvSpPr/>
          <p:nvPr/>
        </p:nvSpPr>
        <p:spPr>
          <a:xfrm>
            <a:off x="4850918" y="4687644"/>
            <a:ext cx="1158966" cy="369332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Apple</a:t>
            </a:r>
          </a:p>
        </p:txBody>
      </p:sp>
      <p:sp>
        <p:nvSpPr>
          <p:cNvPr id="54" name="Rectangle: Rounded Corners 53">
            <a:extLst>
              <a:ext uri="{FF2B5EF4-FFF2-40B4-BE49-F238E27FC236}">
                <a16:creationId xmlns:a16="http://schemas.microsoft.com/office/drawing/2014/main" id="{AA3D228D-A988-A5F9-6732-4EEAFE0617E1}"/>
              </a:ext>
            </a:extLst>
          </p:cNvPr>
          <p:cNvSpPr/>
          <p:nvPr/>
        </p:nvSpPr>
        <p:spPr>
          <a:xfrm>
            <a:off x="7929400" y="1553738"/>
            <a:ext cx="1158966" cy="369332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bacterial spot</a:t>
            </a:r>
          </a:p>
        </p:txBody>
      </p:sp>
      <p:sp>
        <p:nvSpPr>
          <p:cNvPr id="55" name="Rectangle: Rounded Corners 54">
            <a:extLst>
              <a:ext uri="{FF2B5EF4-FFF2-40B4-BE49-F238E27FC236}">
                <a16:creationId xmlns:a16="http://schemas.microsoft.com/office/drawing/2014/main" id="{893CCA45-BDE8-0EA0-E7C8-23313290E369}"/>
              </a:ext>
            </a:extLst>
          </p:cNvPr>
          <p:cNvSpPr/>
          <p:nvPr/>
        </p:nvSpPr>
        <p:spPr>
          <a:xfrm>
            <a:off x="7955893" y="4724973"/>
            <a:ext cx="1158966" cy="369332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black rot</a:t>
            </a:r>
          </a:p>
        </p:txBody>
      </p: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F7FD5267-1060-A7CA-4D81-8CFAA2CBEF58}"/>
              </a:ext>
            </a:extLst>
          </p:cNvPr>
          <p:cNvCxnSpPr>
            <a:cxnSpLocks/>
          </p:cNvCxnSpPr>
          <p:nvPr/>
        </p:nvCxnSpPr>
        <p:spPr>
          <a:xfrm flipH="1">
            <a:off x="7895881" y="1992808"/>
            <a:ext cx="289331" cy="29642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48C68506-A88F-D31E-1B77-756C9E5B232D}"/>
              </a:ext>
            </a:extLst>
          </p:cNvPr>
          <p:cNvCxnSpPr>
            <a:cxnSpLocks/>
          </p:cNvCxnSpPr>
          <p:nvPr/>
        </p:nvCxnSpPr>
        <p:spPr>
          <a:xfrm flipH="1" flipV="1">
            <a:off x="7934011" y="4447748"/>
            <a:ext cx="360381" cy="20387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ectangle 59">
            <a:extLst>
              <a:ext uri="{FF2B5EF4-FFF2-40B4-BE49-F238E27FC236}">
                <a16:creationId xmlns:a16="http://schemas.microsoft.com/office/drawing/2014/main" id="{4BC43270-D78B-01B9-D74D-E02B52AA1DB9}"/>
              </a:ext>
            </a:extLst>
          </p:cNvPr>
          <p:cNvSpPr/>
          <p:nvPr/>
        </p:nvSpPr>
        <p:spPr>
          <a:xfrm>
            <a:off x="5420926" y="2312581"/>
            <a:ext cx="2764286" cy="656182"/>
          </a:xfrm>
          <a:prstGeom prst="rect">
            <a:avLst/>
          </a:prstGeom>
          <a:noFill/>
          <a:ln w="28575">
            <a:solidFill>
              <a:schemeClr val="accent5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520EB666-9F47-B2F5-FADE-5B6E5B6C5A01}"/>
              </a:ext>
            </a:extLst>
          </p:cNvPr>
          <p:cNvSpPr/>
          <p:nvPr/>
        </p:nvSpPr>
        <p:spPr>
          <a:xfrm>
            <a:off x="5452085" y="3731964"/>
            <a:ext cx="2764286" cy="656182"/>
          </a:xfrm>
          <a:prstGeom prst="rect">
            <a:avLst/>
          </a:prstGeom>
          <a:noFill/>
          <a:ln w="28575">
            <a:solidFill>
              <a:schemeClr val="accent5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AD57400A-B450-9F4A-C493-CDBE874A72C2}"/>
              </a:ext>
            </a:extLst>
          </p:cNvPr>
          <p:cNvSpPr/>
          <p:nvPr/>
        </p:nvSpPr>
        <p:spPr>
          <a:xfrm rot="2323099">
            <a:off x="5303558" y="2989262"/>
            <a:ext cx="2935683" cy="656182"/>
          </a:xfrm>
          <a:prstGeom prst="rect">
            <a:avLst/>
          </a:prstGeom>
          <a:noFill/>
          <a:ln w="28575">
            <a:solidFill>
              <a:schemeClr val="accent5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CA84B64F-F8D7-1D81-5BA4-D0CCE5416D3F}"/>
              </a:ext>
            </a:extLst>
          </p:cNvPr>
          <p:cNvCxnSpPr/>
          <p:nvPr/>
        </p:nvCxnSpPr>
        <p:spPr>
          <a:xfrm flipH="1">
            <a:off x="8282866" y="2572578"/>
            <a:ext cx="328474" cy="266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4CF872F8-9470-A4EC-3775-97B5D628ECCD}"/>
              </a:ext>
            </a:extLst>
          </p:cNvPr>
          <p:cNvCxnSpPr/>
          <p:nvPr/>
        </p:nvCxnSpPr>
        <p:spPr>
          <a:xfrm flipH="1">
            <a:off x="7552844" y="3374568"/>
            <a:ext cx="328474" cy="266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00EDC092-5517-C016-A560-8FF0297F33F1}"/>
              </a:ext>
            </a:extLst>
          </p:cNvPr>
          <p:cNvCxnSpPr/>
          <p:nvPr/>
        </p:nvCxnSpPr>
        <p:spPr>
          <a:xfrm flipH="1">
            <a:off x="8256926" y="4083915"/>
            <a:ext cx="328474" cy="266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Rectangle: Rounded Corners 77">
            <a:extLst>
              <a:ext uri="{FF2B5EF4-FFF2-40B4-BE49-F238E27FC236}">
                <a16:creationId xmlns:a16="http://schemas.microsoft.com/office/drawing/2014/main" id="{D17FA340-A659-C4F0-C734-4A37C9C64647}"/>
              </a:ext>
            </a:extLst>
          </p:cNvPr>
          <p:cNvSpPr/>
          <p:nvPr/>
        </p:nvSpPr>
        <p:spPr>
          <a:xfrm>
            <a:off x="8681531" y="2324232"/>
            <a:ext cx="1158966" cy="3693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Seen data</a:t>
            </a:r>
          </a:p>
        </p:txBody>
      </p:sp>
      <p:sp>
        <p:nvSpPr>
          <p:cNvPr id="79" name="Rectangle: Rounded Corners 78">
            <a:extLst>
              <a:ext uri="{FF2B5EF4-FFF2-40B4-BE49-F238E27FC236}">
                <a16:creationId xmlns:a16="http://schemas.microsoft.com/office/drawing/2014/main" id="{7FAD7FA6-4D7D-C85E-7754-F55DFA48A2D5}"/>
              </a:ext>
            </a:extLst>
          </p:cNvPr>
          <p:cNvSpPr/>
          <p:nvPr/>
        </p:nvSpPr>
        <p:spPr>
          <a:xfrm>
            <a:off x="8702102" y="3899249"/>
            <a:ext cx="1158966" cy="3693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Seen data</a:t>
            </a:r>
          </a:p>
        </p:txBody>
      </p:sp>
      <p:sp>
        <p:nvSpPr>
          <p:cNvPr id="80" name="Rectangle: Rounded Corners 79">
            <a:extLst>
              <a:ext uri="{FF2B5EF4-FFF2-40B4-BE49-F238E27FC236}">
                <a16:creationId xmlns:a16="http://schemas.microsoft.com/office/drawing/2014/main" id="{5B53281F-39FB-AEDF-0661-89254991298E}"/>
              </a:ext>
            </a:extLst>
          </p:cNvPr>
          <p:cNvSpPr/>
          <p:nvPr/>
        </p:nvSpPr>
        <p:spPr>
          <a:xfrm>
            <a:off x="7996515" y="3148651"/>
            <a:ext cx="1158966" cy="3693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Unseen data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995A7F31-6D38-9711-6A88-FEEB9A9D863F}"/>
              </a:ext>
            </a:extLst>
          </p:cNvPr>
          <p:cNvSpPr txBox="1"/>
          <p:nvPr/>
        </p:nvSpPr>
        <p:spPr>
          <a:xfrm>
            <a:off x="1504758" y="4826768"/>
            <a:ext cx="863086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Crop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AB5FEA7A-A193-B92F-74A9-0F14231121E6}"/>
              </a:ext>
            </a:extLst>
          </p:cNvPr>
          <p:cNvSpPr txBox="1"/>
          <p:nvPr/>
        </p:nvSpPr>
        <p:spPr>
          <a:xfrm>
            <a:off x="3206759" y="4826768"/>
            <a:ext cx="863086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Disease</a:t>
            </a:r>
          </a:p>
        </p:txBody>
      </p: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AF07CE70-B85A-4AB8-7475-5EDD340E75E7}"/>
              </a:ext>
            </a:extLst>
          </p:cNvPr>
          <p:cNvCxnSpPr>
            <a:cxnSpLocks/>
          </p:cNvCxnSpPr>
          <p:nvPr/>
        </p:nvCxnSpPr>
        <p:spPr>
          <a:xfrm flipV="1">
            <a:off x="1831516" y="4530165"/>
            <a:ext cx="273697" cy="322249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>
            <a:extLst>
              <a:ext uri="{FF2B5EF4-FFF2-40B4-BE49-F238E27FC236}">
                <a16:creationId xmlns:a16="http://schemas.microsoft.com/office/drawing/2014/main" id="{6A08989C-FC9A-8140-EBED-24930F721C2C}"/>
              </a:ext>
            </a:extLst>
          </p:cNvPr>
          <p:cNvCxnSpPr>
            <a:cxnSpLocks/>
            <a:stCxn id="82" idx="0"/>
          </p:cNvCxnSpPr>
          <p:nvPr/>
        </p:nvCxnSpPr>
        <p:spPr>
          <a:xfrm flipH="1" flipV="1">
            <a:off x="3242382" y="4489904"/>
            <a:ext cx="395920" cy="336864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Pentagon 86">
            <a:extLst>
              <a:ext uri="{FF2B5EF4-FFF2-40B4-BE49-F238E27FC236}">
                <a16:creationId xmlns:a16="http://schemas.microsoft.com/office/drawing/2014/main" id="{66D7DF77-FDAC-637C-C70E-36D1CE0C7EC7}"/>
              </a:ext>
            </a:extLst>
          </p:cNvPr>
          <p:cNvSpPr/>
          <p:nvPr/>
        </p:nvSpPr>
        <p:spPr>
          <a:xfrm>
            <a:off x="5823453" y="5420870"/>
            <a:ext cx="226082" cy="213839"/>
          </a:xfrm>
          <a:prstGeom prst="pentagon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Pentagon 87">
            <a:extLst>
              <a:ext uri="{FF2B5EF4-FFF2-40B4-BE49-F238E27FC236}">
                <a16:creationId xmlns:a16="http://schemas.microsoft.com/office/drawing/2014/main" id="{D22E4802-F858-6FBD-9686-BC2357412AC8}"/>
              </a:ext>
            </a:extLst>
          </p:cNvPr>
          <p:cNvSpPr/>
          <p:nvPr/>
        </p:nvSpPr>
        <p:spPr>
          <a:xfrm>
            <a:off x="6109013" y="5424866"/>
            <a:ext cx="226082" cy="213839"/>
          </a:xfrm>
          <a:prstGeom prst="pentagon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Pentagon 88">
            <a:extLst>
              <a:ext uri="{FF2B5EF4-FFF2-40B4-BE49-F238E27FC236}">
                <a16:creationId xmlns:a16="http://schemas.microsoft.com/office/drawing/2014/main" id="{996C933A-65B7-F4C8-2F80-0B902633AAF3}"/>
              </a:ext>
            </a:extLst>
          </p:cNvPr>
          <p:cNvSpPr/>
          <p:nvPr/>
        </p:nvSpPr>
        <p:spPr>
          <a:xfrm>
            <a:off x="5977207" y="5688817"/>
            <a:ext cx="226082" cy="213839"/>
          </a:xfrm>
          <a:prstGeom prst="pentagon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Oval 92">
            <a:extLst>
              <a:ext uri="{FF2B5EF4-FFF2-40B4-BE49-F238E27FC236}">
                <a16:creationId xmlns:a16="http://schemas.microsoft.com/office/drawing/2014/main" id="{3DC40B93-28F0-D0F1-1DB9-D69FF0A8630D}"/>
              </a:ext>
            </a:extLst>
          </p:cNvPr>
          <p:cNvSpPr/>
          <p:nvPr/>
        </p:nvSpPr>
        <p:spPr>
          <a:xfrm>
            <a:off x="5672948" y="5317239"/>
            <a:ext cx="818480" cy="650637"/>
          </a:xfrm>
          <a:prstGeom prst="ellipse">
            <a:avLst/>
          </a:prstGeom>
          <a:noFill/>
          <a:ln w="19050">
            <a:solidFill>
              <a:schemeClr val="accent6">
                <a:lumMod val="60000"/>
                <a:lumOff val="4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8310A146-1AB4-6C07-25D3-5EB178267152}"/>
              </a:ext>
            </a:extLst>
          </p:cNvPr>
          <p:cNvSpPr/>
          <p:nvPr/>
        </p:nvSpPr>
        <p:spPr>
          <a:xfrm rot="19026512">
            <a:off x="5477798" y="4486210"/>
            <a:ext cx="2841975" cy="688928"/>
          </a:xfrm>
          <a:prstGeom prst="rect">
            <a:avLst/>
          </a:prstGeom>
          <a:noFill/>
          <a:ln w="28575">
            <a:solidFill>
              <a:schemeClr val="accent5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8" name="Straight Arrow Connector 97">
            <a:extLst>
              <a:ext uri="{FF2B5EF4-FFF2-40B4-BE49-F238E27FC236}">
                <a16:creationId xmlns:a16="http://schemas.microsoft.com/office/drawing/2014/main" id="{A9727858-4A50-1C0D-EB4B-0B762B54BA1A}"/>
              </a:ext>
            </a:extLst>
          </p:cNvPr>
          <p:cNvCxnSpPr>
            <a:cxnSpLocks/>
          </p:cNvCxnSpPr>
          <p:nvPr/>
        </p:nvCxnSpPr>
        <p:spPr>
          <a:xfrm flipV="1">
            <a:off x="5457332" y="5926236"/>
            <a:ext cx="370429" cy="170805"/>
          </a:xfrm>
          <a:prstGeom prst="straightConnector1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Rectangle: Rounded Corners 98">
            <a:extLst>
              <a:ext uri="{FF2B5EF4-FFF2-40B4-BE49-F238E27FC236}">
                <a16:creationId xmlns:a16="http://schemas.microsoft.com/office/drawing/2014/main" id="{BD0EC6E2-5396-E89C-513C-B4396CF7C038}"/>
              </a:ext>
            </a:extLst>
          </p:cNvPr>
          <p:cNvSpPr/>
          <p:nvPr/>
        </p:nvSpPr>
        <p:spPr>
          <a:xfrm>
            <a:off x="4829036" y="6142787"/>
            <a:ext cx="1158966" cy="369332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Grape</a:t>
            </a:r>
          </a:p>
        </p:txBody>
      </p:sp>
      <p:cxnSp>
        <p:nvCxnSpPr>
          <p:cNvPr id="102" name="Straight Arrow Connector 101">
            <a:extLst>
              <a:ext uri="{FF2B5EF4-FFF2-40B4-BE49-F238E27FC236}">
                <a16:creationId xmlns:a16="http://schemas.microsoft.com/office/drawing/2014/main" id="{FCBA8638-1B4D-340E-8D58-CC82F55434BE}"/>
              </a:ext>
            </a:extLst>
          </p:cNvPr>
          <p:cNvCxnSpPr>
            <a:cxnSpLocks/>
          </p:cNvCxnSpPr>
          <p:nvPr/>
        </p:nvCxnSpPr>
        <p:spPr>
          <a:xfrm flipH="1" flipV="1">
            <a:off x="6978647" y="5418943"/>
            <a:ext cx="227995" cy="1134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Rectangle: Rounded Corners 102">
            <a:extLst>
              <a:ext uri="{FF2B5EF4-FFF2-40B4-BE49-F238E27FC236}">
                <a16:creationId xmlns:a16="http://schemas.microsoft.com/office/drawing/2014/main" id="{21738654-574A-AE13-00E5-FBECE3000D1F}"/>
              </a:ext>
            </a:extLst>
          </p:cNvPr>
          <p:cNvSpPr/>
          <p:nvPr/>
        </p:nvSpPr>
        <p:spPr>
          <a:xfrm>
            <a:off x="7323344" y="5347712"/>
            <a:ext cx="1158966" cy="3693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Seen data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05DD2CE4-7E17-6A1E-38B0-542814B39DF4}"/>
              </a:ext>
            </a:extLst>
          </p:cNvPr>
          <p:cNvSpPr txBox="1">
            <a:spLocks/>
          </p:cNvSpPr>
          <p:nvPr/>
        </p:nvSpPr>
        <p:spPr>
          <a:xfrm>
            <a:off x="838200" y="205328"/>
            <a:ext cx="10515600" cy="6291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Methodology 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A4B1F03-CBD6-A5C3-2960-630637E5F494}"/>
              </a:ext>
            </a:extLst>
          </p:cNvPr>
          <p:cNvCxnSpPr>
            <a:stCxn id="40" idx="6"/>
            <a:endCxn id="43" idx="2"/>
          </p:cNvCxnSpPr>
          <p:nvPr/>
        </p:nvCxnSpPr>
        <p:spPr>
          <a:xfrm flipV="1">
            <a:off x="6336167" y="2643445"/>
            <a:ext cx="784943" cy="10980"/>
          </a:xfrm>
          <a:prstGeom prst="line">
            <a:avLst/>
          </a:prstGeom>
          <a:ln w="19050">
            <a:solidFill>
              <a:schemeClr val="accent4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B24FAC0C-6657-8FC5-221F-0040FCBA8C1D}"/>
              </a:ext>
            </a:extLst>
          </p:cNvPr>
          <p:cNvCxnSpPr>
            <a:cxnSpLocks/>
            <a:stCxn id="40" idx="6"/>
          </p:cNvCxnSpPr>
          <p:nvPr/>
        </p:nvCxnSpPr>
        <p:spPr>
          <a:xfrm>
            <a:off x="6336167" y="2654425"/>
            <a:ext cx="896176" cy="1405630"/>
          </a:xfrm>
          <a:prstGeom prst="line">
            <a:avLst/>
          </a:prstGeom>
          <a:ln w="19050">
            <a:solidFill>
              <a:schemeClr val="accent4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A34CA293-388A-561E-BE58-0E8836609330}"/>
              </a:ext>
            </a:extLst>
          </p:cNvPr>
          <p:cNvCxnSpPr>
            <a:cxnSpLocks/>
            <a:endCxn id="43" idx="2"/>
          </p:cNvCxnSpPr>
          <p:nvPr/>
        </p:nvCxnSpPr>
        <p:spPr>
          <a:xfrm flipV="1">
            <a:off x="6529735" y="2643445"/>
            <a:ext cx="591375" cy="1486337"/>
          </a:xfrm>
          <a:prstGeom prst="line">
            <a:avLst/>
          </a:prstGeom>
          <a:ln w="19050">
            <a:solidFill>
              <a:schemeClr val="accent4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684CFA7-5749-5194-457E-53430BDEAFAE}"/>
              </a:ext>
            </a:extLst>
          </p:cNvPr>
          <p:cNvCxnSpPr>
            <a:cxnSpLocks/>
          </p:cNvCxnSpPr>
          <p:nvPr/>
        </p:nvCxnSpPr>
        <p:spPr>
          <a:xfrm flipV="1">
            <a:off x="6524180" y="4110549"/>
            <a:ext cx="682462" cy="37171"/>
          </a:xfrm>
          <a:prstGeom prst="line">
            <a:avLst/>
          </a:prstGeom>
          <a:ln w="19050">
            <a:solidFill>
              <a:schemeClr val="accent4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9FFBC66E-48DA-1283-3B07-82732198370D}"/>
              </a:ext>
            </a:extLst>
          </p:cNvPr>
          <p:cNvCxnSpPr>
            <a:cxnSpLocks/>
            <a:stCxn id="93" idx="6"/>
            <a:endCxn id="43" idx="2"/>
          </p:cNvCxnSpPr>
          <p:nvPr/>
        </p:nvCxnSpPr>
        <p:spPr>
          <a:xfrm flipV="1">
            <a:off x="6491428" y="2643445"/>
            <a:ext cx="629682" cy="2999113"/>
          </a:xfrm>
          <a:prstGeom prst="line">
            <a:avLst/>
          </a:prstGeom>
          <a:ln w="19050">
            <a:solidFill>
              <a:schemeClr val="accent4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61268335-4A94-DF97-0206-A40A7348A169}"/>
              </a:ext>
            </a:extLst>
          </p:cNvPr>
          <p:cNvCxnSpPr>
            <a:cxnSpLocks/>
          </p:cNvCxnSpPr>
          <p:nvPr/>
        </p:nvCxnSpPr>
        <p:spPr>
          <a:xfrm flipV="1">
            <a:off x="6476019" y="4094476"/>
            <a:ext cx="756324" cy="1572393"/>
          </a:xfrm>
          <a:prstGeom prst="line">
            <a:avLst/>
          </a:prstGeom>
          <a:ln w="19050">
            <a:solidFill>
              <a:schemeClr val="accent4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45">
            <a:extLst>
              <a:ext uri="{FF2B5EF4-FFF2-40B4-BE49-F238E27FC236}">
                <a16:creationId xmlns:a16="http://schemas.microsoft.com/office/drawing/2014/main" id="{34B432D6-58E8-5155-CC63-C15358B42E98}"/>
              </a:ext>
            </a:extLst>
          </p:cNvPr>
          <p:cNvSpPr/>
          <p:nvPr/>
        </p:nvSpPr>
        <p:spPr>
          <a:xfrm>
            <a:off x="5420926" y="2304364"/>
            <a:ext cx="2764286" cy="656182"/>
          </a:xfrm>
          <a:prstGeom prst="rect">
            <a:avLst/>
          </a:prstGeom>
          <a:noFill/>
          <a:ln w="28575">
            <a:solidFill>
              <a:schemeClr val="accent5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38D722B6-6558-5061-6210-4A73E4C0FF57}"/>
              </a:ext>
            </a:extLst>
          </p:cNvPr>
          <p:cNvCxnSpPr/>
          <p:nvPr/>
        </p:nvCxnSpPr>
        <p:spPr>
          <a:xfrm flipH="1">
            <a:off x="8282866" y="2564361"/>
            <a:ext cx="328474" cy="266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79756294-4BCC-389A-C896-AB14182F1769}"/>
              </a:ext>
            </a:extLst>
          </p:cNvPr>
          <p:cNvSpPr/>
          <p:nvPr/>
        </p:nvSpPr>
        <p:spPr>
          <a:xfrm>
            <a:off x="8681531" y="2316015"/>
            <a:ext cx="1158966" cy="3693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Seen data</a:t>
            </a:r>
          </a:p>
        </p:txBody>
      </p:sp>
    </p:spTree>
    <p:extLst>
      <p:ext uri="{BB962C8B-B14F-4D97-AF65-F5344CB8AC3E}">
        <p14:creationId xmlns:p14="http://schemas.microsoft.com/office/powerpoint/2010/main" val="2783147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0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0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0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0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4" grpId="0" animBg="1"/>
      <p:bldP spid="25" grpId="0" animBg="1"/>
      <p:bldP spid="28" grpId="0" animBg="1"/>
      <p:bldP spid="29" grpId="0" animBg="1"/>
      <p:bldP spid="31" grpId="0" animBg="1"/>
      <p:bldP spid="32" grpId="0" animBg="1"/>
      <p:bldP spid="33" grpId="0" animBg="1"/>
      <p:bldP spid="35" grpId="0" animBg="1"/>
      <p:bldP spid="36" grpId="0" animBg="1"/>
      <p:bldP spid="37" grpId="0" animBg="1"/>
      <p:bldP spid="38" grpId="0" animBg="1"/>
      <p:bldP spid="40" grpId="0" animBg="1"/>
      <p:bldP spid="41" grpId="0" animBg="1"/>
      <p:bldP spid="43" grpId="0" animBg="1"/>
      <p:bldP spid="44" grpId="0" animBg="1"/>
      <p:bldP spid="50" grpId="0" animBg="1"/>
      <p:bldP spid="52" grpId="0" animBg="1"/>
      <p:bldP spid="54" grpId="0" animBg="1"/>
      <p:bldP spid="55" grpId="0" animBg="1"/>
      <p:bldP spid="60" grpId="0" animBg="1"/>
      <p:bldP spid="62" grpId="0" animBg="1"/>
      <p:bldP spid="63" grpId="0" animBg="1"/>
      <p:bldP spid="78" grpId="0" animBg="1"/>
      <p:bldP spid="79" grpId="0" animBg="1"/>
      <p:bldP spid="80" grpId="0" animBg="1"/>
      <p:bldP spid="87" grpId="0" animBg="1"/>
      <p:bldP spid="88" grpId="0" animBg="1"/>
      <p:bldP spid="89" grpId="0" animBg="1"/>
      <p:bldP spid="93" grpId="0" animBg="1"/>
      <p:bldP spid="97" grpId="0" animBg="1"/>
      <p:bldP spid="99" grpId="0" animBg="1"/>
      <p:bldP spid="103" grpId="0" animBg="1"/>
      <p:bldP spid="46" grpId="0" animBg="1"/>
      <p:bldP spid="5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F9183-4A40-6ADD-0CB3-4E1DC02848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5328"/>
            <a:ext cx="10515600" cy="629174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Methodology (Proposed model)</a:t>
            </a:r>
          </a:p>
        </p:txBody>
      </p:sp>
      <p:pic>
        <p:nvPicPr>
          <p:cNvPr id="5" name="Picture 4" descr="Diagram&#10;&#10;Description automatically generated with low confidence">
            <a:extLst>
              <a:ext uri="{FF2B5EF4-FFF2-40B4-BE49-F238E27FC236}">
                <a16:creationId xmlns:a16="http://schemas.microsoft.com/office/drawing/2014/main" id="{8D2723CF-BF22-DF79-CD7F-EE68BC1C342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658" y="2105892"/>
            <a:ext cx="10700142" cy="409163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0DFD9E-98E3-D27B-D0D3-9D2E211FDB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74198"/>
            <a:ext cx="10515600" cy="883911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Transfer knowledge from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seen data to unseen data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further enrich our training dataset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8820761-F436-1173-FE4B-30642D9AD99B}"/>
              </a:ext>
            </a:extLst>
          </p:cNvPr>
          <p:cNvSpPr/>
          <p:nvPr/>
        </p:nvSpPr>
        <p:spPr>
          <a:xfrm>
            <a:off x="230819" y="2105893"/>
            <a:ext cx="11780668" cy="4339296"/>
          </a:xfrm>
          <a:prstGeom prst="rect">
            <a:avLst/>
          </a:prstGeom>
          <a:solidFill>
            <a:schemeClr val="bg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AB5CCF6-A5CC-8C43-8392-0DF7BE306F52}"/>
              </a:ext>
            </a:extLst>
          </p:cNvPr>
          <p:cNvSpPr txBox="1"/>
          <p:nvPr/>
        </p:nvSpPr>
        <p:spPr>
          <a:xfrm>
            <a:off x="351439" y="3706619"/>
            <a:ext cx="2068323" cy="584775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Tomato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bacterial spot</a:t>
            </a:r>
          </a:p>
          <a:p>
            <a:r>
              <a:rPr lang="en-US" sz="16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Apple</a:t>
            </a:r>
            <a:r>
              <a:rPr lang="en-US" sz="16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black rot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1C8D983-ED06-E880-37F9-FD8047605AC8}"/>
              </a:ext>
            </a:extLst>
          </p:cNvPr>
          <p:cNvSpPr txBox="1"/>
          <p:nvPr/>
        </p:nvSpPr>
        <p:spPr>
          <a:xfrm>
            <a:off x="3255916" y="2937111"/>
            <a:ext cx="809965" cy="584775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Tomato</a:t>
            </a:r>
          </a:p>
          <a:p>
            <a:r>
              <a:rPr lang="en-US" sz="16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Apple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D0E82FF-51D0-4F28-35A3-D0ECE343549F}"/>
              </a:ext>
            </a:extLst>
          </p:cNvPr>
          <p:cNvSpPr txBox="1"/>
          <p:nvPr/>
        </p:nvSpPr>
        <p:spPr>
          <a:xfrm>
            <a:off x="3016330" y="5009686"/>
            <a:ext cx="1289135" cy="584775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bacterial spot</a:t>
            </a:r>
          </a:p>
          <a:p>
            <a:r>
              <a:rPr lang="en-US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black rot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F1F0EA3-76DD-B235-F707-2019624065B3}"/>
              </a:ext>
            </a:extLst>
          </p:cNvPr>
          <p:cNvSpPr txBox="1"/>
          <p:nvPr/>
        </p:nvSpPr>
        <p:spPr>
          <a:xfrm>
            <a:off x="5231372" y="3613098"/>
            <a:ext cx="2842445" cy="1077218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Tomato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bacterial spot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(seen)</a:t>
            </a:r>
          </a:p>
          <a:p>
            <a:r>
              <a:rPr lang="en-US" sz="16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Apple</a:t>
            </a:r>
            <a:r>
              <a:rPr lang="en-US" sz="16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black rot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 (seen)</a:t>
            </a:r>
          </a:p>
          <a:p>
            <a:r>
              <a:rPr lang="en-US" sz="16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Tomato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black rot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 (unseen)</a:t>
            </a:r>
          </a:p>
          <a:p>
            <a:r>
              <a:rPr lang="en-US" sz="16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Apple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bacterial spot 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(unseen)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484B253-3A7D-DF9E-FCE3-FEBFBCF89FF6}"/>
              </a:ext>
            </a:extLst>
          </p:cNvPr>
          <p:cNvSpPr txBox="1"/>
          <p:nvPr/>
        </p:nvSpPr>
        <p:spPr>
          <a:xfrm>
            <a:off x="10152602" y="2803364"/>
            <a:ext cx="1741182" cy="1077218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bacterial spot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</a:t>
            </a:r>
          </a:p>
          <a:p>
            <a:r>
              <a:rPr lang="en-US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black rot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</a:t>
            </a:r>
          </a:p>
          <a:p>
            <a:r>
              <a:rPr lang="en-US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black rot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</a:t>
            </a:r>
          </a:p>
          <a:p>
            <a:r>
              <a:rPr lang="en-US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bacterial spot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790359E-E5E3-EC35-9F60-83809975271D}"/>
              </a:ext>
            </a:extLst>
          </p:cNvPr>
          <p:cNvSpPr txBox="1"/>
          <p:nvPr/>
        </p:nvSpPr>
        <p:spPr>
          <a:xfrm>
            <a:off x="10240119" y="4668250"/>
            <a:ext cx="1415900" cy="1077218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Tomato</a:t>
            </a:r>
            <a:r>
              <a:rPr lang="en-US" sz="16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   </a:t>
            </a:r>
          </a:p>
          <a:p>
            <a:r>
              <a:rPr lang="en-US" sz="16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Apple</a:t>
            </a:r>
            <a:r>
              <a:rPr lang="en-US" sz="16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</a:t>
            </a:r>
          </a:p>
          <a:p>
            <a:r>
              <a:rPr lang="en-US" sz="16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Tomato</a:t>
            </a:r>
            <a:r>
              <a:rPr lang="en-US" sz="16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</a:t>
            </a:r>
          </a:p>
          <a:p>
            <a:r>
              <a:rPr lang="en-US" sz="16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Apple</a:t>
            </a:r>
            <a:r>
              <a:rPr lang="en-US" sz="16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1C2EF35B-1C4A-7C77-FBAA-15F8496DDE7E}"/>
              </a:ext>
            </a:extLst>
          </p:cNvPr>
          <p:cNvSpPr/>
          <p:nvPr/>
        </p:nvSpPr>
        <p:spPr>
          <a:xfrm>
            <a:off x="611910" y="3332870"/>
            <a:ext cx="1339479" cy="2802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Original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6382A6DF-1F9D-5E34-6661-4E3BA4189884}"/>
              </a:ext>
            </a:extLst>
          </p:cNvPr>
          <p:cNvSpPr/>
          <p:nvPr/>
        </p:nvSpPr>
        <p:spPr>
          <a:xfrm>
            <a:off x="3016330" y="2522165"/>
            <a:ext cx="1339479" cy="2802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Original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939735A6-BCBC-27A7-1860-6E6E6E2E0B2C}"/>
              </a:ext>
            </a:extLst>
          </p:cNvPr>
          <p:cNvSpPr/>
          <p:nvPr/>
        </p:nvSpPr>
        <p:spPr>
          <a:xfrm>
            <a:off x="3016329" y="4621224"/>
            <a:ext cx="1339479" cy="2802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Original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9AEC995A-DF58-95DA-0B81-0CBD1FDA28D8}"/>
              </a:ext>
            </a:extLst>
          </p:cNvPr>
          <p:cNvSpPr/>
          <p:nvPr/>
        </p:nvSpPr>
        <p:spPr>
          <a:xfrm>
            <a:off x="6011188" y="3244902"/>
            <a:ext cx="1339479" cy="2802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synthetic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DD9F7AA-15AB-C0B4-A624-16F630D3A9E9}"/>
              </a:ext>
            </a:extLst>
          </p:cNvPr>
          <p:cNvSpPr txBox="1"/>
          <p:nvPr/>
        </p:nvSpPr>
        <p:spPr>
          <a:xfrm>
            <a:off x="8865343" y="2794261"/>
            <a:ext cx="861261" cy="1077218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Tomato</a:t>
            </a:r>
          </a:p>
          <a:p>
            <a:r>
              <a:rPr lang="en-US" sz="16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Apple</a:t>
            </a:r>
          </a:p>
          <a:p>
            <a:r>
              <a:rPr lang="en-US" sz="16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Tomato </a:t>
            </a:r>
          </a:p>
          <a:p>
            <a:r>
              <a:rPr lang="en-US" sz="16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Apple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6785EF1-4865-0BA6-E1CB-F8498E7D07DF}"/>
              </a:ext>
            </a:extLst>
          </p:cNvPr>
          <p:cNvSpPr txBox="1"/>
          <p:nvPr/>
        </p:nvSpPr>
        <p:spPr>
          <a:xfrm>
            <a:off x="8648765" y="4668250"/>
            <a:ext cx="1322798" cy="1077218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bacterial spot</a:t>
            </a:r>
          </a:p>
          <a:p>
            <a:r>
              <a:rPr lang="en-US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black rot</a:t>
            </a:r>
          </a:p>
          <a:p>
            <a:r>
              <a:rPr lang="en-US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black rot</a:t>
            </a:r>
          </a:p>
          <a:p>
            <a:r>
              <a:rPr lang="en-US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bacterial spot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46B525F9-63E9-036C-AFDD-FD31E32ACDE2}"/>
              </a:ext>
            </a:extLst>
          </p:cNvPr>
          <p:cNvSpPr/>
          <p:nvPr/>
        </p:nvSpPr>
        <p:spPr>
          <a:xfrm>
            <a:off x="8626233" y="2440142"/>
            <a:ext cx="1339479" cy="2802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synthetic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A509A8EE-CB8C-BFEF-CA7B-72CBC69E5238}"/>
              </a:ext>
            </a:extLst>
          </p:cNvPr>
          <p:cNvSpPr/>
          <p:nvPr/>
        </p:nvSpPr>
        <p:spPr>
          <a:xfrm>
            <a:off x="8679429" y="4314131"/>
            <a:ext cx="1339479" cy="2802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synthetic</a:t>
            </a:r>
          </a:p>
        </p:txBody>
      </p:sp>
    </p:spTree>
    <p:extLst>
      <p:ext uri="{BB962C8B-B14F-4D97-AF65-F5344CB8AC3E}">
        <p14:creationId xmlns:p14="http://schemas.microsoft.com/office/powerpoint/2010/main" val="1530006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4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F9183-4A40-6ADD-0CB3-4E1DC02848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5328"/>
            <a:ext cx="10515600" cy="629174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Methodology</a:t>
            </a:r>
          </a:p>
        </p:txBody>
      </p:sp>
      <p:pic>
        <p:nvPicPr>
          <p:cNvPr id="11" name="Picture 10" descr="Diagram&#10;&#10;Description automatically generated">
            <a:extLst>
              <a:ext uri="{FF2B5EF4-FFF2-40B4-BE49-F238E27FC236}">
                <a16:creationId xmlns:a16="http://schemas.microsoft.com/office/drawing/2014/main" id="{D8ADE013-52DB-E117-64F9-74362F0AF63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0936" y="416209"/>
            <a:ext cx="6722493" cy="2003795"/>
          </a:xfrm>
          <a:prstGeom prst="rect">
            <a:avLst/>
          </a:prstGeo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E7E3A0D7-AE8D-B2F3-E192-1995A16308DA}"/>
              </a:ext>
            </a:extLst>
          </p:cNvPr>
          <p:cNvSpPr/>
          <p:nvPr/>
        </p:nvSpPr>
        <p:spPr>
          <a:xfrm>
            <a:off x="1323707" y="1456167"/>
            <a:ext cx="2289504" cy="6291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Single or two-head classifier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A0291A01-1E0E-4E31-9355-A34F90922B21}"/>
              </a:ext>
            </a:extLst>
          </p:cNvPr>
          <p:cNvSpPr/>
          <p:nvPr/>
        </p:nvSpPr>
        <p:spPr>
          <a:xfrm>
            <a:off x="1323707" y="3114413"/>
            <a:ext cx="2289504" cy="6291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Residual link (RC)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4E86C9BF-C8E2-0410-8C43-4A9D10C352DA}"/>
              </a:ext>
            </a:extLst>
          </p:cNvPr>
          <p:cNvSpPr/>
          <p:nvPr/>
        </p:nvSpPr>
        <p:spPr>
          <a:xfrm>
            <a:off x="1221670" y="4873371"/>
            <a:ext cx="2289504" cy="6291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Moving weighted sum (MWS)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8E0CFD6-FA1A-4D5C-70A6-8B7A79D40A22}"/>
              </a:ext>
            </a:extLst>
          </p:cNvPr>
          <p:cNvCxnSpPr>
            <a:cxnSpLocks/>
          </p:cNvCxnSpPr>
          <p:nvPr/>
        </p:nvCxnSpPr>
        <p:spPr>
          <a:xfrm>
            <a:off x="372862" y="2716567"/>
            <a:ext cx="11745157" cy="0"/>
          </a:xfrm>
          <a:prstGeom prst="line">
            <a:avLst/>
          </a:prstGeom>
          <a:ln w="381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8601E338-827E-1600-1317-F35D66C4B967}"/>
              </a:ext>
            </a:extLst>
          </p:cNvPr>
          <p:cNvCxnSpPr>
            <a:cxnSpLocks/>
          </p:cNvCxnSpPr>
          <p:nvPr/>
        </p:nvCxnSpPr>
        <p:spPr>
          <a:xfrm>
            <a:off x="3972883" y="1753287"/>
            <a:ext cx="606287" cy="0"/>
          </a:xfrm>
          <a:prstGeom prst="straightConnector1">
            <a:avLst/>
          </a:prstGeom>
          <a:ln w="381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CED7CBC0-73BA-934B-67B1-35F2695A250A}"/>
              </a:ext>
            </a:extLst>
          </p:cNvPr>
          <p:cNvCxnSpPr>
            <a:cxnSpLocks/>
          </p:cNvCxnSpPr>
          <p:nvPr/>
        </p:nvCxnSpPr>
        <p:spPr>
          <a:xfrm>
            <a:off x="3910739" y="3429000"/>
            <a:ext cx="606287" cy="0"/>
          </a:xfrm>
          <a:prstGeom prst="straightConnector1">
            <a:avLst/>
          </a:prstGeom>
          <a:ln w="381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854F0AD4-C896-B359-F0D8-DA2EC4776279}"/>
              </a:ext>
            </a:extLst>
          </p:cNvPr>
          <p:cNvCxnSpPr>
            <a:cxnSpLocks/>
          </p:cNvCxnSpPr>
          <p:nvPr/>
        </p:nvCxnSpPr>
        <p:spPr>
          <a:xfrm>
            <a:off x="3808702" y="5175389"/>
            <a:ext cx="606287" cy="0"/>
          </a:xfrm>
          <a:prstGeom prst="straightConnector1">
            <a:avLst/>
          </a:prstGeom>
          <a:ln w="381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E02C779E-FF32-1F97-5F0B-25CF049BF6A1}"/>
              </a:ext>
            </a:extLst>
          </p:cNvPr>
          <p:cNvSpPr txBox="1"/>
          <p:nvPr/>
        </p:nvSpPr>
        <p:spPr>
          <a:xfrm>
            <a:off x="4748814" y="3105834"/>
            <a:ext cx="59875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sharing between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synthetic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original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features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sharing between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crop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disease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features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CDA01FFE-CEAA-4073-202A-C07442107548}"/>
                  </a:ext>
                </a:extLst>
              </p:cNvPr>
              <p:cNvSpPr txBox="1"/>
              <p:nvPr/>
            </p:nvSpPr>
            <p:spPr>
              <a:xfrm>
                <a:off x="4579170" y="4852223"/>
                <a:ext cx="668490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Develop two stage training (train </a:t>
                </a:r>
                <a14:m>
                  <m:oMath xmlns:m="http://schemas.openxmlformats.org/officeDocument/2006/math">
                    <m:r>
                      <a:rPr lang="en-US" sz="1800" b="1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𝒈</m:t>
                    </m:r>
                    <m:r>
                      <a:rPr lang="en-US" sz="1800" b="1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(</m:t>
                    </m:r>
                    <m:r>
                      <a:rPr lang="en-US" sz="1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𝝓</m:t>
                    </m:r>
                    <m:r>
                      <a:rPr lang="en-US" sz="1800" b="1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b="1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𝒇</m:t>
                    </m:r>
                    <m:d>
                      <m:dPr>
                        <m:ctrlPr>
                          <a:rPr lang="en-US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𝝓</m:t>
                        </m:r>
                      </m:e>
                    </m:d>
                  </m:oMath>
                </a14:m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first then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𝒌</m:t>
                        </m:r>
                        <m:r>
                          <a:rPr lang="en-US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𝝓</m:t>
                        </m:r>
                      </m:e>
                    </m:d>
                  </m:oMath>
                </a14:m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</a:t>
                </a: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CDA01FFE-CEAA-4073-202A-C074421075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9170" y="4852223"/>
                <a:ext cx="6684907" cy="369332"/>
              </a:xfrm>
              <a:prstGeom prst="rect">
                <a:avLst/>
              </a:prstGeom>
              <a:blipFill>
                <a:blip r:embed="rId4"/>
                <a:stretch>
                  <a:fillRect l="-547" t="-9836" r="-54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945E251A-ED54-C9FE-3E3A-E8B9C22C1F02}"/>
              </a:ext>
            </a:extLst>
          </p:cNvPr>
          <p:cNvCxnSpPr>
            <a:cxnSpLocks/>
          </p:cNvCxnSpPr>
          <p:nvPr/>
        </p:nvCxnSpPr>
        <p:spPr>
          <a:xfrm>
            <a:off x="372862" y="4680012"/>
            <a:ext cx="11745157" cy="0"/>
          </a:xfrm>
          <a:prstGeom prst="line">
            <a:avLst/>
          </a:prstGeom>
          <a:ln w="381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6284D446-2B9C-2316-9B31-132B46FE80D0}"/>
                  </a:ext>
                </a:extLst>
              </p:cNvPr>
              <p:cNvSpPr txBox="1"/>
              <p:nvPr/>
            </p:nvSpPr>
            <p:spPr>
              <a:xfrm>
                <a:off x="5142658" y="3910469"/>
                <a:ext cx="6121419" cy="17876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100" b="0" i="1" smtClean="0">
                        <a:latin typeface="Cambria Math" panose="02040503050406030204" pitchFamily="18" charset="0"/>
                      </a:rPr>
                      <m:t>𝑓𝑖𝑛𝑎𝑙</m:t>
                    </m:r>
                    <m:r>
                      <a:rPr lang="en-US" sz="11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1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𝑠𝑦𝑛𝑡h𝑒𝑡𝑖𝑐</m:t>
                    </m:r>
                    <m:r>
                      <a:rPr lang="en-US" sz="11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100" b="0" i="1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𝑑𝑖𝑠𝑒𝑎𝑠𝑒</m:t>
                    </m:r>
                    <m:r>
                      <a:rPr lang="en-US" sz="11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100" b="0" i="1" smtClean="0">
                        <a:latin typeface="Cambria Math" panose="02040503050406030204" pitchFamily="18" charset="0"/>
                      </a:rPr>
                      <m:t>𝑓𝑒𝑎𝑡𝑢𝑟𝑒𝑠</m:t>
                    </m:r>
                    <m:r>
                      <a:rPr lang="en-US" sz="1100" b="0" i="1" smtClean="0">
                        <a:latin typeface="Cambria Math" panose="02040503050406030204" pitchFamily="18" charset="0"/>
                      </a:rPr>
                      <m:t>, </m:t>
                    </m:r>
                    <m:acc>
                      <m:accPr>
                        <m:chr m:val="̂"/>
                        <m:ctrlPr>
                          <a:rPr lang="en-US" sz="1100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11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100" b="0" i="1" smtClean="0"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sz="1100" b="0" i="1" smtClean="0">
                                <a:latin typeface="Cambria Math" panose="02040503050406030204" pitchFamily="18" charset="0"/>
                              </a:rPr>
                              <m:t>𝑑</m:t>
                            </m:r>
                          </m:sub>
                        </m:sSub>
                      </m:e>
                    </m:acc>
                    <m:r>
                      <a:rPr lang="en-US" sz="11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1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𝑠𝑦𝑛𝑡h𝑒𝑡𝑖𝑐</m:t>
                    </m:r>
                    <m:r>
                      <a:rPr lang="en-US" sz="11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100" b="0" i="1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𝑑𝑖𝑠𝑒𝑎𝑠𝑒</m:t>
                    </m:r>
                    <m:r>
                      <a:rPr lang="en-US" sz="11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100" b="0" i="1" smtClean="0">
                        <a:latin typeface="Cambria Math" panose="02040503050406030204" pitchFamily="18" charset="0"/>
                      </a:rPr>
                      <m:t>𝑓𝑒𝑎𝑡𝑢𝑟𝑒𝑠</m:t>
                    </m:r>
                    <m:r>
                      <a:rPr lang="en-US" sz="1100" b="0" i="1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sz="1100" b="0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1100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11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100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en-US" sz="1100" b="0" i="1" smtClean="0">
                                <a:latin typeface="Cambria Math" panose="02040503050406030204" pitchFamily="18" charset="0"/>
                              </a:rPr>
                              <m:t>𝑑</m:t>
                            </m:r>
                          </m:sub>
                        </m:sSub>
                      </m:e>
                    </m:acc>
                    <m:r>
                      <a:rPr lang="en-US" sz="11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11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𝑜𝑟𝑖𝑔𝑖𝑛𝑎𝑙</m:t>
                    </m:r>
                    <m:r>
                      <a:rPr lang="en-US" sz="11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100" b="0" i="1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𝑐𝑟𝑜𝑝</m:t>
                    </m:r>
                    <m:r>
                      <a:rPr lang="en-US" sz="11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100" b="0" i="1" smtClean="0">
                        <a:latin typeface="Cambria Math" panose="02040503050406030204" pitchFamily="18" charset="0"/>
                      </a:rPr>
                      <m:t>𝑓𝑒𝑎𝑡𝑢𝑟𝑒𝑠</m:t>
                    </m:r>
                    <m:r>
                      <a:rPr lang="en-US" sz="1100" b="0" i="1" smtClean="0">
                        <a:latin typeface="Cambria Math" panose="02040503050406030204" pitchFamily="18" charset="0"/>
                      </a:rPr>
                      <m:t>,</m:t>
                    </m:r>
                    <m:acc>
                      <m:accPr>
                        <m:chr m:val="̂"/>
                        <m:ctrlPr>
                          <a:rPr lang="en-US" sz="1100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11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100" b="0" i="1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  <m:sub>
                            <m:r>
                              <a:rPr lang="en-US" sz="1100" b="0" i="1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</m:sub>
                        </m:sSub>
                      </m:e>
                    </m:acc>
                  </m:oMath>
                </a14:m>
                <a:endParaRPr lang="en-US" sz="1100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6284D446-2B9C-2316-9B31-132B46FE80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2658" y="3910469"/>
                <a:ext cx="6121419" cy="178767"/>
              </a:xfrm>
              <a:prstGeom prst="rect">
                <a:avLst/>
              </a:prstGeom>
              <a:blipFill>
                <a:blip r:embed="rId5"/>
                <a:stretch>
                  <a:fillRect l="-1096" t="-20000" r="-3486" b="-4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56408DD4-7047-F105-443A-5DF2DF5AAF2C}"/>
                  </a:ext>
                </a:extLst>
              </p:cNvPr>
              <p:cNvSpPr txBox="1"/>
              <p:nvPr/>
            </p:nvSpPr>
            <p:spPr>
              <a:xfrm>
                <a:off x="5113505" y="4292750"/>
                <a:ext cx="6364627" cy="17876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1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𝑓𝑖𝑛𝑎𝑙</m:t>
                    </m:r>
                    <m:r>
                      <a:rPr lang="en-US" sz="11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1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𝑠𝑦𝑛𝑡h𝑒𝑡𝑖𝑐</m:t>
                    </m:r>
                    <m:r>
                      <a:rPr lang="en-US" sz="11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100" b="0" i="1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𝑐𝑟𝑜𝑝</m:t>
                    </m:r>
                    <m:r>
                      <a:rPr lang="en-US" sz="11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100" b="0" i="1" smtClean="0">
                        <a:latin typeface="Cambria Math" panose="02040503050406030204" pitchFamily="18" charset="0"/>
                      </a:rPr>
                      <m:t>𝑓𝑒𝑎𝑡𝑢𝑟𝑒𝑠</m:t>
                    </m:r>
                    <m:r>
                      <a:rPr lang="en-US" sz="1100" b="0" i="1" smtClean="0">
                        <a:latin typeface="Cambria Math" panose="02040503050406030204" pitchFamily="18" charset="0"/>
                      </a:rPr>
                      <m:t>, </m:t>
                    </m:r>
                    <m:acc>
                      <m:accPr>
                        <m:chr m:val="̂"/>
                        <m:ctrlPr>
                          <a:rPr lang="en-US" sz="1100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11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100" b="0" i="1" smtClean="0"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sz="1100" b="0" i="1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</m:sub>
                        </m:sSub>
                      </m:e>
                    </m:acc>
                    <m:r>
                      <a:rPr lang="en-US" sz="1100" b="0" i="1" smtClean="0">
                        <a:latin typeface="Cambria Math" panose="02040503050406030204" pitchFamily="18" charset="0"/>
                      </a:rPr>
                      <m:t>        =</m:t>
                    </m:r>
                    <m:r>
                      <a:rPr lang="en-US" sz="11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𝑠𝑦𝑛𝑡h𝑒𝑡𝑖𝑐</m:t>
                    </m:r>
                    <m:r>
                      <a:rPr lang="en-US" sz="11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100" b="0" i="1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𝑐𝑟𝑜𝑝</m:t>
                    </m:r>
                    <m:r>
                      <a:rPr lang="en-US" sz="11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100" b="0" i="1" smtClean="0">
                        <a:latin typeface="Cambria Math" panose="02040503050406030204" pitchFamily="18" charset="0"/>
                      </a:rPr>
                      <m:t>𝑓𝑒𝑎𝑡𝑢𝑟𝑒𝑠</m:t>
                    </m:r>
                    <m:r>
                      <a:rPr lang="en-US" sz="1100" b="0" i="1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sz="1100" b="0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1100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11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100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en-US" sz="1100" b="0" i="1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</m:sub>
                        </m:sSub>
                      </m:e>
                    </m:acc>
                    <m:r>
                      <a:rPr lang="en-US" sz="1100" b="0" i="1" smtClean="0">
                        <a:latin typeface="Cambria Math" panose="02040503050406030204" pitchFamily="18" charset="0"/>
                      </a:rPr>
                      <m:t>       +</m:t>
                    </m:r>
                    <m:r>
                      <a:rPr lang="en-US" sz="11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𝑜𝑟𝑖𝑔𝑖𝑛𝑎𝑙</m:t>
                    </m:r>
                    <m:r>
                      <a:rPr lang="en-US" sz="11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100" b="0" i="1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𝑑𝑖𝑠𝑒𝑎𝑠𝑒</m:t>
                    </m:r>
                    <m:r>
                      <a:rPr lang="en-US" sz="11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100" b="0" i="1" smtClean="0">
                        <a:latin typeface="Cambria Math" panose="02040503050406030204" pitchFamily="18" charset="0"/>
                      </a:rPr>
                      <m:t>𝑓𝑒𝑎𝑡𝑢𝑟𝑒𝑠</m:t>
                    </m:r>
                    <m:r>
                      <a:rPr lang="en-US" sz="1100" b="0" i="1" smtClean="0">
                        <a:latin typeface="Cambria Math" panose="02040503050406030204" pitchFamily="18" charset="0"/>
                      </a:rPr>
                      <m:t>,</m:t>
                    </m:r>
                    <m:acc>
                      <m:accPr>
                        <m:chr m:val="̂"/>
                        <m:ctrlPr>
                          <a:rPr lang="en-US" sz="1100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11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100" b="0" i="1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  <m:sub>
                            <m:r>
                              <a:rPr lang="en-US" sz="1100" b="0" i="1" smtClean="0">
                                <a:latin typeface="Cambria Math" panose="02040503050406030204" pitchFamily="18" charset="0"/>
                              </a:rPr>
                              <m:t>𝑑</m:t>
                            </m:r>
                          </m:sub>
                        </m:sSub>
                      </m:e>
                    </m:acc>
                  </m:oMath>
                </a14:m>
                <a:endParaRPr lang="en-US" sz="1100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56408DD4-7047-F105-443A-5DF2DF5AAF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13505" y="4292750"/>
                <a:ext cx="6364627" cy="178767"/>
              </a:xfrm>
              <a:prstGeom prst="rect">
                <a:avLst/>
              </a:prstGeom>
              <a:blipFill>
                <a:blip r:embed="rId6"/>
                <a:stretch>
                  <a:fillRect l="-1054" t="-20000" r="-6130" b="-3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0BA8022A-16A5-EA6A-3FD1-00BAC5A4D2E8}"/>
                  </a:ext>
                </a:extLst>
              </p:cNvPr>
              <p:cNvSpPr txBox="1"/>
              <p:nvPr/>
            </p:nvSpPr>
            <p:spPr>
              <a:xfrm>
                <a:off x="2984774" y="6151425"/>
                <a:ext cx="3244606" cy="25122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𝑓𝑖𝑛𝑎𝑙</m:t>
                          </m:r>
                        </m:sub>
                      </m:sSub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 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en-US" sz="1400" b="1" i="1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𝒈</m:t>
                              </m:r>
                              <m:d>
                                <m:dPr>
                                  <m:ctrlPr>
                                    <a:rPr lang="en-US" sz="1400" b="1" i="1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4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𝝓</m:t>
                                  </m:r>
                                </m:e>
                              </m:d>
                            </m:sub>
                          </m:sSub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en-US" sz="1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𝒇</m:t>
                              </m:r>
                              <m:d>
                                <m:dPr>
                                  <m:ctrlPr>
                                    <a:rPr lang="en-US" sz="1400" b="1" i="1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4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𝝓</m:t>
                                  </m:r>
                                </m:e>
                              </m:d>
                            </m:sub>
                          </m:sSub>
                        </m:e>
                      </m:d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+(1−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  <m:sSub>
                        <m:sSub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n-US" sz="1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𝒌</m:t>
                          </m:r>
                          <m:d>
                            <m:dPr>
                              <m:ctrlPr>
                                <a:rPr lang="en-US" sz="1400" b="1" i="1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𝝓</m:t>
                              </m:r>
                            </m:e>
                          </m:d>
                        </m:sub>
                      </m:sSub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0BA8022A-16A5-EA6A-3FD1-00BAC5A4D2E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4774" y="6151425"/>
                <a:ext cx="3244606" cy="251223"/>
              </a:xfrm>
              <a:prstGeom prst="rect">
                <a:avLst/>
              </a:prstGeom>
              <a:blipFill>
                <a:blip r:embed="rId7"/>
                <a:stretch>
                  <a:fillRect l="-752" b="-219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A5F5CEE2-C056-34CD-E6DB-8C8A88B40591}"/>
              </a:ext>
            </a:extLst>
          </p:cNvPr>
          <p:cNvCxnSpPr/>
          <p:nvPr/>
        </p:nvCxnSpPr>
        <p:spPr>
          <a:xfrm flipV="1">
            <a:off x="9467850" y="5479766"/>
            <a:ext cx="0" cy="962025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0AC33832-C8C1-DBF2-F924-E7E7BBFDE3B3}"/>
              </a:ext>
            </a:extLst>
          </p:cNvPr>
          <p:cNvCxnSpPr>
            <a:cxnSpLocks/>
          </p:cNvCxnSpPr>
          <p:nvPr/>
        </p:nvCxnSpPr>
        <p:spPr>
          <a:xfrm flipV="1">
            <a:off x="9467850" y="6435011"/>
            <a:ext cx="1181100" cy="678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6FF5752B-DA59-8804-65EC-EF8BC062894B}"/>
              </a:ext>
            </a:extLst>
          </p:cNvPr>
          <p:cNvCxnSpPr>
            <a:cxnSpLocks/>
          </p:cNvCxnSpPr>
          <p:nvPr/>
        </p:nvCxnSpPr>
        <p:spPr>
          <a:xfrm flipV="1">
            <a:off x="9467849" y="5677426"/>
            <a:ext cx="923926" cy="75758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1A541B05-487F-9DA0-BBC1-64B841D36A13}"/>
              </a:ext>
            </a:extLst>
          </p:cNvPr>
          <p:cNvSpPr txBox="1"/>
          <p:nvPr/>
        </p:nvSpPr>
        <p:spPr>
          <a:xfrm>
            <a:off x="10648950" y="6310986"/>
            <a:ext cx="128753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Training timestamp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04314E43-8B9F-4FA2-1631-A0A278F02031}"/>
                  </a:ext>
                </a:extLst>
              </p:cNvPr>
              <p:cNvSpPr txBox="1"/>
              <p:nvPr/>
            </p:nvSpPr>
            <p:spPr>
              <a:xfrm>
                <a:off x="9291636" y="5196772"/>
                <a:ext cx="352425" cy="30777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04314E43-8B9F-4FA2-1631-A0A278F020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91636" y="5196772"/>
                <a:ext cx="352425" cy="30777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6A32AC82-B1A6-B04F-C241-0003232E7B28}"/>
                  </a:ext>
                </a:extLst>
              </p:cNvPr>
              <p:cNvSpPr txBox="1"/>
              <p:nvPr/>
            </p:nvSpPr>
            <p:spPr>
              <a:xfrm>
                <a:off x="7369172" y="5407942"/>
                <a:ext cx="1801583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Focus on </a:t>
                </a:r>
                <a14:m>
                  <m:oMath xmlns:m="http://schemas.openxmlformats.org/officeDocument/2006/math">
                    <m:r>
                      <a:rPr lang="en-US" sz="1200" b="1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𝒈</m:t>
                    </m:r>
                    <m:r>
                      <a:rPr lang="en-US" sz="1200" b="1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(</m:t>
                    </m:r>
                    <m:r>
                      <a:rPr lang="en-US" sz="12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𝝓</m:t>
                    </m:r>
                    <m:r>
                      <a:rPr lang="en-US" sz="1200" b="1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en-US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1200" b="1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𝒇</m:t>
                    </m:r>
                    <m:d>
                      <m:dPr>
                        <m:ctrlPr>
                          <a:rPr lang="en-US" sz="12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12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𝝓</m:t>
                        </m:r>
                      </m:e>
                    </m:d>
                  </m:oMath>
                </a14:m>
                <a:r>
                  <a:rPr lang="en-US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6A32AC82-B1A6-B04F-C241-0003232E7B2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69172" y="5407942"/>
                <a:ext cx="1801583" cy="276999"/>
              </a:xfrm>
              <a:prstGeom prst="rect">
                <a:avLst/>
              </a:prstGeom>
              <a:blipFill>
                <a:blip r:embed="rId9"/>
                <a:stretch>
                  <a:fillRect l="-339" b="-152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12E67302-2A4E-71A1-EED7-8EBD653F3BFA}"/>
                  </a:ext>
                </a:extLst>
              </p:cNvPr>
              <p:cNvSpPr txBox="1"/>
              <p:nvPr/>
            </p:nvSpPr>
            <p:spPr>
              <a:xfrm>
                <a:off x="10917324" y="5779219"/>
                <a:ext cx="118603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Focus on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12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12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𝒌</m:t>
                        </m:r>
                        <m:r>
                          <a:rPr lang="en-US" sz="12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sz="12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𝝓</m:t>
                        </m:r>
                      </m:e>
                    </m:d>
                  </m:oMath>
                </a14:m>
                <a:endPara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12E67302-2A4E-71A1-EED7-8EBD653F3BF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17324" y="5779219"/>
                <a:ext cx="1186030" cy="276999"/>
              </a:xfrm>
              <a:prstGeom prst="rect">
                <a:avLst/>
              </a:prstGeom>
              <a:blipFill>
                <a:blip r:embed="rId10"/>
                <a:stretch>
                  <a:fillRect l="-515" b="-177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AAE870A4-CA90-3004-D9E1-D6230224D38B}"/>
              </a:ext>
            </a:extLst>
          </p:cNvPr>
          <p:cNvCxnSpPr>
            <a:cxnSpLocks/>
          </p:cNvCxnSpPr>
          <p:nvPr/>
        </p:nvCxnSpPr>
        <p:spPr>
          <a:xfrm>
            <a:off x="9113184" y="5684941"/>
            <a:ext cx="560646" cy="355126"/>
          </a:xfrm>
          <a:prstGeom prst="straightConnector1">
            <a:avLst/>
          </a:prstGeom>
          <a:ln w="3810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210BBDD2-6748-AF2D-9BC1-77710855051E}"/>
              </a:ext>
            </a:extLst>
          </p:cNvPr>
          <p:cNvCxnSpPr>
            <a:cxnSpLocks/>
          </p:cNvCxnSpPr>
          <p:nvPr/>
        </p:nvCxnSpPr>
        <p:spPr>
          <a:xfrm flipH="1">
            <a:off x="10169610" y="5931024"/>
            <a:ext cx="676285" cy="310337"/>
          </a:xfrm>
          <a:prstGeom prst="straightConnector1">
            <a:avLst/>
          </a:prstGeom>
          <a:ln w="3810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728EFC37-31F0-4AC8-D9A0-155E20A2843D}"/>
              </a:ext>
            </a:extLst>
          </p:cNvPr>
          <p:cNvSpPr txBox="1"/>
          <p:nvPr/>
        </p:nvSpPr>
        <p:spPr>
          <a:xfrm>
            <a:off x="4414989" y="1167762"/>
            <a:ext cx="1598964" cy="27699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Tomato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bacterial spot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A8413AA-E74C-D001-78E9-829F820121BA}"/>
              </a:ext>
            </a:extLst>
          </p:cNvPr>
          <p:cNvSpPr txBox="1"/>
          <p:nvPr/>
        </p:nvSpPr>
        <p:spPr>
          <a:xfrm>
            <a:off x="7454499" y="693354"/>
            <a:ext cx="729943" cy="30777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Tomato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FA3D20F-E35A-72E9-5E87-6EA6CB50D859}"/>
              </a:ext>
            </a:extLst>
          </p:cNvPr>
          <p:cNvSpPr txBox="1"/>
          <p:nvPr/>
        </p:nvSpPr>
        <p:spPr>
          <a:xfrm>
            <a:off x="7347587" y="1696358"/>
            <a:ext cx="1148071" cy="30777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bacterial spot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FFAAC33-A058-8FCB-BDC4-A5421C469C48}"/>
              </a:ext>
            </a:extLst>
          </p:cNvPr>
          <p:cNvSpPr txBox="1"/>
          <p:nvPr/>
        </p:nvSpPr>
        <p:spPr>
          <a:xfrm>
            <a:off x="10290018" y="1214889"/>
            <a:ext cx="1828001" cy="30777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Tomato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bacterial spot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37062A2-8A89-A835-8FEA-542C2A4A1410}"/>
              </a:ext>
            </a:extLst>
          </p:cNvPr>
          <p:cNvSpPr/>
          <p:nvPr/>
        </p:nvSpPr>
        <p:spPr>
          <a:xfrm>
            <a:off x="5468645" y="3816862"/>
            <a:ext cx="627355" cy="782971"/>
          </a:xfrm>
          <a:prstGeom prst="rect">
            <a:avLst/>
          </a:prstGeom>
          <a:noFill/>
          <a:ln w="1905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3600AA0-358E-829F-92DD-D5FE4618C5BD}"/>
              </a:ext>
            </a:extLst>
          </p:cNvPr>
          <p:cNvSpPr/>
          <p:nvPr/>
        </p:nvSpPr>
        <p:spPr>
          <a:xfrm>
            <a:off x="7525347" y="3792793"/>
            <a:ext cx="627355" cy="782971"/>
          </a:xfrm>
          <a:prstGeom prst="rect">
            <a:avLst/>
          </a:prstGeom>
          <a:noFill/>
          <a:ln w="1905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6A172F53-716C-FCD4-9A38-2A3A067FB580}"/>
              </a:ext>
            </a:extLst>
          </p:cNvPr>
          <p:cNvSpPr/>
          <p:nvPr/>
        </p:nvSpPr>
        <p:spPr>
          <a:xfrm>
            <a:off x="9582049" y="3784389"/>
            <a:ext cx="552963" cy="782971"/>
          </a:xfrm>
          <a:prstGeom prst="rect">
            <a:avLst/>
          </a:prstGeom>
          <a:noFill/>
          <a:ln w="1905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897C326-F00C-4A8E-6E0A-E3D94D0AB9BB}"/>
              </a:ext>
            </a:extLst>
          </p:cNvPr>
          <p:cNvSpPr/>
          <p:nvPr/>
        </p:nvSpPr>
        <p:spPr>
          <a:xfrm>
            <a:off x="6096001" y="3816862"/>
            <a:ext cx="517864" cy="782971"/>
          </a:xfrm>
          <a:prstGeom prst="rect">
            <a:avLst/>
          </a:prstGeom>
          <a:noFill/>
          <a:ln w="19050">
            <a:solidFill>
              <a:srgbClr val="92D05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28B224AA-181C-E70A-D899-5A0D6F8E0414}"/>
              </a:ext>
            </a:extLst>
          </p:cNvPr>
          <p:cNvSpPr/>
          <p:nvPr/>
        </p:nvSpPr>
        <p:spPr>
          <a:xfrm>
            <a:off x="8152702" y="3781491"/>
            <a:ext cx="517864" cy="782971"/>
          </a:xfrm>
          <a:prstGeom prst="rect">
            <a:avLst/>
          </a:prstGeom>
          <a:noFill/>
          <a:ln w="19050">
            <a:solidFill>
              <a:srgbClr val="92D05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E7BD8BD8-2C7F-5AE6-CB5C-E39F24DB078C}"/>
              </a:ext>
            </a:extLst>
          </p:cNvPr>
          <p:cNvSpPr/>
          <p:nvPr/>
        </p:nvSpPr>
        <p:spPr>
          <a:xfrm>
            <a:off x="10131086" y="3781491"/>
            <a:ext cx="517864" cy="782971"/>
          </a:xfrm>
          <a:prstGeom prst="rect">
            <a:avLst/>
          </a:prstGeom>
          <a:noFill/>
          <a:ln w="19050">
            <a:solidFill>
              <a:srgbClr val="92D05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0" name="Connector: Curved 39">
            <a:extLst>
              <a:ext uri="{FF2B5EF4-FFF2-40B4-BE49-F238E27FC236}">
                <a16:creationId xmlns:a16="http://schemas.microsoft.com/office/drawing/2014/main" id="{166BFA53-42B0-6C3B-1E4B-68E4A9ACD8B9}"/>
              </a:ext>
            </a:extLst>
          </p:cNvPr>
          <p:cNvCxnSpPr>
            <a:cxnSpLocks/>
            <a:stCxn id="23" idx="0"/>
            <a:endCxn id="21" idx="0"/>
          </p:cNvCxnSpPr>
          <p:nvPr/>
        </p:nvCxnSpPr>
        <p:spPr>
          <a:xfrm rot="16200000" flipH="1" flipV="1">
            <a:off x="6798639" y="2776476"/>
            <a:ext cx="24069" cy="2056702"/>
          </a:xfrm>
          <a:prstGeom prst="curvedConnector3">
            <a:avLst>
              <a:gd name="adj1" fmla="val -949769"/>
            </a:avLst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ctor: Curved 47">
            <a:extLst>
              <a:ext uri="{FF2B5EF4-FFF2-40B4-BE49-F238E27FC236}">
                <a16:creationId xmlns:a16="http://schemas.microsoft.com/office/drawing/2014/main" id="{69F7A4A5-D3A1-B360-3A59-F360FE814C56}"/>
              </a:ext>
            </a:extLst>
          </p:cNvPr>
          <p:cNvCxnSpPr>
            <a:stCxn id="26" idx="0"/>
            <a:endCxn id="21" idx="0"/>
          </p:cNvCxnSpPr>
          <p:nvPr/>
        </p:nvCxnSpPr>
        <p:spPr>
          <a:xfrm rot="16200000" flipH="1" flipV="1">
            <a:off x="7804190" y="1762521"/>
            <a:ext cx="32473" cy="4076208"/>
          </a:xfrm>
          <a:prstGeom prst="curvedConnector3">
            <a:avLst>
              <a:gd name="adj1" fmla="val -1633486"/>
            </a:avLst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nector: Curved 50">
            <a:extLst>
              <a:ext uri="{FF2B5EF4-FFF2-40B4-BE49-F238E27FC236}">
                <a16:creationId xmlns:a16="http://schemas.microsoft.com/office/drawing/2014/main" id="{6B318698-C01A-D6A4-09F3-DE1B25013552}"/>
              </a:ext>
            </a:extLst>
          </p:cNvPr>
          <p:cNvCxnSpPr>
            <a:stCxn id="29" idx="2"/>
            <a:endCxn id="27" idx="2"/>
          </p:cNvCxnSpPr>
          <p:nvPr/>
        </p:nvCxnSpPr>
        <p:spPr>
          <a:xfrm rot="5400000">
            <a:off x="7365599" y="3553797"/>
            <a:ext cx="35371" cy="2056701"/>
          </a:xfrm>
          <a:prstGeom prst="curvedConnector3">
            <a:avLst>
              <a:gd name="adj1" fmla="val 746292"/>
            </a:avLst>
          </a:prstGeom>
          <a:ln w="28575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nector: Curved 52">
            <a:extLst>
              <a:ext uri="{FF2B5EF4-FFF2-40B4-BE49-F238E27FC236}">
                <a16:creationId xmlns:a16="http://schemas.microsoft.com/office/drawing/2014/main" id="{F7C03ABE-2B8E-A7ED-F2C0-D6BB3D9CD44C}"/>
              </a:ext>
            </a:extLst>
          </p:cNvPr>
          <p:cNvCxnSpPr>
            <a:stCxn id="30" idx="2"/>
            <a:endCxn id="27" idx="2"/>
          </p:cNvCxnSpPr>
          <p:nvPr/>
        </p:nvCxnSpPr>
        <p:spPr>
          <a:xfrm rot="5400000">
            <a:off x="8354791" y="2564605"/>
            <a:ext cx="35371" cy="4035085"/>
          </a:xfrm>
          <a:prstGeom prst="curvedConnector3">
            <a:avLst>
              <a:gd name="adj1" fmla="val 1674946"/>
            </a:avLst>
          </a:prstGeom>
          <a:ln w="28575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Diagram&#10;&#10;Description automatically generated with low confidence">
            <a:extLst>
              <a:ext uri="{FF2B5EF4-FFF2-40B4-BE49-F238E27FC236}">
                <a16:creationId xmlns:a16="http://schemas.microsoft.com/office/drawing/2014/main" id="{9D02359B-8755-F0F9-94F4-F9018E7EB284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0048" y="5931024"/>
            <a:ext cx="2383681" cy="791736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F5AB1644-DB8E-C761-1A0B-9F524B9252CE}"/>
                  </a:ext>
                </a:extLst>
              </p:cNvPr>
              <p:cNvSpPr txBox="1"/>
              <p:nvPr/>
            </p:nvSpPr>
            <p:spPr>
              <a:xfrm>
                <a:off x="6886659" y="5947603"/>
                <a:ext cx="488520" cy="307777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400" b="1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𝒈</m:t>
                    </m:r>
                    <m:r>
                      <a:rPr lang="en-US" sz="1400" b="1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(</m:t>
                    </m:r>
                    <m:r>
                      <a:rPr lang="en-US" sz="1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𝝓</m:t>
                    </m:r>
                    <m:r>
                      <a:rPr lang="en-US" sz="1400" b="1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en-US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sz="1400" dirty="0"/>
              </a:p>
            </p:txBody>
          </p:sp>
        </mc:Choice>
        <mc:Fallback xmlns=""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F5AB1644-DB8E-C761-1A0B-9F524B9252C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86659" y="5947603"/>
                <a:ext cx="488520" cy="307777"/>
              </a:xfrm>
              <a:prstGeom prst="rect">
                <a:avLst/>
              </a:prstGeom>
              <a:blipFill>
                <a:blip r:embed="rId12"/>
                <a:stretch>
                  <a:fillRect r="-17500" b="-8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id="{39BC0C38-CD83-E636-1E2B-89B0A6D579DD}"/>
                  </a:ext>
                </a:extLst>
              </p:cNvPr>
              <p:cNvSpPr txBox="1"/>
              <p:nvPr/>
            </p:nvSpPr>
            <p:spPr>
              <a:xfrm>
                <a:off x="6886659" y="6380236"/>
                <a:ext cx="488520" cy="307777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400" b="1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𝒇</m:t>
                    </m:r>
                    <m:r>
                      <a:rPr lang="en-US" sz="1400" b="1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(</m:t>
                    </m:r>
                    <m:r>
                      <a:rPr lang="en-US" sz="1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𝝓</m:t>
                    </m:r>
                    <m:r>
                      <a:rPr lang="en-US" sz="1400" b="1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en-US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sz="1400" dirty="0"/>
              </a:p>
            </p:txBody>
          </p:sp>
        </mc:Choice>
        <mc:Fallback xmlns=""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id="{39BC0C38-CD83-E636-1E2B-89B0A6D579D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86659" y="6380236"/>
                <a:ext cx="488520" cy="307777"/>
              </a:xfrm>
              <a:prstGeom prst="rect">
                <a:avLst/>
              </a:prstGeom>
              <a:blipFill>
                <a:blip r:embed="rId13"/>
                <a:stretch>
                  <a:fillRect r="-13750" b="-8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8E4F6072-814C-E060-35A4-8C785740B388}"/>
                  </a:ext>
                </a:extLst>
              </p:cNvPr>
              <p:cNvSpPr txBox="1"/>
              <p:nvPr/>
            </p:nvSpPr>
            <p:spPr>
              <a:xfrm>
                <a:off x="8442233" y="6164413"/>
                <a:ext cx="488520" cy="307777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400" b="1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𝒌</m:t>
                    </m:r>
                    <m:r>
                      <a:rPr lang="en-US" sz="1400" b="1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(</m:t>
                    </m:r>
                    <m:r>
                      <a:rPr lang="en-US" sz="1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𝝓</m:t>
                    </m:r>
                    <m:r>
                      <a:rPr lang="en-US" sz="1400" b="1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en-US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sz="1400" dirty="0"/>
              </a:p>
            </p:txBody>
          </p:sp>
        </mc:Choice>
        <mc:Fallback xmlns=""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8E4F6072-814C-E060-35A4-8C785740B3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42233" y="6164413"/>
                <a:ext cx="488520" cy="307777"/>
              </a:xfrm>
              <a:prstGeom prst="rect">
                <a:avLst/>
              </a:prstGeom>
              <a:blipFill>
                <a:blip r:embed="rId14"/>
                <a:stretch>
                  <a:fillRect t="-5882" r="-30000" b="-176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24416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7" grpId="0"/>
      <p:bldP spid="18" grpId="0"/>
      <p:bldP spid="22" grpId="0"/>
      <p:bldP spid="31" grpId="0"/>
      <p:bldP spid="33" grpId="0"/>
      <p:bldP spid="34" grpId="0"/>
      <p:bldP spid="35" grpId="0"/>
      <p:bldP spid="5" grpId="0" animBg="1"/>
      <p:bldP spid="9" grpId="0" animBg="1"/>
      <p:bldP spid="19" grpId="0" animBg="1"/>
      <p:bldP spid="20" grpId="0" animBg="1"/>
      <p:bldP spid="21" grpId="0" animBg="1"/>
      <p:bldP spid="23" grpId="0" animBg="1"/>
      <p:bldP spid="26" grpId="0" animBg="1"/>
      <p:bldP spid="27" grpId="0" animBg="1"/>
      <p:bldP spid="29" grpId="0" animBg="1"/>
      <p:bldP spid="30" grpId="0" animBg="1"/>
      <p:bldP spid="59" grpId="0" animBg="1"/>
      <p:bldP spid="60" grpId="0" animBg="1"/>
      <p:bldP spid="6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1588</TotalTime>
  <Words>1295</Words>
  <Application>Microsoft Office PowerPoint</Application>
  <PresentationFormat>Widescreen</PresentationFormat>
  <Paragraphs>302</Paragraphs>
  <Slides>11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Cambria Math</vt:lpstr>
      <vt:lpstr>Times New Roman</vt:lpstr>
      <vt:lpstr>Wingdings</vt:lpstr>
      <vt:lpstr>Office Theme</vt:lpstr>
      <vt:lpstr>Pairwise Feature Learning for Unseen Plant Disease Recognition</vt:lpstr>
      <vt:lpstr>Introduction</vt:lpstr>
      <vt:lpstr>Zero Shot Classification</vt:lpstr>
      <vt:lpstr>Related work</vt:lpstr>
      <vt:lpstr>Motivation</vt:lpstr>
      <vt:lpstr>Research objective</vt:lpstr>
      <vt:lpstr>PowerPoint Presentation</vt:lpstr>
      <vt:lpstr>Methodology (Proposed model)</vt:lpstr>
      <vt:lpstr>Methodology</vt:lpstr>
      <vt:lpstr>Results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Methodology (objective 1)</dc:title>
  <dc:creator>Abel Chai Yu Hao</dc:creator>
  <cp:lastModifiedBy>Abel Chai Yu Hao</cp:lastModifiedBy>
  <cp:revision>159</cp:revision>
  <dcterms:created xsi:type="dcterms:W3CDTF">2023-03-21T07:34:37Z</dcterms:created>
  <dcterms:modified xsi:type="dcterms:W3CDTF">2023-07-06T08:00:59Z</dcterms:modified>
</cp:coreProperties>
</file>