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5" r:id="rId4"/>
    <p:sldId id="258" r:id="rId5"/>
    <p:sldId id="259" r:id="rId6"/>
    <p:sldId id="262" r:id="rId7"/>
    <p:sldId id="264" r:id="rId8"/>
    <p:sldId id="260" r:id="rId9"/>
    <p:sldId id="263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D4EF7-C1C6-4241-8E71-41A8920999F5}" v="65" dt="2022-03-05T04:21:54.8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676" autoAdjust="0"/>
  </p:normalViewPr>
  <p:slideViewPr>
    <p:cSldViewPr snapToGrid="0">
      <p:cViewPr varScale="1">
        <p:scale>
          <a:sx n="64" d="100"/>
          <a:sy n="64" d="100"/>
        </p:scale>
        <p:origin x="14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713CA-D7F1-435D-BEBE-B8456CCF267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62CF7-F0E2-4F31-8E55-C3E559B38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18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62CF7-F0E2-4F31-8E55-C3E559B382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62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62CF7-F0E2-4F31-8E55-C3E559B382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79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62CF7-F0E2-4F31-8E55-C3E559B382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62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62CF7-F0E2-4F31-8E55-C3E559B382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94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62CF7-F0E2-4F31-8E55-C3E559B382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64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62CF7-F0E2-4F31-8E55-C3E559B382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50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62CF7-F0E2-4F31-8E55-C3E559B382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70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62CF7-F0E2-4F31-8E55-C3E559B382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79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62CF7-F0E2-4F31-8E55-C3E559B382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31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62CF7-F0E2-4F31-8E55-C3E559B382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61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3C5FF-670F-41E1-923B-BEB421CA7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DEB028-5154-4EFD-A60C-EBDEACBCF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832D1-ACA7-4E0C-92C2-348FF8820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D34E-A2AC-4BFE-8C74-D10379196C31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11682-7B39-4069-9931-FD9D4793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2801F-391F-4D7C-80D7-3E40B28BB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DB336-B28C-4EF5-BD6D-D733ACB0D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3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EE1D8-ED9E-4908-BEE2-D4F9E93B1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B46E35-CF7C-4B7D-86D6-28C8E4243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CAB88-21C2-466B-BA43-BAEE43474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D34E-A2AC-4BFE-8C74-D10379196C31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6489F-DABE-41D2-8326-473A50910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DDA3B-B855-4C08-BDBC-0EC5A2A1C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DB336-B28C-4EF5-BD6D-D733ACB0D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56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DB5D5C-9E69-4B23-B342-AB88D5FFFC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FBC462-4440-4D56-96EC-7467F10E5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30EAB-DCCE-4DBC-A2EB-A3E7DF8D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D34E-A2AC-4BFE-8C74-D10379196C31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6C854-024D-41CA-90DB-7E07D84B9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62148-0845-4C32-A7E9-8F09BD486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DB336-B28C-4EF5-BD6D-D733ACB0D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50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72C1D-89A3-426D-8916-E13EADFC0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756D8-4E45-495B-93C3-403B154A7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600A2-BCED-4B2B-B9D9-C46EE7447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D34E-A2AC-4BFE-8C74-D10379196C31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BB199-3EA1-4558-ACC2-4E363C2C5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84CCF-5582-41D4-BF0D-C754241D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DB336-B28C-4EF5-BD6D-D733ACB0D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4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CCB8C-940E-4CEC-AD03-9FFC8788F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7F113-64C3-4A22-9595-48D222720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2FA2E-F911-460C-AFA0-E826FDC78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D34E-A2AC-4BFE-8C74-D10379196C31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A3AD3-54D3-49DD-AB4E-A1FBCAFA0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607B4-CA4F-4DC1-8F01-F556C970A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DB336-B28C-4EF5-BD6D-D733ACB0D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77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C9079-65F8-48D4-8697-CDCCD6BC7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E1327-3EF4-4155-8A7E-AF2F35535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CEC81D-7AC8-419E-BB28-D4D4F0723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3831D9-D5A5-405D-8157-228639598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D34E-A2AC-4BFE-8C74-D10379196C31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A6EA01-1640-4BE8-9CB1-F76EAF79F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BD20E-9AD5-4C5A-8B69-6F285732F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DB336-B28C-4EF5-BD6D-D733ACB0D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08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CB7EF-0A3D-4FF0-AD92-61F3A9202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2A30A-4DB5-4204-8F48-A65AAA326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43F52-8938-49F3-A12E-A3AD485BF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D0339-2650-4388-9C25-81051732FC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41C0C7-406D-4B01-A872-2AE7C46DE3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717770-585D-4ADB-A5B6-99DD2B986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D34E-A2AC-4BFE-8C74-D10379196C31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0D82FE-0AC1-4A1F-9D56-124B776A1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1ECFFC-E0AE-4B2D-BB90-389B87AF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DB336-B28C-4EF5-BD6D-D733ACB0D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54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E5F29-A3C3-460A-91C1-EB858E1B5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BE725-2EA1-43F6-9AEF-B7AE7C04D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D34E-A2AC-4BFE-8C74-D10379196C31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B10BB7-D299-49B4-BE6E-0B67C5302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D280DC-EE3E-49BE-A0EC-C35FEBBAB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DB336-B28C-4EF5-BD6D-D733ACB0D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36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DE4248-0D82-44CF-B258-D5DFE7659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D34E-A2AC-4BFE-8C74-D10379196C31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FBF751-4D74-44E8-B345-13874AFF8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9528F-A71D-41F6-8C41-AFE610855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DB336-B28C-4EF5-BD6D-D733ACB0D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56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26A60-88B0-4ABC-A5E1-476F5E08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532F6-F1BA-4647-B1D0-5D4F9B7B1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A57B2B-51A9-4371-996D-A93ED4F4B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92D957-69E2-4013-8AF2-F9DFA67B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D34E-A2AC-4BFE-8C74-D10379196C31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31147-6AAB-4F99-B609-BD04A5F52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C6C8D-C841-41DE-8829-224112E8C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DB336-B28C-4EF5-BD6D-D733ACB0D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83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672F0-8D5F-4FF2-9A73-12DD69E65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C8F3E-8117-4CB7-A430-8B4B7C452B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7B7FD1-A6E8-4974-96BB-FB52CA136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9DC39-D529-4019-B4BA-8F1E179AA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D34E-A2AC-4BFE-8C74-D10379196C31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902A2-7DA2-4342-8500-917B6984D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8DA6E-7BC7-43C5-860E-489A6AAA3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DB336-B28C-4EF5-BD6D-D733ACB0D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88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94B419-D7F1-4BEC-9894-B2A1C2EBD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A8E3E-2042-40D1-86F9-7B1AFB1FE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6F2C3-2FD9-48AA-BF84-456A04E419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3D34E-A2AC-4BFE-8C74-D10379196C31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130DA-6E5E-48CA-9AE3-52A31B8E9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F33A1-997F-4951-866C-2BFDD4DA1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DB336-B28C-4EF5-BD6D-D733ACB0D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3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0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E42F61-F903-4637-B342-ED62F93EE1AF}"/>
              </a:ext>
            </a:extLst>
          </p:cNvPr>
          <p:cNvSpPr txBox="1"/>
          <p:nvPr/>
        </p:nvSpPr>
        <p:spPr>
          <a:xfrm>
            <a:off x="532435" y="1798042"/>
            <a:ext cx="1104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Cube-based Video Coding Framework for Compressive Imaging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AB50D2-164E-4543-81B3-BA03E9C598E8}"/>
              </a:ext>
            </a:extLst>
          </p:cNvPr>
          <p:cNvSpPr txBox="1"/>
          <p:nvPr/>
        </p:nvSpPr>
        <p:spPr>
          <a:xfrm>
            <a:off x="1354028" y="4828920"/>
            <a:ext cx="15808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 dirty="0" err="1"/>
              <a:t>Hosei</a:t>
            </a:r>
            <a:r>
              <a:rPr lang="en-US" sz="1400" dirty="0"/>
              <a:t> University</a:t>
            </a:r>
          </a:p>
          <a:p>
            <a:r>
              <a:rPr lang="en-US" sz="1400" baseline="30000" dirty="0"/>
              <a:t>+</a:t>
            </a:r>
            <a:r>
              <a:rPr lang="en-US" sz="1400" dirty="0"/>
              <a:t>Fudan University</a:t>
            </a:r>
          </a:p>
          <a:p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/>
              <a:t>JST, PRESTO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C73C41-8D44-452F-95BE-CDB08BA5D4FF}"/>
              </a:ext>
            </a:extLst>
          </p:cNvPr>
          <p:cNvSpPr txBox="1"/>
          <p:nvPr/>
        </p:nvSpPr>
        <p:spPr>
          <a:xfrm>
            <a:off x="2842067" y="3800798"/>
            <a:ext cx="6422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Jirayu Peetakul</a:t>
            </a:r>
            <a:r>
              <a:rPr lang="en-US" sz="2000" baseline="30000" dirty="0"/>
              <a:t>*</a:t>
            </a:r>
            <a:r>
              <a:rPr lang="en-US" sz="2000" dirty="0"/>
              <a:t>, </a:t>
            </a:r>
            <a:r>
              <a:rPr lang="en-US" sz="2000" dirty="0" err="1"/>
              <a:t>Yibo</a:t>
            </a:r>
            <a:r>
              <a:rPr lang="en-US" sz="2000" dirty="0"/>
              <a:t> Fan</a:t>
            </a:r>
            <a:r>
              <a:rPr lang="en-US" sz="2000" baseline="30000" dirty="0"/>
              <a:t>+</a:t>
            </a:r>
            <a:r>
              <a:rPr lang="en-US" sz="2000" dirty="0"/>
              <a:t>, </a:t>
            </a:r>
            <a:r>
              <a:rPr lang="en-US" sz="2000" dirty="0" err="1"/>
              <a:t>Jinjia</a:t>
            </a:r>
            <a:r>
              <a:rPr lang="en-US" sz="2000" dirty="0"/>
              <a:t> Zhou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*⸸</a:t>
            </a:r>
            <a:endParaRPr lang="en-US" sz="2000" baseline="30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3B30C6-541D-471C-8706-8DE79EAA6930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E23F5-FE27-45FE-BF3E-81D481DEDE45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3FF0B4-7A5B-4BBA-8103-67779D1A1C30}"/>
              </a:ext>
            </a:extLst>
          </p:cNvPr>
          <p:cNvCxnSpPr/>
          <p:nvPr/>
        </p:nvCxnSpPr>
        <p:spPr>
          <a:xfrm>
            <a:off x="989635" y="4742625"/>
            <a:ext cx="230963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628FF1B-6FF8-452F-9827-D50CD2A6845E}"/>
              </a:ext>
            </a:extLst>
          </p:cNvPr>
          <p:cNvSpPr txBox="1"/>
          <p:nvPr/>
        </p:nvSpPr>
        <p:spPr>
          <a:xfrm>
            <a:off x="3853919" y="6181988"/>
            <a:ext cx="4399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Data compression conference 2022, Snowbird, Utah, USA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78C256-D24D-45FA-B841-B593D856623E}"/>
              </a:ext>
            </a:extLst>
          </p:cNvPr>
          <p:cNvSpPr txBox="1"/>
          <p:nvPr/>
        </p:nvSpPr>
        <p:spPr>
          <a:xfrm>
            <a:off x="9171992" y="6181987"/>
            <a:ext cx="15302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22-24 March 2022</a:t>
            </a:r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01BF372D-76C7-431F-AE74-E28980821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601" y="4564351"/>
            <a:ext cx="2461019" cy="1287933"/>
          </a:xfrm>
          <a:prstGeom prst="rect">
            <a:avLst/>
          </a:prstGeom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614C9A31-2225-4680-B1C7-896F43A64C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679" y="4582873"/>
            <a:ext cx="2237056" cy="1170726"/>
          </a:xfrm>
          <a:prstGeom prst="rect">
            <a:avLst/>
          </a:prstGeom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EBD58196-C23B-4383-AF0F-BEC9E5A6FD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272" y="4909964"/>
            <a:ext cx="2891828" cy="6458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84CDB09-D5A8-439C-8F8F-5E36FE68E025}"/>
              </a:ext>
            </a:extLst>
          </p:cNvPr>
          <p:cNvSpPr txBox="1"/>
          <p:nvPr/>
        </p:nvSpPr>
        <p:spPr>
          <a:xfrm>
            <a:off x="11533187" y="6181987"/>
            <a:ext cx="4846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0/9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FB352B1-DD78-4DB1-821E-14E653CEF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96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49"/>
    </mc:Choice>
    <mc:Fallback>
      <p:transition spd="slow" advTm="10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3B30C6-541D-471C-8706-8DE79EAA6930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E23F5-FE27-45FE-BF3E-81D481DEDE45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4C4CCD-A165-45DC-AB71-E4811A30F3D9}"/>
              </a:ext>
            </a:extLst>
          </p:cNvPr>
          <p:cNvSpPr txBox="1"/>
          <p:nvPr/>
        </p:nvSpPr>
        <p:spPr>
          <a:xfrm>
            <a:off x="856527" y="722313"/>
            <a:ext cx="24593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Conclusion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72B6F1-C7AB-483A-B81E-9A2E60ECDEF1}"/>
              </a:ext>
            </a:extLst>
          </p:cNvPr>
          <p:cNvCxnSpPr>
            <a:cxnSpLocks/>
          </p:cNvCxnSpPr>
          <p:nvPr/>
        </p:nvCxnSpPr>
        <p:spPr>
          <a:xfrm>
            <a:off x="613459" y="1458411"/>
            <a:ext cx="57757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F9837DC-5D98-448B-A00B-71852D2EE808}"/>
              </a:ext>
            </a:extLst>
          </p:cNvPr>
          <p:cNvSpPr txBox="1"/>
          <p:nvPr/>
        </p:nvSpPr>
        <p:spPr>
          <a:xfrm>
            <a:off x="3853919" y="6181988"/>
            <a:ext cx="4399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Data compression conference 2022, Snowbird, Utah, USA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BD404-56B8-414E-BC55-01ECAE422631}"/>
              </a:ext>
            </a:extLst>
          </p:cNvPr>
          <p:cNvSpPr txBox="1"/>
          <p:nvPr/>
        </p:nvSpPr>
        <p:spPr>
          <a:xfrm>
            <a:off x="11533187" y="6181987"/>
            <a:ext cx="4846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9/9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AD9207-F1AB-4343-937F-2A885105C338}"/>
              </a:ext>
            </a:extLst>
          </p:cNvPr>
          <p:cNvSpPr txBox="1"/>
          <p:nvPr/>
        </p:nvSpPr>
        <p:spPr>
          <a:xfrm>
            <a:off x="1020147" y="2666037"/>
            <a:ext cx="101517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This study presented a video coding framework for block-based compressive imaging, as well as changed our perspective of raw compressed sensing data as a cube composed of multiple downsampled images.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th-TH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The proposed cube-based video coding framework significantly improved coding performance and provided more flexibility for future implementation.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6235CF-3FB0-4AEF-95FA-1BF2F88BF185}"/>
              </a:ext>
            </a:extLst>
          </p:cNvPr>
          <p:cNvSpPr txBox="1"/>
          <p:nvPr/>
        </p:nvSpPr>
        <p:spPr>
          <a:xfrm>
            <a:off x="9171992" y="6181987"/>
            <a:ext cx="15302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22-24 March 2022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12AAF89-4782-4FF5-AF73-3FD2D47E1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0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41"/>
    </mc:Choice>
    <mc:Fallback>
      <p:transition spd="slow" advTm="29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3B30C6-541D-471C-8706-8DE79EAA6930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E23F5-FE27-45FE-BF3E-81D481DEDE45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4C4CCD-A165-45DC-AB71-E4811A30F3D9}"/>
              </a:ext>
            </a:extLst>
          </p:cNvPr>
          <p:cNvSpPr txBox="1"/>
          <p:nvPr/>
        </p:nvSpPr>
        <p:spPr>
          <a:xfrm>
            <a:off x="856527" y="722313"/>
            <a:ext cx="1942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Problem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72B6F1-C7AB-483A-B81E-9A2E60ECDEF1}"/>
              </a:ext>
            </a:extLst>
          </p:cNvPr>
          <p:cNvCxnSpPr>
            <a:cxnSpLocks/>
          </p:cNvCxnSpPr>
          <p:nvPr/>
        </p:nvCxnSpPr>
        <p:spPr>
          <a:xfrm>
            <a:off x="613459" y="1458411"/>
            <a:ext cx="57757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F9837DC-5D98-448B-A00B-71852D2EE808}"/>
              </a:ext>
            </a:extLst>
          </p:cNvPr>
          <p:cNvSpPr txBox="1"/>
          <p:nvPr/>
        </p:nvSpPr>
        <p:spPr>
          <a:xfrm>
            <a:off x="3853919" y="6181988"/>
            <a:ext cx="4399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Data compression conference 2022, Snowbird, Utah, USA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B8BCFF-01EC-463F-BC2F-F9289347E7C4}"/>
              </a:ext>
            </a:extLst>
          </p:cNvPr>
          <p:cNvSpPr txBox="1"/>
          <p:nvPr/>
        </p:nvSpPr>
        <p:spPr>
          <a:xfrm>
            <a:off x="1296221" y="1936831"/>
            <a:ext cx="95995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When resolution increases, the vector-based coding framework for block-based compressive imaging cannot perform efficiently.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Existing work proposed intra and inter-prediction for block-based compressive imaging, but further implementation was limited due to data structure constraints.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Most of works fixed framework functionality to specific sensing matrix, which is not universal.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02FA4A-A3EB-42B1-BE58-B48A2B5DE179}"/>
              </a:ext>
            </a:extLst>
          </p:cNvPr>
          <p:cNvSpPr txBox="1"/>
          <p:nvPr/>
        </p:nvSpPr>
        <p:spPr>
          <a:xfrm>
            <a:off x="11533187" y="6181987"/>
            <a:ext cx="4846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1/9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6676B-A983-4358-9D61-335E5182AA17}"/>
              </a:ext>
            </a:extLst>
          </p:cNvPr>
          <p:cNvSpPr txBox="1"/>
          <p:nvPr/>
        </p:nvSpPr>
        <p:spPr>
          <a:xfrm>
            <a:off x="9171992" y="6181987"/>
            <a:ext cx="15302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22-24 March 2022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F3EE82C-96C2-4657-AF86-3768ECB08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9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64"/>
    </mc:Choice>
    <mc:Fallback>
      <p:transition spd="slow" advTm="38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3B30C6-541D-471C-8706-8DE79EAA6930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E23F5-FE27-45FE-BF3E-81D481DEDE45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4C4CCD-A165-45DC-AB71-E4811A30F3D9}"/>
              </a:ext>
            </a:extLst>
          </p:cNvPr>
          <p:cNvSpPr txBox="1"/>
          <p:nvPr/>
        </p:nvSpPr>
        <p:spPr>
          <a:xfrm>
            <a:off x="856527" y="722313"/>
            <a:ext cx="2359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Objectives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72B6F1-C7AB-483A-B81E-9A2E60ECDEF1}"/>
              </a:ext>
            </a:extLst>
          </p:cNvPr>
          <p:cNvCxnSpPr>
            <a:cxnSpLocks/>
          </p:cNvCxnSpPr>
          <p:nvPr/>
        </p:nvCxnSpPr>
        <p:spPr>
          <a:xfrm>
            <a:off x="613459" y="1458411"/>
            <a:ext cx="57757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F9837DC-5D98-448B-A00B-71852D2EE808}"/>
              </a:ext>
            </a:extLst>
          </p:cNvPr>
          <p:cNvSpPr txBox="1"/>
          <p:nvPr/>
        </p:nvSpPr>
        <p:spPr>
          <a:xfrm>
            <a:off x="3853919" y="6181988"/>
            <a:ext cx="4399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Data compression conference 2022, Snowbird, Utah, USA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B8BCFF-01EC-463F-BC2F-F9289347E7C4}"/>
              </a:ext>
            </a:extLst>
          </p:cNvPr>
          <p:cNvSpPr txBox="1"/>
          <p:nvPr/>
        </p:nvSpPr>
        <p:spPr>
          <a:xfrm>
            <a:off x="1296221" y="1905506"/>
            <a:ext cx="95995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This study proposes alternative data structure for block-based</a:t>
            </a:r>
            <a:r>
              <a:rPr lang="th-TH" sz="2400" dirty="0"/>
              <a:t> </a:t>
            </a:r>
            <a:r>
              <a:rPr lang="en-US" sz="2400" dirty="0"/>
              <a:t>compressive sensing and new coding framework.</a:t>
            </a:r>
            <a:endParaRPr lang="th-TH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The new data structure enables significant improvements in coding framework implementation using intra-prediction, inter-prediction, transform coding, and quantization, which have never been used in a compressive imaging coding framework before.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The proposed coding framework is not restricted by sensing matrices in terms of functionality compared to state-of-the-art works.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02FA4A-A3EB-42B1-BE58-B48A2B5DE179}"/>
              </a:ext>
            </a:extLst>
          </p:cNvPr>
          <p:cNvSpPr txBox="1"/>
          <p:nvPr/>
        </p:nvSpPr>
        <p:spPr>
          <a:xfrm>
            <a:off x="11533187" y="6181987"/>
            <a:ext cx="4846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2/9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CDE23E-BB74-4937-9F21-096AE9F4C343}"/>
              </a:ext>
            </a:extLst>
          </p:cNvPr>
          <p:cNvSpPr txBox="1"/>
          <p:nvPr/>
        </p:nvSpPr>
        <p:spPr>
          <a:xfrm>
            <a:off x="9171992" y="6181987"/>
            <a:ext cx="15302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22-24 March 2022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8F673A67-0681-485C-89CB-8360F3644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35"/>
    </mc:Choice>
    <mc:Fallback>
      <p:transition spd="slow" advTm="41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3B30C6-541D-471C-8706-8DE79EAA6930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E23F5-FE27-45FE-BF3E-81D481DEDE45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4C4CCD-A165-45DC-AB71-E4811A30F3D9}"/>
              </a:ext>
            </a:extLst>
          </p:cNvPr>
          <p:cNvSpPr txBox="1"/>
          <p:nvPr/>
        </p:nvSpPr>
        <p:spPr>
          <a:xfrm>
            <a:off x="856527" y="722313"/>
            <a:ext cx="1857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Method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72B6F1-C7AB-483A-B81E-9A2E60ECDEF1}"/>
              </a:ext>
            </a:extLst>
          </p:cNvPr>
          <p:cNvCxnSpPr>
            <a:cxnSpLocks/>
          </p:cNvCxnSpPr>
          <p:nvPr/>
        </p:nvCxnSpPr>
        <p:spPr>
          <a:xfrm>
            <a:off x="613459" y="1458411"/>
            <a:ext cx="57757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F9837DC-5D98-448B-A00B-71852D2EE808}"/>
              </a:ext>
            </a:extLst>
          </p:cNvPr>
          <p:cNvSpPr txBox="1"/>
          <p:nvPr/>
        </p:nvSpPr>
        <p:spPr>
          <a:xfrm>
            <a:off x="3853919" y="6181988"/>
            <a:ext cx="4399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Data compression conference 2022, Snowbird, Utah, USA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BDE0A62-C1C7-4010-BF6E-DBD9B0F26E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26" y="2245941"/>
            <a:ext cx="4384432" cy="309891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4F080D-88A9-4D88-BF64-E805ADF2C50B}"/>
              </a:ext>
            </a:extLst>
          </p:cNvPr>
          <p:cNvCxnSpPr/>
          <p:nvPr/>
        </p:nvCxnSpPr>
        <p:spPr>
          <a:xfrm>
            <a:off x="5638799" y="2014700"/>
            <a:ext cx="0" cy="38255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13B74094-F8F7-4C09-A1CC-B143014807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505" y="2802540"/>
            <a:ext cx="6001583" cy="17286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E5C248B-D08F-46A6-A8B9-D946871DD6D9}"/>
                  </a:ext>
                </a:extLst>
              </p:cNvPr>
              <p:cNvSpPr txBox="1"/>
              <p:nvPr/>
            </p:nvSpPr>
            <p:spPr>
              <a:xfrm>
                <a:off x="6161328" y="4591341"/>
                <a:ext cx="557347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400" dirty="0">
                    <a:effectLst/>
                  </a:rPr>
                  <a:t>Figure 2: example of downsampled procedure of block-based compressive sensing, where the block size equal to 16×16 and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effectLst/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400" i="1" dirty="0" smtClean="0">
                        <a:effectLst/>
                        <a:latin typeface="Cambria Math" panose="02040503050406030204" pitchFamily="18" charset="0"/>
                      </a:rPr>
                      <m:t> =8</m:t>
                    </m:r>
                  </m:oMath>
                </a14:m>
                <a:r>
                  <a:rPr lang="en-US" sz="1400" dirty="0"/>
                  <a:t>.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E5C248B-D08F-46A6-A8B9-D946871DD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328" y="4591341"/>
                <a:ext cx="5573472" cy="523220"/>
              </a:xfrm>
              <a:prstGeom prst="rect">
                <a:avLst/>
              </a:prstGeom>
              <a:blipFill>
                <a:blip r:embed="rId7"/>
                <a:stretch>
                  <a:fillRect l="-328" t="-2326" r="-328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AF3A221-2700-42EE-989B-272B88F8BD28}"/>
              </a:ext>
            </a:extLst>
          </p:cNvPr>
          <p:cNvSpPr txBox="1"/>
          <p:nvPr/>
        </p:nvSpPr>
        <p:spPr>
          <a:xfrm>
            <a:off x="11533187" y="6181987"/>
            <a:ext cx="4846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3/9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F15592-C953-4141-937D-0FFA56D7C3AA}"/>
              </a:ext>
            </a:extLst>
          </p:cNvPr>
          <p:cNvSpPr txBox="1"/>
          <p:nvPr/>
        </p:nvSpPr>
        <p:spPr>
          <a:xfrm>
            <a:off x="9171992" y="6181987"/>
            <a:ext cx="15302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22-24 March 2022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14697BE-4E7C-4E9C-B410-6B75F1A2478A}"/>
                  </a:ext>
                </a:extLst>
              </p:cNvPr>
              <p:cNvSpPr txBox="1"/>
              <p:nvPr/>
            </p:nvSpPr>
            <p:spPr>
              <a:xfrm>
                <a:off x="729085" y="5443323"/>
                <a:ext cx="4639314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400" dirty="0">
                    <a:effectLst/>
                  </a:rPr>
                  <a:t>Figure 1: An example of block-based CS procedure, where the block size is set to be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effectLst/>
                        <a:latin typeface="Cambria Math" panose="02040503050406030204" pitchFamily="18" charset="0"/>
                      </a:rPr>
                      <m:t>2×2</m:t>
                    </m:r>
                  </m:oMath>
                </a14:m>
                <a:r>
                  <a:rPr lang="en-US" sz="1400" dirty="0">
                    <a:effectLst/>
                  </a:rPr>
                  <a:t>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effectLst/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400" i="1" dirty="0" smtClean="0">
                        <a:effectLst/>
                        <a:latin typeface="Cambria Math" panose="02040503050406030204" pitchFamily="18" charset="0"/>
                      </a:rPr>
                      <m:t> = 4</m:t>
                    </m:r>
                  </m:oMath>
                </a14:m>
                <a:r>
                  <a:rPr lang="en-US" sz="1400" dirty="0">
                    <a:effectLst/>
                  </a:rPr>
                  <a:t>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effectLst/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400" i="1" dirty="0" smtClean="0">
                        <a:effectLst/>
                        <a:latin typeface="Cambria Math" panose="02040503050406030204" pitchFamily="18" charset="0"/>
                      </a:rPr>
                      <m:t> = 2</m:t>
                    </m:r>
                  </m:oMath>
                </a14:m>
                <a:r>
                  <a:rPr lang="en-US" sz="1400" dirty="0">
                    <a:effectLst/>
                  </a:rPr>
                  <a:t>, which generate 2 downsampled image.</a:t>
                </a:r>
                <a:endParaRPr lang="en-US" sz="14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14697BE-4E7C-4E9C-B410-6B75F1A24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085" y="5443323"/>
                <a:ext cx="4639314" cy="738664"/>
              </a:xfrm>
              <a:prstGeom prst="rect">
                <a:avLst/>
              </a:prstGeom>
              <a:blipFill>
                <a:blip r:embed="rId8"/>
                <a:stretch>
                  <a:fillRect l="-394" t="-1653" r="-394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44629E2F-9736-4F71-B5B6-E9964398B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98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38"/>
    </mc:Choice>
    <mc:Fallback>
      <p:transition spd="slow" advTm="41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3B30C6-541D-471C-8706-8DE79EAA6930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E23F5-FE27-45FE-BF3E-81D481DEDE45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B5B9BD-FD27-4D05-8C93-100AD6CE13F0}"/>
              </a:ext>
            </a:extLst>
          </p:cNvPr>
          <p:cNvSpPr txBox="1"/>
          <p:nvPr/>
        </p:nvSpPr>
        <p:spPr>
          <a:xfrm>
            <a:off x="11533188" y="6181987"/>
            <a:ext cx="4566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4/9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4C4CCD-A165-45DC-AB71-E4811A30F3D9}"/>
              </a:ext>
            </a:extLst>
          </p:cNvPr>
          <p:cNvSpPr txBox="1"/>
          <p:nvPr/>
        </p:nvSpPr>
        <p:spPr>
          <a:xfrm>
            <a:off x="856527" y="722313"/>
            <a:ext cx="1857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Method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72B6F1-C7AB-483A-B81E-9A2E60ECDEF1}"/>
              </a:ext>
            </a:extLst>
          </p:cNvPr>
          <p:cNvCxnSpPr>
            <a:cxnSpLocks/>
          </p:cNvCxnSpPr>
          <p:nvPr/>
        </p:nvCxnSpPr>
        <p:spPr>
          <a:xfrm>
            <a:off x="613459" y="1458411"/>
            <a:ext cx="57757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F9837DC-5D98-448B-A00B-71852D2EE808}"/>
              </a:ext>
            </a:extLst>
          </p:cNvPr>
          <p:cNvSpPr txBox="1"/>
          <p:nvPr/>
        </p:nvSpPr>
        <p:spPr>
          <a:xfrm>
            <a:off x="3853919" y="6181988"/>
            <a:ext cx="4399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Data compression conference 2022, Snowbird, Utah, USA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811DCD8-2B71-47DC-BDEF-57DCC77D1F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903" y="1690649"/>
            <a:ext cx="7125685" cy="39524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5C16E6-F2B6-4421-BF1C-EA14211AED76}"/>
              </a:ext>
            </a:extLst>
          </p:cNvPr>
          <p:cNvSpPr txBox="1"/>
          <p:nvPr/>
        </p:nvSpPr>
        <p:spPr>
          <a:xfrm>
            <a:off x="2732496" y="5758092"/>
            <a:ext cx="73134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Figure 3. The proposed framework architecture tailored to a data cube for compressive imaging.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0A03B-B5E6-41F9-9053-31A2686D106B}"/>
              </a:ext>
            </a:extLst>
          </p:cNvPr>
          <p:cNvSpPr txBox="1"/>
          <p:nvPr/>
        </p:nvSpPr>
        <p:spPr>
          <a:xfrm>
            <a:off x="9171992" y="6181987"/>
            <a:ext cx="15302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22-24 March 2022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B04A0F97-ADA6-4D5C-98C3-CCB988153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53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90"/>
    </mc:Choice>
    <mc:Fallback>
      <p:transition spd="slow" advTm="51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3B30C6-541D-471C-8706-8DE79EAA6930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E23F5-FE27-45FE-BF3E-81D481DEDE45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4C4CCD-A165-45DC-AB71-E4811A30F3D9}"/>
              </a:ext>
            </a:extLst>
          </p:cNvPr>
          <p:cNvSpPr txBox="1"/>
          <p:nvPr/>
        </p:nvSpPr>
        <p:spPr>
          <a:xfrm>
            <a:off x="856527" y="722313"/>
            <a:ext cx="1857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Method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72B6F1-C7AB-483A-B81E-9A2E60ECDEF1}"/>
              </a:ext>
            </a:extLst>
          </p:cNvPr>
          <p:cNvCxnSpPr>
            <a:cxnSpLocks/>
          </p:cNvCxnSpPr>
          <p:nvPr/>
        </p:nvCxnSpPr>
        <p:spPr>
          <a:xfrm>
            <a:off x="613459" y="1458411"/>
            <a:ext cx="57757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F9837DC-5D98-448B-A00B-71852D2EE808}"/>
              </a:ext>
            </a:extLst>
          </p:cNvPr>
          <p:cNvSpPr txBox="1"/>
          <p:nvPr/>
        </p:nvSpPr>
        <p:spPr>
          <a:xfrm>
            <a:off x="3853919" y="6181988"/>
            <a:ext cx="4399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Data compression conference 2022, Snowbird, Utah, USA</a:t>
            </a:r>
          </a:p>
        </p:txBody>
      </p:sp>
      <p:pic>
        <p:nvPicPr>
          <p:cNvPr id="6" name="Picture 5" descr="A picture containing shoji, window, building, crossword puzzle&#10;&#10;Description automatically generated">
            <a:extLst>
              <a:ext uri="{FF2B5EF4-FFF2-40B4-BE49-F238E27FC236}">
                <a16:creationId xmlns:a16="http://schemas.microsoft.com/office/drawing/2014/main" id="{C746F12B-FCBE-404B-A932-F2D02FF7B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30" y="1800149"/>
            <a:ext cx="5040270" cy="36453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B23E53-0EB6-4A0C-90E3-C896B7589302}"/>
              </a:ext>
            </a:extLst>
          </p:cNvPr>
          <p:cNvSpPr txBox="1"/>
          <p:nvPr/>
        </p:nvSpPr>
        <p:spPr>
          <a:xfrm>
            <a:off x="3666514" y="5597462"/>
            <a:ext cx="51139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ffectLst/>
              </a:rPr>
              <a:t>Figure </a:t>
            </a:r>
            <a:r>
              <a:rPr lang="en-US" sz="1400" dirty="0"/>
              <a:t>4</a:t>
            </a:r>
            <a:r>
              <a:rPr lang="en-US" sz="1400" dirty="0">
                <a:effectLst/>
              </a:rPr>
              <a:t>: Standard 4 ×4 block directional 9 modes intra-prediction.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8AADBF-D719-412D-98A8-A3D8BE2B826C}"/>
              </a:ext>
            </a:extLst>
          </p:cNvPr>
          <p:cNvSpPr txBox="1"/>
          <p:nvPr/>
        </p:nvSpPr>
        <p:spPr>
          <a:xfrm>
            <a:off x="11533187" y="6181987"/>
            <a:ext cx="4846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5/9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4D1849-02FB-4E07-B5A2-0C4B8D553D2C}"/>
              </a:ext>
            </a:extLst>
          </p:cNvPr>
          <p:cNvSpPr txBox="1"/>
          <p:nvPr/>
        </p:nvSpPr>
        <p:spPr>
          <a:xfrm>
            <a:off x="9171992" y="6181987"/>
            <a:ext cx="15302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22-24 March 2022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7F44EBB-67DE-435F-81FA-13E8E4592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9"/>
    </mc:Choice>
    <mc:Fallback>
      <p:transition spd="slow" advTm="4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3B30C6-541D-471C-8706-8DE79EAA6930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E23F5-FE27-45FE-BF3E-81D481DEDE45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4C4CCD-A165-45DC-AB71-E4811A30F3D9}"/>
              </a:ext>
            </a:extLst>
          </p:cNvPr>
          <p:cNvSpPr txBox="1"/>
          <p:nvPr/>
        </p:nvSpPr>
        <p:spPr>
          <a:xfrm>
            <a:off x="856527" y="722313"/>
            <a:ext cx="1857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Method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72B6F1-C7AB-483A-B81E-9A2E60ECDEF1}"/>
              </a:ext>
            </a:extLst>
          </p:cNvPr>
          <p:cNvCxnSpPr>
            <a:cxnSpLocks/>
          </p:cNvCxnSpPr>
          <p:nvPr/>
        </p:nvCxnSpPr>
        <p:spPr>
          <a:xfrm>
            <a:off x="613459" y="1458411"/>
            <a:ext cx="57757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F9837DC-5D98-448B-A00B-71852D2EE808}"/>
              </a:ext>
            </a:extLst>
          </p:cNvPr>
          <p:cNvSpPr txBox="1"/>
          <p:nvPr/>
        </p:nvSpPr>
        <p:spPr>
          <a:xfrm>
            <a:off x="3853919" y="6181988"/>
            <a:ext cx="4399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Data compression conference 2022, Snowbird, Utah, USA</a:t>
            </a:r>
          </a:p>
        </p:txBody>
      </p:sp>
      <p:pic>
        <p:nvPicPr>
          <p:cNvPr id="8" name="Picture 7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81EB6578-F2EC-4C17-914C-C840EA6E0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919" y="1506682"/>
            <a:ext cx="5113902" cy="35379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53A025D-54C9-418C-9F86-13A985B3F57A}"/>
              </a:ext>
            </a:extLst>
          </p:cNvPr>
          <p:cNvSpPr txBox="1"/>
          <p:nvPr/>
        </p:nvSpPr>
        <p:spPr>
          <a:xfrm>
            <a:off x="1575227" y="5044637"/>
            <a:ext cx="90415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effectLst/>
              </a:rPr>
              <a:t>Figure 5: Fast three-level hierarchical search motion estimation capable of stopping motion vectors with v equal to 3, where (a) the top-level of hierarchical motion estimation, (b) the middle-level of hierarchical motion estimation, (c) two motion vectors in the middle-level of hierarchical motion estimation are stopped, (d) the lowest-level of hierarchical motion estimation received computational resources to active motion vector, and (e) the matched</a:t>
            </a:r>
            <a:r>
              <a:rPr lang="th-TH" sz="1400" dirty="0">
                <a:effectLst/>
              </a:rPr>
              <a:t> </a:t>
            </a:r>
            <a:r>
              <a:rPr lang="en-US" sz="1400" dirty="0">
                <a:effectLst/>
              </a:rPr>
              <a:t>candidate is returned.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F3BC3C-80A2-4CB7-B853-884A0517AB0C}"/>
              </a:ext>
            </a:extLst>
          </p:cNvPr>
          <p:cNvSpPr txBox="1"/>
          <p:nvPr/>
        </p:nvSpPr>
        <p:spPr>
          <a:xfrm>
            <a:off x="11533187" y="6181987"/>
            <a:ext cx="4846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6/9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635EE4-EB2E-4240-B9C0-81E73F8F7317}"/>
              </a:ext>
            </a:extLst>
          </p:cNvPr>
          <p:cNvSpPr txBox="1"/>
          <p:nvPr/>
        </p:nvSpPr>
        <p:spPr>
          <a:xfrm>
            <a:off x="9171992" y="6181987"/>
            <a:ext cx="15302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22-24 March 2022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592096C-C5DD-441F-BD1B-D6937D546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4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16"/>
    </mc:Choice>
    <mc:Fallback>
      <p:transition spd="slow" advTm="12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3B30C6-541D-471C-8706-8DE79EAA6930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E23F5-FE27-45FE-BF3E-81D481DEDE45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4C4CCD-A165-45DC-AB71-E4811A30F3D9}"/>
              </a:ext>
            </a:extLst>
          </p:cNvPr>
          <p:cNvSpPr txBox="1"/>
          <p:nvPr/>
        </p:nvSpPr>
        <p:spPr>
          <a:xfrm>
            <a:off x="856527" y="722313"/>
            <a:ext cx="3904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Simulation results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72B6F1-C7AB-483A-B81E-9A2E60ECDEF1}"/>
              </a:ext>
            </a:extLst>
          </p:cNvPr>
          <p:cNvCxnSpPr>
            <a:cxnSpLocks/>
          </p:cNvCxnSpPr>
          <p:nvPr/>
        </p:nvCxnSpPr>
        <p:spPr>
          <a:xfrm>
            <a:off x="613459" y="1458411"/>
            <a:ext cx="57757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F9837DC-5D98-448B-A00B-71852D2EE808}"/>
              </a:ext>
            </a:extLst>
          </p:cNvPr>
          <p:cNvSpPr txBox="1"/>
          <p:nvPr/>
        </p:nvSpPr>
        <p:spPr>
          <a:xfrm>
            <a:off x="3853919" y="6181988"/>
            <a:ext cx="4399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Data compression conference 2022, Snowbird, Utah, USA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66">
                <a:extLst>
                  <a:ext uri="{FF2B5EF4-FFF2-40B4-BE49-F238E27FC236}">
                    <a16:creationId xmlns:a16="http://schemas.microsoft.com/office/drawing/2014/main" id="{21E06465-D8CA-4F98-8CEC-76779BE08EA6}"/>
                  </a:ext>
                </a:extLst>
              </p:cNvPr>
              <p:cNvSpPr txBox="1"/>
              <p:nvPr/>
            </p:nvSpPr>
            <p:spPr>
              <a:xfrm>
                <a:off x="856527" y="1759071"/>
                <a:ext cx="10676660" cy="1202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en-US" sz="1400" dirty="0"/>
                  <a:t>Table 1. Intra-prediction performance comparison with the state-of-the-art on various datasets, where </a:t>
                </a:r>
                <a:r>
                  <a:rPr lang="en-US" sz="1400" dirty="0" err="1"/>
                  <a:t>b×b</a:t>
                </a:r>
                <a:r>
                  <a:rPr lang="en-US" sz="1400" dirty="0"/>
                  <a:t> = n = 16 ×16, m = 64, (a) binary random matrix with DPCM-SQ [3], (b) binary random matrix with SDPC-SQ [4], (c) binary random matrix with modified-binary random matrix with 3 modes intra prediction-SQ [5], (d) </a:t>
                </a:r>
                <a:r>
                  <a:rPr lang="en-US" sz="1400" dirty="0" err="1"/>
                  <a:t>hadamard</a:t>
                </a:r>
                <a:r>
                  <a:rPr lang="en-US" sz="1400" dirty="0"/>
                  <a:t> with 4 modes intra prediction-SQ [6], (e) sequency-ordered </a:t>
                </a:r>
                <a:r>
                  <a:rPr lang="en-US" sz="1400" dirty="0" err="1"/>
                  <a:t>walsh-hadamard</a:t>
                </a:r>
                <a:r>
                  <a:rPr lang="en-US" sz="1400" dirty="0"/>
                  <a:t> with 7 modes intra prediction-SQ [7], (f) this work only intra-prediction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= 3, (g) this work only intra-prediction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400" dirty="0"/>
                  <a:t> = 6, and (h) this work only intra-prediction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= 9.</a:t>
                </a:r>
              </a:p>
            </p:txBody>
          </p:sp>
        </mc:Choice>
        <mc:Fallback xmlns="">
          <p:sp>
            <p:nvSpPr>
              <p:cNvPr id="10" name="TextBox 66">
                <a:extLst>
                  <a:ext uri="{FF2B5EF4-FFF2-40B4-BE49-F238E27FC236}">
                    <a16:creationId xmlns:a16="http://schemas.microsoft.com/office/drawing/2014/main" id="{21E06465-D8CA-4F98-8CEC-76779BE08E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527" y="1759071"/>
                <a:ext cx="10676660" cy="1202765"/>
              </a:xfrm>
              <a:prstGeom prst="rect">
                <a:avLst/>
              </a:prstGeom>
              <a:blipFill>
                <a:blip r:embed="rId5"/>
                <a:stretch>
                  <a:fillRect l="-171" t="-1015" r="-171" b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25B1C804-1650-49D4-908F-173F0B720C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795"/>
          <a:stretch/>
        </p:blipFill>
        <p:spPr>
          <a:xfrm>
            <a:off x="3350583" y="3090435"/>
            <a:ext cx="5490834" cy="17872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031D90-70B8-4E8A-BB39-29CFCD95F472}"/>
              </a:ext>
            </a:extLst>
          </p:cNvPr>
          <p:cNvSpPr txBox="1"/>
          <p:nvPr/>
        </p:nvSpPr>
        <p:spPr>
          <a:xfrm>
            <a:off x="856527" y="4965853"/>
            <a:ext cx="106766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800" dirty="0"/>
              <a:t>[1] Lu Gan, "Block Compressed Sensing of Natural Images," </a:t>
            </a:r>
            <a:r>
              <a:rPr lang="en-US" sz="800" i="1" dirty="0"/>
              <a:t>2007 15th International Conference on Digital Signal Processing</a:t>
            </a:r>
            <a:r>
              <a:rPr lang="en-US" sz="800" dirty="0"/>
              <a:t>, 2007, pp. 403-406, </a:t>
            </a:r>
            <a:r>
              <a:rPr lang="en-US" sz="800" dirty="0" err="1"/>
              <a:t>doi</a:t>
            </a:r>
            <a:r>
              <a:rPr lang="en-US" sz="800" dirty="0"/>
              <a:t>: 10.1109/ICDSP.2007.4288604.</a:t>
            </a:r>
          </a:p>
          <a:p>
            <a:pPr algn="just"/>
            <a:r>
              <a:rPr lang="en-US" sz="800" dirty="0"/>
              <a:t>[2] A. </a:t>
            </a:r>
            <a:r>
              <a:rPr lang="en-US" sz="800" dirty="0" err="1"/>
              <a:t>Mercat</a:t>
            </a:r>
            <a:r>
              <a:rPr lang="en-US" sz="800" dirty="0"/>
              <a:t>, M. </a:t>
            </a:r>
            <a:r>
              <a:rPr lang="en-US" sz="800" dirty="0" err="1"/>
              <a:t>Viitanen</a:t>
            </a:r>
            <a:r>
              <a:rPr lang="en-US" sz="800" dirty="0"/>
              <a:t>, and J. </a:t>
            </a:r>
            <a:r>
              <a:rPr lang="en-US" sz="800" dirty="0" err="1"/>
              <a:t>Vanne</a:t>
            </a:r>
            <a:r>
              <a:rPr lang="en-US" sz="800" dirty="0"/>
              <a:t>, “UVG dataset: 50/120fps 4K sequences for video codec analysis and development,” Accepted to ACM Multimedia Syst. Conf., Istanbul, Turkey, June 2020.</a:t>
            </a:r>
          </a:p>
          <a:p>
            <a:pPr algn="just"/>
            <a:r>
              <a:rPr lang="en-US" sz="800" dirty="0"/>
              <a:t>[3] S. Mun and J. E. Fowler, "DPCM for quantized block-based compressed sensing of images," 2012 Proceedings of the 20th European Signal Processing Conference (EUSIPCO), 2012, pp. 1424-1428.</a:t>
            </a:r>
          </a:p>
          <a:p>
            <a:pPr algn="just"/>
            <a:r>
              <a:rPr lang="en-US" sz="800" dirty="0"/>
              <a:t>[4] Zhang, J., Zhao, D. \&amp; Jiang, F. Spatially directional predictive coding for block-based compressive sensing of natural images. {\</a:t>
            </a:r>
            <a:r>
              <a:rPr lang="en-US" sz="800" dirty="0" err="1"/>
              <a:t>em</a:t>
            </a:r>
            <a:r>
              <a:rPr lang="en-US" sz="800" dirty="0"/>
              <a:t> 2013 IEEE International Conference On Image Processing}. pp. 1021-1025 (2013)</a:t>
            </a:r>
          </a:p>
          <a:p>
            <a:pPr algn="just"/>
            <a:r>
              <a:rPr lang="en-US" sz="800" dirty="0"/>
              <a:t>[5] J. Zhou, D. Zhou, L. Guo, Y. Takeshi and S. </a:t>
            </a:r>
            <a:r>
              <a:rPr lang="en-US" sz="800" dirty="0" err="1"/>
              <a:t>Goto</a:t>
            </a:r>
            <a:r>
              <a:rPr lang="en-US" sz="800" dirty="0"/>
              <a:t>, "Measurement-domain intra prediction framework for compressively sensed images," 2017 IEEE International Symposium on Circuits and Systems (ISCAS), 2017, pp. 1-4, </a:t>
            </a:r>
            <a:r>
              <a:rPr lang="en-US" sz="800" dirty="0" err="1"/>
              <a:t>doi</a:t>
            </a:r>
            <a:r>
              <a:rPr lang="en-US" sz="800" dirty="0"/>
              <a:t>: 10.1109/ISCAS.2017.8050262.</a:t>
            </a:r>
          </a:p>
          <a:p>
            <a:pPr algn="just"/>
            <a:r>
              <a:rPr lang="en-US" sz="800" dirty="0"/>
              <a:t>[6] J. Peetakul, Y. Fan and J. Zhou, "Intra Prediction-Based Measurement Coding Algorithm for Block-Based Compressive Sensing Images," in IEEE Access, vol. 9, pp. 56031-56040, 2021, </a:t>
            </a:r>
            <a:r>
              <a:rPr lang="en-US" sz="800" dirty="0" err="1"/>
              <a:t>doi</a:t>
            </a:r>
            <a:r>
              <a:rPr lang="en-US" sz="800" dirty="0"/>
              <a:t>: 10.1109/ACCESS.2021.3068579.</a:t>
            </a:r>
          </a:p>
          <a:p>
            <a:pPr algn="just"/>
            <a:r>
              <a:rPr lang="en-US" sz="800" dirty="0"/>
              <a:t>[7] T. T. T. Tran, J. Peetakul, C. D. K. Pham and J. Zhou, "Bi-directional intra prediction based measurement coding for compressive sensing images," 2020 IEEE 22nd International Workshop on Multimedia Signal Processing (MMSP), 2020, pp. 1-6, </a:t>
            </a:r>
            <a:r>
              <a:rPr lang="en-US" sz="800" dirty="0" err="1"/>
              <a:t>doi</a:t>
            </a:r>
            <a:r>
              <a:rPr lang="en-US" sz="800" dirty="0"/>
              <a:t>: 10.1109/MMSP48831.2020.9287074.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C09FB4-B21B-4A87-A0AD-7206ACA3651C}"/>
              </a:ext>
            </a:extLst>
          </p:cNvPr>
          <p:cNvSpPr txBox="1"/>
          <p:nvPr/>
        </p:nvSpPr>
        <p:spPr>
          <a:xfrm>
            <a:off x="11533187" y="6181987"/>
            <a:ext cx="4846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7/9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6E2AF6-CE4F-4D90-8A6C-152DD3F1E1D9}"/>
              </a:ext>
            </a:extLst>
          </p:cNvPr>
          <p:cNvSpPr txBox="1"/>
          <p:nvPr/>
        </p:nvSpPr>
        <p:spPr>
          <a:xfrm>
            <a:off x="9171992" y="6181987"/>
            <a:ext cx="15302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22-24 March 2022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664E3B2-E8FD-46EA-96D8-A2F138FF5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06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68"/>
    </mc:Choice>
    <mc:Fallback>
      <p:transition spd="slow" advTm="14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3B30C6-541D-471C-8706-8DE79EAA6930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E23F5-FE27-45FE-BF3E-81D481DEDE45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4C4CCD-A165-45DC-AB71-E4811A30F3D9}"/>
              </a:ext>
            </a:extLst>
          </p:cNvPr>
          <p:cNvSpPr txBox="1"/>
          <p:nvPr/>
        </p:nvSpPr>
        <p:spPr>
          <a:xfrm>
            <a:off x="856527" y="722313"/>
            <a:ext cx="3904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Simulation results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72B6F1-C7AB-483A-B81E-9A2E60ECDEF1}"/>
              </a:ext>
            </a:extLst>
          </p:cNvPr>
          <p:cNvCxnSpPr>
            <a:cxnSpLocks/>
          </p:cNvCxnSpPr>
          <p:nvPr/>
        </p:nvCxnSpPr>
        <p:spPr>
          <a:xfrm>
            <a:off x="613459" y="1458411"/>
            <a:ext cx="57757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F9837DC-5D98-448B-A00B-71852D2EE808}"/>
              </a:ext>
            </a:extLst>
          </p:cNvPr>
          <p:cNvSpPr txBox="1"/>
          <p:nvPr/>
        </p:nvSpPr>
        <p:spPr>
          <a:xfrm>
            <a:off x="3853919" y="6181988"/>
            <a:ext cx="4399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Data compression conference 2022, Snowbird, Utah, USA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F68452-35F2-4DD8-BD27-64A913D6BD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74"/>
          <a:stretch/>
        </p:blipFill>
        <p:spPr>
          <a:xfrm>
            <a:off x="3190492" y="3241235"/>
            <a:ext cx="5811016" cy="2231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68">
                <a:extLst>
                  <a:ext uri="{FF2B5EF4-FFF2-40B4-BE49-F238E27FC236}">
                    <a16:creationId xmlns:a16="http://schemas.microsoft.com/office/drawing/2014/main" id="{09E86428-7042-46FF-AEC4-CF22C291FD87}"/>
                  </a:ext>
                </a:extLst>
              </p:cNvPr>
              <p:cNvSpPr txBox="1"/>
              <p:nvPr/>
            </p:nvSpPr>
            <p:spPr>
              <a:xfrm>
                <a:off x="1212502" y="1900574"/>
                <a:ext cx="9953338" cy="1221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effectLst/>
                  </a:rPr>
                  <a:t>Table 2: Intra-prediction with 2 modes inter-prediction performance on 100 frames of various datasets, where </a:t>
                </a:r>
                <a:r>
                  <a:rPr lang="en-US" dirty="0" err="1">
                    <a:effectLst/>
                  </a:rPr>
                  <a:t>b×b</a:t>
                </a:r>
                <a:r>
                  <a:rPr lang="en-US" dirty="0">
                    <a:effectLst/>
                  </a:rPr>
                  <a:t> = n = 16×16, m = 64. The results in (a), (b), (c), represent intra-prediction with slow mode inter-prediction; (d), (e), (f), represent intra-prediction with fast mode inter-prediction,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effectLst/>
                  </a:rPr>
                  <a:t>= 3, 6, and 9, respectively.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68">
                <a:extLst>
                  <a:ext uri="{FF2B5EF4-FFF2-40B4-BE49-F238E27FC236}">
                    <a16:creationId xmlns:a16="http://schemas.microsoft.com/office/drawing/2014/main" id="{09E86428-7042-46FF-AEC4-CF22C291F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502" y="1900574"/>
                <a:ext cx="9953338" cy="1221745"/>
              </a:xfrm>
              <a:prstGeom prst="rect">
                <a:avLst/>
              </a:prstGeom>
              <a:blipFill>
                <a:blip r:embed="rId6"/>
                <a:stretch>
                  <a:fillRect l="-551" t="-3000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B8317B5-E91B-47BA-A5B1-50AC9652E27B}"/>
              </a:ext>
            </a:extLst>
          </p:cNvPr>
          <p:cNvSpPr txBox="1"/>
          <p:nvPr/>
        </p:nvSpPr>
        <p:spPr>
          <a:xfrm>
            <a:off x="11533187" y="6181987"/>
            <a:ext cx="4846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8/9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D8C609-E97D-4D73-9338-10803950E8C2}"/>
              </a:ext>
            </a:extLst>
          </p:cNvPr>
          <p:cNvSpPr txBox="1"/>
          <p:nvPr/>
        </p:nvSpPr>
        <p:spPr>
          <a:xfrm>
            <a:off x="9171992" y="6181987"/>
            <a:ext cx="15302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22-24 March 2022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CE61B1-8ED8-4B16-8FBD-A7851D77F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2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4"/>
    </mc:Choice>
    <mc:Fallback>
      <p:transition spd="slow" advTm="6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1075</Words>
  <Application>Microsoft Office PowerPoint</Application>
  <PresentationFormat>Widescreen</PresentationFormat>
  <Paragraphs>81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Peetakul Jirayu</dc:creator>
  <cp:lastModifiedBy>Peetakul Jirayu</cp:lastModifiedBy>
  <cp:revision>10</cp:revision>
  <dcterms:created xsi:type="dcterms:W3CDTF">2022-03-04T00:13:25Z</dcterms:created>
  <dcterms:modified xsi:type="dcterms:W3CDTF">2022-03-08T11:33:49Z</dcterms:modified>
</cp:coreProperties>
</file>