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560" r:id="rId1"/>
  </p:sldMasterIdLst>
  <p:notesMasterIdLst>
    <p:notesMasterId r:id="rId15"/>
  </p:notesMasterIdLst>
  <p:handoutMasterIdLst>
    <p:handoutMasterId r:id="rId16"/>
  </p:handoutMasterIdLst>
  <p:sldIdLst>
    <p:sldId id="256" r:id="rId2"/>
    <p:sldId id="543" r:id="rId3"/>
    <p:sldId id="573" r:id="rId4"/>
    <p:sldId id="574" r:id="rId5"/>
    <p:sldId id="631" r:id="rId6"/>
    <p:sldId id="632" r:id="rId7"/>
    <p:sldId id="633" r:id="rId8"/>
    <p:sldId id="588" r:id="rId9"/>
    <p:sldId id="589" r:id="rId10"/>
    <p:sldId id="629" r:id="rId11"/>
    <p:sldId id="630" r:id="rId12"/>
    <p:sldId id="634" r:id="rId13"/>
    <p:sldId id="408" r:id="rId14"/>
  </p:sldIdLst>
  <p:sldSz cx="9144000" cy="6858000" type="screen4x3"/>
  <p:notesSz cx="6950075" cy="9167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3FF"/>
    <a:srgbClr val="05FF04"/>
    <a:srgbClr val="DB5EDE"/>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723" autoAdjust="0"/>
  </p:normalViewPr>
  <p:slideViewPr>
    <p:cSldViewPr>
      <p:cViewPr varScale="1">
        <p:scale>
          <a:sx n="50" d="100"/>
          <a:sy n="50" d="100"/>
        </p:scale>
        <p:origin x="116" y="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58391"/>
          </a:xfrm>
          <a:prstGeom prst="rect">
            <a:avLst/>
          </a:prstGeom>
        </p:spPr>
        <p:txBody>
          <a:bodyPr vert="horz" lIns="92098" tIns="46049" rIns="92098" bIns="46049"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58391"/>
          </a:xfrm>
          <a:prstGeom prst="rect">
            <a:avLst/>
          </a:prstGeom>
        </p:spPr>
        <p:txBody>
          <a:bodyPr vert="horz" lIns="92098" tIns="46049" rIns="92098" bIns="46049" rtlCol="0"/>
          <a:lstStyle>
            <a:lvl1pPr algn="r">
              <a:defRPr sz="1200"/>
            </a:lvl1pPr>
          </a:lstStyle>
          <a:p>
            <a:fld id="{F6597FDE-A05E-F340-8188-9184648AEDD7}" type="datetimeFigureOut">
              <a:rPr lang="en-US" smtClean="0"/>
              <a:t>11/22/2018</a:t>
            </a:fld>
            <a:endParaRPr lang="en-US"/>
          </a:p>
        </p:txBody>
      </p:sp>
      <p:sp>
        <p:nvSpPr>
          <p:cNvPr id="4" name="Footer Placeholder 3"/>
          <p:cNvSpPr>
            <a:spLocks noGrp="1"/>
          </p:cNvSpPr>
          <p:nvPr>
            <p:ph type="ftr" sz="quarter" idx="2"/>
          </p:nvPr>
        </p:nvSpPr>
        <p:spPr>
          <a:xfrm>
            <a:off x="0" y="8707831"/>
            <a:ext cx="3011699" cy="458391"/>
          </a:xfrm>
          <a:prstGeom prst="rect">
            <a:avLst/>
          </a:prstGeom>
        </p:spPr>
        <p:txBody>
          <a:bodyPr vert="horz" lIns="92098" tIns="46049" rIns="92098" bIns="46049"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07831"/>
            <a:ext cx="3011699" cy="458391"/>
          </a:xfrm>
          <a:prstGeom prst="rect">
            <a:avLst/>
          </a:prstGeom>
        </p:spPr>
        <p:txBody>
          <a:bodyPr vert="horz" lIns="92098" tIns="46049" rIns="92098" bIns="46049" rtlCol="0" anchor="b"/>
          <a:lstStyle>
            <a:lvl1pPr algn="r">
              <a:defRPr sz="1200"/>
            </a:lvl1pPr>
          </a:lstStyle>
          <a:p>
            <a:fld id="{0CE53B38-3D9D-0B44-A082-5586ED74D6E7}" type="slidenum">
              <a:rPr lang="en-US" smtClean="0"/>
              <a:t>‹#›</a:t>
            </a:fld>
            <a:endParaRPr lang="en-US"/>
          </a:p>
        </p:txBody>
      </p:sp>
    </p:spTree>
    <p:extLst>
      <p:ext uri="{BB962C8B-B14F-4D97-AF65-F5344CB8AC3E}">
        <p14:creationId xmlns:p14="http://schemas.microsoft.com/office/powerpoint/2010/main" val="17030499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58391"/>
          </a:xfrm>
          <a:prstGeom prst="rect">
            <a:avLst/>
          </a:prstGeom>
        </p:spPr>
        <p:txBody>
          <a:bodyPr vert="horz" lIns="92098" tIns="46049" rIns="92098" bIns="46049" rtlCol="0"/>
          <a:lstStyle>
            <a:lvl1pPr algn="l">
              <a:defRPr sz="1200"/>
            </a:lvl1pPr>
          </a:lstStyle>
          <a:p>
            <a:endParaRPr lang="en-US" dirty="0"/>
          </a:p>
        </p:txBody>
      </p:sp>
      <p:sp>
        <p:nvSpPr>
          <p:cNvPr id="3" name="Date Placeholder 2"/>
          <p:cNvSpPr>
            <a:spLocks noGrp="1"/>
          </p:cNvSpPr>
          <p:nvPr>
            <p:ph type="dt" idx="1"/>
          </p:nvPr>
        </p:nvSpPr>
        <p:spPr>
          <a:xfrm>
            <a:off x="3936768" y="0"/>
            <a:ext cx="3011699" cy="458391"/>
          </a:xfrm>
          <a:prstGeom prst="rect">
            <a:avLst/>
          </a:prstGeom>
        </p:spPr>
        <p:txBody>
          <a:bodyPr vert="horz" lIns="92098" tIns="46049" rIns="92098" bIns="46049" rtlCol="0"/>
          <a:lstStyle>
            <a:lvl1pPr algn="r">
              <a:defRPr sz="1200"/>
            </a:lvl1pPr>
          </a:lstStyle>
          <a:p>
            <a:fld id="{779EC701-91A6-4376-BCFD-AFF5180A15F7}" type="datetimeFigureOut">
              <a:rPr lang="en-US" smtClean="0"/>
              <a:t>11/22/2018</a:t>
            </a:fld>
            <a:endParaRPr lang="en-US" dirty="0"/>
          </a:p>
        </p:txBody>
      </p:sp>
      <p:sp>
        <p:nvSpPr>
          <p:cNvPr id="4" name="Slide Image Placeholder 3"/>
          <p:cNvSpPr>
            <a:spLocks noGrp="1" noRot="1" noChangeAspect="1"/>
          </p:cNvSpPr>
          <p:nvPr>
            <p:ph type="sldImg" idx="2"/>
          </p:nvPr>
        </p:nvSpPr>
        <p:spPr>
          <a:xfrm>
            <a:off x="1182688" y="687388"/>
            <a:ext cx="4584700" cy="3438525"/>
          </a:xfrm>
          <a:prstGeom prst="rect">
            <a:avLst/>
          </a:prstGeom>
          <a:noFill/>
          <a:ln w="12700">
            <a:solidFill>
              <a:prstClr val="black"/>
            </a:solidFill>
          </a:ln>
        </p:spPr>
        <p:txBody>
          <a:bodyPr vert="horz" lIns="92098" tIns="46049" rIns="92098" bIns="46049" rtlCol="0" anchor="ctr"/>
          <a:lstStyle/>
          <a:p>
            <a:endParaRPr lang="en-US" dirty="0"/>
          </a:p>
        </p:txBody>
      </p:sp>
      <p:sp>
        <p:nvSpPr>
          <p:cNvPr id="5" name="Notes Placeholder 4"/>
          <p:cNvSpPr>
            <a:spLocks noGrp="1"/>
          </p:cNvSpPr>
          <p:nvPr>
            <p:ph type="body" sz="quarter" idx="3"/>
          </p:nvPr>
        </p:nvSpPr>
        <p:spPr>
          <a:xfrm>
            <a:off x="695008" y="4354711"/>
            <a:ext cx="5560060" cy="4125516"/>
          </a:xfrm>
          <a:prstGeom prst="rect">
            <a:avLst/>
          </a:prstGeom>
        </p:spPr>
        <p:txBody>
          <a:bodyPr vert="horz" lIns="92098" tIns="46049" rIns="92098" bIns="460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07831"/>
            <a:ext cx="3011699" cy="458391"/>
          </a:xfrm>
          <a:prstGeom prst="rect">
            <a:avLst/>
          </a:prstGeom>
        </p:spPr>
        <p:txBody>
          <a:bodyPr vert="horz" lIns="92098" tIns="46049" rIns="92098" bIns="460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07831"/>
            <a:ext cx="3011699" cy="458391"/>
          </a:xfrm>
          <a:prstGeom prst="rect">
            <a:avLst/>
          </a:prstGeom>
        </p:spPr>
        <p:txBody>
          <a:bodyPr vert="horz" lIns="92098" tIns="46049" rIns="92098" bIns="46049" rtlCol="0" anchor="b"/>
          <a:lstStyle>
            <a:lvl1pPr algn="r">
              <a:defRPr sz="1200"/>
            </a:lvl1pPr>
          </a:lstStyle>
          <a:p>
            <a:fld id="{9198DF30-8AD9-4748-B4E0-4A861CE47AA1}" type="slidenum">
              <a:rPr lang="en-US" smtClean="0"/>
              <a:t>‹#›</a:t>
            </a:fld>
            <a:endParaRPr lang="en-US" dirty="0"/>
          </a:p>
        </p:txBody>
      </p:sp>
    </p:spTree>
    <p:extLst>
      <p:ext uri="{BB962C8B-B14F-4D97-AF65-F5344CB8AC3E}">
        <p14:creationId xmlns:p14="http://schemas.microsoft.com/office/powerpoint/2010/main" val="178323096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the introduction. Today, I will talk about machine learning for image processing. This is a broad topic which I have been working for many years. So, I will give you the best highlight of my contribution. </a:t>
            </a:r>
          </a:p>
        </p:txBody>
      </p:sp>
      <p:sp>
        <p:nvSpPr>
          <p:cNvPr id="4" name="Slide Number Placeholder 3"/>
          <p:cNvSpPr>
            <a:spLocks noGrp="1"/>
          </p:cNvSpPr>
          <p:nvPr>
            <p:ph type="sldNum" sz="quarter" idx="10"/>
          </p:nvPr>
        </p:nvSpPr>
        <p:spPr/>
        <p:txBody>
          <a:bodyPr/>
          <a:lstStyle/>
          <a:p>
            <a:fld id="{9198DF30-8AD9-4748-B4E0-4A861CE47AA1}" type="slidenum">
              <a:rPr lang="en-US" smtClean="0"/>
              <a:t>1</a:t>
            </a:fld>
            <a:endParaRPr lang="en-US"/>
          </a:p>
        </p:txBody>
      </p:sp>
    </p:spTree>
    <p:extLst>
      <p:ext uri="{BB962C8B-B14F-4D97-AF65-F5344CB8AC3E}">
        <p14:creationId xmlns:p14="http://schemas.microsoft.com/office/powerpoint/2010/main" val="2614842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198DF30-8AD9-4748-B4E0-4A861CE47AA1}" type="slidenum">
              <a:rPr lang="en-US" smtClean="0"/>
              <a:t>10</a:t>
            </a:fld>
            <a:endParaRPr lang="en-US" dirty="0"/>
          </a:p>
        </p:txBody>
      </p:sp>
    </p:spTree>
    <p:extLst>
      <p:ext uri="{BB962C8B-B14F-4D97-AF65-F5344CB8AC3E}">
        <p14:creationId xmlns:p14="http://schemas.microsoft.com/office/powerpoint/2010/main" val="2111919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8DF30-8AD9-4748-B4E0-4A861CE47AA1}" type="slidenum">
              <a:rPr lang="en-US" smtClean="0"/>
              <a:t>11</a:t>
            </a:fld>
            <a:endParaRPr lang="en-US" dirty="0"/>
          </a:p>
        </p:txBody>
      </p:sp>
    </p:spTree>
    <p:extLst>
      <p:ext uri="{BB962C8B-B14F-4D97-AF65-F5344CB8AC3E}">
        <p14:creationId xmlns:p14="http://schemas.microsoft.com/office/powerpoint/2010/main" val="3367384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8DF30-8AD9-4748-B4E0-4A861CE47AA1}" type="slidenum">
              <a:rPr lang="en-US" smtClean="0"/>
              <a:t>12</a:t>
            </a:fld>
            <a:endParaRPr lang="en-US" dirty="0"/>
          </a:p>
        </p:txBody>
      </p:sp>
    </p:spTree>
    <p:extLst>
      <p:ext uri="{BB962C8B-B14F-4D97-AF65-F5344CB8AC3E}">
        <p14:creationId xmlns:p14="http://schemas.microsoft.com/office/powerpoint/2010/main" val="546107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198DF30-8AD9-4748-B4E0-4A861CE47AA1}" type="slidenum">
              <a:rPr lang="en-US" smtClean="0"/>
              <a:t>13</a:t>
            </a:fld>
            <a:endParaRPr lang="en-US" dirty="0"/>
          </a:p>
        </p:txBody>
      </p:sp>
    </p:spTree>
    <p:extLst>
      <p:ext uri="{BB962C8B-B14F-4D97-AF65-F5344CB8AC3E}">
        <p14:creationId xmlns:p14="http://schemas.microsoft.com/office/powerpoint/2010/main" val="4029974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talk, I will give you four examples</a:t>
            </a:r>
            <a:r>
              <a:rPr lang="en-US" baseline="0" dirty="0"/>
              <a:t> how I advance image processing using machine learning techniques: </a:t>
            </a:r>
          </a:p>
          <a:p>
            <a:endParaRPr lang="en-US" baseline="0" dirty="0"/>
          </a:p>
          <a:p>
            <a:r>
              <a:rPr lang="en-US" baseline="0" dirty="0"/>
              <a:t>First, we develop a joint metal artifact reduction and segmentation method based on dictionary learning. We propose image-domain processing for metal artifact reduction for CT images using learned dictionary. In addition, we derive iterative optimization for MAR and segmentation which can have a synergistic effect.</a:t>
            </a:r>
          </a:p>
          <a:p>
            <a:pPr defTabSz="920984">
              <a:defRPr/>
            </a:pPr>
            <a:r>
              <a:rPr lang="en-US" baseline="0" dirty="0"/>
              <a:t>Second, we improve model-based iterative CT reconstruction with a help of deep residual learning. We develop image de-noising method from the learned relation between FBP/MBIR pairs in the database. Then, we use novel plug-and-play optimization method to incorporate learning-based image de-noising into MBIR framework.</a:t>
            </a:r>
          </a:p>
          <a:p>
            <a:r>
              <a:rPr lang="en-US" baseline="0" dirty="0"/>
              <a:t>Third, we develop learning-based sparse sampling for high throughput microscopic imaging. Here, we estimate the entropy reduction with a new measurement based on supervised learning approach. By maximizing the entropy reduction, we can find the optimal scanning pattern to reduce the number of required samples. </a:t>
            </a:r>
          </a:p>
          <a:p>
            <a:r>
              <a:rPr lang="en-US" baseline="0" dirty="0"/>
              <a:t>Lastly, I will talk about deep learning for moving object detection from UAVs. The goal of this approach is to develop efficient and effective moving object detection algorithm for cheap and light-weight collision avoidance system. Toward this, we apply deep learning classification on estimated motion and appearance features to identify other UAVs.</a:t>
            </a:r>
          </a:p>
        </p:txBody>
      </p:sp>
      <p:sp>
        <p:nvSpPr>
          <p:cNvPr id="4" name="Slide Number Placeholder 3"/>
          <p:cNvSpPr>
            <a:spLocks noGrp="1"/>
          </p:cNvSpPr>
          <p:nvPr>
            <p:ph type="sldNum" sz="quarter" idx="10"/>
          </p:nvPr>
        </p:nvSpPr>
        <p:spPr/>
        <p:txBody>
          <a:bodyPr/>
          <a:lstStyle/>
          <a:p>
            <a:fld id="{9198DF30-8AD9-4748-B4E0-4A861CE47AA1}" type="slidenum">
              <a:rPr lang="en-US" smtClean="0"/>
              <a:t>2</a:t>
            </a:fld>
            <a:endParaRPr lang="en-US" dirty="0"/>
          </a:p>
        </p:txBody>
      </p:sp>
    </p:spTree>
    <p:extLst>
      <p:ext uri="{BB962C8B-B14F-4D97-AF65-F5344CB8AC3E}">
        <p14:creationId xmlns:p14="http://schemas.microsoft.com/office/powerpoint/2010/main" val="910953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Computed</a:t>
            </a:r>
            <a:r>
              <a:rPr lang="en-US" baseline="0" dirty="0"/>
              <a:t> Tomography (CT) reconstruction is widely used for many applications. For example, CT image is used for routine clinical diagnosis in medical application. Due to recent advance in 3D printing, CT image becomes popular in inspecting parts by additive manufacturing. </a:t>
            </a:r>
          </a:p>
          <a:p>
            <a:endParaRPr lang="en-US" baseline="0" dirty="0"/>
          </a:p>
          <a:p>
            <a:r>
              <a:rPr lang="en-US" baseline="0" dirty="0"/>
              <a:t>Traditional CT approximately measures n views with n channels to ensure Nyquist sampling. However, for the high-resolution and large FOV imaging, n becomes very large resulting in very large number of measurements.</a:t>
            </a:r>
          </a:p>
          <a:p>
            <a:endParaRPr lang="en-US" baseline="0" dirty="0"/>
          </a:p>
          <a:p>
            <a:r>
              <a:rPr lang="en-US" baseline="0" dirty="0"/>
              <a:t>To tackle this challenge, sparse-view CT gained a lot of attention. For example, sparse-view CT can reduce the acquisition time in manufacturing application, which reduces the cost. For scientific application for dynamically changing objects, sparse-view CT can significantly enhance the temporal resolution.</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198DF30-8AD9-4748-B4E0-4A861CE47AA1}" type="slidenum">
              <a:rPr lang="en-US" smtClean="0"/>
              <a:t>3</a:t>
            </a:fld>
            <a:endParaRPr lang="en-US" dirty="0"/>
          </a:p>
        </p:txBody>
      </p:sp>
    </p:spTree>
    <p:extLst>
      <p:ext uri="{BB962C8B-B14F-4D97-AF65-F5344CB8AC3E}">
        <p14:creationId xmlns:p14="http://schemas.microsoft.com/office/powerpoint/2010/main" val="2321588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Model-based Iterative Reconstruction (MBIR) is one of the state-of-the art algorithms for CT reconstruction. Unlike analytical reconstruction, MBIR incorporate forward model representing the physical detection system and the prior model based on the assumption about the object being imaged. </a:t>
            </a:r>
          </a:p>
          <a:p>
            <a:endParaRPr lang="en-US" dirty="0"/>
          </a:p>
          <a:p>
            <a:r>
              <a:rPr lang="en-US" dirty="0"/>
              <a:t>MBIR demonstrates significant advantages over standard analytic</a:t>
            </a:r>
            <a:r>
              <a:rPr lang="en-US" baseline="0" dirty="0"/>
              <a:t> recon such as filtered-back projection.</a:t>
            </a:r>
          </a:p>
          <a:p>
            <a:endParaRPr lang="en-US" baseline="0" dirty="0"/>
          </a:p>
          <a:p>
            <a:r>
              <a:rPr lang="en-US" baseline="0" dirty="0"/>
              <a:t>These figures show the benefit of MBIR over FBP. You can note that MBIR reduces the noise level and enhance the spatial resolution compared with FBP in challenging 16 view reconstruction. </a:t>
            </a:r>
          </a:p>
          <a:p>
            <a:endParaRPr lang="en-US" baseline="0" dirty="0"/>
          </a:p>
          <a:p>
            <a:r>
              <a:rPr lang="en-US" baseline="0" dirty="0"/>
              <a:t>This allows us to reduce X-ray dosage on patients for medical application and decrease the scan time by sparse-view samples for industrial application.</a:t>
            </a:r>
            <a:endParaRPr lang="en-US" dirty="0"/>
          </a:p>
        </p:txBody>
      </p:sp>
      <p:sp>
        <p:nvSpPr>
          <p:cNvPr id="4" name="Slide Number Placeholder 3"/>
          <p:cNvSpPr>
            <a:spLocks noGrp="1"/>
          </p:cNvSpPr>
          <p:nvPr>
            <p:ph type="sldNum" sz="quarter" idx="10"/>
          </p:nvPr>
        </p:nvSpPr>
        <p:spPr/>
        <p:txBody>
          <a:bodyPr/>
          <a:lstStyle/>
          <a:p>
            <a:fld id="{9198DF30-8AD9-4748-B4E0-4A861CE47AA1}" type="slidenum">
              <a:rPr lang="en-US" smtClean="0"/>
              <a:t>4</a:t>
            </a:fld>
            <a:endParaRPr lang="en-US" dirty="0"/>
          </a:p>
        </p:txBody>
      </p:sp>
    </p:spTree>
    <p:extLst>
      <p:ext uri="{BB962C8B-B14F-4D97-AF65-F5344CB8AC3E}">
        <p14:creationId xmlns:p14="http://schemas.microsoft.com/office/powerpoint/2010/main" val="1579925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Recently, a deep neural network shows powerful performance in computer vision applications such as image de-noising. </a:t>
            </a:r>
          </a:p>
          <a:p>
            <a:endParaRPr lang="en-US" baseline="0" dirty="0"/>
          </a:p>
          <a:p>
            <a:r>
              <a:rPr lang="en-US" baseline="0" dirty="0"/>
              <a:t>Here, the weights of a multi-layer network are trained on large dataset and then trained network is applied to remove noise of the unseen testing image. </a:t>
            </a:r>
          </a:p>
          <a:p>
            <a:endParaRPr lang="en-US" baseline="0" dirty="0"/>
          </a:p>
          <a:p>
            <a:r>
              <a:rPr lang="en-US" dirty="0"/>
              <a:t>These figures show the result</a:t>
            </a:r>
            <a:r>
              <a:rPr lang="en-US" baseline="0" dirty="0"/>
              <a:t> of </a:t>
            </a:r>
            <a:r>
              <a:rPr lang="en-US" dirty="0"/>
              <a:t>Deep Residual Learning De-noising</a:t>
            </a:r>
            <a:r>
              <a:rPr lang="en-US" baseline="0" dirty="0"/>
              <a:t> on unseen testing images</a:t>
            </a:r>
            <a:r>
              <a:rPr lang="en-US" dirty="0"/>
              <a:t>. </a:t>
            </a:r>
          </a:p>
          <a:p>
            <a:endParaRPr lang="en-US" dirty="0"/>
          </a:p>
          <a:p>
            <a:r>
              <a:rPr lang="en-US" dirty="0"/>
              <a:t>In the first column</a:t>
            </a:r>
            <a:r>
              <a:rPr lang="en-US" baseline="0" dirty="0"/>
              <a:t>, we display input FBP images. You can note the noisy texture in soft tissue of the heart. </a:t>
            </a:r>
          </a:p>
          <a:p>
            <a:endParaRPr lang="en-US" baseline="0" dirty="0"/>
          </a:p>
          <a:p>
            <a:r>
              <a:rPr lang="en-US" baseline="0" dirty="0"/>
              <a:t>In the second column, we use trained deep neural network for de-noising. </a:t>
            </a:r>
          </a:p>
          <a:p>
            <a:endParaRPr lang="en-US" baseline="0" dirty="0"/>
          </a:p>
          <a:p>
            <a:r>
              <a:rPr lang="en-US" baseline="0" dirty="0"/>
              <a:t>For reference, we also illustrate Ground-Truth MBIR in the third column. </a:t>
            </a:r>
          </a:p>
          <a:p>
            <a:endParaRPr lang="en-US" baseline="0" dirty="0"/>
          </a:p>
          <a:p>
            <a:r>
              <a:rPr lang="en-US" baseline="0" dirty="0"/>
              <a:t>Our method can generate ground-truth MBIR-like image from FBP in terms of noise texture and image resolution. </a:t>
            </a:r>
          </a:p>
          <a:p>
            <a:endParaRPr lang="en-US" baseline="0" dirty="0"/>
          </a:p>
          <a:p>
            <a:r>
              <a:rPr lang="en-US" baseline="0" dirty="0"/>
              <a:t>For quantitative evaluation, we compute PSNR toward ground-truth MBIR. </a:t>
            </a:r>
          </a:p>
          <a:p>
            <a:endParaRPr lang="en-US" baseline="0" dirty="0"/>
          </a:p>
          <a:p>
            <a:r>
              <a:rPr lang="en-US" dirty="0"/>
              <a:t>For both cases, we achieve about 1dB</a:t>
            </a:r>
            <a:r>
              <a:rPr lang="en-US" baseline="0" dirty="0"/>
              <a:t> increase of PSNR, which highlights the robustness and effectiveness of our denoising.</a:t>
            </a:r>
          </a:p>
          <a:p>
            <a:endParaRPr lang="en-US" baseline="0" dirty="0"/>
          </a:p>
        </p:txBody>
      </p:sp>
      <p:sp>
        <p:nvSpPr>
          <p:cNvPr id="4" name="Slide Number Placeholder 3"/>
          <p:cNvSpPr>
            <a:spLocks noGrp="1"/>
          </p:cNvSpPr>
          <p:nvPr>
            <p:ph type="sldNum" sz="quarter" idx="10"/>
          </p:nvPr>
        </p:nvSpPr>
        <p:spPr/>
        <p:txBody>
          <a:bodyPr/>
          <a:lstStyle/>
          <a:p>
            <a:fld id="{9198DF30-8AD9-4748-B4E0-4A861CE47AA1}" type="slidenum">
              <a:rPr lang="en-US" smtClean="0"/>
              <a:t>5</a:t>
            </a:fld>
            <a:endParaRPr lang="en-US" dirty="0"/>
          </a:p>
        </p:txBody>
      </p:sp>
    </p:spTree>
    <p:extLst>
      <p:ext uri="{BB962C8B-B14F-4D97-AF65-F5344CB8AC3E}">
        <p14:creationId xmlns:p14="http://schemas.microsoft.com/office/powerpoint/2010/main" val="2618806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198DF30-8AD9-4748-B4E0-4A861CE47AA1}" type="slidenum">
              <a:rPr lang="en-US" smtClean="0"/>
              <a:t>6</a:t>
            </a:fld>
            <a:endParaRPr lang="en-US" dirty="0"/>
          </a:p>
        </p:txBody>
      </p:sp>
    </p:spTree>
    <p:extLst>
      <p:ext uri="{BB962C8B-B14F-4D97-AF65-F5344CB8AC3E}">
        <p14:creationId xmlns:p14="http://schemas.microsoft.com/office/powerpoint/2010/main" val="3053438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MBIR shows promising results, accurate prior modeling plays</a:t>
            </a:r>
            <a:r>
              <a:rPr lang="en-US" baseline="0" dirty="0"/>
              <a:t> a significant role in the quality of MBIR. </a:t>
            </a:r>
          </a:p>
          <a:p>
            <a:endParaRPr lang="en-US" baseline="0" dirty="0"/>
          </a:p>
          <a:p>
            <a:r>
              <a:rPr lang="en-US" baseline="0" dirty="0"/>
              <a:t>The general approach uses MRF as a prior model, which penalizes intensity fluctuations in the neighborhood pixels. </a:t>
            </a:r>
          </a:p>
          <a:p>
            <a:endParaRPr lang="en-US" baseline="0" dirty="0"/>
          </a:p>
          <a:p>
            <a:r>
              <a:rPr lang="en-US" baseline="0" dirty="0"/>
              <a:t>However, MRF is not sufficient to differentiate the noise-induced fluctuation from the underlying object. </a:t>
            </a:r>
          </a:p>
          <a:p>
            <a:endParaRPr lang="en-US" baseline="0" dirty="0"/>
          </a:p>
          <a:p>
            <a:r>
              <a:rPr lang="en-US" baseline="0" dirty="0"/>
              <a:t>We instead generate the prior model by applying machine learning to a large number of training images. </a:t>
            </a:r>
          </a:p>
          <a:p>
            <a:endParaRPr lang="en-US" baseline="0" dirty="0"/>
          </a:p>
          <a:p>
            <a:r>
              <a:rPr lang="en-US" baseline="0" dirty="0"/>
              <a:t>For example, we build data-driven prior model from FBP and corresponding Ground-Truth MBIR. </a:t>
            </a:r>
          </a:p>
          <a:p>
            <a:endParaRPr lang="en-US" baseline="0" dirty="0"/>
          </a:p>
          <a:p>
            <a:r>
              <a:rPr lang="en-US" baseline="0" dirty="0"/>
              <a:t>Here, for ground truth, we run 50 iterations of MBIR which takes a few hours.</a:t>
            </a:r>
          </a:p>
        </p:txBody>
      </p:sp>
      <p:sp>
        <p:nvSpPr>
          <p:cNvPr id="4" name="Slide Number Placeholder 3"/>
          <p:cNvSpPr>
            <a:spLocks noGrp="1"/>
          </p:cNvSpPr>
          <p:nvPr>
            <p:ph type="sldNum" sz="quarter" idx="10"/>
          </p:nvPr>
        </p:nvSpPr>
        <p:spPr/>
        <p:txBody>
          <a:bodyPr/>
          <a:lstStyle/>
          <a:p>
            <a:fld id="{9198DF30-8AD9-4748-B4E0-4A861CE47AA1}" type="slidenum">
              <a:rPr lang="en-US" smtClean="0"/>
              <a:t>7</a:t>
            </a:fld>
            <a:endParaRPr lang="en-US" dirty="0"/>
          </a:p>
        </p:txBody>
      </p:sp>
    </p:spTree>
    <p:extLst>
      <p:ext uri="{BB962C8B-B14F-4D97-AF65-F5344CB8AC3E}">
        <p14:creationId xmlns:p14="http://schemas.microsoft.com/office/powerpoint/2010/main" val="3433514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MBIR shows promising results, accurate prior modeling plays</a:t>
            </a:r>
            <a:r>
              <a:rPr lang="en-US" baseline="0" dirty="0"/>
              <a:t> a significant role in the quality of MBIR. </a:t>
            </a:r>
          </a:p>
          <a:p>
            <a:endParaRPr lang="en-US" baseline="0" dirty="0"/>
          </a:p>
          <a:p>
            <a:r>
              <a:rPr lang="en-US" baseline="0" dirty="0"/>
              <a:t>The general approach uses MRF as a prior model, which penalizes intensity fluctuations in the neighborhood pixels. </a:t>
            </a:r>
          </a:p>
          <a:p>
            <a:endParaRPr lang="en-US" baseline="0" dirty="0"/>
          </a:p>
          <a:p>
            <a:r>
              <a:rPr lang="en-US" baseline="0" dirty="0"/>
              <a:t>However, MRF is not sufficient to differentiate the noise-induced fluctuation from the underlying object. </a:t>
            </a:r>
          </a:p>
          <a:p>
            <a:endParaRPr lang="en-US" baseline="0" dirty="0"/>
          </a:p>
          <a:p>
            <a:r>
              <a:rPr lang="en-US" baseline="0" dirty="0"/>
              <a:t>We instead generate the prior model by applying machine learning to a large number of training images. </a:t>
            </a:r>
          </a:p>
          <a:p>
            <a:endParaRPr lang="en-US" baseline="0" dirty="0"/>
          </a:p>
          <a:p>
            <a:r>
              <a:rPr lang="en-US" baseline="0" dirty="0"/>
              <a:t>For example, we build data-driven prior model from FBP and corresponding Ground-Truth MBIR. </a:t>
            </a:r>
          </a:p>
          <a:p>
            <a:endParaRPr lang="en-US" baseline="0" dirty="0"/>
          </a:p>
          <a:p>
            <a:r>
              <a:rPr lang="en-US" baseline="0" dirty="0"/>
              <a:t>Here, for ground truth, we run 50 iterations of MBIR which takes a few hours.</a:t>
            </a:r>
          </a:p>
        </p:txBody>
      </p:sp>
      <p:sp>
        <p:nvSpPr>
          <p:cNvPr id="4" name="Slide Number Placeholder 3"/>
          <p:cNvSpPr>
            <a:spLocks noGrp="1"/>
          </p:cNvSpPr>
          <p:nvPr>
            <p:ph type="sldNum" sz="quarter" idx="10"/>
          </p:nvPr>
        </p:nvSpPr>
        <p:spPr/>
        <p:txBody>
          <a:bodyPr/>
          <a:lstStyle/>
          <a:p>
            <a:fld id="{9198DF30-8AD9-4748-B4E0-4A861CE47AA1}" type="slidenum">
              <a:rPr lang="en-US" smtClean="0"/>
              <a:t>8</a:t>
            </a:fld>
            <a:endParaRPr lang="en-US" dirty="0"/>
          </a:p>
        </p:txBody>
      </p:sp>
    </p:spTree>
    <p:extLst>
      <p:ext uri="{BB962C8B-B14F-4D97-AF65-F5344CB8AC3E}">
        <p14:creationId xmlns:p14="http://schemas.microsoft.com/office/powerpoint/2010/main" val="911698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Then, we will use deep learning based de-noising for a prior model of MBIR. </a:t>
            </a:r>
          </a:p>
          <a:p>
            <a:endParaRPr lang="en-US" baseline="0" dirty="0"/>
          </a:p>
          <a:p>
            <a:r>
              <a:rPr lang="en-US" baseline="0" dirty="0"/>
              <a:t>Recently, a deep neural network shows powerful performance in computer vision applications such as image de-noising. </a:t>
            </a:r>
          </a:p>
          <a:p>
            <a:endParaRPr lang="en-US" baseline="0" dirty="0"/>
          </a:p>
          <a:p>
            <a:r>
              <a:rPr lang="en-US" baseline="0" dirty="0"/>
              <a:t>Here, the weights of a multi-layer network are trained on large dataset and then trained network is applied to remove noise of the unseen testing image. </a:t>
            </a:r>
          </a:p>
          <a:p>
            <a:endParaRPr lang="en-US" baseline="0" dirty="0"/>
          </a:p>
          <a:p>
            <a:r>
              <a:rPr lang="en-US" baseline="0" dirty="0"/>
              <a:t>One of the key challenge in applying deep learning to 3D volume is high training time. </a:t>
            </a:r>
          </a:p>
          <a:p>
            <a:endParaRPr lang="en-US" baseline="0" dirty="0"/>
          </a:p>
          <a:p>
            <a:r>
              <a:rPr lang="en-US" baseline="0" dirty="0"/>
              <a:t>To tackle the challenge, we design residual network which predicts difference image between FBP and ground-truth MBIR. </a:t>
            </a:r>
          </a:p>
          <a:p>
            <a:endParaRPr lang="en-US" baseline="0" dirty="0"/>
          </a:p>
          <a:p>
            <a:r>
              <a:rPr lang="en-US" baseline="0" dirty="0"/>
              <a:t>Since we by-pass low-frequency parts of images, we only need to learn the high-frequency noise characteristic. </a:t>
            </a:r>
          </a:p>
          <a:p>
            <a:endParaRPr lang="en-US" baseline="0" dirty="0"/>
          </a:p>
          <a:p>
            <a:r>
              <a:rPr lang="en-US" baseline="0" dirty="0"/>
              <a:t>This allows us to train relatively shallow network with 17 convolutional layers. </a:t>
            </a:r>
          </a:p>
          <a:p>
            <a:endParaRPr lang="en-US" baseline="0" dirty="0"/>
          </a:p>
          <a:p>
            <a:r>
              <a:rPr lang="en-US" baseline="0" dirty="0"/>
              <a:t>In addition, we use batch normalization and </a:t>
            </a:r>
            <a:r>
              <a:rPr lang="en-US" baseline="0" dirty="0" err="1"/>
              <a:t>ReLU</a:t>
            </a:r>
            <a:r>
              <a:rPr lang="en-US" baseline="0" dirty="0"/>
              <a:t> with multi-GPU implementation for efficient training.</a:t>
            </a:r>
          </a:p>
        </p:txBody>
      </p:sp>
      <p:sp>
        <p:nvSpPr>
          <p:cNvPr id="4" name="Slide Number Placeholder 3"/>
          <p:cNvSpPr>
            <a:spLocks noGrp="1"/>
          </p:cNvSpPr>
          <p:nvPr>
            <p:ph type="sldNum" sz="quarter" idx="10"/>
          </p:nvPr>
        </p:nvSpPr>
        <p:spPr/>
        <p:txBody>
          <a:bodyPr/>
          <a:lstStyle/>
          <a:p>
            <a:fld id="{9198DF30-8AD9-4748-B4E0-4A861CE47AA1}" type="slidenum">
              <a:rPr lang="en-US" smtClean="0"/>
              <a:t>9</a:t>
            </a:fld>
            <a:endParaRPr lang="en-US" dirty="0"/>
          </a:p>
        </p:txBody>
      </p:sp>
    </p:spTree>
    <p:extLst>
      <p:ext uri="{BB962C8B-B14F-4D97-AF65-F5344CB8AC3E}">
        <p14:creationId xmlns:p14="http://schemas.microsoft.com/office/powerpoint/2010/main" val="1900129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normAutofit/>
          </a:bodyPr>
          <a:lstStyle>
            <a:lvl1pPr marL="0" indent="0" algn="ctr">
              <a:buNone/>
              <a:defRPr sz="2400">
                <a:solidFill>
                  <a:schemeClr val="tx2"/>
                </a:solidFill>
                <a:latin typeface="Arial" pitchFamily="34" charset="0"/>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normAutofit/>
          </a:bodyPr>
          <a:lstStyle>
            <a:lvl1pPr algn="ctr">
              <a:defRPr lang="en-US" sz="3600" dirty="0">
                <a:solidFill>
                  <a:srgbClr val="FFFFFF"/>
                </a:solidFill>
                <a:latin typeface="Arial" pitchFamily="34" charset="0"/>
                <a:cs typeface="Arial" pitchFamily="34" charset="0"/>
              </a:defRPr>
            </a:lvl1pPr>
          </a:lstStyle>
          <a:p>
            <a:r>
              <a:rPr kumimoji="0" lang="en-US" dirty="0"/>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Dong Hye Ye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Arial" pitchFamily="34" charset="0"/>
                <a:cs typeface="Arial" pitchFamily="34" charset="0"/>
              </a:defRPr>
            </a:lvl1pPr>
          </a:lstStyle>
          <a:p>
            <a:r>
              <a:rPr kumimoji="0" lang="en-US" dirty="0"/>
              <a:t>Click to edit Master title style</a:t>
            </a:r>
          </a:p>
        </p:txBody>
      </p:sp>
      <p:sp>
        <p:nvSpPr>
          <p:cNvPr id="4" name="Date Placeholder 3"/>
          <p:cNvSpPr>
            <a:spLocks noGrp="1"/>
          </p:cNvSpPr>
          <p:nvPr>
            <p:ph type="dt" sz="half" idx="10"/>
          </p:nvPr>
        </p:nvSpPr>
        <p:spPr/>
        <p:txBody>
          <a:bodyPr/>
          <a:lstStyle>
            <a:lvl1pPr>
              <a:defRPr sz="1200">
                <a:latin typeface="Arial" pitchFamily="34" charset="0"/>
                <a:cs typeface="Arial" pitchFamily="34" charset="0"/>
              </a:defRPr>
            </a:lvl1pPr>
          </a:lstStyle>
          <a:p>
            <a:r>
              <a:rPr lang="en-US"/>
              <a:t>Dong Hye Ye</a:t>
            </a:r>
            <a:endParaRPr lang="en-US" dirty="0"/>
          </a:p>
        </p:txBody>
      </p:sp>
      <p:sp>
        <p:nvSpPr>
          <p:cNvPr id="6" name="Slide Number Placeholder 5"/>
          <p:cNvSpPr>
            <a:spLocks noGrp="1"/>
          </p:cNvSpPr>
          <p:nvPr>
            <p:ph type="sldNum" sz="quarter" idx="12"/>
          </p:nvPr>
        </p:nvSpPr>
        <p:spPr>
          <a:noFill/>
        </p:spPr>
        <p:txBody>
          <a:bodyPr/>
          <a:lstStyle>
            <a:lvl1pPr>
              <a:defRPr>
                <a:solidFill>
                  <a:schemeClr val="bg1">
                    <a:lumMod val="50000"/>
                  </a:schemeClr>
                </a:solidFill>
              </a:defRPr>
            </a:lvl1pPr>
          </a:lstStyle>
          <a:p>
            <a:fld id="{B6F15528-21DE-4FAA-801E-634DDDAF4B2B}"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normAutofit/>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r>
              <a:rPr lang="en-US"/>
              <a:t>Dong Hye Ye</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r>
              <a:rPr lang="en-US"/>
              <a:t>Dong Hye Ye</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r>
              <a:rPr lang="en-US"/>
              <a:t>Dong Hye Ye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Dong Hye Ye</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r>
              <a:rPr lang="en-US"/>
              <a:t>Dong Hye Ye</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r>
              <a:rPr lang="en-US"/>
              <a:t>Dong Hye Ye</a:t>
            </a:r>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Dong Hye Ye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r>
              <a:rPr lang="en-US"/>
              <a:t>Dong Hye Ye</a:t>
            </a:r>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561" r:id="rId1"/>
    <p:sldLayoutId id="2147484562" r:id="rId2"/>
    <p:sldLayoutId id="2147484564" r:id="rId3"/>
    <p:sldLayoutId id="2147484565" r:id="rId4"/>
    <p:sldLayoutId id="2147484566" r:id="rId5"/>
    <p:sldLayoutId id="2147484567" r:id="rId6"/>
    <p:sldLayoutId id="2147484568" r:id="rId7"/>
    <p:sldLayoutId id="2147484569" r:id="rId8"/>
    <p:sldLayoutId id="2147484570" r:id="rId9"/>
    <p:sldLayoutId id="2147484571" r:id="rId10"/>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3200400"/>
            <a:ext cx="9067800" cy="3352800"/>
          </a:xfrm>
        </p:spPr>
        <p:txBody>
          <a:bodyPr>
            <a:normAutofit/>
          </a:bodyPr>
          <a:lstStyle/>
          <a:p>
            <a:endParaRPr lang="en-US" dirty="0"/>
          </a:p>
          <a:p>
            <a:r>
              <a:rPr lang="en-US" b="1" u="sng" dirty="0"/>
              <a:t>Dong Hye Ye*</a:t>
            </a:r>
            <a:r>
              <a:rPr lang="en-US" dirty="0"/>
              <a:t>, </a:t>
            </a:r>
            <a:r>
              <a:rPr lang="en-US" dirty="0" err="1"/>
              <a:t>Gregery</a:t>
            </a:r>
            <a:r>
              <a:rPr lang="en-US" dirty="0"/>
              <a:t> Buzzard</a:t>
            </a:r>
            <a:r>
              <a:rPr lang="en-US" baseline="30000" dirty="0"/>
              <a:t>+</a:t>
            </a:r>
            <a:r>
              <a:rPr lang="en-US" dirty="0"/>
              <a:t>, Max Ruby</a:t>
            </a:r>
            <a:r>
              <a:rPr lang="en-US" baseline="30000" dirty="0"/>
              <a:t>+</a:t>
            </a:r>
            <a:r>
              <a:rPr lang="en-US" dirty="0"/>
              <a:t>, Charles </a:t>
            </a:r>
            <a:r>
              <a:rPr lang="en-US" dirty="0" err="1"/>
              <a:t>Bouman</a:t>
            </a:r>
            <a:r>
              <a:rPr lang="en-US" baseline="30000" dirty="0"/>
              <a:t>+</a:t>
            </a:r>
            <a:endParaRPr lang="en-US" dirty="0"/>
          </a:p>
          <a:p>
            <a:endParaRPr lang="en-US" dirty="0"/>
          </a:p>
          <a:p>
            <a:r>
              <a:rPr lang="en-US" dirty="0"/>
              <a:t>*Marquette University</a:t>
            </a:r>
          </a:p>
          <a:p>
            <a:r>
              <a:rPr lang="en-US" baseline="30000" dirty="0"/>
              <a:t>+</a:t>
            </a:r>
            <a:r>
              <a:rPr lang="en-US" dirty="0"/>
              <a:t>Purdue University</a:t>
            </a:r>
          </a:p>
          <a:p>
            <a:endParaRPr lang="en-US" dirty="0"/>
          </a:p>
          <a:p>
            <a:r>
              <a:rPr lang="en-US" dirty="0"/>
              <a:t>November 27, 2018</a:t>
            </a:r>
          </a:p>
        </p:txBody>
      </p:sp>
      <p:sp>
        <p:nvSpPr>
          <p:cNvPr id="2" name="Title 1"/>
          <p:cNvSpPr>
            <a:spLocks noGrp="1"/>
          </p:cNvSpPr>
          <p:nvPr>
            <p:ph type="ctrTitle"/>
          </p:nvPr>
        </p:nvSpPr>
        <p:spPr/>
        <p:txBody>
          <a:bodyPr>
            <a:normAutofit/>
          </a:bodyPr>
          <a:lstStyle/>
          <a:p>
            <a:r>
              <a:rPr lang="en-US" dirty="0"/>
              <a:t>Deep Back Projection For Sparse-view CT Reconstruction</a:t>
            </a:r>
          </a:p>
        </p:txBody>
      </p:sp>
      <p:pic>
        <p:nvPicPr>
          <p:cNvPr id="4" name="Picture 3" descr="PUsig_gold.gif">
            <a:extLst>
              <a:ext uri="{FF2B5EF4-FFF2-40B4-BE49-F238E27FC236}">
                <a16:creationId xmlns:a16="http://schemas.microsoft.com/office/drawing/2014/main" id="{83342B46-AC67-4983-BB97-6919F1EFE2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76200"/>
            <a:ext cx="1965792" cy="797025"/>
          </a:xfrm>
          <a:prstGeom prst="rect">
            <a:avLst/>
          </a:prstGeom>
        </p:spPr>
      </p:pic>
      <p:pic>
        <p:nvPicPr>
          <p:cNvPr id="6" name="Picture 5">
            <a:extLst>
              <a:ext uri="{FF2B5EF4-FFF2-40B4-BE49-F238E27FC236}">
                <a16:creationId xmlns:a16="http://schemas.microsoft.com/office/drawing/2014/main" id="{5C7332CA-7A9F-4070-9C01-8EE4533279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91440"/>
            <a:ext cx="1465050" cy="822960"/>
          </a:xfrm>
          <a:prstGeom prst="rect">
            <a:avLst/>
          </a:prstGeom>
        </p:spPr>
      </p:pic>
    </p:spTree>
    <p:extLst>
      <p:ext uri="{BB962C8B-B14F-4D97-AF65-F5344CB8AC3E}">
        <p14:creationId xmlns:p14="http://schemas.microsoft.com/office/powerpoint/2010/main" val="876917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Setup</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dirty="0"/>
          </a:p>
        </p:txBody>
      </p:sp>
      <p:sp>
        <p:nvSpPr>
          <p:cNvPr id="4" name="Content Placeholder 3"/>
          <p:cNvSpPr>
            <a:spLocks noGrp="1"/>
          </p:cNvSpPr>
          <p:nvPr>
            <p:ph sz="quarter" idx="1"/>
          </p:nvPr>
        </p:nvSpPr>
        <p:spPr>
          <a:xfrm>
            <a:off x="914400" y="1600200"/>
            <a:ext cx="7772400" cy="4953000"/>
          </a:xfrm>
        </p:spPr>
        <p:txBody>
          <a:bodyPr>
            <a:normAutofit/>
          </a:bodyPr>
          <a:lstStyle/>
          <a:p>
            <a:r>
              <a:rPr lang="en-US" dirty="0"/>
              <a:t>100 synthetic noise-free images with size of 64 x 64</a:t>
            </a:r>
          </a:p>
          <a:p>
            <a:pPr lvl="1"/>
            <a:r>
              <a:rPr lang="en-US" dirty="0"/>
              <a:t>Training: 80</a:t>
            </a:r>
          </a:p>
          <a:p>
            <a:pPr lvl="1"/>
            <a:r>
              <a:rPr lang="en-US" dirty="0"/>
              <a:t>Testing: 20</a:t>
            </a:r>
          </a:p>
          <a:p>
            <a:endParaRPr lang="en-US" dirty="0"/>
          </a:p>
          <a:p>
            <a:r>
              <a:rPr lang="en-US" dirty="0"/>
              <a:t>Training DB for DBP</a:t>
            </a:r>
          </a:p>
          <a:p>
            <a:pPr lvl="1"/>
            <a:r>
              <a:rPr lang="en-US" dirty="0"/>
              <a:t>Stacked back projection tensor vs. clean image</a:t>
            </a:r>
          </a:p>
          <a:p>
            <a:pPr lvl="1"/>
            <a:r>
              <a:rPr lang="en-US" dirty="0"/>
              <a:t>256000 patches of size of 8 x 8 after data augmentation</a:t>
            </a:r>
          </a:p>
          <a:p>
            <a:pPr lvl="1"/>
            <a:r>
              <a:rPr lang="en-US" dirty="0"/>
              <a:t>Extract patches at the same location for all 16 view angles</a:t>
            </a:r>
          </a:p>
          <a:p>
            <a:pPr lvl="1"/>
            <a:endParaRPr lang="en-US" dirty="0"/>
          </a:p>
          <a:p>
            <a:r>
              <a:rPr lang="en-US" dirty="0"/>
              <a:t>Implementation</a:t>
            </a:r>
          </a:p>
          <a:p>
            <a:pPr lvl="1"/>
            <a:r>
              <a:rPr lang="en-US" dirty="0"/>
              <a:t>ADAM optimization</a:t>
            </a:r>
          </a:p>
          <a:p>
            <a:pPr lvl="1"/>
            <a:r>
              <a:rPr lang="en-US" dirty="0"/>
              <a:t>50 epochs: learning rates from 0.001 to 0.00001</a:t>
            </a:r>
          </a:p>
          <a:p>
            <a:pPr lvl="1"/>
            <a:r>
              <a:rPr lang="en-US" dirty="0"/>
              <a:t>128 mini-batch size</a:t>
            </a:r>
          </a:p>
          <a:p>
            <a:pPr lvl="1"/>
            <a:r>
              <a:rPr lang="en-US" dirty="0"/>
              <a:t>TITAN X GPU: 1 hour training/ 3ms testing</a:t>
            </a:r>
          </a:p>
          <a:p>
            <a:pPr lvl="1"/>
            <a:endParaRPr lang="en-US" sz="2000" dirty="0"/>
          </a:p>
          <a:p>
            <a:pPr lvl="1"/>
            <a:endParaRPr lang="en-US" sz="2000" dirty="0"/>
          </a:p>
          <a:p>
            <a:pPr lvl="1"/>
            <a:endParaRPr lang="en-US" sz="1600" dirty="0"/>
          </a:p>
          <a:p>
            <a:endParaRPr lang="en-US" sz="1800" dirty="0"/>
          </a:p>
          <a:p>
            <a:pPr marL="0" indent="0">
              <a:buNone/>
            </a:pPr>
            <a:endParaRPr lang="en-US" dirty="0"/>
          </a:p>
          <a:p>
            <a:endParaRPr lang="en-US" dirty="0"/>
          </a:p>
          <a:p>
            <a:pPr>
              <a:buSzPct val="100000"/>
              <a:buFont typeface="Arial"/>
              <a:buChar char="•"/>
            </a:pPr>
            <a:endParaRPr lang="en-US" dirty="0"/>
          </a:p>
          <a:p>
            <a:pPr lvl="1">
              <a:buFont typeface="Wingdings" charset="2"/>
              <a:buChar char="Ø"/>
            </a:pPr>
            <a:endParaRPr lang="en-US" dirty="0"/>
          </a:p>
          <a:p>
            <a:pPr lvl="1">
              <a:buFont typeface="Wingdings" charset="2"/>
              <a:buChar char="Ø"/>
            </a:pPr>
            <a:endParaRPr lang="en-US" dirty="0"/>
          </a:p>
          <a:p>
            <a:pPr>
              <a:buFont typeface="Wingdings" charset="2"/>
              <a:buChar char="§"/>
            </a:pPr>
            <a:endParaRPr lang="en-US" dirty="0"/>
          </a:p>
        </p:txBody>
      </p:sp>
    </p:spTree>
    <p:extLst>
      <p:ext uri="{BB962C8B-B14F-4D97-AF65-F5344CB8AC3E}">
        <p14:creationId xmlns:p14="http://schemas.microsoft.com/office/powerpoint/2010/main" val="7764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153400" cy="1143000"/>
          </a:xfrm>
        </p:spPr>
        <p:txBody>
          <a:bodyPr/>
          <a:lstStyle/>
          <a:p>
            <a:r>
              <a:rPr lang="en-US" dirty="0"/>
              <a:t>Qualitative Evaluation</a:t>
            </a:r>
          </a:p>
        </p:txBody>
      </p:sp>
      <p:sp>
        <p:nvSpPr>
          <p:cNvPr id="14" name="Text Box 9"/>
          <p:cNvSpPr txBox="1">
            <a:spLocks noChangeArrowheads="1"/>
          </p:cNvSpPr>
          <p:nvPr/>
        </p:nvSpPr>
        <p:spPr bwMode="auto">
          <a:xfrm>
            <a:off x="1447800" y="6321623"/>
            <a:ext cx="22098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baseline="-25000">
                <a:solidFill>
                  <a:schemeClr val="tx1"/>
                </a:solidFill>
                <a:latin typeface="Arial" charset="0"/>
                <a:ea typeface="ＭＳ Ｐゴシック" charset="0"/>
                <a:cs typeface="ＭＳ Ｐゴシック" charset="0"/>
              </a:defRPr>
            </a:lvl1pPr>
            <a:lvl2pPr marL="742950" indent="-285750">
              <a:defRPr sz="2800" b="1" baseline="-25000">
                <a:solidFill>
                  <a:schemeClr val="tx1"/>
                </a:solidFill>
                <a:latin typeface="Arial" charset="0"/>
                <a:ea typeface="ＭＳ Ｐゴシック" charset="0"/>
              </a:defRPr>
            </a:lvl2pPr>
            <a:lvl3pPr marL="1143000" indent="-228600">
              <a:defRPr sz="2800" b="1" baseline="-25000">
                <a:solidFill>
                  <a:schemeClr val="tx1"/>
                </a:solidFill>
                <a:latin typeface="Arial" charset="0"/>
                <a:ea typeface="ＭＳ Ｐゴシック" charset="0"/>
              </a:defRPr>
            </a:lvl3pPr>
            <a:lvl4pPr marL="1600200" indent="-228600">
              <a:defRPr sz="2800" b="1" baseline="-25000">
                <a:solidFill>
                  <a:schemeClr val="tx1"/>
                </a:solidFill>
                <a:latin typeface="Arial" charset="0"/>
                <a:ea typeface="ＭＳ Ｐゴシック" charset="0"/>
              </a:defRPr>
            </a:lvl4pPr>
            <a:lvl5pPr marL="2057400" indent="-228600">
              <a:defRPr sz="2800" b="1" baseline="-250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800" b="1" baseline="-250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800" b="1" baseline="-250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800" b="1" baseline="-250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800" b="1" baseline="-25000">
                <a:solidFill>
                  <a:schemeClr val="tx1"/>
                </a:solidFill>
                <a:latin typeface="Arial" charset="0"/>
                <a:ea typeface="ＭＳ Ｐゴシック" charset="0"/>
              </a:defRPr>
            </a:lvl9pPr>
          </a:lstStyle>
          <a:p>
            <a:pPr algn="ctr"/>
            <a:r>
              <a:rPr lang="en-US" sz="1400" b="0" baseline="0" dirty="0">
                <a:latin typeface="Arial"/>
                <a:cs typeface="Arial"/>
              </a:rPr>
              <a:t>SSIM: 0.49</a:t>
            </a:r>
          </a:p>
        </p:txBody>
      </p:sp>
      <p:sp>
        <p:nvSpPr>
          <p:cNvPr id="15" name="Text Box 9"/>
          <p:cNvSpPr txBox="1">
            <a:spLocks noChangeArrowheads="1"/>
          </p:cNvSpPr>
          <p:nvPr/>
        </p:nvSpPr>
        <p:spPr bwMode="auto">
          <a:xfrm>
            <a:off x="3810000" y="6321623"/>
            <a:ext cx="220979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baseline="-25000">
                <a:solidFill>
                  <a:schemeClr val="tx1"/>
                </a:solidFill>
                <a:latin typeface="Arial" charset="0"/>
                <a:ea typeface="ＭＳ Ｐゴシック" charset="0"/>
                <a:cs typeface="ＭＳ Ｐゴシック" charset="0"/>
              </a:defRPr>
            </a:lvl1pPr>
            <a:lvl2pPr marL="742950" indent="-285750">
              <a:defRPr sz="2800" b="1" baseline="-25000">
                <a:solidFill>
                  <a:schemeClr val="tx1"/>
                </a:solidFill>
                <a:latin typeface="Arial" charset="0"/>
                <a:ea typeface="ＭＳ Ｐゴシック" charset="0"/>
              </a:defRPr>
            </a:lvl2pPr>
            <a:lvl3pPr marL="1143000" indent="-228600">
              <a:defRPr sz="2800" b="1" baseline="-25000">
                <a:solidFill>
                  <a:schemeClr val="tx1"/>
                </a:solidFill>
                <a:latin typeface="Arial" charset="0"/>
                <a:ea typeface="ＭＳ Ｐゴシック" charset="0"/>
              </a:defRPr>
            </a:lvl3pPr>
            <a:lvl4pPr marL="1600200" indent="-228600">
              <a:defRPr sz="2800" b="1" baseline="-25000">
                <a:solidFill>
                  <a:schemeClr val="tx1"/>
                </a:solidFill>
                <a:latin typeface="Arial" charset="0"/>
                <a:ea typeface="ＭＳ Ｐゴシック" charset="0"/>
              </a:defRPr>
            </a:lvl4pPr>
            <a:lvl5pPr marL="2057400" indent="-228600">
              <a:defRPr sz="2800" b="1" baseline="-250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800" b="1" baseline="-250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800" b="1" baseline="-250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800" b="1" baseline="-250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800" b="1" baseline="-25000">
                <a:solidFill>
                  <a:schemeClr val="tx1"/>
                </a:solidFill>
                <a:latin typeface="Arial" charset="0"/>
                <a:ea typeface="ＭＳ Ｐゴシック" charset="0"/>
              </a:defRPr>
            </a:lvl9pPr>
          </a:lstStyle>
          <a:p>
            <a:pPr algn="ctr"/>
            <a:r>
              <a:rPr lang="en-US" sz="1400" b="0" baseline="0" dirty="0">
                <a:latin typeface="Arial"/>
                <a:cs typeface="Arial"/>
              </a:rPr>
              <a:t>SSIM: 0.73</a:t>
            </a:r>
          </a:p>
        </p:txBody>
      </p:sp>
      <p:sp>
        <p:nvSpPr>
          <p:cNvPr id="18" name="Slide Number Placeholder 17"/>
          <p:cNvSpPr>
            <a:spLocks noGrp="1"/>
          </p:cNvSpPr>
          <p:nvPr>
            <p:ph type="sldNum" sz="quarter" idx="12"/>
          </p:nvPr>
        </p:nvSpPr>
        <p:spPr/>
        <p:txBody>
          <a:bodyPr/>
          <a:lstStyle/>
          <a:p>
            <a:fld id="{B6F15528-21DE-4FAA-801E-634DDDAF4B2B}" type="slidenum">
              <a:rPr lang="en-US" smtClean="0"/>
              <a:pPr/>
              <a:t>11</a:t>
            </a:fld>
            <a:endParaRPr lang="en-US" dirty="0"/>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828800"/>
            <a:ext cx="2194560" cy="2194560"/>
          </a:xfrm>
          <a:prstGeom prst="rect">
            <a:avLst/>
          </a:pr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1828800"/>
            <a:ext cx="2194560" cy="2194560"/>
          </a:xfrm>
          <a:prstGeom prst="rect">
            <a:avLst/>
          </a:prstGeom>
        </p:spPr>
      </p:pic>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0" y="1807567"/>
            <a:ext cx="2194560" cy="2194560"/>
          </a:xfrm>
          <a:prstGeom prst="rect">
            <a:avLst/>
          </a:prstGeom>
        </p:spPr>
      </p:pic>
      <p:pic>
        <p:nvPicPr>
          <p:cNvPr id="34" name="Pictur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2200" y="4053840"/>
            <a:ext cx="2194560" cy="2194560"/>
          </a:xfrm>
          <a:prstGeom prst="rect">
            <a:avLst/>
          </a:prstGeom>
        </p:spPr>
      </p:pic>
      <p:pic>
        <p:nvPicPr>
          <p:cNvPr id="35" name="Picture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7800" y="4053840"/>
            <a:ext cx="2194560" cy="2194560"/>
          </a:xfrm>
          <a:prstGeom prst="rect">
            <a:avLst/>
          </a:prstGeom>
        </p:spPr>
      </p:pic>
      <p:pic>
        <p:nvPicPr>
          <p:cNvPr id="37" name="Picture 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000" y="4053840"/>
            <a:ext cx="2194560" cy="2194560"/>
          </a:xfrm>
          <a:prstGeom prst="rect">
            <a:avLst/>
          </a:prstGeom>
        </p:spPr>
      </p:pic>
      <p:graphicFrame>
        <p:nvGraphicFramePr>
          <p:cNvPr id="42" name="Table 41"/>
          <p:cNvGraphicFramePr>
            <a:graphicFrameLocks noGrp="1"/>
          </p:cNvGraphicFramePr>
          <p:nvPr>
            <p:extLst>
              <p:ext uri="{D42A27DB-BD31-4B8C-83A1-F6EECF244321}">
                <p14:modId xmlns:p14="http://schemas.microsoft.com/office/powerpoint/2010/main" val="2070056748"/>
              </p:ext>
            </p:extLst>
          </p:nvPr>
        </p:nvGraphicFramePr>
        <p:xfrm>
          <a:off x="1371600" y="1371600"/>
          <a:ext cx="7086600" cy="476738"/>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476738">
                <a:tc>
                  <a:txBody>
                    <a:bodyPr/>
                    <a:lstStyle/>
                    <a:p>
                      <a:pPr algn="ctr"/>
                      <a:r>
                        <a:rPr lang="en-US" sz="1200" baseline="0" dirty="0">
                          <a:latin typeface="Arial"/>
                          <a:cs typeface="Arial"/>
                        </a:rPr>
                        <a:t>FBP</a:t>
                      </a:r>
                      <a:endParaRPr lang="en-GB" sz="1200" dirty="0">
                        <a:latin typeface="Arial"/>
                        <a:cs typeface="Aria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a:latin typeface="Arial"/>
                          <a:cs typeface="Arial"/>
                        </a:rPr>
                        <a:t>DBP</a:t>
                      </a:r>
                      <a:endParaRPr lang="en-GB" sz="1200" dirty="0">
                        <a:latin typeface="Arial"/>
                        <a:cs typeface="Arial"/>
                      </a:endParaRPr>
                    </a:p>
                  </a:txBody>
                  <a:tcPr/>
                </a:tc>
                <a:tc>
                  <a:txBody>
                    <a:bodyPr/>
                    <a:lstStyle/>
                    <a:p>
                      <a:pPr algn="ctr"/>
                      <a:r>
                        <a:rPr lang="en-GB" sz="1200" dirty="0">
                          <a:latin typeface="Arial"/>
                          <a:cs typeface="Arial"/>
                        </a:rPr>
                        <a:t>Ground-Truth</a:t>
                      </a:r>
                    </a:p>
                  </a:txBody>
                  <a:tcPr/>
                </a:tc>
                <a:extLst>
                  <a:ext uri="{0D108BD9-81ED-4DB2-BD59-A6C34878D82A}">
                    <a16:rowId xmlns:a16="http://schemas.microsoft.com/office/drawing/2014/main" val="10000"/>
                  </a:ext>
                </a:extLst>
              </a:tr>
            </a:tbl>
          </a:graphicData>
        </a:graphic>
      </p:graphicFrame>
      <p:sp>
        <p:nvSpPr>
          <p:cNvPr id="43" name="TextBox 42"/>
          <p:cNvSpPr txBox="1"/>
          <p:nvPr/>
        </p:nvSpPr>
        <p:spPr>
          <a:xfrm>
            <a:off x="76200" y="2743200"/>
            <a:ext cx="1371600" cy="523220"/>
          </a:xfrm>
          <a:prstGeom prst="rect">
            <a:avLst/>
          </a:prstGeom>
          <a:noFill/>
        </p:spPr>
        <p:txBody>
          <a:bodyPr wrap="square" rtlCol="0">
            <a:spAutoFit/>
          </a:bodyPr>
          <a:lstStyle/>
          <a:p>
            <a:pPr algn="ctr"/>
            <a:r>
              <a:rPr lang="en-US" sz="1400" b="1" dirty="0">
                <a:solidFill>
                  <a:srgbClr val="0000FF"/>
                </a:solidFill>
                <a:latin typeface="Arial"/>
                <a:cs typeface="Arial"/>
              </a:rPr>
              <a:t>Testing Scan #1</a:t>
            </a:r>
          </a:p>
        </p:txBody>
      </p:sp>
      <p:sp>
        <p:nvSpPr>
          <p:cNvPr id="44" name="TextBox 43"/>
          <p:cNvSpPr txBox="1"/>
          <p:nvPr/>
        </p:nvSpPr>
        <p:spPr>
          <a:xfrm>
            <a:off x="76200" y="4856480"/>
            <a:ext cx="1371600" cy="523220"/>
          </a:xfrm>
          <a:prstGeom prst="rect">
            <a:avLst/>
          </a:prstGeom>
          <a:noFill/>
        </p:spPr>
        <p:txBody>
          <a:bodyPr wrap="square" rtlCol="0">
            <a:spAutoFit/>
          </a:bodyPr>
          <a:lstStyle/>
          <a:p>
            <a:pPr algn="ctr"/>
            <a:r>
              <a:rPr lang="en-US" sz="1400" b="1" dirty="0">
                <a:solidFill>
                  <a:srgbClr val="0000FF"/>
                </a:solidFill>
                <a:latin typeface="Arial"/>
                <a:cs typeface="Arial"/>
              </a:rPr>
              <a:t>Testing Scan #2</a:t>
            </a:r>
          </a:p>
        </p:txBody>
      </p:sp>
    </p:spTree>
    <p:extLst>
      <p:ext uri="{BB962C8B-B14F-4D97-AF65-F5344CB8AC3E}">
        <p14:creationId xmlns:p14="http://schemas.microsoft.com/office/powerpoint/2010/main" val="3723432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153400" cy="1143000"/>
          </a:xfrm>
        </p:spPr>
        <p:txBody>
          <a:bodyPr/>
          <a:lstStyle/>
          <a:p>
            <a:r>
              <a:rPr lang="en-US" dirty="0"/>
              <a:t>Quantitative Evaluation</a:t>
            </a:r>
          </a:p>
        </p:txBody>
      </p:sp>
      <p:sp>
        <p:nvSpPr>
          <p:cNvPr id="18" name="Slide Number Placeholder 17"/>
          <p:cNvSpPr>
            <a:spLocks noGrp="1"/>
          </p:cNvSpPr>
          <p:nvPr>
            <p:ph type="sldNum" sz="quarter" idx="12"/>
          </p:nvPr>
        </p:nvSpPr>
        <p:spPr/>
        <p:txBody>
          <a:bodyPr/>
          <a:lstStyle/>
          <a:p>
            <a:fld id="{B6F15528-21DE-4FAA-801E-634DDDAF4B2B}" type="slidenum">
              <a:rPr lang="en-US" smtClean="0"/>
              <a:pPr/>
              <a:t>12</a:t>
            </a:fld>
            <a:endParaRPr lang="en-US" dirty="0"/>
          </a:p>
        </p:txBody>
      </p:sp>
      <p:sp>
        <p:nvSpPr>
          <p:cNvPr id="16" name="Content Placeholder 3">
            <a:extLst>
              <a:ext uri="{FF2B5EF4-FFF2-40B4-BE49-F238E27FC236}">
                <a16:creationId xmlns:a16="http://schemas.microsoft.com/office/drawing/2014/main" id="{02634A5C-38B3-4D87-B1EF-538F6DBB0329}"/>
              </a:ext>
            </a:extLst>
          </p:cNvPr>
          <p:cNvSpPr>
            <a:spLocks noGrp="1"/>
          </p:cNvSpPr>
          <p:nvPr>
            <p:ph sz="quarter" idx="1"/>
          </p:nvPr>
        </p:nvSpPr>
        <p:spPr>
          <a:xfrm>
            <a:off x="914400" y="1600200"/>
            <a:ext cx="7772400" cy="4953000"/>
          </a:xfrm>
        </p:spPr>
        <p:txBody>
          <a:bodyPr>
            <a:normAutofit/>
          </a:bodyPr>
          <a:lstStyle/>
          <a:p>
            <a:r>
              <a:rPr lang="en-US" dirty="0"/>
              <a:t>Results on 20 testing sparse-vie CT recon.</a:t>
            </a:r>
            <a:endParaRPr lang="en-US" sz="2000" dirty="0"/>
          </a:p>
          <a:p>
            <a:pPr lvl="1"/>
            <a:endParaRPr lang="en-US" sz="2000" dirty="0"/>
          </a:p>
          <a:p>
            <a:pPr lvl="1"/>
            <a:endParaRPr lang="en-US" sz="1600" dirty="0"/>
          </a:p>
          <a:p>
            <a:endParaRPr lang="en-US" sz="1800" dirty="0"/>
          </a:p>
          <a:p>
            <a:pPr marL="0" indent="0">
              <a:buNone/>
            </a:pPr>
            <a:endParaRPr lang="en-US" dirty="0"/>
          </a:p>
          <a:p>
            <a:endParaRPr lang="en-US" dirty="0"/>
          </a:p>
          <a:p>
            <a:pPr>
              <a:buSzPct val="100000"/>
              <a:buFont typeface="Arial"/>
              <a:buChar char="•"/>
            </a:pPr>
            <a:endParaRPr lang="en-US" dirty="0"/>
          </a:p>
          <a:p>
            <a:pPr lvl="1">
              <a:buFont typeface="Wingdings" charset="2"/>
              <a:buChar char="Ø"/>
            </a:pPr>
            <a:endParaRPr lang="en-US" dirty="0"/>
          </a:p>
          <a:p>
            <a:pPr lvl="1">
              <a:buFont typeface="Wingdings" charset="2"/>
              <a:buChar char="Ø"/>
            </a:pPr>
            <a:endParaRPr lang="en-US" dirty="0"/>
          </a:p>
          <a:p>
            <a:pPr>
              <a:buFont typeface="Wingdings" charset="2"/>
              <a:buChar char="§"/>
            </a:pPr>
            <a:endParaRPr lang="en-US" dirty="0"/>
          </a:p>
        </p:txBody>
      </p:sp>
      <p:graphicFrame>
        <p:nvGraphicFramePr>
          <p:cNvPr id="17" name="Table 16">
            <a:extLst>
              <a:ext uri="{FF2B5EF4-FFF2-40B4-BE49-F238E27FC236}">
                <a16:creationId xmlns:a16="http://schemas.microsoft.com/office/drawing/2014/main" id="{4E227D63-5CFB-433A-AD36-B63360F77146}"/>
              </a:ext>
            </a:extLst>
          </p:cNvPr>
          <p:cNvGraphicFramePr>
            <a:graphicFrameLocks noGrp="1"/>
          </p:cNvGraphicFramePr>
          <p:nvPr>
            <p:extLst>
              <p:ext uri="{D42A27DB-BD31-4B8C-83A1-F6EECF244321}">
                <p14:modId xmlns:p14="http://schemas.microsoft.com/office/powerpoint/2010/main" val="397875964"/>
              </p:ext>
            </p:extLst>
          </p:nvPr>
        </p:nvGraphicFramePr>
        <p:xfrm>
          <a:off x="2286000" y="2316480"/>
          <a:ext cx="4572000" cy="17983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370840">
                <a:tc>
                  <a:txBody>
                    <a:bodyPr/>
                    <a:lstStyle/>
                    <a:p>
                      <a:pPr algn="ct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PSNR (dB)</a:t>
                      </a:r>
                    </a:p>
                  </a:txBody>
                  <a:tcPr/>
                </a:tc>
                <a:tc>
                  <a:txBody>
                    <a:bodyPr/>
                    <a:lstStyle/>
                    <a:p>
                      <a:pPr algn="ctr"/>
                      <a:r>
                        <a:rPr lang="en-US" sz="2000" dirty="0">
                          <a:latin typeface="Arial" panose="020B0604020202020204" pitchFamily="34" charset="0"/>
                          <a:cs typeface="Arial" panose="020B0604020202020204" pitchFamily="34" charset="0"/>
                        </a:rPr>
                        <a:t>SSIM</a:t>
                      </a:r>
                    </a:p>
                  </a:txBody>
                  <a:tcPr/>
                </a:tc>
                <a:extLst>
                  <a:ext uri="{0D108BD9-81ED-4DB2-BD59-A6C34878D82A}">
                    <a16:rowId xmlns:a16="http://schemas.microsoft.com/office/drawing/2014/main" val="10000"/>
                  </a:ext>
                </a:extLst>
              </a:tr>
              <a:tr h="370840">
                <a:tc>
                  <a:txBody>
                    <a:bodyPr/>
                    <a:lstStyle/>
                    <a:p>
                      <a:pPr algn="ctr"/>
                      <a:r>
                        <a:rPr lang="en-US" sz="2000" dirty="0">
                          <a:latin typeface="Arial" panose="020B0604020202020204" pitchFamily="34" charset="0"/>
                          <a:cs typeface="Arial" panose="020B0604020202020204" pitchFamily="34" charset="0"/>
                        </a:rPr>
                        <a:t>FBP</a:t>
                      </a:r>
                    </a:p>
                  </a:txBody>
                  <a:tcPr/>
                </a:tc>
                <a:tc>
                  <a:txBody>
                    <a:bodyPr/>
                    <a:lstStyle/>
                    <a:p>
                      <a:pPr algn="ctr"/>
                      <a:r>
                        <a:rPr lang="en-US" sz="2000" dirty="0">
                          <a:latin typeface="Arial" panose="020B0604020202020204" pitchFamily="34" charset="0"/>
                          <a:cs typeface="Arial" panose="020B0604020202020204" pitchFamily="34" charset="0"/>
                        </a:rPr>
                        <a:t>18.43 ± </a:t>
                      </a:r>
                    </a:p>
                    <a:p>
                      <a:pPr algn="ctr"/>
                      <a:r>
                        <a:rPr lang="en-US" sz="2000" dirty="0">
                          <a:latin typeface="Arial" panose="020B0604020202020204" pitchFamily="34" charset="0"/>
                          <a:cs typeface="Arial" panose="020B0604020202020204" pitchFamily="34" charset="0"/>
                        </a:rPr>
                        <a:t>3.75</a:t>
                      </a:r>
                    </a:p>
                  </a:txBody>
                  <a:tcPr/>
                </a:tc>
                <a:tc>
                  <a:txBody>
                    <a:bodyPr/>
                    <a:lstStyle/>
                    <a:p>
                      <a:pPr algn="ctr"/>
                      <a:r>
                        <a:rPr lang="en-US" sz="2000" dirty="0">
                          <a:latin typeface="Arial" panose="020B0604020202020204" pitchFamily="34" charset="0"/>
                          <a:cs typeface="Arial" panose="020B0604020202020204" pitchFamily="34" charset="0"/>
                        </a:rPr>
                        <a:t>0.49 ± </a:t>
                      </a:r>
                    </a:p>
                    <a:p>
                      <a:pPr algn="ctr"/>
                      <a:r>
                        <a:rPr lang="en-US" sz="2000" dirty="0">
                          <a:latin typeface="Arial" panose="020B0604020202020204" pitchFamily="34" charset="0"/>
                          <a:cs typeface="Arial" panose="020B0604020202020204" pitchFamily="34" charset="0"/>
                        </a:rPr>
                        <a:t>0.11</a:t>
                      </a:r>
                    </a:p>
                  </a:txBody>
                  <a:tcPr/>
                </a:tc>
                <a:extLst>
                  <a:ext uri="{0D108BD9-81ED-4DB2-BD59-A6C34878D82A}">
                    <a16:rowId xmlns:a16="http://schemas.microsoft.com/office/drawing/2014/main" val="10001"/>
                  </a:ext>
                </a:extLst>
              </a:tr>
              <a:tr h="370840">
                <a:tc>
                  <a:txBody>
                    <a:bodyPr/>
                    <a:lstStyle/>
                    <a:p>
                      <a:pPr algn="ctr"/>
                      <a:r>
                        <a:rPr lang="en-US" sz="2000" dirty="0">
                          <a:latin typeface="Arial" panose="020B0604020202020204" pitchFamily="34" charset="0"/>
                          <a:cs typeface="Arial" panose="020B0604020202020204" pitchFamily="34" charset="0"/>
                        </a:rPr>
                        <a:t>DBP</a:t>
                      </a:r>
                    </a:p>
                  </a:txBody>
                  <a:tcPr/>
                </a:tc>
                <a:tc>
                  <a:txBody>
                    <a:bodyPr/>
                    <a:lstStyle/>
                    <a:p>
                      <a:pPr algn="ctr"/>
                      <a:r>
                        <a:rPr lang="en-US" sz="2000" dirty="0">
                          <a:latin typeface="Arial" panose="020B0604020202020204" pitchFamily="34" charset="0"/>
                          <a:cs typeface="Arial" panose="020B0604020202020204" pitchFamily="34" charset="0"/>
                        </a:rPr>
                        <a:t>19.84 ± </a:t>
                      </a:r>
                    </a:p>
                    <a:p>
                      <a:pPr algn="ctr"/>
                      <a:r>
                        <a:rPr lang="en-US" sz="2000" dirty="0">
                          <a:latin typeface="Arial" panose="020B0604020202020204" pitchFamily="34" charset="0"/>
                          <a:cs typeface="Arial" panose="020B0604020202020204" pitchFamily="34" charset="0"/>
                        </a:rPr>
                        <a:t>2.44</a:t>
                      </a:r>
                    </a:p>
                  </a:txBody>
                  <a:tcPr/>
                </a:tc>
                <a:tc>
                  <a:txBody>
                    <a:bodyPr/>
                    <a:lstStyle/>
                    <a:p>
                      <a:pPr algn="ctr"/>
                      <a:r>
                        <a:rPr lang="en-US" sz="2000" dirty="0">
                          <a:latin typeface="Arial" panose="020B0604020202020204" pitchFamily="34" charset="0"/>
                          <a:cs typeface="Arial" panose="020B0604020202020204" pitchFamily="34" charset="0"/>
                        </a:rPr>
                        <a:t>0.73 ± </a:t>
                      </a:r>
                    </a:p>
                    <a:p>
                      <a:pPr algn="ctr"/>
                      <a:r>
                        <a:rPr lang="en-US" sz="2000" dirty="0">
                          <a:latin typeface="Arial" panose="020B0604020202020204" pitchFamily="34" charset="0"/>
                          <a:cs typeface="Arial" panose="020B0604020202020204" pitchFamily="34" charset="0"/>
                        </a:rPr>
                        <a:t>0.08</a:t>
                      </a:r>
                    </a:p>
                  </a:txBody>
                  <a:tcPr/>
                </a:tc>
                <a:extLst>
                  <a:ext uri="{0D108BD9-81ED-4DB2-BD59-A6C34878D82A}">
                    <a16:rowId xmlns:a16="http://schemas.microsoft.com/office/drawing/2014/main" val="10002"/>
                  </a:ext>
                </a:extLst>
              </a:tr>
            </a:tbl>
          </a:graphicData>
        </a:graphic>
      </p:graphicFrame>
      <p:sp>
        <p:nvSpPr>
          <p:cNvPr id="19" name="Text Box 5">
            <a:extLst>
              <a:ext uri="{FF2B5EF4-FFF2-40B4-BE49-F238E27FC236}">
                <a16:creationId xmlns:a16="http://schemas.microsoft.com/office/drawing/2014/main" id="{20E33597-F97C-4116-9E7C-1556B21C8DC5}"/>
              </a:ext>
            </a:extLst>
          </p:cNvPr>
          <p:cNvSpPr txBox="1">
            <a:spLocks noChangeArrowheads="1"/>
          </p:cNvSpPr>
          <p:nvPr/>
        </p:nvSpPr>
        <p:spPr bwMode="auto">
          <a:xfrm>
            <a:off x="2000250" y="4831080"/>
            <a:ext cx="5143500" cy="430887"/>
          </a:xfrm>
          <a:prstGeom prst="rect">
            <a:avLst/>
          </a:prstGeom>
          <a:noFill/>
          <a:ln w="25400" algn="ctr">
            <a:solidFill>
              <a:srgbClr val="FF0000"/>
            </a:solid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2200" b="1" dirty="0">
                <a:solidFill>
                  <a:srgbClr val="FF0000"/>
                </a:solidFill>
                <a:latin typeface="Arial" panose="020B0604020202020204" pitchFamily="34" charset="0"/>
                <a:cs typeface="Arial" panose="020B0604020202020204" pitchFamily="34" charset="0"/>
              </a:rPr>
              <a:t>DBP significantly outperforms FBP!</a:t>
            </a:r>
          </a:p>
        </p:txBody>
      </p:sp>
    </p:spTree>
    <p:extLst>
      <p:ext uri="{BB962C8B-B14F-4D97-AF65-F5344CB8AC3E}">
        <p14:creationId xmlns:p14="http://schemas.microsoft.com/office/powerpoint/2010/main" val="776935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quarter" idx="1"/>
          </p:nvPr>
        </p:nvSpPr>
        <p:spPr/>
        <p:txBody>
          <a:bodyPr/>
          <a:lstStyle/>
          <a:p>
            <a:r>
              <a:rPr lang="en-US" dirty="0"/>
              <a:t>Sparse-view CT</a:t>
            </a:r>
          </a:p>
          <a:p>
            <a:endParaRPr lang="en-US" dirty="0"/>
          </a:p>
          <a:p>
            <a:r>
              <a:rPr lang="en-US" dirty="0"/>
              <a:t>Stacked Back-Projection Tensor</a:t>
            </a:r>
          </a:p>
          <a:p>
            <a:pPr lvl="1"/>
            <a:r>
              <a:rPr lang="en-US" dirty="0"/>
              <a:t>Spatial Invariance: Effective to CNN</a:t>
            </a:r>
          </a:p>
          <a:p>
            <a:pPr lvl="1"/>
            <a:endParaRPr lang="en-US" dirty="0"/>
          </a:p>
          <a:p>
            <a:r>
              <a:rPr lang="en-US" dirty="0"/>
              <a:t>DBP </a:t>
            </a:r>
          </a:p>
          <a:p>
            <a:pPr lvl="1"/>
            <a:r>
              <a:rPr lang="en-US" dirty="0"/>
              <a:t>CNN for sparse-view CT recon. directly from sinogram</a:t>
            </a:r>
          </a:p>
          <a:p>
            <a:endParaRPr lang="en-US" dirty="0"/>
          </a:p>
          <a:p>
            <a:r>
              <a:rPr lang="en-US" dirty="0"/>
              <a:t>Results on simulated datasets show significant improvement in recon. quality compared with the traditional FBP.</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60968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dirty="0"/>
          </a:p>
        </p:txBody>
      </p:sp>
      <p:sp>
        <p:nvSpPr>
          <p:cNvPr id="4" name="Content Placeholder 3"/>
          <p:cNvSpPr>
            <a:spLocks noGrp="1"/>
          </p:cNvSpPr>
          <p:nvPr>
            <p:ph sz="quarter" idx="1"/>
          </p:nvPr>
        </p:nvSpPr>
        <p:spPr>
          <a:xfrm>
            <a:off x="603504" y="1447800"/>
            <a:ext cx="8235696" cy="5029200"/>
          </a:xfrm>
        </p:spPr>
        <p:txBody>
          <a:bodyPr>
            <a:normAutofit/>
          </a:bodyPr>
          <a:lstStyle/>
          <a:p>
            <a:r>
              <a:rPr lang="en-US" b="1" dirty="0"/>
              <a:t>Introduction to Sparse-view Computed Tomography (CT)</a:t>
            </a:r>
          </a:p>
          <a:p>
            <a:pPr marL="0" indent="0">
              <a:buNone/>
            </a:pPr>
            <a:endParaRPr lang="en-US" b="1" dirty="0">
              <a:solidFill>
                <a:srgbClr val="FF0000"/>
              </a:solidFill>
            </a:endParaRPr>
          </a:p>
          <a:p>
            <a:r>
              <a:rPr lang="en-US" b="1" dirty="0"/>
              <a:t>Convolutional Neural Network (CNN) for CT reconstruction</a:t>
            </a:r>
          </a:p>
          <a:p>
            <a:pPr lvl="1"/>
            <a:r>
              <a:rPr lang="en-US" dirty="0"/>
              <a:t>Challenge: Spatial Invariance in Sinogram</a:t>
            </a:r>
          </a:p>
          <a:p>
            <a:endParaRPr lang="en-US" b="1" dirty="0"/>
          </a:p>
          <a:p>
            <a:r>
              <a:rPr lang="en-US" b="1" dirty="0"/>
              <a:t>Stacked Back-Projection Tensor</a:t>
            </a:r>
          </a:p>
          <a:p>
            <a:pPr marL="560070" lvl="1" indent="-285750"/>
            <a:endParaRPr lang="en-US" b="1" dirty="0">
              <a:solidFill>
                <a:srgbClr val="0000FF"/>
              </a:solidFill>
            </a:endParaRPr>
          </a:p>
          <a:p>
            <a:r>
              <a:rPr lang="en-US" b="1" dirty="0"/>
              <a:t>Experimental Results</a:t>
            </a:r>
          </a:p>
        </p:txBody>
      </p:sp>
      <p:sp>
        <p:nvSpPr>
          <p:cNvPr id="5" name="TextBox 4"/>
          <p:cNvSpPr txBox="1"/>
          <p:nvPr/>
        </p:nvSpPr>
        <p:spPr>
          <a:xfrm>
            <a:off x="4718538" y="659423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53469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Sparse-view CT</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dirty="0"/>
          </a:p>
        </p:txBody>
      </p:sp>
      <p:sp>
        <p:nvSpPr>
          <p:cNvPr id="4" name="Content Placeholder 3"/>
          <p:cNvSpPr>
            <a:spLocks noGrp="1"/>
          </p:cNvSpPr>
          <p:nvPr>
            <p:ph sz="quarter" idx="1"/>
          </p:nvPr>
        </p:nvSpPr>
        <p:spPr>
          <a:xfrm>
            <a:off x="914400" y="1600200"/>
            <a:ext cx="7772400" cy="4114800"/>
          </a:xfrm>
        </p:spPr>
        <p:txBody>
          <a:bodyPr>
            <a:normAutofit/>
          </a:bodyPr>
          <a:lstStyle/>
          <a:p>
            <a:r>
              <a:rPr lang="en-US" dirty="0"/>
              <a:t>CT Applications</a:t>
            </a:r>
          </a:p>
          <a:p>
            <a:pPr lvl="1"/>
            <a:r>
              <a:rPr lang="en-US" dirty="0"/>
              <a:t>Diagnostic Radiology</a:t>
            </a:r>
          </a:p>
          <a:p>
            <a:pPr lvl="1"/>
            <a:r>
              <a:rPr lang="en-US" dirty="0"/>
              <a:t>Additive Manufacturing Inspection</a:t>
            </a:r>
            <a:br>
              <a:rPr lang="en-US" dirty="0"/>
            </a:br>
            <a:endParaRPr lang="en-US" dirty="0"/>
          </a:p>
          <a:p>
            <a:r>
              <a:rPr lang="en-US" dirty="0"/>
              <a:t>Nyquist sampling</a:t>
            </a:r>
          </a:p>
          <a:p>
            <a:pPr lvl="1"/>
            <a:r>
              <a:rPr lang="en-US" dirty="0"/>
              <a:t>n views x n channels for n x n image</a:t>
            </a:r>
          </a:p>
          <a:p>
            <a:pPr lvl="1"/>
            <a:endParaRPr lang="en-US" dirty="0"/>
          </a:p>
          <a:p>
            <a:r>
              <a:rPr lang="en-US" dirty="0"/>
              <a:t>Sparse-view sampling</a:t>
            </a:r>
          </a:p>
          <a:p>
            <a:pPr lvl="1"/>
            <a:r>
              <a:rPr lang="en-US" dirty="0"/>
              <a:t>Manufacturing application: Reduce acquisition time/ cost</a:t>
            </a:r>
          </a:p>
          <a:p>
            <a:pPr lvl="1"/>
            <a:r>
              <a:rPr lang="en-US" dirty="0"/>
              <a:t>Scientific application: Enhance temporal resolution for dynamically changing objects</a:t>
            </a:r>
          </a:p>
          <a:p>
            <a:pPr>
              <a:buSzPct val="100000"/>
              <a:buFont typeface="Arial"/>
              <a:buChar char="•"/>
            </a:pPr>
            <a:endParaRPr lang="en-US" dirty="0"/>
          </a:p>
          <a:p>
            <a:pPr lvl="1">
              <a:buFont typeface="Wingdings" charset="2"/>
              <a:buChar char="Ø"/>
            </a:pPr>
            <a:endParaRPr lang="en-US" dirty="0"/>
          </a:p>
          <a:p>
            <a:pPr lvl="1">
              <a:buFont typeface="Wingdings" charset="2"/>
              <a:buChar char="Ø"/>
            </a:pPr>
            <a:endParaRPr lang="en-US" dirty="0"/>
          </a:p>
          <a:p>
            <a:pPr>
              <a:buFont typeface="Wingdings" charset="2"/>
              <a:buChar char="§"/>
            </a:pPr>
            <a:endParaRPr lang="en-US" dirty="0"/>
          </a:p>
        </p:txBody>
      </p:sp>
    </p:spTree>
    <p:extLst>
      <p:ext uri="{BB962C8B-B14F-4D97-AF65-F5344CB8AC3E}">
        <p14:creationId xmlns:p14="http://schemas.microsoft.com/office/powerpoint/2010/main" val="2107874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 Reconstruction</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dirty="0"/>
          </a:p>
        </p:txBody>
      </p:sp>
      <p:sp>
        <p:nvSpPr>
          <p:cNvPr id="4" name="Content Placeholder 3"/>
          <p:cNvSpPr>
            <a:spLocks noGrp="1"/>
          </p:cNvSpPr>
          <p:nvPr>
            <p:ph sz="quarter" idx="1"/>
          </p:nvPr>
        </p:nvSpPr>
        <p:spPr>
          <a:xfrm>
            <a:off x="914400" y="1600200"/>
            <a:ext cx="7772400" cy="5029200"/>
          </a:xfrm>
        </p:spPr>
        <p:txBody>
          <a:bodyPr/>
          <a:lstStyle/>
          <a:p>
            <a:r>
              <a:rPr lang="en-US" dirty="0"/>
              <a:t>Filtered Back Projection (FBP): Linear / Analytical</a:t>
            </a:r>
          </a:p>
          <a:p>
            <a:r>
              <a:rPr lang="en-US" dirty="0"/>
              <a:t>Model Based Iterative Recon. (MBIR): Regularized / Iterative</a:t>
            </a:r>
          </a:p>
        </p:txBody>
      </p:sp>
      <p:graphicFrame>
        <p:nvGraphicFramePr>
          <p:cNvPr id="21" name="Table 20"/>
          <p:cNvGraphicFramePr>
            <a:graphicFrameLocks noGrp="1"/>
          </p:cNvGraphicFramePr>
          <p:nvPr>
            <p:extLst/>
          </p:nvPr>
        </p:nvGraphicFramePr>
        <p:xfrm>
          <a:off x="1371600" y="2590801"/>
          <a:ext cx="6172200" cy="3733799"/>
        </p:xfrm>
        <a:graphic>
          <a:graphicData uri="http://schemas.openxmlformats.org/drawingml/2006/table">
            <a:tbl>
              <a:tblPr firstRow="1" bandRow="1" bandCol="1">
                <a:effectLst/>
                <a:tableStyleId>{3C2FFA5D-87B4-456A-9821-1D502468CF0F}</a:tableStyleId>
              </a:tblPr>
              <a:tblGrid>
                <a:gridCol w="746149">
                  <a:extLst>
                    <a:ext uri="{9D8B030D-6E8A-4147-A177-3AD203B41FA5}">
                      <a16:colId xmlns:a16="http://schemas.microsoft.com/office/drawing/2014/main" val="20000"/>
                    </a:ext>
                  </a:extLst>
                </a:gridCol>
                <a:gridCol w="2725982">
                  <a:extLst>
                    <a:ext uri="{9D8B030D-6E8A-4147-A177-3AD203B41FA5}">
                      <a16:colId xmlns:a16="http://schemas.microsoft.com/office/drawing/2014/main" val="20001"/>
                    </a:ext>
                  </a:extLst>
                </a:gridCol>
                <a:gridCol w="2700069">
                  <a:extLst>
                    <a:ext uri="{9D8B030D-6E8A-4147-A177-3AD203B41FA5}">
                      <a16:colId xmlns:a16="http://schemas.microsoft.com/office/drawing/2014/main" val="20002"/>
                    </a:ext>
                  </a:extLst>
                </a:gridCol>
              </a:tblGrid>
              <a:tr h="653415">
                <a:tc>
                  <a:txBody>
                    <a:bodyPr/>
                    <a:lstStyle/>
                    <a:p>
                      <a:pPr algn="ctr"/>
                      <a:r>
                        <a:rPr lang="en-US" sz="1800" dirty="0">
                          <a:latin typeface="Arial"/>
                          <a:cs typeface="Arial"/>
                        </a:rPr>
                        <a:t>16</a:t>
                      </a:r>
                      <a:br>
                        <a:rPr lang="en-US" sz="1800" dirty="0">
                          <a:latin typeface="Arial"/>
                          <a:cs typeface="Arial"/>
                        </a:rPr>
                      </a:br>
                      <a:r>
                        <a:rPr lang="en-US" sz="1800" dirty="0">
                          <a:latin typeface="Arial"/>
                          <a:cs typeface="Arial"/>
                        </a:rPr>
                        <a:t>view</a:t>
                      </a:r>
                    </a:p>
                  </a:txBody>
                  <a:tcPr>
                    <a:lnR w="12700" cap="flat" cmpd="sng" algn="ctr">
                      <a:solidFill>
                        <a:scrgbClr r="0" g="0" b="0"/>
                      </a:solidFill>
                      <a:prstDash val="solid"/>
                      <a:round/>
                      <a:headEnd type="none" w="med" len="med"/>
                      <a:tailEnd type="none" w="med" len="med"/>
                    </a:lnR>
                    <a:solidFill>
                      <a:schemeClr val="accent6"/>
                    </a:solidFill>
                  </a:tcPr>
                </a:tc>
                <a:tc>
                  <a:txBody>
                    <a:bodyPr/>
                    <a:lstStyle/>
                    <a:p>
                      <a:pPr algn="ctr"/>
                      <a:r>
                        <a:rPr lang="en-US" sz="1800" dirty="0">
                          <a:latin typeface="Arial"/>
                          <a:cs typeface="Arial"/>
                        </a:rPr>
                        <a:t>FBP</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solidFill>
                  </a:tcPr>
                </a:tc>
                <a:tc>
                  <a:txBody>
                    <a:bodyPr/>
                    <a:lstStyle/>
                    <a:p>
                      <a:pPr algn="ctr"/>
                      <a:r>
                        <a:rPr lang="en-US" sz="1800" dirty="0">
                          <a:latin typeface="Arial"/>
                          <a:cs typeface="Arial"/>
                        </a:rPr>
                        <a:t>MBIR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2271394">
                <a:tc>
                  <a:txBody>
                    <a:bodyPr/>
                    <a:lstStyle/>
                    <a:p>
                      <a:pPr algn="ctr"/>
                      <a:r>
                        <a:rPr lang="en-US" sz="1800" b="1" dirty="0">
                          <a:latin typeface="Arial"/>
                          <a:cs typeface="Arial"/>
                        </a:rPr>
                        <a:t>Image Quality</a:t>
                      </a:r>
                      <a:endParaRPr lang="en-US" sz="1800" b="0" dirty="0">
                        <a:latin typeface="Arial"/>
                        <a:cs typeface="Arial"/>
                      </a:endParaRPr>
                    </a:p>
                  </a:txBody>
                  <a:tcPr vert="vert270" anchor="ctr" anchorCtr="1">
                    <a:lnR w="12700" cap="flat" cmpd="sng" algn="ctr">
                      <a:solidFill>
                        <a:scrgbClr r="0" g="0" b="0"/>
                      </a:solidFill>
                      <a:prstDash val="solid"/>
                      <a:round/>
                      <a:headEnd type="none" w="med" len="med"/>
                      <a:tailEnd type="none" w="med" len="med"/>
                    </a:lnR>
                    <a:solidFill>
                      <a:srgbClr val="A2C3D2"/>
                    </a:solidFill>
                  </a:tcPr>
                </a:tc>
                <a:tc>
                  <a:txBody>
                    <a:bodyPr/>
                    <a:lstStyle/>
                    <a:p>
                      <a:endParaRPr lang="en-US" sz="18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en-US" sz="1800"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08990">
                <a:tc>
                  <a:txBody>
                    <a:bodyPr/>
                    <a:lstStyle/>
                    <a:p>
                      <a:pPr algn="ctr"/>
                      <a:r>
                        <a:rPr lang="en-US" sz="1800" b="1" dirty="0">
                          <a:latin typeface="Arial"/>
                          <a:cs typeface="Arial"/>
                        </a:rPr>
                        <a:t>Speed</a:t>
                      </a:r>
                    </a:p>
                  </a:txBody>
                  <a:tcPr vert="vert270" anchor="ctr" anchorCtr="1">
                    <a:lnR w="12700" cap="flat" cmpd="sng" algn="ctr">
                      <a:solidFill>
                        <a:scrgbClr r="0" g="0" b="0"/>
                      </a:solidFill>
                      <a:prstDash val="solid"/>
                      <a:round/>
                      <a:headEnd type="none" w="med" len="med"/>
                      <a:tailEnd type="none" w="med" len="med"/>
                    </a:lnR>
                    <a:solidFill>
                      <a:srgbClr val="A2C3D2"/>
                    </a:solidFill>
                  </a:tcPr>
                </a:tc>
                <a:tc>
                  <a:txBody>
                    <a:bodyPr/>
                    <a:lstStyle/>
                    <a:p>
                      <a:pPr algn="ctr"/>
                      <a:r>
                        <a:rPr lang="en-US" sz="3000" b="1" dirty="0">
                          <a:latin typeface="Arial"/>
                          <a:cs typeface="Arial"/>
                        </a:rPr>
                        <a:t>FAST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3000" b="1" dirty="0">
                          <a:latin typeface="Arial"/>
                          <a:cs typeface="Arial"/>
                        </a:rPr>
                        <a:t>SLOW</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4071664833"/>
                  </a:ext>
                </a:extLst>
              </a:tr>
            </a:tbl>
          </a:graphicData>
        </a:graphic>
      </p:graphicFrame>
      <p:pic>
        <p:nvPicPr>
          <p:cNvPr id="15" name="Picture 14" descr="Macintosh HD:Users:kisner:Downloads:FBP_64v.pn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3002" y="3322320"/>
            <a:ext cx="2212848" cy="2011680"/>
          </a:xfrm>
          <a:prstGeom prst="rect">
            <a:avLst/>
          </a:prstGeom>
          <a:noFill/>
          <a:ln>
            <a:noFill/>
          </a:ln>
        </p:spPr>
      </p:pic>
      <p:pic>
        <p:nvPicPr>
          <p:cNvPr id="14" name="Picture 13" descr="Macintosh HD:Users:kisner:Downloads:qGGMRF_64v.pn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2352" y="3322320"/>
            <a:ext cx="2212848" cy="2011680"/>
          </a:xfrm>
          <a:prstGeom prst="rect">
            <a:avLst/>
          </a:prstGeom>
          <a:noFill/>
          <a:ln>
            <a:noFill/>
          </a:ln>
        </p:spPr>
      </p:pic>
    </p:spTree>
    <p:extLst>
      <p:ext uri="{BB962C8B-B14F-4D97-AF65-F5344CB8AC3E}">
        <p14:creationId xmlns:p14="http://schemas.microsoft.com/office/powerpoint/2010/main" val="349830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Learning for CT Images</a:t>
            </a:r>
          </a:p>
        </p:txBody>
      </p:sp>
      <p:sp>
        <p:nvSpPr>
          <p:cNvPr id="3" name="Content Placeholder 2"/>
          <p:cNvSpPr>
            <a:spLocks noGrp="1"/>
          </p:cNvSpPr>
          <p:nvPr>
            <p:ph sz="quarter" idx="1"/>
          </p:nvPr>
        </p:nvSpPr>
        <p:spPr/>
        <p:txBody>
          <a:bodyPr>
            <a:noAutofit/>
          </a:bodyPr>
          <a:lstStyle/>
          <a:p>
            <a:pPr lvl="1"/>
            <a:r>
              <a:rPr lang="en-US" sz="2000" dirty="0"/>
              <a:t>Deep Neural Networks</a:t>
            </a:r>
          </a:p>
          <a:p>
            <a:pPr lvl="2"/>
            <a:r>
              <a:rPr lang="en-US" sz="1800" dirty="0"/>
              <a:t>Powerful performance for vision tasks such as de-noising</a:t>
            </a:r>
          </a:p>
          <a:p>
            <a:pPr lvl="2"/>
            <a:r>
              <a:rPr lang="en-US" sz="1800" dirty="0"/>
              <a:t>Weights of a neural network learned on large training dataset</a:t>
            </a:r>
          </a:p>
          <a:p>
            <a:pPr lvl="2"/>
            <a:endParaRPr lang="en-US" dirty="0"/>
          </a:p>
          <a:p>
            <a:pPr lvl="1"/>
            <a:r>
              <a:rPr lang="en-US" sz="2000" dirty="0"/>
              <a:t>Image-domain processing as CT De-noising</a:t>
            </a:r>
          </a:p>
          <a:p>
            <a:pPr lvl="1"/>
            <a:endParaRPr lang="en-US" sz="2000" dirty="0"/>
          </a:p>
          <a:p>
            <a:pPr lvl="2">
              <a:buFont typeface="Wingdings" charset="2"/>
              <a:buChar char="Ø"/>
            </a:pPr>
            <a:endParaRPr lang="en-US" dirty="0"/>
          </a:p>
          <a:p>
            <a:pPr lvl="1">
              <a:buFont typeface="Wingdings" charset="2"/>
              <a:buChar char="Ø"/>
            </a:pPr>
            <a:endParaRPr lang="en-US" dirty="0"/>
          </a:p>
          <a:p>
            <a:pPr lvl="2">
              <a:buFont typeface="Wingdings" charset="2"/>
              <a:buChar char="Ø"/>
            </a:pPr>
            <a:endParaRPr lang="en-US" dirty="0"/>
          </a:p>
          <a:p>
            <a:pPr lvl="2">
              <a:buFont typeface="Wingdings" charset="2"/>
              <a:buChar char="Ø"/>
            </a:pPr>
            <a:endParaRPr lang="en-US" dirty="0"/>
          </a:p>
          <a:p>
            <a:pPr lvl="1"/>
            <a:endParaRPr lang="en-US" sz="2000" dirty="0"/>
          </a:p>
          <a:p>
            <a:pPr marL="320040" lvl="1" indent="0">
              <a:buNone/>
            </a:pPr>
            <a:endParaRPr lang="en-US"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5</a:t>
            </a:fld>
            <a:endParaRPr lang="en-US" dirty="0"/>
          </a:p>
        </p:txBody>
      </p:sp>
      <p:sp>
        <p:nvSpPr>
          <p:cNvPr id="39" name="Text Box 9">
            <a:extLst>
              <a:ext uri="{FF2B5EF4-FFF2-40B4-BE49-F238E27FC236}">
                <a16:creationId xmlns:a16="http://schemas.microsoft.com/office/drawing/2014/main" id="{BBEC88A9-16A3-4692-95E3-4B81E5EB548F}"/>
              </a:ext>
            </a:extLst>
          </p:cNvPr>
          <p:cNvSpPr txBox="1">
            <a:spLocks noChangeArrowheads="1"/>
          </p:cNvSpPr>
          <p:nvPr/>
        </p:nvSpPr>
        <p:spPr bwMode="auto">
          <a:xfrm>
            <a:off x="1197902" y="5825847"/>
            <a:ext cx="215489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baseline="-25000">
                <a:solidFill>
                  <a:schemeClr val="tx1"/>
                </a:solidFill>
                <a:latin typeface="Arial" charset="0"/>
                <a:ea typeface="ＭＳ Ｐゴシック" charset="0"/>
                <a:cs typeface="ＭＳ Ｐゴシック" charset="0"/>
              </a:defRPr>
            </a:lvl1pPr>
            <a:lvl2pPr marL="742950" indent="-285750">
              <a:defRPr sz="2800" b="1" baseline="-25000">
                <a:solidFill>
                  <a:schemeClr val="tx1"/>
                </a:solidFill>
                <a:latin typeface="Arial" charset="0"/>
                <a:ea typeface="ＭＳ Ｐゴシック" charset="0"/>
              </a:defRPr>
            </a:lvl2pPr>
            <a:lvl3pPr marL="1143000" indent="-228600">
              <a:defRPr sz="2800" b="1" baseline="-25000">
                <a:solidFill>
                  <a:schemeClr val="tx1"/>
                </a:solidFill>
                <a:latin typeface="Arial" charset="0"/>
                <a:ea typeface="ＭＳ Ｐゴシック" charset="0"/>
              </a:defRPr>
            </a:lvl3pPr>
            <a:lvl4pPr marL="1600200" indent="-228600">
              <a:defRPr sz="2800" b="1" baseline="-25000">
                <a:solidFill>
                  <a:schemeClr val="tx1"/>
                </a:solidFill>
                <a:latin typeface="Arial" charset="0"/>
                <a:ea typeface="ＭＳ Ｐゴシック" charset="0"/>
              </a:defRPr>
            </a:lvl4pPr>
            <a:lvl5pPr marL="2057400" indent="-228600">
              <a:defRPr sz="2800" b="1" baseline="-250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800" b="1" baseline="-250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800" b="1" baseline="-250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800" b="1" baseline="-250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800" b="1" baseline="-25000">
                <a:solidFill>
                  <a:schemeClr val="tx1"/>
                </a:solidFill>
                <a:latin typeface="Arial" charset="0"/>
                <a:ea typeface="ＭＳ Ｐゴシック" charset="0"/>
              </a:defRPr>
            </a:lvl9pPr>
          </a:lstStyle>
          <a:p>
            <a:pPr algn="ctr"/>
            <a:r>
              <a:rPr lang="en-US" sz="1400" b="0" baseline="0" dirty="0">
                <a:latin typeface="Arial"/>
                <a:cs typeface="Arial"/>
              </a:rPr>
              <a:t>PSNR: 18.7341 dB</a:t>
            </a:r>
          </a:p>
        </p:txBody>
      </p:sp>
      <p:sp>
        <p:nvSpPr>
          <p:cNvPr id="40" name="Text Box 9">
            <a:extLst>
              <a:ext uri="{FF2B5EF4-FFF2-40B4-BE49-F238E27FC236}">
                <a16:creationId xmlns:a16="http://schemas.microsoft.com/office/drawing/2014/main" id="{FFFAC1A8-36BA-493B-AA65-10D58E89B955}"/>
              </a:ext>
            </a:extLst>
          </p:cNvPr>
          <p:cNvSpPr txBox="1">
            <a:spLocks noChangeArrowheads="1"/>
          </p:cNvSpPr>
          <p:nvPr/>
        </p:nvSpPr>
        <p:spPr bwMode="auto">
          <a:xfrm>
            <a:off x="3505200" y="5825847"/>
            <a:ext cx="220979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b="1" baseline="-25000">
                <a:solidFill>
                  <a:schemeClr val="tx1"/>
                </a:solidFill>
                <a:latin typeface="Arial" charset="0"/>
                <a:ea typeface="ＭＳ Ｐゴシック" charset="0"/>
                <a:cs typeface="ＭＳ Ｐゴシック" charset="0"/>
              </a:defRPr>
            </a:lvl1pPr>
            <a:lvl2pPr marL="742950" indent="-285750">
              <a:defRPr sz="2800" b="1" baseline="-25000">
                <a:solidFill>
                  <a:schemeClr val="tx1"/>
                </a:solidFill>
                <a:latin typeface="Arial" charset="0"/>
                <a:ea typeface="ＭＳ Ｐゴシック" charset="0"/>
              </a:defRPr>
            </a:lvl2pPr>
            <a:lvl3pPr marL="1143000" indent="-228600">
              <a:defRPr sz="2800" b="1" baseline="-25000">
                <a:solidFill>
                  <a:schemeClr val="tx1"/>
                </a:solidFill>
                <a:latin typeface="Arial" charset="0"/>
                <a:ea typeface="ＭＳ Ｐゴシック" charset="0"/>
              </a:defRPr>
            </a:lvl3pPr>
            <a:lvl4pPr marL="1600200" indent="-228600">
              <a:defRPr sz="2800" b="1" baseline="-25000">
                <a:solidFill>
                  <a:schemeClr val="tx1"/>
                </a:solidFill>
                <a:latin typeface="Arial" charset="0"/>
                <a:ea typeface="ＭＳ Ｐゴシック" charset="0"/>
              </a:defRPr>
            </a:lvl4pPr>
            <a:lvl5pPr marL="2057400" indent="-228600">
              <a:defRPr sz="2800" b="1" baseline="-25000">
                <a:solidFill>
                  <a:schemeClr val="tx1"/>
                </a:solidFill>
                <a:latin typeface="Arial" charset="0"/>
                <a:ea typeface="ＭＳ Ｐゴシック" charset="0"/>
              </a:defRPr>
            </a:lvl5pPr>
            <a:lvl6pPr marL="2514600" indent="-228600" eaLnBrk="0" fontAlgn="base" hangingPunct="0">
              <a:spcBef>
                <a:spcPct val="20000"/>
              </a:spcBef>
              <a:spcAft>
                <a:spcPct val="0"/>
              </a:spcAft>
              <a:buChar char="•"/>
              <a:defRPr sz="2800" b="1" baseline="-25000">
                <a:solidFill>
                  <a:schemeClr val="tx1"/>
                </a:solidFill>
                <a:latin typeface="Arial" charset="0"/>
                <a:ea typeface="ＭＳ Ｐゴシック" charset="0"/>
              </a:defRPr>
            </a:lvl6pPr>
            <a:lvl7pPr marL="2971800" indent="-228600" eaLnBrk="0" fontAlgn="base" hangingPunct="0">
              <a:spcBef>
                <a:spcPct val="20000"/>
              </a:spcBef>
              <a:spcAft>
                <a:spcPct val="0"/>
              </a:spcAft>
              <a:buChar char="•"/>
              <a:defRPr sz="2800" b="1" baseline="-25000">
                <a:solidFill>
                  <a:schemeClr val="tx1"/>
                </a:solidFill>
                <a:latin typeface="Arial" charset="0"/>
                <a:ea typeface="ＭＳ Ｐゴシック" charset="0"/>
              </a:defRPr>
            </a:lvl7pPr>
            <a:lvl8pPr marL="3429000" indent="-228600" eaLnBrk="0" fontAlgn="base" hangingPunct="0">
              <a:spcBef>
                <a:spcPct val="20000"/>
              </a:spcBef>
              <a:spcAft>
                <a:spcPct val="0"/>
              </a:spcAft>
              <a:buChar char="•"/>
              <a:defRPr sz="2800" b="1" baseline="-25000">
                <a:solidFill>
                  <a:schemeClr val="tx1"/>
                </a:solidFill>
                <a:latin typeface="Arial" charset="0"/>
                <a:ea typeface="ＭＳ Ｐゴシック" charset="0"/>
              </a:defRPr>
            </a:lvl8pPr>
            <a:lvl9pPr marL="3886200" indent="-228600" eaLnBrk="0" fontAlgn="base" hangingPunct="0">
              <a:spcBef>
                <a:spcPct val="20000"/>
              </a:spcBef>
              <a:spcAft>
                <a:spcPct val="0"/>
              </a:spcAft>
              <a:buChar char="•"/>
              <a:defRPr sz="2800" b="1" baseline="-25000">
                <a:solidFill>
                  <a:schemeClr val="tx1"/>
                </a:solidFill>
                <a:latin typeface="Arial" charset="0"/>
                <a:ea typeface="ＭＳ Ｐゴシック" charset="0"/>
              </a:defRPr>
            </a:lvl9pPr>
          </a:lstStyle>
          <a:p>
            <a:pPr algn="ctr"/>
            <a:r>
              <a:rPr lang="en-US" sz="1400" b="0" baseline="0" dirty="0">
                <a:latin typeface="Arial"/>
                <a:cs typeface="Arial"/>
              </a:rPr>
              <a:t>PSNR: 19.6841 dB</a:t>
            </a:r>
          </a:p>
        </p:txBody>
      </p:sp>
      <p:pic>
        <p:nvPicPr>
          <p:cNvPr id="41" name="Picture 40">
            <a:extLst>
              <a:ext uri="{FF2B5EF4-FFF2-40B4-BE49-F238E27FC236}">
                <a16:creationId xmlns:a16="http://schemas.microsoft.com/office/drawing/2014/main" id="{FF8BF5F5-C145-454C-949E-3F4D5BD731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3657600"/>
            <a:ext cx="2194560" cy="2194560"/>
          </a:xfrm>
          <a:prstGeom prst="rect">
            <a:avLst/>
          </a:prstGeom>
        </p:spPr>
      </p:pic>
      <p:pic>
        <p:nvPicPr>
          <p:cNvPr id="42" name="Picture 41">
            <a:extLst>
              <a:ext uri="{FF2B5EF4-FFF2-40B4-BE49-F238E27FC236}">
                <a16:creationId xmlns:a16="http://schemas.microsoft.com/office/drawing/2014/main" id="{CE4A080B-8599-4F08-AE2B-8E4E281201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3657600"/>
            <a:ext cx="2194560" cy="2194560"/>
          </a:xfrm>
          <a:prstGeom prst="rect">
            <a:avLst/>
          </a:prstGeom>
        </p:spPr>
      </p:pic>
      <p:pic>
        <p:nvPicPr>
          <p:cNvPr id="43" name="Picture 42">
            <a:extLst>
              <a:ext uri="{FF2B5EF4-FFF2-40B4-BE49-F238E27FC236}">
                <a16:creationId xmlns:a16="http://schemas.microsoft.com/office/drawing/2014/main" id="{CE9F7B1C-CBC5-4317-AC13-F9407887C8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5200" y="3636367"/>
            <a:ext cx="2194560" cy="2194560"/>
          </a:xfrm>
          <a:prstGeom prst="rect">
            <a:avLst/>
          </a:prstGeom>
        </p:spPr>
      </p:pic>
      <p:graphicFrame>
        <p:nvGraphicFramePr>
          <p:cNvPr id="44" name="Table 43">
            <a:extLst>
              <a:ext uri="{FF2B5EF4-FFF2-40B4-BE49-F238E27FC236}">
                <a16:creationId xmlns:a16="http://schemas.microsoft.com/office/drawing/2014/main" id="{CF495857-9CE6-4E14-9D49-60C95033E89A}"/>
              </a:ext>
            </a:extLst>
          </p:cNvPr>
          <p:cNvGraphicFramePr>
            <a:graphicFrameLocks noGrp="1"/>
          </p:cNvGraphicFramePr>
          <p:nvPr>
            <p:extLst>
              <p:ext uri="{D42A27DB-BD31-4B8C-83A1-F6EECF244321}">
                <p14:modId xmlns:p14="http://schemas.microsoft.com/office/powerpoint/2010/main" val="2486013047"/>
              </p:ext>
            </p:extLst>
          </p:nvPr>
        </p:nvGraphicFramePr>
        <p:xfrm>
          <a:off x="1066800" y="3200400"/>
          <a:ext cx="7086600" cy="476738"/>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476738">
                <a:tc>
                  <a:txBody>
                    <a:bodyPr/>
                    <a:lstStyle/>
                    <a:p>
                      <a:pPr algn="ctr"/>
                      <a:r>
                        <a:rPr lang="en-US" sz="1200" baseline="0" dirty="0">
                          <a:latin typeface="Arial"/>
                          <a:cs typeface="Arial"/>
                        </a:rPr>
                        <a:t>FBP</a:t>
                      </a:r>
                      <a:endParaRPr lang="en-GB" sz="1200" dirty="0">
                        <a:latin typeface="Arial"/>
                        <a:cs typeface="Aria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a:latin typeface="Arial"/>
                          <a:cs typeface="Arial"/>
                        </a:rPr>
                        <a:t>Deep Residual Learning </a:t>
                      </a:r>
                      <a:br>
                        <a:rPr lang="en-US" sz="1200" baseline="0" dirty="0">
                          <a:latin typeface="Arial"/>
                          <a:cs typeface="Arial"/>
                        </a:rPr>
                      </a:br>
                      <a:r>
                        <a:rPr lang="en-US" sz="1200" baseline="0" dirty="0">
                          <a:latin typeface="Arial"/>
                          <a:cs typeface="Arial"/>
                        </a:rPr>
                        <a:t>De-noising</a:t>
                      </a:r>
                      <a:endParaRPr lang="en-GB" sz="1200" dirty="0">
                        <a:latin typeface="Arial"/>
                        <a:cs typeface="Arial"/>
                      </a:endParaRPr>
                    </a:p>
                  </a:txBody>
                  <a:tcPr/>
                </a:tc>
                <a:tc>
                  <a:txBody>
                    <a:bodyPr/>
                    <a:lstStyle/>
                    <a:p>
                      <a:pPr algn="ctr"/>
                      <a:r>
                        <a:rPr lang="en-GB" sz="1200" dirty="0">
                          <a:latin typeface="Arial"/>
                          <a:cs typeface="Arial"/>
                        </a:rPr>
                        <a:t>Ground-Truth</a:t>
                      </a:r>
                    </a:p>
                    <a:p>
                      <a:pPr algn="ctr"/>
                      <a:r>
                        <a:rPr lang="en-GB" sz="1200" dirty="0">
                          <a:latin typeface="Arial"/>
                          <a:cs typeface="Arial"/>
                        </a:rPr>
                        <a:t>MBIR</a:t>
                      </a:r>
                    </a:p>
                  </a:txBody>
                  <a:tcPr/>
                </a:tc>
                <a:extLst>
                  <a:ext uri="{0D108BD9-81ED-4DB2-BD59-A6C34878D82A}">
                    <a16:rowId xmlns:a16="http://schemas.microsoft.com/office/drawing/2014/main" val="10000"/>
                  </a:ext>
                </a:extLst>
              </a:tr>
            </a:tbl>
          </a:graphicData>
        </a:graphic>
      </p:graphicFrame>
      <p:sp>
        <p:nvSpPr>
          <p:cNvPr id="45" name="Text Box 5">
            <a:extLst>
              <a:ext uri="{FF2B5EF4-FFF2-40B4-BE49-F238E27FC236}">
                <a16:creationId xmlns:a16="http://schemas.microsoft.com/office/drawing/2014/main" id="{7B0D9BD2-DA64-4700-931B-62ED3C0DAFE4}"/>
              </a:ext>
            </a:extLst>
          </p:cNvPr>
          <p:cNvSpPr txBox="1">
            <a:spLocks noChangeArrowheads="1"/>
          </p:cNvSpPr>
          <p:nvPr/>
        </p:nvSpPr>
        <p:spPr bwMode="auto">
          <a:xfrm>
            <a:off x="2133600" y="6229290"/>
            <a:ext cx="4876800" cy="400110"/>
          </a:xfrm>
          <a:prstGeom prst="rect">
            <a:avLst/>
          </a:prstGeom>
          <a:noFill/>
          <a:ln w="25400" algn="ctr">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2000" b="1" dirty="0">
                <a:solidFill>
                  <a:srgbClr val="FF0000"/>
                </a:solidFill>
                <a:latin typeface="Arial" charset="0"/>
              </a:rPr>
              <a:t>Ye et al, ICCASP 2018</a:t>
            </a:r>
          </a:p>
        </p:txBody>
      </p:sp>
    </p:spTree>
    <p:extLst>
      <p:ext uri="{BB962C8B-B14F-4D97-AF65-F5344CB8AC3E}">
        <p14:creationId xmlns:p14="http://schemas.microsoft.com/office/powerpoint/2010/main" val="4227052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Learning for CT Sinograms</a:t>
            </a:r>
          </a:p>
        </p:txBody>
      </p:sp>
      <p:sp>
        <p:nvSpPr>
          <p:cNvPr id="3" name="Content Placeholder 2"/>
          <p:cNvSpPr>
            <a:spLocks noGrp="1"/>
          </p:cNvSpPr>
          <p:nvPr>
            <p:ph sz="quarter" idx="1"/>
          </p:nvPr>
        </p:nvSpPr>
        <p:spPr>
          <a:xfrm>
            <a:off x="914400" y="1447800"/>
            <a:ext cx="7772400" cy="4572000"/>
          </a:xfrm>
        </p:spPr>
        <p:txBody>
          <a:bodyPr>
            <a:noAutofit/>
          </a:bodyPr>
          <a:lstStyle/>
          <a:p>
            <a:pPr lvl="1"/>
            <a:r>
              <a:rPr lang="en-US" sz="2000" dirty="0"/>
              <a:t>CNN</a:t>
            </a:r>
          </a:p>
          <a:p>
            <a:pPr lvl="2"/>
            <a:r>
              <a:rPr lang="en-US" sz="1800" dirty="0"/>
              <a:t>Visual cortex: Neurons respond to stimuli only in the receptive field</a:t>
            </a:r>
          </a:p>
          <a:p>
            <a:pPr lvl="2"/>
            <a:r>
              <a:rPr lang="en-US" sz="1800" dirty="0"/>
              <a:t>Apply convolution to impose spatial invariance</a:t>
            </a:r>
          </a:p>
          <a:p>
            <a:pPr lvl="2"/>
            <a:r>
              <a:rPr lang="en-US" sz="1800" dirty="0"/>
              <a:t>Reduce the number of parameters</a:t>
            </a:r>
          </a:p>
          <a:p>
            <a:pPr lvl="2"/>
            <a:endParaRPr lang="en-US" sz="1800" dirty="0"/>
          </a:p>
          <a:p>
            <a:pPr lvl="1"/>
            <a:r>
              <a:rPr lang="en-US" sz="2000" dirty="0"/>
              <a:t>CNN for CT reconstruction from sinogram</a:t>
            </a:r>
          </a:p>
          <a:p>
            <a:pPr lvl="2"/>
            <a:r>
              <a:rPr lang="en-US" sz="1800" dirty="0"/>
              <a:t>Challenge: Sinogram is encoded in a spatially non-local way</a:t>
            </a:r>
          </a:p>
          <a:p>
            <a:pPr marL="320040" lvl="1" indent="0">
              <a:buNone/>
            </a:pPr>
            <a:endParaRPr lang="en-US"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6</a:t>
            </a:fld>
            <a:endParaRPr lang="en-US" dirty="0"/>
          </a:p>
        </p:txBody>
      </p:sp>
      <p:pic>
        <p:nvPicPr>
          <p:cNvPr id="8" name="Picture 7">
            <a:extLst>
              <a:ext uri="{FF2B5EF4-FFF2-40B4-BE49-F238E27FC236}">
                <a16:creationId xmlns:a16="http://schemas.microsoft.com/office/drawing/2014/main" id="{BC322561-6CE4-4093-9F08-52D7624919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8749" y="4015740"/>
            <a:ext cx="2826501" cy="2194560"/>
          </a:xfrm>
          <a:prstGeom prst="rect">
            <a:avLst/>
          </a:prstGeom>
        </p:spPr>
      </p:pic>
      <p:cxnSp>
        <p:nvCxnSpPr>
          <p:cNvPr id="13" name="Straight Arrow Connector 12">
            <a:extLst>
              <a:ext uri="{FF2B5EF4-FFF2-40B4-BE49-F238E27FC236}">
                <a16:creationId xmlns:a16="http://schemas.microsoft.com/office/drawing/2014/main" id="{62E7C114-5639-48A4-83BA-EFFDC8A0D145}"/>
              </a:ext>
            </a:extLst>
          </p:cNvPr>
          <p:cNvCxnSpPr/>
          <p:nvPr/>
        </p:nvCxnSpPr>
        <p:spPr>
          <a:xfrm flipV="1">
            <a:off x="3048000" y="5410200"/>
            <a:ext cx="0" cy="762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EEB42B4-2B2C-457E-9A1A-DE3E8761F38B}"/>
              </a:ext>
            </a:extLst>
          </p:cNvPr>
          <p:cNvCxnSpPr>
            <a:cxnSpLocks/>
          </p:cNvCxnSpPr>
          <p:nvPr/>
        </p:nvCxnSpPr>
        <p:spPr>
          <a:xfrm>
            <a:off x="3200400" y="6324600"/>
            <a:ext cx="9144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98338BC-FB79-4776-9774-8A21E4BAAF2A}"/>
              </a:ext>
            </a:extLst>
          </p:cNvPr>
          <p:cNvSpPr txBox="1"/>
          <p:nvPr/>
        </p:nvSpPr>
        <p:spPr>
          <a:xfrm>
            <a:off x="1905000" y="5664200"/>
            <a:ext cx="1174923"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channel</a:t>
            </a:r>
          </a:p>
        </p:txBody>
      </p:sp>
      <p:sp>
        <p:nvSpPr>
          <p:cNvPr id="25" name="TextBox 24">
            <a:extLst>
              <a:ext uri="{FF2B5EF4-FFF2-40B4-BE49-F238E27FC236}">
                <a16:creationId xmlns:a16="http://schemas.microsoft.com/office/drawing/2014/main" id="{899744F8-4E22-4BA5-A30A-0C41061480E5}"/>
              </a:ext>
            </a:extLst>
          </p:cNvPr>
          <p:cNvSpPr txBox="1"/>
          <p:nvPr/>
        </p:nvSpPr>
        <p:spPr>
          <a:xfrm>
            <a:off x="3048000" y="6336268"/>
            <a:ext cx="1174923"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view</a:t>
            </a:r>
          </a:p>
        </p:txBody>
      </p:sp>
      <p:sp>
        <p:nvSpPr>
          <p:cNvPr id="24" name="Rectangle 23">
            <a:extLst>
              <a:ext uri="{FF2B5EF4-FFF2-40B4-BE49-F238E27FC236}">
                <a16:creationId xmlns:a16="http://schemas.microsoft.com/office/drawing/2014/main" id="{3E107911-5C46-4F0A-B7EF-E18A29B5B484}"/>
              </a:ext>
            </a:extLst>
          </p:cNvPr>
          <p:cNvSpPr/>
          <p:nvPr/>
        </p:nvSpPr>
        <p:spPr>
          <a:xfrm>
            <a:off x="5118100" y="4521200"/>
            <a:ext cx="533400" cy="4460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3A324E6B-79FF-44A6-A5AB-6B251CF75D6C}"/>
              </a:ext>
            </a:extLst>
          </p:cNvPr>
          <p:cNvSpPr txBox="1"/>
          <p:nvPr/>
        </p:nvSpPr>
        <p:spPr>
          <a:xfrm>
            <a:off x="5985250" y="4078069"/>
            <a:ext cx="1625601" cy="646331"/>
          </a:xfrm>
          <a:prstGeom prst="rect">
            <a:avLst/>
          </a:prstGeom>
          <a:noFill/>
        </p:spPr>
        <p:txBody>
          <a:bodyPr wrap="square" rtlCol="0">
            <a:spAutoFit/>
          </a:bodyPr>
          <a:lstStyle/>
          <a:p>
            <a:pPr algn="ctr"/>
            <a:r>
              <a:rPr lang="en-US" dirty="0">
                <a:solidFill>
                  <a:srgbClr val="FF0000"/>
                </a:solidFill>
                <a:latin typeface="Arial" panose="020B0604020202020204" pitchFamily="34" charset="0"/>
                <a:cs typeface="Arial" panose="020B0604020202020204" pitchFamily="34" charset="0"/>
              </a:rPr>
              <a:t>Convolution Kernel</a:t>
            </a:r>
          </a:p>
        </p:txBody>
      </p:sp>
      <p:cxnSp>
        <p:nvCxnSpPr>
          <p:cNvPr id="28" name="Straight Arrow Connector 27">
            <a:extLst>
              <a:ext uri="{FF2B5EF4-FFF2-40B4-BE49-F238E27FC236}">
                <a16:creationId xmlns:a16="http://schemas.microsoft.com/office/drawing/2014/main" id="{3DE260EA-4835-4EEB-B7A3-FB0A77F2FDC8}"/>
              </a:ext>
            </a:extLst>
          </p:cNvPr>
          <p:cNvCxnSpPr>
            <a:cxnSpLocks/>
            <a:endCxn id="24" idx="3"/>
          </p:cNvCxnSpPr>
          <p:nvPr/>
        </p:nvCxnSpPr>
        <p:spPr>
          <a:xfrm flipH="1">
            <a:off x="5651500" y="4419600"/>
            <a:ext cx="596900" cy="3246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745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BB3FD4-29B2-4790-8DEB-91B50C534F04}"/>
              </a:ext>
            </a:extLst>
          </p:cNvPr>
          <p:cNvPicPr>
            <a:picLocks noChangeAspect="1"/>
          </p:cNvPicPr>
          <p:nvPr/>
        </p:nvPicPr>
        <p:blipFill>
          <a:blip r:embed="rId3"/>
          <a:stretch>
            <a:fillRect/>
          </a:stretch>
        </p:blipFill>
        <p:spPr>
          <a:xfrm>
            <a:off x="133604" y="4014713"/>
            <a:ext cx="8912900" cy="2044556"/>
          </a:xfrm>
          <a:prstGeom prst="rect">
            <a:avLst/>
          </a:prstGeom>
        </p:spPr>
      </p:pic>
      <p:sp>
        <p:nvSpPr>
          <p:cNvPr id="2" name="Title 1"/>
          <p:cNvSpPr>
            <a:spLocks noGrp="1"/>
          </p:cNvSpPr>
          <p:nvPr>
            <p:ph type="title"/>
          </p:nvPr>
        </p:nvSpPr>
        <p:spPr/>
        <p:txBody>
          <a:bodyPr/>
          <a:lstStyle/>
          <a:p>
            <a:r>
              <a:rPr lang="en-US" dirty="0"/>
              <a:t>Single-view Back-Projections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dirty="0"/>
          </a:p>
        </p:txBody>
      </p:sp>
      <p:sp>
        <p:nvSpPr>
          <p:cNvPr id="12" name="TextBox 11">
            <a:extLst>
              <a:ext uri="{FF2B5EF4-FFF2-40B4-BE49-F238E27FC236}">
                <a16:creationId xmlns:a16="http://schemas.microsoft.com/office/drawing/2014/main" id="{F692B123-8DA2-43BF-8766-025E67D1A640}"/>
              </a:ext>
            </a:extLst>
          </p:cNvPr>
          <p:cNvSpPr txBox="1"/>
          <p:nvPr/>
        </p:nvSpPr>
        <p:spPr>
          <a:xfrm>
            <a:off x="5334000" y="2286000"/>
            <a:ext cx="1174923"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16-view sinogram</a:t>
            </a:r>
          </a:p>
        </p:txBody>
      </p:sp>
      <p:sp>
        <p:nvSpPr>
          <p:cNvPr id="13" name="TextBox 12">
            <a:extLst>
              <a:ext uri="{FF2B5EF4-FFF2-40B4-BE49-F238E27FC236}">
                <a16:creationId xmlns:a16="http://schemas.microsoft.com/office/drawing/2014/main" id="{B915DC59-68FE-4ABA-A129-24A441DD8C69}"/>
              </a:ext>
            </a:extLst>
          </p:cNvPr>
          <p:cNvSpPr txBox="1"/>
          <p:nvPr/>
        </p:nvSpPr>
        <p:spPr>
          <a:xfrm>
            <a:off x="146304" y="6059269"/>
            <a:ext cx="8851392"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Single-view Back-Projections for </a:t>
            </a:r>
          </a:p>
          <a:p>
            <a:pPr algn="ctr"/>
            <a:r>
              <a:rPr lang="en-US" dirty="0">
                <a:latin typeface="Arial" panose="020B0604020202020204" pitchFamily="34" charset="0"/>
                <a:cs typeface="Arial" panose="020B0604020202020204" pitchFamily="34" charset="0"/>
              </a:rPr>
              <a:t>16-view sinogram</a:t>
            </a:r>
          </a:p>
        </p:txBody>
      </p:sp>
      <p:pic>
        <p:nvPicPr>
          <p:cNvPr id="14" name="Picture 13">
            <a:extLst>
              <a:ext uri="{FF2B5EF4-FFF2-40B4-BE49-F238E27FC236}">
                <a16:creationId xmlns:a16="http://schemas.microsoft.com/office/drawing/2014/main" id="{566B3BED-19B0-49A4-B8B7-C4F1B25B05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3986" y="2057400"/>
            <a:ext cx="1472136" cy="1143000"/>
          </a:xfrm>
          <a:prstGeom prst="rect">
            <a:avLst/>
          </a:prstGeom>
        </p:spPr>
      </p:pic>
      <p:sp>
        <p:nvSpPr>
          <p:cNvPr id="11" name="Arrow: Down 10">
            <a:extLst>
              <a:ext uri="{FF2B5EF4-FFF2-40B4-BE49-F238E27FC236}">
                <a16:creationId xmlns:a16="http://schemas.microsoft.com/office/drawing/2014/main" id="{C95A8B9E-1A8C-47C0-8D46-2EA33880F775}"/>
              </a:ext>
            </a:extLst>
          </p:cNvPr>
          <p:cNvSpPr/>
          <p:nvPr/>
        </p:nvSpPr>
        <p:spPr>
          <a:xfrm>
            <a:off x="4136793" y="3352800"/>
            <a:ext cx="906522" cy="5362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634339A4-7CBA-4918-AE70-0D805BAEC359}"/>
              </a:ext>
            </a:extLst>
          </p:cNvPr>
          <p:cNvSpPr>
            <a:spLocks noGrp="1"/>
          </p:cNvSpPr>
          <p:nvPr>
            <p:ph sz="quarter" idx="1"/>
          </p:nvPr>
        </p:nvSpPr>
        <p:spPr>
          <a:xfrm>
            <a:off x="914400" y="1447800"/>
            <a:ext cx="7772400" cy="4572000"/>
          </a:xfrm>
        </p:spPr>
        <p:txBody>
          <a:bodyPr>
            <a:noAutofit/>
          </a:bodyPr>
          <a:lstStyle/>
          <a:p>
            <a:pPr lvl="1"/>
            <a:r>
              <a:rPr lang="en-US" sz="2000" dirty="0"/>
              <a:t>Back-project each view separately</a:t>
            </a:r>
          </a:p>
        </p:txBody>
      </p:sp>
    </p:spTree>
    <p:extLst>
      <p:ext uri="{BB962C8B-B14F-4D97-AF65-F5344CB8AC3E}">
        <p14:creationId xmlns:p14="http://schemas.microsoft.com/office/powerpoint/2010/main" val="3770627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Stacked Back-Projection Tensor</a:t>
            </a:r>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dirty="0"/>
          </a:p>
        </p:txBody>
      </p:sp>
      <mc:AlternateContent xmlns:mc="http://schemas.openxmlformats.org/markup-compatibility/2006">
        <mc:Choice xmlns:a14="http://schemas.microsoft.com/office/drawing/2010/main" Requires="a14">
          <p:sp>
            <p:nvSpPr>
              <p:cNvPr id="15" name="Content Placeholder 2">
                <a:extLst>
                  <a:ext uri="{FF2B5EF4-FFF2-40B4-BE49-F238E27FC236}">
                    <a16:creationId xmlns:a16="http://schemas.microsoft.com/office/drawing/2014/main" id="{101F662D-4745-4DE2-ABF5-0FCA0B6B501A}"/>
                  </a:ext>
                </a:extLst>
              </p:cNvPr>
              <p:cNvSpPr>
                <a:spLocks noGrp="1"/>
              </p:cNvSpPr>
              <p:nvPr>
                <p:ph sz="quarter" idx="1"/>
              </p:nvPr>
            </p:nvSpPr>
            <p:spPr>
              <a:xfrm>
                <a:off x="914400" y="1447800"/>
                <a:ext cx="7772400" cy="4572000"/>
              </a:xfrm>
            </p:spPr>
            <p:txBody>
              <a:bodyPr>
                <a:noAutofit/>
              </a:bodyPr>
              <a:lstStyle/>
              <a:p>
                <a:pPr lvl="1"/>
                <a14:m>
                  <m:oMath xmlns:m="http://schemas.openxmlformats.org/officeDocument/2006/math">
                    <m:r>
                      <a:rPr lang="en-US" sz="2000" b="0" i="1" smtClean="0">
                        <a:latin typeface="Cambria Math" panose="02040503050406030204" pitchFamily="18" charset="0"/>
                      </a:rPr>
                      <m:t>𝑦</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sSup>
                      <m:sSupPr>
                        <m:ctrlPr>
                          <a:rPr lang="en-US" sz="2000" b="1" i="0" smtClean="0">
                            <a:latin typeface="Cambria Math" panose="02040503050406030204" pitchFamily="18" charset="0"/>
                            <a:ea typeface="Cambria Math" panose="02040503050406030204" pitchFamily="18" charset="0"/>
                          </a:rPr>
                        </m:ctrlPr>
                      </m:sSupPr>
                      <m:e>
                        <m:r>
                          <a:rPr lang="en-US" sz="2000" b="1" i="0" smtClean="0">
                            <a:latin typeface="Cambria Math" panose="02040503050406030204" pitchFamily="18" charset="0"/>
                            <a:ea typeface="Cambria Math" panose="02040503050406030204" pitchFamily="18" charset="0"/>
                          </a:rPr>
                          <m:t>𝐑</m:t>
                        </m:r>
                      </m:e>
                      <m:sup>
                        <m:r>
                          <a:rPr lang="en-US" sz="2000" b="1" i="0" smtClean="0">
                            <a:latin typeface="Cambria Math" panose="02040503050406030204" pitchFamily="18" charset="0"/>
                            <a:ea typeface="Cambria Math" panose="02040503050406030204" pitchFamily="18" charset="0"/>
                          </a:rPr>
                          <m:t>𝐦</m:t>
                        </m:r>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𝒏</m:t>
                        </m:r>
                      </m:sup>
                    </m:sSup>
                  </m:oMath>
                </a14:m>
                <a:r>
                  <a:rPr lang="en-US" sz="2000" dirty="0"/>
                  <a:t>: </a:t>
                </a:r>
                <a14:m>
                  <m:oMath xmlns:m="http://schemas.openxmlformats.org/officeDocument/2006/math">
                    <m:r>
                      <a:rPr lang="en-US" sz="2000" b="0" i="1" smtClean="0">
                        <a:latin typeface="Cambria Math" panose="02040503050406030204" pitchFamily="18" charset="0"/>
                      </a:rPr>
                      <m:t>𝑚</m:t>
                    </m:r>
                  </m:oMath>
                </a14:m>
                <a:r>
                  <a:rPr lang="en-US" sz="2000" dirty="0"/>
                  <a:t>-view sinogram for </a:t>
                </a:r>
                <a14:m>
                  <m:oMath xmlns:m="http://schemas.openxmlformats.org/officeDocument/2006/math">
                    <m:sSub>
                      <m:sSubPr>
                        <m:ctrlPr>
                          <a:rPr lang="en-US" sz="2000" b="0" i="0" smtClean="0">
                            <a:latin typeface="Cambria Math" panose="02040503050406030204" pitchFamily="18" charset="0"/>
                          </a:rPr>
                        </m:ctrlPr>
                      </m:sSubPr>
                      <m:e>
                        <m:r>
                          <m:rPr>
                            <m:sty m:val="p"/>
                          </m:rPr>
                          <a:rPr lang="en-US" sz="2000" b="0" i="0" smtClean="0">
                            <a:latin typeface="Cambria Math" panose="02040503050406030204" pitchFamily="18" charset="0"/>
                          </a:rPr>
                          <m:t>y</m:t>
                        </m:r>
                      </m:e>
                      <m:sub>
                        <m:r>
                          <m:rPr>
                            <m:sty m:val="p"/>
                          </m:rPr>
                          <a:rPr lang="en-US" sz="2000" b="0" i="0" smtClean="0">
                            <a:latin typeface="Cambria Math" panose="02040503050406030204" pitchFamily="18" charset="0"/>
                          </a:rPr>
                          <m:t>j</m:t>
                        </m:r>
                      </m:sub>
                    </m:sSub>
                    <m:r>
                      <a:rPr lang="en-US" sz="2000" i="1">
                        <a:latin typeface="Cambria Math" panose="02040503050406030204" pitchFamily="18" charset="0"/>
                        <a:ea typeface="Cambria Math" panose="02040503050406030204" pitchFamily="18" charset="0"/>
                      </a:rPr>
                      <m:t>∈</m:t>
                    </m:r>
                    <m:sSup>
                      <m:sSupPr>
                        <m:ctrlPr>
                          <a:rPr lang="en-US" sz="2000" b="1" i="1">
                            <a:latin typeface="Cambria Math" panose="02040503050406030204" pitchFamily="18" charset="0"/>
                            <a:ea typeface="Cambria Math" panose="02040503050406030204" pitchFamily="18" charset="0"/>
                          </a:rPr>
                        </m:ctrlPr>
                      </m:sSupPr>
                      <m:e>
                        <m:r>
                          <a:rPr lang="en-US" sz="2000" b="1">
                            <a:latin typeface="Cambria Math" panose="02040503050406030204" pitchFamily="18" charset="0"/>
                            <a:ea typeface="Cambria Math" panose="02040503050406030204" pitchFamily="18" charset="0"/>
                          </a:rPr>
                          <m:t>𝐑</m:t>
                        </m:r>
                      </m:e>
                      <m:sup>
                        <m:r>
                          <a:rPr lang="en-US" sz="2000" b="1" i="0" smtClean="0">
                            <a:latin typeface="Cambria Math" panose="02040503050406030204" pitchFamily="18" charset="0"/>
                            <a:ea typeface="Cambria Math" panose="02040503050406030204" pitchFamily="18" charset="0"/>
                          </a:rPr>
                          <m:t>𝐧</m:t>
                        </m:r>
                      </m:sup>
                    </m:sSup>
                    <m:r>
                      <a:rPr lang="en-US" sz="2000" b="1" i="1" smtClean="0">
                        <a:latin typeface="Cambria Math" panose="02040503050406030204" pitchFamily="18" charset="0"/>
                        <a:ea typeface="Cambria Math" panose="02040503050406030204" pitchFamily="18" charset="0"/>
                      </a:rPr>
                      <m:t> </m:t>
                    </m:r>
                  </m:oMath>
                </a14:m>
                <a:r>
                  <a:rPr lang="en-US" sz="2000" dirty="0"/>
                  <a:t>at </a:t>
                </a:r>
                <a14:m>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m:rPr>
                            <m:sty m:val="p"/>
                          </m:rPr>
                          <a:rPr lang="el-GR" sz="2000" i="1" smtClean="0">
                            <a:latin typeface="Cambria Math" panose="02040503050406030204" pitchFamily="18" charset="0"/>
                            <a:ea typeface="Cambria Math" panose="02040503050406030204" pitchFamily="18" charset="0"/>
                          </a:rPr>
                          <m:t>θ</m:t>
                        </m:r>
                      </m:e>
                      <m:sub>
                        <m:r>
                          <a:rPr lang="en-US" sz="2000" b="0" i="1" smtClean="0">
                            <a:latin typeface="Cambria Math" panose="02040503050406030204" pitchFamily="18" charset="0"/>
                            <a:ea typeface="Cambria Math" panose="02040503050406030204" pitchFamily="18" charset="0"/>
                          </a:rPr>
                          <m:t>𝑗</m:t>
                        </m:r>
                      </m:sub>
                    </m:sSub>
                  </m:oMath>
                </a14:m>
                <a:r>
                  <a:rPr lang="en-US" sz="2000" dirty="0"/>
                  <a:t> 	</a:t>
                </a:r>
              </a:p>
              <a:p>
                <a:pPr lvl="1"/>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𝐵</m:t>
                        </m:r>
                      </m:e>
                      <m:sub>
                        <m:r>
                          <a:rPr lang="en-US" sz="2000" b="0" i="1" smtClean="0">
                            <a:latin typeface="Cambria Math" panose="02040503050406030204" pitchFamily="18" charset="0"/>
                          </a:rPr>
                          <m:t>𝑗</m:t>
                        </m:r>
                      </m:sub>
                    </m:sSub>
                    <m:r>
                      <a:rPr lang="en-US" sz="2000" i="1">
                        <a:latin typeface="Cambria Math" panose="02040503050406030204" pitchFamily="18" charset="0"/>
                        <a:ea typeface="Cambria Math" panose="02040503050406030204" pitchFamily="18" charset="0"/>
                      </a:rPr>
                      <m:t>∈</m:t>
                    </m:r>
                    <m:sSup>
                      <m:sSupPr>
                        <m:ctrlPr>
                          <a:rPr lang="en-US" sz="2000" b="1" i="1">
                            <a:latin typeface="Cambria Math" panose="02040503050406030204" pitchFamily="18" charset="0"/>
                            <a:ea typeface="Cambria Math" panose="02040503050406030204" pitchFamily="18" charset="0"/>
                          </a:rPr>
                        </m:ctrlPr>
                      </m:sSupPr>
                      <m:e>
                        <m:r>
                          <a:rPr lang="en-US" sz="2000" b="1">
                            <a:latin typeface="Cambria Math" panose="02040503050406030204" pitchFamily="18" charset="0"/>
                            <a:ea typeface="Cambria Math" panose="02040503050406030204" pitchFamily="18" charset="0"/>
                          </a:rPr>
                          <m:t>𝐑</m:t>
                        </m:r>
                      </m:e>
                      <m:sup>
                        <m:r>
                          <a:rPr lang="en-US" sz="2000" b="1" i="1" smtClean="0">
                            <a:latin typeface="Cambria Math" panose="02040503050406030204" pitchFamily="18" charset="0"/>
                            <a:ea typeface="Cambria Math" panose="02040503050406030204" pitchFamily="18" charset="0"/>
                          </a:rPr>
                          <m:t>𝒏</m:t>
                        </m:r>
                        <m:r>
                          <a:rPr lang="en-US" sz="2000" b="1" i="1">
                            <a:latin typeface="Cambria Math" panose="02040503050406030204" pitchFamily="18" charset="0"/>
                            <a:ea typeface="Cambria Math" panose="02040503050406030204" pitchFamily="18" charset="0"/>
                          </a:rPr>
                          <m:t>×</m:t>
                        </m:r>
                        <m:r>
                          <a:rPr lang="en-US" sz="2000" b="1" i="1">
                            <a:latin typeface="Cambria Math" panose="02040503050406030204" pitchFamily="18" charset="0"/>
                            <a:ea typeface="Cambria Math" panose="02040503050406030204" pitchFamily="18" charset="0"/>
                          </a:rPr>
                          <m:t>𝒏</m:t>
                        </m:r>
                      </m:sup>
                    </m:sSup>
                  </m:oMath>
                </a14:m>
                <a:r>
                  <a:rPr lang="en-US" sz="2000" dirty="0"/>
                  <a:t>: single-view back project operator at </a:t>
                </a: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θ</m:t>
                        </m:r>
                      </m:e>
                      <m:sub>
                        <m:r>
                          <a:rPr lang="en-US" sz="2000" i="1">
                            <a:latin typeface="Cambria Math" panose="02040503050406030204" pitchFamily="18" charset="0"/>
                            <a:ea typeface="Cambria Math" panose="02040503050406030204" pitchFamily="18" charset="0"/>
                          </a:rPr>
                          <m:t>𝑗</m:t>
                        </m:r>
                      </m:sub>
                    </m:sSub>
                  </m:oMath>
                </a14:m>
                <a:endParaRPr lang="en-US" sz="2000" dirty="0"/>
              </a:p>
              <a:p>
                <a:pPr lvl="1"/>
                <a:endParaRPr lang="en-US" sz="2000" dirty="0"/>
              </a:p>
              <a:p>
                <a:pPr lvl="1"/>
                <a:endParaRPr lang="en-US" sz="2000" dirty="0"/>
              </a:p>
              <a:p>
                <a:pPr lvl="1"/>
                <a:endParaRPr lang="en-US" sz="2000" dirty="0"/>
              </a:p>
              <a:p>
                <a:pPr lvl="1"/>
                <a14:m>
                  <m:oMath xmlns:m="http://schemas.openxmlformats.org/officeDocument/2006/math">
                    <m:r>
                      <a:rPr lang="en-US" sz="2000" b="0" i="1" smtClean="0">
                        <a:latin typeface="Cambria Math" panose="02040503050406030204" pitchFamily="18" charset="0"/>
                      </a:rPr>
                      <m:t>𝑍</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i="1">
                            <a:latin typeface="Cambria Math" panose="02040503050406030204" pitchFamily="18" charset="0"/>
                          </a:rPr>
                          <m:t>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i="1">
                            <a:latin typeface="Cambria Math" panose="02040503050406030204" pitchFamily="18" charset="0"/>
                          </a:rPr>
                          <m:t>2</m:t>
                        </m:r>
                      </m:sub>
                    </m:sSub>
                    <m:r>
                      <a:rPr lang="en-US" sz="2000" b="0" i="1" smtClean="0">
                        <a:latin typeface="Cambria Math" panose="02040503050406030204" pitchFamily="18" charset="0"/>
                      </a:rPr>
                      <m:t>;</m:t>
                    </m:r>
                    <m:r>
                      <a:rPr lang="en-US" sz="2000" i="1">
                        <a:latin typeface="Cambria Math" panose="02040503050406030204" pitchFamily="18" charset="0"/>
                      </a:rPr>
                      <m:t>…</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i="1">
                            <a:latin typeface="Cambria Math" panose="02040503050406030204" pitchFamily="18" charset="0"/>
                          </a:rPr>
                          <m:t>𝑚</m:t>
                        </m:r>
                      </m:sub>
                    </m:sSub>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m:t>
                    </m:r>
                    <m:sSup>
                      <m:sSupPr>
                        <m:ctrlPr>
                          <a:rPr lang="en-US" sz="2000" b="1" i="1">
                            <a:latin typeface="Cambria Math" panose="02040503050406030204" pitchFamily="18" charset="0"/>
                            <a:ea typeface="Cambria Math" panose="02040503050406030204" pitchFamily="18" charset="0"/>
                          </a:rPr>
                        </m:ctrlPr>
                      </m:sSupPr>
                      <m:e>
                        <m:r>
                          <a:rPr lang="en-US" sz="2000" b="1">
                            <a:latin typeface="Cambria Math" panose="02040503050406030204" pitchFamily="18" charset="0"/>
                            <a:ea typeface="Cambria Math" panose="02040503050406030204" pitchFamily="18" charset="0"/>
                          </a:rPr>
                          <m:t>𝐑</m:t>
                        </m:r>
                      </m:e>
                      <m:sup>
                        <m:r>
                          <a:rPr lang="en-US" sz="2000" b="1" i="1">
                            <a:latin typeface="Cambria Math" panose="02040503050406030204" pitchFamily="18" charset="0"/>
                            <a:ea typeface="Cambria Math" panose="02040503050406030204" pitchFamily="18" charset="0"/>
                          </a:rPr>
                          <m:t>𝒏</m:t>
                        </m:r>
                        <m:r>
                          <a:rPr lang="en-US" sz="2000" b="1" i="1">
                            <a:latin typeface="Cambria Math" panose="02040503050406030204" pitchFamily="18" charset="0"/>
                            <a:ea typeface="Cambria Math" panose="02040503050406030204" pitchFamily="18" charset="0"/>
                          </a:rPr>
                          <m:t>×</m:t>
                        </m:r>
                        <m:r>
                          <a:rPr lang="en-US" sz="2000" b="1" i="1">
                            <a:latin typeface="Cambria Math" panose="02040503050406030204" pitchFamily="18" charset="0"/>
                            <a:ea typeface="Cambria Math" panose="02040503050406030204" pitchFamily="18" charset="0"/>
                          </a:rPr>
                          <m:t>𝒏</m:t>
                        </m:r>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𝒎</m:t>
                        </m:r>
                      </m:sup>
                    </m:sSup>
                  </m:oMath>
                </a14:m>
                <a:r>
                  <a:rPr lang="en-US" sz="2000" dirty="0"/>
                  <a:t>: Stacked Back-Projection Tensor</a:t>
                </a:r>
              </a:p>
              <a:p>
                <a:pPr lvl="1"/>
                <a:endParaRPr lang="en-US" sz="2000" dirty="0"/>
              </a:p>
              <a:p>
                <a:pPr marL="320040" lvl="1" indent="0">
                  <a:buNone/>
                </a:pPr>
                <a:endParaRPr lang="en-US" sz="2000" dirty="0"/>
              </a:p>
              <a:p>
                <a:pPr lvl="2">
                  <a:buFont typeface="Wingdings" charset="2"/>
                  <a:buChar char="Ø"/>
                </a:pPr>
                <a:endParaRPr lang="en-US" sz="2000" dirty="0"/>
              </a:p>
              <a:p>
                <a:pPr lvl="2">
                  <a:buFont typeface="Wingdings" charset="2"/>
                  <a:buChar char="Ø"/>
                </a:pPr>
                <a:endParaRPr lang="en-US" sz="2000" dirty="0"/>
              </a:p>
              <a:p>
                <a:pPr lvl="1"/>
                <a:endParaRPr lang="en-US" sz="2000" dirty="0"/>
              </a:p>
              <a:p>
                <a:pPr marL="320040" lvl="1" indent="0">
                  <a:buNone/>
                </a:pPr>
                <a:endParaRPr lang="en-US" sz="2000" dirty="0"/>
              </a:p>
            </p:txBody>
          </p:sp>
        </mc:Choice>
        <mc:Fallback>
          <p:sp>
            <p:nvSpPr>
              <p:cNvPr id="15" name="Content Placeholder 2">
                <a:extLst>
                  <a:ext uri="{FF2B5EF4-FFF2-40B4-BE49-F238E27FC236}">
                    <a16:creationId xmlns:a16="http://schemas.microsoft.com/office/drawing/2014/main" id="{101F662D-4745-4DE2-ABF5-0FCA0B6B501A}"/>
                  </a:ext>
                </a:extLst>
              </p:cNvPr>
              <p:cNvSpPr>
                <a:spLocks noGrp="1" noRot="1" noChangeAspect="1" noMove="1" noResize="1" noEditPoints="1" noAdjustHandles="1" noChangeArrowheads="1" noChangeShapeType="1" noTextEdit="1"/>
              </p:cNvSpPr>
              <p:nvPr>
                <p:ph sz="quarter" idx="1"/>
              </p:nvPr>
            </p:nvSpPr>
            <p:spPr>
              <a:xfrm>
                <a:off x="914400" y="1447800"/>
                <a:ext cx="7772400" cy="4572000"/>
              </a:xfrm>
              <a:blipFill>
                <a:blip r:embed="rId3"/>
                <a:stretch>
                  <a:fillRect t="-8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1AA67201-B53E-4A0B-9137-628F09CBA319}"/>
                  </a:ext>
                </a:extLst>
              </p:cNvPr>
              <p:cNvSpPr txBox="1"/>
              <p:nvPr/>
            </p:nvSpPr>
            <p:spPr>
              <a:xfrm>
                <a:off x="2324100" y="2728462"/>
                <a:ext cx="4495800" cy="624338"/>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𝑍</m:t>
                              </m:r>
                            </m:e>
                            <m:sub>
                              <m:r>
                                <a:rPr lang="en-US" sz="3200" b="0" i="1" smtClean="0">
                                  <a:latin typeface="Cambria Math" panose="02040503050406030204" pitchFamily="18" charset="0"/>
                                </a:rPr>
                                <m:t>𝑗</m:t>
                              </m:r>
                            </m:sub>
                          </m:sSub>
                          <m:r>
                            <a:rPr lang="en-US" sz="3200" b="0" i="1" smtClean="0">
                              <a:latin typeface="Cambria Math" panose="02040503050406030204" pitchFamily="18" charset="0"/>
                            </a:rPr>
                            <m:t>=</m:t>
                          </m:r>
                          <m:r>
                            <a:rPr lang="en-US" sz="3200" i="1">
                              <a:latin typeface="Cambria Math" panose="02040503050406030204" pitchFamily="18" charset="0"/>
                            </a:rPr>
                            <m:t>𝐵</m:t>
                          </m:r>
                        </m:e>
                        <m:sub>
                          <m:r>
                            <a:rPr lang="en-US" sz="3200" i="1">
                              <a:latin typeface="Cambria Math" panose="02040503050406030204" pitchFamily="18" charset="0"/>
                            </a:rPr>
                            <m:t>𝑗</m:t>
                          </m:r>
                        </m:sub>
                      </m:sSub>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𝑦</m:t>
                          </m:r>
                        </m:e>
                        <m:sub>
                          <m:r>
                            <a:rPr lang="en-US" sz="3200" b="0" i="1" smtClean="0">
                              <a:latin typeface="Cambria Math" panose="02040503050406030204" pitchFamily="18" charset="0"/>
                            </a:rPr>
                            <m:t>𝑗</m:t>
                          </m:r>
                        </m:sub>
                      </m:sSub>
                      <m:r>
                        <a:rPr lang="en-US" sz="3200" i="1">
                          <a:latin typeface="Cambria Math" panose="02040503050406030204" pitchFamily="18" charset="0"/>
                          <a:ea typeface="Cambria Math" panose="02040503050406030204" pitchFamily="18" charset="0"/>
                        </a:rPr>
                        <m:t>∈</m:t>
                      </m:r>
                      <m:sSup>
                        <m:sSupPr>
                          <m:ctrlPr>
                            <a:rPr lang="en-US" sz="3200" b="1" i="1">
                              <a:latin typeface="Cambria Math" panose="02040503050406030204" pitchFamily="18" charset="0"/>
                              <a:ea typeface="Cambria Math" panose="02040503050406030204" pitchFamily="18" charset="0"/>
                            </a:rPr>
                          </m:ctrlPr>
                        </m:sSupPr>
                        <m:e>
                          <m:r>
                            <a:rPr lang="en-US" sz="3200" b="1">
                              <a:latin typeface="Cambria Math" panose="02040503050406030204" pitchFamily="18" charset="0"/>
                              <a:ea typeface="Cambria Math" panose="02040503050406030204" pitchFamily="18" charset="0"/>
                            </a:rPr>
                            <m:t>𝐑</m:t>
                          </m:r>
                        </m:e>
                        <m:sup>
                          <m:r>
                            <a:rPr lang="en-US" sz="3200" b="1" i="1">
                              <a:latin typeface="Cambria Math" panose="02040503050406030204" pitchFamily="18" charset="0"/>
                              <a:ea typeface="Cambria Math" panose="02040503050406030204" pitchFamily="18" charset="0"/>
                            </a:rPr>
                            <m:t>𝒏</m:t>
                          </m:r>
                          <m:r>
                            <a:rPr lang="en-US" sz="3200" b="1" i="1">
                              <a:latin typeface="Cambria Math" panose="02040503050406030204" pitchFamily="18" charset="0"/>
                              <a:ea typeface="Cambria Math" panose="02040503050406030204" pitchFamily="18" charset="0"/>
                            </a:rPr>
                            <m:t>×</m:t>
                          </m:r>
                          <m:r>
                            <a:rPr lang="en-US" sz="3200" b="1" i="1">
                              <a:latin typeface="Cambria Math" panose="02040503050406030204" pitchFamily="18" charset="0"/>
                              <a:ea typeface="Cambria Math" panose="02040503050406030204" pitchFamily="18" charset="0"/>
                            </a:rPr>
                            <m:t>𝒏</m:t>
                          </m:r>
                        </m:sup>
                      </m:sSup>
                    </m:oMath>
                  </m:oMathPara>
                </a14:m>
                <a:endParaRPr lang="en-US" sz="3000" dirty="0"/>
              </a:p>
            </p:txBody>
          </p:sp>
        </mc:Choice>
        <mc:Fallback>
          <p:sp>
            <p:nvSpPr>
              <p:cNvPr id="7" name="TextBox 6">
                <a:extLst>
                  <a:ext uri="{FF2B5EF4-FFF2-40B4-BE49-F238E27FC236}">
                    <a16:creationId xmlns:a16="http://schemas.microsoft.com/office/drawing/2014/main" id="{1AA67201-B53E-4A0B-9137-628F09CBA319}"/>
                  </a:ext>
                </a:extLst>
              </p:cNvPr>
              <p:cNvSpPr txBox="1">
                <a:spLocks noRot="1" noChangeAspect="1" noMove="1" noResize="1" noEditPoints="1" noAdjustHandles="1" noChangeArrowheads="1" noChangeShapeType="1" noTextEdit="1"/>
              </p:cNvSpPr>
              <p:nvPr/>
            </p:nvSpPr>
            <p:spPr>
              <a:xfrm>
                <a:off x="2324100" y="2728462"/>
                <a:ext cx="4495800" cy="624338"/>
              </a:xfrm>
              <a:prstGeom prst="rect">
                <a:avLst/>
              </a:prstGeom>
              <a:blipFill>
                <a:blip r:embed="rId4"/>
                <a:stretch>
                  <a:fillRect/>
                </a:stretch>
              </a:blipFill>
            </p:spPr>
            <p:txBody>
              <a:bodyPr/>
              <a:lstStyle/>
              <a:p>
                <a:r>
                  <a:rPr lang="en-US">
                    <a:noFill/>
                  </a:rPr>
                  <a:t> </a:t>
                </a:r>
              </a:p>
            </p:txBody>
          </p:sp>
        </mc:Fallback>
      </mc:AlternateContent>
      <p:sp>
        <p:nvSpPr>
          <p:cNvPr id="17" name="Text Box 5">
            <a:extLst>
              <a:ext uri="{FF2B5EF4-FFF2-40B4-BE49-F238E27FC236}">
                <a16:creationId xmlns:a16="http://schemas.microsoft.com/office/drawing/2014/main" id="{D8CB4FB4-161E-4089-B44A-3BA5B4102184}"/>
              </a:ext>
            </a:extLst>
          </p:cNvPr>
          <p:cNvSpPr txBox="1">
            <a:spLocks noChangeArrowheads="1"/>
          </p:cNvSpPr>
          <p:nvPr/>
        </p:nvSpPr>
        <p:spPr bwMode="auto">
          <a:xfrm>
            <a:off x="2324100" y="4724400"/>
            <a:ext cx="4495800" cy="769441"/>
          </a:xfrm>
          <a:prstGeom prst="rect">
            <a:avLst/>
          </a:prstGeom>
          <a:noFill/>
          <a:ln w="25400" algn="ctr">
            <a:solidFill>
              <a:srgbClr val="FF0000"/>
            </a:solid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2200" b="1" dirty="0">
                <a:solidFill>
                  <a:srgbClr val="FF0000"/>
                </a:solidFill>
                <a:latin typeface="Arial" panose="020B0604020202020204" pitchFamily="34" charset="0"/>
                <a:cs typeface="Arial" panose="020B0604020202020204" pitchFamily="34" charset="0"/>
              </a:rPr>
              <a:t>Reorganize the sinogram </a:t>
            </a:r>
          </a:p>
          <a:p>
            <a:pPr algn="ctr" fontAlgn="base">
              <a:spcBef>
                <a:spcPct val="0"/>
              </a:spcBef>
              <a:spcAft>
                <a:spcPct val="0"/>
              </a:spcAft>
            </a:pPr>
            <a:r>
              <a:rPr lang="en-US" sz="2200" b="1" dirty="0">
                <a:solidFill>
                  <a:srgbClr val="FF0000"/>
                </a:solidFill>
                <a:latin typeface="Arial" panose="020B0604020202020204" pitchFamily="34" charset="0"/>
                <a:cs typeface="Arial" panose="020B0604020202020204" pitchFamily="34" charset="0"/>
              </a:rPr>
              <a:t>to make it amenable for CNN</a:t>
            </a:r>
          </a:p>
        </p:txBody>
      </p:sp>
    </p:spTree>
    <p:extLst>
      <p:ext uri="{BB962C8B-B14F-4D97-AF65-F5344CB8AC3E}">
        <p14:creationId xmlns:p14="http://schemas.microsoft.com/office/powerpoint/2010/main" val="4112413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Back Projection (DBP)</a:t>
            </a:r>
          </a:p>
        </p:txBody>
      </p:sp>
      <p:sp>
        <p:nvSpPr>
          <p:cNvPr id="3" name="Content Placeholder 2"/>
          <p:cNvSpPr>
            <a:spLocks noGrp="1"/>
          </p:cNvSpPr>
          <p:nvPr>
            <p:ph sz="quarter" idx="1"/>
          </p:nvPr>
        </p:nvSpPr>
        <p:spPr/>
        <p:txBody>
          <a:bodyPr>
            <a:noAutofit/>
          </a:bodyPr>
          <a:lstStyle/>
          <a:p>
            <a:pPr lvl="1"/>
            <a:r>
              <a:rPr lang="en-US" sz="2000" dirty="0"/>
              <a:t>Network architecture</a:t>
            </a:r>
          </a:p>
          <a:p>
            <a:pPr lvl="2"/>
            <a:r>
              <a:rPr lang="en-US" sz="1800" dirty="0"/>
              <a:t>22-layer convolutional neural network</a:t>
            </a:r>
          </a:p>
          <a:p>
            <a:pPr lvl="2"/>
            <a:r>
              <a:rPr lang="en-US" sz="1800" dirty="0"/>
              <a:t>3x3 kernel</a:t>
            </a:r>
          </a:p>
          <a:p>
            <a:pPr lvl="2"/>
            <a:r>
              <a:rPr lang="en-US" sz="1800" dirty="0"/>
              <a:t>Batch Normalization + </a:t>
            </a:r>
            <a:r>
              <a:rPr lang="en-US" sz="1800" dirty="0" err="1"/>
              <a:t>ReLU</a:t>
            </a:r>
            <a:endParaRPr lang="en-US" sz="1800"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9</a:t>
            </a:fld>
            <a:endParaRPr lang="en-US" dirty="0"/>
          </a:p>
        </p:txBody>
      </p:sp>
      <p:pic>
        <p:nvPicPr>
          <p:cNvPr id="6" name="Picture 5">
            <a:extLst>
              <a:ext uri="{FF2B5EF4-FFF2-40B4-BE49-F238E27FC236}">
                <a16:creationId xmlns:a16="http://schemas.microsoft.com/office/drawing/2014/main" id="{89DBDF09-6841-4304-ADF2-A982E3E18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979047"/>
            <a:ext cx="8229600" cy="2888353"/>
          </a:xfrm>
          <a:prstGeom prst="rect">
            <a:avLst/>
          </a:prstGeom>
        </p:spPr>
      </p:pic>
    </p:spTree>
    <p:extLst>
      <p:ext uri="{BB962C8B-B14F-4D97-AF65-F5344CB8AC3E}">
        <p14:creationId xmlns:p14="http://schemas.microsoft.com/office/powerpoint/2010/main" val="25544973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20062</TotalTime>
  <Words>1499</Words>
  <Application>Microsoft Office PowerPoint</Application>
  <PresentationFormat>On-screen Show (4:3)</PresentationFormat>
  <Paragraphs>254</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ＭＳ Ｐゴシック</vt:lpstr>
      <vt:lpstr>Arial</vt:lpstr>
      <vt:lpstr>Calibri</vt:lpstr>
      <vt:lpstr>Cambria Math</vt:lpstr>
      <vt:lpstr>Franklin Gothic Book</vt:lpstr>
      <vt:lpstr>Perpetua</vt:lpstr>
      <vt:lpstr>Wingdings</vt:lpstr>
      <vt:lpstr>Wingdings 2</vt:lpstr>
      <vt:lpstr>Equity</vt:lpstr>
      <vt:lpstr>Deep Back Projection For Sparse-view CT Reconstruction</vt:lpstr>
      <vt:lpstr>Outline</vt:lpstr>
      <vt:lpstr>Sparse-view CT</vt:lpstr>
      <vt:lpstr>CT Reconstruction</vt:lpstr>
      <vt:lpstr>Deep Learning for CT Images</vt:lpstr>
      <vt:lpstr>Deep Learning for CT Sinograms</vt:lpstr>
      <vt:lpstr>Single-view Back-Projections</vt:lpstr>
      <vt:lpstr>Stacked Back-Projection Tensor</vt:lpstr>
      <vt:lpstr>Deep Back Projection (DBP)</vt:lpstr>
      <vt:lpstr>Experimental Setup</vt:lpstr>
      <vt:lpstr>Qualitative Evaluation</vt:lpstr>
      <vt:lpstr>Quantitative Evaluation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Manifold Learning for Medical Image Analysis</dc:title>
  <dc:creator>yed</dc:creator>
  <cp:lastModifiedBy>Ye, Dong Hye</cp:lastModifiedBy>
  <cp:revision>2464</cp:revision>
  <cp:lastPrinted>2018-03-01T02:52:45Z</cp:lastPrinted>
  <dcterms:created xsi:type="dcterms:W3CDTF">2006-08-16T00:00:00Z</dcterms:created>
  <dcterms:modified xsi:type="dcterms:W3CDTF">2018-11-23T18:36:20Z</dcterms:modified>
</cp:coreProperties>
</file>