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2" r:id="rId2"/>
  </p:sldIdLst>
  <p:sldSz cx="51206400" cy="28803600"/>
  <p:notesSz cx="6858000" cy="9144000"/>
  <p:defaultTextStyle>
    <a:defPPr>
      <a:defRPr lang="en-US"/>
    </a:defPPr>
    <a:lvl1pPr marL="0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1pPr>
    <a:lvl2pPr marL="2286032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2pPr>
    <a:lvl3pPr marL="4572064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3pPr>
    <a:lvl4pPr marL="6858094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4pPr>
    <a:lvl5pPr marL="9144127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5pPr>
    <a:lvl6pPr marL="11430158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6pPr>
    <a:lvl7pPr marL="13716189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7pPr>
    <a:lvl8pPr marL="16002220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8pPr>
    <a:lvl9pPr marL="18288253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3" userDrawn="1">
          <p15:clr>
            <a:srgbClr val="A4A3A4"/>
          </p15:clr>
        </p15:guide>
        <p15:guide id="2" pos="16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/>
    <p:restoredTop sz="94643"/>
  </p:normalViewPr>
  <p:slideViewPr>
    <p:cSldViewPr snapToGrid="0" snapToObjects="1">
      <p:cViewPr>
        <p:scale>
          <a:sx n="25" d="100"/>
          <a:sy n="25" d="100"/>
        </p:scale>
        <p:origin x="18" y="162"/>
      </p:cViewPr>
      <p:guideLst>
        <p:guide orient="horz" pos="9073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0" d="100"/>
          <a:sy n="50" d="100"/>
        </p:scale>
        <p:origin x="1791" y="42"/>
      </p:cViewPr>
      <p:guideLst/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1E5B4-F2A7-4585-85A5-90CCE0084EC7}" type="datetimeFigureOut">
              <a:rPr lang="zh-TW" altLang="en-US" smtClean="0"/>
              <a:t>2019/9/10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9E9DF-053C-4EA4-AE7D-FFB2D73110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404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026BA-50E8-7644-BEF6-07CACBFB999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A170F-69B8-B741-A099-15AE468EF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0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1pPr>
    <a:lvl2pPr marL="2286032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2pPr>
    <a:lvl3pPr marL="4572064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3pPr>
    <a:lvl4pPr marL="6858094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4pPr>
    <a:lvl5pPr marL="9144127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5pPr>
    <a:lvl6pPr marL="11430158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6pPr>
    <a:lvl7pPr marL="13716189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7pPr>
    <a:lvl8pPr marL="16002220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8pPr>
    <a:lvl9pPr marL="18288253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A170F-69B8-B741-A099-15AE468EF2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5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4206973" y="4774233"/>
            <a:ext cx="16734346" cy="23921240"/>
          </a:xfrm>
          <a:prstGeom prst="rect">
            <a:avLst/>
          </a:prstGeom>
          <a:ln>
            <a:noFill/>
            <a:headEnd/>
            <a:tailEnd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90430" tIns="95212" rIns="190430" bIns="95212" anchor="ctr"/>
          <a:lstStyle/>
          <a:p>
            <a:endParaRPr lang="en-US" sz="4375">
              <a:latin typeface="Calibri" charset="0"/>
            </a:endParaRPr>
          </a:p>
          <a:p>
            <a:endParaRPr lang="en-US" sz="4375">
              <a:latin typeface="Calibri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7275752" y="4774233"/>
            <a:ext cx="16734346" cy="23921240"/>
          </a:xfrm>
          <a:prstGeom prst="rect">
            <a:avLst/>
          </a:prstGeom>
          <a:ln>
            <a:noFill/>
            <a:headEnd/>
            <a:tailEnd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90430" tIns="95212" rIns="190430" bIns="95212" anchor="ctr"/>
          <a:lstStyle/>
          <a:p>
            <a:endParaRPr lang="en-US" sz="4375">
              <a:latin typeface="Calibri" charset="0"/>
            </a:endParaRPr>
          </a:p>
          <a:p>
            <a:endParaRPr lang="en-US" sz="4375">
              <a:latin typeface="Calibri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295312" y="4774234"/>
            <a:ext cx="16734346" cy="23920384"/>
          </a:xfrm>
          <a:prstGeom prst="rect">
            <a:avLst/>
          </a:prstGeom>
          <a:ln>
            <a:noFill/>
            <a:headEnd/>
            <a:tailEnd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90430" tIns="95212" rIns="190430" bIns="95212" anchor="ctr"/>
          <a:lstStyle/>
          <a:p>
            <a:endParaRPr lang="en-US" sz="4375">
              <a:latin typeface="Calibri" charset="0"/>
            </a:endParaRPr>
          </a:p>
          <a:p>
            <a:endParaRPr lang="en-US" sz="4375">
              <a:latin typeface="Calibri" charset="0"/>
            </a:endParaRPr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3" hasCustomPrompt="1"/>
          </p:nvPr>
        </p:nvSpPr>
        <p:spPr>
          <a:xfrm>
            <a:off x="8027306" y="143249"/>
            <a:ext cx="36451861" cy="15682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9024" cap="all" baseline="0"/>
            </a:lvl1pPr>
            <a:lvl2pPr marL="0" indent="0" algn="ctr">
              <a:buFont typeface="+mj-lt"/>
              <a:buNone/>
              <a:defRPr sz="6563"/>
            </a:lvl2pPr>
            <a:lvl3pPr marL="0" indent="0" algn="ctr">
              <a:buFont typeface="+mj-lt"/>
              <a:buNone/>
              <a:defRPr sz="6016"/>
            </a:lvl3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22" name="內容版面配置區 21"/>
          <p:cNvSpPr>
            <a:spLocks noGrp="1"/>
          </p:cNvSpPr>
          <p:nvPr>
            <p:ph sz="quarter" idx="14" hasCustomPrompt="1"/>
          </p:nvPr>
        </p:nvSpPr>
        <p:spPr>
          <a:xfrm>
            <a:off x="13258735" y="2190933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63" baseline="0"/>
            </a:lvl1pPr>
          </a:lstStyle>
          <a:p>
            <a:pPr lvl="0"/>
            <a:r>
              <a:rPr lang="en-US" altLang="zh-TW" dirty="0"/>
              <a:t>Author List</a:t>
            </a:r>
            <a:endParaRPr lang="zh-TW" altLang="en-US" dirty="0"/>
          </a:p>
        </p:txBody>
      </p:sp>
      <p:sp>
        <p:nvSpPr>
          <p:cNvPr id="26" name="內容版面配置區 21"/>
          <p:cNvSpPr>
            <a:spLocks noGrp="1"/>
          </p:cNvSpPr>
          <p:nvPr>
            <p:ph sz="quarter" idx="15" hasCustomPrompt="1"/>
          </p:nvPr>
        </p:nvSpPr>
        <p:spPr>
          <a:xfrm>
            <a:off x="13258735" y="3505406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16"/>
            </a:lvl1pPr>
          </a:lstStyle>
          <a:p>
            <a:r>
              <a:rPr lang="en-US" altLang="zh-TW" sz="6563" dirty="0"/>
              <a:t>Affiliations</a:t>
            </a:r>
            <a:endParaRPr lang="zh-TW" altLang="en-US" dirty="0"/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2"/>
          <a:stretch/>
        </p:blipFill>
        <p:spPr>
          <a:xfrm>
            <a:off x="2" y="2"/>
            <a:ext cx="10673381" cy="4191299"/>
          </a:xfrm>
          <a:prstGeom prst="rect">
            <a:avLst/>
          </a:prstGeom>
        </p:spPr>
      </p:pic>
      <p:sp>
        <p:nvSpPr>
          <p:cNvPr id="29" name="內容版面配置區 28"/>
          <p:cNvSpPr>
            <a:spLocks noGrp="1"/>
          </p:cNvSpPr>
          <p:nvPr>
            <p:ph sz="quarter" idx="16" hasCustomPrompt="1"/>
          </p:nvPr>
        </p:nvSpPr>
        <p:spPr>
          <a:xfrm>
            <a:off x="17863473" y="5525241"/>
            <a:ext cx="15632721" cy="13822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16"/>
            </a:lvl1pPr>
            <a:lvl2pPr marL="2285684" indent="0">
              <a:buNone/>
              <a:defRPr sz="5469" baseline="0"/>
            </a:lvl2pPr>
            <a:lvl3pPr marL="4571367" indent="0">
              <a:buNone/>
              <a:defRPr sz="4200" baseline="0"/>
            </a:lvl3pPr>
            <a:lvl4pPr>
              <a:defRPr sz="3828"/>
            </a:lvl4pPr>
            <a:lvl5pPr>
              <a:defRPr sz="3828"/>
            </a:lvl5pPr>
          </a:lstStyle>
          <a:p>
            <a:pPr lvl="0"/>
            <a:r>
              <a:rPr lang="en-US" altLang="zh-TW" dirty="0"/>
              <a:t>Click to add text</a:t>
            </a:r>
            <a:endParaRPr lang="zh-TW" altLang="en-US" dirty="0"/>
          </a:p>
          <a:p>
            <a:pPr lvl="1"/>
            <a:r>
              <a:rPr lang="en-US" altLang="zh-TW" dirty="0"/>
              <a:t>Click to add text</a:t>
            </a:r>
            <a:endParaRPr lang="zh-TW" altLang="en-US" dirty="0"/>
          </a:p>
          <a:p>
            <a:pPr lvl="2"/>
            <a:r>
              <a:rPr lang="en-US" altLang="zh-TW" dirty="0"/>
              <a:t>Click to add text</a:t>
            </a:r>
            <a:endParaRPr lang="zh-TW" altLang="en-US" dirty="0"/>
          </a:p>
        </p:txBody>
      </p:sp>
      <p:sp>
        <p:nvSpPr>
          <p:cNvPr id="11" name="內容版面配置區 28"/>
          <p:cNvSpPr>
            <a:spLocks noGrp="1"/>
          </p:cNvSpPr>
          <p:nvPr>
            <p:ph sz="quarter" idx="17" hasCustomPrompt="1"/>
          </p:nvPr>
        </p:nvSpPr>
        <p:spPr>
          <a:xfrm>
            <a:off x="897115" y="5525245"/>
            <a:ext cx="15632721" cy="13822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16"/>
            </a:lvl1pPr>
            <a:lvl2pPr marL="2285684" indent="0">
              <a:buNone/>
              <a:defRPr sz="5469" baseline="0"/>
            </a:lvl2pPr>
            <a:lvl3pPr marL="4571367" indent="0">
              <a:buNone/>
              <a:defRPr sz="4200" baseline="0"/>
            </a:lvl3pPr>
            <a:lvl4pPr>
              <a:defRPr sz="3828"/>
            </a:lvl4pPr>
            <a:lvl5pPr>
              <a:defRPr sz="3828"/>
            </a:lvl5pPr>
          </a:lstStyle>
          <a:p>
            <a:pPr lvl="0"/>
            <a:r>
              <a:rPr lang="en-US" altLang="zh-TW" dirty="0"/>
              <a:t>Click to add text</a:t>
            </a:r>
            <a:endParaRPr lang="zh-TW" altLang="en-US" dirty="0"/>
          </a:p>
          <a:p>
            <a:pPr lvl="1"/>
            <a:r>
              <a:rPr lang="en-US" altLang="zh-TW" dirty="0"/>
              <a:t>Click to add text</a:t>
            </a:r>
            <a:endParaRPr lang="zh-TW" altLang="en-US" dirty="0"/>
          </a:p>
          <a:p>
            <a:pPr lvl="2"/>
            <a:r>
              <a:rPr lang="en-US" altLang="zh-TW" dirty="0"/>
              <a:t>Click to add text</a:t>
            </a:r>
            <a:endParaRPr lang="zh-TW" altLang="en-US" dirty="0"/>
          </a:p>
        </p:txBody>
      </p:sp>
      <p:sp>
        <p:nvSpPr>
          <p:cNvPr id="12" name="內容版面配置區 28"/>
          <p:cNvSpPr>
            <a:spLocks noGrp="1"/>
          </p:cNvSpPr>
          <p:nvPr>
            <p:ph sz="quarter" idx="18" hasCustomPrompt="1"/>
          </p:nvPr>
        </p:nvSpPr>
        <p:spPr>
          <a:xfrm>
            <a:off x="34770299" y="5555014"/>
            <a:ext cx="15632721" cy="13822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16"/>
            </a:lvl1pPr>
            <a:lvl2pPr marL="2285684" indent="0">
              <a:buNone/>
              <a:defRPr sz="5469" baseline="0"/>
            </a:lvl2pPr>
            <a:lvl3pPr marL="4571367" indent="0">
              <a:buNone/>
              <a:defRPr sz="4200" baseline="0"/>
            </a:lvl3pPr>
            <a:lvl4pPr>
              <a:defRPr sz="3828"/>
            </a:lvl4pPr>
            <a:lvl5pPr>
              <a:defRPr sz="3828"/>
            </a:lvl5pPr>
          </a:lstStyle>
          <a:p>
            <a:pPr lvl="0"/>
            <a:r>
              <a:rPr lang="en-US" altLang="zh-TW" dirty="0"/>
              <a:t>Click to add text</a:t>
            </a:r>
            <a:endParaRPr lang="zh-TW" altLang="en-US" dirty="0"/>
          </a:p>
          <a:p>
            <a:pPr lvl="1"/>
            <a:r>
              <a:rPr lang="en-US" altLang="zh-TW" dirty="0"/>
              <a:t>Click to add text</a:t>
            </a:r>
            <a:endParaRPr lang="zh-TW" altLang="en-US" dirty="0"/>
          </a:p>
          <a:p>
            <a:pPr lvl="2"/>
            <a:r>
              <a:rPr lang="en-US" altLang="zh-TW" dirty="0"/>
              <a:t>Click to add text</a:t>
            </a:r>
            <a:endParaRPr lang="zh-TW" altLang="en-US" dirty="0"/>
          </a:p>
        </p:txBody>
      </p:sp>
      <p:sp>
        <p:nvSpPr>
          <p:cNvPr id="13" name="媒體版面配置區 5"/>
          <p:cNvSpPr>
            <a:spLocks noGrp="1"/>
          </p:cNvSpPr>
          <p:nvPr>
            <p:ph type="media" sz="quarter" idx="19" hasCustomPrompt="1"/>
          </p:nvPr>
        </p:nvSpPr>
        <p:spPr>
          <a:xfrm>
            <a:off x="34770299" y="20711428"/>
            <a:ext cx="15632721" cy="7388787"/>
          </a:xfrm>
          <a:prstGeom prst="rect">
            <a:avLst/>
          </a:prstGeom>
        </p:spPr>
        <p:txBody>
          <a:bodyPr/>
          <a:lstStyle>
            <a:lvl1pPr>
              <a:defRPr sz="8203"/>
            </a:lvl1pPr>
          </a:lstStyle>
          <a:p>
            <a:r>
              <a:rPr lang="en-US" altLang="zh-TW" dirty="0"/>
              <a:t>Click the icon to insert video</a:t>
            </a:r>
            <a:endParaRPr lang="zh-TW" altLang="en-US" dirty="0"/>
          </a:p>
        </p:txBody>
      </p:sp>
      <p:sp>
        <p:nvSpPr>
          <p:cNvPr id="14" name="圖片版面配置區 6"/>
          <p:cNvSpPr>
            <a:spLocks noGrp="1"/>
          </p:cNvSpPr>
          <p:nvPr>
            <p:ph type="pic" sz="quarter" idx="20" hasCustomPrompt="1"/>
          </p:nvPr>
        </p:nvSpPr>
        <p:spPr>
          <a:xfrm>
            <a:off x="17904649" y="20711428"/>
            <a:ext cx="15591545" cy="7388787"/>
          </a:xfrm>
          <a:prstGeom prst="rect">
            <a:avLst/>
          </a:prstGeom>
        </p:spPr>
        <p:txBody>
          <a:bodyPr/>
          <a:lstStyle>
            <a:lvl1pPr>
              <a:defRPr sz="8203"/>
            </a:lvl1pPr>
          </a:lstStyle>
          <a:p>
            <a:r>
              <a:rPr lang="en-US" altLang="zh-TW" dirty="0"/>
              <a:t>Click the icon to insert image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206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08FF-519A-5247-A55B-6160E89D857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CC67-5F63-EC4C-8EE0-AD36DF5A3CB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2"/>
          <a:stretch/>
        </p:blipFill>
        <p:spPr>
          <a:xfrm>
            <a:off x="2" y="2"/>
            <a:ext cx="10673381" cy="4191299"/>
          </a:xfrm>
          <a:prstGeom prst="rect">
            <a:avLst/>
          </a:prstGeom>
        </p:spPr>
      </p:pic>
      <p:sp>
        <p:nvSpPr>
          <p:cNvPr id="10" name="內容版面配置區 17"/>
          <p:cNvSpPr>
            <a:spLocks noGrp="1"/>
          </p:cNvSpPr>
          <p:nvPr>
            <p:ph sz="quarter" idx="13" hasCustomPrompt="1"/>
          </p:nvPr>
        </p:nvSpPr>
        <p:spPr>
          <a:xfrm>
            <a:off x="8027306" y="143249"/>
            <a:ext cx="36451861" cy="15682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9024" cap="all" baseline="0"/>
            </a:lvl1pPr>
            <a:lvl2pPr marL="0" indent="0" algn="ctr">
              <a:buFont typeface="+mj-lt"/>
              <a:buNone/>
              <a:defRPr sz="6563"/>
            </a:lvl2pPr>
            <a:lvl3pPr marL="0" indent="0" algn="ctr">
              <a:buFont typeface="+mj-lt"/>
              <a:buNone/>
              <a:defRPr sz="6016"/>
            </a:lvl3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11" name="內容版面配置區 21"/>
          <p:cNvSpPr>
            <a:spLocks noGrp="1"/>
          </p:cNvSpPr>
          <p:nvPr>
            <p:ph sz="quarter" idx="14" hasCustomPrompt="1"/>
          </p:nvPr>
        </p:nvSpPr>
        <p:spPr>
          <a:xfrm>
            <a:off x="13258735" y="2190933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63" baseline="0"/>
            </a:lvl1pPr>
          </a:lstStyle>
          <a:p>
            <a:pPr lvl="0"/>
            <a:r>
              <a:rPr lang="en-US" altLang="zh-TW" dirty="0"/>
              <a:t>Author List</a:t>
            </a:r>
            <a:endParaRPr lang="zh-TW" altLang="en-US" dirty="0"/>
          </a:p>
        </p:txBody>
      </p:sp>
      <p:sp>
        <p:nvSpPr>
          <p:cNvPr id="12" name="內容版面配置區 21"/>
          <p:cNvSpPr>
            <a:spLocks noGrp="1"/>
          </p:cNvSpPr>
          <p:nvPr>
            <p:ph sz="quarter" idx="15" hasCustomPrompt="1"/>
          </p:nvPr>
        </p:nvSpPr>
        <p:spPr>
          <a:xfrm>
            <a:off x="13258735" y="3505406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16"/>
            </a:lvl1pPr>
          </a:lstStyle>
          <a:p>
            <a:r>
              <a:rPr lang="en-US" altLang="zh-TW" sz="6563" dirty="0"/>
              <a:t>Affiliations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3609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08FF-519A-5247-A55B-6160E89D857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CC67-5F63-EC4C-8EE0-AD36DF5A3CB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2"/>
          <a:stretch/>
        </p:blipFill>
        <p:spPr>
          <a:xfrm>
            <a:off x="2" y="2"/>
            <a:ext cx="10673381" cy="4191299"/>
          </a:xfrm>
          <a:prstGeom prst="rect">
            <a:avLst/>
          </a:prstGeom>
        </p:spPr>
      </p:pic>
      <p:sp>
        <p:nvSpPr>
          <p:cNvPr id="10" name="內容版面配置區 17"/>
          <p:cNvSpPr>
            <a:spLocks noGrp="1"/>
          </p:cNvSpPr>
          <p:nvPr>
            <p:ph sz="quarter" idx="13" hasCustomPrompt="1"/>
          </p:nvPr>
        </p:nvSpPr>
        <p:spPr>
          <a:xfrm>
            <a:off x="8027306" y="143249"/>
            <a:ext cx="36451861" cy="15682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9024" cap="all" baseline="0"/>
            </a:lvl1pPr>
            <a:lvl2pPr marL="0" indent="0" algn="ctr">
              <a:buFont typeface="+mj-lt"/>
              <a:buNone/>
              <a:defRPr sz="6563"/>
            </a:lvl2pPr>
            <a:lvl3pPr marL="0" indent="0" algn="ctr">
              <a:buFont typeface="+mj-lt"/>
              <a:buNone/>
              <a:defRPr sz="6016"/>
            </a:lvl3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11" name="內容版面配置區 21"/>
          <p:cNvSpPr>
            <a:spLocks noGrp="1"/>
          </p:cNvSpPr>
          <p:nvPr>
            <p:ph sz="quarter" idx="14" hasCustomPrompt="1"/>
          </p:nvPr>
        </p:nvSpPr>
        <p:spPr>
          <a:xfrm>
            <a:off x="13258735" y="2190933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63" baseline="0"/>
            </a:lvl1pPr>
          </a:lstStyle>
          <a:p>
            <a:pPr lvl="0"/>
            <a:r>
              <a:rPr lang="en-US" altLang="zh-TW" dirty="0"/>
              <a:t>Author List</a:t>
            </a:r>
            <a:endParaRPr lang="zh-TW" altLang="en-US" dirty="0"/>
          </a:p>
        </p:txBody>
      </p:sp>
      <p:sp>
        <p:nvSpPr>
          <p:cNvPr id="12" name="內容版面配置區 21"/>
          <p:cNvSpPr>
            <a:spLocks noGrp="1"/>
          </p:cNvSpPr>
          <p:nvPr>
            <p:ph sz="quarter" idx="15" hasCustomPrompt="1"/>
          </p:nvPr>
        </p:nvSpPr>
        <p:spPr>
          <a:xfrm>
            <a:off x="13258735" y="3505406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16"/>
            </a:lvl1pPr>
          </a:lstStyle>
          <a:p>
            <a:r>
              <a:rPr lang="en-US" altLang="zh-TW" sz="6563" dirty="0"/>
              <a:t>Affiliations</a:t>
            </a:r>
            <a:endParaRPr lang="zh-TW" altLang="en-US" dirty="0"/>
          </a:p>
        </p:txBody>
      </p:sp>
      <p:sp>
        <p:nvSpPr>
          <p:cNvPr id="13" name="表格版面配置區 12"/>
          <p:cNvSpPr>
            <a:spLocks noGrp="1"/>
          </p:cNvSpPr>
          <p:nvPr>
            <p:ph type="tbl" sz="quarter" idx="17" hasCustomPrompt="1"/>
          </p:nvPr>
        </p:nvSpPr>
        <p:spPr>
          <a:xfrm>
            <a:off x="5834053" y="12997637"/>
            <a:ext cx="17502156" cy="12135790"/>
          </a:xfrm>
          <a:prstGeom prst="rect">
            <a:avLst/>
          </a:prstGeom>
        </p:spPr>
        <p:txBody>
          <a:bodyPr/>
          <a:lstStyle>
            <a:lvl1pPr>
              <a:defRPr sz="8203" baseline="0"/>
            </a:lvl1pPr>
          </a:lstStyle>
          <a:p>
            <a:r>
              <a:rPr lang="en-US" altLang="zh-TW" dirty="0"/>
              <a:t>Click the icon to insert table</a:t>
            </a:r>
            <a:endParaRPr lang="zh-TW" altLang="en-US" dirty="0"/>
          </a:p>
        </p:txBody>
      </p:sp>
      <p:sp>
        <p:nvSpPr>
          <p:cNvPr id="15" name="內容版面配置區 14"/>
          <p:cNvSpPr>
            <a:spLocks noGrp="1"/>
          </p:cNvSpPr>
          <p:nvPr>
            <p:ph sz="quarter" idx="18" hasCustomPrompt="1"/>
          </p:nvPr>
        </p:nvSpPr>
        <p:spPr>
          <a:xfrm>
            <a:off x="5834052" y="7917682"/>
            <a:ext cx="39562169" cy="4286574"/>
          </a:xfrm>
          <a:prstGeom prst="rect">
            <a:avLst/>
          </a:prstGeom>
        </p:spPr>
        <p:txBody>
          <a:bodyPr/>
          <a:lstStyle>
            <a:lvl1pPr>
              <a:defRPr sz="8203"/>
            </a:lvl1pPr>
            <a:lvl2pPr>
              <a:defRPr sz="7383" baseline="0"/>
            </a:lvl2pPr>
            <a:lvl3pPr>
              <a:defRPr sz="6563"/>
            </a:lvl3pPr>
            <a:lvl4pPr>
              <a:defRPr sz="6016"/>
            </a:lvl4pPr>
            <a:lvl5pPr>
              <a:defRPr sz="6016"/>
            </a:lvl5pPr>
          </a:lstStyle>
          <a:p>
            <a:pPr lvl="0"/>
            <a:r>
              <a:rPr lang="en-US" altLang="zh-TW" dirty="0"/>
              <a:t>Click to add text</a:t>
            </a:r>
            <a:endParaRPr lang="zh-TW" altLang="en-US" dirty="0"/>
          </a:p>
          <a:p>
            <a:pPr lvl="1"/>
            <a:r>
              <a:rPr lang="en-US" altLang="zh-TW" dirty="0"/>
              <a:t>Click to add text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259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0323" y="26696674"/>
            <a:ext cx="11948161" cy="1533525"/>
          </a:xfrm>
          <a:prstGeom prst="rect">
            <a:avLst/>
          </a:prstGeom>
        </p:spPr>
        <p:txBody>
          <a:bodyPr vert="horz" lIns="334460" tIns="167230" rIns="334460" bIns="167230" rtlCol="0" anchor="ctr"/>
          <a:lstStyle>
            <a:lvl1pPr algn="l">
              <a:defRPr sz="60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508FF-519A-5247-A55B-6160E89D857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5520" y="26696674"/>
            <a:ext cx="16215360" cy="1533525"/>
          </a:xfrm>
          <a:prstGeom prst="rect">
            <a:avLst/>
          </a:prstGeom>
        </p:spPr>
        <p:txBody>
          <a:bodyPr vert="horz" lIns="334460" tIns="167230" rIns="334460" bIns="167230" rtlCol="0" anchor="ctr"/>
          <a:lstStyle>
            <a:lvl1pPr algn="ctr">
              <a:defRPr sz="60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7922" y="26696674"/>
            <a:ext cx="11948161" cy="1533525"/>
          </a:xfrm>
          <a:prstGeom prst="rect">
            <a:avLst/>
          </a:prstGeom>
        </p:spPr>
        <p:txBody>
          <a:bodyPr vert="horz" lIns="334460" tIns="167230" rIns="334460" bIns="167230" rtlCol="0" anchor="ctr"/>
          <a:lstStyle>
            <a:lvl1pPr algn="r">
              <a:defRPr sz="60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7CC67-5F63-EC4C-8EE0-AD36DF5A3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4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</p:sldLayoutIdLst>
  <p:txStyles>
    <p:titleStyle>
      <a:lvl1pPr algn="ctr" defTabSz="2285682" rtl="0" eaLnBrk="1" latinLnBrk="0" hangingPunct="1">
        <a:spcBef>
          <a:spcPct val="0"/>
        </a:spcBef>
        <a:buNone/>
        <a:defRPr sz="220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2" indent="-1714262" algn="l" defTabSz="2285682" rtl="0" eaLnBrk="1" latinLnBrk="0" hangingPunct="1">
        <a:spcBef>
          <a:spcPct val="20000"/>
        </a:spcBef>
        <a:buFont typeface="Arial"/>
        <a:buChar char="•"/>
        <a:defRPr sz="15991" kern="1200">
          <a:solidFill>
            <a:schemeClr val="tx1"/>
          </a:solidFill>
          <a:latin typeface="+mn-lt"/>
          <a:ea typeface="+mn-ea"/>
          <a:cs typeface="+mn-cs"/>
        </a:defRPr>
      </a:lvl1pPr>
      <a:lvl2pPr marL="3714235" indent="-1428552" algn="l" defTabSz="2285682" rtl="0" eaLnBrk="1" latinLnBrk="0" hangingPunct="1">
        <a:spcBef>
          <a:spcPct val="20000"/>
        </a:spcBef>
        <a:buFont typeface="Arial"/>
        <a:buChar char="–"/>
        <a:defRPr sz="13941" kern="1200">
          <a:solidFill>
            <a:schemeClr val="tx1"/>
          </a:solidFill>
          <a:latin typeface="+mn-lt"/>
          <a:ea typeface="+mn-ea"/>
          <a:cs typeface="+mn-cs"/>
        </a:defRPr>
      </a:lvl2pPr>
      <a:lvl3pPr marL="5714208" indent="-1142841" algn="l" defTabSz="2285682" rtl="0" eaLnBrk="1" latinLnBrk="0" hangingPunct="1">
        <a:spcBef>
          <a:spcPct val="20000"/>
        </a:spcBef>
        <a:buFont typeface="Arial"/>
        <a:buChar char="•"/>
        <a:defRPr sz="12027" kern="1200">
          <a:solidFill>
            <a:schemeClr val="tx1"/>
          </a:solidFill>
          <a:latin typeface="+mn-lt"/>
          <a:ea typeface="+mn-ea"/>
          <a:cs typeface="+mn-cs"/>
        </a:defRPr>
      </a:lvl3pPr>
      <a:lvl4pPr marL="7999892" indent="-1142841" algn="l" defTabSz="2285682" rtl="0" eaLnBrk="1" latinLnBrk="0" hangingPunct="1">
        <a:spcBef>
          <a:spcPct val="20000"/>
        </a:spcBef>
        <a:buFont typeface="Arial"/>
        <a:buChar char="–"/>
        <a:defRPr sz="9978" kern="1200">
          <a:solidFill>
            <a:schemeClr val="tx1"/>
          </a:solidFill>
          <a:latin typeface="+mn-lt"/>
          <a:ea typeface="+mn-ea"/>
          <a:cs typeface="+mn-cs"/>
        </a:defRPr>
      </a:lvl4pPr>
      <a:lvl5pPr marL="10285574" indent="-1142841" algn="l" defTabSz="2285682" rtl="0" eaLnBrk="1" latinLnBrk="0" hangingPunct="1">
        <a:spcBef>
          <a:spcPct val="20000"/>
        </a:spcBef>
        <a:buFont typeface="Arial"/>
        <a:buChar char="»"/>
        <a:defRPr sz="9978" kern="1200">
          <a:solidFill>
            <a:schemeClr val="tx1"/>
          </a:solidFill>
          <a:latin typeface="+mn-lt"/>
          <a:ea typeface="+mn-ea"/>
          <a:cs typeface="+mn-cs"/>
        </a:defRPr>
      </a:lvl5pPr>
      <a:lvl6pPr marL="12571258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6pPr>
      <a:lvl7pPr marL="14856941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7pPr>
      <a:lvl8pPr marL="17142624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8pPr>
      <a:lvl9pPr marL="19428308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1pPr>
      <a:lvl2pPr marL="2285682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2pPr>
      <a:lvl3pPr marL="4571367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3pPr>
      <a:lvl4pPr marL="6857049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4pPr>
      <a:lvl5pPr marL="9142733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5pPr>
      <a:lvl6pPr marL="11428417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6pPr>
      <a:lvl7pPr marL="13714100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7pPr>
      <a:lvl8pPr marL="15999782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8pPr>
      <a:lvl9pPr marL="18285466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0.png"/><Relationship Id="rId5" Type="http://schemas.openxmlformats.org/officeDocument/2006/relationships/image" Target="../media/image3.gif"/><Relationship Id="rId10" Type="http://schemas.openxmlformats.org/officeDocument/2006/relationships/image" Target="../media/image8.emf"/><Relationship Id="rId4" Type="http://schemas.openxmlformats.org/officeDocument/2006/relationships/image" Target="../media/image2.gif"/><Relationship Id="rId9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6611537" y="224426"/>
            <a:ext cx="40579454" cy="1568296"/>
          </a:xfrm>
        </p:spPr>
        <p:txBody>
          <a:bodyPr/>
          <a:lstStyle/>
          <a:p>
            <a:r>
              <a:rPr lang="en-US" altLang="zh-CN" dirty="0"/>
              <a:t>CANNYGAN: Edge-</a:t>
            </a:r>
            <a:r>
              <a:rPr lang="en-US" altLang="zh-CN" dirty="0" err="1"/>
              <a:t>PREserving</a:t>
            </a:r>
            <a:r>
              <a:rPr lang="en-US" altLang="zh-CN" dirty="0"/>
              <a:t> image translation with disentangled features</a:t>
            </a:r>
            <a:endParaRPr lang="zh-TW" alt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/>
          </p:nvPr>
        </p:nvSpPr>
        <p:spPr>
          <a:xfrm>
            <a:off x="13258735" y="3505406"/>
            <a:ext cx="26187441" cy="1249360"/>
          </a:xfrm>
        </p:spPr>
        <p:txBody>
          <a:bodyPr/>
          <a:lstStyle/>
          <a:p>
            <a:r>
              <a:rPr lang="en-US"/>
              <a:t>School </a:t>
            </a:r>
            <a:r>
              <a:rPr lang="en-US" dirty="0"/>
              <a:t>of ITEE, The University of Queensland, Australia</a:t>
            </a:r>
          </a:p>
        </p:txBody>
      </p:sp>
      <p:sp>
        <p:nvSpPr>
          <p:cNvPr id="6" name="Text Box 142"/>
          <p:cNvSpPr txBox="1">
            <a:spLocks noChangeArrowheads="1"/>
          </p:cNvSpPr>
          <p:nvPr/>
        </p:nvSpPr>
        <p:spPr bwMode="auto">
          <a:xfrm>
            <a:off x="16417617" y="29030505"/>
            <a:ext cx="384644" cy="52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30" tIns="95212" rIns="190430" bIns="95212">
            <a:spAutoFit/>
          </a:bodyPr>
          <a:lstStyle>
            <a:lvl1pPr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188"/>
          </a:p>
        </p:txBody>
      </p:sp>
      <p:sp>
        <p:nvSpPr>
          <p:cNvPr id="35" name="矩形 34"/>
          <p:cNvSpPr/>
          <p:nvPr/>
        </p:nvSpPr>
        <p:spPr>
          <a:xfrm>
            <a:off x="755374" y="14403389"/>
            <a:ext cx="15932727" cy="13646806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36" name="矩形 35"/>
          <p:cNvSpPr/>
          <p:nvPr/>
        </p:nvSpPr>
        <p:spPr>
          <a:xfrm>
            <a:off x="755374" y="5326825"/>
            <a:ext cx="15806399" cy="8553263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37" name="矩形 36"/>
          <p:cNvSpPr/>
          <p:nvPr/>
        </p:nvSpPr>
        <p:spPr>
          <a:xfrm>
            <a:off x="1381869" y="13865627"/>
            <a:ext cx="3475631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6016" b="1" cap="all" dirty="0">
                <a:ea typeface="Noto Sans CJK JP Medium" panose="020B0600000000000000" pitchFamily="34" charset="-128"/>
              </a:rPr>
              <a:t>Methods</a:t>
            </a:r>
            <a:endParaRPr lang="en-US" sz="6016" dirty="0">
              <a:ea typeface="Noto Sans CJK JP Medium" panose="020B0600000000000000" pitchFamily="34" charset="-128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366768" y="4761775"/>
            <a:ext cx="5244769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6016" b="1" cap="all" dirty="0">
                <a:ea typeface="Noto Sans CJK JP Medium" panose="020B0600000000000000" pitchFamily="34" charset="-128"/>
              </a:rPr>
              <a:t>Introduction</a:t>
            </a:r>
          </a:p>
        </p:txBody>
      </p:sp>
      <p:sp>
        <p:nvSpPr>
          <p:cNvPr id="39" name="矩形 38"/>
          <p:cNvSpPr/>
          <p:nvPr/>
        </p:nvSpPr>
        <p:spPr>
          <a:xfrm>
            <a:off x="17689022" y="17969948"/>
            <a:ext cx="15932727" cy="10080247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375" dirty="0"/>
          </a:p>
        </p:txBody>
      </p:sp>
      <p:sp>
        <p:nvSpPr>
          <p:cNvPr id="9" name="文字方塊 8"/>
          <p:cNvSpPr txBox="1"/>
          <p:nvPr/>
        </p:nvSpPr>
        <p:spPr>
          <a:xfrm>
            <a:off x="1039267" y="8048275"/>
            <a:ext cx="15172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AU" sz="4200" dirty="0"/>
              <a:t>Propose a disentangled model which translates samples between thermal infrared domain and light domain.</a:t>
            </a:r>
          </a:p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US" altLang="zh-TW" sz="4200" dirty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Issues of unpaired image translation:</a:t>
            </a:r>
          </a:p>
          <a:p>
            <a:pPr marL="1706563" lvl="1" indent="-609600" algn="just">
              <a:buFont typeface="Arial"/>
              <a:buChar char="•"/>
            </a:pPr>
            <a:r>
              <a:rPr lang="en-US" altLang="zh-TW" sz="4200" dirty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Large domain </a:t>
            </a:r>
            <a:r>
              <a:rPr lang="en-US" altLang="zh-CN" sz="4200" dirty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gap. </a:t>
            </a:r>
          </a:p>
          <a:p>
            <a:pPr marL="1706563" lvl="1" indent="-609600" algn="just">
              <a:buFont typeface="Arial"/>
              <a:buChar char="•"/>
            </a:pPr>
            <a:r>
              <a:rPr lang="en-US" altLang="zh-TW" sz="4200" dirty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Ill-posed problem: there are infinite mappings.</a:t>
            </a:r>
            <a:endParaRPr lang="en-US" altLang="zh-TW" sz="4200" dirty="0">
              <a:solidFill>
                <a:srgbClr val="000000"/>
              </a:solidFill>
            </a:endParaRPr>
          </a:p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AU" sz="4200" dirty="0"/>
              <a:t>Propose to encode images into a domain-invariant content space and a domain-biased style space.</a:t>
            </a:r>
            <a:endParaRPr lang="en-US" altLang="zh-TW" sz="4200" dirty="0">
              <a:ea typeface="Noto Sans CJK TC Regular" panose="020B0500000000000000" pitchFamily="34" charset="-120"/>
              <a:cs typeface="Times New Roman" panose="02020603050405020304" pitchFamily="18" charset="0"/>
            </a:endParaRPr>
          </a:p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US" altLang="zh-TW" sz="4200" dirty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Cycle-consistency &amp; content adversarial loss will be applied to determine the optimal mapping. </a:t>
            </a:r>
            <a:endParaRPr lang="en-US" altLang="zh-TW" sz="4200" dirty="0"/>
          </a:p>
        </p:txBody>
      </p:sp>
      <p:sp>
        <p:nvSpPr>
          <p:cNvPr id="40" name="矩形 39"/>
          <p:cNvSpPr/>
          <p:nvPr/>
        </p:nvSpPr>
        <p:spPr>
          <a:xfrm>
            <a:off x="18391482" y="17504055"/>
            <a:ext cx="7211718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sz="6016" b="1" cap="all" dirty="0">
                <a:ea typeface="Noto Sans CJK JP Medium" panose="020B0600000000000000" pitchFamily="34" charset="-128"/>
              </a:rPr>
              <a:t>EXPERIMENT RESULTS</a:t>
            </a:r>
            <a:endParaRPr lang="en-US" altLang="zh-TW" sz="6016" b="1" cap="all" dirty="0">
              <a:ea typeface="Noto Sans CJK JP Medium" panose="020B0600000000000000" pitchFamily="34" charset="-128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4748998" y="16288262"/>
            <a:ext cx="15744383" cy="7157404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44" name="矩形 43"/>
          <p:cNvSpPr/>
          <p:nvPr/>
        </p:nvSpPr>
        <p:spPr>
          <a:xfrm>
            <a:off x="35160325" y="15779212"/>
            <a:ext cx="4435381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6016" b="1" cap="all" dirty="0"/>
              <a:t>Conclusion</a:t>
            </a:r>
            <a:endParaRPr lang="zh-TW" altLang="en-US" sz="601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/>
              <p:cNvSpPr/>
              <p:nvPr/>
            </p:nvSpPr>
            <p:spPr>
              <a:xfrm>
                <a:off x="17953696" y="5313902"/>
                <a:ext cx="15527488" cy="11843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4897" indent="-624897" algn="just">
                  <a:buFont typeface="Arial"/>
                  <a:buChar char="•"/>
                </a:pPr>
                <a:r>
                  <a:rPr lang="en-US" altLang="zh-TW" sz="4200" dirty="0">
                    <a:solidFill>
                      <a:srgbClr val="000000"/>
                    </a:solidFill>
                  </a:rPr>
                  <a:t>Content adversarial loss: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𝑎𝑑𝑣</m:t>
                          </m:r>
                        </m:sub>
                        <m:sup>
                          <m: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p>
                      </m:sSubSup>
                      <m:d>
                        <m:dPr>
                          <m:ctrlP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4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  <m:sup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p>
                          </m:sSubSup>
                          <m: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4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ℬ</m:t>
                              </m:r>
                            </m:sub>
                            <m:sup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p>
                          </m:sSubSup>
                          <m: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𝑎𝑑𝑣</m:t>
                              </m:r>
                            </m:sub>
                            <m:sup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p>
                          </m:sSubSup>
                        </m:e>
                      </m:d>
                      <m:r>
                        <a:rPr lang="en-AU" sz="4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AU" sz="4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AU" sz="4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𝒜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42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42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AU" sz="42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  <m:sSub>
                            <m:sSub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𝑎𝑑𝑣</m:t>
                              </m:r>
                            </m:sub>
                          </m:sSub>
                          <m:d>
                            <m:d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𝒜</m:t>
                                  </m:r>
                                </m:sub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AU" sz="42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𝑎𝑑𝑣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AU" sz="4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AU" sz="4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AU" sz="4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𝒜</m:t>
                                          </m:r>
                                        </m:sub>
                                        <m:sup>
                                          <m:r>
                                            <a:rPr lang="en-AU" sz="4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AU" sz="4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4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  <m:r>
                        <a:rPr lang="en-AU" sz="4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AU" sz="4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AU" sz="4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ℬ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42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42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AU" sz="42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  <m:sSub>
                            <m:sSub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𝑎𝑑𝑣</m:t>
                              </m:r>
                            </m:sub>
                          </m:sSub>
                          <m:d>
                            <m:d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ℬ</m:t>
                                  </m:r>
                                </m:sub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AU" sz="42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𝑎𝑑𝑣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AU" sz="4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AU" sz="4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AU" sz="4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ℬ</m:t>
                                          </m:r>
                                        </m:sub>
                                        <m:sup>
                                          <m:r>
                                            <a:rPr lang="en-AU" sz="4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AU" sz="4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4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altLang="zh-TW" sz="4200" dirty="0">
                  <a:solidFill>
                    <a:srgbClr val="000000"/>
                  </a:solidFill>
                </a:endParaRPr>
              </a:p>
              <a:p>
                <a:pPr algn="just"/>
                <a:endParaRPr lang="en-US" altLang="zh-TW" sz="4200" dirty="0">
                  <a:solidFill>
                    <a:srgbClr val="000000"/>
                  </a:solidFill>
                </a:endParaRPr>
              </a:p>
              <a:p>
                <a:pPr marL="624897" indent="-624897" algn="just">
                  <a:buFont typeface="Arial"/>
                  <a:buChar char="•"/>
                </a:pPr>
                <a:r>
                  <a:rPr lang="en-US" altLang="zh-TW" sz="4200" dirty="0">
                    <a:solidFill>
                      <a:srgbClr val="000000"/>
                    </a:solidFill>
                  </a:rPr>
                  <a:t>Cycle-consistency loss: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𝑐𝑑</m:t>
                          </m:r>
                        </m:sup>
                      </m:sSubSup>
                      <m:d>
                        <m:dPr>
                          <m:ctrlP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  <m:sup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p>
                          </m:sSubSup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ℬ</m:t>
                              </m:r>
                            </m:sub>
                            <m:sup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p>
                          </m:sSubSup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  <m:sup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ℬ</m:t>
                              </m:r>
                            </m:sub>
                            <m:sup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</m:sSub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ℬ</m:t>
                              </m:r>
                            </m:sub>
                          </m:sSub>
                        </m:e>
                      </m:d>
                      <m:r>
                        <a:rPr lang="en-AU" sz="4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AU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AU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AU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AU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AU" sz="4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sz="4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4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AU" sz="4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𝒜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AU" sz="4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ℬ</m:t>
                                          </m:r>
                                        </m:sub>
                                        <m:sup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𝒜</m:t>
                                          </m:r>
                                        </m:sub>
                                        <m:sup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AU" sz="4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AU" sz="4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AU" sz="4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sz="4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4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AU" sz="4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ℬ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AU" sz="4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𝒜</m:t>
                                          </m:r>
                                        </m:sub>
                                        <m:sup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  <m:r>
                                        <a:rPr lang="en-AU" sz="4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ℬ</m:t>
                                          </m:r>
                                        </m:sub>
                                        <m:sup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4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AU" sz="4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AU" sz="4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4200" dirty="0">
                  <a:solidFill>
                    <a:srgbClr val="000000"/>
                  </a:solidFill>
                </a:endParaRPr>
              </a:p>
              <a:p>
                <a:pPr algn="just"/>
                <a:r>
                  <a:rPr lang="en-AU" sz="4200" dirty="0"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AU" sz="42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AU" sz="4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sz="4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𝒜</m:t>
                        </m:r>
                      </m:sub>
                    </m:sSub>
                    <m:d>
                      <m:dPr>
                        <m:ctrlPr>
                          <a:rPr lang="en-AU" sz="4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AU" sz="4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ℬ</m:t>
                            </m:r>
                          </m:sub>
                          <m:sup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),</m:t>
                        </m:r>
                        <m:sSubSup>
                          <m:sSubSupPr>
                            <m:ctrlPr>
                              <a:rPr lang="en-AU" sz="4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𝒜</m:t>
                            </m:r>
                          </m:sub>
                          <m:sup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AU" sz="4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AU" sz="4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ℬ</m:t>
                        </m:r>
                      </m:sub>
                    </m:sSub>
                    <m:d>
                      <m:dPr>
                        <m:ctrlPr>
                          <a:rPr lang="en-AU" sz="4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AU" sz="4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𝒜</m:t>
                            </m:r>
                          </m:sub>
                          <m:sup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),</m:t>
                        </m:r>
                        <m:sSubSup>
                          <m:sSubSupPr>
                            <m:ctrlPr>
                              <a:rPr lang="en-AU" sz="4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ℬ</m:t>
                            </m:r>
                          </m:sub>
                          <m:sup>
                            <m:r>
                              <a:rPr lang="en-AU" sz="4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AU" sz="4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AU" sz="4200" dirty="0"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endParaRPr lang="en-AU" sz="4200" dirty="0">
                  <a:cs typeface="Arial" panose="020B0604020202020204" pitchFamily="34" charset="0"/>
                </a:endParaRPr>
              </a:p>
              <a:p>
                <a:pPr marL="624897" indent="-624897" algn="just">
                  <a:buFont typeface="Arial"/>
                  <a:buChar char="•"/>
                </a:pPr>
                <a:r>
                  <a:rPr lang="en-AU" sz="4200" dirty="0">
                    <a:cs typeface="Arial" panose="020B0604020202020204" pitchFamily="34" charset="0"/>
                  </a:rPr>
                  <a:t>Reconstruction loss: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acc>
                      <m:r>
                        <a:rPr lang="en-AU" sz="4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AU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𝒜</m:t>
                          </m:r>
                        </m:sub>
                      </m:sSub>
                      <m:d>
                        <m:dPr>
                          <m:ctrlP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  <m:sup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p>
                          </m:sSubSup>
                          <m:d>
                            <m:d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  <m:sup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AU" sz="4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acc>
                      <m:r>
                        <a:rPr lang="en-AU" sz="4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AU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ℬ</m:t>
                          </m:r>
                        </m:sub>
                      </m:sSub>
                      <m:d>
                        <m:dPr>
                          <m:ctrlPr>
                            <a:rPr lang="en-AU" sz="4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ℬ</m:t>
                              </m:r>
                            </m:sub>
                            <m:sup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p>
                          </m:sSubSup>
                          <m:d>
                            <m:d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4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ℬ</m:t>
                              </m:r>
                            </m:sub>
                            <m:sup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4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4200" dirty="0">
                  <a:solidFill>
                    <a:srgbClr val="000000"/>
                  </a:solidFill>
                </a:endParaRPr>
              </a:p>
              <a:p>
                <a:pPr algn="just"/>
                <a:endParaRPr lang="en-US" altLang="zh-TW" sz="4200" dirty="0">
                  <a:solidFill>
                    <a:srgbClr val="000000"/>
                  </a:solidFill>
                </a:endParaRPr>
              </a:p>
              <a:p>
                <a:pPr marL="624897" indent="-624897" algn="just">
                  <a:buFont typeface="Arial"/>
                  <a:buChar char="•"/>
                </a:pPr>
                <a:r>
                  <a:rPr lang="en-US" altLang="zh-TW" sz="4200" dirty="0">
                    <a:solidFill>
                      <a:srgbClr val="000000"/>
                    </a:solidFill>
                  </a:rPr>
                  <a:t>The overall objective function: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AU" sz="4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AU" sz="42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p>
                              </m:sSup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sz="420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𝑎𝑑𝑣</m:t>
                                  </m:r>
                                </m:sub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𝑎𝑑𝑣</m:t>
                                  </m:r>
                                </m:sub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𝑐𝑑</m:t>
                                  </m:r>
                                </m:sup>
                              </m:sSubSup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𝑎𝑑𝑣</m:t>
                                  </m:r>
                                </m:sub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𝑑𝑜𝑚𝑎𝑖𝑛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𝑎𝑑𝑣</m:t>
                                  </m:r>
                                </m:sub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𝑑𝑜𝑚𝑎𝑖𝑛</m:t>
                                  </m:r>
                                </m:sup>
                              </m:sSubSup>
                              <m:r>
                                <a:rPr lang="en-AU" sz="4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𝑟𝑒𝑐𝑜𝑛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𝑟𝑒𝑐𝑜𝑛</m:t>
                                  </m:r>
                                </m:sup>
                              </m:sSubSup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TW" sz="4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5" name="矩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3696" y="5313902"/>
                <a:ext cx="15527488" cy="11843627"/>
              </a:xfrm>
              <a:prstGeom prst="rect">
                <a:avLst/>
              </a:prstGeom>
              <a:blipFill>
                <a:blip r:embed="rId3"/>
                <a:stretch>
                  <a:fillRect l="-1492" t="-102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矩形 51"/>
          <p:cNvSpPr/>
          <p:nvPr/>
        </p:nvSpPr>
        <p:spPr>
          <a:xfrm>
            <a:off x="18417876" y="18477796"/>
            <a:ext cx="147119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4897" indent="-624897" algn="just">
              <a:buFont typeface="Arial"/>
              <a:buChar char="•"/>
            </a:pPr>
            <a:r>
              <a:rPr lang="en-US" altLang="zh-TW" sz="4200" dirty="0">
                <a:solidFill>
                  <a:srgbClr val="000000"/>
                </a:solidFill>
              </a:rPr>
              <a:t>Dataset: FLIR Thermal Dataset</a:t>
            </a:r>
          </a:p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US" altLang="zh-TW" sz="4200" dirty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Compared methods: 1) </a:t>
            </a:r>
            <a:r>
              <a:rPr lang="en-US" altLang="zh-CN" sz="4200" dirty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DRIT 2) </a:t>
            </a:r>
            <a:r>
              <a:rPr lang="en-US" altLang="zh-CN" sz="4200" dirty="0" err="1">
                <a:ea typeface="Noto Sans CJK TC Regular" panose="020B0500000000000000" pitchFamily="34" charset="-120"/>
                <a:cs typeface="Times New Roman" panose="02020603050405020304" pitchFamily="18" charset="0"/>
              </a:rPr>
              <a:t>CycleGAN</a:t>
            </a:r>
            <a:endParaRPr lang="en-US" altLang="zh-CN" sz="4200" dirty="0">
              <a:ea typeface="Noto Sans CJK TC Regular" panose="020B0500000000000000" pitchFamily="34" charset="-120"/>
              <a:cs typeface="Times New Roman" panose="02020603050405020304" pitchFamily="18" charset="0"/>
            </a:endParaRPr>
          </a:p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US" altLang="zh-CN" sz="4200" dirty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Qualitative Evaluation</a:t>
            </a:r>
          </a:p>
        </p:txBody>
      </p:sp>
      <p:sp>
        <p:nvSpPr>
          <p:cNvPr id="60" name="矩形 40"/>
          <p:cNvSpPr/>
          <p:nvPr/>
        </p:nvSpPr>
        <p:spPr>
          <a:xfrm>
            <a:off x="34777408" y="23703561"/>
            <a:ext cx="15744383" cy="4221720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63" name="矩形 41"/>
          <p:cNvSpPr/>
          <p:nvPr/>
        </p:nvSpPr>
        <p:spPr>
          <a:xfrm>
            <a:off x="35338176" y="23202283"/>
            <a:ext cx="4113627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6016" b="1" cap="all" dirty="0">
                <a:ea typeface="Noto Sans CJK JP Medium" panose="020B0600000000000000" pitchFamily="34" charset="-128"/>
              </a:rPr>
              <a:t>Discussion</a:t>
            </a:r>
            <a:endParaRPr lang="en-US" altLang="zh-TW" sz="6016" dirty="0">
              <a:ea typeface="Noto Sans CJK JP Medium" panose="020B0600000000000000" pitchFamily="34" charset="-128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5091785" y="16619182"/>
            <a:ext cx="15212761" cy="682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626" indent="-937626" algn="just">
              <a:buFont typeface="Arial" panose="020B0604020202020204" pitchFamily="34" charset="0"/>
              <a:buChar char="•"/>
            </a:pPr>
            <a:r>
              <a:rPr lang="en-AU" sz="5470" dirty="0">
                <a:cs typeface="Arial" panose="020B0604020202020204" pitchFamily="34" charset="0"/>
              </a:rPr>
              <a:t>Use the paired canny edge maps to preserve the edge and texture features of thermal images</a:t>
            </a:r>
            <a:endParaRPr lang="en-CA" altLang="zh-TW" sz="5469" b="1" dirty="0">
              <a:cs typeface="Times New Roman" panose="02020603050405020304" pitchFamily="18" charset="0"/>
            </a:endParaRPr>
          </a:p>
          <a:p>
            <a:pPr marL="937626" indent="-937626" algn="just">
              <a:buFont typeface="Arial" panose="020B0604020202020204" pitchFamily="34" charset="0"/>
              <a:buChar char="•"/>
            </a:pPr>
            <a:r>
              <a:rPr lang="en-AU" sz="5470" dirty="0">
                <a:cs typeface="Arial" panose="020B0604020202020204" pitchFamily="34" charset="0"/>
              </a:rPr>
              <a:t>The proposed method can generate image with clearer boundary and finer texture.  </a:t>
            </a:r>
            <a:endParaRPr lang="en-CA" altLang="zh-TW" sz="5470" dirty="0">
              <a:cs typeface="Arial" panose="020B0604020202020204" pitchFamily="34" charset="0"/>
            </a:endParaRPr>
          </a:p>
          <a:p>
            <a:pPr marL="937626" indent="-937626" algn="just">
              <a:buFont typeface="Arial" panose="020B0604020202020204" pitchFamily="34" charset="0"/>
              <a:buChar char="•"/>
            </a:pPr>
            <a:r>
              <a:rPr lang="en-AU" sz="5470" dirty="0">
                <a:cs typeface="Arial" panose="020B0604020202020204" pitchFamily="34" charset="0"/>
              </a:rPr>
              <a:t>Due to most of the vision task models are texture-based, they may have a higher accuracy when detecting the translated images, compared the original thermal images.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56EE2B0-CD26-4E9A-8E9D-2988BF481A9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28411671" y="18722417"/>
            <a:ext cx="5085654" cy="4068525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9DDCDA7-2B3F-4FFC-A95A-084857D72AD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28587358" y="22823420"/>
            <a:ext cx="4734280" cy="4734280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C0FB91-7C35-4697-B3FA-714B1467CE2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AU" dirty="0"/>
              <a:t>Tianren Wang, Teng Zhang, Liangchen Liu, Arnold Wiliem, Brian Lovell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DDA631D-7F9D-4DA0-8260-3FA4C894C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19" y="14893752"/>
            <a:ext cx="13732162" cy="13031529"/>
          </a:xfrm>
          <a:prstGeom prst="rect">
            <a:avLst/>
          </a:prstGeom>
        </p:spPr>
      </p:pic>
      <p:sp>
        <p:nvSpPr>
          <p:cNvPr id="48" name="矩形 34">
            <a:extLst>
              <a:ext uri="{FF2B5EF4-FFF2-40B4-BE49-F238E27FC236}">
                <a16:creationId xmlns:a16="http://schemas.microsoft.com/office/drawing/2014/main" id="{FB783CF9-0E5E-457E-A07E-412D951D0CA4}"/>
              </a:ext>
            </a:extLst>
          </p:cNvPr>
          <p:cNvSpPr/>
          <p:nvPr/>
        </p:nvSpPr>
        <p:spPr>
          <a:xfrm>
            <a:off x="17689022" y="5261181"/>
            <a:ext cx="15925968" cy="11992460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51ECE7-F6E5-423F-8A23-3898B11430A5}"/>
              </a:ext>
            </a:extLst>
          </p:cNvPr>
          <p:cNvSpPr txBox="1"/>
          <p:nvPr/>
        </p:nvSpPr>
        <p:spPr>
          <a:xfrm>
            <a:off x="4126145" y="5594071"/>
            <a:ext cx="91325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AU" sz="4200" dirty="0"/>
              <a:t>large data amount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AU" sz="4200" dirty="0"/>
              <a:t>high data quality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AU" sz="4200" dirty="0"/>
              <a:t>used by most models</a:t>
            </a:r>
          </a:p>
          <a:p>
            <a:pPr marL="571500" indent="-571500">
              <a:buFont typeface="Calibri" panose="020F0502020204030204" pitchFamily="34" charset="0"/>
              <a:buChar char="ꓫ"/>
            </a:pPr>
            <a:r>
              <a:rPr lang="en-AU" sz="4200" dirty="0"/>
              <a:t>vulnerable to environment condition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95D12EA-4FC5-4364-A9CD-844BD37C1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5333" y="5637334"/>
            <a:ext cx="2776632" cy="209666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056DBCD-F33B-4705-8A5D-8A8213AD85AE}"/>
              </a:ext>
            </a:extLst>
          </p:cNvPr>
          <p:cNvSpPr txBox="1"/>
          <p:nvPr/>
        </p:nvSpPr>
        <p:spPr>
          <a:xfrm>
            <a:off x="12717037" y="5521093"/>
            <a:ext cx="38324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alibri" panose="020F0502020204030204" pitchFamily="34" charset="0"/>
              <a:buChar char="ꓫ"/>
            </a:pPr>
            <a:r>
              <a:rPr lang="en-AU" sz="4200" dirty="0"/>
              <a:t>limited data</a:t>
            </a:r>
          </a:p>
          <a:p>
            <a:pPr marL="571500" indent="-571500">
              <a:buFont typeface="Calibri" panose="020F0502020204030204" pitchFamily="34" charset="0"/>
              <a:buChar char="ꓫ"/>
            </a:pPr>
            <a:r>
              <a:rPr lang="en-AU" sz="4200" dirty="0"/>
              <a:t>low accuracy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AU" sz="4200" dirty="0"/>
              <a:t>invariant to environment</a:t>
            </a:r>
          </a:p>
        </p:txBody>
      </p:sp>
      <p:pic>
        <p:nvPicPr>
          <p:cNvPr id="62" name="Picture 4">
            <a:extLst>
              <a:ext uri="{FF2B5EF4-FFF2-40B4-BE49-F238E27FC236}">
                <a16:creationId xmlns:a16="http://schemas.microsoft.com/office/drawing/2014/main" id="{ED169BEE-B027-418A-8DB3-45BE911E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53" y="5779874"/>
            <a:ext cx="22383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BCFA0D4E-216A-43BE-A3DB-668E0D012A73}"/>
              </a:ext>
            </a:extLst>
          </p:cNvPr>
          <p:cNvCxnSpPr>
            <a:cxnSpLocks/>
          </p:cNvCxnSpPr>
          <p:nvPr/>
        </p:nvCxnSpPr>
        <p:spPr>
          <a:xfrm flipV="1">
            <a:off x="9303544" y="14530105"/>
            <a:ext cx="4233422" cy="817051"/>
          </a:xfrm>
          <a:prstGeom prst="bentConnector3">
            <a:avLst>
              <a:gd name="adj1" fmla="val 51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C8C78A1-2C63-49C6-899D-429A2B9856E2}"/>
              </a:ext>
            </a:extLst>
          </p:cNvPr>
          <p:cNvSpPr txBox="1"/>
          <p:nvPr/>
        </p:nvSpPr>
        <p:spPr>
          <a:xfrm>
            <a:off x="13862514" y="14545453"/>
            <a:ext cx="27556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200" dirty="0"/>
              <a:t>To preserve the edge and texture information of the original thermal pictures.</a:t>
            </a:r>
          </a:p>
        </p:txBody>
      </p:sp>
      <p:sp>
        <p:nvSpPr>
          <p:cNvPr id="88" name="矩形 40">
            <a:extLst>
              <a:ext uri="{FF2B5EF4-FFF2-40B4-BE49-F238E27FC236}">
                <a16:creationId xmlns:a16="http://schemas.microsoft.com/office/drawing/2014/main" id="{EDFF6ACC-6A98-404E-B235-E66FECA6CD6E}"/>
              </a:ext>
            </a:extLst>
          </p:cNvPr>
          <p:cNvSpPr/>
          <p:nvPr/>
        </p:nvSpPr>
        <p:spPr>
          <a:xfrm>
            <a:off x="34615911" y="5230403"/>
            <a:ext cx="15744383" cy="10372499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2E591EC-7056-4D37-9C71-E884DE681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38176" y="7853278"/>
            <a:ext cx="8932651" cy="42624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127F485-96D9-4D4E-A348-238DFC8ABE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00597" y="20493091"/>
            <a:ext cx="8431403" cy="6196906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C3DE8F9F-A914-49AF-924B-20415E55A7F5}"/>
              </a:ext>
            </a:extLst>
          </p:cNvPr>
          <p:cNvSpPr txBox="1"/>
          <p:nvPr/>
        </p:nvSpPr>
        <p:spPr>
          <a:xfrm>
            <a:off x="17120298" y="26786558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200" dirty="0">
                <a:ea typeface="DengXian" panose="02010600030101010101" pitchFamily="2" charset="-122"/>
                <a:cs typeface="Arial" panose="020B0604020202020204" pitchFamily="34" charset="0"/>
              </a:rPr>
              <a:t>Input     </a:t>
            </a:r>
            <a:r>
              <a:rPr lang="en-AU" sz="4200" dirty="0" err="1">
                <a:ea typeface="DengXian" panose="02010600030101010101" pitchFamily="2" charset="-122"/>
                <a:cs typeface="Arial" panose="020B0604020202020204" pitchFamily="34" charset="0"/>
              </a:rPr>
              <a:t>CannyGAN</a:t>
            </a:r>
            <a:r>
              <a:rPr lang="en-AU" sz="4200" dirty="0">
                <a:ea typeface="DengXian" panose="02010600030101010101" pitchFamily="2" charset="-122"/>
                <a:cs typeface="Arial" panose="020B0604020202020204" pitchFamily="34" charset="0"/>
              </a:rPr>
              <a:t>    DRIT    </a:t>
            </a:r>
            <a:r>
              <a:rPr lang="en-AU" sz="4200" dirty="0" err="1">
                <a:ea typeface="DengXian" panose="02010600030101010101" pitchFamily="2" charset="-122"/>
                <a:cs typeface="Arial" panose="020B0604020202020204" pitchFamily="34" charset="0"/>
              </a:rPr>
              <a:t>CycleGAN</a:t>
            </a:r>
            <a:endParaRPr lang="en-AU" sz="4200" dirty="0"/>
          </a:p>
        </p:txBody>
      </p:sp>
      <p:sp>
        <p:nvSpPr>
          <p:cNvPr id="94" name="矩形 51">
            <a:extLst>
              <a:ext uri="{FF2B5EF4-FFF2-40B4-BE49-F238E27FC236}">
                <a16:creationId xmlns:a16="http://schemas.microsoft.com/office/drawing/2014/main" id="{80805695-8CEF-42F1-8941-5B94BA7CE8A5}"/>
              </a:ext>
            </a:extLst>
          </p:cNvPr>
          <p:cNvSpPr/>
          <p:nvPr/>
        </p:nvSpPr>
        <p:spPr>
          <a:xfrm>
            <a:off x="35137023" y="5748842"/>
            <a:ext cx="146291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US" altLang="zh-CN" sz="4200" dirty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Qualitative Evaluation</a:t>
            </a:r>
          </a:p>
          <a:p>
            <a:pPr marL="1706563" lvl="1" indent="-609600" algn="just">
              <a:buFont typeface="Arial"/>
              <a:buChar char="•"/>
            </a:pPr>
            <a:r>
              <a:rPr lang="en-US" altLang="zh-TW" sz="4200" dirty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Obtain the Fourier spectrum of the generated images, because the spectrum can show high-frequency features.</a:t>
            </a:r>
            <a:endParaRPr lang="en-US" altLang="zh-CN" sz="4200" dirty="0">
              <a:ea typeface="Noto Sans CJK TC Regular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79484E7-88B1-4CAE-8FA6-DAB1F5EE4056}"/>
              </a:ext>
            </a:extLst>
          </p:cNvPr>
          <p:cNvSpPr txBox="1"/>
          <p:nvPr/>
        </p:nvSpPr>
        <p:spPr>
          <a:xfrm>
            <a:off x="33614990" y="12106354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200" dirty="0">
                <a:ea typeface="DengXian" panose="02010600030101010101" pitchFamily="2" charset="-122"/>
                <a:cs typeface="Arial" panose="020B0604020202020204" pitchFamily="34" charset="0"/>
              </a:rPr>
              <a:t>Input     </a:t>
            </a:r>
            <a:r>
              <a:rPr lang="en-AU" sz="4200" dirty="0" err="1">
                <a:ea typeface="DengXian" panose="02010600030101010101" pitchFamily="2" charset="-122"/>
                <a:cs typeface="Arial" panose="020B0604020202020204" pitchFamily="34" charset="0"/>
              </a:rPr>
              <a:t>CannyGAN</a:t>
            </a:r>
            <a:r>
              <a:rPr lang="en-AU" sz="4200" dirty="0">
                <a:ea typeface="DengXian" panose="02010600030101010101" pitchFamily="2" charset="-122"/>
                <a:cs typeface="Arial" panose="020B0604020202020204" pitchFamily="34" charset="0"/>
              </a:rPr>
              <a:t>    DRIT    </a:t>
            </a:r>
            <a:r>
              <a:rPr lang="en-AU" sz="4200" dirty="0" err="1">
                <a:ea typeface="DengXian" panose="02010600030101010101" pitchFamily="2" charset="-122"/>
                <a:cs typeface="Arial" panose="020B0604020202020204" pitchFamily="34" charset="0"/>
              </a:rPr>
              <a:t>CycleGAN</a:t>
            </a:r>
            <a:endParaRPr lang="en-AU" sz="4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A602AA4-0DF3-4077-BE73-4EFAD458E18C}"/>
                  </a:ext>
                </a:extLst>
              </p:cNvPr>
              <p:cNvSpPr/>
              <p:nvPr/>
            </p:nvSpPr>
            <p:spPr>
              <a:xfrm>
                <a:off x="44384756" y="8811910"/>
                <a:ext cx="5660456" cy="1856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4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AU" sz="4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AU" sz="4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AU" sz="4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4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AU" sz="4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AU" sz="4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  <m:r>
                        <a:rPr lang="en-AU" sz="4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nary>
                        <m:naryPr>
                          <m:chr m:val="∑"/>
                          <m:ctrlPr>
                            <a:rPr lang="en-AU" sz="4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sz="4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AU" sz="4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sz="4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rad>
                            <m:radPr>
                              <m:degHide m:val="on"/>
                              <m:ctrlPr>
                                <a:rPr lang="en-AU" sz="4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AU" sz="4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4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AU" sz="4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AU" sz="4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AU" sz="4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AU" sz="4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nary>
                      <m:r>
                        <a:rPr lang="en-AU" sz="4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AU" sz="4200" dirty="0"/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A602AA4-0DF3-4077-BE73-4EFAD458E1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4756" y="8811910"/>
                <a:ext cx="5660456" cy="18566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7C69E062-C525-4743-98E2-2AA85E2BF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869207"/>
              </p:ext>
            </p:extLst>
          </p:nvPr>
        </p:nvGraphicFramePr>
        <p:xfrm>
          <a:off x="38557064" y="13487246"/>
          <a:ext cx="8082921" cy="1463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694307">
                  <a:extLst>
                    <a:ext uri="{9D8B030D-6E8A-4147-A177-3AD203B41FA5}">
                      <a16:colId xmlns:a16="http://schemas.microsoft.com/office/drawing/2014/main" val="559071674"/>
                    </a:ext>
                  </a:extLst>
                </a:gridCol>
                <a:gridCol w="2694307">
                  <a:extLst>
                    <a:ext uri="{9D8B030D-6E8A-4147-A177-3AD203B41FA5}">
                      <a16:colId xmlns:a16="http://schemas.microsoft.com/office/drawing/2014/main" val="158448275"/>
                    </a:ext>
                  </a:extLst>
                </a:gridCol>
                <a:gridCol w="2694307">
                  <a:extLst>
                    <a:ext uri="{9D8B030D-6E8A-4147-A177-3AD203B41FA5}">
                      <a16:colId xmlns:a16="http://schemas.microsoft.com/office/drawing/2014/main" val="2624452198"/>
                    </a:ext>
                  </a:extLst>
                </a:gridCol>
              </a:tblGrid>
              <a:tr h="441602">
                <a:tc>
                  <a:txBody>
                    <a:bodyPr/>
                    <a:lstStyle/>
                    <a:p>
                      <a:r>
                        <a:rPr lang="en-AU" sz="4200" dirty="0" err="1">
                          <a:solidFill>
                            <a:schemeClr val="tx1"/>
                          </a:solidFill>
                        </a:rPr>
                        <a:t>CannyGAN</a:t>
                      </a:r>
                      <a:endParaRPr lang="en-AU" sz="4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4200" dirty="0">
                          <a:solidFill>
                            <a:schemeClr val="tx1"/>
                          </a:solidFill>
                        </a:rPr>
                        <a:t>DRIT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4200" dirty="0" err="1">
                          <a:solidFill>
                            <a:schemeClr val="tx1"/>
                          </a:solidFill>
                        </a:rPr>
                        <a:t>CycleGAN</a:t>
                      </a:r>
                      <a:endParaRPr lang="en-AU" sz="4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162996"/>
                  </a:ext>
                </a:extLst>
              </a:tr>
              <a:tr h="447735">
                <a:tc>
                  <a:txBody>
                    <a:bodyPr/>
                    <a:lstStyle/>
                    <a:p>
                      <a:r>
                        <a:rPr lang="en-AU" sz="4200" b="1" dirty="0"/>
                        <a:t>7.8299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4200" dirty="0"/>
                        <a:t>8.7060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4200" dirty="0"/>
                        <a:t>9.5771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990023"/>
                  </a:ext>
                </a:extLst>
              </a:tr>
            </a:tbl>
          </a:graphicData>
        </a:graphic>
      </p:graphicFrame>
      <p:sp>
        <p:nvSpPr>
          <p:cNvPr id="100" name="矩形 57">
            <a:extLst>
              <a:ext uri="{FF2B5EF4-FFF2-40B4-BE49-F238E27FC236}">
                <a16:creationId xmlns:a16="http://schemas.microsoft.com/office/drawing/2014/main" id="{C93535D2-E757-447A-890F-AEFE0EC39890}"/>
              </a:ext>
            </a:extLst>
          </p:cNvPr>
          <p:cNvSpPr/>
          <p:nvPr/>
        </p:nvSpPr>
        <p:spPr>
          <a:xfrm>
            <a:off x="35091785" y="24236810"/>
            <a:ext cx="15157417" cy="2617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626" indent="-937626" algn="just">
              <a:buFont typeface="Arial" panose="020B0604020202020204" pitchFamily="34" charset="0"/>
              <a:buChar char="•"/>
            </a:pPr>
            <a:r>
              <a:rPr lang="en-CA" altLang="zh-TW" sz="5469" dirty="0">
                <a:cs typeface="Times New Roman" panose="02020603050405020304" pitchFamily="18" charset="0"/>
              </a:rPr>
              <a:t>Because of inner-variance(night &amp; day modes), determining only one mapping is insufficient.</a:t>
            </a:r>
          </a:p>
          <a:p>
            <a:pPr marL="937626" indent="-937626" algn="just">
              <a:buFont typeface="Arial" panose="020B0604020202020204" pitchFamily="34" charset="0"/>
              <a:buChar char="•"/>
            </a:pPr>
            <a:r>
              <a:rPr lang="en-US" altLang="zh-CN" sz="5469" dirty="0">
                <a:cs typeface="Times New Roman" panose="02020603050405020304" pitchFamily="18" charset="0"/>
              </a:rPr>
              <a:t>Rendering of small objects needs improvement.</a:t>
            </a:r>
            <a:endParaRPr lang="en-CA" altLang="zh-TW" sz="5469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70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2652</TotalTime>
  <Words>317</Words>
  <Application>Microsoft Office PowerPoint</Application>
  <PresentationFormat>Custom</PresentationFormat>
  <Paragraphs>54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Cambria Math</vt:lpstr>
      <vt:lpstr>Wingdings</vt:lpstr>
      <vt:lpstr>Office Theme</vt:lpstr>
      <vt:lpstr>PowerPoint Presentation</vt:lpstr>
    </vt:vector>
  </TitlesOfParts>
  <Manager>I-Chan Lo</Manager>
  <Company>National Taiwan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ichan Lo</dc:creator>
  <cp:lastModifiedBy>Tianren Wang</cp:lastModifiedBy>
  <cp:revision>129</cp:revision>
  <dcterms:created xsi:type="dcterms:W3CDTF">2017-08-28T19:07:22Z</dcterms:created>
  <dcterms:modified xsi:type="dcterms:W3CDTF">2019-09-10T06:27:56Z</dcterms:modified>
</cp:coreProperties>
</file>