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0" r:id="rId1"/>
  </p:sldMasterIdLst>
  <p:notesMasterIdLst>
    <p:notesMasterId r:id="rId22"/>
  </p:notesMasterIdLst>
  <p:handoutMasterIdLst>
    <p:handoutMasterId r:id="rId23"/>
  </p:handoutMasterIdLst>
  <p:sldIdLst>
    <p:sldId id="365" r:id="rId2"/>
    <p:sldId id="577" r:id="rId3"/>
    <p:sldId id="958" r:id="rId4"/>
    <p:sldId id="954" r:id="rId5"/>
    <p:sldId id="956" r:id="rId6"/>
    <p:sldId id="957" r:id="rId7"/>
    <p:sldId id="710" r:id="rId8"/>
    <p:sldId id="955" r:id="rId9"/>
    <p:sldId id="806" r:id="rId10"/>
    <p:sldId id="802" r:id="rId11"/>
    <p:sldId id="807" r:id="rId12"/>
    <p:sldId id="938" r:id="rId13"/>
    <p:sldId id="808" r:id="rId14"/>
    <p:sldId id="810" r:id="rId15"/>
    <p:sldId id="783" r:id="rId16"/>
    <p:sldId id="712" r:id="rId17"/>
    <p:sldId id="859" r:id="rId18"/>
    <p:sldId id="714" r:id="rId19"/>
    <p:sldId id="953" r:id="rId20"/>
    <p:sldId id="715" r:id="rId21"/>
  </p:sldIdLst>
  <p:sldSz cx="9144000" cy="6858000" type="screen4x3"/>
  <p:notesSz cx="7104063"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만든 이" initials="오전"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792A"/>
    <a:srgbClr val="F8CBAD"/>
    <a:srgbClr val="FFD368"/>
    <a:srgbClr val="E6E6E6"/>
    <a:srgbClr val="AFDC7E"/>
    <a:srgbClr val="EEEEEE"/>
    <a:srgbClr val="EE9512"/>
    <a:srgbClr val="C9EA00"/>
    <a:srgbClr val="FEB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B83BA-2BE3-4F21-AFC9-A6D228A230F9}" v="596" dt="2024-04-15T13:11:12.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9" autoAdjust="0"/>
    <p:restoredTop sz="87647" autoAdjust="0"/>
  </p:normalViewPr>
  <p:slideViewPr>
    <p:cSldViewPr snapToGrid="0">
      <p:cViewPr varScale="1">
        <p:scale>
          <a:sx n="82" d="100"/>
          <a:sy n="82" d="100"/>
        </p:scale>
        <p:origin x="108" y="7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08" d="100"/>
          <a:sy n="108" d="100"/>
        </p:scale>
        <p:origin x="7788" y="102"/>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78428" cy="513508"/>
          </a:xfrm>
          <a:prstGeom prst="rect">
            <a:avLst/>
          </a:prstGeom>
        </p:spPr>
        <p:txBody>
          <a:bodyPr vert="horz" lIns="95463" tIns="47732" rIns="95463" bIns="47732" rtlCol="0"/>
          <a:lstStyle>
            <a:lvl1pPr algn="l">
              <a:defRPr sz="1300"/>
            </a:lvl1pPr>
          </a:lstStyle>
          <a:p>
            <a:endParaRPr lang="ko-KR" altLang="en-US"/>
          </a:p>
        </p:txBody>
      </p:sp>
      <p:sp>
        <p:nvSpPr>
          <p:cNvPr id="3" name="날짜 개체 틀 2"/>
          <p:cNvSpPr>
            <a:spLocks noGrp="1"/>
          </p:cNvSpPr>
          <p:nvPr>
            <p:ph type="dt" sz="quarter" idx="1"/>
          </p:nvPr>
        </p:nvSpPr>
        <p:spPr>
          <a:xfrm>
            <a:off x="4023992" y="0"/>
            <a:ext cx="3078428" cy="513508"/>
          </a:xfrm>
          <a:prstGeom prst="rect">
            <a:avLst/>
          </a:prstGeom>
        </p:spPr>
        <p:txBody>
          <a:bodyPr vert="horz" lIns="95463" tIns="47732" rIns="95463" bIns="47732" rtlCol="0"/>
          <a:lstStyle>
            <a:lvl1pPr algn="r">
              <a:defRPr sz="1300"/>
            </a:lvl1pPr>
          </a:lstStyle>
          <a:p>
            <a:fld id="{62CB644B-5F66-4788-A521-86A535EC80A3}" type="datetimeFigureOut">
              <a:rPr lang="ko-KR" altLang="en-US" smtClean="0"/>
              <a:t>2024-04-15</a:t>
            </a:fld>
            <a:endParaRPr lang="ko-KR" altLang="en-US"/>
          </a:p>
        </p:txBody>
      </p:sp>
      <p:sp>
        <p:nvSpPr>
          <p:cNvPr id="4" name="바닥글 개체 틀 3"/>
          <p:cNvSpPr>
            <a:spLocks noGrp="1"/>
          </p:cNvSpPr>
          <p:nvPr>
            <p:ph type="ftr" sz="quarter" idx="2"/>
          </p:nvPr>
        </p:nvSpPr>
        <p:spPr>
          <a:xfrm>
            <a:off x="0" y="9721108"/>
            <a:ext cx="3078428" cy="513507"/>
          </a:xfrm>
          <a:prstGeom prst="rect">
            <a:avLst/>
          </a:prstGeom>
        </p:spPr>
        <p:txBody>
          <a:bodyPr vert="horz" lIns="95463" tIns="47732" rIns="95463" bIns="47732" rtlCol="0" anchor="b"/>
          <a:lstStyle>
            <a:lvl1pPr algn="l">
              <a:defRPr sz="1300"/>
            </a:lvl1pPr>
          </a:lstStyle>
          <a:p>
            <a:endParaRPr lang="ko-KR" altLang="en-US"/>
          </a:p>
        </p:txBody>
      </p:sp>
      <p:sp>
        <p:nvSpPr>
          <p:cNvPr id="5" name="슬라이드 번호 개체 틀 4"/>
          <p:cNvSpPr>
            <a:spLocks noGrp="1"/>
          </p:cNvSpPr>
          <p:nvPr>
            <p:ph type="sldNum" sz="quarter" idx="3"/>
          </p:nvPr>
        </p:nvSpPr>
        <p:spPr>
          <a:xfrm>
            <a:off x="4023992" y="9721108"/>
            <a:ext cx="3078428" cy="513507"/>
          </a:xfrm>
          <a:prstGeom prst="rect">
            <a:avLst/>
          </a:prstGeom>
        </p:spPr>
        <p:txBody>
          <a:bodyPr vert="horz" lIns="95463" tIns="47732" rIns="95463" bIns="47732" rtlCol="0" anchor="b"/>
          <a:lstStyle>
            <a:lvl1pPr algn="r">
              <a:defRPr sz="1300"/>
            </a:lvl1pPr>
          </a:lstStyle>
          <a:p>
            <a:fld id="{719A5CF9-53B9-4B85-96AF-E3696386C5DF}" type="slidenum">
              <a:rPr lang="ko-KR" altLang="en-US" smtClean="0"/>
              <a:t>‹#›</a:t>
            </a:fld>
            <a:endParaRPr lang="ko-KR" altLang="en-US"/>
          </a:p>
        </p:txBody>
      </p:sp>
    </p:spTree>
    <p:extLst>
      <p:ext uri="{BB962C8B-B14F-4D97-AF65-F5344CB8AC3E}">
        <p14:creationId xmlns:p14="http://schemas.microsoft.com/office/powerpoint/2010/main" val="3832168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78428" cy="513508"/>
          </a:xfrm>
          <a:prstGeom prst="rect">
            <a:avLst/>
          </a:prstGeom>
        </p:spPr>
        <p:txBody>
          <a:bodyPr vert="horz" lIns="95463" tIns="47732" rIns="95463" bIns="47732" rtlCol="0"/>
          <a:lstStyle>
            <a:lvl1pPr algn="l">
              <a:defRPr sz="1300"/>
            </a:lvl1pPr>
          </a:lstStyle>
          <a:p>
            <a:endParaRPr lang="ko-KR" altLang="en-US"/>
          </a:p>
        </p:txBody>
      </p:sp>
      <p:sp>
        <p:nvSpPr>
          <p:cNvPr id="3" name="날짜 개체 틀 2"/>
          <p:cNvSpPr>
            <a:spLocks noGrp="1"/>
          </p:cNvSpPr>
          <p:nvPr>
            <p:ph type="dt" idx="1"/>
          </p:nvPr>
        </p:nvSpPr>
        <p:spPr>
          <a:xfrm>
            <a:off x="4023992" y="0"/>
            <a:ext cx="3078428" cy="513508"/>
          </a:xfrm>
          <a:prstGeom prst="rect">
            <a:avLst/>
          </a:prstGeom>
        </p:spPr>
        <p:txBody>
          <a:bodyPr vert="horz" lIns="95463" tIns="47732" rIns="95463" bIns="47732" rtlCol="0"/>
          <a:lstStyle>
            <a:lvl1pPr algn="r">
              <a:defRPr sz="1300"/>
            </a:lvl1pPr>
          </a:lstStyle>
          <a:p>
            <a:fld id="{400C204B-F94A-4E20-8420-F23C379696B7}" type="datetimeFigureOut">
              <a:rPr lang="ko-KR" altLang="en-US" smtClean="0"/>
              <a:pPr/>
              <a:t>2024-04-15</a:t>
            </a:fld>
            <a:endParaRPr lang="ko-KR" altLang="en-US"/>
          </a:p>
        </p:txBody>
      </p:sp>
      <p:sp>
        <p:nvSpPr>
          <p:cNvPr id="4" name="슬라이드 이미지 개체 틀 3"/>
          <p:cNvSpPr>
            <a:spLocks noGrp="1" noRot="1" noChangeAspect="1"/>
          </p:cNvSpPr>
          <p:nvPr>
            <p:ph type="sldImg" idx="2"/>
          </p:nvPr>
        </p:nvSpPr>
        <p:spPr>
          <a:xfrm>
            <a:off x="1249363" y="1279525"/>
            <a:ext cx="4605337" cy="3452813"/>
          </a:xfrm>
          <a:prstGeom prst="rect">
            <a:avLst/>
          </a:prstGeom>
          <a:noFill/>
          <a:ln w="12700">
            <a:solidFill>
              <a:prstClr val="black"/>
            </a:solidFill>
          </a:ln>
        </p:spPr>
        <p:txBody>
          <a:bodyPr vert="horz" lIns="95463" tIns="47732" rIns="95463" bIns="47732" rtlCol="0" anchor="ctr"/>
          <a:lstStyle/>
          <a:p>
            <a:endParaRPr lang="ko-KR" altLang="en-US"/>
          </a:p>
        </p:txBody>
      </p:sp>
      <p:sp>
        <p:nvSpPr>
          <p:cNvPr id="5" name="슬라이드 노트 개체 틀 4"/>
          <p:cNvSpPr>
            <a:spLocks noGrp="1"/>
          </p:cNvSpPr>
          <p:nvPr>
            <p:ph type="body" sz="quarter" idx="3"/>
          </p:nvPr>
        </p:nvSpPr>
        <p:spPr>
          <a:xfrm>
            <a:off x="710408" y="4925409"/>
            <a:ext cx="5683250" cy="4029879"/>
          </a:xfrm>
          <a:prstGeom prst="rect">
            <a:avLst/>
          </a:prstGeom>
        </p:spPr>
        <p:txBody>
          <a:bodyPr vert="horz" lIns="95463" tIns="47732" rIns="95463" bIns="47732"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721108"/>
            <a:ext cx="3078428" cy="513507"/>
          </a:xfrm>
          <a:prstGeom prst="rect">
            <a:avLst/>
          </a:prstGeom>
        </p:spPr>
        <p:txBody>
          <a:bodyPr vert="horz" lIns="95463" tIns="47732" rIns="95463" bIns="47732"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4023992" y="9721108"/>
            <a:ext cx="3078428" cy="513507"/>
          </a:xfrm>
          <a:prstGeom prst="rect">
            <a:avLst/>
          </a:prstGeom>
        </p:spPr>
        <p:txBody>
          <a:bodyPr vert="horz" lIns="95463" tIns="47732" rIns="95463" bIns="47732" rtlCol="0" anchor="b"/>
          <a:lstStyle>
            <a:lvl1pPr algn="r">
              <a:defRPr sz="1300"/>
            </a:lvl1pPr>
          </a:lstStyle>
          <a:p>
            <a:fld id="{07553221-9A8A-4CB3-AB3A-051C7E253CDF}" type="slidenum">
              <a:rPr lang="ko-KR" altLang="en-US" smtClean="0"/>
              <a:pPr/>
              <a:t>‹#›</a:t>
            </a:fld>
            <a:endParaRPr lang="ko-KR" altLang="en-US"/>
          </a:p>
        </p:txBody>
      </p:sp>
    </p:spTree>
    <p:extLst>
      <p:ext uri="{BB962C8B-B14F-4D97-AF65-F5344CB8AC3E}">
        <p14:creationId xmlns:p14="http://schemas.microsoft.com/office/powerpoint/2010/main" val="348016974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ko-KR" altLang="en-US" sz="1200" kern="1200">
                <a:solidFill>
                  <a:schemeClr val="tx1"/>
                </a:solidFill>
                <a:effectLst/>
                <a:latin typeface="+mn-lt"/>
                <a:ea typeface="+mn-ea"/>
                <a:cs typeface="+mn-cs"/>
              </a:rPr>
              <a:t>안녕하세요</a:t>
            </a:r>
            <a:r>
              <a:rPr lang="en-US" altLang="ko-KR" sz="1200" kern="1200">
                <a:solidFill>
                  <a:schemeClr val="tx1"/>
                </a:solidFill>
                <a:effectLst/>
                <a:latin typeface="+mn-lt"/>
                <a:ea typeface="+mn-ea"/>
                <a:cs typeface="+mn-cs"/>
              </a:rPr>
              <a:t>, </a:t>
            </a:r>
            <a:r>
              <a:rPr lang="ko-KR" altLang="en-US" sz="1200" kern="1200">
                <a:solidFill>
                  <a:schemeClr val="tx1"/>
                </a:solidFill>
                <a:effectLst/>
                <a:latin typeface="+mn-lt"/>
                <a:ea typeface="+mn-ea"/>
                <a:cs typeface="+mn-cs"/>
              </a:rPr>
              <a:t>저는 서울대학교 전기정보공학부 정교민 교수님 연구실에서 석박통합과정을 진행하고 있는 이윤형이라고 합니다</a:t>
            </a:r>
            <a:r>
              <a:rPr lang="en-US" altLang="ko-KR" sz="1200" kern="1200">
                <a:solidFill>
                  <a:schemeClr val="tx1"/>
                </a:solidFill>
                <a:effectLst/>
                <a:latin typeface="+mn-lt"/>
                <a:ea typeface="+mn-ea"/>
                <a:cs typeface="+mn-cs"/>
              </a:rPr>
              <a:t>.</a:t>
            </a:r>
          </a:p>
          <a:p>
            <a:pPr marL="0" marR="0" indent="0" algn="just" defTabSz="914400" rtl="0" eaLnBrk="1" fontAlgn="auto" latinLnBrk="1" hangingPunct="1">
              <a:lnSpc>
                <a:spcPct val="100000"/>
              </a:lnSpc>
              <a:spcBef>
                <a:spcPts val="0"/>
              </a:spcBef>
              <a:spcAft>
                <a:spcPts val="0"/>
              </a:spcAft>
              <a:buClrTx/>
              <a:buSzTx/>
              <a:buFontTx/>
              <a:buNone/>
              <a:tabLst/>
              <a:defRPr/>
            </a:pPr>
            <a:endParaRPr lang="en-US" altLang="ko-KR" sz="1200" kern="1200">
              <a:solidFill>
                <a:schemeClr val="tx1"/>
              </a:solidFill>
              <a:effectLst/>
              <a:latin typeface="+mn-lt"/>
              <a:ea typeface="+mn-ea"/>
              <a:cs typeface="+mn-cs"/>
            </a:endParaRPr>
          </a:p>
          <a:p>
            <a:pPr marL="0" marR="0" indent="0" algn="just" defTabSz="914400" rtl="0" eaLnBrk="1" fontAlgn="auto" latinLnBrk="1" hangingPunct="1">
              <a:lnSpc>
                <a:spcPct val="100000"/>
              </a:lnSpc>
              <a:spcBef>
                <a:spcPts val="0"/>
              </a:spcBef>
              <a:spcAft>
                <a:spcPts val="0"/>
              </a:spcAft>
              <a:buClrTx/>
              <a:buSzTx/>
              <a:buFontTx/>
              <a:buNone/>
              <a:tabLst/>
              <a:defRPr/>
            </a:pPr>
            <a:r>
              <a:rPr lang="ko-KR" altLang="en-US" sz="1200" kern="1200">
                <a:solidFill>
                  <a:schemeClr val="tx1"/>
                </a:solidFill>
                <a:effectLst/>
                <a:latin typeface="+mn-lt"/>
                <a:ea typeface="+mn-ea"/>
                <a:cs typeface="+mn-cs"/>
              </a:rPr>
              <a:t>제가 이번에 준비한 발표 주제는 </a:t>
            </a:r>
            <a:r>
              <a:rPr lang="en-US" altLang="ko-KR" sz="1200" kern="1200">
                <a:solidFill>
                  <a:schemeClr val="tx1"/>
                </a:solidFill>
                <a:effectLst/>
                <a:latin typeface="+mn-lt"/>
                <a:ea typeface="+mn-ea"/>
                <a:cs typeface="+mn-cs"/>
              </a:rPr>
              <a:t>“</a:t>
            </a:r>
            <a:r>
              <a:rPr lang="en-US" altLang="ko-KR" b="1" i="0">
                <a:solidFill>
                  <a:srgbClr val="333333"/>
                </a:solidFill>
                <a:effectLst/>
                <a:latin typeface="HelveticaNeue Regular"/>
              </a:rPr>
              <a:t>Boosting Speech Enhancement with Clean Self-Supervised Features Via Conditional Variational Autoencoders</a:t>
            </a:r>
            <a:r>
              <a:rPr lang="en-US" altLang="ko-KR" sz="1200" kern="1200">
                <a:solidFill>
                  <a:schemeClr val="tx1"/>
                </a:solidFill>
                <a:effectLst/>
                <a:latin typeface="+mn-lt"/>
                <a:ea typeface="+mn-ea"/>
                <a:cs typeface="+mn-cs"/>
              </a:rPr>
              <a:t>”</a:t>
            </a:r>
            <a:r>
              <a:rPr lang="ko-KR" altLang="en-US" sz="1200" kern="1200">
                <a:solidFill>
                  <a:schemeClr val="tx1"/>
                </a:solidFill>
                <a:effectLst/>
                <a:latin typeface="+mn-lt"/>
                <a:ea typeface="+mn-ea"/>
                <a:cs typeface="+mn-cs"/>
              </a:rPr>
              <a:t>로</a:t>
            </a:r>
            <a:r>
              <a:rPr lang="en-US" altLang="ko-KR" sz="1200" kern="1200">
                <a:solidFill>
                  <a:schemeClr val="tx1"/>
                </a:solidFill>
                <a:effectLst/>
                <a:latin typeface="+mn-lt"/>
                <a:ea typeface="+mn-ea"/>
                <a:cs typeface="+mn-cs"/>
              </a:rPr>
              <a:t>, </a:t>
            </a:r>
            <a:r>
              <a:rPr lang="ko-KR" altLang="en-US" sz="1200" kern="1200">
                <a:solidFill>
                  <a:schemeClr val="tx1"/>
                </a:solidFill>
                <a:effectLst/>
                <a:latin typeface="+mn-lt"/>
                <a:ea typeface="+mn-ea"/>
                <a:cs typeface="+mn-cs"/>
              </a:rPr>
              <a:t>본 주제를 중심으로 제가 지금까지 진행해온 연구 흐름을 공유해드리도록 하겠습니다</a:t>
            </a:r>
            <a:r>
              <a:rPr lang="en-US" altLang="ko-KR" sz="1200" kern="1200">
                <a:solidFill>
                  <a:schemeClr val="tx1"/>
                </a:solidFill>
                <a:effectLst/>
                <a:latin typeface="+mn-lt"/>
                <a:ea typeface="+mn-ea"/>
                <a:cs typeface="+mn-cs"/>
              </a:rPr>
              <a:t>.</a:t>
            </a:r>
          </a:p>
          <a:p>
            <a:pPr marL="0" marR="0" indent="0" algn="just" defTabSz="914400" rtl="0" eaLnBrk="1" fontAlgn="auto" latinLnBrk="1" hangingPunct="1">
              <a:lnSpc>
                <a:spcPct val="100000"/>
              </a:lnSpc>
              <a:spcBef>
                <a:spcPts val="0"/>
              </a:spcBef>
              <a:spcAft>
                <a:spcPts val="0"/>
              </a:spcAft>
              <a:buClrTx/>
              <a:buSzTx/>
              <a:buFontTx/>
              <a:buNone/>
              <a:tabLst/>
              <a:defRPr/>
            </a:pPr>
            <a:endParaRPr lang="en-US" altLang="ko-KR"/>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a:t>
            </a:fld>
            <a:endParaRPr lang="ko-KR" altLang="en-US"/>
          </a:p>
        </p:txBody>
      </p:sp>
    </p:spTree>
    <p:extLst>
      <p:ext uri="{BB962C8B-B14F-4D97-AF65-F5344CB8AC3E}">
        <p14:creationId xmlns:p14="http://schemas.microsoft.com/office/powerpoint/2010/main" val="90179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2349500"/>
            <a:ext cx="6810376" cy="5108575"/>
          </a:xfrm>
        </p:spPr>
      </p:sp>
      <p:sp>
        <p:nvSpPr>
          <p:cNvPr id="3" name="Notes Placeholder 2"/>
          <p:cNvSpPr>
            <a:spLocks noGrp="1"/>
          </p:cNvSpPr>
          <p:nvPr>
            <p:ph type="body" idx="1"/>
          </p:nvPr>
        </p:nvSpPr>
        <p:spPr/>
        <p:txBody>
          <a:bodyPr/>
          <a:lstStyle/>
          <a:p>
            <a:r>
              <a:rPr lang="ko-KR" altLang="en-US"/>
              <a:t>두번째 테크닉은 </a:t>
            </a:r>
            <a:r>
              <a:rPr lang="en-US" altLang="ko-KR"/>
              <a:t>residual parameterization</a:t>
            </a:r>
            <a:r>
              <a:rPr lang="ko-KR" altLang="en-US"/>
              <a:t>입니다</a:t>
            </a:r>
            <a:r>
              <a:rPr lang="en-US" altLang="ko-KR"/>
              <a:t>.</a:t>
            </a:r>
          </a:p>
          <a:p>
            <a:endParaRPr lang="en-US" altLang="ko-KR"/>
          </a:p>
          <a:p>
            <a:r>
              <a:rPr lang="ko-KR" altLang="en-US"/>
              <a:t>본 방법론은 </a:t>
            </a:r>
            <a:r>
              <a:rPr lang="en-US" altLang="ko-KR"/>
              <a:t>KL-divergence loss</a:t>
            </a:r>
            <a:r>
              <a:rPr lang="ko-KR" altLang="en-US"/>
              <a:t>가 </a:t>
            </a:r>
            <a:r>
              <a:rPr lang="en-US" altLang="ko-KR"/>
              <a:t>overfitted </a:t>
            </a:r>
            <a:r>
              <a:rPr lang="ko-KR" altLang="en-US"/>
              <a:t>되는 문제를 해결하기 위해 고안된 방법론입니다</a:t>
            </a:r>
            <a:r>
              <a:rPr lang="en-US" altLang="ko-KR"/>
              <a:t>.</a:t>
            </a:r>
          </a:p>
          <a:p>
            <a:endParaRPr lang="en-US" altLang="ko-KR"/>
          </a:p>
          <a:p>
            <a:r>
              <a:rPr lang="ko-KR" altLang="en-US"/>
              <a:t>기존 방법대로 </a:t>
            </a:r>
            <a:r>
              <a:rPr lang="en-US" altLang="ko-KR"/>
              <a:t>prior</a:t>
            </a:r>
            <a:r>
              <a:rPr lang="ko-KR" altLang="en-US"/>
              <a:t>와 </a:t>
            </a:r>
            <a:r>
              <a:rPr lang="en-US" altLang="ko-KR"/>
              <a:t>posterior </a:t>
            </a:r>
            <a:r>
              <a:rPr lang="ko-KR" altLang="en-US"/>
              <a:t>분포를 다음과 같이 독립적으로 모델링하는 경우</a:t>
            </a:r>
            <a:r>
              <a:rPr lang="en-US" altLang="ko-KR"/>
              <a:t>, prior encoder</a:t>
            </a:r>
            <a:r>
              <a:rPr lang="ko-KR" altLang="en-US"/>
              <a:t>는 </a:t>
            </a:r>
            <a:r>
              <a:rPr lang="en-US" altLang="ko-KR"/>
              <a:t>reconstruction loss</a:t>
            </a:r>
            <a:r>
              <a:rPr lang="ko-KR" altLang="en-US"/>
              <a:t>로 부터 직접적인 </a:t>
            </a:r>
            <a:r>
              <a:rPr lang="en-US" altLang="ko-KR"/>
              <a:t>gradient</a:t>
            </a:r>
            <a:r>
              <a:rPr lang="ko-KR" altLang="en-US"/>
              <a:t>를 받지 않게 되는데요</a:t>
            </a:r>
            <a:r>
              <a:rPr lang="en-US" altLang="ko-KR"/>
              <a:t>.</a:t>
            </a:r>
          </a:p>
          <a:p>
            <a:endParaRPr lang="en-US" altLang="ko-KR"/>
          </a:p>
          <a:p>
            <a:r>
              <a:rPr lang="ko-KR" altLang="en-US"/>
              <a:t>이러한 방식으로 </a:t>
            </a:r>
            <a:r>
              <a:rPr lang="en-US" altLang="ko-KR"/>
              <a:t>prior</a:t>
            </a:r>
            <a:r>
              <a:rPr lang="ko-KR" altLang="en-US"/>
              <a:t>와 </a:t>
            </a:r>
            <a:r>
              <a:rPr lang="en-US" altLang="ko-KR"/>
              <a:t>posterior</a:t>
            </a:r>
            <a:r>
              <a:rPr lang="ko-KR" altLang="en-US"/>
              <a:t> 모델링을 </a:t>
            </a:r>
            <a:r>
              <a:rPr lang="en-US" altLang="ko-KR"/>
              <a:t>residual</a:t>
            </a:r>
            <a:r>
              <a:rPr lang="en-US" altLang="ko-KR" baseline="0"/>
              <a:t> parameterization</a:t>
            </a:r>
            <a:r>
              <a:rPr lang="ko-KR" altLang="en-US" baseline="0"/>
              <a:t>을 통해서 </a:t>
            </a:r>
            <a:r>
              <a:rPr lang="ko-KR" altLang="en-US"/>
              <a:t>진행하게 되면</a:t>
            </a:r>
            <a:r>
              <a:rPr lang="en-US" altLang="ko-KR"/>
              <a:t>,</a:t>
            </a:r>
            <a:r>
              <a:rPr lang="ko-KR" altLang="en-US"/>
              <a:t> </a:t>
            </a:r>
            <a:r>
              <a:rPr lang="en-US" altLang="ko-KR"/>
              <a:t>reconstruction loss</a:t>
            </a:r>
            <a:r>
              <a:rPr lang="ko-KR" altLang="en-US"/>
              <a:t>로 부터 흘러온 </a:t>
            </a:r>
            <a:r>
              <a:rPr lang="en-US" altLang="ko-KR"/>
              <a:t>gradient</a:t>
            </a:r>
            <a:r>
              <a:rPr lang="ko-KR" altLang="en-US"/>
              <a:t>가 </a:t>
            </a:r>
            <a:r>
              <a:rPr lang="en-US" altLang="ko-KR"/>
              <a:t>prior encoder</a:t>
            </a:r>
            <a:r>
              <a:rPr lang="ko-KR" altLang="en-US"/>
              <a:t>로도 흐르게 하여 </a:t>
            </a:r>
            <a:r>
              <a:rPr lang="en-US" altLang="ko-KR"/>
              <a:t>kl-loss</a:t>
            </a:r>
            <a:r>
              <a:rPr lang="ko-KR" altLang="en-US"/>
              <a:t>가 먼저 </a:t>
            </a:r>
            <a:r>
              <a:rPr lang="en-US" altLang="ko-KR"/>
              <a:t>overfitted</a:t>
            </a:r>
            <a:r>
              <a:rPr lang="en-US" altLang="ko-KR" baseline="0"/>
              <a:t> </a:t>
            </a:r>
            <a:r>
              <a:rPr lang="ko-KR" altLang="en-US" baseline="0"/>
              <a:t>되어 버리는 문제를 예방할 수 있습니다</a:t>
            </a:r>
            <a:r>
              <a:rPr lang="en-US" altLang="ko-KR" baseline="0"/>
              <a:t>.</a:t>
            </a:r>
            <a:endParaRPr lang="ko-KR" altLang="en-US"/>
          </a:p>
          <a:p>
            <a:endParaRPr lang="ko-KR" altLang="en-US"/>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11</a:t>
            </a:fld>
            <a:endParaRPr lang="ko-KR" altLang="en-US"/>
          </a:p>
        </p:txBody>
      </p:sp>
    </p:spTree>
    <p:extLst>
      <p:ext uri="{BB962C8B-B14F-4D97-AF65-F5344CB8AC3E}">
        <p14:creationId xmlns:p14="http://schemas.microsoft.com/office/powerpoint/2010/main" val="47614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2349500"/>
            <a:ext cx="6810376" cy="5108575"/>
          </a:xfrm>
        </p:spPr>
      </p:sp>
      <p:sp>
        <p:nvSpPr>
          <p:cNvPr id="3" name="Notes Placeholder 2"/>
          <p:cNvSpPr>
            <a:spLocks noGrp="1"/>
          </p:cNvSpPr>
          <p:nvPr>
            <p:ph type="body" idx="1"/>
          </p:nvPr>
        </p:nvSpPr>
        <p:spPr/>
        <p:txBody>
          <a:bodyPr/>
          <a:lstStyle/>
          <a:p>
            <a:r>
              <a:rPr lang="ko-KR" altLang="en-US"/>
              <a:t>두번째 테크닉은 </a:t>
            </a:r>
            <a:r>
              <a:rPr lang="en-US" altLang="ko-KR"/>
              <a:t>residual parameterization</a:t>
            </a:r>
            <a:r>
              <a:rPr lang="ko-KR" altLang="en-US"/>
              <a:t>입니다</a:t>
            </a:r>
            <a:r>
              <a:rPr lang="en-US" altLang="ko-KR"/>
              <a:t>.</a:t>
            </a:r>
          </a:p>
          <a:p>
            <a:endParaRPr lang="en-US" altLang="ko-KR"/>
          </a:p>
          <a:p>
            <a:r>
              <a:rPr lang="ko-KR" altLang="en-US"/>
              <a:t>본 방법론은 </a:t>
            </a:r>
            <a:r>
              <a:rPr lang="en-US" altLang="ko-KR"/>
              <a:t>KL-divergence loss</a:t>
            </a:r>
            <a:r>
              <a:rPr lang="ko-KR" altLang="en-US"/>
              <a:t>가 </a:t>
            </a:r>
            <a:r>
              <a:rPr lang="en-US" altLang="ko-KR"/>
              <a:t>overfitted </a:t>
            </a:r>
            <a:r>
              <a:rPr lang="ko-KR" altLang="en-US"/>
              <a:t>되는 문제를 해결하기 위해 고안된 방법론입니다</a:t>
            </a:r>
            <a:r>
              <a:rPr lang="en-US" altLang="ko-KR"/>
              <a:t>.</a:t>
            </a:r>
          </a:p>
          <a:p>
            <a:endParaRPr lang="en-US" altLang="ko-KR"/>
          </a:p>
          <a:p>
            <a:r>
              <a:rPr lang="ko-KR" altLang="en-US"/>
              <a:t>기존 방법대로 </a:t>
            </a:r>
            <a:r>
              <a:rPr lang="en-US" altLang="ko-KR"/>
              <a:t>prior</a:t>
            </a:r>
            <a:r>
              <a:rPr lang="ko-KR" altLang="en-US"/>
              <a:t>와 </a:t>
            </a:r>
            <a:r>
              <a:rPr lang="en-US" altLang="ko-KR"/>
              <a:t>posterior </a:t>
            </a:r>
            <a:r>
              <a:rPr lang="ko-KR" altLang="en-US"/>
              <a:t>분포를 다음과 같이 독립적으로 모델링하는 경우</a:t>
            </a:r>
            <a:r>
              <a:rPr lang="en-US" altLang="ko-KR"/>
              <a:t>, prior encoder</a:t>
            </a:r>
            <a:r>
              <a:rPr lang="ko-KR" altLang="en-US"/>
              <a:t>는 </a:t>
            </a:r>
            <a:r>
              <a:rPr lang="en-US" altLang="ko-KR"/>
              <a:t>reconstruction loss</a:t>
            </a:r>
            <a:r>
              <a:rPr lang="ko-KR" altLang="en-US"/>
              <a:t>로 부터 흐르는 </a:t>
            </a:r>
            <a:r>
              <a:rPr lang="en-US" altLang="ko-KR"/>
              <a:t>gradient</a:t>
            </a:r>
            <a:r>
              <a:rPr lang="ko-KR" altLang="en-US"/>
              <a:t>를 받지 않게 되는데요</a:t>
            </a:r>
            <a:r>
              <a:rPr lang="en-US" altLang="ko-KR"/>
              <a:t>.</a:t>
            </a:r>
          </a:p>
          <a:p>
            <a:endParaRPr lang="en-US" altLang="ko-KR"/>
          </a:p>
          <a:p>
            <a:r>
              <a:rPr lang="ko-KR" altLang="en-US"/>
              <a:t>이러한 방식으로 </a:t>
            </a:r>
            <a:r>
              <a:rPr lang="en-US" altLang="ko-KR"/>
              <a:t>prior</a:t>
            </a:r>
            <a:r>
              <a:rPr lang="ko-KR" altLang="en-US"/>
              <a:t>와 </a:t>
            </a:r>
            <a:r>
              <a:rPr lang="en-US" altLang="ko-KR"/>
              <a:t>posterior</a:t>
            </a:r>
            <a:r>
              <a:rPr lang="ko-KR" altLang="en-US"/>
              <a:t> 모델링을 </a:t>
            </a:r>
            <a:r>
              <a:rPr lang="en-US" altLang="ko-KR"/>
              <a:t>residual</a:t>
            </a:r>
            <a:r>
              <a:rPr lang="en-US" altLang="ko-KR" baseline="0"/>
              <a:t> parameterization</a:t>
            </a:r>
            <a:r>
              <a:rPr lang="ko-KR" altLang="en-US" baseline="0"/>
              <a:t>을 통해서 </a:t>
            </a:r>
            <a:r>
              <a:rPr lang="ko-KR" altLang="en-US"/>
              <a:t>진행하게 되면</a:t>
            </a:r>
            <a:r>
              <a:rPr lang="en-US" altLang="ko-KR"/>
              <a:t>,</a:t>
            </a:r>
            <a:r>
              <a:rPr lang="ko-KR" altLang="en-US"/>
              <a:t> </a:t>
            </a:r>
            <a:r>
              <a:rPr lang="en-US" altLang="ko-KR"/>
              <a:t>reconstruction loss</a:t>
            </a:r>
            <a:r>
              <a:rPr lang="ko-KR" altLang="en-US"/>
              <a:t>로 부터 흘러온 </a:t>
            </a:r>
            <a:r>
              <a:rPr lang="en-US" altLang="ko-KR"/>
              <a:t>gradient</a:t>
            </a:r>
            <a:r>
              <a:rPr lang="ko-KR" altLang="en-US"/>
              <a:t>가 </a:t>
            </a:r>
            <a:r>
              <a:rPr lang="en-US" altLang="ko-KR"/>
              <a:t>prior encoder</a:t>
            </a:r>
            <a:r>
              <a:rPr lang="ko-KR" altLang="en-US"/>
              <a:t>로도 흐르게 하여 </a:t>
            </a:r>
            <a:r>
              <a:rPr lang="en-US" altLang="ko-KR"/>
              <a:t>kl-loss</a:t>
            </a:r>
            <a:r>
              <a:rPr lang="ko-KR" altLang="en-US"/>
              <a:t>가 먼저 </a:t>
            </a:r>
            <a:r>
              <a:rPr lang="en-US" altLang="ko-KR"/>
              <a:t>overfitted</a:t>
            </a:r>
            <a:r>
              <a:rPr lang="en-US" altLang="ko-KR" baseline="0"/>
              <a:t> </a:t>
            </a:r>
            <a:r>
              <a:rPr lang="ko-KR" altLang="en-US" baseline="0"/>
              <a:t>되어 버리는 문제를 예방할 수 있습니다</a:t>
            </a:r>
            <a:r>
              <a:rPr lang="en-US" altLang="ko-KR" baseline="0"/>
              <a:t>.</a:t>
            </a:r>
            <a:endParaRPr lang="ko-KR" altLang="en-US"/>
          </a:p>
          <a:p>
            <a:endParaRPr lang="ko-KR" altLang="en-US"/>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12</a:t>
            </a:fld>
            <a:endParaRPr lang="ko-KR" altLang="en-US"/>
          </a:p>
        </p:txBody>
      </p:sp>
    </p:spTree>
    <p:extLst>
      <p:ext uri="{BB962C8B-B14F-4D97-AF65-F5344CB8AC3E}">
        <p14:creationId xmlns:p14="http://schemas.microsoft.com/office/powerpoint/2010/main" val="191904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2349500"/>
            <a:ext cx="6810376" cy="5108575"/>
          </a:xfrm>
        </p:spPr>
      </p:sp>
      <p:sp>
        <p:nvSpPr>
          <p:cNvPr id="3" name="Notes Placeholder 2"/>
          <p:cNvSpPr>
            <a:spLocks noGrp="1"/>
          </p:cNvSpPr>
          <p:nvPr>
            <p:ph type="body" idx="1"/>
          </p:nvPr>
        </p:nvSpPr>
        <p:spPr/>
        <p:txBody>
          <a:bodyPr/>
          <a:lstStyle/>
          <a:p>
            <a:r>
              <a:rPr lang="ko-KR" altLang="en-US"/>
              <a:t>세번째 테크닉은 </a:t>
            </a:r>
            <a:r>
              <a:rPr lang="en-US" altLang="ko-KR"/>
              <a:t>gradient norm-based loss balancing </a:t>
            </a:r>
            <a:r>
              <a:rPr lang="ko-KR" altLang="en-US"/>
              <a:t>테크닉입니다</a:t>
            </a:r>
            <a:r>
              <a:rPr lang="en-US" altLang="ko-KR"/>
              <a:t>.</a:t>
            </a:r>
          </a:p>
          <a:p>
            <a:endParaRPr lang="en-US" altLang="ko-KR"/>
          </a:p>
          <a:p>
            <a:r>
              <a:rPr lang="en-US" altLang="ko-KR"/>
              <a:t>VAE</a:t>
            </a:r>
            <a:r>
              <a:rPr lang="ko-KR" altLang="en-US"/>
              <a:t>에서는 </a:t>
            </a:r>
            <a:r>
              <a:rPr lang="en-US" altLang="ko-KR"/>
              <a:t>posterior collapse </a:t>
            </a:r>
            <a:r>
              <a:rPr lang="ko-KR" altLang="en-US"/>
              <a:t>라는 악명높은 현상이 있는데요</a:t>
            </a:r>
            <a:r>
              <a:rPr lang="en-US" altLang="ko-KR"/>
              <a:t>, </a:t>
            </a:r>
            <a:r>
              <a:rPr lang="ko-KR" altLang="en-US"/>
              <a:t>이는 학습 초반에 </a:t>
            </a:r>
            <a:r>
              <a:rPr lang="en-US" altLang="ko-KR"/>
              <a:t>KL-divergence loss</a:t>
            </a:r>
            <a:r>
              <a:rPr lang="ko-KR" altLang="en-US"/>
              <a:t>만 먼저 빠르게 </a:t>
            </a:r>
            <a:r>
              <a:rPr lang="en-US" altLang="ko-KR"/>
              <a:t>0</a:t>
            </a:r>
            <a:r>
              <a:rPr lang="ko-KR" altLang="en-US"/>
              <a:t>으로 수렴해버리고 </a:t>
            </a:r>
            <a:r>
              <a:rPr lang="en-US" altLang="ko-KR"/>
              <a:t>posterior encoder</a:t>
            </a:r>
            <a:r>
              <a:rPr lang="ko-KR" altLang="en-US"/>
              <a:t>가 더이상 유의미한 정보를 인코딩하지 않게 되는 현상을 의미합니다</a:t>
            </a:r>
            <a:r>
              <a:rPr lang="en-US" altLang="ko-KR"/>
              <a:t>.</a:t>
            </a:r>
          </a:p>
          <a:p>
            <a:endParaRPr lang="en-US" altLang="ko-KR"/>
          </a:p>
          <a:p>
            <a:r>
              <a:rPr lang="ko-KR" altLang="en-US"/>
              <a:t>이</a:t>
            </a:r>
            <a:r>
              <a:rPr lang="ko-KR" altLang="en-US" baseline="0"/>
              <a:t> 현상은 </a:t>
            </a:r>
            <a:r>
              <a:rPr lang="en-US" altLang="ko-KR" baseline="0"/>
              <a:t>autoregressive language model</a:t>
            </a:r>
            <a:r>
              <a:rPr lang="ko-KR" altLang="en-US" baseline="0"/>
              <a:t>처럼 </a:t>
            </a:r>
            <a:r>
              <a:rPr lang="en-US" altLang="ko-KR" baseline="0"/>
              <a:t>strong</a:t>
            </a:r>
            <a:r>
              <a:rPr lang="ko-KR" altLang="en-US" baseline="0"/>
              <a:t>한 </a:t>
            </a:r>
            <a:r>
              <a:rPr lang="en-US" altLang="ko-KR" baseline="0"/>
              <a:t>conditional information</a:t>
            </a:r>
            <a:r>
              <a:rPr lang="ko-KR" altLang="en-US" baseline="0"/>
              <a:t>이 주어지는 경우에 주로 발생한다고 알려져 있는데요</a:t>
            </a:r>
            <a:r>
              <a:rPr lang="en-US" altLang="ko-KR" baseline="0"/>
              <a:t>.</a:t>
            </a:r>
          </a:p>
          <a:p>
            <a:r>
              <a:rPr lang="ko-KR" altLang="en-US"/>
              <a:t>저희는 </a:t>
            </a:r>
            <a:r>
              <a:rPr lang="en-US" altLang="ko-KR"/>
              <a:t>Speech Enhancement</a:t>
            </a:r>
            <a:r>
              <a:rPr lang="ko-KR" altLang="en-US"/>
              <a:t>에서도 같은 현상이 쉽게 발생하는 것을 발견하였습니다</a:t>
            </a:r>
            <a:r>
              <a:rPr lang="en-US" altLang="ko-KR"/>
              <a:t>.</a:t>
            </a:r>
          </a:p>
          <a:p>
            <a:endParaRPr lang="en-US" altLang="ko-KR"/>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13</a:t>
            </a:fld>
            <a:endParaRPr lang="ko-KR" altLang="en-US"/>
          </a:p>
        </p:txBody>
      </p:sp>
    </p:spTree>
    <p:extLst>
      <p:ext uri="{BB962C8B-B14F-4D97-AF65-F5344CB8AC3E}">
        <p14:creationId xmlns:p14="http://schemas.microsoft.com/office/powerpoint/2010/main" val="377321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2349500"/>
            <a:ext cx="6810376" cy="5108575"/>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a:t>기존 연구들에서는 이를 막기 위해</a:t>
            </a:r>
            <a:r>
              <a:rPr lang="en-US" altLang="ko-KR"/>
              <a:t>, kl-divergence loss</a:t>
            </a:r>
            <a:r>
              <a:rPr lang="ko-KR" altLang="en-US"/>
              <a:t>의 </a:t>
            </a:r>
            <a:r>
              <a:rPr lang="en-US" altLang="ko-KR"/>
              <a:t>coefficient</a:t>
            </a:r>
            <a:r>
              <a:rPr lang="ko-KR" altLang="en-US"/>
              <a:t>를 </a:t>
            </a:r>
            <a:r>
              <a:rPr lang="en-US" altLang="ko-KR"/>
              <a:t>0</a:t>
            </a:r>
            <a:r>
              <a:rPr lang="ko-KR" altLang="en-US"/>
              <a:t>에서</a:t>
            </a:r>
            <a:r>
              <a:rPr lang="ko-KR" altLang="en-US" baseline="0"/>
              <a:t> </a:t>
            </a:r>
            <a:r>
              <a:rPr lang="en-US" altLang="ko-KR" baseline="0"/>
              <a:t>1</a:t>
            </a:r>
            <a:r>
              <a:rPr lang="ko-KR" altLang="en-US" baseline="0"/>
              <a:t> 사이를 오가며 해당 </a:t>
            </a:r>
            <a:r>
              <a:rPr lang="en-US" altLang="ko-KR" baseline="0"/>
              <a:t>loss</a:t>
            </a:r>
            <a:r>
              <a:rPr lang="ko-KR" altLang="en-US" baseline="0"/>
              <a:t>의 과적합을 주기적으로 약화시키는 </a:t>
            </a:r>
            <a:r>
              <a:rPr lang="en-US" altLang="ko-KR" baseline="0"/>
              <a:t>cyclical annealing </a:t>
            </a:r>
            <a:r>
              <a:rPr lang="ko-KR" altLang="en-US" baseline="0"/>
              <a:t>기법을 사용하기도 하였는데요</a:t>
            </a:r>
            <a:r>
              <a:rPr lang="en-US" altLang="ko-KR" baseline="0"/>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a:t>저희는 해당 방법론의 효과를 더 엄밀하게 이끌어내기 위해</a:t>
            </a:r>
            <a:r>
              <a:rPr lang="en-US" altLang="ko-KR"/>
              <a:t>,</a:t>
            </a:r>
            <a:r>
              <a:rPr lang="ko-KR" altLang="en-US"/>
              <a:t> </a:t>
            </a:r>
            <a:r>
              <a:rPr lang="en-US" altLang="ko-KR"/>
              <a:t>normalizing flow</a:t>
            </a:r>
            <a:r>
              <a:rPr lang="ko-KR" altLang="en-US"/>
              <a:t>를 거쳐서 나온 </a:t>
            </a:r>
            <a:r>
              <a:rPr lang="en-US" altLang="ko-KR"/>
              <a:t>f(z)</a:t>
            </a:r>
            <a:r>
              <a:rPr lang="ko-KR" altLang="en-US"/>
              <a:t>에 대한</a:t>
            </a:r>
            <a:r>
              <a:rPr lang="en-US" altLang="ko-KR"/>
              <a:t>, reconstruction</a:t>
            </a:r>
            <a:r>
              <a:rPr lang="en-US" altLang="ko-KR" baseline="0"/>
              <a:t> loss</a:t>
            </a:r>
            <a:r>
              <a:rPr lang="ko-KR" altLang="en-US" baseline="0"/>
              <a:t>와 </a:t>
            </a:r>
            <a:r>
              <a:rPr lang="en-US" altLang="ko-KR" baseline="0"/>
              <a:t>KL-divergence loss </a:t>
            </a:r>
            <a:r>
              <a:rPr lang="ko-KR" altLang="en-US" baseline="0"/>
              <a:t>각각</a:t>
            </a:r>
            <a:r>
              <a:rPr lang="ko-KR" altLang="en-US"/>
              <a:t>의 </a:t>
            </a:r>
            <a:r>
              <a:rPr lang="en-US" altLang="ko-KR"/>
              <a:t>gradient norm</a:t>
            </a:r>
            <a:r>
              <a:rPr lang="ko-KR" altLang="en-US"/>
              <a:t>을 기반으로 </a:t>
            </a:r>
            <a:r>
              <a:rPr lang="en-US" altLang="ko-KR"/>
              <a:t>loss</a:t>
            </a:r>
            <a:r>
              <a:rPr lang="ko-KR" altLang="en-US"/>
              <a:t>를 </a:t>
            </a:r>
            <a:r>
              <a:rPr lang="en-US" altLang="ko-KR"/>
              <a:t>balancing</a:t>
            </a:r>
            <a:r>
              <a:rPr lang="ko-KR" altLang="en-US"/>
              <a:t>하는 과정을 결합하는 테크닉을 제안하였습니다</a:t>
            </a:r>
            <a:r>
              <a:rPr lang="en-US" altLang="ko-KR"/>
              <a:t>.</a:t>
            </a:r>
            <a:endParaRPr lang="ko-KR" altLang="en-US"/>
          </a:p>
          <a:p>
            <a:endParaRPr lang="ko-KR" altLang="en-US"/>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14</a:t>
            </a:fld>
            <a:endParaRPr lang="ko-KR" altLang="en-US"/>
          </a:p>
        </p:txBody>
      </p:sp>
    </p:spTree>
    <p:extLst>
      <p:ext uri="{BB962C8B-B14F-4D97-AF65-F5344CB8AC3E}">
        <p14:creationId xmlns:p14="http://schemas.microsoft.com/office/powerpoint/2010/main" val="198035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249363" y="1279525"/>
            <a:ext cx="4605337" cy="3452813"/>
          </a:xfrm>
        </p:spPr>
      </p:sp>
      <p:sp>
        <p:nvSpPr>
          <p:cNvPr id="3" name="슬라이드 노트 개체 틀 2"/>
          <p:cNvSpPr>
            <a:spLocks noGrp="1"/>
          </p:cNvSpPr>
          <p:nvPr>
            <p:ph type="body" idx="1"/>
          </p:nvPr>
        </p:nvSpPr>
        <p:spPr/>
        <p:txBody>
          <a:bodyPr/>
          <a:lstStyle/>
          <a:p>
            <a:pPr marL="0" marR="0" lvl="0" indent="0" algn="just" defTabSz="914400" rtl="0" eaLnBrk="1" fontAlgn="auto" latinLnBrk="1" hangingPunct="1">
              <a:lnSpc>
                <a:spcPct val="107000"/>
              </a:lnSpc>
              <a:spcBef>
                <a:spcPts val="0"/>
              </a:spcBef>
              <a:spcAft>
                <a:spcPts val="835"/>
              </a:spcAft>
              <a:buClrTx/>
              <a:buSzTx/>
              <a:buFontTx/>
              <a:buNone/>
              <a:tabLst/>
              <a:defRPr/>
            </a:pPr>
            <a:r>
              <a:rPr lang="ko-KR" altLang="en-US"/>
              <a:t>그럼 지금부터 실험을 살펴보도록 하겠습니다</a:t>
            </a:r>
            <a:r>
              <a:rPr lang="en-US" altLang="ko-KR"/>
              <a:t>.</a:t>
            </a:r>
          </a:p>
          <a:p>
            <a:pPr marL="0" marR="0" lvl="0" indent="0" algn="just" defTabSz="914400" rtl="0" eaLnBrk="1" fontAlgn="auto" latinLnBrk="1" hangingPunct="1">
              <a:lnSpc>
                <a:spcPct val="107000"/>
              </a:lnSpc>
              <a:spcBef>
                <a:spcPts val="0"/>
              </a:spcBef>
              <a:spcAft>
                <a:spcPts val="835"/>
              </a:spcAft>
              <a:buClrTx/>
              <a:buSzTx/>
              <a:buFontTx/>
              <a:buNone/>
              <a:tabLst/>
              <a:defRPr/>
            </a:pPr>
            <a:r>
              <a:rPr lang="ko-KR" altLang="en-US"/>
              <a:t>이번에도 </a:t>
            </a:r>
            <a:r>
              <a:rPr lang="en-US" altLang="ko-KR"/>
              <a:t>experimental setup</a:t>
            </a:r>
            <a:r>
              <a:rPr lang="ko-KR" altLang="en-US"/>
              <a:t>은 시간관계상 넘어가도록 하겠습니다</a:t>
            </a:r>
            <a:r>
              <a:rPr lang="en-US" altLang="ko-KR"/>
              <a:t>.</a:t>
            </a:r>
          </a:p>
          <a:p>
            <a:pPr marL="0" marR="0" lvl="0" indent="0" algn="just" defTabSz="914400" rtl="0" eaLnBrk="1" fontAlgn="auto" latinLnBrk="1" hangingPunct="1">
              <a:lnSpc>
                <a:spcPct val="107000"/>
              </a:lnSpc>
              <a:spcBef>
                <a:spcPts val="0"/>
              </a:spcBef>
              <a:spcAft>
                <a:spcPts val="835"/>
              </a:spcAft>
              <a:buClrTx/>
              <a:buSzTx/>
              <a:buFontTx/>
              <a:buNone/>
              <a:tabLst/>
              <a:defRPr/>
            </a:pPr>
            <a:endParaRPr lang="en-US" altLang="ko-KR"/>
          </a:p>
          <a:p>
            <a:pPr marL="0" marR="0" lvl="0" indent="0" algn="just" defTabSz="914400" rtl="0" eaLnBrk="1" fontAlgn="auto" latinLnBrk="1" hangingPunct="1">
              <a:lnSpc>
                <a:spcPct val="107000"/>
              </a:lnSpc>
              <a:spcBef>
                <a:spcPts val="0"/>
              </a:spcBef>
              <a:spcAft>
                <a:spcPts val="835"/>
              </a:spcAft>
              <a:buClrTx/>
              <a:buSzTx/>
              <a:buFontTx/>
              <a:buNone/>
              <a:tabLst/>
              <a:defRPr/>
            </a:pPr>
            <a:endParaRPr lang="en-US" altLang="ko-KR"/>
          </a:p>
        </p:txBody>
      </p:sp>
      <p:sp>
        <p:nvSpPr>
          <p:cNvPr id="4" name="슬라이드 번호 개체 틀 3"/>
          <p:cNvSpPr>
            <a:spLocks noGrp="1"/>
          </p:cNvSpPr>
          <p:nvPr>
            <p:ph type="sldNum" sz="quarter" idx="10"/>
          </p:nvPr>
        </p:nvSpPr>
        <p:spPr/>
        <p:txBody>
          <a:bodyPr/>
          <a:lstStyle/>
          <a:p>
            <a:fld id="{07553221-9A8A-4CB3-AB3A-051C7E253CDF}" type="slidenum">
              <a:rPr lang="ko-KR" altLang="en-US" smtClean="0"/>
              <a:pPr/>
              <a:t>15</a:t>
            </a:fld>
            <a:endParaRPr lang="ko-KR" altLang="en-US"/>
          </a:p>
        </p:txBody>
      </p:sp>
    </p:spTree>
    <p:extLst>
      <p:ext uri="{BB962C8B-B14F-4D97-AF65-F5344CB8AC3E}">
        <p14:creationId xmlns:p14="http://schemas.microsoft.com/office/powerpoint/2010/main" val="210468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a:t>첫번째로 살펴볼 실험은 본 방법론이 실제 성능 향상을 가져오는지를 살펴보는 실험입니다</a:t>
            </a:r>
            <a:r>
              <a:rPr lang="en-US" altLang="ko-KR"/>
              <a:t>.</a:t>
            </a:r>
          </a:p>
          <a:p>
            <a:endParaRPr lang="en-US" altLang="ko-KR"/>
          </a:p>
          <a:p>
            <a:r>
              <a:rPr lang="en-US" altLang="ko-KR"/>
              <a:t>Baseline </a:t>
            </a:r>
            <a:r>
              <a:rPr lang="ko-KR" altLang="en-US"/>
              <a:t>모델로는 </a:t>
            </a:r>
            <a:r>
              <a:rPr lang="en-US" altLang="ko-KR"/>
              <a:t>CVAE </a:t>
            </a:r>
            <a:r>
              <a:rPr lang="ko-KR" altLang="en-US"/>
              <a:t>구조가 아닌 기본 </a:t>
            </a:r>
            <a:r>
              <a:rPr lang="en-US" altLang="ko-KR"/>
              <a:t>Squeezeformer </a:t>
            </a:r>
            <a:r>
              <a:rPr lang="ko-KR" altLang="en-US"/>
              <a:t>모델과</a:t>
            </a:r>
            <a:r>
              <a:rPr lang="en-US" altLang="ko-KR"/>
              <a:t>, multi-task setting</a:t>
            </a:r>
            <a:r>
              <a:rPr lang="ko-KR" altLang="en-US"/>
              <a:t>을 따라 </a:t>
            </a:r>
            <a:r>
              <a:rPr lang="en-US" altLang="ko-KR"/>
              <a:t>clean self-supervised features</a:t>
            </a:r>
            <a:r>
              <a:rPr lang="ko-KR" altLang="en-US"/>
              <a:t>를 타겟으로 활용하는 </a:t>
            </a:r>
            <a:r>
              <a:rPr lang="en-US" altLang="ko-KR"/>
              <a:t>Auxiliary loss </a:t>
            </a:r>
            <a:r>
              <a:rPr lang="ko-KR" altLang="en-US"/>
              <a:t>방법론 두가지 모델을 채택하였습니다</a:t>
            </a:r>
            <a:r>
              <a:rPr lang="en-US" altLang="ko-KR"/>
              <a:t>.</a:t>
            </a:r>
          </a:p>
          <a:p>
            <a:endParaRPr lang="en-US" altLang="ko-KR"/>
          </a:p>
          <a:p>
            <a:r>
              <a:rPr lang="ko-KR" altLang="en-US"/>
              <a:t>총 </a:t>
            </a:r>
            <a:r>
              <a:rPr lang="en-US" altLang="ko-KR"/>
              <a:t>6</a:t>
            </a:r>
            <a:r>
              <a:rPr lang="ko-KR" altLang="en-US"/>
              <a:t>가지 </a:t>
            </a:r>
            <a:r>
              <a:rPr lang="en-US" altLang="ko-KR"/>
              <a:t>Speech Enhancement metric</a:t>
            </a:r>
            <a:r>
              <a:rPr lang="ko-KR" altLang="en-US"/>
              <a:t>을 기준으로 성능을 비교한 결과</a:t>
            </a:r>
            <a:r>
              <a:rPr lang="en-US" altLang="ko-KR"/>
              <a:t>, </a:t>
            </a:r>
            <a:r>
              <a:rPr lang="ko-KR" altLang="en-US"/>
              <a:t>저희 방법론이 실제로 모든 </a:t>
            </a:r>
            <a:r>
              <a:rPr lang="en-US" altLang="ko-KR"/>
              <a:t>metric</a:t>
            </a:r>
            <a:r>
              <a:rPr lang="ko-KR" altLang="en-US"/>
              <a:t>에서 성능 향상을 가져오는 것을 확인하였으며</a:t>
            </a:r>
            <a:r>
              <a:rPr lang="en-US" altLang="ko-KR"/>
              <a:t>,</a:t>
            </a:r>
          </a:p>
          <a:p>
            <a:endParaRPr lang="en-US" altLang="ko-KR"/>
          </a:p>
          <a:p>
            <a:r>
              <a:rPr lang="en-US" altLang="ko-KR"/>
              <a:t>reference-free metric</a:t>
            </a:r>
            <a:r>
              <a:rPr lang="ko-KR" altLang="en-US"/>
              <a:t>인 </a:t>
            </a:r>
            <a:r>
              <a:rPr lang="en-US" altLang="ko-KR"/>
              <a:t>WVMOS</a:t>
            </a:r>
            <a:r>
              <a:rPr lang="ko-KR" altLang="en-US"/>
              <a:t>의 경우 </a:t>
            </a:r>
            <a:r>
              <a:rPr lang="en-US" altLang="ko-KR"/>
              <a:t>SNR</a:t>
            </a:r>
            <a:r>
              <a:rPr lang="en-US" altLang="ko-KR" baseline="0"/>
              <a:t> </a:t>
            </a:r>
            <a:r>
              <a:rPr lang="ko-KR" altLang="en-US" baseline="0"/>
              <a:t>별로도 성능을 비교해보았는데</a:t>
            </a:r>
            <a:r>
              <a:rPr lang="en-US" altLang="ko-KR" baseline="0"/>
              <a:t>, noise level</a:t>
            </a:r>
            <a:r>
              <a:rPr lang="ko-KR" altLang="en-US"/>
              <a:t>이 심해질수록 성능 개선 폭이 커지는 것을 확인할 수 있었습니다</a:t>
            </a:r>
            <a:r>
              <a:rPr lang="en-US" altLang="ko-KR"/>
              <a:t>.</a:t>
            </a:r>
          </a:p>
          <a:p>
            <a:endParaRPr lang="en-US" altLang="ko-KR"/>
          </a:p>
          <a:p>
            <a:endParaRPr lang="ko-KR" altLang="en-US"/>
          </a:p>
          <a:p>
            <a:endParaRPr lang="ko-KR" altLang="en-US"/>
          </a:p>
          <a:p>
            <a:endParaRPr lang="ko-KR" altLang="en-US"/>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16</a:t>
            </a:fld>
            <a:endParaRPr lang="ko-KR" altLang="en-US"/>
          </a:p>
        </p:txBody>
      </p:sp>
    </p:spTree>
    <p:extLst>
      <p:ext uri="{BB962C8B-B14F-4D97-AF65-F5344CB8AC3E}">
        <p14:creationId xmlns:p14="http://schemas.microsoft.com/office/powerpoint/2010/main" val="134154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2349500"/>
            <a:ext cx="6810376" cy="5108575"/>
          </a:xfrm>
        </p:spPr>
      </p:sp>
      <p:sp>
        <p:nvSpPr>
          <p:cNvPr id="3" name="Notes Placeholder 2"/>
          <p:cNvSpPr>
            <a:spLocks noGrp="1"/>
          </p:cNvSpPr>
          <p:nvPr>
            <p:ph type="body" idx="1"/>
          </p:nvPr>
        </p:nvSpPr>
        <p:spPr/>
        <p:txBody>
          <a:bodyPr/>
          <a:lstStyle/>
          <a:p>
            <a:r>
              <a:rPr lang="ko-KR" altLang="en-US" dirty="0"/>
              <a:t>두번째 실험은</a:t>
            </a:r>
            <a:r>
              <a:rPr lang="en-US" altLang="ko-KR" dirty="0"/>
              <a:t>, target </a:t>
            </a:r>
            <a:r>
              <a:rPr lang="en-US" altLang="ko-KR" dirty="0" err="1"/>
              <a:t>melspectrogram</a:t>
            </a:r>
            <a:r>
              <a:rPr lang="ko-KR" altLang="en-US" dirty="0"/>
              <a:t>을 </a:t>
            </a:r>
            <a:r>
              <a:rPr lang="en-US" altLang="ko-KR" dirty="0"/>
              <a:t>CVAE</a:t>
            </a:r>
            <a:r>
              <a:rPr lang="ko-KR" altLang="en-US" dirty="0"/>
              <a:t>의 입력으로 함께 활용하는 경우를 살펴보았습니다</a:t>
            </a:r>
            <a:r>
              <a:rPr lang="en-US" altLang="ko-KR" dirty="0"/>
              <a:t>.</a:t>
            </a:r>
          </a:p>
          <a:p>
            <a:endParaRPr lang="en-US" altLang="ko-KR" dirty="0"/>
          </a:p>
          <a:p>
            <a:r>
              <a:rPr lang="ko-KR" altLang="en-US" dirty="0"/>
              <a:t>이는 가장 기본적은 </a:t>
            </a:r>
            <a:r>
              <a:rPr lang="en-US" altLang="ko-KR" dirty="0"/>
              <a:t>Conditional</a:t>
            </a:r>
            <a:r>
              <a:rPr lang="en-US" altLang="ko-KR" baseline="0" dirty="0"/>
              <a:t> </a:t>
            </a:r>
            <a:r>
              <a:rPr lang="en-US" altLang="ko-KR" baseline="0" dirty="0" err="1"/>
              <a:t>Variational</a:t>
            </a:r>
            <a:r>
              <a:rPr lang="en-US" altLang="ko-KR" baseline="0" dirty="0"/>
              <a:t> </a:t>
            </a:r>
            <a:r>
              <a:rPr lang="en-US" altLang="ko-KR" baseline="0" dirty="0" err="1"/>
              <a:t>Autoencoder</a:t>
            </a:r>
            <a:r>
              <a:rPr lang="ko-KR" altLang="en-US" baseline="0" dirty="0"/>
              <a:t>의 구조를 사용하는 경우와의 학습 양상을 비교해보기 위한 실험이었는데요</a:t>
            </a:r>
            <a:r>
              <a:rPr lang="en-US" altLang="ko-KR" baseline="0" dirty="0"/>
              <a:t>.</a:t>
            </a:r>
            <a:endParaRPr lang="en-US" altLang="ko-KR" dirty="0"/>
          </a:p>
          <a:p>
            <a:endParaRPr lang="en-US" altLang="ko-KR" dirty="0"/>
          </a:p>
          <a:p>
            <a:r>
              <a:rPr lang="ko-KR" altLang="en-US" dirty="0"/>
              <a:t>이 경우</a:t>
            </a:r>
            <a:r>
              <a:rPr lang="en-US" altLang="ko-KR" dirty="0"/>
              <a:t>, SSF </a:t>
            </a:r>
            <a:r>
              <a:rPr lang="ko-KR" altLang="en-US" dirty="0"/>
              <a:t>입력 유무와 무관하게 모델이 </a:t>
            </a:r>
            <a:r>
              <a:rPr lang="en-US" altLang="ko-KR" dirty="0" err="1"/>
              <a:t>melspectrogram</a:t>
            </a:r>
            <a:r>
              <a:rPr lang="ko-KR" altLang="en-US" baseline="0" dirty="0"/>
              <a:t> 입력 정보를 바탕으로</a:t>
            </a:r>
            <a:r>
              <a:rPr lang="ko-KR" altLang="en-US" dirty="0"/>
              <a:t> </a:t>
            </a:r>
            <a:r>
              <a:rPr lang="en-US" altLang="ko-KR" dirty="0" err="1"/>
              <a:t>reconstructio</a:t>
            </a:r>
            <a:r>
              <a:rPr lang="ko-KR" altLang="en-US" dirty="0"/>
              <a:t>을 빠르게 학습하는 경향성을 발견하였고</a:t>
            </a:r>
            <a:r>
              <a:rPr lang="en-US" altLang="ko-KR" dirty="0"/>
              <a:t>,</a:t>
            </a:r>
          </a:p>
          <a:p>
            <a:endParaRPr lang="en-US" altLang="ko-KR" dirty="0"/>
          </a:p>
          <a:p>
            <a:r>
              <a:rPr lang="en-US" altLang="ko-KR" dirty="0"/>
              <a:t>loss curves</a:t>
            </a:r>
            <a:r>
              <a:rPr lang="ko-KR" altLang="en-US" dirty="0"/>
              <a:t>에서도 기존 방법 대비 </a:t>
            </a:r>
            <a:r>
              <a:rPr lang="en-US" altLang="ko-KR" dirty="0"/>
              <a:t>reconstruction loss</a:t>
            </a:r>
            <a:r>
              <a:rPr lang="ko-KR" altLang="en-US" dirty="0"/>
              <a:t>가 훨씬 빠르게 감소하는 것을 확인하였습니다</a:t>
            </a:r>
            <a:r>
              <a:rPr lang="en-US" altLang="ko-KR" dirty="0"/>
              <a:t>.</a:t>
            </a:r>
          </a:p>
          <a:p>
            <a:endParaRPr lang="en-US" altLang="ko-KR" dirty="0"/>
          </a:p>
          <a:p>
            <a:r>
              <a:rPr lang="ko-KR" altLang="en-US" dirty="0"/>
              <a:t>하지만 </a:t>
            </a:r>
            <a:r>
              <a:rPr lang="en-US" altLang="ko-KR" dirty="0"/>
              <a:t>KL-loss</a:t>
            </a:r>
            <a:r>
              <a:rPr lang="ko-KR" altLang="en-US" dirty="0"/>
              <a:t>는 반대로 느리게 감소하였고 결과적으로 최종 성능은 오히려 안좋아지는 것을 확인하였습니다</a:t>
            </a:r>
            <a:r>
              <a:rPr lang="en-US" altLang="ko-KR" dirty="0"/>
              <a:t>.</a:t>
            </a:r>
          </a:p>
          <a:p>
            <a:endParaRPr lang="en-US" altLang="ko-KR" dirty="0"/>
          </a:p>
          <a:p>
            <a:endParaRPr lang="ko-KR" altLang="en-US" dirty="0"/>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17</a:t>
            </a:fld>
            <a:endParaRPr lang="ko-KR" altLang="en-US" dirty="0"/>
          </a:p>
        </p:txBody>
      </p:sp>
    </p:spTree>
    <p:extLst>
      <p:ext uri="{BB962C8B-B14F-4D97-AF65-F5344CB8AC3E}">
        <p14:creationId xmlns:p14="http://schemas.microsoft.com/office/powerpoint/2010/main" val="101927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a:t>두번째 실험은 </a:t>
            </a:r>
            <a:r>
              <a:rPr lang="en-US" altLang="ko-KR"/>
              <a:t>ablation study </a:t>
            </a:r>
            <a:r>
              <a:rPr lang="ko-KR" altLang="en-US"/>
              <a:t>실험으로</a:t>
            </a:r>
            <a:r>
              <a:rPr lang="en-US" altLang="ko-KR"/>
              <a:t>, </a:t>
            </a:r>
            <a:r>
              <a:rPr lang="ko-KR" altLang="en-US"/>
              <a:t>앞서 설명 드린 세가지 테크닉을 하나씩 제외해보면서 성능을 확인하였습니다</a:t>
            </a:r>
            <a:r>
              <a:rPr lang="en-US" altLang="ko-KR"/>
              <a:t>.</a:t>
            </a:r>
          </a:p>
          <a:p>
            <a:endParaRPr lang="en-US" altLang="ko-KR"/>
          </a:p>
          <a:p>
            <a:r>
              <a:rPr lang="en-US" altLang="ko-KR"/>
              <a:t>normalizing flow </a:t>
            </a:r>
            <a:r>
              <a:rPr lang="ko-KR" altLang="en-US"/>
              <a:t>혹은 </a:t>
            </a:r>
            <a:r>
              <a:rPr lang="en-US" altLang="ko-KR"/>
              <a:t>gradient-norm based loss balancing </a:t>
            </a:r>
            <a:r>
              <a:rPr lang="ko-KR" altLang="en-US"/>
              <a:t>테크닉을</a:t>
            </a:r>
            <a:r>
              <a:rPr lang="en-US" altLang="ko-KR"/>
              <a:t> </a:t>
            </a:r>
            <a:r>
              <a:rPr lang="ko-KR" altLang="en-US"/>
              <a:t>제외하는 경우</a:t>
            </a:r>
            <a:r>
              <a:rPr lang="en-US" altLang="ko-KR"/>
              <a:t> </a:t>
            </a:r>
            <a:r>
              <a:rPr lang="ko-KR" altLang="en-US"/>
              <a:t>성능이 떨어지고 </a:t>
            </a:r>
            <a:r>
              <a:rPr lang="en-US" altLang="ko-KR"/>
              <a:t>posterior collapse</a:t>
            </a:r>
            <a:r>
              <a:rPr lang="ko-KR" altLang="en-US"/>
              <a:t>가 발생하는 것을 확인하였는데요</a:t>
            </a:r>
            <a:r>
              <a:rPr lang="en-US" altLang="ko-KR"/>
              <a:t>. </a:t>
            </a:r>
            <a:r>
              <a:rPr lang="ko-KR" altLang="en-US"/>
              <a:t>이러한 현상은 </a:t>
            </a:r>
            <a:r>
              <a:rPr lang="en-US" altLang="ko-KR"/>
              <a:t>KL-loss</a:t>
            </a:r>
            <a:r>
              <a:rPr lang="ko-KR" altLang="en-US"/>
              <a:t>가 학습 초반부터 빠르게 </a:t>
            </a:r>
            <a:r>
              <a:rPr lang="en-US" altLang="ko-KR"/>
              <a:t>0</a:t>
            </a:r>
            <a:r>
              <a:rPr lang="ko-KR" altLang="en-US"/>
              <a:t>으로 수렴하는 것을 통해 알 수 있습니다</a:t>
            </a:r>
            <a:r>
              <a:rPr lang="en-US" altLang="ko-KR"/>
              <a:t>.</a:t>
            </a:r>
          </a:p>
          <a:p>
            <a:endParaRPr lang="en-US" altLang="ko-KR"/>
          </a:p>
          <a:p>
            <a:r>
              <a:rPr lang="ko-KR" altLang="en-US"/>
              <a:t>또한</a:t>
            </a:r>
            <a:r>
              <a:rPr lang="en-US" altLang="ko-KR"/>
              <a:t>, residual parameterization</a:t>
            </a:r>
            <a:r>
              <a:rPr lang="ko-KR" altLang="en-US"/>
              <a:t>을 제외하는 경우 </a:t>
            </a:r>
            <a:r>
              <a:rPr lang="en-US" altLang="ko-KR"/>
              <a:t>kl-loss</a:t>
            </a:r>
            <a:r>
              <a:rPr lang="ko-KR" altLang="en-US"/>
              <a:t>가 학습 후반에 먼저 </a:t>
            </a:r>
            <a:r>
              <a:rPr lang="en-US" altLang="ko-KR"/>
              <a:t>overfitted </a:t>
            </a:r>
            <a:r>
              <a:rPr lang="ko-KR" altLang="en-US"/>
              <a:t>되는 것을 확인할 수 있습니다</a:t>
            </a:r>
            <a:r>
              <a:rPr lang="en-US" altLang="ko-KR"/>
              <a:t>.</a:t>
            </a:r>
          </a:p>
          <a:p>
            <a:endParaRPr lang="en-US" altLang="ko-KR"/>
          </a:p>
          <a:p>
            <a:endParaRPr lang="ko-KR" altLang="en-US"/>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18</a:t>
            </a:fld>
            <a:endParaRPr lang="ko-KR" altLang="en-US"/>
          </a:p>
        </p:txBody>
      </p:sp>
    </p:spTree>
    <p:extLst>
      <p:ext uri="{BB962C8B-B14F-4D97-AF65-F5344CB8AC3E}">
        <p14:creationId xmlns:p14="http://schemas.microsoft.com/office/powerpoint/2010/main" val="255617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249363" y="1279525"/>
            <a:ext cx="4605337" cy="3452813"/>
          </a:xfrm>
        </p:spPr>
      </p:sp>
      <p:sp>
        <p:nvSpPr>
          <p:cNvPr id="3" name="슬라이드 노트 개체 틀 2"/>
          <p:cNvSpPr>
            <a:spLocks noGrp="1"/>
          </p:cNvSpPr>
          <p:nvPr>
            <p:ph type="body" idx="1"/>
          </p:nvPr>
        </p:nvSpPr>
        <p:spPr/>
        <p:txBody>
          <a:bodyPr/>
          <a:lstStyle/>
          <a:p>
            <a:pPr marL="0" marR="0" lvl="0" indent="0" algn="just" defTabSz="914400" rtl="0" eaLnBrk="1" fontAlgn="auto" latinLnBrk="1" hangingPunct="1">
              <a:lnSpc>
                <a:spcPct val="107000"/>
              </a:lnSpc>
              <a:spcBef>
                <a:spcPts val="0"/>
              </a:spcBef>
              <a:spcAft>
                <a:spcPts val="835"/>
              </a:spcAft>
              <a:buClrTx/>
              <a:buSzTx/>
              <a:buFontTx/>
              <a:buNone/>
              <a:tabLst/>
              <a:defRPr/>
            </a:pPr>
            <a:r>
              <a:rPr lang="ko-KR" altLang="en-US"/>
              <a:t>또한</a:t>
            </a:r>
            <a:r>
              <a:rPr lang="en-US" altLang="ko-KR"/>
              <a:t>, </a:t>
            </a:r>
            <a:r>
              <a:rPr lang="ko-KR" altLang="en-US"/>
              <a:t>본 연구의 경우 지난 초심에서의 피드백을 반영하여 음성 샘플들을 추가하였는데요</a:t>
            </a:r>
            <a:r>
              <a:rPr lang="en-US" altLang="ko-KR"/>
              <a:t>.</a:t>
            </a:r>
          </a:p>
          <a:p>
            <a:pPr marL="0" marR="0" lvl="0" indent="0" algn="just" defTabSz="914400" rtl="0" eaLnBrk="1" fontAlgn="auto" latinLnBrk="1" hangingPunct="1">
              <a:lnSpc>
                <a:spcPct val="107000"/>
              </a:lnSpc>
              <a:spcBef>
                <a:spcPts val="0"/>
              </a:spcBef>
              <a:spcAft>
                <a:spcPts val="835"/>
              </a:spcAft>
              <a:buClrTx/>
              <a:buSzTx/>
              <a:buFontTx/>
              <a:buNone/>
              <a:tabLst/>
              <a:defRPr/>
            </a:pPr>
            <a:endParaRPr lang="en-US" altLang="ko-KR"/>
          </a:p>
          <a:p>
            <a:pPr marL="0" marR="0" lvl="0" indent="0" algn="just" defTabSz="914400" rtl="0" eaLnBrk="1" fontAlgn="auto" latinLnBrk="1" hangingPunct="1">
              <a:lnSpc>
                <a:spcPct val="107000"/>
              </a:lnSpc>
              <a:spcBef>
                <a:spcPts val="0"/>
              </a:spcBef>
              <a:spcAft>
                <a:spcPts val="835"/>
              </a:spcAft>
              <a:buClrTx/>
              <a:buSzTx/>
              <a:buFontTx/>
              <a:buNone/>
              <a:tabLst/>
              <a:defRPr/>
            </a:pPr>
            <a:r>
              <a:rPr lang="ko-KR" altLang="en-US"/>
              <a:t>한번 들어보고 넘어가도록 하겠습니다</a:t>
            </a:r>
            <a:r>
              <a:rPr lang="en-US" altLang="ko-KR"/>
              <a:t>.</a:t>
            </a:r>
          </a:p>
          <a:p>
            <a:pPr marL="0" marR="0" lvl="0" indent="0" algn="just" defTabSz="914400" rtl="0" eaLnBrk="1" fontAlgn="auto" latinLnBrk="1" hangingPunct="1">
              <a:lnSpc>
                <a:spcPct val="107000"/>
              </a:lnSpc>
              <a:spcBef>
                <a:spcPts val="0"/>
              </a:spcBef>
              <a:spcAft>
                <a:spcPts val="835"/>
              </a:spcAft>
              <a:buClrTx/>
              <a:buSzTx/>
              <a:buFontTx/>
              <a:buNone/>
              <a:tabLst/>
              <a:defRPr/>
            </a:pPr>
            <a:endParaRPr lang="en-US" altLang="ko-KR"/>
          </a:p>
          <a:p>
            <a:pPr marL="0" marR="0" lvl="0" indent="0" algn="just" defTabSz="914400" rtl="0" eaLnBrk="1" fontAlgn="auto" latinLnBrk="1" hangingPunct="1">
              <a:lnSpc>
                <a:spcPct val="107000"/>
              </a:lnSpc>
              <a:spcBef>
                <a:spcPts val="0"/>
              </a:spcBef>
              <a:spcAft>
                <a:spcPts val="835"/>
              </a:spcAft>
              <a:buClrTx/>
              <a:buSzTx/>
              <a:buFontTx/>
              <a:buNone/>
              <a:tabLst/>
              <a:defRPr/>
            </a:pPr>
            <a:r>
              <a:rPr lang="ko-KR" altLang="en-US"/>
              <a:t>들어보았으나 안타깝게도</a:t>
            </a:r>
            <a:r>
              <a:rPr lang="en-US" altLang="ko-KR"/>
              <a:t> speech</a:t>
            </a:r>
            <a:r>
              <a:rPr lang="en-US" altLang="ko-KR" baseline="0"/>
              <a:t> Enhancement</a:t>
            </a:r>
            <a:r>
              <a:rPr lang="ko-KR" altLang="en-US" baseline="0"/>
              <a:t>의 경우 동일한 </a:t>
            </a:r>
            <a:r>
              <a:rPr lang="en-US" altLang="ko-KR" baseline="0"/>
              <a:t>target speech</a:t>
            </a:r>
            <a:r>
              <a:rPr lang="ko-KR" altLang="en-US" baseline="0"/>
              <a:t>를 생성하고</a:t>
            </a:r>
            <a:r>
              <a:rPr lang="en-US" altLang="ko-KR" baseline="0"/>
              <a:t>, </a:t>
            </a:r>
            <a:r>
              <a:rPr lang="ko-KR" altLang="en-US" baseline="0"/>
              <a:t>저희가 인식할 수 있는 퀄리티의 차이 또한 </a:t>
            </a:r>
            <a:r>
              <a:rPr lang="en-US" altLang="ko-KR" baseline="0"/>
              <a:t>TTS</a:t>
            </a:r>
            <a:r>
              <a:rPr lang="ko-KR" altLang="en-US" baseline="0"/>
              <a:t>에 비하면 적은 편이라서</a:t>
            </a:r>
            <a:r>
              <a:rPr lang="en-US" altLang="ko-KR" baseline="0"/>
              <a:t>,</a:t>
            </a:r>
          </a:p>
          <a:p>
            <a:pPr marL="0" marR="0" lvl="0" indent="0" algn="just" defTabSz="914400" rtl="0" eaLnBrk="1" fontAlgn="auto" latinLnBrk="1" hangingPunct="1">
              <a:lnSpc>
                <a:spcPct val="107000"/>
              </a:lnSpc>
              <a:spcBef>
                <a:spcPts val="0"/>
              </a:spcBef>
              <a:spcAft>
                <a:spcPts val="835"/>
              </a:spcAft>
              <a:buClrTx/>
              <a:buSzTx/>
              <a:buFontTx/>
              <a:buNone/>
              <a:tabLst/>
              <a:defRPr/>
            </a:pPr>
            <a:endParaRPr lang="en-US" altLang="ko-KR" baseline="0"/>
          </a:p>
          <a:p>
            <a:pPr marL="0" marR="0" lvl="0" indent="0" algn="just" defTabSz="914400" rtl="0" eaLnBrk="1" fontAlgn="auto" latinLnBrk="1" hangingPunct="1">
              <a:lnSpc>
                <a:spcPct val="107000"/>
              </a:lnSpc>
              <a:spcBef>
                <a:spcPts val="0"/>
              </a:spcBef>
              <a:spcAft>
                <a:spcPts val="835"/>
              </a:spcAft>
              <a:buClrTx/>
              <a:buSzTx/>
              <a:buFontTx/>
              <a:buNone/>
              <a:tabLst/>
              <a:defRPr/>
            </a:pPr>
            <a:r>
              <a:rPr lang="ko-KR" altLang="en-US" baseline="0"/>
              <a:t>이곳의 음향 시설에서는 성능 차이를 느끼기 어려우셨을 것이라고 생각됩니다</a:t>
            </a:r>
            <a:r>
              <a:rPr lang="en-US" altLang="ko-KR" baseline="0"/>
              <a:t>.</a:t>
            </a:r>
          </a:p>
        </p:txBody>
      </p:sp>
      <p:sp>
        <p:nvSpPr>
          <p:cNvPr id="4" name="슬라이드 번호 개체 틀 3"/>
          <p:cNvSpPr>
            <a:spLocks noGrp="1"/>
          </p:cNvSpPr>
          <p:nvPr>
            <p:ph type="sldNum" sz="quarter" idx="10"/>
          </p:nvPr>
        </p:nvSpPr>
        <p:spPr/>
        <p:txBody>
          <a:bodyPr/>
          <a:lstStyle/>
          <a:p>
            <a:fld id="{07553221-9A8A-4CB3-AB3A-051C7E253CDF}" type="slidenum">
              <a:rPr lang="ko-KR" altLang="en-US" smtClean="0"/>
              <a:pPr/>
              <a:t>19</a:t>
            </a:fld>
            <a:endParaRPr lang="ko-KR" altLang="en-US"/>
          </a:p>
        </p:txBody>
      </p:sp>
    </p:spTree>
    <p:extLst>
      <p:ext uri="{BB962C8B-B14F-4D97-AF65-F5344CB8AC3E}">
        <p14:creationId xmlns:p14="http://schemas.microsoft.com/office/powerpoint/2010/main" val="23956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a:t>결론입니다</a:t>
            </a:r>
            <a:r>
              <a:rPr lang="en-US" altLang="ko-KR"/>
              <a:t>.</a:t>
            </a:r>
          </a:p>
          <a:p>
            <a:endParaRPr lang="en-US" altLang="ko-KR"/>
          </a:p>
          <a:p>
            <a:r>
              <a:rPr lang="ko-KR" altLang="en-US"/>
              <a:t>본 연구에서는 </a:t>
            </a:r>
            <a:r>
              <a:rPr lang="en-US" altLang="ko-KR"/>
              <a:t>self-supervised features</a:t>
            </a:r>
            <a:r>
              <a:rPr lang="ko-KR" altLang="en-US"/>
              <a:t>를 활용하여 </a:t>
            </a:r>
            <a:r>
              <a:rPr lang="en-US" altLang="ko-KR"/>
              <a:t>Speech Enhancement </a:t>
            </a:r>
            <a:r>
              <a:rPr lang="ko-KR" altLang="en-US"/>
              <a:t>모델의 성능을 개선하는 방법론을 제안하였습니다</a:t>
            </a:r>
            <a:r>
              <a:rPr lang="en-US" altLang="ko-KR"/>
              <a:t>.</a:t>
            </a:r>
          </a:p>
          <a:p>
            <a:endParaRPr lang="en-US" altLang="ko-KR"/>
          </a:p>
          <a:p>
            <a:r>
              <a:rPr lang="ko-KR" altLang="en-US"/>
              <a:t>그리고</a:t>
            </a:r>
            <a:r>
              <a:rPr lang="en-US" altLang="ko-KR"/>
              <a:t>, </a:t>
            </a:r>
            <a:r>
              <a:rPr lang="ko-KR" altLang="en-US"/>
              <a:t>이와 함께 </a:t>
            </a:r>
            <a:r>
              <a:rPr lang="en-US" altLang="ko-KR"/>
              <a:t>Speech Enhancement</a:t>
            </a:r>
            <a:r>
              <a:rPr lang="ko-KR" altLang="en-US"/>
              <a:t>에서 </a:t>
            </a:r>
            <a:r>
              <a:rPr lang="en-US" altLang="ko-KR"/>
              <a:t>CVAE</a:t>
            </a:r>
            <a:r>
              <a:rPr lang="ko-KR" altLang="en-US"/>
              <a:t>를 활용할 때 </a:t>
            </a:r>
            <a:r>
              <a:rPr lang="en-US" altLang="ko-KR"/>
              <a:t>posterior collapse </a:t>
            </a:r>
            <a:r>
              <a:rPr lang="ko-KR" altLang="en-US"/>
              <a:t>등의 이슈를 예방하기 위한 테크닉을 함께 제안하였습니다</a:t>
            </a:r>
            <a:r>
              <a:rPr lang="en-US" altLang="ko-KR"/>
              <a:t>.</a:t>
            </a:r>
          </a:p>
          <a:p>
            <a:endParaRPr lang="en-US" altLang="ko-KR"/>
          </a:p>
          <a:p>
            <a:r>
              <a:rPr lang="ko-KR" altLang="en-US"/>
              <a:t>이러한 방법들을 바탕으로</a:t>
            </a:r>
            <a:r>
              <a:rPr lang="en-US" altLang="ko-KR"/>
              <a:t>, </a:t>
            </a:r>
            <a:r>
              <a:rPr lang="ko-KR" altLang="en-US"/>
              <a:t>저희는 실제 </a:t>
            </a:r>
            <a:r>
              <a:rPr lang="en-US" altLang="ko-KR"/>
              <a:t>Speech Enhancement</a:t>
            </a:r>
            <a:r>
              <a:rPr lang="en-US" altLang="ko-KR" baseline="0"/>
              <a:t> </a:t>
            </a:r>
            <a:r>
              <a:rPr lang="ko-KR" altLang="en-US" baseline="0"/>
              <a:t>모델의 성능을 개선시킬 수 있었습니다</a:t>
            </a:r>
            <a:r>
              <a:rPr lang="en-US" altLang="ko-KR" baseline="0"/>
              <a:t>.</a:t>
            </a:r>
            <a:endParaRPr lang="en-US" altLang="ko-KR"/>
          </a:p>
          <a:p>
            <a:endParaRPr lang="en-US" altLang="ko-KR"/>
          </a:p>
          <a:p>
            <a:endParaRPr lang="en-US" altLang="ko-KR"/>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20</a:t>
            </a:fld>
            <a:endParaRPr lang="ko-KR" altLang="en-US"/>
          </a:p>
        </p:txBody>
      </p:sp>
    </p:spTree>
    <p:extLst>
      <p:ext uri="{BB962C8B-B14F-4D97-AF65-F5344CB8AC3E}">
        <p14:creationId xmlns:p14="http://schemas.microsoft.com/office/powerpoint/2010/main" val="227301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249363" y="1277938"/>
            <a:ext cx="4605337" cy="3454400"/>
          </a:xfrm>
        </p:spPr>
      </p:sp>
      <p:sp>
        <p:nvSpPr>
          <p:cNvPr id="3" name="슬라이드 노트 개체 틀 2"/>
          <p:cNvSpPr>
            <a:spLocks noGrp="1"/>
          </p:cNvSpPr>
          <p:nvPr>
            <p:ph type="body" idx="1"/>
          </p:nvPr>
        </p:nvSpPr>
        <p:spPr/>
        <p:txBody>
          <a:bodyPr/>
          <a:lstStyle/>
          <a:p>
            <a:pPr algn="just" latinLnBrk="1"/>
            <a:r>
              <a:rPr lang="en-US" altLang="ko-KR"/>
              <a:t>Speech enhancement</a:t>
            </a:r>
            <a:r>
              <a:rPr lang="ko-KR" altLang="en-US" baseline="0"/>
              <a:t> 태스크에서는 </a:t>
            </a:r>
            <a:r>
              <a:rPr lang="en-US" altLang="ko-KR" baseline="0"/>
              <a:t>noise</a:t>
            </a:r>
            <a:r>
              <a:rPr lang="ko-KR" altLang="en-US" baseline="0"/>
              <a:t>가 심한 경우 </a:t>
            </a:r>
            <a:r>
              <a:rPr lang="en-US" altLang="ko-KR" baseline="0"/>
              <a:t>noise</a:t>
            </a:r>
            <a:r>
              <a:rPr lang="ko-KR" altLang="en-US" baseline="0"/>
              <a:t>와 </a:t>
            </a:r>
            <a:r>
              <a:rPr lang="en-US" altLang="ko-KR" baseline="0"/>
              <a:t>speech </a:t>
            </a:r>
            <a:r>
              <a:rPr lang="ko-KR" altLang="en-US" baseline="0"/>
              <a:t>성분을 구별하는 것을 넘어 </a:t>
            </a:r>
            <a:r>
              <a:rPr lang="en-US" altLang="ko-KR" baseline="0"/>
              <a:t>context </a:t>
            </a:r>
            <a:r>
              <a:rPr lang="ko-KR" altLang="en-US" baseline="0"/>
              <a:t>를 이해하는 능력을 갖춰야만 제대로 </a:t>
            </a:r>
            <a:r>
              <a:rPr lang="en-US" altLang="ko-KR" baseline="0"/>
              <a:t>clean speech estimation</a:t>
            </a:r>
            <a:r>
              <a:rPr lang="ko-KR" altLang="en-US" baseline="0"/>
              <a:t>을 수행할 수 있습니다</a:t>
            </a:r>
            <a:r>
              <a:rPr lang="en-US" altLang="ko-KR" baseline="0"/>
              <a:t>.</a:t>
            </a:r>
          </a:p>
          <a:p>
            <a:pPr algn="just" latinLnBrk="1"/>
            <a:endParaRPr lang="en-US" altLang="ko-KR" baseline="0"/>
          </a:p>
          <a:p>
            <a:pPr algn="just" latinLnBrk="1"/>
            <a:r>
              <a:rPr lang="ko-KR" altLang="en-US"/>
              <a:t>따라서</a:t>
            </a:r>
            <a:r>
              <a:rPr lang="en-US" altLang="ko-KR"/>
              <a:t>, </a:t>
            </a:r>
            <a:r>
              <a:rPr lang="ko-KR" altLang="en-US"/>
              <a:t>저희는 </a:t>
            </a:r>
            <a:r>
              <a:rPr lang="en-US" altLang="ko-KR"/>
              <a:t>contextualize</a:t>
            </a:r>
            <a:r>
              <a:rPr lang="en-US" altLang="ko-KR" baseline="0"/>
              <a:t> </a:t>
            </a:r>
            <a:r>
              <a:rPr lang="ko-KR" altLang="en-US" baseline="0"/>
              <a:t>성능이 뛰어나다고 알려진 </a:t>
            </a:r>
            <a:r>
              <a:rPr lang="en-US" altLang="ko-KR" baseline="0"/>
              <a:t>self-supervised-features</a:t>
            </a:r>
            <a:r>
              <a:rPr lang="ko-KR" altLang="en-US" baseline="0"/>
              <a:t>를 </a:t>
            </a:r>
            <a:r>
              <a:rPr lang="en-US" altLang="ko-KR" baseline="0"/>
              <a:t>speech enhancement</a:t>
            </a:r>
            <a:r>
              <a:rPr lang="ko-KR" altLang="en-US" baseline="0"/>
              <a:t>의 </a:t>
            </a:r>
            <a:r>
              <a:rPr lang="en-US" altLang="ko-KR" baseline="0"/>
              <a:t>latent variable modeling</a:t>
            </a:r>
            <a:r>
              <a:rPr lang="ko-KR" altLang="en-US" baseline="0"/>
              <a:t>에 활용하여 모델의 성능을 끌어올리는 방법론을 제안하였습니다</a:t>
            </a:r>
            <a:r>
              <a:rPr lang="en-US" altLang="ko-KR" baseline="0"/>
              <a:t>.</a:t>
            </a:r>
          </a:p>
          <a:p>
            <a:pPr algn="just" latinLnBrk="1"/>
            <a:endParaRPr lang="en-US" altLang="ko-KR" baseline="0"/>
          </a:p>
          <a:p>
            <a:pPr algn="just" latinLnBrk="1"/>
            <a:r>
              <a:rPr lang="ko-KR" altLang="en-US"/>
              <a:t>기존 </a:t>
            </a:r>
            <a:r>
              <a:rPr lang="en-US" altLang="ko-KR"/>
              <a:t>speech enhancement</a:t>
            </a:r>
            <a:r>
              <a:rPr lang="ko-KR" altLang="en-US" baseline="0"/>
              <a:t> 연구</a:t>
            </a:r>
            <a:r>
              <a:rPr lang="ko-KR" altLang="en-US"/>
              <a:t>들은 </a:t>
            </a:r>
            <a:r>
              <a:rPr lang="en-US" altLang="ko-KR"/>
              <a:t>noisy speech </a:t>
            </a:r>
            <a:r>
              <a:rPr lang="ko-KR" altLang="en-US"/>
              <a:t>를 입력으로 받는 태스크의 특성상</a:t>
            </a:r>
            <a:r>
              <a:rPr lang="en-US" altLang="ko-KR"/>
              <a:t>,</a:t>
            </a:r>
            <a:r>
              <a:rPr lang="ko-KR" altLang="en-US"/>
              <a:t> </a:t>
            </a:r>
            <a:r>
              <a:rPr lang="en-US" altLang="ko-KR"/>
              <a:t>self-supervised</a:t>
            </a:r>
            <a:r>
              <a:rPr lang="en-US" altLang="ko-KR" baseline="0"/>
              <a:t> features</a:t>
            </a:r>
            <a:r>
              <a:rPr lang="ko-KR" altLang="en-US" baseline="0"/>
              <a:t>도 </a:t>
            </a:r>
            <a:r>
              <a:rPr lang="en-US" altLang="ko-KR"/>
              <a:t>noisy</a:t>
            </a:r>
            <a:r>
              <a:rPr lang="en-US" altLang="ko-KR" baseline="0"/>
              <a:t> speech</a:t>
            </a:r>
            <a:r>
              <a:rPr lang="ko-KR" altLang="en-US"/>
              <a:t>로 부터 뽑아서 사용하는 연구들이</a:t>
            </a:r>
            <a:r>
              <a:rPr lang="ko-KR" altLang="en-US" baseline="0"/>
              <a:t> 활발하게 이루어졌는데요</a:t>
            </a:r>
            <a:r>
              <a:rPr lang="en-US" altLang="ko-KR" baseline="0"/>
              <a:t>.</a:t>
            </a:r>
          </a:p>
          <a:p>
            <a:pPr algn="just" latinLnBrk="1"/>
            <a:endParaRPr lang="en-US" altLang="ko-KR" baseline="0"/>
          </a:p>
          <a:p>
            <a:pPr algn="just" latinLnBrk="1"/>
            <a:r>
              <a:rPr lang="ko-KR" altLang="en-US" baseline="0"/>
              <a:t>일반적으로 </a:t>
            </a:r>
            <a:r>
              <a:rPr lang="en-US" altLang="ko-KR" baseline="0"/>
              <a:t>self-supervised model</a:t>
            </a:r>
            <a:r>
              <a:rPr lang="ko-KR" altLang="en-US" baseline="0"/>
              <a:t>은 </a:t>
            </a:r>
            <a:r>
              <a:rPr lang="en-US" altLang="ko-KR" baseline="0"/>
              <a:t>noisy speech </a:t>
            </a:r>
            <a:r>
              <a:rPr lang="ko-KR" altLang="en-US" baseline="0"/>
              <a:t>입력을 고려하여 학습되지는 않기 때문에 해당 </a:t>
            </a:r>
            <a:r>
              <a:rPr lang="en-US" altLang="ko-KR" baseline="0"/>
              <a:t>features</a:t>
            </a:r>
            <a:r>
              <a:rPr lang="ko-KR" altLang="en-US" baseline="0"/>
              <a:t>의 유용성은 </a:t>
            </a:r>
            <a:r>
              <a:rPr lang="en-US" altLang="ko-KR" baseline="0"/>
              <a:t>sub-optimal</a:t>
            </a:r>
            <a:r>
              <a:rPr lang="ko-KR" altLang="en-US" baseline="0"/>
              <a:t>할 수밖에 없습니다</a:t>
            </a:r>
            <a:r>
              <a:rPr lang="en-US" altLang="ko-KR" baseline="0"/>
              <a:t>.</a:t>
            </a:r>
          </a:p>
          <a:p>
            <a:pPr algn="just" latinLnBrk="1"/>
            <a:endParaRPr lang="en-US" altLang="ko-KR" baseline="0"/>
          </a:p>
          <a:p>
            <a:pPr algn="just" latinLnBrk="1"/>
            <a:r>
              <a:rPr lang="ko-KR" altLang="en-US" baseline="0"/>
              <a:t>따라서 저희는</a:t>
            </a:r>
            <a:r>
              <a:rPr lang="en-US" altLang="ko-KR" baseline="0"/>
              <a:t>,</a:t>
            </a:r>
            <a:r>
              <a:rPr lang="ko-KR" altLang="en-US" baseline="0"/>
              <a:t> </a:t>
            </a:r>
            <a:r>
              <a:rPr lang="en-US" altLang="ko-KR" baseline="0"/>
              <a:t>clean speech</a:t>
            </a:r>
            <a:r>
              <a:rPr lang="ko-KR" altLang="en-US" baseline="0"/>
              <a:t>로 부터 뽑은 </a:t>
            </a:r>
            <a:r>
              <a:rPr lang="en-US" altLang="ko-KR" baseline="0"/>
              <a:t>self-supervised features</a:t>
            </a:r>
            <a:r>
              <a:rPr lang="ko-KR" altLang="en-US" baseline="0"/>
              <a:t>를 직접 </a:t>
            </a:r>
            <a:r>
              <a:rPr lang="en-US" altLang="ko-KR" baseline="0"/>
              <a:t>latent variable modeling</a:t>
            </a:r>
            <a:r>
              <a:rPr lang="ko-KR" altLang="en-US" baseline="0"/>
              <a:t>을 위한 입력으로 활용하는 방법론을 제안하였습니다</a:t>
            </a:r>
            <a:r>
              <a:rPr lang="en-US" altLang="ko-KR" baseline="0"/>
              <a:t>.</a:t>
            </a:r>
            <a:endParaRPr lang="en-US" altLang="ko-KR"/>
          </a:p>
          <a:p>
            <a:pPr algn="just" latinLnBrk="1"/>
            <a:endParaRPr lang="en-US" altLang="ko-KR"/>
          </a:p>
        </p:txBody>
      </p:sp>
      <p:sp>
        <p:nvSpPr>
          <p:cNvPr id="4" name="슬라이드 번호 개체 틀 3"/>
          <p:cNvSpPr>
            <a:spLocks noGrp="1"/>
          </p:cNvSpPr>
          <p:nvPr>
            <p:ph type="sldNum" sz="quarter" idx="10"/>
          </p:nvPr>
        </p:nvSpPr>
        <p:spPr/>
        <p:txBody>
          <a:bodyPr/>
          <a:lstStyle/>
          <a:p>
            <a:fld id="{07553221-9A8A-4CB3-AB3A-051C7E253CDF}" type="slidenum">
              <a:rPr lang="ko-KR" altLang="en-US" smtClean="0"/>
              <a:pPr/>
              <a:t>3</a:t>
            </a:fld>
            <a:endParaRPr lang="ko-KR" altLang="en-US"/>
          </a:p>
        </p:txBody>
      </p:sp>
    </p:spTree>
    <p:extLst>
      <p:ext uri="{BB962C8B-B14F-4D97-AF65-F5344CB8AC3E}">
        <p14:creationId xmlns:p14="http://schemas.microsoft.com/office/powerpoint/2010/main" val="394131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249363" y="1277938"/>
            <a:ext cx="4605337" cy="3454400"/>
          </a:xfrm>
        </p:spPr>
      </p:sp>
      <p:sp>
        <p:nvSpPr>
          <p:cNvPr id="3" name="슬라이드 노트 개체 틀 2"/>
          <p:cNvSpPr>
            <a:spLocks noGrp="1"/>
          </p:cNvSpPr>
          <p:nvPr>
            <p:ph type="body" idx="1"/>
          </p:nvPr>
        </p:nvSpPr>
        <p:spPr/>
        <p:txBody>
          <a:bodyPr/>
          <a:lstStyle/>
          <a:p>
            <a:pPr algn="just" latinLnBrk="1"/>
            <a:r>
              <a:rPr lang="en-US" altLang="ko-KR"/>
              <a:t>Speech enhancement</a:t>
            </a:r>
            <a:r>
              <a:rPr lang="ko-KR" altLang="en-US" baseline="0"/>
              <a:t> 태스크에서는 </a:t>
            </a:r>
            <a:r>
              <a:rPr lang="en-US" altLang="ko-KR" baseline="0"/>
              <a:t>noise</a:t>
            </a:r>
            <a:r>
              <a:rPr lang="ko-KR" altLang="en-US" baseline="0"/>
              <a:t>가 심한 경우 </a:t>
            </a:r>
            <a:r>
              <a:rPr lang="en-US" altLang="ko-KR" baseline="0"/>
              <a:t>noise</a:t>
            </a:r>
            <a:r>
              <a:rPr lang="ko-KR" altLang="en-US" baseline="0"/>
              <a:t>와 </a:t>
            </a:r>
            <a:r>
              <a:rPr lang="en-US" altLang="ko-KR" baseline="0"/>
              <a:t>speech </a:t>
            </a:r>
            <a:r>
              <a:rPr lang="ko-KR" altLang="en-US" baseline="0"/>
              <a:t>성분을 구별하는 것을 넘어 </a:t>
            </a:r>
            <a:r>
              <a:rPr lang="en-US" altLang="ko-KR" baseline="0"/>
              <a:t>context </a:t>
            </a:r>
            <a:r>
              <a:rPr lang="ko-KR" altLang="en-US" baseline="0"/>
              <a:t>를 이해하는 능력을 갖춰야만 제대로 </a:t>
            </a:r>
            <a:r>
              <a:rPr lang="en-US" altLang="ko-KR" baseline="0"/>
              <a:t>clean speech estimation</a:t>
            </a:r>
            <a:r>
              <a:rPr lang="ko-KR" altLang="en-US" baseline="0"/>
              <a:t>을 수행할 수 있습니다</a:t>
            </a:r>
            <a:r>
              <a:rPr lang="en-US" altLang="ko-KR" baseline="0"/>
              <a:t>.</a:t>
            </a:r>
          </a:p>
          <a:p>
            <a:pPr algn="just" latinLnBrk="1"/>
            <a:endParaRPr lang="en-US" altLang="ko-KR" baseline="0"/>
          </a:p>
          <a:p>
            <a:pPr algn="just" latinLnBrk="1"/>
            <a:r>
              <a:rPr lang="ko-KR" altLang="en-US"/>
              <a:t>따라서</a:t>
            </a:r>
            <a:r>
              <a:rPr lang="en-US" altLang="ko-KR"/>
              <a:t>, </a:t>
            </a:r>
            <a:r>
              <a:rPr lang="ko-KR" altLang="en-US"/>
              <a:t>저희는 </a:t>
            </a:r>
            <a:r>
              <a:rPr lang="en-US" altLang="ko-KR"/>
              <a:t>contextualize</a:t>
            </a:r>
            <a:r>
              <a:rPr lang="en-US" altLang="ko-KR" baseline="0"/>
              <a:t> </a:t>
            </a:r>
            <a:r>
              <a:rPr lang="ko-KR" altLang="en-US" baseline="0"/>
              <a:t>성능이 뛰어나다고 알려진 </a:t>
            </a:r>
            <a:r>
              <a:rPr lang="en-US" altLang="ko-KR" baseline="0"/>
              <a:t>self-supervised-features</a:t>
            </a:r>
            <a:r>
              <a:rPr lang="ko-KR" altLang="en-US" baseline="0"/>
              <a:t>를 </a:t>
            </a:r>
            <a:r>
              <a:rPr lang="en-US" altLang="ko-KR" baseline="0"/>
              <a:t>speech enhancement</a:t>
            </a:r>
            <a:r>
              <a:rPr lang="ko-KR" altLang="en-US" baseline="0"/>
              <a:t>의 </a:t>
            </a:r>
            <a:r>
              <a:rPr lang="en-US" altLang="ko-KR" baseline="0"/>
              <a:t>latent variable modeling</a:t>
            </a:r>
            <a:r>
              <a:rPr lang="ko-KR" altLang="en-US" baseline="0"/>
              <a:t>에 활용하여 모델의 성능을 끌어올리는 방법론을 제안하였습니다</a:t>
            </a:r>
            <a:r>
              <a:rPr lang="en-US" altLang="ko-KR" baseline="0"/>
              <a:t>.</a:t>
            </a:r>
          </a:p>
          <a:p>
            <a:pPr algn="just" latinLnBrk="1"/>
            <a:endParaRPr lang="en-US" altLang="ko-KR" baseline="0"/>
          </a:p>
          <a:p>
            <a:pPr algn="just" latinLnBrk="1"/>
            <a:r>
              <a:rPr lang="ko-KR" altLang="en-US"/>
              <a:t>기존 </a:t>
            </a:r>
            <a:r>
              <a:rPr lang="en-US" altLang="ko-KR"/>
              <a:t>speech enhancement</a:t>
            </a:r>
            <a:r>
              <a:rPr lang="ko-KR" altLang="en-US" baseline="0"/>
              <a:t> 연구</a:t>
            </a:r>
            <a:r>
              <a:rPr lang="ko-KR" altLang="en-US"/>
              <a:t>들은 </a:t>
            </a:r>
            <a:r>
              <a:rPr lang="en-US" altLang="ko-KR"/>
              <a:t>noisy speech </a:t>
            </a:r>
            <a:r>
              <a:rPr lang="ko-KR" altLang="en-US"/>
              <a:t>를 입력으로 받는 태스크의 특성상</a:t>
            </a:r>
            <a:r>
              <a:rPr lang="en-US" altLang="ko-KR"/>
              <a:t>,</a:t>
            </a:r>
            <a:r>
              <a:rPr lang="ko-KR" altLang="en-US"/>
              <a:t> </a:t>
            </a:r>
            <a:r>
              <a:rPr lang="en-US" altLang="ko-KR"/>
              <a:t>self-supervised</a:t>
            </a:r>
            <a:r>
              <a:rPr lang="en-US" altLang="ko-KR" baseline="0"/>
              <a:t> features</a:t>
            </a:r>
            <a:r>
              <a:rPr lang="ko-KR" altLang="en-US" baseline="0"/>
              <a:t>도 </a:t>
            </a:r>
            <a:r>
              <a:rPr lang="en-US" altLang="ko-KR"/>
              <a:t>noisy</a:t>
            </a:r>
            <a:r>
              <a:rPr lang="en-US" altLang="ko-KR" baseline="0"/>
              <a:t> speech</a:t>
            </a:r>
            <a:r>
              <a:rPr lang="ko-KR" altLang="en-US"/>
              <a:t>로 부터 뽑아서 사용하는 연구들이</a:t>
            </a:r>
            <a:r>
              <a:rPr lang="ko-KR" altLang="en-US" baseline="0"/>
              <a:t> 활발하게 이루어졌는데요</a:t>
            </a:r>
            <a:r>
              <a:rPr lang="en-US" altLang="ko-KR" baseline="0"/>
              <a:t>.</a:t>
            </a:r>
          </a:p>
          <a:p>
            <a:pPr algn="just" latinLnBrk="1"/>
            <a:endParaRPr lang="en-US" altLang="ko-KR" baseline="0"/>
          </a:p>
          <a:p>
            <a:pPr algn="just" latinLnBrk="1"/>
            <a:r>
              <a:rPr lang="ko-KR" altLang="en-US" baseline="0"/>
              <a:t>일반적으로 </a:t>
            </a:r>
            <a:r>
              <a:rPr lang="en-US" altLang="ko-KR" baseline="0"/>
              <a:t>self-supervised model</a:t>
            </a:r>
            <a:r>
              <a:rPr lang="ko-KR" altLang="en-US" baseline="0"/>
              <a:t>은 </a:t>
            </a:r>
            <a:r>
              <a:rPr lang="en-US" altLang="ko-KR" baseline="0"/>
              <a:t>noisy speech </a:t>
            </a:r>
            <a:r>
              <a:rPr lang="ko-KR" altLang="en-US" baseline="0"/>
              <a:t>입력을 고려하여 학습되지는 않기 때문에 해당 </a:t>
            </a:r>
            <a:r>
              <a:rPr lang="en-US" altLang="ko-KR" baseline="0"/>
              <a:t>features</a:t>
            </a:r>
            <a:r>
              <a:rPr lang="ko-KR" altLang="en-US" baseline="0"/>
              <a:t>의 유용성은 </a:t>
            </a:r>
            <a:r>
              <a:rPr lang="en-US" altLang="ko-KR" baseline="0"/>
              <a:t>sub-optimal</a:t>
            </a:r>
            <a:r>
              <a:rPr lang="ko-KR" altLang="en-US" baseline="0"/>
              <a:t>할 수밖에 없습니다</a:t>
            </a:r>
            <a:r>
              <a:rPr lang="en-US" altLang="ko-KR" baseline="0"/>
              <a:t>.</a:t>
            </a:r>
          </a:p>
          <a:p>
            <a:pPr algn="just" latinLnBrk="1"/>
            <a:endParaRPr lang="en-US" altLang="ko-KR" baseline="0"/>
          </a:p>
          <a:p>
            <a:pPr algn="just" latinLnBrk="1"/>
            <a:r>
              <a:rPr lang="ko-KR" altLang="en-US" baseline="0"/>
              <a:t>따라서 저희는</a:t>
            </a:r>
            <a:r>
              <a:rPr lang="en-US" altLang="ko-KR" baseline="0"/>
              <a:t>,</a:t>
            </a:r>
            <a:r>
              <a:rPr lang="ko-KR" altLang="en-US" baseline="0"/>
              <a:t> </a:t>
            </a:r>
            <a:r>
              <a:rPr lang="en-US" altLang="ko-KR" baseline="0"/>
              <a:t>clean speech</a:t>
            </a:r>
            <a:r>
              <a:rPr lang="ko-KR" altLang="en-US" baseline="0"/>
              <a:t>로 부터 뽑은 </a:t>
            </a:r>
            <a:r>
              <a:rPr lang="en-US" altLang="ko-KR" baseline="0"/>
              <a:t>self-supervised features</a:t>
            </a:r>
            <a:r>
              <a:rPr lang="ko-KR" altLang="en-US" baseline="0"/>
              <a:t>를 직접 </a:t>
            </a:r>
            <a:r>
              <a:rPr lang="en-US" altLang="ko-KR" baseline="0"/>
              <a:t>latent variable modeling</a:t>
            </a:r>
            <a:r>
              <a:rPr lang="ko-KR" altLang="en-US" baseline="0"/>
              <a:t>을 위한 입력으로 활용하는 방법론을 제안하였습니다</a:t>
            </a:r>
            <a:r>
              <a:rPr lang="en-US" altLang="ko-KR" baseline="0"/>
              <a:t>.</a:t>
            </a:r>
            <a:endParaRPr lang="en-US" altLang="ko-KR"/>
          </a:p>
          <a:p>
            <a:pPr algn="just" latinLnBrk="1"/>
            <a:endParaRPr lang="en-US" altLang="ko-KR"/>
          </a:p>
        </p:txBody>
      </p:sp>
      <p:sp>
        <p:nvSpPr>
          <p:cNvPr id="4" name="슬라이드 번호 개체 틀 3"/>
          <p:cNvSpPr>
            <a:spLocks noGrp="1"/>
          </p:cNvSpPr>
          <p:nvPr>
            <p:ph type="sldNum" sz="quarter" idx="10"/>
          </p:nvPr>
        </p:nvSpPr>
        <p:spPr/>
        <p:txBody>
          <a:bodyPr/>
          <a:lstStyle/>
          <a:p>
            <a:fld id="{07553221-9A8A-4CB3-AB3A-051C7E253CDF}" type="slidenum">
              <a:rPr lang="ko-KR" altLang="en-US" smtClean="0"/>
              <a:pPr/>
              <a:t>4</a:t>
            </a:fld>
            <a:endParaRPr lang="ko-KR" altLang="en-US"/>
          </a:p>
        </p:txBody>
      </p:sp>
    </p:spTree>
    <p:extLst>
      <p:ext uri="{BB962C8B-B14F-4D97-AF65-F5344CB8AC3E}">
        <p14:creationId xmlns:p14="http://schemas.microsoft.com/office/powerpoint/2010/main" val="401704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249363" y="1277938"/>
            <a:ext cx="4605337" cy="3454400"/>
          </a:xfrm>
        </p:spPr>
      </p:sp>
      <p:sp>
        <p:nvSpPr>
          <p:cNvPr id="3" name="슬라이드 노트 개체 틀 2"/>
          <p:cNvSpPr>
            <a:spLocks noGrp="1"/>
          </p:cNvSpPr>
          <p:nvPr>
            <p:ph type="body" idx="1"/>
          </p:nvPr>
        </p:nvSpPr>
        <p:spPr/>
        <p:txBody>
          <a:bodyPr/>
          <a:lstStyle/>
          <a:p>
            <a:pPr algn="just" latinLnBrk="1"/>
            <a:r>
              <a:rPr lang="en-US" altLang="ko-KR" dirty="0"/>
              <a:t>Speech enhancement</a:t>
            </a:r>
            <a:r>
              <a:rPr lang="ko-KR" altLang="en-US" baseline="0" dirty="0"/>
              <a:t> 태스크에서는 </a:t>
            </a:r>
            <a:r>
              <a:rPr lang="en-US" altLang="ko-KR" baseline="0" dirty="0"/>
              <a:t>noise</a:t>
            </a:r>
            <a:r>
              <a:rPr lang="ko-KR" altLang="en-US" baseline="0" dirty="0"/>
              <a:t>가 심한 경우 </a:t>
            </a:r>
            <a:r>
              <a:rPr lang="en-US" altLang="ko-KR" baseline="0" dirty="0"/>
              <a:t>noise</a:t>
            </a:r>
            <a:r>
              <a:rPr lang="ko-KR" altLang="en-US" baseline="0" dirty="0"/>
              <a:t>와 </a:t>
            </a:r>
            <a:r>
              <a:rPr lang="en-US" altLang="ko-KR" baseline="0" dirty="0"/>
              <a:t>speech </a:t>
            </a:r>
            <a:r>
              <a:rPr lang="ko-KR" altLang="en-US" baseline="0" dirty="0"/>
              <a:t>성분을 구별하는 것을 넘어 </a:t>
            </a:r>
            <a:r>
              <a:rPr lang="en-US" altLang="ko-KR" baseline="0" dirty="0"/>
              <a:t>context </a:t>
            </a:r>
            <a:r>
              <a:rPr lang="ko-KR" altLang="en-US" baseline="0" dirty="0"/>
              <a:t>를 이해하는 능력을 갖춰야만 제대로 </a:t>
            </a:r>
            <a:r>
              <a:rPr lang="en-US" altLang="ko-KR" baseline="0" dirty="0"/>
              <a:t>clean speech estimation</a:t>
            </a:r>
            <a:r>
              <a:rPr lang="ko-KR" altLang="en-US" baseline="0" dirty="0"/>
              <a:t>을 수행할 수 있습니다</a:t>
            </a:r>
            <a:r>
              <a:rPr lang="en-US" altLang="ko-KR" baseline="0" dirty="0"/>
              <a:t>.</a:t>
            </a:r>
          </a:p>
          <a:p>
            <a:pPr algn="just" latinLnBrk="1"/>
            <a:endParaRPr lang="en-US" altLang="ko-KR" baseline="0" dirty="0"/>
          </a:p>
          <a:p>
            <a:pPr algn="just" latinLnBrk="1"/>
            <a:r>
              <a:rPr lang="ko-KR" altLang="en-US" dirty="0"/>
              <a:t>따라서</a:t>
            </a:r>
            <a:r>
              <a:rPr lang="en-US" altLang="ko-KR" dirty="0"/>
              <a:t>, </a:t>
            </a:r>
            <a:r>
              <a:rPr lang="ko-KR" altLang="en-US" dirty="0"/>
              <a:t>저희는 </a:t>
            </a:r>
            <a:r>
              <a:rPr lang="en-US" altLang="ko-KR" dirty="0"/>
              <a:t>contextualize</a:t>
            </a:r>
            <a:r>
              <a:rPr lang="en-US" altLang="ko-KR" baseline="0" dirty="0"/>
              <a:t> </a:t>
            </a:r>
            <a:r>
              <a:rPr lang="ko-KR" altLang="en-US" baseline="0" dirty="0"/>
              <a:t>성능이 뛰어나다고 알려진 </a:t>
            </a:r>
            <a:r>
              <a:rPr lang="en-US" altLang="ko-KR" baseline="0" dirty="0"/>
              <a:t>self-supervised-features</a:t>
            </a:r>
            <a:r>
              <a:rPr lang="ko-KR" altLang="en-US" baseline="0" dirty="0"/>
              <a:t>를 </a:t>
            </a:r>
            <a:r>
              <a:rPr lang="en-US" altLang="ko-KR" baseline="0" dirty="0"/>
              <a:t>speech enhancement</a:t>
            </a:r>
            <a:r>
              <a:rPr lang="ko-KR" altLang="en-US" baseline="0" dirty="0"/>
              <a:t>의 </a:t>
            </a:r>
            <a:r>
              <a:rPr lang="en-US" altLang="ko-KR" baseline="0" dirty="0"/>
              <a:t>latent variable modeling</a:t>
            </a:r>
            <a:r>
              <a:rPr lang="ko-KR" altLang="en-US" baseline="0" dirty="0"/>
              <a:t>에 활용하여 모델의 성능을 끌어올리는 방법론을 제안하였습니다</a:t>
            </a:r>
            <a:r>
              <a:rPr lang="en-US" altLang="ko-KR" baseline="0" dirty="0"/>
              <a:t>.</a:t>
            </a:r>
          </a:p>
          <a:p>
            <a:pPr algn="just" latinLnBrk="1"/>
            <a:endParaRPr lang="en-US" altLang="ko-KR" baseline="0" dirty="0"/>
          </a:p>
          <a:p>
            <a:pPr algn="just" latinLnBrk="1"/>
            <a:r>
              <a:rPr lang="ko-KR" altLang="en-US" dirty="0"/>
              <a:t>기존 </a:t>
            </a:r>
            <a:r>
              <a:rPr lang="en-US" altLang="ko-KR" dirty="0"/>
              <a:t>speech enhancement</a:t>
            </a:r>
            <a:r>
              <a:rPr lang="ko-KR" altLang="en-US" baseline="0" dirty="0"/>
              <a:t> 연구</a:t>
            </a:r>
            <a:r>
              <a:rPr lang="ko-KR" altLang="en-US" dirty="0"/>
              <a:t>들은 </a:t>
            </a:r>
            <a:r>
              <a:rPr lang="en-US" altLang="ko-KR" dirty="0"/>
              <a:t>noisy speech </a:t>
            </a:r>
            <a:r>
              <a:rPr lang="ko-KR" altLang="en-US" dirty="0"/>
              <a:t>를 입력으로 받는 태스크의 특성상</a:t>
            </a:r>
            <a:r>
              <a:rPr lang="en-US" altLang="ko-KR" dirty="0"/>
              <a:t>,</a:t>
            </a:r>
            <a:r>
              <a:rPr lang="ko-KR" altLang="en-US" dirty="0"/>
              <a:t> </a:t>
            </a:r>
            <a:r>
              <a:rPr lang="en-US" altLang="ko-KR" dirty="0"/>
              <a:t>self-supervised</a:t>
            </a:r>
            <a:r>
              <a:rPr lang="en-US" altLang="ko-KR" baseline="0" dirty="0"/>
              <a:t> features</a:t>
            </a:r>
            <a:r>
              <a:rPr lang="ko-KR" altLang="en-US" baseline="0" dirty="0"/>
              <a:t>도 </a:t>
            </a:r>
            <a:r>
              <a:rPr lang="en-US" altLang="ko-KR" dirty="0"/>
              <a:t>noisy</a:t>
            </a:r>
            <a:r>
              <a:rPr lang="en-US" altLang="ko-KR" baseline="0" dirty="0"/>
              <a:t> speech</a:t>
            </a:r>
            <a:r>
              <a:rPr lang="ko-KR" altLang="en-US" dirty="0"/>
              <a:t>로 부터 뽑아서 사용하는 연구들이</a:t>
            </a:r>
            <a:r>
              <a:rPr lang="ko-KR" altLang="en-US" baseline="0" dirty="0"/>
              <a:t> 활발하게 이루어졌는데요</a:t>
            </a:r>
            <a:r>
              <a:rPr lang="en-US" altLang="ko-KR" baseline="0" dirty="0"/>
              <a:t>.</a:t>
            </a:r>
          </a:p>
          <a:p>
            <a:pPr algn="just" latinLnBrk="1"/>
            <a:endParaRPr lang="en-US" altLang="ko-KR" baseline="0" dirty="0"/>
          </a:p>
          <a:p>
            <a:pPr algn="just" latinLnBrk="1"/>
            <a:r>
              <a:rPr lang="ko-KR" altLang="en-US" baseline="0" dirty="0"/>
              <a:t>일반적으로 </a:t>
            </a:r>
            <a:r>
              <a:rPr lang="en-US" altLang="ko-KR" baseline="0" dirty="0"/>
              <a:t>self-supervised model</a:t>
            </a:r>
            <a:r>
              <a:rPr lang="ko-KR" altLang="en-US" baseline="0" dirty="0"/>
              <a:t>은 </a:t>
            </a:r>
            <a:r>
              <a:rPr lang="en-US" altLang="ko-KR" baseline="0" dirty="0"/>
              <a:t>noisy speech </a:t>
            </a:r>
            <a:r>
              <a:rPr lang="ko-KR" altLang="en-US" baseline="0" dirty="0"/>
              <a:t>입력을 고려하여 학습되지는 않기 때문에 해당 </a:t>
            </a:r>
            <a:r>
              <a:rPr lang="en-US" altLang="ko-KR" baseline="0" dirty="0"/>
              <a:t>features</a:t>
            </a:r>
            <a:r>
              <a:rPr lang="ko-KR" altLang="en-US" baseline="0" dirty="0"/>
              <a:t>의 유용성은 </a:t>
            </a:r>
            <a:r>
              <a:rPr lang="en-US" altLang="ko-KR" baseline="0" dirty="0"/>
              <a:t>sub-optimal</a:t>
            </a:r>
            <a:r>
              <a:rPr lang="ko-KR" altLang="en-US" baseline="0" dirty="0"/>
              <a:t>할 수밖에 없습니다</a:t>
            </a:r>
            <a:r>
              <a:rPr lang="en-US" altLang="ko-KR" baseline="0" dirty="0"/>
              <a:t>.</a:t>
            </a:r>
          </a:p>
          <a:p>
            <a:pPr algn="just" latinLnBrk="1"/>
            <a:endParaRPr lang="en-US" altLang="ko-KR" baseline="0" dirty="0"/>
          </a:p>
          <a:p>
            <a:pPr algn="just" latinLnBrk="1"/>
            <a:r>
              <a:rPr lang="ko-KR" altLang="en-US" baseline="0" dirty="0"/>
              <a:t>따라서 저희는</a:t>
            </a:r>
            <a:r>
              <a:rPr lang="en-US" altLang="ko-KR" baseline="0" dirty="0"/>
              <a:t>,</a:t>
            </a:r>
            <a:r>
              <a:rPr lang="ko-KR" altLang="en-US" baseline="0" dirty="0"/>
              <a:t> </a:t>
            </a:r>
            <a:r>
              <a:rPr lang="en-US" altLang="ko-KR" baseline="0" dirty="0"/>
              <a:t>clean speech</a:t>
            </a:r>
            <a:r>
              <a:rPr lang="ko-KR" altLang="en-US" baseline="0" dirty="0"/>
              <a:t>로 부터 뽑은 </a:t>
            </a:r>
            <a:r>
              <a:rPr lang="en-US" altLang="ko-KR" baseline="0" dirty="0"/>
              <a:t>self-supervised features</a:t>
            </a:r>
            <a:r>
              <a:rPr lang="ko-KR" altLang="en-US" baseline="0" dirty="0"/>
              <a:t>를 직접 </a:t>
            </a:r>
            <a:r>
              <a:rPr lang="en-US" altLang="ko-KR" baseline="0" dirty="0"/>
              <a:t>latent variable modeling</a:t>
            </a:r>
            <a:r>
              <a:rPr lang="ko-KR" altLang="en-US" baseline="0" dirty="0"/>
              <a:t>을 위한 입력으로 활용하는 방법론을 제안하였습니다</a:t>
            </a:r>
            <a:r>
              <a:rPr lang="en-US" altLang="ko-KR" baseline="0" dirty="0"/>
              <a:t>.</a:t>
            </a:r>
            <a:endParaRPr lang="en-US" altLang="ko-KR" dirty="0"/>
          </a:p>
          <a:p>
            <a:pPr algn="just" latinLnBrk="1"/>
            <a:endParaRPr lang="en-US" altLang="ko-KR" dirty="0"/>
          </a:p>
        </p:txBody>
      </p:sp>
      <p:sp>
        <p:nvSpPr>
          <p:cNvPr id="4" name="슬라이드 번호 개체 틀 3"/>
          <p:cNvSpPr>
            <a:spLocks noGrp="1"/>
          </p:cNvSpPr>
          <p:nvPr>
            <p:ph type="sldNum" sz="quarter" idx="10"/>
          </p:nvPr>
        </p:nvSpPr>
        <p:spPr/>
        <p:txBody>
          <a:bodyPr/>
          <a:lstStyle/>
          <a:p>
            <a:fld id="{07553221-9A8A-4CB3-AB3A-051C7E253CDF}" type="slidenum">
              <a:rPr lang="ko-KR" altLang="en-US" smtClean="0"/>
              <a:pPr/>
              <a:t>5</a:t>
            </a:fld>
            <a:endParaRPr lang="ko-KR" altLang="en-US"/>
          </a:p>
        </p:txBody>
      </p:sp>
    </p:spTree>
    <p:extLst>
      <p:ext uri="{BB962C8B-B14F-4D97-AF65-F5344CB8AC3E}">
        <p14:creationId xmlns:p14="http://schemas.microsoft.com/office/powerpoint/2010/main" val="316300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249363" y="1277938"/>
            <a:ext cx="4605337" cy="3454400"/>
          </a:xfrm>
        </p:spPr>
      </p:sp>
      <p:sp>
        <p:nvSpPr>
          <p:cNvPr id="3" name="슬라이드 노트 개체 틀 2"/>
          <p:cNvSpPr>
            <a:spLocks noGrp="1"/>
          </p:cNvSpPr>
          <p:nvPr>
            <p:ph type="body" idx="1"/>
          </p:nvPr>
        </p:nvSpPr>
        <p:spPr/>
        <p:txBody>
          <a:bodyPr/>
          <a:lstStyle/>
          <a:p>
            <a:pPr algn="just" latinLnBrk="1"/>
            <a:r>
              <a:rPr lang="en-US" altLang="ko-KR"/>
              <a:t>Speech enhancement</a:t>
            </a:r>
            <a:r>
              <a:rPr lang="ko-KR" altLang="en-US" baseline="0"/>
              <a:t> 태스크에서는 </a:t>
            </a:r>
            <a:r>
              <a:rPr lang="en-US" altLang="ko-KR" baseline="0"/>
              <a:t>noise</a:t>
            </a:r>
            <a:r>
              <a:rPr lang="ko-KR" altLang="en-US" baseline="0"/>
              <a:t>가 심한 경우 </a:t>
            </a:r>
            <a:r>
              <a:rPr lang="en-US" altLang="ko-KR" baseline="0"/>
              <a:t>noise</a:t>
            </a:r>
            <a:r>
              <a:rPr lang="ko-KR" altLang="en-US" baseline="0"/>
              <a:t>와 </a:t>
            </a:r>
            <a:r>
              <a:rPr lang="en-US" altLang="ko-KR" baseline="0"/>
              <a:t>speech </a:t>
            </a:r>
            <a:r>
              <a:rPr lang="ko-KR" altLang="en-US" baseline="0"/>
              <a:t>성분을 구별하는 것을 넘어 </a:t>
            </a:r>
            <a:r>
              <a:rPr lang="en-US" altLang="ko-KR" baseline="0"/>
              <a:t>context </a:t>
            </a:r>
            <a:r>
              <a:rPr lang="ko-KR" altLang="en-US" baseline="0"/>
              <a:t>를 이해하는 능력을 갖춰야만 제대로 </a:t>
            </a:r>
            <a:r>
              <a:rPr lang="en-US" altLang="ko-KR" baseline="0"/>
              <a:t>clean speech estimation</a:t>
            </a:r>
            <a:r>
              <a:rPr lang="ko-KR" altLang="en-US" baseline="0"/>
              <a:t>을 수행할 수 있습니다</a:t>
            </a:r>
            <a:r>
              <a:rPr lang="en-US" altLang="ko-KR" baseline="0"/>
              <a:t>.</a:t>
            </a:r>
          </a:p>
          <a:p>
            <a:pPr algn="just" latinLnBrk="1"/>
            <a:endParaRPr lang="en-US" altLang="ko-KR" baseline="0"/>
          </a:p>
          <a:p>
            <a:pPr algn="just" latinLnBrk="1"/>
            <a:r>
              <a:rPr lang="ko-KR" altLang="en-US"/>
              <a:t>따라서</a:t>
            </a:r>
            <a:r>
              <a:rPr lang="en-US" altLang="ko-KR"/>
              <a:t>, </a:t>
            </a:r>
            <a:r>
              <a:rPr lang="ko-KR" altLang="en-US"/>
              <a:t>저희는 </a:t>
            </a:r>
            <a:r>
              <a:rPr lang="en-US" altLang="ko-KR"/>
              <a:t>contextualize</a:t>
            </a:r>
            <a:r>
              <a:rPr lang="en-US" altLang="ko-KR" baseline="0"/>
              <a:t> </a:t>
            </a:r>
            <a:r>
              <a:rPr lang="ko-KR" altLang="en-US" baseline="0"/>
              <a:t>성능이 뛰어나다고 알려진 </a:t>
            </a:r>
            <a:r>
              <a:rPr lang="en-US" altLang="ko-KR" baseline="0"/>
              <a:t>self-supervised-features</a:t>
            </a:r>
            <a:r>
              <a:rPr lang="ko-KR" altLang="en-US" baseline="0"/>
              <a:t>를 </a:t>
            </a:r>
            <a:r>
              <a:rPr lang="en-US" altLang="ko-KR" baseline="0"/>
              <a:t>speech enhancement</a:t>
            </a:r>
            <a:r>
              <a:rPr lang="ko-KR" altLang="en-US" baseline="0"/>
              <a:t>의 </a:t>
            </a:r>
            <a:r>
              <a:rPr lang="en-US" altLang="ko-KR" baseline="0"/>
              <a:t>latent variable modeling</a:t>
            </a:r>
            <a:r>
              <a:rPr lang="ko-KR" altLang="en-US" baseline="0"/>
              <a:t>에 활용하여 모델의 성능을 끌어올리는 방법론을 제안하였습니다</a:t>
            </a:r>
            <a:r>
              <a:rPr lang="en-US" altLang="ko-KR" baseline="0"/>
              <a:t>.</a:t>
            </a:r>
          </a:p>
          <a:p>
            <a:pPr algn="just" latinLnBrk="1"/>
            <a:endParaRPr lang="en-US" altLang="ko-KR" baseline="0"/>
          </a:p>
          <a:p>
            <a:pPr algn="just" latinLnBrk="1"/>
            <a:r>
              <a:rPr lang="ko-KR" altLang="en-US"/>
              <a:t>기존 </a:t>
            </a:r>
            <a:r>
              <a:rPr lang="en-US" altLang="ko-KR"/>
              <a:t>speech enhancement</a:t>
            </a:r>
            <a:r>
              <a:rPr lang="ko-KR" altLang="en-US" baseline="0"/>
              <a:t> 연구</a:t>
            </a:r>
            <a:r>
              <a:rPr lang="ko-KR" altLang="en-US"/>
              <a:t>들은 </a:t>
            </a:r>
            <a:r>
              <a:rPr lang="en-US" altLang="ko-KR"/>
              <a:t>noisy speech </a:t>
            </a:r>
            <a:r>
              <a:rPr lang="ko-KR" altLang="en-US"/>
              <a:t>를 입력으로 받는 태스크의 특성상</a:t>
            </a:r>
            <a:r>
              <a:rPr lang="en-US" altLang="ko-KR"/>
              <a:t>,</a:t>
            </a:r>
            <a:r>
              <a:rPr lang="ko-KR" altLang="en-US"/>
              <a:t> </a:t>
            </a:r>
            <a:r>
              <a:rPr lang="en-US" altLang="ko-KR"/>
              <a:t>self-supervised</a:t>
            </a:r>
            <a:r>
              <a:rPr lang="en-US" altLang="ko-KR" baseline="0"/>
              <a:t> features</a:t>
            </a:r>
            <a:r>
              <a:rPr lang="ko-KR" altLang="en-US" baseline="0"/>
              <a:t>도 </a:t>
            </a:r>
            <a:r>
              <a:rPr lang="en-US" altLang="ko-KR"/>
              <a:t>noisy</a:t>
            </a:r>
            <a:r>
              <a:rPr lang="en-US" altLang="ko-KR" baseline="0"/>
              <a:t> speech</a:t>
            </a:r>
            <a:r>
              <a:rPr lang="ko-KR" altLang="en-US"/>
              <a:t>로 부터 뽑아서 사용하는 연구들이</a:t>
            </a:r>
            <a:r>
              <a:rPr lang="ko-KR" altLang="en-US" baseline="0"/>
              <a:t> 활발하게 이루어졌는데요</a:t>
            </a:r>
            <a:r>
              <a:rPr lang="en-US" altLang="ko-KR" baseline="0"/>
              <a:t>.</a:t>
            </a:r>
          </a:p>
          <a:p>
            <a:pPr algn="just" latinLnBrk="1"/>
            <a:endParaRPr lang="en-US" altLang="ko-KR" baseline="0"/>
          </a:p>
          <a:p>
            <a:pPr algn="just" latinLnBrk="1"/>
            <a:r>
              <a:rPr lang="ko-KR" altLang="en-US" baseline="0"/>
              <a:t>일반적으로 </a:t>
            </a:r>
            <a:r>
              <a:rPr lang="en-US" altLang="ko-KR" baseline="0"/>
              <a:t>self-supervised model</a:t>
            </a:r>
            <a:r>
              <a:rPr lang="ko-KR" altLang="en-US" baseline="0"/>
              <a:t>은 </a:t>
            </a:r>
            <a:r>
              <a:rPr lang="en-US" altLang="ko-KR" baseline="0"/>
              <a:t>noisy speech </a:t>
            </a:r>
            <a:r>
              <a:rPr lang="ko-KR" altLang="en-US" baseline="0"/>
              <a:t>입력을 고려하여 학습되지는 않기 때문에 해당 </a:t>
            </a:r>
            <a:r>
              <a:rPr lang="en-US" altLang="ko-KR" baseline="0"/>
              <a:t>features</a:t>
            </a:r>
            <a:r>
              <a:rPr lang="ko-KR" altLang="en-US" baseline="0"/>
              <a:t>의 유용성은 </a:t>
            </a:r>
            <a:r>
              <a:rPr lang="en-US" altLang="ko-KR" baseline="0"/>
              <a:t>sub-optimal</a:t>
            </a:r>
            <a:r>
              <a:rPr lang="ko-KR" altLang="en-US" baseline="0"/>
              <a:t>할 수밖에 없습니다</a:t>
            </a:r>
            <a:r>
              <a:rPr lang="en-US" altLang="ko-KR" baseline="0"/>
              <a:t>.</a:t>
            </a:r>
          </a:p>
          <a:p>
            <a:pPr algn="just" latinLnBrk="1"/>
            <a:endParaRPr lang="en-US" altLang="ko-KR" baseline="0"/>
          </a:p>
          <a:p>
            <a:pPr algn="just" latinLnBrk="1"/>
            <a:r>
              <a:rPr lang="ko-KR" altLang="en-US" baseline="0"/>
              <a:t>따라서 저희는</a:t>
            </a:r>
            <a:r>
              <a:rPr lang="en-US" altLang="ko-KR" baseline="0"/>
              <a:t>,</a:t>
            </a:r>
            <a:r>
              <a:rPr lang="ko-KR" altLang="en-US" baseline="0"/>
              <a:t> </a:t>
            </a:r>
            <a:r>
              <a:rPr lang="en-US" altLang="ko-KR" baseline="0"/>
              <a:t>clean speech</a:t>
            </a:r>
            <a:r>
              <a:rPr lang="ko-KR" altLang="en-US" baseline="0"/>
              <a:t>로 부터 뽑은 </a:t>
            </a:r>
            <a:r>
              <a:rPr lang="en-US" altLang="ko-KR" baseline="0"/>
              <a:t>self-supervised features</a:t>
            </a:r>
            <a:r>
              <a:rPr lang="ko-KR" altLang="en-US" baseline="0"/>
              <a:t>를 직접 </a:t>
            </a:r>
            <a:r>
              <a:rPr lang="en-US" altLang="ko-KR" baseline="0"/>
              <a:t>latent variable modeling</a:t>
            </a:r>
            <a:r>
              <a:rPr lang="ko-KR" altLang="en-US" baseline="0"/>
              <a:t>을 위한 입력으로 활용하는 방법론을 제안하였습니다</a:t>
            </a:r>
            <a:r>
              <a:rPr lang="en-US" altLang="ko-KR" baseline="0"/>
              <a:t>.</a:t>
            </a:r>
            <a:endParaRPr lang="en-US" altLang="ko-KR"/>
          </a:p>
          <a:p>
            <a:pPr algn="just" latinLnBrk="1"/>
            <a:endParaRPr lang="en-US" altLang="ko-KR"/>
          </a:p>
        </p:txBody>
      </p:sp>
      <p:sp>
        <p:nvSpPr>
          <p:cNvPr id="4" name="슬라이드 번호 개체 틀 3"/>
          <p:cNvSpPr>
            <a:spLocks noGrp="1"/>
          </p:cNvSpPr>
          <p:nvPr>
            <p:ph type="sldNum" sz="quarter" idx="10"/>
          </p:nvPr>
        </p:nvSpPr>
        <p:spPr/>
        <p:txBody>
          <a:bodyPr/>
          <a:lstStyle/>
          <a:p>
            <a:fld id="{07553221-9A8A-4CB3-AB3A-051C7E253CDF}" type="slidenum">
              <a:rPr lang="ko-KR" altLang="en-US" smtClean="0"/>
              <a:pPr/>
              <a:t>6</a:t>
            </a:fld>
            <a:endParaRPr lang="ko-KR" altLang="en-US"/>
          </a:p>
        </p:txBody>
      </p:sp>
    </p:spTree>
    <p:extLst>
      <p:ext uri="{BB962C8B-B14F-4D97-AF65-F5344CB8AC3E}">
        <p14:creationId xmlns:p14="http://schemas.microsoft.com/office/powerpoint/2010/main" val="111408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a:t>본 연구에서는 </a:t>
            </a:r>
            <a:r>
              <a:rPr lang="en-US" altLang="ko-KR" dirty="0" err="1"/>
              <a:t>Squeezeformer</a:t>
            </a:r>
            <a:r>
              <a:rPr lang="en-US" altLang="ko-KR" dirty="0"/>
              <a:t> </a:t>
            </a:r>
            <a:r>
              <a:rPr lang="ko-KR" altLang="en-US" dirty="0"/>
              <a:t>모델을 </a:t>
            </a:r>
            <a:r>
              <a:rPr lang="en-US" altLang="ko-KR" dirty="0"/>
              <a:t>baseline</a:t>
            </a:r>
            <a:r>
              <a:rPr lang="en-US" altLang="ko-KR" baseline="0" dirty="0"/>
              <a:t> backbone</a:t>
            </a:r>
            <a:r>
              <a:rPr lang="ko-KR" altLang="en-US" dirty="0"/>
              <a:t>으로</a:t>
            </a:r>
            <a:r>
              <a:rPr lang="en-US" altLang="ko-KR" dirty="0"/>
              <a:t>, clean self-supervised features</a:t>
            </a:r>
            <a:r>
              <a:rPr lang="ko-KR" altLang="en-US" dirty="0"/>
              <a:t>로 부터 추가적인 </a:t>
            </a:r>
            <a:r>
              <a:rPr lang="en-US" altLang="ko-KR" dirty="0"/>
              <a:t>latent features</a:t>
            </a:r>
            <a:r>
              <a:rPr lang="ko-KR" altLang="en-US" dirty="0"/>
              <a:t>를 인코딩하여 모델의 학습 과정을 지도하는 </a:t>
            </a:r>
            <a:r>
              <a:rPr lang="en-US" altLang="ko-KR" dirty="0"/>
              <a:t>posterior encoder</a:t>
            </a:r>
            <a:r>
              <a:rPr lang="ko-KR" altLang="en-US" dirty="0"/>
              <a:t>가 추가된 </a:t>
            </a:r>
            <a:r>
              <a:rPr lang="ko-KR" altLang="en-US" dirty="0" err="1"/>
              <a:t>모델울</a:t>
            </a:r>
            <a:r>
              <a:rPr lang="ko-KR" altLang="en-US" dirty="0"/>
              <a:t> 개발하였습니다</a:t>
            </a:r>
            <a:r>
              <a:rPr lang="en-US" altLang="ko-KR" dirty="0"/>
              <a:t>.</a:t>
            </a:r>
          </a:p>
          <a:p>
            <a:endParaRPr lang="en-US" altLang="ko-KR" dirty="0"/>
          </a:p>
          <a:p>
            <a:r>
              <a:rPr lang="ko-KR" altLang="en-US" dirty="0"/>
              <a:t>저희는 이러한 모델 구조를 통해 </a:t>
            </a:r>
            <a:r>
              <a:rPr lang="en-US" altLang="ko-KR" dirty="0"/>
              <a:t>Speech Enhancement</a:t>
            </a:r>
            <a:r>
              <a:rPr lang="en-US" altLang="ko-KR" baseline="0" dirty="0"/>
              <a:t> </a:t>
            </a:r>
            <a:r>
              <a:rPr lang="ko-KR" altLang="en-US" baseline="0" dirty="0"/>
              <a:t>모델의 성능을 끌어올리는데 성공하였는데요</a:t>
            </a:r>
            <a:r>
              <a:rPr lang="en-US" altLang="ko-KR" baseline="0" dirty="0"/>
              <a:t>.</a:t>
            </a:r>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7</a:t>
            </a:fld>
            <a:endParaRPr lang="ko-KR" altLang="en-US"/>
          </a:p>
        </p:txBody>
      </p:sp>
    </p:spTree>
    <p:extLst>
      <p:ext uri="{BB962C8B-B14F-4D97-AF65-F5344CB8AC3E}">
        <p14:creationId xmlns:p14="http://schemas.microsoft.com/office/powerpoint/2010/main" val="100049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aseline="0"/>
              <a:t>하지만</a:t>
            </a:r>
            <a:r>
              <a:rPr lang="en-US" altLang="ko-KR" baseline="0"/>
              <a:t>, </a:t>
            </a:r>
            <a:r>
              <a:rPr lang="en-US" altLang="ko-KR"/>
              <a:t>Speech enhancement</a:t>
            </a:r>
            <a:r>
              <a:rPr lang="ko-KR" altLang="en-US"/>
              <a:t>에 </a:t>
            </a:r>
            <a:r>
              <a:rPr lang="en-US" altLang="ko-KR"/>
              <a:t>CVAE </a:t>
            </a:r>
            <a:r>
              <a:rPr lang="ko-KR" altLang="en-US"/>
              <a:t>프레임워크를 그대로 가져다가 적용하는 경우</a:t>
            </a:r>
            <a:r>
              <a:rPr lang="en-US" altLang="ko-KR"/>
              <a:t> overfitting</a:t>
            </a:r>
            <a:r>
              <a:rPr lang="ko-KR" altLang="en-US"/>
              <a:t>이나 </a:t>
            </a:r>
            <a:r>
              <a:rPr lang="en-US" altLang="ko-KR"/>
              <a:t>posterior collapse</a:t>
            </a:r>
            <a:r>
              <a:rPr lang="ko-KR" altLang="en-US"/>
              <a:t> 등의 현상이 발생하는 것을 확인하고</a:t>
            </a:r>
            <a:r>
              <a:rPr lang="en-US" altLang="ko-KR"/>
              <a:t>, </a:t>
            </a:r>
            <a:r>
              <a:rPr lang="ko-KR" altLang="en-US" baseline="0"/>
              <a:t>이를 해결하기 위해 </a:t>
            </a:r>
            <a:r>
              <a:rPr lang="en-US" altLang="ko-KR" baseline="0"/>
              <a:t>Normalizing Flow, Residual parameterization, Gradient-norm. based loss balancing</a:t>
            </a:r>
            <a:r>
              <a:rPr lang="ko-KR" altLang="en-US" baseline="0"/>
              <a:t>과 같은 다양한 추가 테크닉을 도입하여 모델의 성능을 개선하였습니다</a:t>
            </a:r>
            <a:r>
              <a:rPr lang="en-US" altLang="ko-KR" baseline="0"/>
              <a:t>.</a:t>
            </a:r>
          </a:p>
          <a:p>
            <a:endParaRPr lang="en-US" altLang="ko-KR" baseline="0"/>
          </a:p>
          <a:p>
            <a:r>
              <a:rPr lang="ko-KR" altLang="en-US" baseline="0"/>
              <a:t>그리고 여기서 지난 초심에서의 피드백을 반영</a:t>
            </a:r>
            <a:r>
              <a:rPr lang="en-US" altLang="ko-KR" baseline="0"/>
              <a:t>, </a:t>
            </a:r>
            <a:r>
              <a:rPr lang="ko-KR" altLang="en-US" baseline="0"/>
              <a:t>별도의 </a:t>
            </a:r>
            <a:r>
              <a:rPr lang="en-US" altLang="ko-KR" baseline="0"/>
              <a:t>gamma </a:t>
            </a:r>
            <a:r>
              <a:rPr lang="ko-KR" altLang="en-US" baseline="0"/>
              <a:t>변수를 추가하여</a:t>
            </a:r>
            <a:r>
              <a:rPr lang="en-US" altLang="ko-KR" baseline="0"/>
              <a:t> </a:t>
            </a:r>
            <a:r>
              <a:rPr lang="ko-KR" altLang="en-US" baseline="0"/>
              <a:t>혼동을 주는 것을 예방하였으며</a:t>
            </a:r>
            <a:r>
              <a:rPr lang="en-US" altLang="ko-KR" baseline="0"/>
              <a:t>, </a:t>
            </a:r>
            <a:r>
              <a:rPr lang="ko-KR" altLang="en-US" baseline="0"/>
              <a:t>실수로 누락됐던 </a:t>
            </a:r>
            <a:r>
              <a:rPr lang="en-US" altLang="ko-KR" baseline="0"/>
              <a:t>L2-norm </a:t>
            </a:r>
            <a:r>
              <a:rPr lang="ko-KR" altLang="en-US" baseline="0"/>
              <a:t>표기를 추가하였습니다</a:t>
            </a:r>
            <a:r>
              <a:rPr lang="en-US" altLang="ko-KR" baseline="0"/>
              <a:t>.</a:t>
            </a:r>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8</a:t>
            </a:fld>
            <a:endParaRPr lang="ko-KR" altLang="en-US"/>
          </a:p>
        </p:txBody>
      </p:sp>
    </p:spTree>
    <p:extLst>
      <p:ext uri="{BB962C8B-B14F-4D97-AF65-F5344CB8AC3E}">
        <p14:creationId xmlns:p14="http://schemas.microsoft.com/office/powerpoint/2010/main" val="424417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2349500"/>
            <a:ext cx="6810376" cy="5108575"/>
          </a:xfrm>
        </p:spPr>
      </p:sp>
      <p:sp>
        <p:nvSpPr>
          <p:cNvPr id="3" name="Notes Placeholder 2"/>
          <p:cNvSpPr>
            <a:spLocks noGrp="1"/>
          </p:cNvSpPr>
          <p:nvPr>
            <p:ph type="body" idx="1"/>
          </p:nvPr>
        </p:nvSpPr>
        <p:spPr/>
        <p:txBody>
          <a:bodyPr/>
          <a:lstStyle/>
          <a:p>
            <a:r>
              <a:rPr lang="ko-KR" altLang="en-US"/>
              <a:t>첫번째 테크닉은</a:t>
            </a:r>
            <a:r>
              <a:rPr lang="en-US" altLang="ko-KR"/>
              <a:t>, normalizing flow</a:t>
            </a:r>
            <a:r>
              <a:rPr lang="ko-KR" altLang="en-US"/>
              <a:t>를 활용하여 </a:t>
            </a:r>
            <a:r>
              <a:rPr lang="en-US" altLang="ko-KR"/>
              <a:t>KL-divergence</a:t>
            </a:r>
            <a:r>
              <a:rPr lang="ko-KR" altLang="en-US"/>
              <a:t>를 최소화하는 방법입니다</a:t>
            </a:r>
            <a:r>
              <a:rPr lang="en-US" altLang="ko-KR"/>
              <a:t>.</a:t>
            </a:r>
          </a:p>
          <a:p>
            <a:endParaRPr lang="en-US" altLang="ko-KR"/>
          </a:p>
          <a:p>
            <a:r>
              <a:rPr lang="ko-KR" altLang="en-US"/>
              <a:t>앞서 </a:t>
            </a:r>
            <a:r>
              <a:rPr lang="en-US" altLang="ko-KR"/>
              <a:t>VarianceFlow</a:t>
            </a:r>
            <a:r>
              <a:rPr lang="ko-KR" altLang="en-US"/>
              <a:t>에서 살펴본 것과 같은 방법론으로</a:t>
            </a:r>
            <a:r>
              <a:rPr lang="en-US" altLang="ko-KR"/>
              <a:t>, </a:t>
            </a:r>
            <a:r>
              <a:rPr lang="ko-KR" altLang="en-US"/>
              <a:t>이는</a:t>
            </a:r>
            <a:r>
              <a:rPr lang="en-US" altLang="ko-KR" baseline="0"/>
              <a:t> Kl-divergence</a:t>
            </a:r>
            <a:r>
              <a:rPr lang="ko-KR" altLang="en-US" baseline="0"/>
              <a:t>를 줄이는 과정에서 모델의 </a:t>
            </a:r>
            <a:r>
              <a:rPr lang="en-US" altLang="ko-KR" baseline="0"/>
              <a:t>flexibility</a:t>
            </a:r>
            <a:r>
              <a:rPr lang="ko-KR" altLang="en-US" baseline="0"/>
              <a:t>를 크게 향상시킬 수 있는 테크닉입니다</a:t>
            </a:r>
            <a:r>
              <a:rPr lang="en-US" altLang="ko-KR" baseline="0"/>
              <a:t>.</a:t>
            </a:r>
            <a:endParaRPr lang="ko-KR" altLang="en-US"/>
          </a:p>
          <a:p>
            <a:endParaRPr lang="ko-KR" altLang="en-US"/>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9</a:t>
            </a:fld>
            <a:endParaRPr lang="ko-KR" altLang="en-US"/>
          </a:p>
        </p:txBody>
      </p:sp>
    </p:spTree>
    <p:extLst>
      <p:ext uri="{BB962C8B-B14F-4D97-AF65-F5344CB8AC3E}">
        <p14:creationId xmlns:p14="http://schemas.microsoft.com/office/powerpoint/2010/main" val="21181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2349500"/>
            <a:ext cx="6810376" cy="5108575"/>
          </a:xfrm>
        </p:spPr>
      </p:sp>
      <p:sp>
        <p:nvSpPr>
          <p:cNvPr id="3" name="Notes Placeholder 2"/>
          <p:cNvSpPr>
            <a:spLocks noGrp="1"/>
          </p:cNvSpPr>
          <p:nvPr>
            <p:ph type="body" idx="1"/>
          </p:nvPr>
        </p:nvSpPr>
        <p:spPr/>
        <p:txBody>
          <a:bodyPr/>
          <a:lstStyle/>
          <a:p>
            <a:r>
              <a:rPr lang="ko-KR" altLang="en-US"/>
              <a:t>여기서 </a:t>
            </a:r>
            <a:r>
              <a:rPr lang="en-US" altLang="ko-KR"/>
              <a:t>normalizing</a:t>
            </a:r>
            <a:r>
              <a:rPr lang="en-US" altLang="ko-KR" baseline="0"/>
              <a:t> flow</a:t>
            </a:r>
            <a:r>
              <a:rPr lang="ko-KR" altLang="en-US" baseline="0"/>
              <a:t>란</a:t>
            </a:r>
            <a:r>
              <a:rPr lang="en-US" altLang="ko-KR" baseline="0"/>
              <a:t>, </a:t>
            </a:r>
            <a:r>
              <a:rPr lang="ko-KR" altLang="en-US" baseline="0"/>
              <a:t>분포 간의 </a:t>
            </a:r>
            <a:r>
              <a:rPr lang="en-US" altLang="ko-KR" baseline="0"/>
              <a:t>transformation</a:t>
            </a:r>
            <a:r>
              <a:rPr lang="ko-KR" altLang="en-US" baseline="0"/>
              <a:t>을 수행하는 일련의 일대일 함수들이라고 생각하시면 되는데요</a:t>
            </a:r>
            <a:r>
              <a:rPr lang="en-US" altLang="ko-KR" baseline="0"/>
              <a:t>.</a:t>
            </a:r>
          </a:p>
          <a:p>
            <a:endParaRPr lang="en-US" altLang="ko-KR" baseline="0"/>
          </a:p>
          <a:p>
            <a:r>
              <a:rPr lang="en-US" altLang="ko-KR" baseline="0"/>
              <a:t>normalizing flow</a:t>
            </a:r>
            <a:r>
              <a:rPr lang="ko-KR" altLang="en-US" baseline="0"/>
              <a:t>를 도입하는 것의 장점으로는</a:t>
            </a:r>
            <a:r>
              <a:rPr lang="en-US" altLang="ko-KR" baseline="0"/>
              <a:t>,</a:t>
            </a:r>
          </a:p>
          <a:p>
            <a:endParaRPr lang="en-US" altLang="ko-KR" baseline="0"/>
          </a:p>
          <a:p>
            <a:r>
              <a:rPr lang="ko-KR" altLang="en-US" baseline="0"/>
              <a:t>첫째 </a:t>
            </a:r>
            <a:r>
              <a:rPr lang="en-US" altLang="ko-KR" baseline="0"/>
              <a:t>bijective property </a:t>
            </a:r>
            <a:r>
              <a:rPr lang="ko-KR" altLang="en-US" baseline="0"/>
              <a:t>덕분에 모델에 </a:t>
            </a:r>
            <a:r>
              <a:rPr lang="en-US" altLang="ko-KR" baseline="0"/>
              <a:t>variance </a:t>
            </a:r>
            <a:r>
              <a:rPr lang="ko-KR" altLang="en-US" baseline="0"/>
              <a:t>정보를 넣어줄 때 데이터의 정보를 최대한 보존하는 것이 가능하며</a:t>
            </a:r>
            <a:r>
              <a:rPr lang="en-US" altLang="ko-KR" baseline="0"/>
              <a:t>,</a:t>
            </a:r>
          </a:p>
          <a:p>
            <a:endParaRPr lang="en-US" altLang="ko-KR" baseline="0"/>
          </a:p>
          <a:p>
            <a:r>
              <a:rPr lang="ko-KR" altLang="en-US" baseline="0"/>
              <a:t>둘째</a:t>
            </a:r>
            <a:r>
              <a:rPr lang="en-US" altLang="ko-KR" baseline="0"/>
              <a:t>, </a:t>
            </a:r>
            <a:r>
              <a:rPr lang="ko-KR" altLang="en-US" baseline="0"/>
              <a:t>그림에서 보이시는 것과 같이 </a:t>
            </a:r>
            <a:r>
              <a:rPr lang="en-US" altLang="ko-KR" baseline="0"/>
              <a:t>simple</a:t>
            </a:r>
            <a:r>
              <a:rPr lang="ko-KR" altLang="en-US" baseline="0"/>
              <a:t> </a:t>
            </a:r>
            <a:r>
              <a:rPr lang="en-US" altLang="ko-KR" baseline="0"/>
              <a:t>prior</a:t>
            </a:r>
            <a:r>
              <a:rPr lang="ko-KR" altLang="en-US" baseline="0"/>
              <a:t>를 사용하더라도</a:t>
            </a:r>
            <a:r>
              <a:rPr lang="en-US" altLang="ko-KR" baseline="0"/>
              <a:t>, posterior </a:t>
            </a:r>
            <a:r>
              <a:rPr lang="ko-KR" altLang="en-US" baseline="0"/>
              <a:t>분포를 </a:t>
            </a:r>
            <a:r>
              <a:rPr lang="en-US" altLang="ko-KR" baseline="0"/>
              <a:t>prior</a:t>
            </a:r>
            <a:r>
              <a:rPr lang="ko-KR" altLang="en-US" baseline="0"/>
              <a:t>에 </a:t>
            </a:r>
            <a:r>
              <a:rPr lang="en-US" altLang="ko-KR" baseline="0"/>
              <a:t>matching</a:t>
            </a:r>
            <a:r>
              <a:rPr lang="ko-KR" altLang="en-US" baseline="0"/>
              <a:t>시키는 과정에서 </a:t>
            </a:r>
            <a:r>
              <a:rPr lang="en-US" altLang="ko-KR" baseline="0"/>
              <a:t>modeling flexibility</a:t>
            </a:r>
            <a:r>
              <a:rPr lang="ko-KR" altLang="en-US" baseline="0"/>
              <a:t>를 크게 향상시킬 수 있습니다</a:t>
            </a:r>
            <a:r>
              <a:rPr lang="en-US" altLang="ko-KR" baseline="0"/>
              <a:t>.</a:t>
            </a:r>
            <a:endParaRPr lang="ko-KR" altLang="en-US"/>
          </a:p>
          <a:p>
            <a:endParaRPr lang="ko-KR" altLang="en-US"/>
          </a:p>
        </p:txBody>
      </p:sp>
      <p:sp>
        <p:nvSpPr>
          <p:cNvPr id="4" name="Slide Number Placeholder 3"/>
          <p:cNvSpPr>
            <a:spLocks noGrp="1"/>
          </p:cNvSpPr>
          <p:nvPr>
            <p:ph type="sldNum" sz="quarter" idx="5"/>
          </p:nvPr>
        </p:nvSpPr>
        <p:spPr/>
        <p:txBody>
          <a:bodyPr/>
          <a:lstStyle/>
          <a:p>
            <a:fld id="{07553221-9A8A-4CB3-AB3A-051C7E253CDF}" type="slidenum">
              <a:rPr lang="ko-KR" altLang="en-US" smtClean="0"/>
              <a:pPr/>
              <a:t>10</a:t>
            </a:fld>
            <a:endParaRPr lang="ko-KR" altLang="en-US"/>
          </a:p>
        </p:txBody>
      </p:sp>
    </p:spTree>
    <p:extLst>
      <p:ext uri="{BB962C8B-B14F-4D97-AF65-F5344CB8AC3E}">
        <p14:creationId xmlns:p14="http://schemas.microsoft.com/office/powerpoint/2010/main" val="3183665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8" y="488444"/>
            <a:ext cx="8272212" cy="482546"/>
          </a:xfrm>
        </p:spPr>
        <p:txBody>
          <a:bodyPr>
            <a:noAutofit/>
          </a:bodyPr>
          <a:lstStyle>
            <a:lvl1pPr>
              <a:defRPr sz="2800" b="1" cap="none">
                <a:solidFill>
                  <a:schemeClr val="tx1"/>
                </a:solidFill>
                <a:latin typeface="Calibri" panose="020F0502020204030204" pitchFamily="34" charset="0"/>
                <a:ea typeface="나눔고딕" panose="020D0604000000000000" pitchFamily="50" charset="-127"/>
                <a:cs typeface="Calibri" panose="020F0502020204030204" pitchFamily="34" charset="0"/>
              </a:defRPr>
            </a:lvl1pPr>
          </a:lstStyle>
          <a:p>
            <a:r>
              <a:rPr lang="en-US" altLang="ko-KR"/>
              <a:t>Click to edit Master title style</a:t>
            </a:r>
            <a:endParaRPr lang="en-US"/>
          </a:p>
        </p:txBody>
      </p:sp>
      <p:sp>
        <p:nvSpPr>
          <p:cNvPr id="3" name="Content Placeholder 2"/>
          <p:cNvSpPr>
            <a:spLocks noGrp="1"/>
          </p:cNvSpPr>
          <p:nvPr>
            <p:ph idx="1" hasCustomPrompt="1"/>
          </p:nvPr>
        </p:nvSpPr>
        <p:spPr>
          <a:xfrm>
            <a:off x="435898" y="1271599"/>
            <a:ext cx="8272211" cy="5043404"/>
          </a:xfrm>
        </p:spPr>
        <p:txBody>
          <a:bodyPr>
            <a:normAutofit/>
          </a:bodyPr>
          <a:lstStyle>
            <a:lvl1pPr marL="222250" indent="-180975" latinLnBrk="0">
              <a:lnSpc>
                <a:spcPct val="100000"/>
              </a:lnSpc>
              <a:spcBef>
                <a:spcPts val="0"/>
              </a:spcBef>
              <a:spcAft>
                <a:spcPts val="1500"/>
              </a:spcAft>
              <a:buClrTx/>
              <a:buSzPct val="108000"/>
              <a:buFont typeface="Arial" panose="020B0604020202020204" pitchFamily="34" charset="0"/>
              <a:buChar char="•"/>
              <a:tabLst>
                <a:tab pos="41275" algn="l"/>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1pPr>
            <a:lvl2pPr marL="454025" indent="-192088" latinLnBrk="0">
              <a:lnSpc>
                <a:spcPct val="100000"/>
              </a:lnSpc>
              <a:spcBef>
                <a:spcPts val="0"/>
              </a:spcBef>
              <a:spcAft>
                <a:spcPts val="1500"/>
              </a:spcAft>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2pPr>
            <a:lvl3pPr marL="627063" indent="-142875" latinLnBrk="0">
              <a:lnSpc>
                <a:spcPct val="100000"/>
              </a:lnSpc>
              <a:spcBef>
                <a:spcPts val="0"/>
              </a:spcBef>
              <a:spcAft>
                <a:spcPts val="1500"/>
              </a:spcAft>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3pPr>
            <a:lvl4pPr marL="854075" indent="-158750" latinLnBrk="0">
              <a:lnSpc>
                <a:spcPct val="100000"/>
              </a:lnSpc>
              <a:spcBef>
                <a:spcPts val="0"/>
              </a:spcBef>
              <a:spcAft>
                <a:spcPts val="1500"/>
              </a:spcAft>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4pPr>
            <a:lvl5pPr marL="1162050" indent="-163513" latinLnBrk="0">
              <a:lnSpc>
                <a:spcPct val="100000"/>
              </a:lnSpc>
              <a:spcBef>
                <a:spcPts val="0"/>
              </a:spcBef>
              <a:spcAft>
                <a:spcPts val="1500"/>
              </a:spcAft>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5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pic>
        <p:nvPicPr>
          <p:cNvPr id="4" name="Picture 2" descr="Text&#10;&#10;Description automatically generated">
            <a:extLst>
              <a:ext uri="{FF2B5EF4-FFF2-40B4-BE49-F238E27FC236}">
                <a16:creationId xmlns:a16="http://schemas.microsoft.com/office/drawing/2014/main" id="{EF8394A7-2BD5-4637-946F-B94C615899DB}"/>
              </a:ext>
            </a:extLst>
          </p:cNvPr>
          <p:cNvPicPr>
            <a:picLocks noChangeAspect="1"/>
          </p:cNvPicPr>
          <p:nvPr userDrawn="1"/>
        </p:nvPicPr>
        <p:blipFill rotWithShape="1">
          <a:blip r:embed="rId2"/>
          <a:srcRect l="7216" t="16562" r="6636" b="13453"/>
          <a:stretch/>
        </p:blipFill>
        <p:spPr>
          <a:xfrm>
            <a:off x="7280123" y="163268"/>
            <a:ext cx="1796286" cy="272098"/>
          </a:xfrm>
          <a:prstGeom prst="rect">
            <a:avLst/>
          </a:prstGeom>
        </p:spPr>
      </p:pic>
      <p:sp>
        <p:nvSpPr>
          <p:cNvPr id="5" name="직사각형 4"/>
          <p:cNvSpPr/>
          <p:nvPr userDrawn="1"/>
        </p:nvSpPr>
        <p:spPr>
          <a:xfrm>
            <a:off x="7280123" y="150124"/>
            <a:ext cx="1796285" cy="28524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그림 5" descr="01_정장(심볼마크).jpg">
            <a:extLst>
              <a:ext uri="{FF2B5EF4-FFF2-40B4-BE49-F238E27FC236}">
                <a16:creationId xmlns:a16="http://schemas.microsoft.com/office/drawing/2014/main" id="{65A4D13A-D4CB-675B-4018-A36483D0BDA9}"/>
              </a:ext>
            </a:extLst>
          </p:cNvPr>
          <p:cNvPicPr>
            <a:picLocks noChangeAspect="1"/>
          </p:cNvPicPr>
          <p:nvPr userDrawn="1"/>
        </p:nvPicPr>
        <p:blipFill>
          <a:blip r:embed="rId3" cstate="print">
            <a:clrChange>
              <a:clrFrom>
                <a:srgbClr val="FFFFFF"/>
              </a:clrFrom>
              <a:clrTo>
                <a:srgbClr val="FFFFFF">
                  <a:alpha val="0"/>
                </a:srgbClr>
              </a:clrTo>
            </a:clrChange>
          </a:blip>
          <a:srcRect l="29651" t="35969" r="29652" b="30625"/>
          <a:stretch>
            <a:fillRect/>
          </a:stretch>
        </p:blipFill>
        <p:spPr>
          <a:xfrm>
            <a:off x="54398" y="139225"/>
            <a:ext cx="318593" cy="345143"/>
          </a:xfrm>
          <a:prstGeom prst="rect">
            <a:avLst/>
          </a:prstGeom>
        </p:spPr>
      </p:pic>
      <p:sp>
        <p:nvSpPr>
          <p:cNvPr id="7" name="직사각형 6"/>
          <p:cNvSpPr/>
          <p:nvPr userDrawn="1"/>
        </p:nvSpPr>
        <p:spPr>
          <a:xfrm>
            <a:off x="54397" y="139224"/>
            <a:ext cx="318594" cy="345143"/>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그림 7" descr="텍스트, 도표, 라인, 디자인이(가) 표시된 사진&#10;&#10;자동 생성된 설명">
            <a:extLst>
              <a:ext uri="{FF2B5EF4-FFF2-40B4-BE49-F238E27FC236}">
                <a16:creationId xmlns:a16="http://schemas.microsoft.com/office/drawing/2014/main" id="{EE341EA7-708A-4803-9075-FAD08C5F884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913" t="3933" r="73217" b="61839"/>
          <a:stretch/>
        </p:blipFill>
        <p:spPr>
          <a:xfrm>
            <a:off x="54397" y="6373631"/>
            <a:ext cx="381501" cy="345144"/>
          </a:xfrm>
          <a:prstGeom prst="rect">
            <a:avLst/>
          </a:prstGeom>
        </p:spPr>
      </p:pic>
    </p:spTree>
    <p:extLst>
      <p:ext uri="{BB962C8B-B14F-4D97-AF65-F5344CB8AC3E}">
        <p14:creationId xmlns:p14="http://schemas.microsoft.com/office/powerpoint/2010/main" val="109427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9418" y="2218768"/>
            <a:ext cx="8245162" cy="1264020"/>
          </a:xfrm>
          <a:effectLst/>
        </p:spPr>
        <p:txBody>
          <a:bodyPr anchor="b">
            <a:normAutofit/>
          </a:bodyPr>
          <a:lstStyle>
            <a:lvl1pPr algn="ctr">
              <a:defRPr sz="3200" b="1" cap="none">
                <a:solidFill>
                  <a:schemeClr val="tx1"/>
                </a:solidFill>
                <a:latin typeface="Arial" panose="020B0604020202020204" pitchFamily="34" charset="0"/>
                <a:cs typeface="Arial" panose="020B0604020202020204" pitchFamily="34" charset="0"/>
              </a:defRPr>
            </a:lvl1pPr>
          </a:lstStyle>
          <a:p>
            <a:r>
              <a:rPr lang="en-US" altLang="ko-KR"/>
              <a:t>Click to edit master title style</a:t>
            </a:r>
            <a:endParaRPr lang="en-US"/>
          </a:p>
        </p:txBody>
      </p:sp>
      <p:sp>
        <p:nvSpPr>
          <p:cNvPr id="11" name="Text Placeholder 10">
            <a:extLst>
              <a:ext uri="{FF2B5EF4-FFF2-40B4-BE49-F238E27FC236}">
                <a16:creationId xmlns:a16="http://schemas.microsoft.com/office/drawing/2014/main" id="{F31A9F0C-E8D2-934D-83AC-AE9559E8B8A5}"/>
              </a:ext>
            </a:extLst>
          </p:cNvPr>
          <p:cNvSpPr>
            <a:spLocks noGrp="1"/>
          </p:cNvSpPr>
          <p:nvPr>
            <p:ph type="body" sz="quarter" idx="10" hasCustomPrompt="1"/>
          </p:nvPr>
        </p:nvSpPr>
        <p:spPr>
          <a:xfrm>
            <a:off x="1687490" y="4146534"/>
            <a:ext cx="5769020" cy="1005838"/>
          </a:xfrm>
        </p:spPr>
        <p:txBody>
          <a:bodyPr anchor="t">
            <a:normAutofit/>
          </a:bodyPr>
          <a:lstStyle>
            <a:lvl1pPr marL="0" indent="0" algn="ctr">
              <a:lnSpc>
                <a:spcPct val="114000"/>
              </a:lnSpc>
              <a:spcBef>
                <a:spcPts val="0"/>
              </a:spcBef>
              <a:spcAft>
                <a:spcPts val="0"/>
              </a:spcAft>
              <a:buNone/>
              <a:defRPr sz="1600" b="1">
                <a:latin typeface="Arial" panose="020B0604020202020204" pitchFamily="34" charset="0"/>
                <a:cs typeface="Arial" panose="020B0604020202020204" pitchFamily="34" charset="0"/>
              </a:defRPr>
            </a:lvl1pPr>
          </a:lstStyle>
          <a:p>
            <a:pPr lvl="0"/>
            <a:r>
              <a:rPr lang="en-US"/>
              <a:t>Subtitle</a:t>
            </a:r>
          </a:p>
        </p:txBody>
      </p:sp>
      <p:graphicFrame>
        <p:nvGraphicFramePr>
          <p:cNvPr id="24" name="Table 23">
            <a:extLst>
              <a:ext uri="{FF2B5EF4-FFF2-40B4-BE49-F238E27FC236}">
                <a16:creationId xmlns:a16="http://schemas.microsoft.com/office/drawing/2014/main" id="{555A0568-CDD8-D54A-BDD3-D20D1067CA5B}"/>
              </a:ext>
            </a:extLst>
          </p:cNvPr>
          <p:cNvGraphicFramePr>
            <a:graphicFrameLocks noGrp="1"/>
          </p:cNvGraphicFramePr>
          <p:nvPr userDrawn="1"/>
        </p:nvGraphicFramePr>
        <p:xfrm>
          <a:off x="6414247" y="6335963"/>
          <a:ext cx="2622177" cy="403200"/>
        </p:xfrm>
        <a:graphic>
          <a:graphicData uri="http://schemas.openxmlformats.org/drawingml/2006/table">
            <a:tbl>
              <a:tblPr firstRow="1" bandRow="1">
                <a:tableStyleId>{2D5ABB26-0587-4C30-8999-92F81FD0307C}</a:tableStyleId>
              </a:tblPr>
              <a:tblGrid>
                <a:gridCol w="1602442">
                  <a:extLst>
                    <a:ext uri="{9D8B030D-6E8A-4147-A177-3AD203B41FA5}">
                      <a16:colId xmlns:a16="http://schemas.microsoft.com/office/drawing/2014/main" val="3592418452"/>
                    </a:ext>
                  </a:extLst>
                </a:gridCol>
                <a:gridCol w="1019735">
                  <a:extLst>
                    <a:ext uri="{9D8B030D-6E8A-4147-A177-3AD203B41FA5}">
                      <a16:colId xmlns:a16="http://schemas.microsoft.com/office/drawing/2014/main" val="718893289"/>
                    </a:ext>
                  </a:extLst>
                </a:gridCol>
              </a:tblGrid>
              <a:tr h="201600">
                <a:tc>
                  <a:txBody>
                    <a:bodyPr/>
                    <a:lstStyle/>
                    <a:p>
                      <a:pPr algn="l"/>
                      <a:endParaRPr lang="en-US" sz="1300" b="0"/>
                    </a:p>
                  </a:txBody>
                  <a:tcPr marL="72000" marR="0" marT="0" marB="0" anchor="ctr">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r"/>
                      <a:endParaRPr lang="en-US" sz="1300" b="0"/>
                    </a:p>
                  </a:txBody>
                  <a:tcPr marL="0" marR="72000" marT="0" marB="0" anchor="ctr">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467121"/>
                  </a:ext>
                </a:extLst>
              </a:tr>
              <a:tr h="201600">
                <a:tc>
                  <a:txBody>
                    <a:bodyPr/>
                    <a:lstStyle/>
                    <a:p>
                      <a:pPr algn="l"/>
                      <a:endParaRPr lang="en-US" sz="1300" b="0"/>
                    </a:p>
                  </a:txBody>
                  <a:tcPr marL="72000" marR="0" marT="0" marB="0" anchor="ctr">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300" b="0"/>
                    </a:p>
                  </a:txBody>
                  <a:tcPr marL="0" marR="72000" marT="0" marB="0" anchor="ctr">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9372620"/>
                  </a:ext>
                </a:extLst>
              </a:tr>
            </a:tbl>
          </a:graphicData>
        </a:graphic>
      </p:graphicFrame>
      <p:cxnSp>
        <p:nvCxnSpPr>
          <p:cNvPr id="36" name="Straight Connector 35">
            <a:extLst>
              <a:ext uri="{FF2B5EF4-FFF2-40B4-BE49-F238E27FC236}">
                <a16:creationId xmlns:a16="http://schemas.microsoft.com/office/drawing/2014/main" id="{7A87F336-A6A1-AC45-8750-1B4E9E18D68A}"/>
              </a:ext>
            </a:extLst>
          </p:cNvPr>
          <p:cNvCxnSpPr>
            <a:cxnSpLocks/>
          </p:cNvCxnSpPr>
          <p:nvPr userDrawn="1"/>
        </p:nvCxnSpPr>
        <p:spPr>
          <a:xfrm>
            <a:off x="3657600" y="3845860"/>
            <a:ext cx="1828800" cy="0"/>
          </a:xfrm>
          <a:prstGeom prst="line">
            <a:avLst/>
          </a:prstGeom>
          <a:ln w="63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07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p:cNvSpPr>
            <a:spLocks noGrp="1"/>
          </p:cNvSpPr>
          <p:nvPr>
            <p:ph type="title"/>
          </p:nvPr>
        </p:nvSpPr>
        <p:spPr>
          <a:xfrm>
            <a:off x="435898" y="874878"/>
            <a:ext cx="8272212" cy="482546"/>
          </a:xfrm>
        </p:spPr>
        <p:txBody>
          <a:bodyPr>
            <a:noAutofit/>
          </a:bodyPr>
          <a:lstStyle>
            <a:lvl1pPr>
              <a:defRPr sz="2800" b="1" cap="none">
                <a:solidFill>
                  <a:schemeClr val="tx1"/>
                </a:solidFill>
                <a:latin typeface="Calibri" panose="020F0502020204030204" pitchFamily="34" charset="0"/>
                <a:ea typeface="나눔고딕" panose="020D0604000000000000" pitchFamily="50" charset="-127"/>
                <a:cs typeface="Calibri" panose="020F0502020204030204" pitchFamily="34" charset="0"/>
              </a:defRPr>
            </a:lvl1pPr>
          </a:lstStyle>
          <a:p>
            <a:r>
              <a:rPr lang="en-US" altLang="ko-KR"/>
              <a:t>Click to edit Master title style</a:t>
            </a:r>
            <a:endParaRPr lang="en-US"/>
          </a:p>
        </p:txBody>
      </p:sp>
      <p:sp>
        <p:nvSpPr>
          <p:cNvPr id="3" name="Content Placeholder 2"/>
          <p:cNvSpPr>
            <a:spLocks noGrp="1"/>
          </p:cNvSpPr>
          <p:nvPr>
            <p:ph idx="1" hasCustomPrompt="1"/>
          </p:nvPr>
        </p:nvSpPr>
        <p:spPr>
          <a:xfrm>
            <a:off x="435898" y="1935678"/>
            <a:ext cx="8272211" cy="3526971"/>
          </a:xfrm>
        </p:spPr>
        <p:txBody>
          <a:bodyPr>
            <a:normAutofit/>
          </a:bodyPr>
          <a:lstStyle>
            <a:lvl1pPr marL="317500" indent="-276225" latinLnBrk="0">
              <a:lnSpc>
                <a:spcPct val="120000"/>
              </a:lnSpc>
              <a:buClrTx/>
              <a:buSzPct val="108000"/>
              <a:buFont typeface="Arial" panose="020B0604020202020204" pitchFamily="34" charset="0"/>
              <a:buChar char="•"/>
              <a:tabLst/>
              <a:defRPr sz="24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1pPr>
            <a:lvl2pPr marL="454025" indent="-192088" latinLnBrk="0">
              <a:lnSpc>
                <a:spcPct val="120000"/>
              </a:lnSpc>
              <a:buClrTx/>
              <a:buSzPct val="108000"/>
              <a:buFont typeface="Arial" panose="020B0604020202020204" pitchFamily="34" charset="0"/>
              <a:buChar char="•"/>
              <a:tabLst/>
              <a:defRPr sz="20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2pPr>
            <a:lvl3pPr marL="627063" indent="-142875">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3pPr>
            <a:lvl4pPr marL="854075" indent="-158750">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4pPr>
            <a:lvl5pPr marL="1162050" indent="-163513">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5pPr>
          </a:lstStyle>
          <a:p>
            <a:pPr lvl="0"/>
            <a:r>
              <a:rPr lang="en-US" altLang="ko-KR"/>
              <a:t>Edit Master text styles</a:t>
            </a:r>
          </a:p>
          <a:p>
            <a:pPr lvl="1"/>
            <a:r>
              <a:rPr lang="en-US" altLang="ko-KR"/>
              <a:t>2nd level</a:t>
            </a:r>
          </a:p>
        </p:txBody>
      </p:sp>
    </p:spTree>
    <p:extLst>
      <p:ext uri="{BB962C8B-B14F-4D97-AF65-F5344CB8AC3E}">
        <p14:creationId xmlns:p14="http://schemas.microsoft.com/office/powerpoint/2010/main" val="220239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verview">
    <p:spTree>
      <p:nvGrpSpPr>
        <p:cNvPr id="1" name=""/>
        <p:cNvGrpSpPr/>
        <p:nvPr/>
      </p:nvGrpSpPr>
      <p:grpSpPr>
        <a:xfrm>
          <a:off x="0" y="0"/>
          <a:ext cx="0" cy="0"/>
          <a:chOff x="0" y="0"/>
          <a:chExt cx="0" cy="0"/>
        </a:xfrm>
      </p:grpSpPr>
      <p:sp>
        <p:nvSpPr>
          <p:cNvPr id="2" name="Title 1"/>
          <p:cNvSpPr>
            <a:spLocks noGrp="1"/>
          </p:cNvSpPr>
          <p:nvPr>
            <p:ph type="title"/>
          </p:nvPr>
        </p:nvSpPr>
        <p:spPr>
          <a:xfrm>
            <a:off x="435898" y="616460"/>
            <a:ext cx="8272212" cy="482546"/>
          </a:xfrm>
        </p:spPr>
        <p:txBody>
          <a:bodyPr>
            <a:noAutofit/>
          </a:bodyPr>
          <a:lstStyle>
            <a:lvl1pPr>
              <a:defRPr sz="2800" b="1" cap="none">
                <a:solidFill>
                  <a:schemeClr val="tx1"/>
                </a:solidFill>
                <a:latin typeface="Apple SD Gothic Neo" panose="02000300000000000000" pitchFamily="2" charset="-127"/>
                <a:ea typeface="Apple SD Gothic Neo" panose="02000300000000000000" pitchFamily="2" charset="-127"/>
                <a:cs typeface="Calibri" panose="020F0502020204030204" pitchFamily="34" charset="0"/>
              </a:defRPr>
            </a:lvl1pPr>
          </a:lstStyle>
          <a:p>
            <a:r>
              <a:rPr lang="en-US" altLang="ko-KR"/>
              <a:t>Click to edit Master title style</a:t>
            </a:r>
            <a:endParaRPr lang="en-US"/>
          </a:p>
        </p:txBody>
      </p:sp>
      <p:sp>
        <p:nvSpPr>
          <p:cNvPr id="3" name="Content Placeholder 2"/>
          <p:cNvSpPr>
            <a:spLocks noGrp="1"/>
          </p:cNvSpPr>
          <p:nvPr>
            <p:ph idx="1" hasCustomPrompt="1"/>
          </p:nvPr>
        </p:nvSpPr>
        <p:spPr>
          <a:xfrm>
            <a:off x="435898" y="1341784"/>
            <a:ext cx="8272211" cy="4691268"/>
          </a:xfrm>
        </p:spPr>
        <p:txBody>
          <a:bodyPr>
            <a:normAutofit/>
          </a:bodyPr>
          <a:lstStyle>
            <a:lvl1pPr marL="317500" indent="-276225" latinLnBrk="0">
              <a:lnSpc>
                <a:spcPct val="120000"/>
              </a:lnSpc>
              <a:buClrTx/>
              <a:buSzPct val="108000"/>
              <a:buFont typeface="Arial" panose="020B0604020202020204" pitchFamily="34" charset="0"/>
              <a:buChar char="•"/>
              <a:tabLst/>
              <a:defRPr sz="2000">
                <a:solidFill>
                  <a:schemeClr val="tx1">
                    <a:lumMod val="95000"/>
                    <a:lumOff val="5000"/>
                  </a:schemeClr>
                </a:solidFill>
                <a:latin typeface="Apple SD Gothic Neo" panose="02000300000000000000" pitchFamily="2" charset="-127"/>
                <a:ea typeface="Apple SD Gothic Neo" panose="02000300000000000000" pitchFamily="2" charset="-127"/>
                <a:cs typeface="Calibri" panose="020F0502020204030204" pitchFamily="34" charset="0"/>
              </a:defRPr>
            </a:lvl1pPr>
            <a:lvl2pPr marL="454025" indent="-192088" latinLnBrk="0">
              <a:lnSpc>
                <a:spcPct val="120000"/>
              </a:lnSpc>
              <a:buClrTx/>
              <a:buSzPct val="108000"/>
              <a:buFont typeface="Arial" panose="020B0604020202020204" pitchFamily="34" charset="0"/>
              <a:buChar char="•"/>
              <a:tabLst/>
              <a:defRPr sz="1800">
                <a:solidFill>
                  <a:schemeClr val="tx1">
                    <a:lumMod val="95000"/>
                    <a:lumOff val="5000"/>
                  </a:schemeClr>
                </a:solidFill>
                <a:latin typeface="Apple SD Gothic Neo" panose="02000300000000000000" pitchFamily="2" charset="-127"/>
                <a:ea typeface="Apple SD Gothic Neo" panose="02000300000000000000" pitchFamily="2" charset="-127"/>
                <a:cs typeface="Calibri" panose="020F0502020204030204" pitchFamily="34" charset="0"/>
              </a:defRPr>
            </a:lvl2pPr>
            <a:lvl3pPr marL="627063" indent="-142875">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3pPr>
            <a:lvl4pPr marL="854075" indent="-158750">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4pPr>
            <a:lvl5pPr marL="1162050" indent="-163513">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5pPr>
          </a:lstStyle>
          <a:p>
            <a:pPr lvl="0"/>
            <a:r>
              <a:rPr lang="en-US" altLang="ko-KR"/>
              <a:t>Edit Master text styles</a:t>
            </a:r>
          </a:p>
          <a:p>
            <a:pPr lvl="1"/>
            <a:r>
              <a:rPr lang="en-US" altLang="ko-KR"/>
              <a:t>2nd level</a:t>
            </a:r>
          </a:p>
        </p:txBody>
      </p:sp>
    </p:spTree>
    <p:extLst>
      <p:ext uri="{BB962C8B-B14F-4D97-AF65-F5344CB8AC3E}">
        <p14:creationId xmlns:p14="http://schemas.microsoft.com/office/powerpoint/2010/main" val="341896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6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9418" y="2218768"/>
            <a:ext cx="8245162" cy="1264020"/>
          </a:xfrm>
          <a:effectLst/>
        </p:spPr>
        <p:txBody>
          <a:bodyPr anchor="b">
            <a:normAutofit/>
          </a:bodyPr>
          <a:lstStyle>
            <a:lvl1pPr algn="ctr">
              <a:defRPr sz="3200" b="1" cap="none">
                <a:solidFill>
                  <a:schemeClr val="tx1"/>
                </a:solidFill>
                <a:latin typeface="Arial" panose="020B0604020202020204" pitchFamily="34" charset="0"/>
                <a:cs typeface="Arial" panose="020B0604020202020204" pitchFamily="34" charset="0"/>
              </a:defRPr>
            </a:lvl1pPr>
          </a:lstStyle>
          <a:p>
            <a:r>
              <a:rPr lang="en-US" altLang="ko-KR"/>
              <a:t>Click to edit master title style</a:t>
            </a:r>
            <a:endParaRPr lang="en-US"/>
          </a:p>
        </p:txBody>
      </p:sp>
      <p:sp>
        <p:nvSpPr>
          <p:cNvPr id="11" name="Text Placeholder 10">
            <a:extLst>
              <a:ext uri="{FF2B5EF4-FFF2-40B4-BE49-F238E27FC236}">
                <a16:creationId xmlns:a16="http://schemas.microsoft.com/office/drawing/2014/main" id="{F31A9F0C-E8D2-934D-83AC-AE9559E8B8A5}"/>
              </a:ext>
            </a:extLst>
          </p:cNvPr>
          <p:cNvSpPr>
            <a:spLocks noGrp="1"/>
          </p:cNvSpPr>
          <p:nvPr>
            <p:ph type="body" sz="quarter" idx="10" hasCustomPrompt="1"/>
          </p:nvPr>
        </p:nvSpPr>
        <p:spPr>
          <a:xfrm>
            <a:off x="1687490" y="4146534"/>
            <a:ext cx="5769020" cy="1005838"/>
          </a:xfrm>
        </p:spPr>
        <p:txBody>
          <a:bodyPr anchor="t">
            <a:normAutofit/>
          </a:bodyPr>
          <a:lstStyle>
            <a:lvl1pPr marL="0" indent="0" algn="ctr">
              <a:lnSpc>
                <a:spcPct val="114000"/>
              </a:lnSpc>
              <a:spcBef>
                <a:spcPts val="0"/>
              </a:spcBef>
              <a:spcAft>
                <a:spcPts val="0"/>
              </a:spcAft>
              <a:buNone/>
              <a:defRPr sz="1600" b="1">
                <a:latin typeface="Arial" panose="020B0604020202020204" pitchFamily="34" charset="0"/>
                <a:cs typeface="Arial" panose="020B0604020202020204" pitchFamily="34" charset="0"/>
              </a:defRPr>
            </a:lvl1pPr>
          </a:lstStyle>
          <a:p>
            <a:pPr lvl="0"/>
            <a:r>
              <a:rPr lang="en-US"/>
              <a:t>Subtitle</a:t>
            </a:r>
          </a:p>
        </p:txBody>
      </p:sp>
      <p:graphicFrame>
        <p:nvGraphicFramePr>
          <p:cNvPr id="24" name="Table 23">
            <a:extLst>
              <a:ext uri="{FF2B5EF4-FFF2-40B4-BE49-F238E27FC236}">
                <a16:creationId xmlns:a16="http://schemas.microsoft.com/office/drawing/2014/main" id="{555A0568-CDD8-D54A-BDD3-D20D1067CA5B}"/>
              </a:ext>
            </a:extLst>
          </p:cNvPr>
          <p:cNvGraphicFramePr>
            <a:graphicFrameLocks noGrp="1"/>
          </p:cNvGraphicFramePr>
          <p:nvPr userDrawn="1"/>
        </p:nvGraphicFramePr>
        <p:xfrm>
          <a:off x="6414247" y="6335963"/>
          <a:ext cx="2622177" cy="403200"/>
        </p:xfrm>
        <a:graphic>
          <a:graphicData uri="http://schemas.openxmlformats.org/drawingml/2006/table">
            <a:tbl>
              <a:tblPr firstRow="1" bandRow="1">
                <a:tableStyleId>{2D5ABB26-0587-4C30-8999-92F81FD0307C}</a:tableStyleId>
              </a:tblPr>
              <a:tblGrid>
                <a:gridCol w="1602442">
                  <a:extLst>
                    <a:ext uri="{9D8B030D-6E8A-4147-A177-3AD203B41FA5}">
                      <a16:colId xmlns:a16="http://schemas.microsoft.com/office/drawing/2014/main" val="3592418452"/>
                    </a:ext>
                  </a:extLst>
                </a:gridCol>
                <a:gridCol w="1019735">
                  <a:extLst>
                    <a:ext uri="{9D8B030D-6E8A-4147-A177-3AD203B41FA5}">
                      <a16:colId xmlns:a16="http://schemas.microsoft.com/office/drawing/2014/main" val="718893289"/>
                    </a:ext>
                  </a:extLst>
                </a:gridCol>
              </a:tblGrid>
              <a:tr h="201600">
                <a:tc>
                  <a:txBody>
                    <a:bodyPr/>
                    <a:lstStyle/>
                    <a:p>
                      <a:pPr algn="l"/>
                      <a:endParaRPr lang="en-US" sz="1300" b="0"/>
                    </a:p>
                  </a:txBody>
                  <a:tcPr marL="72000" marR="0" marT="0" marB="0" anchor="ctr">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r"/>
                      <a:endParaRPr lang="en-US" sz="1300" b="0"/>
                    </a:p>
                  </a:txBody>
                  <a:tcPr marL="0" marR="72000" marT="0" marB="0" anchor="ctr">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467121"/>
                  </a:ext>
                </a:extLst>
              </a:tr>
              <a:tr h="201600">
                <a:tc>
                  <a:txBody>
                    <a:bodyPr/>
                    <a:lstStyle/>
                    <a:p>
                      <a:pPr algn="l"/>
                      <a:endParaRPr lang="en-US" sz="1300" b="0"/>
                    </a:p>
                  </a:txBody>
                  <a:tcPr marL="72000" marR="0" marT="0" marB="0" anchor="ctr">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300" b="0"/>
                    </a:p>
                  </a:txBody>
                  <a:tcPr marL="0" marR="72000" marT="0" marB="0" anchor="ctr">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9372620"/>
                  </a:ext>
                </a:extLst>
              </a:tr>
            </a:tbl>
          </a:graphicData>
        </a:graphic>
      </p:graphicFrame>
    </p:spTree>
    <p:extLst>
      <p:ext uri="{BB962C8B-B14F-4D97-AF65-F5344CB8AC3E}">
        <p14:creationId xmlns:p14="http://schemas.microsoft.com/office/powerpoint/2010/main" val="391178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9418" y="2218768"/>
            <a:ext cx="8245162" cy="1264020"/>
          </a:xfrm>
          <a:effectLst/>
        </p:spPr>
        <p:txBody>
          <a:bodyPr anchor="b">
            <a:normAutofit/>
          </a:bodyPr>
          <a:lstStyle>
            <a:lvl1pPr algn="ctr">
              <a:defRPr sz="3200" b="1" cap="none">
                <a:solidFill>
                  <a:schemeClr val="tx1"/>
                </a:solidFill>
                <a:latin typeface="Arial" panose="020B0604020202020204" pitchFamily="34" charset="0"/>
                <a:cs typeface="Arial" panose="020B0604020202020204" pitchFamily="34" charset="0"/>
              </a:defRPr>
            </a:lvl1pPr>
          </a:lstStyle>
          <a:p>
            <a:r>
              <a:rPr lang="en-US" altLang="ko-KR"/>
              <a:t>Click to edit master title style</a:t>
            </a:r>
            <a:endParaRPr lang="en-US"/>
          </a:p>
        </p:txBody>
      </p:sp>
      <p:sp>
        <p:nvSpPr>
          <p:cNvPr id="11" name="Text Placeholder 10">
            <a:extLst>
              <a:ext uri="{FF2B5EF4-FFF2-40B4-BE49-F238E27FC236}">
                <a16:creationId xmlns:a16="http://schemas.microsoft.com/office/drawing/2014/main" id="{F31A9F0C-E8D2-934D-83AC-AE9559E8B8A5}"/>
              </a:ext>
            </a:extLst>
          </p:cNvPr>
          <p:cNvSpPr>
            <a:spLocks noGrp="1"/>
          </p:cNvSpPr>
          <p:nvPr>
            <p:ph type="body" sz="quarter" idx="10" hasCustomPrompt="1"/>
          </p:nvPr>
        </p:nvSpPr>
        <p:spPr>
          <a:xfrm>
            <a:off x="1687490" y="4146534"/>
            <a:ext cx="5769020" cy="1005838"/>
          </a:xfrm>
        </p:spPr>
        <p:txBody>
          <a:bodyPr anchor="t">
            <a:normAutofit/>
          </a:bodyPr>
          <a:lstStyle>
            <a:lvl1pPr marL="0" indent="0" algn="ctr">
              <a:lnSpc>
                <a:spcPct val="114000"/>
              </a:lnSpc>
              <a:spcBef>
                <a:spcPts val="0"/>
              </a:spcBef>
              <a:spcAft>
                <a:spcPts val="0"/>
              </a:spcAft>
              <a:buNone/>
              <a:defRPr sz="1600" b="1">
                <a:latin typeface="Arial" panose="020B0604020202020204" pitchFamily="34" charset="0"/>
                <a:cs typeface="Arial" panose="020B0604020202020204" pitchFamily="34" charset="0"/>
              </a:defRPr>
            </a:lvl1pPr>
          </a:lstStyle>
          <a:p>
            <a:pPr lvl="0"/>
            <a:r>
              <a:rPr lang="en-US"/>
              <a:t>Subtitle</a:t>
            </a:r>
          </a:p>
        </p:txBody>
      </p:sp>
    </p:spTree>
    <p:extLst>
      <p:ext uri="{BB962C8B-B14F-4D97-AF65-F5344CB8AC3E}">
        <p14:creationId xmlns:p14="http://schemas.microsoft.com/office/powerpoint/2010/main" val="364861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8" y="387990"/>
            <a:ext cx="8272212" cy="482546"/>
          </a:xfrm>
        </p:spPr>
        <p:txBody>
          <a:bodyPr>
            <a:noAutofit/>
          </a:bodyPr>
          <a:lstStyle>
            <a:lvl1pPr>
              <a:defRPr sz="2800" b="1" cap="none">
                <a:solidFill>
                  <a:schemeClr val="tx1"/>
                </a:solidFill>
                <a:latin typeface="Calibri" panose="020F0502020204030204" pitchFamily="34" charset="0"/>
                <a:ea typeface="나눔고딕" panose="020D0604000000000000" pitchFamily="50" charset="-127"/>
                <a:cs typeface="Calibri" panose="020F0502020204030204" pitchFamily="34" charset="0"/>
              </a:defRPr>
            </a:lvl1pPr>
          </a:lstStyle>
          <a:p>
            <a:r>
              <a:rPr lang="en-US" altLang="ko-KR" dirty="0"/>
              <a:t>Click to edit Master title style</a:t>
            </a:r>
            <a:endParaRPr lang="en-US" dirty="0"/>
          </a:p>
        </p:txBody>
      </p:sp>
      <p:sp>
        <p:nvSpPr>
          <p:cNvPr id="3" name="Content Placeholder 2"/>
          <p:cNvSpPr>
            <a:spLocks noGrp="1"/>
          </p:cNvSpPr>
          <p:nvPr>
            <p:ph idx="1" hasCustomPrompt="1"/>
          </p:nvPr>
        </p:nvSpPr>
        <p:spPr>
          <a:xfrm>
            <a:off x="435898" y="1185334"/>
            <a:ext cx="8272211" cy="5043404"/>
          </a:xfrm>
        </p:spPr>
        <p:txBody>
          <a:bodyPr>
            <a:normAutofit/>
          </a:bodyPr>
          <a:lstStyle>
            <a:lvl1pPr marL="222250" indent="-180975" latinLnBrk="0">
              <a:lnSpc>
                <a:spcPct val="120000"/>
              </a:lnSpc>
              <a:buClrTx/>
              <a:buSzPct val="108000"/>
              <a:buFont typeface="Arial" panose="020B0604020202020204" pitchFamily="34" charset="0"/>
              <a:buChar char="•"/>
              <a:tabLst>
                <a:tab pos="41275" algn="l"/>
              </a:tabLst>
              <a:defRPr sz="20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1pPr>
            <a:lvl2pPr marL="454025" indent="-192088" latinLnBrk="0">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2pPr>
            <a:lvl3pPr marL="627063" indent="-142875" latinLnBrk="0">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3pPr>
            <a:lvl4pPr marL="854075" indent="-158750" latinLnBrk="0">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4pPr>
            <a:lvl5pPr marL="1162050" indent="-163513" latinLnBrk="0">
              <a:lnSpc>
                <a:spcPct val="120000"/>
              </a:lnSpc>
              <a:buClrTx/>
              <a:buSzPct val="108000"/>
              <a:buFont typeface="Arial" panose="020B0604020202020204" pitchFamily="34" charset="0"/>
              <a:buChar char="•"/>
              <a:tabLst/>
              <a:defRPr sz="18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5pPr>
          </a:lstStyle>
          <a:p>
            <a:pPr lvl="0"/>
            <a:r>
              <a:rPr lang="en-US" altLang="ko-KR" dirty="0"/>
              <a:t>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en-US" dirty="0"/>
          </a:p>
        </p:txBody>
      </p:sp>
      <p:sp>
        <p:nvSpPr>
          <p:cNvPr id="5" name="바닥글 개체 틀 4">
            <a:extLst>
              <a:ext uri="{FF2B5EF4-FFF2-40B4-BE49-F238E27FC236}">
                <a16:creationId xmlns:a16="http://schemas.microsoft.com/office/drawing/2014/main" id="{38273A38-7E49-4336-9BE3-C1D4585BF355}"/>
              </a:ext>
            </a:extLst>
          </p:cNvPr>
          <p:cNvSpPr>
            <a:spLocks noGrp="1"/>
          </p:cNvSpPr>
          <p:nvPr>
            <p:ph type="ftr" sz="quarter" idx="1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380" b="0" i="0" u="none" strike="noStrike" kern="1200" cap="all" spc="0" normalizeH="0" baseline="0" noProof="0">
              <a:ln>
                <a:noFill/>
              </a:ln>
              <a:solidFill>
                <a:srgbClr val="4590B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92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8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9418" y="2218768"/>
            <a:ext cx="8245162" cy="1264020"/>
          </a:xfrm>
          <a:effectLst/>
        </p:spPr>
        <p:txBody>
          <a:bodyPr anchor="b">
            <a:normAutofit/>
          </a:bodyPr>
          <a:lstStyle>
            <a:lvl1pPr algn="ctr">
              <a:defRPr sz="3200" b="1" cap="none">
                <a:solidFill>
                  <a:schemeClr val="tx1"/>
                </a:solidFill>
                <a:latin typeface="Arial" panose="020B0604020202020204" pitchFamily="34" charset="0"/>
                <a:cs typeface="Arial" panose="020B0604020202020204" pitchFamily="34" charset="0"/>
              </a:defRPr>
            </a:lvl1pPr>
          </a:lstStyle>
          <a:p>
            <a:r>
              <a:rPr lang="en-US" altLang="ko-KR" dirty="0"/>
              <a:t>Click to edit master title style</a:t>
            </a:r>
            <a:endParaRPr lang="en-US" dirty="0"/>
          </a:p>
        </p:txBody>
      </p:sp>
      <p:sp>
        <p:nvSpPr>
          <p:cNvPr id="11" name="Text Placeholder 10">
            <a:extLst>
              <a:ext uri="{FF2B5EF4-FFF2-40B4-BE49-F238E27FC236}">
                <a16:creationId xmlns:a16="http://schemas.microsoft.com/office/drawing/2014/main" id="{F31A9F0C-E8D2-934D-83AC-AE9559E8B8A5}"/>
              </a:ext>
            </a:extLst>
          </p:cNvPr>
          <p:cNvSpPr>
            <a:spLocks noGrp="1"/>
          </p:cNvSpPr>
          <p:nvPr>
            <p:ph type="body" sz="quarter" idx="10" hasCustomPrompt="1"/>
          </p:nvPr>
        </p:nvSpPr>
        <p:spPr>
          <a:xfrm>
            <a:off x="1687490" y="4146534"/>
            <a:ext cx="5769020" cy="1005838"/>
          </a:xfrm>
        </p:spPr>
        <p:txBody>
          <a:bodyPr anchor="t">
            <a:normAutofit/>
          </a:bodyPr>
          <a:lstStyle>
            <a:lvl1pPr marL="0" indent="0" algn="ctr">
              <a:lnSpc>
                <a:spcPct val="114000"/>
              </a:lnSpc>
              <a:spcBef>
                <a:spcPts val="0"/>
              </a:spcBef>
              <a:spcAft>
                <a:spcPts val="0"/>
              </a:spcAft>
              <a:buNone/>
              <a:defRPr sz="1600" b="1">
                <a:latin typeface="Arial" panose="020B0604020202020204" pitchFamily="34" charset="0"/>
                <a:cs typeface="Arial" panose="020B0604020202020204" pitchFamily="34" charset="0"/>
              </a:defRPr>
            </a:lvl1pPr>
          </a:lstStyle>
          <a:p>
            <a:pPr lvl="0"/>
            <a:r>
              <a:rPr lang="en-US" dirty="0"/>
              <a:t>Subtitle</a:t>
            </a:r>
          </a:p>
        </p:txBody>
      </p:sp>
      <p:graphicFrame>
        <p:nvGraphicFramePr>
          <p:cNvPr id="24" name="Table 23">
            <a:extLst>
              <a:ext uri="{FF2B5EF4-FFF2-40B4-BE49-F238E27FC236}">
                <a16:creationId xmlns:a16="http://schemas.microsoft.com/office/drawing/2014/main" id="{555A0568-CDD8-D54A-BDD3-D20D1067CA5B}"/>
              </a:ext>
            </a:extLst>
          </p:cNvPr>
          <p:cNvGraphicFramePr>
            <a:graphicFrameLocks noGrp="1"/>
          </p:cNvGraphicFramePr>
          <p:nvPr userDrawn="1"/>
        </p:nvGraphicFramePr>
        <p:xfrm>
          <a:off x="6414247" y="6335963"/>
          <a:ext cx="2622177" cy="403200"/>
        </p:xfrm>
        <a:graphic>
          <a:graphicData uri="http://schemas.openxmlformats.org/drawingml/2006/table">
            <a:tbl>
              <a:tblPr firstRow="1" bandRow="1">
                <a:tableStyleId>{2D5ABB26-0587-4C30-8999-92F81FD0307C}</a:tableStyleId>
              </a:tblPr>
              <a:tblGrid>
                <a:gridCol w="1602442">
                  <a:extLst>
                    <a:ext uri="{9D8B030D-6E8A-4147-A177-3AD203B41FA5}">
                      <a16:colId xmlns:a16="http://schemas.microsoft.com/office/drawing/2014/main" val="3592418452"/>
                    </a:ext>
                  </a:extLst>
                </a:gridCol>
                <a:gridCol w="1019735">
                  <a:extLst>
                    <a:ext uri="{9D8B030D-6E8A-4147-A177-3AD203B41FA5}">
                      <a16:colId xmlns:a16="http://schemas.microsoft.com/office/drawing/2014/main" val="718893289"/>
                    </a:ext>
                  </a:extLst>
                </a:gridCol>
              </a:tblGrid>
              <a:tr h="201600">
                <a:tc>
                  <a:txBody>
                    <a:bodyPr/>
                    <a:lstStyle/>
                    <a:p>
                      <a:pPr algn="l"/>
                      <a:endParaRPr lang="en-US" sz="1300" b="0"/>
                    </a:p>
                  </a:txBody>
                  <a:tcPr marL="72000" marR="0" marT="0" marB="0" anchor="ctr">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r"/>
                      <a:endParaRPr lang="en-US" sz="1300" b="0"/>
                    </a:p>
                  </a:txBody>
                  <a:tcPr marL="0" marR="72000" marT="0" marB="0" anchor="ctr">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467121"/>
                  </a:ext>
                </a:extLst>
              </a:tr>
              <a:tr h="201600">
                <a:tc>
                  <a:txBody>
                    <a:bodyPr/>
                    <a:lstStyle/>
                    <a:p>
                      <a:pPr algn="l"/>
                      <a:endParaRPr lang="en-US" sz="1300" b="0"/>
                    </a:p>
                  </a:txBody>
                  <a:tcPr marL="72000" marR="0" marT="0" marB="0" anchor="ctr">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300" b="0"/>
                    </a:p>
                  </a:txBody>
                  <a:tcPr marL="0" marR="72000" marT="0" marB="0" anchor="ctr">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9372620"/>
                  </a:ext>
                </a:extLst>
              </a:tr>
            </a:tbl>
          </a:graphicData>
        </a:graphic>
      </p:graphicFrame>
    </p:spTree>
    <p:extLst>
      <p:ext uri="{BB962C8B-B14F-4D97-AF65-F5344CB8AC3E}">
        <p14:creationId xmlns:p14="http://schemas.microsoft.com/office/powerpoint/2010/main" val="137029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ko-KR" altLang="en-US"/>
              <a:t>마스터 제목 스타일 편집</a:t>
            </a:r>
            <a:endParaRPr lang="en-US"/>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t">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2"/>
          </p:nvPr>
        </p:nvSpPr>
        <p:spPr>
          <a:xfrm>
            <a:off x="5704467" y="5956144"/>
            <a:ext cx="2133599" cy="365125"/>
          </a:xfrm>
          <a:prstGeom prst="rect">
            <a:avLst/>
          </a:prstGeom>
        </p:spPr>
        <p:txBody>
          <a:bodyPr vert="horz" lIns="91440" tIns="45720" rIns="91440" bIns="45720" rtlCol="0" anchor="ctr"/>
          <a:lstStyle>
            <a:lvl1pPr algn="r">
              <a:defRPr sz="380">
                <a:solidFill>
                  <a:schemeClr val="accent2"/>
                </a:solidFill>
              </a:defRPr>
            </a:lvl1pPr>
          </a:lstStyle>
          <a:p>
            <a:fld id="{F297D33C-4279-40A9-A83B-9FB0FF3841B2}" type="datetime1">
              <a:rPr lang="en-US" smtClean="0"/>
              <a:t>4/15/2024</a:t>
            </a:fld>
            <a:endParaRPr lang="en-US"/>
          </a:p>
        </p:txBody>
      </p:sp>
      <p:sp>
        <p:nvSpPr>
          <p:cNvPr id="5" name="Footer Placeholder 4"/>
          <p:cNvSpPr>
            <a:spLocks noGrp="1"/>
          </p:cNvSpPr>
          <p:nvPr>
            <p:ph type="ftr" sz="quarter" idx="3"/>
          </p:nvPr>
        </p:nvSpPr>
        <p:spPr>
          <a:xfrm>
            <a:off x="435895" y="5951818"/>
            <a:ext cx="5187908" cy="365125"/>
          </a:xfrm>
          <a:prstGeom prst="rect">
            <a:avLst/>
          </a:prstGeom>
        </p:spPr>
        <p:txBody>
          <a:bodyPr vert="horz" lIns="91440" tIns="45720" rIns="91440" bIns="45720" rtlCol="0" anchor="ctr"/>
          <a:lstStyle>
            <a:lvl1pPr algn="l">
              <a:defRPr sz="380"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8" y="5956144"/>
            <a:ext cx="789383" cy="365125"/>
          </a:xfrm>
          <a:prstGeom prst="rect">
            <a:avLst/>
          </a:prstGeom>
        </p:spPr>
        <p:txBody>
          <a:bodyPr vert="horz" lIns="91440" tIns="45720" rIns="91440" bIns="45720" rtlCol="0" anchor="ctr"/>
          <a:lstStyle>
            <a:lvl1pPr algn="r">
              <a:defRPr sz="380">
                <a:solidFill>
                  <a:schemeClr val="accent2"/>
                </a:solidFill>
              </a:defRPr>
            </a:lvl1pPr>
          </a:lstStyle>
          <a:p>
            <a:fld id="{D920B834-0F35-42B9-BAE3-B2BC7E0EE874}" type="slidenum">
              <a:rPr lang="en-US" smtClean="0"/>
              <a:t>‹#›</a:t>
            </a:fld>
            <a:endParaRPr lang="en-US"/>
          </a:p>
        </p:txBody>
      </p:sp>
      <p:sp>
        <p:nvSpPr>
          <p:cNvPr id="7" name="Rectangle 6">
            <a:extLst>
              <a:ext uri="{FF2B5EF4-FFF2-40B4-BE49-F238E27FC236}">
                <a16:creationId xmlns:a16="http://schemas.microsoft.com/office/drawing/2014/main" id="{7E383AA3-8C5C-8E4A-8529-FA9DFD0081F3}"/>
              </a:ext>
            </a:extLst>
          </p:cNvPr>
          <p:cNvSpPr/>
          <p:nvPr userDrawn="1"/>
        </p:nvSpPr>
        <p:spPr>
          <a:xfrm>
            <a:off x="0" y="1591"/>
            <a:ext cx="3060000" cy="119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C659A-83FE-7E4A-9655-4192B59DF195}"/>
              </a:ext>
            </a:extLst>
          </p:cNvPr>
          <p:cNvSpPr/>
          <p:nvPr userDrawn="1"/>
        </p:nvSpPr>
        <p:spPr>
          <a:xfrm>
            <a:off x="6084000" y="1591"/>
            <a:ext cx="3060000" cy="11957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FF3EB0-E6B0-FF42-8FD3-9921024CC883}"/>
              </a:ext>
            </a:extLst>
          </p:cNvPr>
          <p:cNvSpPr/>
          <p:nvPr userDrawn="1"/>
        </p:nvSpPr>
        <p:spPr>
          <a:xfrm>
            <a:off x="3060000" y="1591"/>
            <a:ext cx="3060000" cy="1195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EA1A00A-1F67-3B4D-9320-FE732995DDC9}"/>
              </a:ext>
            </a:extLst>
          </p:cNvPr>
          <p:cNvSpPr txBox="1">
            <a:spLocks/>
          </p:cNvSpPr>
          <p:nvPr userDrawn="1"/>
        </p:nvSpPr>
        <p:spPr>
          <a:xfrm>
            <a:off x="7860532" y="6459672"/>
            <a:ext cx="955153" cy="192398"/>
          </a:xfrm>
          <a:prstGeom prst="rect">
            <a:avLst/>
          </a:prstGeom>
        </p:spPr>
        <p:txBody>
          <a:bodyPr vert="horz" lIns="91440" tIns="45720" rIns="91440" bIns="45720" rtlCol="0" anchor="ctr"/>
          <a:lstStyle>
            <a:defPPr>
              <a:defRPr lang="ko-KR"/>
            </a:defPPr>
            <a:lvl1pPr marL="0" algn="r" defTabSz="914400" rtl="0" eaLnBrk="1" latinLnBrk="1" hangingPunct="1">
              <a:defRPr sz="1400" kern="1200">
                <a:solidFill>
                  <a:schemeClr val="tx1">
                    <a:lumMod val="95000"/>
                    <a:lumOff val="5000"/>
                  </a:schemeClr>
                </a:solidFill>
                <a:latin typeface="Calibri" panose="020F0502020204030204" pitchFamily="34" charset="0"/>
                <a:ea typeface="맑은 고딕" panose="020B0503020000020004" pitchFamily="50" charset="-127"/>
                <a:cs typeface="Calibri" panose="020F0502020204030204"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920B834-0F35-42B9-BAE3-B2BC7E0EE874}" type="slidenum">
              <a:rPr lang="en-US" smtClean="0"/>
              <a:pPr/>
              <a:t>‹#›</a:t>
            </a:fld>
            <a:endParaRPr lang="en-US"/>
          </a:p>
        </p:txBody>
      </p:sp>
    </p:spTree>
    <p:extLst>
      <p:ext uri="{BB962C8B-B14F-4D97-AF65-F5344CB8AC3E}">
        <p14:creationId xmlns:p14="http://schemas.microsoft.com/office/powerpoint/2010/main" val="22009564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7" r:id="rId8"/>
    <p:sldLayoutId id="2147483688" r:id="rId9"/>
    <p:sldLayoutId id="2147483708" r:id="rId10"/>
  </p:sldLayoutIdLst>
  <p:hf hdr="0" ftr="0" dt="0"/>
  <p:txStyles>
    <p:titleStyle>
      <a:lvl1pPr algn="l" defTabSz="192881" rtl="0" eaLnBrk="1" latinLnBrk="1" hangingPunct="1">
        <a:spcBef>
          <a:spcPct val="0"/>
        </a:spcBef>
        <a:buNone/>
        <a:defRPr sz="1800" b="0" kern="1200" cap="all">
          <a:solidFill>
            <a:schemeClr val="bg1"/>
          </a:solidFill>
          <a:latin typeface="Calibri" panose="020F0502020204030204" pitchFamily="34" charset="0"/>
          <a:ea typeface="+mj-ea"/>
          <a:cs typeface="Calibri" panose="020F0502020204030204" pitchFamily="34" charset="0"/>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129094" indent="-129094"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1pPr>
      <a:lvl2pPr marL="265781" indent="-129094"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2pPr>
      <a:lvl3pPr marL="379688" indent="-113906"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3pPr>
      <a:lvl4pPr marL="523969" indent="-98719"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4pPr>
      <a:lvl5pPr marL="675844" indent="-98719"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5pPr>
      <a:lvl6pPr marL="801563"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6pPr>
      <a:lvl7pPr marL="928125"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7pPr>
      <a:lvl8pPr marL="1054688"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8pPr>
      <a:lvl9pPr marL="1181250"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9pPr>
    </p:bodyStyle>
    <p:otherStyle>
      <a:defPPr>
        <a:defRPr lang="en-US"/>
      </a:defPPr>
      <a:lvl1pPr marL="0" algn="l" defTabSz="192881" rtl="0" eaLnBrk="1" latinLnBrk="1" hangingPunct="1">
        <a:defRPr sz="760" kern="1200">
          <a:solidFill>
            <a:schemeClr val="tx1"/>
          </a:solidFill>
          <a:latin typeface="+mn-lt"/>
          <a:ea typeface="+mn-ea"/>
          <a:cs typeface="+mn-cs"/>
        </a:defRPr>
      </a:lvl1pPr>
      <a:lvl2pPr marL="192881" algn="l" defTabSz="192881" rtl="0" eaLnBrk="1" latinLnBrk="1" hangingPunct="1">
        <a:defRPr sz="760" kern="1200">
          <a:solidFill>
            <a:schemeClr val="tx1"/>
          </a:solidFill>
          <a:latin typeface="+mn-lt"/>
          <a:ea typeface="+mn-ea"/>
          <a:cs typeface="+mn-cs"/>
        </a:defRPr>
      </a:lvl2pPr>
      <a:lvl3pPr marL="385763" algn="l" defTabSz="192881" rtl="0" eaLnBrk="1" latinLnBrk="1" hangingPunct="1">
        <a:defRPr sz="760" kern="1200">
          <a:solidFill>
            <a:schemeClr val="tx1"/>
          </a:solidFill>
          <a:latin typeface="+mn-lt"/>
          <a:ea typeface="+mn-ea"/>
          <a:cs typeface="+mn-cs"/>
        </a:defRPr>
      </a:lvl3pPr>
      <a:lvl4pPr marL="578644" algn="l" defTabSz="192881" rtl="0" eaLnBrk="1" latinLnBrk="1" hangingPunct="1">
        <a:defRPr sz="760" kern="1200">
          <a:solidFill>
            <a:schemeClr val="tx1"/>
          </a:solidFill>
          <a:latin typeface="+mn-lt"/>
          <a:ea typeface="+mn-ea"/>
          <a:cs typeface="+mn-cs"/>
        </a:defRPr>
      </a:lvl4pPr>
      <a:lvl5pPr marL="771525" algn="l" defTabSz="192881" rtl="0" eaLnBrk="1" latinLnBrk="1" hangingPunct="1">
        <a:defRPr sz="760" kern="1200">
          <a:solidFill>
            <a:schemeClr val="tx1"/>
          </a:solidFill>
          <a:latin typeface="+mn-lt"/>
          <a:ea typeface="+mn-ea"/>
          <a:cs typeface="+mn-cs"/>
        </a:defRPr>
      </a:lvl5pPr>
      <a:lvl6pPr marL="964406" algn="l" defTabSz="192881" rtl="0" eaLnBrk="1" latinLnBrk="1" hangingPunct="1">
        <a:defRPr sz="760" kern="1200">
          <a:solidFill>
            <a:schemeClr val="tx1"/>
          </a:solidFill>
          <a:latin typeface="+mn-lt"/>
          <a:ea typeface="+mn-ea"/>
          <a:cs typeface="+mn-cs"/>
        </a:defRPr>
      </a:lvl6pPr>
      <a:lvl7pPr marL="1157288" algn="l" defTabSz="192881" rtl="0" eaLnBrk="1" latinLnBrk="1" hangingPunct="1">
        <a:defRPr sz="760" kern="1200">
          <a:solidFill>
            <a:schemeClr val="tx1"/>
          </a:solidFill>
          <a:latin typeface="+mn-lt"/>
          <a:ea typeface="+mn-ea"/>
          <a:cs typeface="+mn-cs"/>
        </a:defRPr>
      </a:lvl7pPr>
      <a:lvl8pPr marL="1350169" algn="l" defTabSz="192881" rtl="0" eaLnBrk="1" latinLnBrk="1" hangingPunct="1">
        <a:defRPr sz="760" kern="1200">
          <a:solidFill>
            <a:schemeClr val="tx1"/>
          </a:solidFill>
          <a:latin typeface="+mn-lt"/>
          <a:ea typeface="+mn-ea"/>
          <a:cs typeface="+mn-cs"/>
        </a:defRPr>
      </a:lvl8pPr>
      <a:lvl9pPr marL="1543050" algn="l" defTabSz="192881" rtl="0" eaLnBrk="1" latinLnBrk="1"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3" Type="http://schemas.microsoft.com/office/2007/relationships/media" Target="../media/media2.wav"/><Relationship Id="rId21" Type="http://schemas.openxmlformats.org/officeDocument/2006/relationships/slideLayout" Target="../slideLayouts/slideLayout1.xml"/><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microsoft.com/office/2007/relationships/media" Target="../media/media8.wav"/><Relationship Id="rId23" Type="http://schemas.openxmlformats.org/officeDocument/2006/relationships/image" Target="../media/image31.png"/><Relationship Id="rId10" Type="http://schemas.openxmlformats.org/officeDocument/2006/relationships/audio" Target="../media/media5.wav"/><Relationship Id="rId19" Type="http://schemas.microsoft.com/office/2007/relationships/media" Target="../media/media10.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99ED6E-F51C-48C9-BAEB-ECFA2CEF628A}"/>
              </a:ext>
            </a:extLst>
          </p:cNvPr>
          <p:cNvSpPr>
            <a:spLocks noGrp="1"/>
          </p:cNvSpPr>
          <p:nvPr>
            <p:ph type="ctrTitle"/>
          </p:nvPr>
        </p:nvSpPr>
        <p:spPr>
          <a:xfrm>
            <a:off x="7618" y="2197987"/>
            <a:ext cx="9128762" cy="1264020"/>
          </a:xfrm>
        </p:spPr>
        <p:txBody>
          <a:bodyPr anchor="ctr">
            <a:normAutofit/>
          </a:bodyPr>
          <a:lstStyle/>
          <a:p>
            <a:r>
              <a:rPr lang="en-US" altLang="ko-KR" sz="2400" b="1" i="0" dirty="0">
                <a:solidFill>
                  <a:srgbClr val="333333"/>
                </a:solidFill>
                <a:effectLst/>
                <a:latin typeface="HelveticaNeue Regular"/>
              </a:rPr>
              <a:t>Boosting Speech Enhancement with Clean Self-Supervised Features Via Conditional Variational Autoencoders</a:t>
            </a:r>
          </a:p>
        </p:txBody>
      </p:sp>
      <p:sp>
        <p:nvSpPr>
          <p:cNvPr id="14" name="Text Placeholder 13">
            <a:extLst>
              <a:ext uri="{FF2B5EF4-FFF2-40B4-BE49-F238E27FC236}">
                <a16:creationId xmlns:a16="http://schemas.microsoft.com/office/drawing/2014/main" id="{1CA8CC68-6800-4E64-A6EC-C2894C2C49C1}"/>
              </a:ext>
            </a:extLst>
          </p:cNvPr>
          <p:cNvSpPr>
            <a:spLocks noGrp="1"/>
          </p:cNvSpPr>
          <p:nvPr>
            <p:ph type="body" sz="quarter" idx="10"/>
          </p:nvPr>
        </p:nvSpPr>
        <p:spPr>
          <a:xfrm>
            <a:off x="449420" y="3233407"/>
            <a:ext cx="8245160" cy="3110725"/>
          </a:xfrm>
        </p:spPr>
        <p:txBody>
          <a:bodyPr anchor="ctr">
            <a:normAutofit/>
          </a:bodyPr>
          <a:lstStyle/>
          <a:p>
            <a:r>
              <a:rPr lang="en-US" altLang="ko-KR" sz="1400" b="0" i="0" u="none" strike="noStrike" baseline="0" dirty="0">
                <a:latin typeface="Calibri" panose="020F0502020204030204" pitchFamily="34" charset="0"/>
              </a:rPr>
              <a:t>Dept. of Electrical and Computer Engineering</a:t>
            </a:r>
          </a:p>
          <a:p>
            <a:r>
              <a:rPr lang="en-US" altLang="ko-KR" sz="1400" b="0" i="0" u="none" strike="noStrike" baseline="0" dirty="0">
                <a:latin typeface="Calibri" panose="020F0502020204030204" pitchFamily="34" charset="0"/>
              </a:rPr>
              <a:t>Machine Intelligence Laboratory</a:t>
            </a:r>
          </a:p>
          <a:p>
            <a:endParaRPr lang="en-US" altLang="ko-KR" sz="1400" b="0" i="0" u="none" strike="noStrike" baseline="0" dirty="0">
              <a:latin typeface="Calibri" panose="020F0502020204030204" pitchFamily="34" charset="0"/>
            </a:endParaRPr>
          </a:p>
          <a:p>
            <a:r>
              <a:rPr lang="en-US" altLang="ko-KR" sz="1400" b="1" i="0" u="none" strike="noStrike" baseline="0" dirty="0">
                <a:latin typeface="Calibri-Bold"/>
              </a:rPr>
              <a:t>Presenter</a:t>
            </a:r>
            <a:r>
              <a:rPr lang="en-US" altLang="ko-KR" sz="1400" b="0" i="0" u="none" strike="noStrike" baseline="0" dirty="0">
                <a:latin typeface="Calibri" panose="020F0502020204030204" pitchFamily="34" charset="0"/>
              </a:rPr>
              <a:t>: </a:t>
            </a:r>
            <a:r>
              <a:rPr lang="en-US" altLang="ko-KR" sz="1400" b="0" i="0" u="none" strike="noStrike" baseline="0" dirty="0" err="1">
                <a:latin typeface="Calibri" panose="020F0502020204030204" pitchFamily="34" charset="0"/>
              </a:rPr>
              <a:t>Yoonhyung</a:t>
            </a:r>
            <a:r>
              <a:rPr lang="en-US" altLang="ko-KR" sz="1400" b="0" i="0" u="none" strike="noStrike" baseline="0" dirty="0">
                <a:latin typeface="Calibri" panose="020F0502020204030204" pitchFamily="34" charset="0"/>
              </a:rPr>
              <a:t> Lee</a:t>
            </a:r>
          </a:p>
          <a:p>
            <a:r>
              <a:rPr lang="en-US" altLang="ko-KR" sz="1400" dirty="0">
                <a:latin typeface="Calibri-Bold"/>
              </a:rPr>
              <a:t>Date</a:t>
            </a:r>
            <a:r>
              <a:rPr lang="en-US" altLang="ko-KR" sz="1400" b="0" dirty="0">
                <a:latin typeface="Calibri-Bold"/>
              </a:rPr>
              <a:t>:</a:t>
            </a:r>
            <a:r>
              <a:rPr lang="en-US" altLang="ko-KR" sz="1400" dirty="0">
                <a:latin typeface="Calibri" panose="020F0502020204030204" pitchFamily="34" charset="0"/>
              </a:rPr>
              <a:t> </a:t>
            </a:r>
            <a:r>
              <a:rPr lang="en-US" altLang="ko-KR" sz="1400" b="0" dirty="0">
                <a:latin typeface="Calibri" panose="020F0502020204030204" pitchFamily="34" charset="0"/>
              </a:rPr>
              <a:t>April 16, 2024</a:t>
            </a:r>
          </a:p>
          <a:p>
            <a:endParaRPr lang="en-US" altLang="ko-KR" sz="1400" b="0" dirty="0">
              <a:latin typeface="Calibri" panose="020F0502020204030204" pitchFamily="34" charset="0"/>
            </a:endParaRPr>
          </a:p>
          <a:p>
            <a:r>
              <a:rPr lang="en-US" altLang="ko-KR" sz="1400" b="0" dirty="0">
                <a:solidFill>
                  <a:schemeClr val="tx1"/>
                </a:solidFill>
                <a:latin typeface="Calibri" panose="020F0502020204030204" pitchFamily="34" charset="0"/>
              </a:rPr>
              <a:t>cpi1234@snu.ac.kr |</a:t>
            </a:r>
            <a:r>
              <a:rPr lang="ko-KR" altLang="en-US" sz="1400" b="0" dirty="0">
                <a:solidFill>
                  <a:schemeClr val="tx1"/>
                </a:solidFill>
                <a:latin typeface="Calibri" panose="020F0502020204030204" pitchFamily="34" charset="0"/>
              </a:rPr>
              <a:t> </a:t>
            </a:r>
            <a:r>
              <a:rPr lang="en-US" altLang="ko-KR" sz="1400" b="0" dirty="0">
                <a:solidFill>
                  <a:schemeClr val="tx1"/>
                </a:solidFill>
                <a:latin typeface="Calibri" panose="020F0502020204030204" pitchFamily="34" charset="0"/>
              </a:rPr>
              <a:t>leeyoonhyung.github.io |</a:t>
            </a:r>
            <a:r>
              <a:rPr lang="ko-KR" altLang="en-US" sz="1400" b="0" dirty="0">
                <a:solidFill>
                  <a:schemeClr val="tx1"/>
                </a:solidFill>
                <a:latin typeface="Calibri" panose="020F0502020204030204" pitchFamily="34" charset="0"/>
              </a:rPr>
              <a:t> </a:t>
            </a:r>
            <a:r>
              <a:rPr lang="en-US" altLang="ko-KR" sz="1400" b="0" dirty="0">
                <a:solidFill>
                  <a:schemeClr val="tx1"/>
                </a:solidFill>
                <a:latin typeface="Calibri" panose="020F0502020204030204" pitchFamily="34" charset="0"/>
              </a:rPr>
              <a:t>milab.snu.ac.kr</a:t>
            </a:r>
          </a:p>
          <a:p>
            <a:endParaRPr lang="en-US" altLang="ko-KR" sz="1400" b="0" i="0" u="none" strike="noStrike" baseline="0" dirty="0">
              <a:latin typeface="Calibri" panose="020F0502020204030204" pitchFamily="34" charset="0"/>
            </a:endParaRPr>
          </a:p>
          <a:p>
            <a:endParaRPr lang="ko-KR" altLang="en-US" sz="1200" dirty="0"/>
          </a:p>
        </p:txBody>
      </p:sp>
      <p:cxnSp>
        <p:nvCxnSpPr>
          <p:cNvPr id="4" name="Straight Connector 35">
            <a:extLst>
              <a:ext uri="{FF2B5EF4-FFF2-40B4-BE49-F238E27FC236}">
                <a16:creationId xmlns:a16="http://schemas.microsoft.com/office/drawing/2014/main" id="{7A87F336-A6A1-AC45-8750-1B4E9E18D68A}"/>
              </a:ext>
            </a:extLst>
          </p:cNvPr>
          <p:cNvCxnSpPr>
            <a:cxnSpLocks/>
          </p:cNvCxnSpPr>
          <p:nvPr/>
        </p:nvCxnSpPr>
        <p:spPr>
          <a:xfrm>
            <a:off x="3657600" y="3331510"/>
            <a:ext cx="1828800" cy="0"/>
          </a:xfrm>
          <a:prstGeom prst="line">
            <a:avLst/>
          </a:prstGeom>
          <a:ln w="63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5" name="그림 4" descr="01_정장(심볼마크).jpg">
            <a:extLst>
              <a:ext uri="{FF2B5EF4-FFF2-40B4-BE49-F238E27FC236}">
                <a16:creationId xmlns:a16="http://schemas.microsoft.com/office/drawing/2014/main" id="{65A4D13A-D4CB-675B-4018-A36483D0BDA9}"/>
              </a:ext>
            </a:extLst>
          </p:cNvPr>
          <p:cNvPicPr>
            <a:picLocks noChangeAspect="1"/>
          </p:cNvPicPr>
          <p:nvPr/>
        </p:nvPicPr>
        <p:blipFill>
          <a:blip r:embed="rId3" cstate="print">
            <a:clrChange>
              <a:clrFrom>
                <a:srgbClr val="FFFFFF"/>
              </a:clrFrom>
              <a:clrTo>
                <a:srgbClr val="FFFFFF">
                  <a:alpha val="0"/>
                </a:srgbClr>
              </a:clrTo>
            </a:clrChange>
          </a:blip>
          <a:srcRect l="29651" t="35969" r="29652" b="30625"/>
          <a:stretch>
            <a:fillRect/>
          </a:stretch>
        </p:blipFill>
        <p:spPr>
          <a:xfrm>
            <a:off x="125571" y="220786"/>
            <a:ext cx="716840" cy="776577"/>
          </a:xfrm>
          <a:prstGeom prst="rect">
            <a:avLst/>
          </a:prstGeom>
        </p:spPr>
      </p:pic>
      <p:pic>
        <p:nvPicPr>
          <p:cNvPr id="9" name="Picture 2" descr="Text&#10;&#10;Description automatically generated">
            <a:extLst>
              <a:ext uri="{FF2B5EF4-FFF2-40B4-BE49-F238E27FC236}">
                <a16:creationId xmlns:a16="http://schemas.microsoft.com/office/drawing/2014/main" id="{EF8394A7-2BD5-4637-946F-B94C615899DB}"/>
              </a:ext>
            </a:extLst>
          </p:cNvPr>
          <p:cNvPicPr>
            <a:picLocks noChangeAspect="1"/>
          </p:cNvPicPr>
          <p:nvPr/>
        </p:nvPicPr>
        <p:blipFill rotWithShape="1">
          <a:blip r:embed="rId4"/>
          <a:srcRect l="7737" t="19701" r="6951" b="14939"/>
          <a:stretch/>
        </p:blipFill>
        <p:spPr>
          <a:xfrm>
            <a:off x="5935980" y="220786"/>
            <a:ext cx="3082449" cy="440350"/>
          </a:xfrm>
          <a:prstGeom prst="rect">
            <a:avLst/>
          </a:prstGeom>
        </p:spPr>
      </p:pic>
      <p:pic>
        <p:nvPicPr>
          <p:cNvPr id="7" name="그림 6" descr="텍스트, 도표, 라인, 디자인이(가) 표시된 사진&#10;&#10;자동 생성된 설명">
            <a:extLst>
              <a:ext uri="{FF2B5EF4-FFF2-40B4-BE49-F238E27FC236}">
                <a16:creationId xmlns:a16="http://schemas.microsoft.com/office/drawing/2014/main" id="{CC98BB79-2675-DA74-A037-07A15FD2A367}"/>
              </a:ext>
            </a:extLst>
          </p:cNvPr>
          <p:cNvPicPr>
            <a:picLocks noChangeAspect="1"/>
          </p:cNvPicPr>
          <p:nvPr/>
        </p:nvPicPr>
        <p:blipFill rotWithShape="1">
          <a:blip r:embed="rId5">
            <a:extLst>
              <a:ext uri="{28A0092B-C50C-407E-A947-70E740481C1C}">
                <a14:useLocalDpi xmlns:a14="http://schemas.microsoft.com/office/drawing/2010/main" val="0"/>
              </a:ext>
            </a:extLst>
          </a:blip>
          <a:srcRect l="5913" t="3933" r="73217" b="61839"/>
          <a:stretch/>
        </p:blipFill>
        <p:spPr>
          <a:xfrm>
            <a:off x="109032" y="6064332"/>
            <a:ext cx="812988" cy="697814"/>
          </a:xfrm>
          <a:prstGeom prst="rect">
            <a:avLst/>
          </a:prstGeom>
        </p:spPr>
      </p:pic>
    </p:spTree>
    <p:extLst>
      <p:ext uri="{BB962C8B-B14F-4D97-AF65-F5344CB8AC3E}">
        <p14:creationId xmlns:p14="http://schemas.microsoft.com/office/powerpoint/2010/main" val="338328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lang="en-US" altLang="ko-KR"/>
              <a:t>SSF-CVAE: Normalizing Flow</a:t>
            </a:r>
            <a:endParaRPr lang="ko-KR" altLang="en-US"/>
          </a:p>
        </p:txBody>
      </p:sp>
      <p:sp>
        <p:nvSpPr>
          <p:cNvPr id="7" name="Content Placeholder 6">
            <a:extLst>
              <a:ext uri="{FF2B5EF4-FFF2-40B4-BE49-F238E27FC236}">
                <a16:creationId xmlns:a16="http://schemas.microsoft.com/office/drawing/2014/main" id="{EBA9F225-21DD-44E1-9B1C-FF09014220F2}"/>
              </a:ext>
            </a:extLst>
          </p:cNvPr>
          <p:cNvSpPr>
            <a:spLocks noGrp="1"/>
          </p:cNvSpPr>
          <p:nvPr>
            <p:ph idx="1"/>
          </p:nvPr>
        </p:nvSpPr>
        <p:spPr>
          <a:xfrm>
            <a:off x="435900" y="1058334"/>
            <a:ext cx="8272211" cy="837030"/>
          </a:xfrm>
        </p:spPr>
        <p:txBody>
          <a:bodyPr anchor="ctr">
            <a:normAutofit/>
          </a:bodyPr>
          <a:lstStyle/>
          <a:p>
            <a:pPr>
              <a:spcAft>
                <a:spcPts val="1800"/>
              </a:spcAft>
            </a:pPr>
            <a:r>
              <a:rPr lang="en-US" altLang="ko-KR" sz="1800" b="1" dirty="0"/>
              <a:t>Normalizing flow: </a:t>
            </a:r>
            <a:r>
              <a:rPr lang="en-US" altLang="ko-KR" sz="1800" dirty="0"/>
              <a:t>a </a:t>
            </a:r>
            <a:r>
              <a:rPr lang="en-US" sz="1800" dirty="0"/>
              <a:t>single or a sequence of ‘</a:t>
            </a:r>
            <a:r>
              <a:rPr lang="en-US" sz="1800" b="1" i="1" dirty="0"/>
              <a:t>bijective</a:t>
            </a:r>
            <a:r>
              <a:rPr lang="en-US" sz="1800" i="1" dirty="0"/>
              <a:t>’</a:t>
            </a:r>
            <a:r>
              <a:rPr lang="en-US" sz="1800" dirty="0"/>
              <a:t> transformations that maps a simple probability distribution to a more complex distribution.</a:t>
            </a:r>
            <a:endParaRPr lang="en-US" altLang="ko-KR" sz="1800" b="1" dirty="0"/>
          </a:p>
        </p:txBody>
      </p:sp>
      <p:pic>
        <p:nvPicPr>
          <p:cNvPr id="4" name="그림 3"/>
          <p:cNvPicPr>
            <a:picLocks noChangeAspect="1"/>
          </p:cNvPicPr>
          <p:nvPr/>
        </p:nvPicPr>
        <p:blipFill rotWithShape="1">
          <a:blip r:embed="rId3"/>
          <a:srcRect l="658" r="2411" b="1953"/>
          <a:stretch/>
        </p:blipFill>
        <p:spPr>
          <a:xfrm>
            <a:off x="1731288" y="4462894"/>
            <a:ext cx="5681425" cy="2214379"/>
          </a:xfrm>
          <a:prstGeom prst="rect">
            <a:avLst/>
          </a:prstGeom>
        </p:spPr>
      </p:pic>
      <p:pic>
        <p:nvPicPr>
          <p:cNvPr id="1026" name="Picture 2" descr="What are Normalizing Flows?. Basics of normalizing flows, a… | by Ankur  Dhuriya | Me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389" y="1972852"/>
            <a:ext cx="5141220" cy="154971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6">
            <a:extLst>
              <a:ext uri="{FF2B5EF4-FFF2-40B4-BE49-F238E27FC236}">
                <a16:creationId xmlns:a16="http://schemas.microsoft.com/office/drawing/2014/main" id="{EBA9F225-21DD-44E1-9B1C-FF09014220F2}"/>
              </a:ext>
            </a:extLst>
          </p:cNvPr>
          <p:cNvSpPr txBox="1">
            <a:spLocks/>
          </p:cNvSpPr>
          <p:nvPr/>
        </p:nvSpPr>
        <p:spPr>
          <a:xfrm>
            <a:off x="435895" y="3627120"/>
            <a:ext cx="8272211" cy="804992"/>
          </a:xfrm>
          <a:prstGeom prst="rect">
            <a:avLst/>
          </a:prstGeom>
        </p:spPr>
        <p:txBody>
          <a:bodyPr vert="horz" lIns="91440" tIns="45720" rIns="91440" bIns="45720" rtlCol="0" anchor="ctr">
            <a:normAutofit/>
          </a:bodyPr>
          <a:lstStyle>
            <a:lvl1pPr marL="222250" indent="-180975"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tab pos="41275" algn="l"/>
              </a:tabLst>
              <a:defRPr sz="20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1pPr>
            <a:lvl2pPr marL="454025" indent="-192088"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2pPr>
            <a:lvl3pPr marL="627063" indent="-142875"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3pPr>
            <a:lvl4pPr marL="854075" indent="-158750"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4pPr>
            <a:lvl5pPr marL="1162050" indent="-163513"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5pPr>
            <a:lvl6pPr marL="801563"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6pPr>
            <a:lvl7pPr marL="928125"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7pPr>
            <a:lvl8pPr marL="1054688"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8pPr>
            <a:lvl9pPr marL="1181250"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9pPr>
          </a:lstStyle>
          <a:p>
            <a:pPr>
              <a:spcAft>
                <a:spcPts val="1800"/>
              </a:spcAft>
            </a:pPr>
            <a:r>
              <a:rPr lang="en-US" altLang="ko-KR" sz="1800" dirty="0">
                <a:solidFill>
                  <a:schemeClr val="tx1"/>
                </a:solidFill>
              </a:rPr>
              <a:t>It preserves</a:t>
            </a:r>
            <a:r>
              <a:rPr lang="en-US" sz="1800" dirty="0">
                <a:solidFill>
                  <a:schemeClr val="tx1"/>
                </a:solidFill>
              </a:rPr>
              <a:t> the </a:t>
            </a:r>
            <a:r>
              <a:rPr lang="en-US" sz="1800" b="1" dirty="0">
                <a:solidFill>
                  <a:schemeClr val="tx1"/>
                </a:solidFill>
              </a:rPr>
              <a:t>in</a:t>
            </a:r>
            <a:r>
              <a:rPr lang="en-US" altLang="ko-KR" sz="1800" b="1" dirty="0">
                <a:solidFill>
                  <a:schemeClr val="tx1"/>
                </a:solidFill>
              </a:rPr>
              <a:t>formation</a:t>
            </a:r>
            <a:r>
              <a:rPr lang="en-US" sz="1800" b="1" dirty="0">
                <a:solidFill>
                  <a:schemeClr val="tx1"/>
                </a:solidFill>
              </a:rPr>
              <a:t> </a:t>
            </a:r>
            <a:r>
              <a:rPr lang="en-US" altLang="ko-KR" sz="1800" b="1" dirty="0">
                <a:solidFill>
                  <a:schemeClr val="tx1"/>
                </a:solidFill>
              </a:rPr>
              <a:t>of</a:t>
            </a:r>
            <a:r>
              <a:rPr lang="en-US" sz="1800" b="1" dirty="0">
                <a:solidFill>
                  <a:schemeClr val="tx1"/>
                </a:solidFill>
              </a:rPr>
              <a:t> the original data </a:t>
            </a:r>
            <a:r>
              <a:rPr lang="en-US" altLang="ko-KR" sz="1800" dirty="0">
                <a:solidFill>
                  <a:schemeClr val="tx1"/>
                </a:solidFill>
              </a:rPr>
              <a:t>while significantly enhancing the </a:t>
            </a:r>
            <a:r>
              <a:rPr lang="en-US" altLang="ko-KR" sz="1800" b="1" dirty="0">
                <a:solidFill>
                  <a:schemeClr val="tx1"/>
                </a:solidFill>
              </a:rPr>
              <a:t>flexibility in reducing the KL divergence.</a:t>
            </a:r>
            <a:endParaRPr lang="en-US" altLang="ko-KR" sz="1800" dirty="0">
              <a:solidFill>
                <a:schemeClr val="tx1"/>
              </a:solidFill>
            </a:endParaRPr>
          </a:p>
        </p:txBody>
      </p:sp>
    </p:spTree>
    <p:extLst>
      <p:ext uri="{BB962C8B-B14F-4D97-AF65-F5344CB8AC3E}">
        <p14:creationId xmlns:p14="http://schemas.microsoft.com/office/powerpoint/2010/main" val="298344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kumimoji="0" lang="en-US" altLang="ko-KR" sz="2800" b="1" i="0" u="none" strike="noStrike" kern="1200" cap="none" spc="0" normalizeH="0" baseline="0" noProof="0" dirty="0">
                <a:ln>
                  <a:noFill/>
                </a:ln>
                <a:solidFill>
                  <a:prstClr val="black"/>
                </a:solidFill>
                <a:effectLst/>
                <a:uLnTx/>
                <a:uFillTx/>
                <a:latin typeface="Calibri" panose="020F0502020204030204" pitchFamily="34" charset="0"/>
                <a:ea typeface="나눔고딕" panose="020D0604000000000000" pitchFamily="50" charset="-127"/>
                <a:cs typeface="Calibri" panose="020F0502020204030204" pitchFamily="34" charset="0"/>
              </a:rPr>
              <a:t>SSF-CVAE: Residual Parameterization</a:t>
            </a:r>
            <a:endParaRPr lang="ko-KR" altLang="en-US" dirty="0"/>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p:txBody>
          <a:bodyPr>
            <a:normAutofit/>
          </a:bodyPr>
          <a:lstStyle/>
          <a:p>
            <a:pPr marL="730250" lvl="1" indent="-457200">
              <a:spcAft>
                <a:spcPts val="2400"/>
              </a:spcAft>
              <a:buFont typeface="+mj-lt"/>
              <a:buAutoNum type="arabicPeriod" startAt="2"/>
            </a:pPr>
            <a:r>
              <a:rPr lang="en-US" altLang="ko-KR" b="1" dirty="0">
                <a:solidFill>
                  <a:schemeClr val="tx1"/>
                </a:solidFill>
              </a:rPr>
              <a:t>Residual parameterization</a:t>
            </a:r>
            <a:r>
              <a:rPr lang="en-US" altLang="ko-KR" dirty="0">
                <a:solidFill>
                  <a:schemeClr val="tx1"/>
                </a:solidFill>
              </a:rPr>
              <a:t> makes the posterior encoder encode only the residual information from prior, preventing overfitting in KL-divergence.</a:t>
            </a:r>
          </a:p>
        </p:txBody>
      </p:sp>
      <p:pic>
        <p:nvPicPr>
          <p:cNvPr id="11" name="그림 10">
            <a:extLst>
              <a:ext uri="{FF2B5EF4-FFF2-40B4-BE49-F238E27FC236}">
                <a16:creationId xmlns:a16="http://schemas.microsoft.com/office/drawing/2014/main" id="{F21106C5-608C-FEBE-247E-B98EA8907B37}"/>
              </a:ext>
            </a:extLst>
          </p:cNvPr>
          <p:cNvPicPr>
            <a:picLocks noChangeAspect="1"/>
          </p:cNvPicPr>
          <p:nvPr/>
        </p:nvPicPr>
        <p:blipFill rotWithShape="1">
          <a:blip r:embed="rId3"/>
          <a:srcRect r="34984"/>
          <a:stretch/>
        </p:blipFill>
        <p:spPr>
          <a:xfrm>
            <a:off x="3144814" y="2185191"/>
            <a:ext cx="2452317" cy="365021"/>
          </a:xfrm>
          <a:prstGeom prst="rect">
            <a:avLst/>
          </a:prstGeom>
          <a:ln>
            <a:noFill/>
          </a:ln>
        </p:spPr>
      </p:pic>
      <p:pic>
        <p:nvPicPr>
          <p:cNvPr id="12" name="그림 11">
            <a:extLst>
              <a:ext uri="{FF2B5EF4-FFF2-40B4-BE49-F238E27FC236}">
                <a16:creationId xmlns:a16="http://schemas.microsoft.com/office/drawing/2014/main" id="{F21106C5-608C-FEBE-247E-B98EA8907B37}"/>
              </a:ext>
            </a:extLst>
          </p:cNvPr>
          <p:cNvPicPr>
            <a:picLocks noChangeAspect="1"/>
          </p:cNvPicPr>
          <p:nvPr/>
        </p:nvPicPr>
        <p:blipFill rotWithShape="1">
          <a:blip r:embed="rId3"/>
          <a:srcRect l="89288"/>
          <a:stretch/>
        </p:blipFill>
        <p:spPr>
          <a:xfrm>
            <a:off x="5597131" y="2185191"/>
            <a:ext cx="404061" cy="365021"/>
          </a:xfrm>
          <a:prstGeom prst="rect">
            <a:avLst/>
          </a:prstGeom>
          <a:ln>
            <a:noFill/>
          </a:ln>
        </p:spPr>
      </p:pic>
      <p:sp>
        <p:nvSpPr>
          <p:cNvPr id="3" name="직사각형 2"/>
          <p:cNvSpPr/>
          <p:nvPr/>
        </p:nvSpPr>
        <p:spPr>
          <a:xfrm>
            <a:off x="3109231" y="2159001"/>
            <a:ext cx="2925540" cy="41739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그림 12">
            <a:extLst>
              <a:ext uri="{FF2B5EF4-FFF2-40B4-BE49-F238E27FC236}">
                <a16:creationId xmlns:a16="http://schemas.microsoft.com/office/drawing/2014/main" id="{765DDCA0-48A0-EA4E-229C-BD03A99B8967}"/>
              </a:ext>
            </a:extLst>
          </p:cNvPr>
          <p:cNvPicPr>
            <a:picLocks noChangeAspect="1"/>
          </p:cNvPicPr>
          <p:nvPr/>
        </p:nvPicPr>
        <p:blipFill rotWithShape="1">
          <a:blip r:embed="rId4"/>
          <a:srcRect r="42618"/>
          <a:stretch/>
        </p:blipFill>
        <p:spPr>
          <a:xfrm>
            <a:off x="1371197" y="2941328"/>
            <a:ext cx="3257952" cy="3278425"/>
          </a:xfrm>
          <a:prstGeom prst="rect">
            <a:avLst/>
          </a:prstGeom>
        </p:spPr>
      </p:pic>
      <p:pic>
        <p:nvPicPr>
          <p:cNvPr id="14" name="그림 13">
            <a:extLst>
              <a:ext uri="{FF2B5EF4-FFF2-40B4-BE49-F238E27FC236}">
                <a16:creationId xmlns:a16="http://schemas.microsoft.com/office/drawing/2014/main" id="{119B75AB-AA4C-B82E-DABF-D5CE394A10E3}"/>
              </a:ext>
            </a:extLst>
          </p:cNvPr>
          <p:cNvPicPr>
            <a:picLocks noChangeAspect="1"/>
          </p:cNvPicPr>
          <p:nvPr/>
        </p:nvPicPr>
        <p:blipFill rotWithShape="1">
          <a:blip r:embed="rId4"/>
          <a:srcRect l="65060"/>
          <a:stretch/>
        </p:blipFill>
        <p:spPr>
          <a:xfrm>
            <a:off x="5664200" y="2960378"/>
            <a:ext cx="1983802" cy="3278425"/>
          </a:xfrm>
          <a:prstGeom prst="rect">
            <a:avLst/>
          </a:prstGeom>
        </p:spPr>
      </p:pic>
      <p:sp>
        <p:nvSpPr>
          <p:cNvPr id="19" name="Oval 12">
            <a:extLst>
              <a:ext uri="{FF2B5EF4-FFF2-40B4-BE49-F238E27FC236}">
                <a16:creationId xmlns:a16="http://schemas.microsoft.com/office/drawing/2014/main" id="{1A09A903-4DD2-5E6E-3B85-9F6F2B2AE464}"/>
              </a:ext>
            </a:extLst>
          </p:cNvPr>
          <p:cNvSpPr/>
          <p:nvPr/>
        </p:nvSpPr>
        <p:spPr>
          <a:xfrm>
            <a:off x="2162175" y="3933825"/>
            <a:ext cx="2430116" cy="6191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CF7BFF2B-B159-B098-7239-47EE8B8A0504}"/>
              </a:ext>
            </a:extLst>
          </p:cNvPr>
          <p:cNvPicPr>
            <a:picLocks noChangeAspect="1"/>
          </p:cNvPicPr>
          <p:nvPr/>
        </p:nvPicPr>
        <p:blipFill rotWithShape="1">
          <a:blip r:embed="rId5"/>
          <a:srcRect t="82000" b="-1"/>
          <a:stretch/>
        </p:blipFill>
        <p:spPr>
          <a:xfrm>
            <a:off x="1322597" y="6027896"/>
            <a:ext cx="6429925" cy="695416"/>
          </a:xfrm>
          <a:prstGeom prst="rect">
            <a:avLst/>
          </a:prstGeom>
        </p:spPr>
      </p:pic>
    </p:spTree>
    <p:extLst>
      <p:ext uri="{BB962C8B-B14F-4D97-AF65-F5344CB8AC3E}">
        <p14:creationId xmlns:p14="http://schemas.microsoft.com/office/powerpoint/2010/main" val="307126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kumimoji="0" lang="en-US" altLang="ko-KR" sz="2800" b="1" i="0" u="none" strike="noStrike" kern="1200" cap="none" spc="0" normalizeH="0" baseline="0" noProof="0" dirty="0">
                <a:ln>
                  <a:noFill/>
                </a:ln>
                <a:solidFill>
                  <a:prstClr val="black"/>
                </a:solidFill>
                <a:effectLst/>
                <a:uLnTx/>
                <a:uFillTx/>
                <a:latin typeface="Calibri" panose="020F0502020204030204" pitchFamily="34" charset="0"/>
                <a:ea typeface="나눔고딕" panose="020D0604000000000000" pitchFamily="50" charset="-127"/>
                <a:cs typeface="Calibri" panose="020F0502020204030204" pitchFamily="34" charset="0"/>
              </a:rPr>
              <a:t>SSF-CVAE: Residual Parameterization</a:t>
            </a:r>
            <a:endParaRPr lang="ko-KR" altLang="en-US" dirty="0"/>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p:txBody>
          <a:bodyPr>
            <a:normAutofit/>
          </a:bodyPr>
          <a:lstStyle/>
          <a:p>
            <a:pPr marL="730250" lvl="1" indent="-457200">
              <a:spcAft>
                <a:spcPts val="2400"/>
              </a:spcAft>
              <a:buFont typeface="+mj-lt"/>
              <a:buAutoNum type="arabicPeriod" startAt="2"/>
            </a:pPr>
            <a:r>
              <a:rPr lang="en-US" altLang="ko-KR" b="1" dirty="0">
                <a:solidFill>
                  <a:schemeClr val="tx1"/>
                </a:solidFill>
              </a:rPr>
              <a:t>Residual parameterization</a:t>
            </a:r>
            <a:r>
              <a:rPr lang="en-US" altLang="ko-KR" dirty="0">
                <a:solidFill>
                  <a:schemeClr val="tx1"/>
                </a:solidFill>
              </a:rPr>
              <a:t> makes the posterior encoder encode only the residual information from prior, preventing overfitting in KL-divergence.</a:t>
            </a:r>
          </a:p>
        </p:txBody>
      </p:sp>
      <p:pic>
        <p:nvPicPr>
          <p:cNvPr id="4" name="그림 3">
            <a:extLst>
              <a:ext uri="{FF2B5EF4-FFF2-40B4-BE49-F238E27FC236}">
                <a16:creationId xmlns:a16="http://schemas.microsoft.com/office/drawing/2014/main" id="{F0881BF1-5B13-737B-7D77-60EF367A496E}"/>
              </a:ext>
            </a:extLst>
          </p:cNvPr>
          <p:cNvPicPr>
            <a:picLocks noChangeAspect="1"/>
          </p:cNvPicPr>
          <p:nvPr/>
        </p:nvPicPr>
        <p:blipFill rotWithShape="1">
          <a:blip r:embed="rId3"/>
          <a:srcRect b="19383"/>
          <a:stretch/>
        </p:blipFill>
        <p:spPr>
          <a:xfrm>
            <a:off x="1322597" y="2883027"/>
            <a:ext cx="6498804" cy="3121533"/>
          </a:xfrm>
          <a:prstGeom prst="rect">
            <a:avLst/>
          </a:prstGeom>
        </p:spPr>
      </p:pic>
      <p:pic>
        <p:nvPicPr>
          <p:cNvPr id="11" name="그림 10">
            <a:extLst>
              <a:ext uri="{FF2B5EF4-FFF2-40B4-BE49-F238E27FC236}">
                <a16:creationId xmlns:a16="http://schemas.microsoft.com/office/drawing/2014/main" id="{F21106C5-608C-FEBE-247E-B98EA8907B37}"/>
              </a:ext>
            </a:extLst>
          </p:cNvPr>
          <p:cNvPicPr>
            <a:picLocks noChangeAspect="1"/>
          </p:cNvPicPr>
          <p:nvPr/>
        </p:nvPicPr>
        <p:blipFill rotWithShape="1">
          <a:blip r:embed="rId4"/>
          <a:srcRect r="34984"/>
          <a:stretch/>
        </p:blipFill>
        <p:spPr>
          <a:xfrm>
            <a:off x="3144814" y="2185191"/>
            <a:ext cx="2452317" cy="365021"/>
          </a:xfrm>
          <a:prstGeom prst="rect">
            <a:avLst/>
          </a:prstGeom>
          <a:ln>
            <a:noFill/>
          </a:ln>
        </p:spPr>
      </p:pic>
      <p:pic>
        <p:nvPicPr>
          <p:cNvPr id="12" name="그림 11">
            <a:extLst>
              <a:ext uri="{FF2B5EF4-FFF2-40B4-BE49-F238E27FC236}">
                <a16:creationId xmlns:a16="http://schemas.microsoft.com/office/drawing/2014/main" id="{F21106C5-608C-FEBE-247E-B98EA8907B37}"/>
              </a:ext>
            </a:extLst>
          </p:cNvPr>
          <p:cNvPicPr>
            <a:picLocks noChangeAspect="1"/>
          </p:cNvPicPr>
          <p:nvPr/>
        </p:nvPicPr>
        <p:blipFill rotWithShape="1">
          <a:blip r:embed="rId4"/>
          <a:srcRect l="89288"/>
          <a:stretch/>
        </p:blipFill>
        <p:spPr>
          <a:xfrm>
            <a:off x="5597131" y="2185191"/>
            <a:ext cx="404061" cy="365021"/>
          </a:xfrm>
          <a:prstGeom prst="rect">
            <a:avLst/>
          </a:prstGeom>
          <a:ln>
            <a:noFill/>
          </a:ln>
        </p:spPr>
      </p:pic>
      <p:grpSp>
        <p:nvGrpSpPr>
          <p:cNvPr id="20" name="그룹 19"/>
          <p:cNvGrpSpPr/>
          <p:nvPr/>
        </p:nvGrpSpPr>
        <p:grpSpPr>
          <a:xfrm>
            <a:off x="5636711" y="2215072"/>
            <a:ext cx="305257" cy="305257"/>
            <a:chOff x="5636709" y="2754507"/>
            <a:chExt cx="305257" cy="305257"/>
          </a:xfrm>
        </p:grpSpPr>
        <p:cxnSp>
          <p:nvCxnSpPr>
            <p:cNvPr id="15" name="직선 연결선 14"/>
            <p:cNvCxnSpPr/>
            <p:nvPr/>
          </p:nvCxnSpPr>
          <p:spPr>
            <a:xfrm>
              <a:off x="5636709" y="2754507"/>
              <a:ext cx="305257" cy="3052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a:off x="5636709" y="2754507"/>
              <a:ext cx="305257" cy="3052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그룹 21"/>
          <p:cNvGrpSpPr/>
          <p:nvPr/>
        </p:nvGrpSpPr>
        <p:grpSpPr>
          <a:xfrm>
            <a:off x="6048378" y="2185191"/>
            <a:ext cx="1357819" cy="365021"/>
            <a:chOff x="6048376" y="2185189"/>
            <a:chExt cx="1357819" cy="365021"/>
          </a:xfrm>
        </p:grpSpPr>
        <p:pic>
          <p:nvPicPr>
            <p:cNvPr id="7" name="그림 6">
              <a:extLst>
                <a:ext uri="{FF2B5EF4-FFF2-40B4-BE49-F238E27FC236}">
                  <a16:creationId xmlns:a16="http://schemas.microsoft.com/office/drawing/2014/main" id="{F21106C5-608C-FEBE-247E-B98EA8907B37}"/>
                </a:ext>
              </a:extLst>
            </p:cNvPr>
            <p:cNvPicPr>
              <a:picLocks noChangeAspect="1"/>
            </p:cNvPicPr>
            <p:nvPr/>
          </p:nvPicPr>
          <p:blipFill rotWithShape="1">
            <a:blip r:embed="rId4"/>
            <a:srcRect l="64238"/>
            <a:stretch/>
          </p:blipFill>
          <p:spPr>
            <a:xfrm>
              <a:off x="6057287" y="2185189"/>
              <a:ext cx="1348908" cy="365021"/>
            </a:xfrm>
            <a:prstGeom prst="rect">
              <a:avLst/>
            </a:prstGeom>
            <a:ln>
              <a:noFill/>
            </a:ln>
          </p:spPr>
        </p:pic>
        <p:pic>
          <p:nvPicPr>
            <p:cNvPr id="21" name="그림 20">
              <a:extLst>
                <a:ext uri="{FF2B5EF4-FFF2-40B4-BE49-F238E27FC236}">
                  <a16:creationId xmlns:a16="http://schemas.microsoft.com/office/drawing/2014/main" id="{F21106C5-608C-FEBE-247E-B98EA8907B37}"/>
                </a:ext>
              </a:extLst>
            </p:cNvPr>
            <p:cNvPicPr>
              <a:picLocks noChangeAspect="1"/>
            </p:cNvPicPr>
            <p:nvPr/>
          </p:nvPicPr>
          <p:blipFill rotWithShape="1">
            <a:blip r:embed="rId4"/>
            <a:srcRect l="19301" t="6742" r="68831" b="6742"/>
            <a:stretch/>
          </p:blipFill>
          <p:spPr>
            <a:xfrm>
              <a:off x="6048376" y="2209801"/>
              <a:ext cx="447674" cy="315798"/>
            </a:xfrm>
            <a:prstGeom prst="rect">
              <a:avLst/>
            </a:prstGeom>
            <a:ln>
              <a:noFill/>
            </a:ln>
          </p:spPr>
        </p:pic>
      </p:grpSp>
      <p:sp>
        <p:nvSpPr>
          <p:cNvPr id="13" name="Oval 12">
            <a:extLst>
              <a:ext uri="{FF2B5EF4-FFF2-40B4-BE49-F238E27FC236}">
                <a16:creationId xmlns:a16="http://schemas.microsoft.com/office/drawing/2014/main" id="{B992D95F-D4CC-F824-50DA-A755E5AC21C9}"/>
              </a:ext>
            </a:extLst>
          </p:cNvPr>
          <p:cNvSpPr/>
          <p:nvPr/>
        </p:nvSpPr>
        <p:spPr>
          <a:xfrm>
            <a:off x="2162175" y="3933825"/>
            <a:ext cx="2430116" cy="6191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58C59929-7C99-147F-1EDF-6F5695B2E31D}"/>
              </a:ext>
            </a:extLst>
          </p:cNvPr>
          <p:cNvSpPr/>
          <p:nvPr/>
        </p:nvSpPr>
        <p:spPr>
          <a:xfrm>
            <a:off x="3109230" y="2159001"/>
            <a:ext cx="4329796" cy="41739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그림 7">
            <a:extLst>
              <a:ext uri="{FF2B5EF4-FFF2-40B4-BE49-F238E27FC236}">
                <a16:creationId xmlns:a16="http://schemas.microsoft.com/office/drawing/2014/main" id="{1E96049D-2572-E929-21A3-724018842FF5}"/>
              </a:ext>
            </a:extLst>
          </p:cNvPr>
          <p:cNvPicPr>
            <a:picLocks noChangeAspect="1"/>
          </p:cNvPicPr>
          <p:nvPr/>
        </p:nvPicPr>
        <p:blipFill rotWithShape="1">
          <a:blip r:embed="rId5"/>
          <a:srcRect t="82000" b="-1"/>
          <a:stretch/>
        </p:blipFill>
        <p:spPr>
          <a:xfrm>
            <a:off x="1322597" y="6043136"/>
            <a:ext cx="6429925" cy="695416"/>
          </a:xfrm>
          <a:prstGeom prst="rect">
            <a:avLst/>
          </a:prstGeom>
        </p:spPr>
      </p:pic>
    </p:spTree>
    <p:extLst>
      <p:ext uri="{BB962C8B-B14F-4D97-AF65-F5344CB8AC3E}">
        <p14:creationId xmlns:p14="http://schemas.microsoft.com/office/powerpoint/2010/main" val="102658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kumimoji="0" lang="en-US" altLang="ko-KR" sz="2800" b="1" i="0" u="none" strike="noStrike" kern="1200" cap="none" spc="0" normalizeH="0" baseline="0" noProof="0">
                <a:ln>
                  <a:noFill/>
                </a:ln>
                <a:solidFill>
                  <a:prstClr val="black"/>
                </a:solidFill>
                <a:effectLst/>
                <a:uLnTx/>
                <a:uFillTx/>
                <a:latin typeface="Calibri" panose="020F0502020204030204" pitchFamily="34" charset="0"/>
                <a:ea typeface="나눔고딕" panose="020D0604000000000000" pitchFamily="50" charset="-127"/>
                <a:cs typeface="Calibri" panose="020F0502020204030204" pitchFamily="34" charset="0"/>
              </a:rPr>
              <a:t>SSF-CVAE: Gradient-norm based loss balancing</a:t>
            </a:r>
            <a:endParaRPr lang="ko-KR" altLang="en-US"/>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p:txBody>
          <a:bodyPr>
            <a:normAutofit/>
          </a:bodyPr>
          <a:lstStyle/>
          <a:p>
            <a:pPr marL="730250" lvl="1" indent="-457200">
              <a:spcAft>
                <a:spcPts val="2400"/>
              </a:spcAft>
              <a:buFont typeface="+mj-lt"/>
              <a:buAutoNum type="arabicPeriod" startAt="3"/>
            </a:pPr>
            <a:r>
              <a:rPr lang="en-US" altLang="ko-KR" b="1" dirty="0">
                <a:solidFill>
                  <a:schemeClr val="tx1"/>
                </a:solidFill>
              </a:rPr>
              <a:t>Gradient norm-based loss balancing </a:t>
            </a:r>
            <a:r>
              <a:rPr lang="en-US" altLang="ko-KR" dirty="0">
                <a:solidFill>
                  <a:schemeClr val="tx1"/>
                </a:solidFill>
              </a:rPr>
              <a:t>prevents the posterior-collapse problem, which is notorious when utilizing variational inference in SE.</a:t>
            </a:r>
          </a:p>
        </p:txBody>
      </p:sp>
      <p:pic>
        <p:nvPicPr>
          <p:cNvPr id="7" name="그림 6">
            <a:extLst>
              <a:ext uri="{FF2B5EF4-FFF2-40B4-BE49-F238E27FC236}">
                <a16:creationId xmlns:a16="http://schemas.microsoft.com/office/drawing/2014/main" id="{3DBF4C14-2C21-7AF8-AF0A-052389ED9215}"/>
              </a:ext>
            </a:extLst>
          </p:cNvPr>
          <p:cNvPicPr>
            <a:picLocks noChangeAspect="1"/>
          </p:cNvPicPr>
          <p:nvPr/>
        </p:nvPicPr>
        <p:blipFill rotWithShape="1">
          <a:blip r:embed="rId3"/>
          <a:srcRect l="38803" r="51624"/>
          <a:stretch/>
        </p:blipFill>
        <p:spPr>
          <a:xfrm>
            <a:off x="5257799" y="2085449"/>
            <a:ext cx="449179" cy="633443"/>
          </a:xfrm>
          <a:prstGeom prst="rect">
            <a:avLst/>
          </a:prstGeom>
          <a:ln>
            <a:solidFill>
              <a:schemeClr val="bg1"/>
            </a:solidFill>
          </a:ln>
        </p:spPr>
      </p:pic>
      <p:pic>
        <p:nvPicPr>
          <p:cNvPr id="8" name="그림 7">
            <a:extLst>
              <a:ext uri="{FF2B5EF4-FFF2-40B4-BE49-F238E27FC236}">
                <a16:creationId xmlns:a16="http://schemas.microsoft.com/office/drawing/2014/main" id="{5A288277-60B2-7CDC-ED2D-B835A36FEF3F}"/>
              </a:ext>
            </a:extLst>
          </p:cNvPr>
          <p:cNvPicPr>
            <a:picLocks noChangeAspect="1"/>
          </p:cNvPicPr>
          <p:nvPr/>
        </p:nvPicPr>
        <p:blipFill rotWithShape="1">
          <a:blip r:embed="rId4"/>
          <a:srcRect b="18596"/>
          <a:stretch/>
        </p:blipFill>
        <p:spPr>
          <a:xfrm>
            <a:off x="1322597" y="2883027"/>
            <a:ext cx="6498804" cy="3152013"/>
          </a:xfrm>
          <a:prstGeom prst="rect">
            <a:avLst/>
          </a:prstGeom>
        </p:spPr>
      </p:pic>
      <p:cxnSp>
        <p:nvCxnSpPr>
          <p:cNvPr id="11" name="직선 화살표 연결선 10"/>
          <p:cNvCxnSpPr>
            <a:cxnSpLocks/>
          </p:cNvCxnSpPr>
          <p:nvPr/>
        </p:nvCxnSpPr>
        <p:spPr>
          <a:xfrm>
            <a:off x="5295900" y="2217821"/>
            <a:ext cx="418699" cy="4186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06979" y="2418654"/>
            <a:ext cx="476412" cy="369332"/>
          </a:xfrm>
          <a:prstGeom prst="rect">
            <a:avLst/>
          </a:prstGeom>
          <a:noFill/>
        </p:spPr>
        <p:txBody>
          <a:bodyPr wrap="none" rtlCol="0">
            <a:spAutoFit/>
          </a:bodyPr>
          <a:lstStyle/>
          <a:p>
            <a:r>
              <a:rPr lang="en-US">
                <a:solidFill>
                  <a:srgbClr val="FF0000"/>
                </a:solidFill>
              </a:rPr>
              <a:t>0.0</a:t>
            </a:r>
          </a:p>
        </p:txBody>
      </p:sp>
      <p:pic>
        <p:nvPicPr>
          <p:cNvPr id="9" name="그림 8">
            <a:extLst>
              <a:ext uri="{FF2B5EF4-FFF2-40B4-BE49-F238E27FC236}">
                <a16:creationId xmlns:a16="http://schemas.microsoft.com/office/drawing/2014/main" id="{3DBF4C14-2C21-7AF8-AF0A-052389ED9215}"/>
              </a:ext>
            </a:extLst>
          </p:cNvPr>
          <p:cNvPicPr>
            <a:picLocks noChangeAspect="1"/>
          </p:cNvPicPr>
          <p:nvPr/>
        </p:nvPicPr>
        <p:blipFill rotWithShape="1">
          <a:blip r:embed="rId3"/>
          <a:srcRect r="67616"/>
          <a:stretch/>
        </p:blipFill>
        <p:spPr>
          <a:xfrm>
            <a:off x="3738247" y="2085449"/>
            <a:ext cx="1519552" cy="633443"/>
          </a:xfrm>
          <a:prstGeom prst="rect">
            <a:avLst/>
          </a:prstGeom>
          <a:ln>
            <a:solidFill>
              <a:schemeClr val="bg1"/>
            </a:solidFill>
          </a:ln>
        </p:spPr>
      </p:pic>
      <p:sp>
        <p:nvSpPr>
          <p:cNvPr id="3" name="직사각형 2"/>
          <p:cNvSpPr/>
          <p:nvPr/>
        </p:nvSpPr>
        <p:spPr>
          <a:xfrm>
            <a:off x="3733800" y="2072640"/>
            <a:ext cx="1980799" cy="655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타원 3">
            <a:extLst>
              <a:ext uri="{FF2B5EF4-FFF2-40B4-BE49-F238E27FC236}">
                <a16:creationId xmlns:a16="http://schemas.microsoft.com/office/drawing/2014/main" id="{642F761F-CC92-2DEA-BE48-D6C06DA465C8}"/>
              </a:ext>
            </a:extLst>
          </p:cNvPr>
          <p:cNvSpPr/>
          <p:nvPr/>
        </p:nvSpPr>
        <p:spPr>
          <a:xfrm>
            <a:off x="2703815" y="3802826"/>
            <a:ext cx="304179" cy="287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그림 12">
            <a:extLst>
              <a:ext uri="{FF2B5EF4-FFF2-40B4-BE49-F238E27FC236}">
                <a16:creationId xmlns:a16="http://schemas.microsoft.com/office/drawing/2014/main" id="{F3048AA5-C417-B5C9-179C-57618664BB40}"/>
              </a:ext>
            </a:extLst>
          </p:cNvPr>
          <p:cNvPicPr>
            <a:picLocks noChangeAspect="1"/>
          </p:cNvPicPr>
          <p:nvPr/>
        </p:nvPicPr>
        <p:blipFill rotWithShape="1">
          <a:blip r:embed="rId5"/>
          <a:srcRect t="82000" b="-1"/>
          <a:stretch/>
        </p:blipFill>
        <p:spPr>
          <a:xfrm>
            <a:off x="1322597" y="6065996"/>
            <a:ext cx="6429925" cy="695416"/>
          </a:xfrm>
          <a:prstGeom prst="rect">
            <a:avLst/>
          </a:prstGeom>
        </p:spPr>
      </p:pic>
    </p:spTree>
    <p:extLst>
      <p:ext uri="{BB962C8B-B14F-4D97-AF65-F5344CB8AC3E}">
        <p14:creationId xmlns:p14="http://schemas.microsoft.com/office/powerpoint/2010/main" val="19638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3DBF4C14-2C21-7AF8-AF0A-052389ED9215}"/>
              </a:ext>
            </a:extLst>
          </p:cNvPr>
          <p:cNvPicPr>
            <a:picLocks noChangeAspect="1"/>
          </p:cNvPicPr>
          <p:nvPr/>
        </p:nvPicPr>
        <p:blipFill rotWithShape="1">
          <a:blip r:embed="rId3"/>
          <a:srcRect r="48222"/>
          <a:stretch/>
        </p:blipFill>
        <p:spPr>
          <a:xfrm>
            <a:off x="717472" y="2085449"/>
            <a:ext cx="2429588" cy="633443"/>
          </a:xfrm>
          <a:prstGeom prst="rect">
            <a:avLst/>
          </a:prstGeom>
          <a:ln>
            <a:noFill/>
          </a:ln>
        </p:spPr>
      </p:pic>
      <p:pic>
        <p:nvPicPr>
          <p:cNvPr id="20" name="그림 19">
            <a:extLst>
              <a:ext uri="{FF2B5EF4-FFF2-40B4-BE49-F238E27FC236}">
                <a16:creationId xmlns:a16="http://schemas.microsoft.com/office/drawing/2014/main" id="{C0707F38-225B-3F07-6844-8AA5E2AE3B53}"/>
              </a:ext>
            </a:extLst>
          </p:cNvPr>
          <p:cNvPicPr>
            <a:picLocks noChangeAspect="1"/>
          </p:cNvPicPr>
          <p:nvPr/>
        </p:nvPicPr>
        <p:blipFill rotWithShape="1">
          <a:blip r:embed="rId4"/>
          <a:srcRect l="40987"/>
          <a:stretch/>
        </p:blipFill>
        <p:spPr>
          <a:xfrm>
            <a:off x="3153534" y="2091463"/>
            <a:ext cx="2408348" cy="627192"/>
          </a:xfrm>
          <a:prstGeom prst="rect">
            <a:avLst/>
          </a:prstGeom>
          <a:ln>
            <a:noFill/>
          </a:ln>
        </p:spPr>
      </p:pic>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kumimoji="0" lang="en-US" altLang="ko-KR" sz="2800" b="1" i="0" u="none" strike="noStrike" kern="1200" cap="none" spc="0" normalizeH="0" baseline="0" noProof="0">
                <a:ln>
                  <a:noFill/>
                </a:ln>
                <a:solidFill>
                  <a:prstClr val="black"/>
                </a:solidFill>
                <a:effectLst/>
                <a:uLnTx/>
                <a:uFillTx/>
                <a:latin typeface="Calibri" panose="020F0502020204030204" pitchFamily="34" charset="0"/>
                <a:ea typeface="나눔고딕" panose="020D0604000000000000" pitchFamily="50" charset="-127"/>
                <a:cs typeface="Calibri" panose="020F0502020204030204" pitchFamily="34" charset="0"/>
              </a:rPr>
              <a:t>SSF-CVAE: Gradient-norm based loss balancing</a:t>
            </a:r>
            <a:endParaRPr lang="ko-KR" altLang="en-US"/>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p:txBody>
          <a:bodyPr>
            <a:normAutofit/>
          </a:bodyPr>
          <a:lstStyle/>
          <a:p>
            <a:pPr marL="730250" lvl="1" indent="-457200">
              <a:spcAft>
                <a:spcPts val="2400"/>
              </a:spcAft>
              <a:buFont typeface="+mj-lt"/>
              <a:buAutoNum type="arabicPeriod" startAt="3"/>
            </a:pPr>
            <a:r>
              <a:rPr lang="en-US" altLang="ko-KR" b="1" dirty="0">
                <a:solidFill>
                  <a:schemeClr val="tx1"/>
                </a:solidFill>
              </a:rPr>
              <a:t>Gradient norm-based loss balancing </a:t>
            </a:r>
            <a:r>
              <a:rPr lang="en-US" altLang="ko-KR" dirty="0">
                <a:solidFill>
                  <a:schemeClr val="tx1"/>
                </a:solidFill>
              </a:rPr>
              <a:t>prevents the posterior-collapse problem, which is notorious when utilizing variational inference in SE.</a:t>
            </a:r>
          </a:p>
        </p:txBody>
      </p:sp>
      <p:pic>
        <p:nvPicPr>
          <p:cNvPr id="8" name="그림 7">
            <a:extLst>
              <a:ext uri="{FF2B5EF4-FFF2-40B4-BE49-F238E27FC236}">
                <a16:creationId xmlns:a16="http://schemas.microsoft.com/office/drawing/2014/main" id="{5A288277-60B2-7CDC-ED2D-B835A36FEF3F}"/>
              </a:ext>
            </a:extLst>
          </p:cNvPr>
          <p:cNvPicPr>
            <a:picLocks noChangeAspect="1"/>
          </p:cNvPicPr>
          <p:nvPr/>
        </p:nvPicPr>
        <p:blipFill rotWithShape="1">
          <a:blip r:embed="rId5"/>
          <a:srcRect b="18793"/>
          <a:stretch/>
        </p:blipFill>
        <p:spPr>
          <a:xfrm>
            <a:off x="1322597" y="2860167"/>
            <a:ext cx="6498804" cy="3144393"/>
          </a:xfrm>
          <a:prstGeom prst="rect">
            <a:avLst/>
          </a:prstGeom>
        </p:spPr>
      </p:pic>
      <p:sp>
        <p:nvSpPr>
          <p:cNvPr id="4" name="타원 3"/>
          <p:cNvSpPr/>
          <p:nvPr/>
        </p:nvSpPr>
        <p:spPr>
          <a:xfrm>
            <a:off x="3486053" y="2246078"/>
            <a:ext cx="304179" cy="287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그림 2"/>
          <p:cNvPicPr>
            <a:picLocks noChangeAspect="1"/>
          </p:cNvPicPr>
          <p:nvPr/>
        </p:nvPicPr>
        <p:blipFill>
          <a:blip r:embed="rId6"/>
          <a:stretch>
            <a:fillRect/>
          </a:stretch>
        </p:blipFill>
        <p:spPr>
          <a:xfrm>
            <a:off x="5762180" y="1956781"/>
            <a:ext cx="3086607" cy="903397"/>
          </a:xfrm>
          <a:prstGeom prst="rect">
            <a:avLst/>
          </a:prstGeom>
        </p:spPr>
      </p:pic>
      <p:cxnSp>
        <p:nvCxnSpPr>
          <p:cNvPr id="10" name="구부러진 연결선 9"/>
          <p:cNvCxnSpPr>
            <a:stCxn id="3" idx="1"/>
            <a:endCxn id="4" idx="0"/>
          </p:cNvCxnSpPr>
          <p:nvPr/>
        </p:nvCxnSpPr>
        <p:spPr>
          <a:xfrm rot="10800000">
            <a:off x="3638144" y="2246078"/>
            <a:ext cx="2124037" cy="162402"/>
          </a:xfrm>
          <a:prstGeom prst="curvedConnector4">
            <a:avLst>
              <a:gd name="adj1" fmla="val 9200"/>
              <a:gd name="adj2" fmla="val 24076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타원 8">
            <a:extLst>
              <a:ext uri="{FF2B5EF4-FFF2-40B4-BE49-F238E27FC236}">
                <a16:creationId xmlns:a16="http://schemas.microsoft.com/office/drawing/2014/main" id="{93FB6251-A8BB-518B-228C-A5737ABDE246}"/>
              </a:ext>
            </a:extLst>
          </p:cNvPr>
          <p:cNvSpPr/>
          <p:nvPr/>
        </p:nvSpPr>
        <p:spPr>
          <a:xfrm>
            <a:off x="2703815" y="3779966"/>
            <a:ext cx="304179" cy="287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그림 11">
            <a:extLst>
              <a:ext uri="{FF2B5EF4-FFF2-40B4-BE49-F238E27FC236}">
                <a16:creationId xmlns:a16="http://schemas.microsoft.com/office/drawing/2014/main" id="{D550F4A8-D9E4-2159-FF5E-4190F5647843}"/>
              </a:ext>
            </a:extLst>
          </p:cNvPr>
          <p:cNvPicPr>
            <a:picLocks noChangeAspect="1"/>
          </p:cNvPicPr>
          <p:nvPr/>
        </p:nvPicPr>
        <p:blipFill rotWithShape="1">
          <a:blip r:embed="rId7"/>
          <a:srcRect t="82000" b="-1"/>
          <a:stretch/>
        </p:blipFill>
        <p:spPr>
          <a:xfrm>
            <a:off x="1322597" y="6043136"/>
            <a:ext cx="6429925" cy="695416"/>
          </a:xfrm>
          <a:prstGeom prst="rect">
            <a:avLst/>
          </a:prstGeom>
        </p:spPr>
      </p:pic>
      <p:sp>
        <p:nvSpPr>
          <p:cNvPr id="25" name="직사각형 24">
            <a:extLst>
              <a:ext uri="{FF2B5EF4-FFF2-40B4-BE49-F238E27FC236}">
                <a16:creationId xmlns:a16="http://schemas.microsoft.com/office/drawing/2014/main" id="{3FC957E4-8843-139D-4D7B-3E12B7D5632B}"/>
              </a:ext>
            </a:extLst>
          </p:cNvPr>
          <p:cNvSpPr/>
          <p:nvPr/>
        </p:nvSpPr>
        <p:spPr>
          <a:xfrm>
            <a:off x="739775" y="2085449"/>
            <a:ext cx="4866288" cy="6562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8428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BB02A505-BCA1-7376-FD06-EE0DD9295855}"/>
              </a:ext>
            </a:extLst>
          </p:cNvPr>
          <p:cNvSpPr>
            <a:spLocks noGrp="1"/>
          </p:cNvSpPr>
          <p:nvPr>
            <p:ph idx="1"/>
          </p:nvPr>
        </p:nvSpPr>
        <p:spPr>
          <a:xfrm>
            <a:off x="435898" y="1258250"/>
            <a:ext cx="8272211" cy="5043404"/>
          </a:xfrm>
        </p:spPr>
        <p:txBody>
          <a:bodyPr>
            <a:normAutofit lnSpcReduction="10000"/>
          </a:bodyPr>
          <a:lstStyle/>
          <a:p>
            <a:r>
              <a:rPr lang="en-US" altLang="ko-KR" sz="1800" b="1" dirty="0"/>
              <a:t>Dataset: </a:t>
            </a:r>
            <a:r>
              <a:rPr lang="en-US" altLang="ko-KR" sz="1800" dirty="0" err="1"/>
              <a:t>VoiceBank</a:t>
            </a:r>
            <a:r>
              <a:rPr lang="en-US" altLang="ko-KR" sz="1800" dirty="0"/>
              <a:t>-DEMAND, created using various noise types at various SNRs</a:t>
            </a:r>
          </a:p>
          <a:p>
            <a:r>
              <a:rPr lang="en-US" altLang="ko-KR" sz="1800" b="1" dirty="0"/>
              <a:t>Speech preprocessing: </a:t>
            </a:r>
            <a:r>
              <a:rPr lang="en-US" altLang="ko-KR" sz="1800" dirty="0"/>
              <a:t>1024 window, 256 hop, </a:t>
            </a:r>
            <a:r>
              <a:rPr lang="en-US" altLang="ko-KR" sz="1800" dirty="0" err="1"/>
              <a:t>hann</a:t>
            </a:r>
            <a:r>
              <a:rPr lang="en-US" altLang="ko-KR" sz="1800" dirty="0"/>
              <a:t>-window</a:t>
            </a:r>
          </a:p>
          <a:p>
            <a:r>
              <a:rPr lang="en-US" altLang="ko-KR" sz="1800" b="1" dirty="0"/>
              <a:t>Self-supervised features: </a:t>
            </a:r>
            <a:r>
              <a:rPr lang="en-US" altLang="ko-KR" sz="1800" dirty="0"/>
              <a:t>15</a:t>
            </a:r>
            <a:r>
              <a:rPr lang="en-US" altLang="ko-KR" sz="1800" baseline="30000" dirty="0"/>
              <a:t>th</a:t>
            </a:r>
            <a:r>
              <a:rPr lang="en-US" altLang="ko-KR" sz="1800" dirty="0"/>
              <a:t> Block of wav2vec 2.0</a:t>
            </a:r>
          </a:p>
          <a:p>
            <a:r>
              <a:rPr lang="en-US" altLang="ko-KR" sz="1800" b="1" dirty="0"/>
              <a:t>Backbone:</a:t>
            </a:r>
            <a:r>
              <a:rPr lang="en-US" altLang="ko-KR" sz="1800" dirty="0"/>
              <a:t> 18-blocks </a:t>
            </a:r>
            <a:r>
              <a:rPr lang="en-US" altLang="ko-KR" sz="1800" dirty="0" err="1"/>
              <a:t>Squeezeformer</a:t>
            </a:r>
            <a:endParaRPr lang="en-US" altLang="ko-KR" sz="1800" dirty="0"/>
          </a:p>
          <a:p>
            <a:r>
              <a:rPr lang="en-US" altLang="ko-KR" sz="1800" b="1" dirty="0"/>
              <a:t>Normalizing flow: </a:t>
            </a:r>
            <a:r>
              <a:rPr lang="en-US" altLang="ko-KR" sz="1800" dirty="0"/>
              <a:t>4-layer spline inverse autoregressive flows</a:t>
            </a:r>
          </a:p>
          <a:p>
            <a:r>
              <a:rPr lang="en-US" altLang="ko-KR" sz="1800" b="1" dirty="0"/>
              <a:t>Vocoder: </a:t>
            </a:r>
            <a:r>
              <a:rPr lang="en-US" altLang="ko-KR" sz="1800" dirty="0" err="1"/>
              <a:t>BigVGAN</a:t>
            </a:r>
            <a:endParaRPr lang="en-US" altLang="ko-KR" sz="1800" dirty="0"/>
          </a:p>
          <a:p>
            <a:endParaRPr lang="en-US" altLang="ko-KR" sz="1800" dirty="0"/>
          </a:p>
          <a:p>
            <a:r>
              <a:rPr lang="en-US" altLang="ko-KR" sz="1800" b="1" dirty="0"/>
              <a:t>Batch size:</a:t>
            </a:r>
            <a:r>
              <a:rPr lang="en-US" altLang="ko-KR" sz="1800" dirty="0"/>
              <a:t> 16</a:t>
            </a:r>
          </a:p>
          <a:p>
            <a:r>
              <a:rPr lang="en-US" altLang="ko-KR" sz="1800" b="1" dirty="0"/>
              <a:t>Epochs:</a:t>
            </a:r>
            <a:r>
              <a:rPr lang="en-US" altLang="ko-KR" sz="1800" dirty="0"/>
              <a:t> 200</a:t>
            </a:r>
          </a:p>
          <a:p>
            <a:r>
              <a:rPr lang="en-US" altLang="ko-KR" sz="1800" b="1" dirty="0"/>
              <a:t>Learning rate:</a:t>
            </a:r>
            <a:r>
              <a:rPr lang="en-US" altLang="ko-KR" sz="1800" dirty="0"/>
              <a:t> 0.002</a:t>
            </a:r>
          </a:p>
          <a:p>
            <a:r>
              <a:rPr lang="en-US" altLang="ko-KR" sz="1800" b="1" dirty="0"/>
              <a:t>Optimizer:</a:t>
            </a:r>
            <a:r>
              <a:rPr lang="en-US" altLang="ko-KR" sz="1800" dirty="0"/>
              <a:t> </a:t>
            </a:r>
            <a:r>
              <a:rPr lang="en-US" altLang="ko-KR" sz="1800" dirty="0" err="1"/>
              <a:t>AdamW</a:t>
            </a:r>
            <a:r>
              <a:rPr lang="en-US" altLang="ko-KR" sz="1800" dirty="0"/>
              <a:t> optimizer</a:t>
            </a:r>
          </a:p>
          <a:p>
            <a:pPr lvl="1"/>
            <a:endParaRPr lang="ko-KR" altLang="en-US" b="1" dirty="0"/>
          </a:p>
        </p:txBody>
      </p:sp>
      <p:sp>
        <p:nvSpPr>
          <p:cNvPr id="15" name="Title 1">
            <a:extLst>
              <a:ext uri="{FF2B5EF4-FFF2-40B4-BE49-F238E27FC236}">
                <a16:creationId xmlns:a16="http://schemas.microsoft.com/office/drawing/2014/main" id="{B604A947-86F1-42B5-BD64-686C31B321F2}"/>
              </a:ext>
            </a:extLst>
          </p:cNvPr>
          <p:cNvSpPr>
            <a:spLocks noGrp="1"/>
          </p:cNvSpPr>
          <p:nvPr>
            <p:ph type="title"/>
          </p:nvPr>
        </p:nvSpPr>
        <p:spPr>
          <a:xfrm>
            <a:off x="435898" y="488444"/>
            <a:ext cx="8272212" cy="482546"/>
          </a:xfrm>
        </p:spPr>
        <p:txBody>
          <a:bodyPr/>
          <a:lstStyle/>
          <a:p>
            <a:r>
              <a:rPr lang="en-US" altLang="ko-KR" b="1"/>
              <a:t>Experimental</a:t>
            </a:r>
            <a:r>
              <a:rPr lang="ko-KR" altLang="en-US" b="1"/>
              <a:t> </a:t>
            </a:r>
            <a:r>
              <a:rPr lang="en-US" altLang="ko-KR" b="1"/>
              <a:t>Setup</a:t>
            </a:r>
          </a:p>
        </p:txBody>
      </p:sp>
      <p:sp>
        <p:nvSpPr>
          <p:cNvPr id="2" name="Content Placeholder 8">
            <a:extLst>
              <a:ext uri="{FF2B5EF4-FFF2-40B4-BE49-F238E27FC236}">
                <a16:creationId xmlns:a16="http://schemas.microsoft.com/office/drawing/2014/main" id="{CC5C7DF1-BE48-F77E-4831-7B2048E87C66}"/>
              </a:ext>
            </a:extLst>
          </p:cNvPr>
          <p:cNvSpPr txBox="1">
            <a:spLocks/>
          </p:cNvSpPr>
          <p:nvPr/>
        </p:nvSpPr>
        <p:spPr>
          <a:xfrm>
            <a:off x="4572000" y="3779952"/>
            <a:ext cx="3848100" cy="2726573"/>
          </a:xfrm>
          <a:prstGeom prst="rect">
            <a:avLst/>
          </a:prstGeom>
        </p:spPr>
        <p:txBody>
          <a:bodyPr vert="horz" lIns="91440" tIns="45720" rIns="91440" bIns="45720" rtlCol="0" anchor="t">
            <a:normAutofit/>
          </a:bodyPr>
          <a:lstStyle>
            <a:lvl1pPr marL="222250" indent="-180975"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tab pos="41275" algn="l"/>
              </a:tabLst>
              <a:defRPr sz="20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1pPr>
            <a:lvl2pPr marL="454025" indent="-192088"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2pPr>
            <a:lvl3pPr marL="627063" indent="-142875"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3pPr>
            <a:lvl4pPr marL="854075" indent="-158750"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4pPr>
            <a:lvl5pPr marL="1162050" indent="-163513" algn="l" defTabSz="192881" rtl="0" eaLnBrk="1" latinLnBrk="0" hangingPunct="1">
              <a:lnSpc>
                <a:spcPct val="120000"/>
              </a:lnSpc>
              <a:spcBef>
                <a:spcPct val="20000"/>
              </a:spcBef>
              <a:spcAft>
                <a:spcPts val="254"/>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5pPr>
            <a:lvl6pPr marL="801563"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6pPr>
            <a:lvl7pPr marL="928125"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7pPr>
            <a:lvl8pPr marL="1054688"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8pPr>
            <a:lvl9pPr marL="1181250"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9pPr>
          </a:lstStyle>
          <a:p>
            <a:r>
              <a:rPr lang="en-US" altLang="ko-KR" sz="1800" b="1"/>
              <a:t>Metrics:</a:t>
            </a:r>
            <a:br>
              <a:rPr lang="en-US" altLang="ko-KR" sz="1800" b="1"/>
            </a:br>
            <a:r>
              <a:rPr lang="en-US" altLang="ko-KR" sz="1800" b="1"/>
              <a:t>PESQ</a:t>
            </a:r>
            <a:r>
              <a:rPr lang="en-US" altLang="ko-KR" sz="1800"/>
              <a:t> for perceptual speech quality</a:t>
            </a:r>
            <a:br>
              <a:rPr lang="en-US" altLang="ko-KR" sz="1800"/>
            </a:br>
            <a:r>
              <a:rPr lang="en-US" altLang="ko-KR" sz="1800" b="1"/>
              <a:t>CSIG </a:t>
            </a:r>
            <a:r>
              <a:rPr lang="en-US" altLang="ko-KR" sz="1800"/>
              <a:t>for signal distortion</a:t>
            </a:r>
            <a:br>
              <a:rPr lang="en-US" altLang="ko-KR" sz="1800"/>
            </a:br>
            <a:r>
              <a:rPr lang="en-US" altLang="ko-KR" sz="1800" b="1"/>
              <a:t>CBAK</a:t>
            </a:r>
            <a:r>
              <a:rPr lang="en-US" altLang="ko-KR" sz="1800"/>
              <a:t> for background intrusiveness</a:t>
            </a:r>
            <a:br>
              <a:rPr lang="en-US" altLang="ko-KR" sz="1800"/>
            </a:br>
            <a:r>
              <a:rPr lang="en-US" altLang="ko-KR" sz="1800" b="1"/>
              <a:t>COVL </a:t>
            </a:r>
            <a:r>
              <a:rPr lang="en-US" altLang="ko-KR" sz="1800"/>
              <a:t>for overall speech quality</a:t>
            </a:r>
            <a:br>
              <a:rPr lang="en-US" altLang="ko-KR" sz="1800"/>
            </a:br>
            <a:r>
              <a:rPr lang="en-US" altLang="ko-KR" sz="1800" b="1"/>
              <a:t>STOI </a:t>
            </a:r>
            <a:r>
              <a:rPr lang="en-US" altLang="ko-KR" sz="1800"/>
              <a:t>for speech intelligibility</a:t>
            </a:r>
            <a:br>
              <a:rPr lang="en-US" altLang="ko-KR" sz="1800"/>
            </a:br>
            <a:r>
              <a:rPr lang="en-US" altLang="ko-KR" sz="1800" b="1"/>
              <a:t>WVMOS</a:t>
            </a:r>
            <a:r>
              <a:rPr lang="en-US" altLang="ko-KR" sz="1800"/>
              <a:t> for reference-free speech quality</a:t>
            </a:r>
          </a:p>
        </p:txBody>
      </p:sp>
    </p:spTree>
    <p:extLst>
      <p:ext uri="{BB962C8B-B14F-4D97-AF65-F5344CB8AC3E}">
        <p14:creationId xmlns:p14="http://schemas.microsoft.com/office/powerpoint/2010/main" val="284066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a:xfrm>
            <a:off x="435898" y="488444"/>
            <a:ext cx="8272212" cy="482546"/>
          </a:xfrm>
        </p:spPr>
        <p:txBody>
          <a:bodyPr/>
          <a:lstStyle/>
          <a:p>
            <a:r>
              <a:rPr lang="en-US" altLang="ko-KR"/>
              <a:t>Performance evaluation</a:t>
            </a:r>
            <a:endParaRPr lang="ko-KR" altLang="en-US"/>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a:xfrm>
            <a:off x="435898" y="1271599"/>
            <a:ext cx="8272211" cy="5043404"/>
          </a:xfrm>
        </p:spPr>
        <p:txBody>
          <a:bodyPr>
            <a:normAutofit/>
          </a:bodyPr>
          <a:lstStyle/>
          <a:p>
            <a:pPr>
              <a:spcAft>
                <a:spcPts val="1800"/>
              </a:spcAft>
            </a:pPr>
            <a:r>
              <a:rPr lang="en-US" altLang="ko-KR" dirty="0"/>
              <a:t>In the performance evaluation, </a:t>
            </a:r>
            <a:r>
              <a:rPr lang="en-US" altLang="ko-KR" b="1" dirty="0"/>
              <a:t>our method demonstrates its effectiveness in six different metrics</a:t>
            </a:r>
            <a:r>
              <a:rPr lang="en-US" altLang="ko-KR" dirty="0"/>
              <a:t> assessing the performances of SE models.</a:t>
            </a:r>
          </a:p>
          <a:p>
            <a:pPr>
              <a:spcAft>
                <a:spcPts val="1800"/>
              </a:spcAft>
            </a:pPr>
            <a:r>
              <a:rPr lang="en-US" altLang="ko-KR" dirty="0"/>
              <a:t>Otherwise, </a:t>
            </a:r>
            <a:r>
              <a:rPr lang="en-US" altLang="ko-KR" b="1" dirty="0"/>
              <a:t>utilizing clean SSFs as additional target in multi-task setting did not bring performance gain.</a:t>
            </a:r>
          </a:p>
          <a:p>
            <a:pPr>
              <a:spcAft>
                <a:spcPts val="1800"/>
              </a:spcAft>
            </a:pPr>
            <a:r>
              <a:rPr lang="en-US" altLang="ko-KR" dirty="0"/>
              <a:t>The </a:t>
            </a:r>
            <a:r>
              <a:rPr lang="en-US" altLang="ko-KR" b="1" dirty="0">
                <a:solidFill>
                  <a:schemeClr val="tx1"/>
                </a:solidFill>
              </a:rPr>
              <a:t>performance gain was higher when the noise level is higher </a:t>
            </a:r>
            <a:r>
              <a:rPr lang="en-US" altLang="ko-KR" dirty="0"/>
              <a:t>in WVMOS.</a:t>
            </a:r>
          </a:p>
        </p:txBody>
      </p:sp>
      <p:pic>
        <p:nvPicPr>
          <p:cNvPr id="4" name="그림 3">
            <a:extLst>
              <a:ext uri="{FF2B5EF4-FFF2-40B4-BE49-F238E27FC236}">
                <a16:creationId xmlns:a16="http://schemas.microsoft.com/office/drawing/2014/main" id="{1266A53B-CA45-9C04-BA2F-519C3223B00C}"/>
              </a:ext>
            </a:extLst>
          </p:cNvPr>
          <p:cNvPicPr>
            <a:picLocks noChangeAspect="1"/>
          </p:cNvPicPr>
          <p:nvPr/>
        </p:nvPicPr>
        <p:blipFill rotWithShape="1">
          <a:blip r:embed="rId3"/>
          <a:srcRect t="44159"/>
          <a:stretch/>
        </p:blipFill>
        <p:spPr>
          <a:xfrm>
            <a:off x="4623944" y="3699502"/>
            <a:ext cx="4377387" cy="2281706"/>
          </a:xfrm>
          <a:prstGeom prst="rect">
            <a:avLst/>
          </a:prstGeom>
        </p:spPr>
      </p:pic>
      <p:grpSp>
        <p:nvGrpSpPr>
          <p:cNvPr id="7" name="그룹 6">
            <a:extLst>
              <a:ext uri="{FF2B5EF4-FFF2-40B4-BE49-F238E27FC236}">
                <a16:creationId xmlns:a16="http://schemas.microsoft.com/office/drawing/2014/main" id="{D399BD8C-7306-D8F1-FBBE-631D60FCDB00}"/>
              </a:ext>
            </a:extLst>
          </p:cNvPr>
          <p:cNvGrpSpPr/>
          <p:nvPr/>
        </p:nvGrpSpPr>
        <p:grpSpPr>
          <a:xfrm>
            <a:off x="133350" y="3723135"/>
            <a:ext cx="4377387" cy="2234439"/>
            <a:chOff x="133350" y="3121849"/>
            <a:chExt cx="4377387" cy="2234439"/>
          </a:xfrm>
        </p:grpSpPr>
        <p:pic>
          <p:nvPicPr>
            <p:cNvPr id="3" name="그림 2">
              <a:extLst>
                <a:ext uri="{FF2B5EF4-FFF2-40B4-BE49-F238E27FC236}">
                  <a16:creationId xmlns:a16="http://schemas.microsoft.com/office/drawing/2014/main" id="{3B79C2D8-FD1D-8CE9-51AE-BC5AE0A748C4}"/>
                </a:ext>
              </a:extLst>
            </p:cNvPr>
            <p:cNvPicPr>
              <a:picLocks noChangeAspect="1"/>
            </p:cNvPicPr>
            <p:nvPr/>
          </p:nvPicPr>
          <p:blipFill rotWithShape="1">
            <a:blip r:embed="rId3"/>
            <a:srcRect b="56265"/>
            <a:stretch/>
          </p:blipFill>
          <p:spPr>
            <a:xfrm>
              <a:off x="133350" y="3121849"/>
              <a:ext cx="4377387" cy="1787062"/>
            </a:xfrm>
            <a:prstGeom prst="rect">
              <a:avLst/>
            </a:prstGeom>
          </p:spPr>
        </p:pic>
        <p:sp>
          <p:nvSpPr>
            <p:cNvPr id="6" name="TextBox 5">
              <a:extLst>
                <a:ext uri="{FF2B5EF4-FFF2-40B4-BE49-F238E27FC236}">
                  <a16:creationId xmlns:a16="http://schemas.microsoft.com/office/drawing/2014/main" id="{4920697C-CC62-9948-6BCA-37D14B9024FF}"/>
                </a:ext>
              </a:extLst>
            </p:cNvPr>
            <p:cNvSpPr txBox="1"/>
            <p:nvPr/>
          </p:nvSpPr>
          <p:spPr>
            <a:xfrm>
              <a:off x="208208" y="4894623"/>
              <a:ext cx="4264462" cy="461665"/>
            </a:xfrm>
            <a:prstGeom prst="rect">
              <a:avLst/>
            </a:prstGeom>
            <a:noFill/>
          </p:spPr>
          <p:txBody>
            <a:bodyPr wrap="square" rtlCol="0">
              <a:spAutoFit/>
            </a:bodyPr>
            <a:lstStyle/>
            <a:p>
              <a:pPr marL="85725" indent="-85725" algn="just">
                <a:buFont typeface="Calibri" panose="020F0502020204030204" pitchFamily="34" charset="0"/>
                <a:buChar char="*"/>
              </a:pPr>
              <a:r>
                <a:rPr lang="en-US" altLang="ko-KR" sz="1200" b="1"/>
                <a:t>Baseline : Squeezeformer with noisy SSFs input</a:t>
              </a:r>
            </a:p>
            <a:p>
              <a:pPr marL="85725" indent="-85725" algn="just">
                <a:buFont typeface="Calibri" panose="020F0502020204030204" pitchFamily="34" charset="0"/>
                <a:buChar char="*"/>
              </a:pPr>
              <a:r>
                <a:rPr lang="en-US" altLang="ko-KR" sz="1200" b="1"/>
                <a:t>Aux. loss: multi-task setting that also predicts clean SSFs</a:t>
              </a:r>
              <a:endParaRPr lang="ko-KR" altLang="en-US" sz="1200" b="1"/>
            </a:p>
          </p:txBody>
        </p:sp>
      </p:grpSp>
    </p:spTree>
    <p:extLst>
      <p:ext uri="{BB962C8B-B14F-4D97-AF65-F5344CB8AC3E}">
        <p14:creationId xmlns:p14="http://schemas.microsoft.com/office/powerpoint/2010/main" val="89718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a:xfrm>
            <a:off x="436563" y="488950"/>
            <a:ext cx="8270875" cy="482600"/>
          </a:xfrm>
        </p:spPr>
        <p:txBody>
          <a:bodyPr/>
          <a:lstStyle/>
          <a:p>
            <a:r>
              <a:rPr lang="en-US" altLang="ko-KR" dirty="0"/>
              <a:t>Validating the Use SSF Input</a:t>
            </a:r>
            <a:endParaRPr lang="ko-KR" altLang="en-US" dirty="0"/>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a:xfrm>
            <a:off x="435898" y="1271599"/>
            <a:ext cx="8272211" cy="5043404"/>
          </a:xfrm>
        </p:spPr>
        <p:txBody>
          <a:bodyPr>
            <a:normAutofit/>
          </a:bodyPr>
          <a:lstStyle/>
          <a:p>
            <a:pPr>
              <a:spcAft>
                <a:spcPts val="1800"/>
              </a:spcAft>
            </a:pPr>
            <a:r>
              <a:rPr lang="en-US" altLang="ko-KR" b="1" dirty="0"/>
              <a:t>When we use target </a:t>
            </a:r>
            <a:r>
              <a:rPr lang="en-US" altLang="ko-KR" b="1" dirty="0" err="1"/>
              <a:t>melspectrograms</a:t>
            </a:r>
            <a:r>
              <a:rPr lang="en-US" altLang="ko-KR" b="1" dirty="0"/>
              <a:t> for variational inference as the standard VAE, </a:t>
            </a:r>
            <a:r>
              <a:rPr lang="en-US" altLang="ko-KR" dirty="0"/>
              <a:t>we observed higher KL divergence with significantly lower reconstruction loss.</a:t>
            </a:r>
          </a:p>
          <a:p>
            <a:pPr>
              <a:spcAft>
                <a:spcPts val="1800"/>
              </a:spcAft>
            </a:pPr>
            <a:r>
              <a:rPr lang="en-US" altLang="ko-KR" dirty="0"/>
              <a:t>Consequently, the overall SE </a:t>
            </a:r>
            <a:r>
              <a:rPr lang="en-US" altLang="ko-KR"/>
              <a:t>performance decreases </a:t>
            </a:r>
            <a:r>
              <a:rPr lang="en-US" altLang="ko-KR" dirty="0"/>
              <a:t>and we hypothesize that this issue occurs because the </a:t>
            </a:r>
            <a:r>
              <a:rPr lang="en-US" altLang="ko-KR" b="1" dirty="0"/>
              <a:t>model excessively depends on the input </a:t>
            </a:r>
            <a:r>
              <a:rPr lang="en-US" altLang="ko-KR" b="1" dirty="0" err="1"/>
              <a:t>melspectrograms</a:t>
            </a:r>
            <a:r>
              <a:rPr lang="en-US" altLang="ko-KR" b="1" dirty="0"/>
              <a:t> for reconstruction</a:t>
            </a:r>
            <a:r>
              <a:rPr lang="en-US" altLang="ko-KR" dirty="0"/>
              <a:t>, rather than effectively using the SSFs.</a:t>
            </a:r>
          </a:p>
        </p:txBody>
      </p:sp>
      <p:pic>
        <p:nvPicPr>
          <p:cNvPr id="7" name="그림 6">
            <a:extLst>
              <a:ext uri="{FF2B5EF4-FFF2-40B4-BE49-F238E27FC236}">
                <a16:creationId xmlns:a16="http://schemas.microsoft.com/office/drawing/2014/main" id="{7B40E428-8572-9014-CD30-E484A889BAEF}"/>
              </a:ext>
            </a:extLst>
          </p:cNvPr>
          <p:cNvPicPr>
            <a:picLocks noChangeAspect="1"/>
          </p:cNvPicPr>
          <p:nvPr/>
        </p:nvPicPr>
        <p:blipFill rotWithShape="1">
          <a:blip r:embed="rId3"/>
          <a:srcRect t="59789"/>
          <a:stretch/>
        </p:blipFill>
        <p:spPr>
          <a:xfrm>
            <a:off x="4572002" y="3714531"/>
            <a:ext cx="4305901" cy="1742936"/>
          </a:xfrm>
          <a:prstGeom prst="rect">
            <a:avLst/>
          </a:prstGeom>
        </p:spPr>
      </p:pic>
      <p:pic>
        <p:nvPicPr>
          <p:cNvPr id="10" name="그림 9">
            <a:extLst>
              <a:ext uri="{FF2B5EF4-FFF2-40B4-BE49-F238E27FC236}">
                <a16:creationId xmlns:a16="http://schemas.microsoft.com/office/drawing/2014/main" id="{80E47285-9F56-8245-D2B0-90B2B4737F5F}"/>
              </a:ext>
            </a:extLst>
          </p:cNvPr>
          <p:cNvPicPr>
            <a:picLocks noChangeAspect="1"/>
          </p:cNvPicPr>
          <p:nvPr/>
        </p:nvPicPr>
        <p:blipFill rotWithShape="1">
          <a:blip r:embed="rId3"/>
          <a:srcRect b="42431"/>
          <a:stretch/>
        </p:blipFill>
        <p:spPr>
          <a:xfrm>
            <a:off x="72192" y="3624106"/>
            <a:ext cx="4305901" cy="2495291"/>
          </a:xfrm>
          <a:prstGeom prst="rect">
            <a:avLst/>
          </a:prstGeom>
        </p:spPr>
      </p:pic>
      <p:sp>
        <p:nvSpPr>
          <p:cNvPr id="3" name="TextBox 2">
            <a:extLst>
              <a:ext uri="{FF2B5EF4-FFF2-40B4-BE49-F238E27FC236}">
                <a16:creationId xmlns:a16="http://schemas.microsoft.com/office/drawing/2014/main" id="{7BA253C9-44C3-83EA-A53F-221B1942D592}"/>
              </a:ext>
            </a:extLst>
          </p:cNvPr>
          <p:cNvSpPr txBox="1"/>
          <p:nvPr/>
        </p:nvSpPr>
        <p:spPr>
          <a:xfrm>
            <a:off x="4637556" y="5296413"/>
            <a:ext cx="4264462" cy="276999"/>
          </a:xfrm>
          <a:prstGeom prst="rect">
            <a:avLst/>
          </a:prstGeom>
          <a:noFill/>
        </p:spPr>
        <p:txBody>
          <a:bodyPr wrap="square" rtlCol="0">
            <a:spAutoFit/>
          </a:bodyPr>
          <a:lstStyle/>
          <a:p>
            <a:pPr marL="85725" indent="-85725" algn="just">
              <a:buFont typeface="Calibri" panose="020F0502020204030204" pitchFamily="34" charset="0"/>
              <a:buChar char="*"/>
            </a:pPr>
            <a:r>
              <a:rPr lang="en-US" altLang="ko-KR" sz="1200" b="1" dirty="0"/>
              <a:t>Mel : feeding melspectrograms to the posterior encoder</a:t>
            </a:r>
          </a:p>
        </p:txBody>
      </p:sp>
    </p:spTree>
    <p:extLst>
      <p:ext uri="{BB962C8B-B14F-4D97-AF65-F5344CB8AC3E}">
        <p14:creationId xmlns:p14="http://schemas.microsoft.com/office/powerpoint/2010/main" val="36180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a:xfrm>
            <a:off x="435898" y="488444"/>
            <a:ext cx="8272212" cy="482546"/>
          </a:xfrm>
        </p:spPr>
        <p:txBody>
          <a:bodyPr/>
          <a:lstStyle/>
          <a:p>
            <a:r>
              <a:rPr lang="en-US" altLang="ko-KR"/>
              <a:t>Ablation Study for Additional Techniques</a:t>
            </a:r>
            <a:endParaRPr lang="ko-KR" altLang="en-US"/>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a:xfrm>
            <a:off x="435898" y="1271599"/>
            <a:ext cx="8272211" cy="5043404"/>
          </a:xfrm>
        </p:spPr>
        <p:txBody>
          <a:bodyPr>
            <a:normAutofit/>
          </a:bodyPr>
          <a:lstStyle/>
          <a:p>
            <a:pPr>
              <a:spcAft>
                <a:spcPts val="1800"/>
              </a:spcAft>
            </a:pPr>
            <a:r>
              <a:rPr lang="en-US" altLang="ko-KR" dirty="0"/>
              <a:t>Through ablation studies, we validate the effectiveness of the techniques we used.</a:t>
            </a:r>
          </a:p>
          <a:p>
            <a:pPr>
              <a:spcAft>
                <a:spcPts val="1800"/>
              </a:spcAft>
            </a:pPr>
            <a:r>
              <a:rPr lang="en-US" altLang="ko-KR" b="1" dirty="0"/>
              <a:t>Without normalizing flows and gradient-norm-based loss balancing, posterior collapsing occurred</a:t>
            </a:r>
            <a:r>
              <a:rPr lang="en-US" altLang="ko-KR" dirty="0"/>
              <a:t>, as evidenced by the KL-divergence approaching zero.</a:t>
            </a:r>
          </a:p>
          <a:p>
            <a:pPr>
              <a:spcAft>
                <a:spcPts val="1800"/>
              </a:spcAft>
            </a:pPr>
            <a:r>
              <a:rPr lang="en-US" altLang="ko-KR" b="1" dirty="0"/>
              <a:t>Without residual parameterization, KL-divergence became overfitted </a:t>
            </a:r>
            <a:r>
              <a:rPr lang="en-US" altLang="ko-KR" dirty="0"/>
              <a:t>in the later stages of training.</a:t>
            </a:r>
          </a:p>
        </p:txBody>
      </p:sp>
      <p:pic>
        <p:nvPicPr>
          <p:cNvPr id="9" name="그림 8">
            <a:extLst>
              <a:ext uri="{FF2B5EF4-FFF2-40B4-BE49-F238E27FC236}">
                <a16:creationId xmlns:a16="http://schemas.microsoft.com/office/drawing/2014/main" id="{19A3D83F-2259-164A-8C1C-C023695C5D5F}"/>
              </a:ext>
            </a:extLst>
          </p:cNvPr>
          <p:cNvPicPr>
            <a:picLocks noChangeAspect="1"/>
          </p:cNvPicPr>
          <p:nvPr/>
        </p:nvPicPr>
        <p:blipFill rotWithShape="1">
          <a:blip r:embed="rId3"/>
          <a:srcRect t="56457"/>
          <a:stretch/>
        </p:blipFill>
        <p:spPr>
          <a:xfrm>
            <a:off x="4572000" y="3875624"/>
            <a:ext cx="4277322" cy="2028398"/>
          </a:xfrm>
          <a:prstGeom prst="rect">
            <a:avLst/>
          </a:prstGeom>
        </p:spPr>
      </p:pic>
      <p:pic>
        <p:nvPicPr>
          <p:cNvPr id="6" name="그림 5">
            <a:extLst>
              <a:ext uri="{FF2B5EF4-FFF2-40B4-BE49-F238E27FC236}">
                <a16:creationId xmlns:a16="http://schemas.microsoft.com/office/drawing/2014/main" id="{0E083686-4B89-A808-0BA8-DAB32BCF0DC4}"/>
              </a:ext>
            </a:extLst>
          </p:cNvPr>
          <p:cNvPicPr>
            <a:picLocks noChangeAspect="1"/>
          </p:cNvPicPr>
          <p:nvPr/>
        </p:nvPicPr>
        <p:blipFill rotWithShape="1">
          <a:blip r:embed="rId3"/>
          <a:srcRect b="46126"/>
          <a:stretch/>
        </p:blipFill>
        <p:spPr>
          <a:xfrm>
            <a:off x="153465" y="3634992"/>
            <a:ext cx="4277322" cy="2509662"/>
          </a:xfrm>
          <a:prstGeom prst="rect">
            <a:avLst/>
          </a:prstGeom>
        </p:spPr>
      </p:pic>
    </p:spTree>
    <p:extLst>
      <p:ext uri="{BB962C8B-B14F-4D97-AF65-F5344CB8AC3E}">
        <p14:creationId xmlns:p14="http://schemas.microsoft.com/office/powerpoint/2010/main" val="7924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B604A947-86F1-42B5-BD64-686C31B321F2}"/>
              </a:ext>
            </a:extLst>
          </p:cNvPr>
          <p:cNvSpPr>
            <a:spLocks noGrp="1"/>
          </p:cNvSpPr>
          <p:nvPr>
            <p:ph type="title"/>
          </p:nvPr>
        </p:nvSpPr>
        <p:spPr>
          <a:xfrm>
            <a:off x="435898" y="488444"/>
            <a:ext cx="8272212" cy="482546"/>
          </a:xfrm>
        </p:spPr>
        <p:txBody>
          <a:bodyPr/>
          <a:lstStyle/>
          <a:p>
            <a:r>
              <a:rPr lang="en-US" altLang="ko-KR"/>
              <a:t>Audio Samples</a:t>
            </a:r>
            <a:endParaRPr lang="ko-KR" altLang="en-US"/>
          </a:p>
        </p:txBody>
      </p:sp>
      <p:grpSp>
        <p:nvGrpSpPr>
          <p:cNvPr id="67" name="그룹 66">
            <a:extLst>
              <a:ext uri="{FF2B5EF4-FFF2-40B4-BE49-F238E27FC236}">
                <a16:creationId xmlns:a16="http://schemas.microsoft.com/office/drawing/2014/main" id="{5BE1552A-1673-62F4-06AA-AE18BEC91FDC}"/>
              </a:ext>
            </a:extLst>
          </p:cNvPr>
          <p:cNvGrpSpPr/>
          <p:nvPr/>
        </p:nvGrpSpPr>
        <p:grpSpPr>
          <a:xfrm>
            <a:off x="435891" y="1340722"/>
            <a:ext cx="8272218" cy="4812444"/>
            <a:chOff x="435891" y="1590742"/>
            <a:chExt cx="8272218" cy="4812444"/>
          </a:xfrm>
        </p:grpSpPr>
        <p:grpSp>
          <p:nvGrpSpPr>
            <p:cNvPr id="66" name="그룹 65">
              <a:extLst>
                <a:ext uri="{FF2B5EF4-FFF2-40B4-BE49-F238E27FC236}">
                  <a16:creationId xmlns:a16="http://schemas.microsoft.com/office/drawing/2014/main" id="{C1DE37F3-41E3-1218-3FD3-B0A1C7670CF2}"/>
                </a:ext>
              </a:extLst>
            </p:cNvPr>
            <p:cNvGrpSpPr/>
            <p:nvPr/>
          </p:nvGrpSpPr>
          <p:grpSpPr>
            <a:xfrm>
              <a:off x="2397211" y="1590742"/>
              <a:ext cx="6310898" cy="435592"/>
              <a:chOff x="2397211" y="1844453"/>
              <a:chExt cx="6310898" cy="435592"/>
            </a:xfrm>
          </p:grpSpPr>
          <p:sp>
            <p:nvSpPr>
              <p:cNvPr id="30" name="모서리가 둥근 직사각형 29"/>
              <p:cNvSpPr/>
              <p:nvPr/>
            </p:nvSpPr>
            <p:spPr>
              <a:xfrm>
                <a:off x="2397211" y="1844453"/>
                <a:ext cx="6310898" cy="4355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34" name="그룹 33">
                <a:extLst>
                  <a:ext uri="{FF2B5EF4-FFF2-40B4-BE49-F238E27FC236}">
                    <a16:creationId xmlns:a16="http://schemas.microsoft.com/office/drawing/2014/main" id="{A9CEF5ED-EEDA-46D2-E7A4-3189334774C5}"/>
                  </a:ext>
                </a:extLst>
              </p:cNvPr>
              <p:cNvGrpSpPr/>
              <p:nvPr/>
            </p:nvGrpSpPr>
            <p:grpSpPr>
              <a:xfrm>
                <a:off x="2776781" y="1877583"/>
                <a:ext cx="5551759" cy="369332"/>
                <a:chOff x="2862934" y="1877583"/>
                <a:chExt cx="5551759" cy="369332"/>
              </a:xfrm>
            </p:grpSpPr>
            <p:sp>
              <p:nvSpPr>
                <p:cNvPr id="9" name="TextBox 8"/>
                <p:cNvSpPr txBox="1"/>
                <p:nvPr/>
              </p:nvSpPr>
              <p:spPr>
                <a:xfrm>
                  <a:off x="2862934" y="1877583"/>
                  <a:ext cx="752351" cy="369332"/>
                </a:xfrm>
                <a:prstGeom prst="rect">
                  <a:avLst/>
                </a:prstGeom>
                <a:noFill/>
              </p:spPr>
              <p:txBody>
                <a:bodyPr wrap="none" rtlCol="0">
                  <a:spAutoFit/>
                </a:bodyPr>
                <a:lstStyle/>
                <a:p>
                  <a:pPr algn="ctr"/>
                  <a:r>
                    <a:rPr lang="en-US" altLang="ko-KR" b="1"/>
                    <a:t>Baseline</a:t>
                  </a:r>
                  <a:endParaRPr lang="en-US" b="1"/>
                </a:p>
              </p:txBody>
            </p:sp>
            <p:sp>
              <p:nvSpPr>
                <p:cNvPr id="16" name="TextBox 15"/>
                <p:cNvSpPr txBox="1"/>
                <p:nvPr/>
              </p:nvSpPr>
              <p:spPr>
                <a:xfrm>
                  <a:off x="4818248" y="1877583"/>
                  <a:ext cx="1089441" cy="369332"/>
                </a:xfrm>
                <a:prstGeom prst="rect">
                  <a:avLst/>
                </a:prstGeom>
                <a:noFill/>
              </p:spPr>
              <p:txBody>
                <a:bodyPr wrap="none" rtlCol="0">
                  <a:spAutoFit/>
                </a:bodyPr>
                <a:lstStyle/>
                <a:p>
                  <a:pPr algn="ctr"/>
                  <a:r>
                    <a:rPr lang="en-US" altLang="ko-KR" b="1"/>
                    <a:t>Auxliary Loss</a:t>
                  </a:r>
                  <a:endParaRPr lang="en-US" b="1"/>
                </a:p>
              </p:txBody>
            </p:sp>
            <p:sp>
              <p:nvSpPr>
                <p:cNvPr id="18" name="TextBox 17"/>
                <p:cNvSpPr txBox="1"/>
                <p:nvPr/>
              </p:nvSpPr>
              <p:spPr>
                <a:xfrm>
                  <a:off x="7110652" y="1877583"/>
                  <a:ext cx="1304041" cy="369332"/>
                </a:xfrm>
                <a:prstGeom prst="rect">
                  <a:avLst/>
                </a:prstGeom>
                <a:noFill/>
              </p:spPr>
              <p:txBody>
                <a:bodyPr wrap="none" rtlCol="0">
                  <a:spAutoFit/>
                </a:bodyPr>
                <a:lstStyle/>
                <a:p>
                  <a:pPr algn="ctr"/>
                  <a:r>
                    <a:rPr lang="en-US" altLang="ko-KR" b="1"/>
                    <a:t>SSF-CVAE (ours)</a:t>
                  </a:r>
                </a:p>
              </p:txBody>
            </p:sp>
          </p:grpSp>
        </p:grpSp>
        <p:sp>
          <p:nvSpPr>
            <p:cNvPr id="39" name="모서리가 둥근 직사각형 38"/>
            <p:cNvSpPr/>
            <p:nvPr/>
          </p:nvSpPr>
          <p:spPr>
            <a:xfrm>
              <a:off x="2397208" y="2191340"/>
              <a:ext cx="6310898" cy="2037194"/>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직사각형 23"/>
            <p:cNvSpPr/>
            <p:nvPr/>
          </p:nvSpPr>
          <p:spPr>
            <a:xfrm>
              <a:off x="2628803" y="2385022"/>
              <a:ext cx="5567846" cy="507998"/>
            </a:xfrm>
            <a:prstGeom prst="rect">
              <a:avLst/>
            </a:prstGeom>
          </p:spPr>
          <p:txBody>
            <a:bodyPr wrap="square">
              <a:spAutoFit/>
            </a:bodyPr>
            <a:lstStyle/>
            <a:p>
              <a:r>
                <a:rPr lang="en-US" altLang="ko-KR" sz="1400" b="1">
                  <a:solidFill>
                    <a:srgbClr val="000000"/>
                  </a:solidFill>
                  <a:latin typeface="Malgun Gothic" panose="020B0503020000020004" pitchFamily="50" charset="-127"/>
                  <a:ea typeface="Malgun Gothic" panose="020B0503020000020004" pitchFamily="50" charset="-127"/>
                </a:rPr>
                <a:t>Transcript: </a:t>
              </a:r>
              <a:r>
                <a:rPr lang="en-US" sz="1400">
                  <a:solidFill>
                    <a:srgbClr val="000000"/>
                  </a:solidFill>
                  <a:latin typeface="Malgun Gothic" panose="020B0503020000020004" pitchFamily="50" charset="-127"/>
                  <a:ea typeface="Malgun Gothic" panose="020B0503020000020004" pitchFamily="50" charset="-127"/>
                </a:rPr>
                <a:t>But it may take some time to confirm the findings.</a:t>
              </a:r>
              <a:endParaRPr lang="en-US" sz="1200"/>
            </a:p>
          </p:txBody>
        </p:sp>
        <p:pic>
          <p:nvPicPr>
            <p:cNvPr id="4" name="ssf_cvae_3">
              <a:hlinkClick r:id="" action="ppaction://media"/>
              <a:extLst>
                <a:ext uri="{FF2B5EF4-FFF2-40B4-BE49-F238E27FC236}">
                  <a16:creationId xmlns:a16="http://schemas.microsoft.com/office/drawing/2014/main" id="{697FAB78-2C64-480A-7E44-13D6FB9BBDCA}"/>
                </a:ext>
              </a:extLst>
            </p:cNvPr>
            <p:cNvPicPr>
              <a:picLocks/>
            </p:cNvPicPr>
            <p:nvPr>
              <a:audioFile r:link="rId2"/>
              <p:extLst>
                <p:ext uri="{DAA4B4D4-6D71-4841-9C94-3DE7FCFB9230}">
                  <p14:media xmlns:p14="http://schemas.microsoft.com/office/powerpoint/2010/main" r:embed="rId1"/>
                </p:ext>
              </p:extLst>
            </p:nvPr>
          </p:nvPicPr>
          <p:blipFill>
            <a:blip r:embed="rId23"/>
            <a:stretch>
              <a:fillRect/>
            </a:stretch>
          </p:blipFill>
          <p:spPr>
            <a:xfrm>
              <a:off x="7489402" y="3794391"/>
              <a:ext cx="360000" cy="360001"/>
            </a:xfrm>
            <a:prstGeom prst="rect">
              <a:avLst/>
            </a:prstGeom>
          </p:spPr>
        </p:pic>
        <p:pic>
          <p:nvPicPr>
            <p:cNvPr id="5" name="baseline_3">
              <a:hlinkClick r:id="" action="ppaction://media"/>
              <a:extLst>
                <a:ext uri="{FF2B5EF4-FFF2-40B4-BE49-F238E27FC236}">
                  <a16:creationId xmlns:a16="http://schemas.microsoft.com/office/drawing/2014/main" id="{C8B94349-308D-2A29-E0A8-0CCA6650531E}"/>
                </a:ext>
              </a:extLst>
            </p:cNvPr>
            <p:cNvPicPr>
              <a:picLocks/>
            </p:cNvPicPr>
            <p:nvPr>
              <a:audioFile r:link="rId4"/>
              <p:extLst>
                <p:ext uri="{DAA4B4D4-6D71-4841-9C94-3DE7FCFB9230}">
                  <p14:media xmlns:p14="http://schemas.microsoft.com/office/powerpoint/2010/main" r:embed="rId3"/>
                </p:ext>
              </p:extLst>
            </p:nvPr>
          </p:nvPicPr>
          <p:blipFill>
            <a:blip r:embed="rId23"/>
            <a:stretch>
              <a:fillRect/>
            </a:stretch>
          </p:blipFill>
          <p:spPr>
            <a:xfrm>
              <a:off x="2985234" y="3794391"/>
              <a:ext cx="360000" cy="360001"/>
            </a:xfrm>
            <a:prstGeom prst="rect">
              <a:avLst/>
            </a:prstGeom>
          </p:spPr>
        </p:pic>
        <p:pic>
          <p:nvPicPr>
            <p:cNvPr id="6" name="aux_loss_3">
              <a:hlinkClick r:id="" action="ppaction://media"/>
              <a:extLst>
                <a:ext uri="{FF2B5EF4-FFF2-40B4-BE49-F238E27FC236}">
                  <a16:creationId xmlns:a16="http://schemas.microsoft.com/office/drawing/2014/main" id="{1D0E4086-B86F-C8E4-B0F4-220B32A84814}"/>
                </a:ext>
              </a:extLst>
            </p:cNvPr>
            <p:cNvPicPr>
              <a:picLocks/>
            </p:cNvPicPr>
            <p:nvPr>
              <a:audioFile r:link="rId6"/>
              <p:extLst>
                <p:ext uri="{DAA4B4D4-6D71-4841-9C94-3DE7FCFB9230}">
                  <p14:media xmlns:p14="http://schemas.microsoft.com/office/powerpoint/2010/main" r:embed="rId5"/>
                </p:ext>
              </p:extLst>
            </p:nvPr>
          </p:nvPicPr>
          <p:blipFill>
            <a:blip r:embed="rId23"/>
            <a:stretch>
              <a:fillRect/>
            </a:stretch>
          </p:blipFill>
          <p:spPr>
            <a:xfrm>
              <a:off x="5283785" y="3794391"/>
              <a:ext cx="360000" cy="360001"/>
            </a:xfrm>
            <a:prstGeom prst="rect">
              <a:avLst/>
            </a:prstGeom>
          </p:spPr>
        </p:pic>
        <p:grpSp>
          <p:nvGrpSpPr>
            <p:cNvPr id="8" name="그룹 7">
              <a:extLst>
                <a:ext uri="{FF2B5EF4-FFF2-40B4-BE49-F238E27FC236}">
                  <a16:creationId xmlns:a16="http://schemas.microsoft.com/office/drawing/2014/main" id="{4E4892DA-47C7-BDB4-4FF8-C84AF2B79481}"/>
                </a:ext>
              </a:extLst>
            </p:cNvPr>
            <p:cNvGrpSpPr/>
            <p:nvPr/>
          </p:nvGrpSpPr>
          <p:grpSpPr>
            <a:xfrm>
              <a:off x="2397204" y="4367384"/>
              <a:ext cx="6310898" cy="2035802"/>
              <a:chOff x="435897" y="2884572"/>
              <a:chExt cx="8272211" cy="1356123"/>
            </a:xfrm>
          </p:grpSpPr>
          <p:sp>
            <p:nvSpPr>
              <p:cNvPr id="10" name="모서리가 둥근 직사각형 38">
                <a:extLst>
                  <a:ext uri="{FF2B5EF4-FFF2-40B4-BE49-F238E27FC236}">
                    <a16:creationId xmlns:a16="http://schemas.microsoft.com/office/drawing/2014/main" id="{343AEC3C-3994-9EA4-A15C-2DD2232F7A2B}"/>
                  </a:ext>
                </a:extLst>
              </p:cNvPr>
              <p:cNvSpPr/>
              <p:nvPr/>
            </p:nvSpPr>
            <p:spPr>
              <a:xfrm>
                <a:off x="435897" y="2884572"/>
                <a:ext cx="8272211" cy="1356123"/>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직사각형 10">
                <a:extLst>
                  <a:ext uri="{FF2B5EF4-FFF2-40B4-BE49-F238E27FC236}">
                    <a16:creationId xmlns:a16="http://schemas.microsoft.com/office/drawing/2014/main" id="{D70246C7-E8CD-EB9B-8112-392769D2F6AE}"/>
                  </a:ext>
                </a:extLst>
              </p:cNvPr>
              <p:cNvSpPr/>
              <p:nvPr/>
            </p:nvSpPr>
            <p:spPr>
              <a:xfrm>
                <a:off x="739473" y="3001917"/>
                <a:ext cx="6675610" cy="307777"/>
              </a:xfrm>
              <a:prstGeom prst="rect">
                <a:avLst/>
              </a:prstGeom>
            </p:spPr>
            <p:txBody>
              <a:bodyPr wrap="square">
                <a:spAutoFit/>
              </a:bodyPr>
              <a:lstStyle/>
              <a:p>
                <a:r>
                  <a:rPr lang="en-US" altLang="ko-KR" sz="1400" b="1">
                    <a:solidFill>
                      <a:srgbClr val="000000"/>
                    </a:solidFill>
                    <a:latin typeface="Malgun Gothic" panose="020B0503020000020004" pitchFamily="50" charset="-127"/>
                    <a:ea typeface="Malgun Gothic" panose="020B0503020000020004" pitchFamily="50" charset="-127"/>
                  </a:rPr>
                  <a:t>Transcript: </a:t>
                </a:r>
                <a:r>
                  <a:rPr lang="en-US" sz="1400">
                    <a:solidFill>
                      <a:srgbClr val="000000"/>
                    </a:solidFill>
                    <a:latin typeface="Malgun Gothic" panose="020B0503020000020004" pitchFamily="50" charset="-127"/>
                    <a:ea typeface="Malgun Gothic" panose="020B0503020000020004" pitchFamily="50" charset="-127"/>
                  </a:rPr>
                  <a:t>It is likely the rest of the market will follow suit.</a:t>
                </a:r>
                <a:endParaRPr lang="en-US" sz="1200"/>
              </a:p>
            </p:txBody>
          </p:sp>
        </p:grpSp>
        <p:pic>
          <p:nvPicPr>
            <p:cNvPr id="22" name="aux_loss_13">
              <a:hlinkClick r:id="" action="ppaction://media"/>
              <a:extLst>
                <a:ext uri="{FF2B5EF4-FFF2-40B4-BE49-F238E27FC236}">
                  <a16:creationId xmlns:a16="http://schemas.microsoft.com/office/drawing/2014/main" id="{3C1D9CC4-FACF-253E-BA0E-9B7ED9F267CB}"/>
                </a:ext>
              </a:extLst>
            </p:cNvPr>
            <p:cNvPicPr>
              <a:picLocks/>
            </p:cNvPicPr>
            <p:nvPr>
              <a:audioFile r:link="rId8"/>
              <p:extLst>
                <p:ext uri="{DAA4B4D4-6D71-4841-9C94-3DE7FCFB9230}">
                  <p14:media xmlns:p14="http://schemas.microsoft.com/office/powerpoint/2010/main" r:embed="rId7"/>
                </p:ext>
              </p:extLst>
            </p:nvPr>
          </p:nvPicPr>
          <p:blipFill>
            <a:blip r:embed="rId23"/>
            <a:stretch>
              <a:fillRect/>
            </a:stretch>
          </p:blipFill>
          <p:spPr>
            <a:xfrm>
              <a:off x="5320120" y="5947032"/>
              <a:ext cx="360000" cy="360000"/>
            </a:xfrm>
            <a:prstGeom prst="rect">
              <a:avLst/>
            </a:prstGeom>
          </p:spPr>
        </p:pic>
        <p:pic>
          <p:nvPicPr>
            <p:cNvPr id="23" name="baseline_13">
              <a:hlinkClick r:id="" action="ppaction://media"/>
              <a:extLst>
                <a:ext uri="{FF2B5EF4-FFF2-40B4-BE49-F238E27FC236}">
                  <a16:creationId xmlns:a16="http://schemas.microsoft.com/office/drawing/2014/main" id="{D5CE5001-C1E9-78FF-9ADE-0EB30BA60CA6}"/>
                </a:ext>
              </a:extLst>
            </p:cNvPr>
            <p:cNvPicPr>
              <a:picLocks/>
            </p:cNvPicPr>
            <p:nvPr>
              <a:audioFile r:link="rId10"/>
              <p:extLst>
                <p:ext uri="{DAA4B4D4-6D71-4841-9C94-3DE7FCFB9230}">
                  <p14:media xmlns:p14="http://schemas.microsoft.com/office/powerpoint/2010/main" r:embed="rId9"/>
                </p:ext>
              </p:extLst>
            </p:nvPr>
          </p:nvPicPr>
          <p:blipFill>
            <a:blip r:embed="rId23"/>
            <a:stretch>
              <a:fillRect/>
            </a:stretch>
          </p:blipFill>
          <p:spPr>
            <a:xfrm>
              <a:off x="2965838" y="5947032"/>
              <a:ext cx="360000" cy="360000"/>
            </a:xfrm>
            <a:prstGeom prst="rect">
              <a:avLst/>
            </a:prstGeom>
          </p:spPr>
        </p:pic>
        <p:pic>
          <p:nvPicPr>
            <p:cNvPr id="32" name="ssf_cvae_13">
              <a:hlinkClick r:id="" action="ppaction://media"/>
              <a:extLst>
                <a:ext uri="{FF2B5EF4-FFF2-40B4-BE49-F238E27FC236}">
                  <a16:creationId xmlns:a16="http://schemas.microsoft.com/office/drawing/2014/main" id="{31438689-476F-6F6A-C6E4-71B15E2952CB}"/>
                </a:ext>
              </a:extLst>
            </p:cNvPr>
            <p:cNvPicPr>
              <a:picLocks/>
            </p:cNvPicPr>
            <p:nvPr>
              <a:audioFile r:link="rId12"/>
              <p:extLst>
                <p:ext uri="{DAA4B4D4-6D71-4841-9C94-3DE7FCFB9230}">
                  <p14:media xmlns:p14="http://schemas.microsoft.com/office/powerpoint/2010/main" r:embed="rId11"/>
                </p:ext>
              </p:extLst>
            </p:nvPr>
          </p:nvPicPr>
          <p:blipFill>
            <a:blip r:embed="rId23"/>
            <a:stretch>
              <a:fillRect/>
            </a:stretch>
          </p:blipFill>
          <p:spPr>
            <a:xfrm>
              <a:off x="7489402" y="5947032"/>
              <a:ext cx="360000" cy="360000"/>
            </a:xfrm>
            <a:prstGeom prst="rect">
              <a:avLst/>
            </a:prstGeom>
          </p:spPr>
        </p:pic>
        <p:sp>
          <p:nvSpPr>
            <p:cNvPr id="36" name="모서리가 둥근 직사각형 29">
              <a:extLst>
                <a:ext uri="{FF2B5EF4-FFF2-40B4-BE49-F238E27FC236}">
                  <a16:creationId xmlns:a16="http://schemas.microsoft.com/office/drawing/2014/main" id="{F11E8BA6-D27B-4493-F87C-1F88CC92B0DE}"/>
                </a:ext>
              </a:extLst>
            </p:cNvPr>
            <p:cNvSpPr/>
            <p:nvPr/>
          </p:nvSpPr>
          <p:spPr>
            <a:xfrm>
              <a:off x="435891" y="2749367"/>
              <a:ext cx="1837752" cy="14791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2E1CD18-D4FF-989E-78BA-58AA419428CA}"/>
                </a:ext>
              </a:extLst>
            </p:cNvPr>
            <p:cNvSpPr txBox="1"/>
            <p:nvPr/>
          </p:nvSpPr>
          <p:spPr>
            <a:xfrm>
              <a:off x="945147" y="2882671"/>
              <a:ext cx="715260" cy="369332"/>
            </a:xfrm>
            <a:prstGeom prst="rect">
              <a:avLst/>
            </a:prstGeom>
            <a:noFill/>
          </p:spPr>
          <p:txBody>
            <a:bodyPr wrap="none" rtlCol="0">
              <a:spAutoFit/>
            </a:bodyPr>
            <a:lstStyle/>
            <a:p>
              <a:pPr algn="ctr"/>
              <a:r>
                <a:rPr lang="en-US" altLang="ko-KR" b="1"/>
                <a:t>Clean</a:t>
              </a:r>
              <a:endParaRPr lang="en-US" b="1"/>
            </a:p>
          </p:txBody>
        </p:sp>
        <p:sp>
          <p:nvSpPr>
            <p:cNvPr id="42" name="TextBox 41">
              <a:extLst>
                <a:ext uri="{FF2B5EF4-FFF2-40B4-BE49-F238E27FC236}">
                  <a16:creationId xmlns:a16="http://schemas.microsoft.com/office/drawing/2014/main" id="{AF1E725D-4353-56DD-110C-42FD10F5B6F0}"/>
                </a:ext>
              </a:extLst>
            </p:cNvPr>
            <p:cNvSpPr txBox="1"/>
            <p:nvPr/>
          </p:nvSpPr>
          <p:spPr>
            <a:xfrm>
              <a:off x="946078" y="3304285"/>
              <a:ext cx="713401" cy="369332"/>
            </a:xfrm>
            <a:prstGeom prst="rect">
              <a:avLst/>
            </a:prstGeom>
            <a:noFill/>
          </p:spPr>
          <p:txBody>
            <a:bodyPr wrap="none" rtlCol="0">
              <a:spAutoFit/>
            </a:bodyPr>
            <a:lstStyle/>
            <a:p>
              <a:pPr algn="ctr"/>
              <a:r>
                <a:rPr lang="en-US" altLang="ko-KR" b="1"/>
                <a:t>Noisy</a:t>
              </a:r>
              <a:endParaRPr lang="en-US" b="1"/>
            </a:p>
          </p:txBody>
        </p:sp>
        <p:sp>
          <p:nvSpPr>
            <p:cNvPr id="43" name="TextBox 42">
              <a:extLst>
                <a:ext uri="{FF2B5EF4-FFF2-40B4-BE49-F238E27FC236}">
                  <a16:creationId xmlns:a16="http://schemas.microsoft.com/office/drawing/2014/main" id="{DA269D62-A9EE-2267-89A8-A9CE058DBFFD}"/>
                </a:ext>
              </a:extLst>
            </p:cNvPr>
            <p:cNvSpPr txBox="1"/>
            <p:nvPr/>
          </p:nvSpPr>
          <p:spPr>
            <a:xfrm>
              <a:off x="763209" y="3754639"/>
              <a:ext cx="1079142" cy="369332"/>
            </a:xfrm>
            <a:prstGeom prst="rect">
              <a:avLst/>
            </a:prstGeom>
            <a:noFill/>
          </p:spPr>
          <p:txBody>
            <a:bodyPr wrap="none" rtlCol="0">
              <a:spAutoFit/>
            </a:bodyPr>
            <a:lstStyle/>
            <a:p>
              <a:pPr algn="ctr"/>
              <a:r>
                <a:rPr lang="en-US" altLang="ko-KR" b="1"/>
                <a:t>Denoised</a:t>
              </a:r>
              <a:endParaRPr lang="en-US" b="1"/>
            </a:p>
          </p:txBody>
        </p:sp>
        <p:pic>
          <p:nvPicPr>
            <p:cNvPr id="44" name="clean_sample_3">
              <a:hlinkClick r:id="" action="ppaction://media"/>
              <a:extLst>
                <a:ext uri="{FF2B5EF4-FFF2-40B4-BE49-F238E27FC236}">
                  <a16:creationId xmlns:a16="http://schemas.microsoft.com/office/drawing/2014/main" id="{ED00863A-6A3D-6CF6-DBDC-12DE8A722540}"/>
                </a:ext>
              </a:extLst>
            </p:cNvPr>
            <p:cNvPicPr>
              <a:picLocks/>
            </p:cNvPicPr>
            <p:nvPr>
              <a:audioFile r:link="rId14"/>
              <p:extLst>
                <p:ext uri="{DAA4B4D4-6D71-4841-9C94-3DE7FCFB9230}">
                  <p14:media xmlns:p14="http://schemas.microsoft.com/office/powerpoint/2010/main" r:embed="rId13"/>
                </p:ext>
              </p:extLst>
            </p:nvPr>
          </p:nvPicPr>
          <p:blipFill>
            <a:blip r:embed="rId23"/>
            <a:stretch>
              <a:fillRect/>
            </a:stretch>
          </p:blipFill>
          <p:spPr>
            <a:xfrm>
              <a:off x="2985234" y="2830365"/>
              <a:ext cx="360000" cy="360000"/>
            </a:xfrm>
            <a:prstGeom prst="rect">
              <a:avLst/>
            </a:prstGeom>
          </p:spPr>
        </p:pic>
        <p:pic>
          <p:nvPicPr>
            <p:cNvPr id="45" name="noisy_sample_3">
              <a:hlinkClick r:id="" action="ppaction://media"/>
              <a:extLst>
                <a:ext uri="{FF2B5EF4-FFF2-40B4-BE49-F238E27FC236}">
                  <a16:creationId xmlns:a16="http://schemas.microsoft.com/office/drawing/2014/main" id="{B35786E8-0F0F-0C31-26D8-B7EE9D16CE0C}"/>
                </a:ext>
              </a:extLst>
            </p:cNvPr>
            <p:cNvPicPr>
              <a:picLocks/>
            </p:cNvPicPr>
            <p:nvPr>
              <a:audioFile r:link="rId16"/>
              <p:extLst>
                <p:ext uri="{DAA4B4D4-6D71-4841-9C94-3DE7FCFB9230}">
                  <p14:media xmlns:p14="http://schemas.microsoft.com/office/powerpoint/2010/main" r:embed="rId15"/>
                </p:ext>
              </p:extLst>
            </p:nvPr>
          </p:nvPicPr>
          <p:blipFill>
            <a:blip r:embed="rId23"/>
            <a:stretch>
              <a:fillRect/>
            </a:stretch>
          </p:blipFill>
          <p:spPr>
            <a:xfrm>
              <a:off x="2985234" y="3311956"/>
              <a:ext cx="360000" cy="360000"/>
            </a:xfrm>
            <a:prstGeom prst="rect">
              <a:avLst/>
            </a:prstGeom>
          </p:spPr>
        </p:pic>
        <p:pic>
          <p:nvPicPr>
            <p:cNvPr id="46" name="clean_sample_3">
              <a:hlinkClick r:id="" action="ppaction://media"/>
              <a:extLst>
                <a:ext uri="{FF2B5EF4-FFF2-40B4-BE49-F238E27FC236}">
                  <a16:creationId xmlns:a16="http://schemas.microsoft.com/office/drawing/2014/main" id="{0B96D072-5A21-5D85-D4B2-06D75DE3A9EE}"/>
                </a:ext>
              </a:extLst>
            </p:cNvPr>
            <p:cNvPicPr>
              <a:picLocks/>
            </p:cNvPicPr>
            <p:nvPr>
              <a:audioFile r:link="rId14"/>
              <p:extLst>
                <p:ext uri="{DAA4B4D4-6D71-4841-9C94-3DE7FCFB9230}">
                  <p14:media xmlns:p14="http://schemas.microsoft.com/office/powerpoint/2010/main" r:embed="rId13"/>
                </p:ext>
              </p:extLst>
            </p:nvPr>
          </p:nvPicPr>
          <p:blipFill>
            <a:blip r:embed="rId23"/>
            <a:stretch>
              <a:fillRect/>
            </a:stretch>
          </p:blipFill>
          <p:spPr>
            <a:xfrm>
              <a:off x="5285693" y="2830365"/>
              <a:ext cx="360000" cy="360000"/>
            </a:xfrm>
            <a:prstGeom prst="rect">
              <a:avLst/>
            </a:prstGeom>
          </p:spPr>
        </p:pic>
        <p:pic>
          <p:nvPicPr>
            <p:cNvPr id="47" name="noisy_sample_3">
              <a:hlinkClick r:id="" action="ppaction://media"/>
              <a:extLst>
                <a:ext uri="{FF2B5EF4-FFF2-40B4-BE49-F238E27FC236}">
                  <a16:creationId xmlns:a16="http://schemas.microsoft.com/office/drawing/2014/main" id="{3D84E791-F260-FCE3-15B0-F5E8D63F1CCC}"/>
                </a:ext>
              </a:extLst>
            </p:cNvPr>
            <p:cNvPicPr>
              <a:picLocks/>
            </p:cNvPicPr>
            <p:nvPr>
              <a:audioFile r:link="rId16"/>
              <p:extLst>
                <p:ext uri="{DAA4B4D4-6D71-4841-9C94-3DE7FCFB9230}">
                  <p14:media xmlns:p14="http://schemas.microsoft.com/office/powerpoint/2010/main" r:embed="rId15"/>
                </p:ext>
              </p:extLst>
            </p:nvPr>
          </p:nvPicPr>
          <p:blipFill>
            <a:blip r:embed="rId23"/>
            <a:stretch>
              <a:fillRect/>
            </a:stretch>
          </p:blipFill>
          <p:spPr>
            <a:xfrm>
              <a:off x="5285693" y="3311956"/>
              <a:ext cx="360000" cy="360000"/>
            </a:xfrm>
            <a:prstGeom prst="rect">
              <a:avLst/>
            </a:prstGeom>
          </p:spPr>
        </p:pic>
        <p:pic>
          <p:nvPicPr>
            <p:cNvPr id="54" name="clean_sample_3">
              <a:hlinkClick r:id="" action="ppaction://media"/>
              <a:extLst>
                <a:ext uri="{FF2B5EF4-FFF2-40B4-BE49-F238E27FC236}">
                  <a16:creationId xmlns:a16="http://schemas.microsoft.com/office/drawing/2014/main" id="{F2EF1644-A5B5-BDD0-EC5E-2215907B7951}"/>
                </a:ext>
              </a:extLst>
            </p:cNvPr>
            <p:cNvPicPr>
              <a:picLocks/>
            </p:cNvPicPr>
            <p:nvPr>
              <a:audioFile r:link="rId14"/>
              <p:extLst>
                <p:ext uri="{DAA4B4D4-6D71-4841-9C94-3DE7FCFB9230}">
                  <p14:media xmlns:p14="http://schemas.microsoft.com/office/powerpoint/2010/main" r:embed="rId13"/>
                </p:ext>
              </p:extLst>
            </p:nvPr>
          </p:nvPicPr>
          <p:blipFill>
            <a:blip r:embed="rId23"/>
            <a:stretch>
              <a:fillRect/>
            </a:stretch>
          </p:blipFill>
          <p:spPr>
            <a:xfrm>
              <a:off x="7489402" y="2830365"/>
              <a:ext cx="360000" cy="360000"/>
            </a:xfrm>
            <a:prstGeom prst="rect">
              <a:avLst/>
            </a:prstGeom>
          </p:spPr>
        </p:pic>
        <p:pic>
          <p:nvPicPr>
            <p:cNvPr id="55" name="noisy_sample_3">
              <a:hlinkClick r:id="" action="ppaction://media"/>
              <a:extLst>
                <a:ext uri="{FF2B5EF4-FFF2-40B4-BE49-F238E27FC236}">
                  <a16:creationId xmlns:a16="http://schemas.microsoft.com/office/drawing/2014/main" id="{4538BB93-3242-BC61-0392-BCF3D252FB74}"/>
                </a:ext>
              </a:extLst>
            </p:cNvPr>
            <p:cNvPicPr>
              <a:picLocks/>
            </p:cNvPicPr>
            <p:nvPr>
              <a:audioFile r:link="rId16"/>
              <p:extLst>
                <p:ext uri="{DAA4B4D4-6D71-4841-9C94-3DE7FCFB9230}">
                  <p14:media xmlns:p14="http://schemas.microsoft.com/office/powerpoint/2010/main" r:embed="rId15"/>
                </p:ext>
              </p:extLst>
            </p:nvPr>
          </p:nvPicPr>
          <p:blipFill>
            <a:blip r:embed="rId23"/>
            <a:stretch>
              <a:fillRect/>
            </a:stretch>
          </p:blipFill>
          <p:spPr>
            <a:xfrm>
              <a:off x="7489402" y="3311956"/>
              <a:ext cx="360000" cy="360000"/>
            </a:xfrm>
            <a:prstGeom prst="rect">
              <a:avLst/>
            </a:prstGeom>
          </p:spPr>
        </p:pic>
        <p:sp>
          <p:nvSpPr>
            <p:cNvPr id="56" name="모서리가 둥근 직사각형 29">
              <a:extLst>
                <a:ext uri="{FF2B5EF4-FFF2-40B4-BE49-F238E27FC236}">
                  <a16:creationId xmlns:a16="http://schemas.microsoft.com/office/drawing/2014/main" id="{B6C7BD2D-5975-89C4-1C22-663BB71C0894}"/>
                </a:ext>
              </a:extLst>
            </p:cNvPr>
            <p:cNvSpPr/>
            <p:nvPr/>
          </p:nvSpPr>
          <p:spPr>
            <a:xfrm>
              <a:off x="435891" y="4924018"/>
              <a:ext cx="1837752" cy="14791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288609B-606A-5AC7-70FD-8E1F733FC106}"/>
                </a:ext>
              </a:extLst>
            </p:cNvPr>
            <p:cNvSpPr txBox="1"/>
            <p:nvPr/>
          </p:nvSpPr>
          <p:spPr>
            <a:xfrm>
              <a:off x="945147" y="5057322"/>
              <a:ext cx="715260" cy="369332"/>
            </a:xfrm>
            <a:prstGeom prst="rect">
              <a:avLst/>
            </a:prstGeom>
            <a:noFill/>
          </p:spPr>
          <p:txBody>
            <a:bodyPr wrap="none" rtlCol="0">
              <a:spAutoFit/>
            </a:bodyPr>
            <a:lstStyle/>
            <a:p>
              <a:pPr algn="ctr"/>
              <a:r>
                <a:rPr lang="en-US" altLang="ko-KR" b="1"/>
                <a:t>Clean</a:t>
              </a:r>
              <a:endParaRPr lang="en-US" b="1"/>
            </a:p>
          </p:txBody>
        </p:sp>
        <p:sp>
          <p:nvSpPr>
            <p:cNvPr id="58" name="TextBox 57">
              <a:extLst>
                <a:ext uri="{FF2B5EF4-FFF2-40B4-BE49-F238E27FC236}">
                  <a16:creationId xmlns:a16="http://schemas.microsoft.com/office/drawing/2014/main" id="{E9542DC4-2EA9-F118-15C2-2B00AD1DB0D6}"/>
                </a:ext>
              </a:extLst>
            </p:cNvPr>
            <p:cNvSpPr txBox="1"/>
            <p:nvPr/>
          </p:nvSpPr>
          <p:spPr>
            <a:xfrm>
              <a:off x="946078" y="5478936"/>
              <a:ext cx="713401" cy="369332"/>
            </a:xfrm>
            <a:prstGeom prst="rect">
              <a:avLst/>
            </a:prstGeom>
            <a:noFill/>
          </p:spPr>
          <p:txBody>
            <a:bodyPr wrap="none" rtlCol="0">
              <a:spAutoFit/>
            </a:bodyPr>
            <a:lstStyle/>
            <a:p>
              <a:pPr algn="ctr"/>
              <a:r>
                <a:rPr lang="en-US" altLang="ko-KR" b="1"/>
                <a:t>Noisy</a:t>
              </a:r>
              <a:endParaRPr lang="en-US" b="1"/>
            </a:p>
          </p:txBody>
        </p:sp>
        <p:sp>
          <p:nvSpPr>
            <p:cNvPr id="59" name="TextBox 58">
              <a:extLst>
                <a:ext uri="{FF2B5EF4-FFF2-40B4-BE49-F238E27FC236}">
                  <a16:creationId xmlns:a16="http://schemas.microsoft.com/office/drawing/2014/main" id="{D9D3CF97-5124-B8D4-7505-D51F525A85D2}"/>
                </a:ext>
              </a:extLst>
            </p:cNvPr>
            <p:cNvSpPr txBox="1"/>
            <p:nvPr/>
          </p:nvSpPr>
          <p:spPr>
            <a:xfrm>
              <a:off x="763209" y="5929290"/>
              <a:ext cx="1079142" cy="369332"/>
            </a:xfrm>
            <a:prstGeom prst="rect">
              <a:avLst/>
            </a:prstGeom>
            <a:noFill/>
          </p:spPr>
          <p:txBody>
            <a:bodyPr wrap="none" rtlCol="0">
              <a:spAutoFit/>
            </a:bodyPr>
            <a:lstStyle/>
            <a:p>
              <a:pPr algn="ctr"/>
              <a:r>
                <a:rPr lang="en-US" altLang="ko-KR" b="1"/>
                <a:t>Denoised</a:t>
              </a:r>
              <a:endParaRPr lang="en-US" b="1"/>
            </a:p>
          </p:txBody>
        </p:sp>
        <p:pic>
          <p:nvPicPr>
            <p:cNvPr id="60" name="clean_sample_13">
              <a:hlinkClick r:id="" action="ppaction://media"/>
              <a:extLst>
                <a:ext uri="{FF2B5EF4-FFF2-40B4-BE49-F238E27FC236}">
                  <a16:creationId xmlns:a16="http://schemas.microsoft.com/office/drawing/2014/main" id="{B7E8B16E-56BD-30E3-9C92-5494DC393E83}"/>
                </a:ext>
              </a:extLst>
            </p:cNvPr>
            <p:cNvPicPr>
              <a:picLocks/>
            </p:cNvPicPr>
            <p:nvPr>
              <a:audioFile r:link="rId18"/>
              <p:extLst>
                <p:ext uri="{DAA4B4D4-6D71-4841-9C94-3DE7FCFB9230}">
                  <p14:media xmlns:p14="http://schemas.microsoft.com/office/powerpoint/2010/main" r:embed="rId17"/>
                </p:ext>
              </p:extLst>
            </p:nvPr>
          </p:nvPicPr>
          <p:blipFill>
            <a:blip r:embed="rId23"/>
            <a:stretch>
              <a:fillRect/>
            </a:stretch>
          </p:blipFill>
          <p:spPr>
            <a:xfrm>
              <a:off x="2965838" y="5029818"/>
              <a:ext cx="360000" cy="360000"/>
            </a:xfrm>
            <a:prstGeom prst="rect">
              <a:avLst/>
            </a:prstGeom>
          </p:spPr>
        </p:pic>
        <p:pic>
          <p:nvPicPr>
            <p:cNvPr id="61" name="noisy_sample_13">
              <a:hlinkClick r:id="" action="ppaction://media"/>
              <a:extLst>
                <a:ext uri="{FF2B5EF4-FFF2-40B4-BE49-F238E27FC236}">
                  <a16:creationId xmlns:a16="http://schemas.microsoft.com/office/drawing/2014/main" id="{34C7F837-34E1-5B76-ABD2-9DBA4FDBB408}"/>
                </a:ext>
              </a:extLst>
            </p:cNvPr>
            <p:cNvPicPr>
              <a:picLocks/>
            </p:cNvPicPr>
            <p:nvPr>
              <a:audioFile r:link="rId20"/>
              <p:extLst>
                <p:ext uri="{DAA4B4D4-6D71-4841-9C94-3DE7FCFB9230}">
                  <p14:media xmlns:p14="http://schemas.microsoft.com/office/powerpoint/2010/main" r:embed="rId19"/>
                </p:ext>
              </p:extLst>
            </p:nvPr>
          </p:nvPicPr>
          <p:blipFill>
            <a:blip r:embed="rId23"/>
            <a:stretch>
              <a:fillRect/>
            </a:stretch>
          </p:blipFill>
          <p:spPr>
            <a:xfrm>
              <a:off x="2966188" y="5488425"/>
              <a:ext cx="360000" cy="360000"/>
            </a:xfrm>
            <a:prstGeom prst="rect">
              <a:avLst/>
            </a:prstGeom>
          </p:spPr>
        </p:pic>
        <p:pic>
          <p:nvPicPr>
            <p:cNvPr id="62" name="clean_sample_13">
              <a:hlinkClick r:id="" action="ppaction://media"/>
              <a:extLst>
                <a:ext uri="{FF2B5EF4-FFF2-40B4-BE49-F238E27FC236}">
                  <a16:creationId xmlns:a16="http://schemas.microsoft.com/office/drawing/2014/main" id="{DA797AF1-CB2D-569C-B7FD-F30BB6840521}"/>
                </a:ext>
              </a:extLst>
            </p:cNvPr>
            <p:cNvPicPr>
              <a:picLocks/>
            </p:cNvPicPr>
            <p:nvPr>
              <a:audioFile r:link="rId18"/>
              <p:extLst>
                <p:ext uri="{DAA4B4D4-6D71-4841-9C94-3DE7FCFB9230}">
                  <p14:media xmlns:p14="http://schemas.microsoft.com/office/powerpoint/2010/main" r:embed="rId17"/>
                </p:ext>
              </p:extLst>
            </p:nvPr>
          </p:nvPicPr>
          <p:blipFill>
            <a:blip r:embed="rId23"/>
            <a:stretch>
              <a:fillRect/>
            </a:stretch>
          </p:blipFill>
          <p:spPr>
            <a:xfrm>
              <a:off x="5320120" y="5029818"/>
              <a:ext cx="360000" cy="360000"/>
            </a:xfrm>
            <a:prstGeom prst="rect">
              <a:avLst/>
            </a:prstGeom>
          </p:spPr>
        </p:pic>
        <p:pic>
          <p:nvPicPr>
            <p:cNvPr id="63" name="noisy_sample_13">
              <a:hlinkClick r:id="" action="ppaction://media"/>
              <a:extLst>
                <a:ext uri="{FF2B5EF4-FFF2-40B4-BE49-F238E27FC236}">
                  <a16:creationId xmlns:a16="http://schemas.microsoft.com/office/drawing/2014/main" id="{04B59B05-4A1C-4C01-9408-5FAD04B5642B}"/>
                </a:ext>
              </a:extLst>
            </p:cNvPr>
            <p:cNvPicPr>
              <a:picLocks/>
            </p:cNvPicPr>
            <p:nvPr>
              <a:audioFile r:link="rId20"/>
              <p:extLst>
                <p:ext uri="{DAA4B4D4-6D71-4841-9C94-3DE7FCFB9230}">
                  <p14:media xmlns:p14="http://schemas.microsoft.com/office/powerpoint/2010/main" r:embed="rId19"/>
                </p:ext>
              </p:extLst>
            </p:nvPr>
          </p:nvPicPr>
          <p:blipFill>
            <a:blip r:embed="rId23"/>
            <a:stretch>
              <a:fillRect/>
            </a:stretch>
          </p:blipFill>
          <p:spPr>
            <a:xfrm>
              <a:off x="5320470" y="5488425"/>
              <a:ext cx="360000" cy="360000"/>
            </a:xfrm>
            <a:prstGeom prst="rect">
              <a:avLst/>
            </a:prstGeom>
          </p:spPr>
        </p:pic>
        <p:pic>
          <p:nvPicPr>
            <p:cNvPr id="64" name="clean_sample_13">
              <a:hlinkClick r:id="" action="ppaction://media"/>
              <a:extLst>
                <a:ext uri="{FF2B5EF4-FFF2-40B4-BE49-F238E27FC236}">
                  <a16:creationId xmlns:a16="http://schemas.microsoft.com/office/drawing/2014/main" id="{5036CD04-7B61-8091-3591-B84E3B265DA1}"/>
                </a:ext>
              </a:extLst>
            </p:cNvPr>
            <p:cNvPicPr>
              <a:picLocks/>
            </p:cNvPicPr>
            <p:nvPr>
              <a:audioFile r:link="rId18"/>
              <p:extLst>
                <p:ext uri="{DAA4B4D4-6D71-4841-9C94-3DE7FCFB9230}">
                  <p14:media xmlns:p14="http://schemas.microsoft.com/office/powerpoint/2010/main" r:embed="rId17"/>
                </p:ext>
              </p:extLst>
            </p:nvPr>
          </p:nvPicPr>
          <p:blipFill>
            <a:blip r:embed="rId23"/>
            <a:stretch>
              <a:fillRect/>
            </a:stretch>
          </p:blipFill>
          <p:spPr>
            <a:xfrm>
              <a:off x="7489052" y="5029818"/>
              <a:ext cx="360000" cy="360000"/>
            </a:xfrm>
            <a:prstGeom prst="rect">
              <a:avLst/>
            </a:prstGeom>
          </p:spPr>
        </p:pic>
        <p:pic>
          <p:nvPicPr>
            <p:cNvPr id="65" name="noisy_sample_13">
              <a:hlinkClick r:id="" action="ppaction://media"/>
              <a:extLst>
                <a:ext uri="{FF2B5EF4-FFF2-40B4-BE49-F238E27FC236}">
                  <a16:creationId xmlns:a16="http://schemas.microsoft.com/office/drawing/2014/main" id="{64707CBA-3E68-5684-71ED-CB64D596A0FD}"/>
                </a:ext>
              </a:extLst>
            </p:cNvPr>
            <p:cNvPicPr>
              <a:picLocks/>
            </p:cNvPicPr>
            <p:nvPr>
              <a:audioFile r:link="rId20"/>
              <p:extLst>
                <p:ext uri="{DAA4B4D4-6D71-4841-9C94-3DE7FCFB9230}">
                  <p14:media xmlns:p14="http://schemas.microsoft.com/office/powerpoint/2010/main" r:embed="rId19"/>
                </p:ext>
              </p:extLst>
            </p:nvPr>
          </p:nvPicPr>
          <p:blipFill>
            <a:blip r:embed="rId23"/>
            <a:stretch>
              <a:fillRect/>
            </a:stretch>
          </p:blipFill>
          <p:spPr>
            <a:xfrm>
              <a:off x="7489402" y="5488425"/>
              <a:ext cx="360000" cy="360000"/>
            </a:xfrm>
            <a:prstGeom prst="rect">
              <a:avLst/>
            </a:prstGeom>
          </p:spPr>
        </p:pic>
      </p:grpSp>
    </p:spTree>
    <p:extLst>
      <p:ext uri="{BB962C8B-B14F-4D97-AF65-F5344CB8AC3E}">
        <p14:creationId xmlns:p14="http://schemas.microsoft.com/office/powerpoint/2010/main" val="107051008"/>
      </p:ext>
    </p:extLst>
  </p:cSld>
  <p:clrMapOvr>
    <a:masterClrMapping/>
  </p:clrMapOvr>
  <mc:AlternateContent xmlns:mc="http://schemas.openxmlformats.org/markup-compatibility/2006" xmlns:p14="http://schemas.microsoft.com/office/powerpoint/2010/main">
    <mc:Choice Requires="p14">
      <p:transition spd="slow" p14:dur="2000" advTm="1336"/>
    </mc:Choice>
    <mc:Fallback xmlns="">
      <p:transition spd="slow" advTm="1336"/>
    </mc:Fallback>
  </mc:AlternateContent>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4"/>
                </p:tgtEl>
              </p:cMediaNode>
            </p:audio>
            <p:audio>
              <p:cMediaNode vol="100000">
                <p:cTn id="3" fill="hold" display="0">
                  <p:stCondLst>
                    <p:cond delay="indefinite"/>
                  </p:stCondLst>
                  <p:endCondLst>
                    <p:cond evt="onStopAudio" delay="0">
                      <p:tgtEl>
                        <p:sldTgt/>
                      </p:tgtEl>
                    </p:cond>
                  </p:endCondLst>
                </p:cTn>
                <p:tgtEl>
                  <p:spTgt spid="5"/>
                </p:tgtEl>
              </p:cMediaNode>
            </p:audio>
            <p:audio>
              <p:cMediaNode vol="100000">
                <p:cTn id="4" fill="hold" display="0">
                  <p:stCondLst>
                    <p:cond delay="indefinite"/>
                  </p:stCondLst>
                  <p:endCondLst>
                    <p:cond evt="onStopAudio" delay="0">
                      <p:tgtEl>
                        <p:sldTgt/>
                      </p:tgtEl>
                    </p:cond>
                  </p:endCondLst>
                </p:cTn>
                <p:tgtEl>
                  <p:spTgt spid="6"/>
                </p:tgtEl>
              </p:cMediaNode>
            </p:audio>
            <p:audio>
              <p:cMediaNode vol="100000">
                <p:cTn id="5" fill="hold" display="0">
                  <p:stCondLst>
                    <p:cond delay="indefinite"/>
                  </p:stCondLst>
                  <p:endCondLst>
                    <p:cond evt="onStopAudio" delay="0">
                      <p:tgtEl>
                        <p:sldTgt/>
                      </p:tgtEl>
                    </p:cond>
                  </p:endCondLst>
                </p:cTn>
                <p:tgtEl>
                  <p:spTgt spid="22"/>
                </p:tgtEl>
              </p:cMediaNode>
            </p:audio>
            <p:audio>
              <p:cMediaNode vol="100000">
                <p:cTn id="6" fill="hold" display="0">
                  <p:stCondLst>
                    <p:cond delay="indefinite"/>
                  </p:stCondLst>
                  <p:endCondLst>
                    <p:cond evt="onStopAudio" delay="0">
                      <p:tgtEl>
                        <p:sldTgt/>
                      </p:tgtEl>
                    </p:cond>
                  </p:endCondLst>
                </p:cTn>
                <p:tgtEl>
                  <p:spTgt spid="23"/>
                </p:tgtEl>
              </p:cMediaNode>
            </p:audio>
            <p:audio>
              <p:cMediaNode vol="100000">
                <p:cTn id="7" fill="hold" display="0">
                  <p:stCondLst>
                    <p:cond delay="indefinite"/>
                  </p:stCondLst>
                  <p:endCondLst>
                    <p:cond evt="onStopAudio" delay="0">
                      <p:tgtEl>
                        <p:sldTgt/>
                      </p:tgtEl>
                    </p:cond>
                  </p:endCondLst>
                </p:cTn>
                <p:tgtEl>
                  <p:spTgt spid="32"/>
                </p:tgtEl>
              </p:cMediaNode>
            </p:audio>
            <p:audio>
              <p:cMediaNode vol="100000">
                <p:cTn id="8" fill="hold" display="0">
                  <p:stCondLst>
                    <p:cond delay="indefinite"/>
                  </p:stCondLst>
                  <p:endCondLst>
                    <p:cond evt="onStopAudio" delay="0">
                      <p:tgtEl>
                        <p:sldTgt/>
                      </p:tgtEl>
                    </p:cond>
                  </p:endCondLst>
                </p:cTn>
                <p:tgtEl>
                  <p:spTgt spid="44"/>
                </p:tgtEl>
              </p:cMediaNode>
            </p:audio>
            <p:audio>
              <p:cMediaNode vol="100000">
                <p:cTn id="9" fill="hold" display="0">
                  <p:stCondLst>
                    <p:cond delay="indefinite"/>
                  </p:stCondLst>
                  <p:endCondLst>
                    <p:cond evt="onStopAudio" delay="0">
                      <p:tgtEl>
                        <p:sldTgt/>
                      </p:tgtEl>
                    </p:cond>
                  </p:endCondLst>
                </p:cTn>
                <p:tgtEl>
                  <p:spTgt spid="45"/>
                </p:tgtEl>
              </p:cMediaNode>
            </p:audio>
            <p:audio>
              <p:cMediaNode vol="100000">
                <p:cTn id="10" fill="hold" display="0">
                  <p:stCondLst>
                    <p:cond delay="indefinite"/>
                  </p:stCondLst>
                  <p:endCondLst>
                    <p:cond evt="onStopAudio" delay="0">
                      <p:tgtEl>
                        <p:sldTgt/>
                      </p:tgtEl>
                    </p:cond>
                  </p:endCondLst>
                </p:cTn>
                <p:tgtEl>
                  <p:spTgt spid="46"/>
                </p:tgtEl>
              </p:cMediaNode>
            </p:audio>
            <p:audio>
              <p:cMediaNode vol="80000">
                <p:cTn id="11" fill="hold" display="0">
                  <p:stCondLst>
                    <p:cond delay="indefinite"/>
                  </p:stCondLst>
                  <p:endCondLst>
                    <p:cond evt="onStopAudio" delay="0">
                      <p:tgtEl>
                        <p:sldTgt/>
                      </p:tgtEl>
                    </p:cond>
                  </p:endCondLst>
                </p:cTn>
                <p:tgtEl>
                  <p:spTgt spid="47"/>
                </p:tgtEl>
              </p:cMediaNode>
            </p:audio>
            <p:audio>
              <p:cMediaNode vol="100000">
                <p:cTn id="12" fill="hold" display="0">
                  <p:stCondLst>
                    <p:cond delay="indefinite"/>
                  </p:stCondLst>
                  <p:endCondLst>
                    <p:cond evt="onStopAudio" delay="0">
                      <p:tgtEl>
                        <p:sldTgt/>
                      </p:tgtEl>
                    </p:cond>
                  </p:endCondLst>
                </p:cTn>
                <p:tgtEl>
                  <p:spTgt spid="54"/>
                </p:tgtEl>
              </p:cMediaNode>
            </p:audio>
            <p:audio>
              <p:cMediaNode vol="80000">
                <p:cTn id="13" fill="hold" display="0">
                  <p:stCondLst>
                    <p:cond delay="indefinite"/>
                  </p:stCondLst>
                  <p:endCondLst>
                    <p:cond evt="onStopAudio" delay="0">
                      <p:tgtEl>
                        <p:sldTgt/>
                      </p:tgtEl>
                    </p:cond>
                  </p:endCondLst>
                </p:cTn>
                <p:tgtEl>
                  <p:spTgt spid="55"/>
                </p:tgtEl>
              </p:cMediaNode>
            </p:audio>
            <p:audio>
              <p:cMediaNode vol="100000">
                <p:cTn id="14" fill="hold" display="0">
                  <p:stCondLst>
                    <p:cond delay="indefinite"/>
                  </p:stCondLst>
                  <p:endCondLst>
                    <p:cond evt="onStopAudio" delay="0">
                      <p:tgtEl>
                        <p:sldTgt/>
                      </p:tgtEl>
                    </p:cond>
                  </p:endCondLst>
                </p:cTn>
                <p:tgtEl>
                  <p:spTgt spid="60"/>
                </p:tgtEl>
              </p:cMediaNode>
            </p:audio>
            <p:audio>
              <p:cMediaNode vol="100000">
                <p:cTn id="15" fill="hold" display="0">
                  <p:stCondLst>
                    <p:cond delay="indefinite"/>
                  </p:stCondLst>
                  <p:endCondLst>
                    <p:cond evt="onStopAudio" delay="0">
                      <p:tgtEl>
                        <p:sldTgt/>
                      </p:tgtEl>
                    </p:cond>
                  </p:endCondLst>
                </p:cTn>
                <p:tgtEl>
                  <p:spTgt spid="61"/>
                </p:tgtEl>
              </p:cMediaNode>
            </p:audio>
            <p:audio>
              <p:cMediaNode vol="100000">
                <p:cTn id="16" fill="hold" display="0">
                  <p:stCondLst>
                    <p:cond delay="indefinite"/>
                  </p:stCondLst>
                  <p:endCondLst>
                    <p:cond evt="onStopAudio" delay="0">
                      <p:tgtEl>
                        <p:sldTgt/>
                      </p:tgtEl>
                    </p:cond>
                  </p:endCondLst>
                </p:cTn>
                <p:tgtEl>
                  <p:spTgt spid="62"/>
                </p:tgtEl>
              </p:cMediaNode>
            </p:audio>
            <p:audio>
              <p:cMediaNode vol="100000">
                <p:cTn id="17" fill="hold" display="0">
                  <p:stCondLst>
                    <p:cond delay="indefinite"/>
                  </p:stCondLst>
                  <p:endCondLst>
                    <p:cond evt="onStopAudio" delay="0">
                      <p:tgtEl>
                        <p:sldTgt/>
                      </p:tgtEl>
                    </p:cond>
                  </p:endCondLst>
                </p:cTn>
                <p:tgtEl>
                  <p:spTgt spid="63"/>
                </p:tgtEl>
              </p:cMediaNode>
            </p:audio>
            <p:audio>
              <p:cMediaNode vol="100000">
                <p:cTn id="18" fill="hold" display="0">
                  <p:stCondLst>
                    <p:cond delay="indefinite"/>
                  </p:stCondLst>
                  <p:endCondLst>
                    <p:cond evt="onStopAudio" delay="0">
                      <p:tgtEl>
                        <p:sldTgt/>
                      </p:tgtEl>
                    </p:cond>
                  </p:endCondLst>
                </p:cTn>
                <p:tgtEl>
                  <p:spTgt spid="64"/>
                </p:tgtEl>
              </p:cMediaNode>
            </p:audio>
            <p:audio>
              <p:cMediaNode vol="100000">
                <p:cTn id="19" fill="hold" display="0">
                  <p:stCondLst>
                    <p:cond delay="indefinite"/>
                  </p:stCondLst>
                  <p:endCondLst>
                    <p:cond evt="onStopAudio" delay="0">
                      <p:tgtEl>
                        <p:sldTgt/>
                      </p:tgtEl>
                    </p:cond>
                  </p:endCondLst>
                </p:cTn>
                <p:tgtEl>
                  <p:spTgt spid="6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870A-F761-4ADC-AEFF-442CE6CDBA3A}"/>
              </a:ext>
            </a:extLst>
          </p:cNvPr>
          <p:cNvSpPr>
            <a:spLocks noGrp="1"/>
          </p:cNvSpPr>
          <p:nvPr>
            <p:ph type="title"/>
          </p:nvPr>
        </p:nvSpPr>
        <p:spPr/>
        <p:txBody>
          <a:bodyPr/>
          <a:lstStyle/>
          <a:p>
            <a:r>
              <a:rPr lang="en-US" altLang="ko-KR"/>
              <a:t>Authors</a:t>
            </a:r>
            <a:endParaRPr lang="ko-KR" altLang="en-US"/>
          </a:p>
        </p:txBody>
      </p:sp>
      <p:pic>
        <p:nvPicPr>
          <p:cNvPr id="6" name="Content Placeholder 5" descr="A picture containing text, building, person, outdoor&#10;&#10;Description automatically generated">
            <a:extLst>
              <a:ext uri="{FF2B5EF4-FFF2-40B4-BE49-F238E27FC236}">
                <a16:creationId xmlns:a16="http://schemas.microsoft.com/office/drawing/2014/main" id="{8BAD015F-FED5-495B-899C-E1A177FCC8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1071" y="2217441"/>
            <a:ext cx="2275200" cy="2275200"/>
          </a:xfrm>
        </p:spPr>
      </p:pic>
      <p:pic>
        <p:nvPicPr>
          <p:cNvPr id="2052" name="Picture 4" descr="서울대 미래융합기술최고위과정">
            <a:extLst>
              <a:ext uri="{FF2B5EF4-FFF2-40B4-BE49-F238E27FC236}">
                <a16:creationId xmlns:a16="http://schemas.microsoft.com/office/drawing/2014/main" id="{F45C2D83-06EB-4DF0-ABB7-B3FC41D266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 r="28877"/>
          <a:stretch/>
        </p:blipFill>
        <p:spPr bwMode="auto">
          <a:xfrm>
            <a:off x="5564282" y="2217441"/>
            <a:ext cx="2275200" cy="2275200"/>
          </a:xfrm>
          <a:prstGeom prst="rect">
            <a:avLst/>
          </a:prstGeom>
          <a:noFill/>
          <a:extLst>
            <a:ext uri="{909E8E84-426E-40DD-AFC4-6F175D3DCCD1}">
              <a14:hiddenFill xmlns:a14="http://schemas.microsoft.com/office/drawing/2010/main">
                <a:solidFill>
                  <a:srgbClr val="FFFFFF"/>
                </a:solidFill>
              </a14:hiddenFill>
            </a:ext>
          </a:extLst>
        </p:spPr>
      </p:pic>
      <p:sp>
        <p:nvSpPr>
          <p:cNvPr id="9" name="부제목 2">
            <a:extLst>
              <a:ext uri="{FF2B5EF4-FFF2-40B4-BE49-F238E27FC236}">
                <a16:creationId xmlns:a16="http://schemas.microsoft.com/office/drawing/2014/main" id="{8E27D176-B1B2-4693-99E6-CA1328625396}"/>
              </a:ext>
            </a:extLst>
          </p:cNvPr>
          <p:cNvSpPr txBox="1">
            <a:spLocks/>
          </p:cNvSpPr>
          <p:nvPr/>
        </p:nvSpPr>
        <p:spPr>
          <a:xfrm>
            <a:off x="665605" y="4738110"/>
            <a:ext cx="3525396" cy="1152150"/>
          </a:xfrm>
          <a:prstGeom prst="rect">
            <a:avLst/>
          </a:prstGeom>
        </p:spPr>
        <p:txBody>
          <a:bodyPr vert="horz" lIns="91440" tIns="45720" rIns="91440" bIns="45720" rtlCol="0" anchor="t">
            <a:normAutofit/>
          </a:bodyPr>
          <a:lstStyle>
            <a:lvl1pPr marL="216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800" kern="1200">
                <a:solidFill>
                  <a:schemeClr val="tx2"/>
                </a:solidFill>
                <a:latin typeface="나눔고딕" panose="020D0604000000000000" pitchFamily="50" charset="-127"/>
                <a:ea typeface="나눔고딕" panose="020D0604000000000000" pitchFamily="50" charset="-127"/>
                <a:cs typeface="+mn-cs"/>
              </a:defRPr>
            </a:lvl1pPr>
            <a:lvl2pPr marL="324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600" kern="1200">
                <a:solidFill>
                  <a:schemeClr val="tx2"/>
                </a:solidFill>
                <a:latin typeface="나눔고딕" panose="020D0604000000000000" pitchFamily="50" charset="-127"/>
                <a:ea typeface="나눔고딕" panose="020D0604000000000000" pitchFamily="50" charset="-127"/>
                <a:cs typeface="+mn-cs"/>
              </a:defRPr>
            </a:lvl2pPr>
            <a:lvl3pPr marL="432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600" kern="1200">
                <a:solidFill>
                  <a:schemeClr val="tx2"/>
                </a:solidFill>
                <a:latin typeface="나눔고딕" panose="020D0604000000000000" pitchFamily="50" charset="-127"/>
                <a:ea typeface="나눔고딕" panose="020D0604000000000000" pitchFamily="50" charset="-127"/>
                <a:cs typeface="+mn-cs"/>
              </a:defRPr>
            </a:lvl3pPr>
            <a:lvl4pPr marL="540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200" kern="1200">
                <a:solidFill>
                  <a:schemeClr val="tx2"/>
                </a:solidFill>
                <a:latin typeface="나눔고딕" panose="020D0604000000000000" pitchFamily="50" charset="-127"/>
                <a:ea typeface="나눔고딕" panose="020D0604000000000000" pitchFamily="50" charset="-127"/>
                <a:cs typeface="+mn-cs"/>
              </a:defRPr>
            </a:lvl4pPr>
            <a:lvl5pPr marL="648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050" kern="1200">
                <a:solidFill>
                  <a:schemeClr val="tx2"/>
                </a:solidFill>
                <a:latin typeface="나눔고딕" panose="020D0604000000000000" pitchFamily="50" charset="-127"/>
                <a:ea typeface="나눔고딕" panose="020D0604000000000000" pitchFamily="50" charset="-127"/>
                <a:cs typeface="+mn-cs"/>
              </a:defRPr>
            </a:lvl5pPr>
            <a:lvl6pPr marL="106875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0" indent="0" algn="ctr" defTabSz="914400">
              <a:lnSpc>
                <a:spcPct val="100000"/>
              </a:lnSpc>
              <a:spcBef>
                <a:spcPts val="0"/>
              </a:spcBef>
              <a:spcAft>
                <a:spcPts val="0"/>
              </a:spcAft>
              <a:buNone/>
            </a:pPr>
            <a:r>
              <a:rPr lang="en-US" altLang="ko-KR" sz="2200" b="1" dirty="0" err="1">
                <a:solidFill>
                  <a:schemeClr val="tx1"/>
                </a:solidFill>
                <a:latin typeface="Calibri" panose="020F0502020204030204" pitchFamily="34" charset="0"/>
                <a:ea typeface="+mn-ea"/>
                <a:cs typeface="Calibri" panose="020F0502020204030204" pitchFamily="34" charset="0"/>
              </a:rPr>
              <a:t>Yoonhyung</a:t>
            </a:r>
            <a:r>
              <a:rPr lang="en-US" altLang="ko-KR" sz="2200" b="1" dirty="0">
                <a:solidFill>
                  <a:schemeClr val="tx1"/>
                </a:solidFill>
                <a:latin typeface="Calibri" panose="020F0502020204030204" pitchFamily="34" charset="0"/>
                <a:ea typeface="+mn-ea"/>
                <a:cs typeface="Calibri" panose="020F0502020204030204" pitchFamily="34" charset="0"/>
              </a:rPr>
              <a:t> Lee</a:t>
            </a:r>
          </a:p>
          <a:p>
            <a:pPr marL="0" indent="0" algn="ctr" defTabSz="914400">
              <a:lnSpc>
                <a:spcPct val="100000"/>
              </a:lnSpc>
              <a:spcBef>
                <a:spcPts val="0"/>
              </a:spcBef>
              <a:spcAft>
                <a:spcPts val="0"/>
              </a:spcAft>
              <a:buNone/>
            </a:pPr>
            <a:r>
              <a:rPr lang="en-US" altLang="ko-KR" sz="2200" b="1" dirty="0">
                <a:solidFill>
                  <a:schemeClr val="tx1"/>
                </a:solidFill>
                <a:latin typeface="Calibri" panose="020F0502020204030204" pitchFamily="34" charset="0"/>
                <a:ea typeface="+mn-ea"/>
                <a:cs typeface="Calibri" panose="020F0502020204030204" pitchFamily="34" charset="0"/>
              </a:rPr>
              <a:t>Seoul National University</a:t>
            </a:r>
          </a:p>
        </p:txBody>
      </p:sp>
      <p:sp>
        <p:nvSpPr>
          <p:cNvPr id="13" name="부제목 2">
            <a:extLst>
              <a:ext uri="{FF2B5EF4-FFF2-40B4-BE49-F238E27FC236}">
                <a16:creationId xmlns:a16="http://schemas.microsoft.com/office/drawing/2014/main" id="{6F9D4914-D1CC-4DDE-9EDB-E7B2300C8803}"/>
              </a:ext>
            </a:extLst>
          </p:cNvPr>
          <p:cNvSpPr txBox="1">
            <a:spLocks/>
          </p:cNvSpPr>
          <p:nvPr/>
        </p:nvSpPr>
        <p:spPr>
          <a:xfrm>
            <a:off x="5143683" y="4738110"/>
            <a:ext cx="3116398" cy="886836"/>
          </a:xfrm>
          <a:prstGeom prst="rect">
            <a:avLst/>
          </a:prstGeom>
        </p:spPr>
        <p:txBody>
          <a:bodyPr vert="horz" lIns="91440" tIns="45720" rIns="91440" bIns="45720" rtlCol="0" anchor="t">
            <a:normAutofit fontScale="85000" lnSpcReduction="10000"/>
          </a:bodyPr>
          <a:lstStyle>
            <a:lvl1pPr marL="216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800" kern="1200">
                <a:solidFill>
                  <a:schemeClr val="tx2"/>
                </a:solidFill>
                <a:latin typeface="나눔고딕" panose="020D0604000000000000" pitchFamily="50" charset="-127"/>
                <a:ea typeface="나눔고딕" panose="020D0604000000000000" pitchFamily="50" charset="-127"/>
                <a:cs typeface="+mn-cs"/>
              </a:defRPr>
            </a:lvl1pPr>
            <a:lvl2pPr marL="324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600" kern="1200">
                <a:solidFill>
                  <a:schemeClr val="tx2"/>
                </a:solidFill>
                <a:latin typeface="나눔고딕" panose="020D0604000000000000" pitchFamily="50" charset="-127"/>
                <a:ea typeface="나눔고딕" panose="020D0604000000000000" pitchFamily="50" charset="-127"/>
                <a:cs typeface="+mn-cs"/>
              </a:defRPr>
            </a:lvl2pPr>
            <a:lvl3pPr marL="432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600" kern="1200">
                <a:solidFill>
                  <a:schemeClr val="tx2"/>
                </a:solidFill>
                <a:latin typeface="나눔고딕" panose="020D0604000000000000" pitchFamily="50" charset="-127"/>
                <a:ea typeface="나눔고딕" panose="020D0604000000000000" pitchFamily="50" charset="-127"/>
                <a:cs typeface="+mn-cs"/>
              </a:defRPr>
            </a:lvl3pPr>
            <a:lvl4pPr marL="540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200" kern="1200">
                <a:solidFill>
                  <a:schemeClr val="tx2"/>
                </a:solidFill>
                <a:latin typeface="나눔고딕" panose="020D0604000000000000" pitchFamily="50" charset="-127"/>
                <a:ea typeface="나눔고딕" panose="020D0604000000000000" pitchFamily="50" charset="-127"/>
                <a:cs typeface="+mn-cs"/>
              </a:defRPr>
            </a:lvl4pPr>
            <a:lvl5pPr marL="648000" indent="-162000" algn="l" defTabSz="257175" rtl="0" eaLnBrk="1" latinLnBrk="1" hangingPunct="1">
              <a:lnSpc>
                <a:spcPct val="120000"/>
              </a:lnSpc>
              <a:spcBef>
                <a:spcPct val="20000"/>
              </a:spcBef>
              <a:spcAft>
                <a:spcPts val="338"/>
              </a:spcAft>
              <a:buClrTx/>
              <a:buSzPct val="92000"/>
              <a:buFont typeface="Arial" panose="020B0604020202020204" pitchFamily="34" charset="0"/>
              <a:buChar char="•"/>
              <a:defRPr sz="1050" kern="1200">
                <a:solidFill>
                  <a:schemeClr val="tx2"/>
                </a:solidFill>
                <a:latin typeface="나눔고딕" panose="020D0604000000000000" pitchFamily="50" charset="-127"/>
                <a:ea typeface="나눔고딕" panose="020D0604000000000000" pitchFamily="50" charset="-127"/>
                <a:cs typeface="+mn-cs"/>
              </a:defRPr>
            </a:lvl5pPr>
            <a:lvl6pPr marL="106875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1"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0" indent="0" algn="ctr" defTabSz="914400">
              <a:lnSpc>
                <a:spcPct val="100000"/>
              </a:lnSpc>
              <a:spcBef>
                <a:spcPts val="0"/>
              </a:spcBef>
              <a:buNone/>
            </a:pPr>
            <a:r>
              <a:rPr lang="en-US" altLang="ko-KR" sz="2400" b="1" dirty="0" err="1">
                <a:solidFill>
                  <a:schemeClr val="tx1"/>
                </a:solidFill>
                <a:latin typeface="Calibri" panose="020F0502020204030204" pitchFamily="34" charset="0"/>
                <a:ea typeface="+mn-ea"/>
                <a:cs typeface="Calibri" panose="020F0502020204030204" pitchFamily="34" charset="0"/>
              </a:rPr>
              <a:t>Kyomin</a:t>
            </a:r>
            <a:r>
              <a:rPr lang="en-US" altLang="ko-KR" sz="2400" b="1" dirty="0">
                <a:solidFill>
                  <a:schemeClr val="tx1"/>
                </a:solidFill>
                <a:latin typeface="Calibri" panose="020F0502020204030204" pitchFamily="34" charset="0"/>
                <a:ea typeface="+mn-ea"/>
                <a:cs typeface="Calibri" panose="020F0502020204030204" pitchFamily="34" charset="0"/>
              </a:rPr>
              <a:t> Jung</a:t>
            </a:r>
          </a:p>
          <a:p>
            <a:pPr marL="0" indent="0" algn="ctr" defTabSz="914400">
              <a:lnSpc>
                <a:spcPct val="100000"/>
              </a:lnSpc>
              <a:spcBef>
                <a:spcPts val="0"/>
              </a:spcBef>
              <a:spcAft>
                <a:spcPts val="0"/>
              </a:spcAft>
              <a:buNone/>
            </a:pPr>
            <a:r>
              <a:rPr lang="en-US" altLang="ko-KR" sz="2400" b="1" dirty="0">
                <a:solidFill>
                  <a:schemeClr val="tx1"/>
                </a:solidFill>
                <a:latin typeface="Calibri" panose="020F0502020204030204" pitchFamily="34" charset="0"/>
                <a:ea typeface="+mn-ea"/>
                <a:cs typeface="Calibri" panose="020F0502020204030204" pitchFamily="34" charset="0"/>
              </a:rPr>
              <a:t>Seoul National University</a:t>
            </a:r>
          </a:p>
        </p:txBody>
      </p:sp>
    </p:spTree>
    <p:extLst>
      <p:ext uri="{BB962C8B-B14F-4D97-AF65-F5344CB8AC3E}">
        <p14:creationId xmlns:p14="http://schemas.microsoft.com/office/powerpoint/2010/main" val="373584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9D6C1F-D151-411A-942E-F65A4CDD911F}"/>
              </a:ext>
            </a:extLst>
          </p:cNvPr>
          <p:cNvSpPr>
            <a:spLocks noGrp="1"/>
          </p:cNvSpPr>
          <p:nvPr>
            <p:ph type="title"/>
          </p:nvPr>
        </p:nvSpPr>
        <p:spPr/>
        <p:txBody>
          <a:bodyPr/>
          <a:lstStyle/>
          <a:p>
            <a:r>
              <a:rPr lang="en-US" altLang="ko-KR"/>
              <a:t>Summary</a:t>
            </a:r>
            <a:endParaRPr lang="ko-KR" altLang="en-US"/>
          </a:p>
        </p:txBody>
      </p:sp>
      <p:sp>
        <p:nvSpPr>
          <p:cNvPr id="4" name="Content Placeholder 3">
            <a:extLst>
              <a:ext uri="{FF2B5EF4-FFF2-40B4-BE49-F238E27FC236}">
                <a16:creationId xmlns:a16="http://schemas.microsoft.com/office/drawing/2014/main" id="{E9675108-7E35-4DB2-9864-0B106854FA8D}"/>
              </a:ext>
            </a:extLst>
          </p:cNvPr>
          <p:cNvSpPr>
            <a:spLocks noGrp="1"/>
          </p:cNvSpPr>
          <p:nvPr>
            <p:ph idx="1"/>
          </p:nvPr>
        </p:nvSpPr>
        <p:spPr/>
        <p:txBody>
          <a:bodyPr>
            <a:normAutofit/>
          </a:bodyPr>
          <a:lstStyle/>
          <a:p>
            <a:r>
              <a:rPr lang="en-US" altLang="ko-KR" sz="1800" dirty="0">
                <a:solidFill>
                  <a:schemeClr val="tx1"/>
                </a:solidFill>
              </a:rPr>
              <a:t>In this work, we introduced a novel </a:t>
            </a:r>
            <a:r>
              <a:rPr lang="en-US" altLang="ko-KR" sz="1800" b="1" dirty="0">
                <a:solidFill>
                  <a:schemeClr val="tx1"/>
                </a:solidFill>
              </a:rPr>
              <a:t>Speech Enhancement </a:t>
            </a:r>
            <a:r>
              <a:rPr lang="en-US" altLang="ko-KR" sz="1800" dirty="0">
                <a:solidFill>
                  <a:schemeClr val="tx1"/>
                </a:solidFill>
              </a:rPr>
              <a:t>model called SSF-CVAE.</a:t>
            </a:r>
          </a:p>
          <a:p>
            <a:endParaRPr lang="en-US" altLang="ko-KR" sz="1800" dirty="0">
              <a:solidFill>
                <a:schemeClr val="tx1"/>
              </a:solidFill>
            </a:endParaRPr>
          </a:p>
          <a:p>
            <a:r>
              <a:rPr lang="en-US" altLang="ko-KR" sz="1800" dirty="0">
                <a:solidFill>
                  <a:schemeClr val="tx1"/>
                </a:solidFill>
              </a:rPr>
              <a:t>By utilizing clean self-supervised features as additional inputs </a:t>
            </a:r>
            <a:r>
              <a:rPr lang="en-US" altLang="ko-KR" sz="1800" b="1" dirty="0">
                <a:solidFill>
                  <a:schemeClr val="tx1"/>
                </a:solidFill>
              </a:rPr>
              <a:t>for latent variable modeling within the CVAE framework</a:t>
            </a:r>
            <a:r>
              <a:rPr lang="en-US" altLang="ko-KR" sz="1800" dirty="0">
                <a:solidFill>
                  <a:schemeClr val="tx1"/>
                </a:solidFill>
              </a:rPr>
              <a:t>, we could improve</a:t>
            </a:r>
            <a:r>
              <a:rPr lang="en-US" altLang="ko-KR" sz="1800" b="1" dirty="0">
                <a:solidFill>
                  <a:schemeClr val="tx1"/>
                </a:solidFill>
              </a:rPr>
              <a:t> </a:t>
            </a:r>
            <a:r>
              <a:rPr lang="en-US" altLang="ko-KR" sz="1800" dirty="0">
                <a:solidFill>
                  <a:schemeClr val="tx1"/>
                </a:solidFill>
              </a:rPr>
              <a:t>the</a:t>
            </a:r>
            <a:r>
              <a:rPr lang="en-US" altLang="ko-KR" sz="1800" b="1" dirty="0">
                <a:solidFill>
                  <a:schemeClr val="tx1"/>
                </a:solidFill>
              </a:rPr>
              <a:t> performance of the SE model.</a:t>
            </a:r>
            <a:endParaRPr lang="en-US" altLang="ko-KR" sz="1800" dirty="0">
              <a:solidFill>
                <a:schemeClr val="tx1"/>
              </a:solidFill>
            </a:endParaRPr>
          </a:p>
          <a:p>
            <a:endParaRPr lang="en-US" altLang="ko-KR" sz="1800" dirty="0">
              <a:solidFill>
                <a:schemeClr val="tx1"/>
              </a:solidFill>
            </a:endParaRPr>
          </a:p>
          <a:p>
            <a:r>
              <a:rPr lang="en-US" altLang="ko-KR" dirty="0">
                <a:solidFill>
                  <a:schemeClr val="tx1"/>
                </a:solidFill>
              </a:rPr>
              <a:t>Furthermore, </a:t>
            </a:r>
            <a:r>
              <a:rPr lang="en-US" altLang="ko-KR" sz="1800" dirty="0">
                <a:solidFill>
                  <a:schemeClr val="tx1"/>
                </a:solidFill>
              </a:rPr>
              <a:t>we presented </a:t>
            </a:r>
            <a:r>
              <a:rPr lang="en-US" altLang="ko-KR" sz="1800" b="1" dirty="0">
                <a:solidFill>
                  <a:schemeClr val="tx1"/>
                </a:solidFill>
              </a:rPr>
              <a:t>several techniques associated with CVAE training</a:t>
            </a:r>
            <a:r>
              <a:rPr lang="en-US" altLang="ko-KR" b="1" dirty="0">
                <a:solidFill>
                  <a:schemeClr val="tx1"/>
                </a:solidFill>
              </a:rPr>
              <a:t>,</a:t>
            </a:r>
            <a:r>
              <a:rPr lang="en-US" altLang="ko-KR" sz="1800" dirty="0">
                <a:solidFill>
                  <a:schemeClr val="tx1"/>
                </a:solidFill>
              </a:rPr>
              <a:t> which are </a:t>
            </a:r>
            <a:r>
              <a:rPr lang="en-US" altLang="ko-KR" sz="1800" b="1" dirty="0">
                <a:solidFill>
                  <a:schemeClr val="tx1"/>
                </a:solidFill>
              </a:rPr>
              <a:t>critical to fully leverage the advantages of utilizing SSFs in variational </a:t>
            </a:r>
            <a:r>
              <a:rPr lang="en-US" altLang="ko-KR" sz="1800" b="1">
                <a:solidFill>
                  <a:schemeClr val="tx1"/>
                </a:solidFill>
              </a:rPr>
              <a:t>inference.s</a:t>
            </a:r>
            <a:endParaRPr lang="en-US" altLang="ko-KR" sz="1800" b="1" dirty="0">
              <a:solidFill>
                <a:schemeClr val="tx1"/>
              </a:solidFill>
            </a:endParaRPr>
          </a:p>
        </p:txBody>
      </p:sp>
    </p:spTree>
    <p:extLst>
      <p:ext uri="{BB962C8B-B14F-4D97-AF65-F5344CB8AC3E}">
        <p14:creationId xmlns:p14="http://schemas.microsoft.com/office/powerpoint/2010/main" val="60568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23">
            <a:extLst>
              <a:ext uri="{FF2B5EF4-FFF2-40B4-BE49-F238E27FC236}">
                <a16:creationId xmlns:a16="http://schemas.microsoft.com/office/drawing/2014/main" id="{6A669FBF-F59A-B7E2-D262-F30F9A99B77B}"/>
              </a:ext>
            </a:extLst>
          </p:cNvPr>
          <p:cNvSpPr>
            <a:spLocks noGrp="1"/>
          </p:cNvSpPr>
          <p:nvPr>
            <p:ph type="title"/>
          </p:nvPr>
        </p:nvSpPr>
        <p:spPr/>
        <p:txBody>
          <a:bodyPr anchor="ctr"/>
          <a:lstStyle/>
          <a:p>
            <a:r>
              <a:rPr lang="en-US" altLang="ko-KR"/>
              <a:t>Overview</a:t>
            </a:r>
            <a:endParaRPr lang="ko-KR" altLang="en-US"/>
          </a:p>
        </p:txBody>
      </p:sp>
      <p:sp>
        <p:nvSpPr>
          <p:cNvPr id="9" name="Content Placeholder 8">
            <a:extLst>
              <a:ext uri="{FF2B5EF4-FFF2-40B4-BE49-F238E27FC236}">
                <a16:creationId xmlns:a16="http://schemas.microsoft.com/office/drawing/2014/main" id="{6D1515BB-EBDE-E6F4-9A9D-F643C4349DB4}"/>
              </a:ext>
            </a:extLst>
          </p:cNvPr>
          <p:cNvSpPr>
            <a:spLocks noGrp="1"/>
          </p:cNvSpPr>
          <p:nvPr>
            <p:ph idx="1"/>
          </p:nvPr>
        </p:nvSpPr>
        <p:spPr>
          <a:xfrm>
            <a:off x="435898" y="1495425"/>
            <a:ext cx="8272212" cy="4819578"/>
          </a:xfrm>
        </p:spPr>
        <p:txBody>
          <a:bodyPr>
            <a:normAutofit/>
          </a:bodyPr>
          <a:lstStyle/>
          <a:p>
            <a:pPr>
              <a:lnSpc>
                <a:spcPct val="100000"/>
              </a:lnSpc>
              <a:spcAft>
                <a:spcPts val="900"/>
              </a:spcAft>
            </a:pPr>
            <a:r>
              <a:rPr lang="en-US" altLang="ko-KR" sz="1800" dirty="0">
                <a:solidFill>
                  <a:schemeClr val="tx1"/>
                </a:solidFill>
                <a:latin typeface="+mn-lt"/>
              </a:rPr>
              <a:t>In this presentation, we introduce an approach to improve the performance of speech enhancement (SE) models by leveraging the clean self-supervised feature (SSF).</a:t>
            </a:r>
          </a:p>
          <a:p>
            <a:pPr>
              <a:lnSpc>
                <a:spcPct val="100000"/>
              </a:lnSpc>
              <a:spcAft>
                <a:spcPts val="900"/>
              </a:spcAft>
            </a:pPr>
            <a:endParaRPr lang="en-US" altLang="ko-KR" sz="1800" dirty="0">
              <a:latin typeface="+mn-lt"/>
            </a:endParaRPr>
          </a:p>
          <a:p>
            <a:pPr>
              <a:lnSpc>
                <a:spcPct val="100000"/>
              </a:lnSpc>
              <a:spcAft>
                <a:spcPts val="900"/>
              </a:spcAft>
              <a:buClr>
                <a:schemeClr val="tx1"/>
              </a:buClr>
            </a:pPr>
            <a:r>
              <a:rPr lang="en-US" altLang="ko-KR" sz="1800" dirty="0">
                <a:solidFill>
                  <a:schemeClr val="tx1"/>
                </a:solidFill>
                <a:latin typeface="+mn-lt"/>
              </a:rPr>
              <a:t>Specifically, by using the clean SSF as inputs for a conditional variational autoencoder (CVAE), we enhance the performance of the SE model beyond what is achieved with only noisy SSFs.</a:t>
            </a:r>
          </a:p>
          <a:p>
            <a:pPr>
              <a:lnSpc>
                <a:spcPct val="100000"/>
              </a:lnSpc>
              <a:spcAft>
                <a:spcPts val="900"/>
              </a:spcAft>
              <a:buClr>
                <a:schemeClr val="tx1"/>
              </a:buClr>
            </a:pPr>
            <a:endParaRPr lang="en-US" altLang="ko-KR" sz="1800" dirty="0">
              <a:solidFill>
                <a:schemeClr val="tx1"/>
              </a:solidFill>
              <a:latin typeface="+mn-lt"/>
            </a:endParaRPr>
          </a:p>
          <a:p>
            <a:pPr>
              <a:lnSpc>
                <a:spcPct val="100000"/>
              </a:lnSpc>
              <a:spcAft>
                <a:spcPts val="900"/>
              </a:spcAft>
              <a:buClr>
                <a:schemeClr val="tx1"/>
              </a:buClr>
            </a:pPr>
            <a:r>
              <a:rPr lang="en-US" altLang="ko-KR" sz="1800" dirty="0">
                <a:solidFill>
                  <a:schemeClr val="tx1"/>
                </a:solidFill>
                <a:latin typeface="+mn-lt"/>
              </a:rPr>
              <a:t>Additionally, we introduce several key training techniques to address the inherent challenges associated with CVAE training, which are essential to ensure the optimal performance of our approach.</a:t>
            </a:r>
          </a:p>
          <a:p>
            <a:pPr>
              <a:lnSpc>
                <a:spcPct val="100000"/>
              </a:lnSpc>
              <a:spcAft>
                <a:spcPts val="900"/>
              </a:spcAft>
              <a:buClr>
                <a:schemeClr val="tx1"/>
              </a:buClr>
            </a:pPr>
            <a:endParaRPr lang="en-US" altLang="ko-KR" sz="1800" dirty="0">
              <a:solidFill>
                <a:schemeClr val="tx1"/>
              </a:solidFill>
              <a:latin typeface="+mn-lt"/>
            </a:endParaRPr>
          </a:p>
          <a:p>
            <a:pPr>
              <a:lnSpc>
                <a:spcPct val="100000"/>
              </a:lnSpc>
              <a:spcAft>
                <a:spcPts val="900"/>
              </a:spcAft>
              <a:buClr>
                <a:schemeClr val="tx1"/>
              </a:buClr>
            </a:pPr>
            <a:r>
              <a:rPr lang="en-US" altLang="ko-KR" sz="1800" dirty="0">
                <a:solidFill>
                  <a:schemeClr val="tx1"/>
                </a:solidFill>
                <a:latin typeface="+mn-lt"/>
              </a:rPr>
              <a:t>In experiments, our approach yields clear improvements over existing methods that use SSFs across six evaluation metrics.</a:t>
            </a:r>
          </a:p>
        </p:txBody>
      </p:sp>
    </p:spTree>
    <p:extLst>
      <p:ext uri="{BB962C8B-B14F-4D97-AF65-F5344CB8AC3E}">
        <p14:creationId xmlns:p14="http://schemas.microsoft.com/office/powerpoint/2010/main" val="327697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23">
            <a:extLst>
              <a:ext uri="{FF2B5EF4-FFF2-40B4-BE49-F238E27FC236}">
                <a16:creationId xmlns:a16="http://schemas.microsoft.com/office/drawing/2014/main" id="{6A669FBF-F59A-B7E2-D262-F30F9A99B77B}"/>
              </a:ext>
            </a:extLst>
          </p:cNvPr>
          <p:cNvSpPr>
            <a:spLocks noGrp="1"/>
          </p:cNvSpPr>
          <p:nvPr>
            <p:ph type="title"/>
          </p:nvPr>
        </p:nvSpPr>
        <p:spPr/>
        <p:txBody>
          <a:bodyPr anchor="ctr"/>
          <a:lstStyle/>
          <a:p>
            <a:r>
              <a:rPr lang="en-US" altLang="ko-KR"/>
              <a:t>Speech Enhancement</a:t>
            </a:r>
            <a:endParaRPr lang="ko-KR" altLang="en-US"/>
          </a:p>
        </p:txBody>
      </p:sp>
      <p:sp>
        <p:nvSpPr>
          <p:cNvPr id="6" name="TextBox 5">
            <a:extLst>
              <a:ext uri="{FF2B5EF4-FFF2-40B4-BE49-F238E27FC236}">
                <a16:creationId xmlns:a16="http://schemas.microsoft.com/office/drawing/2014/main" id="{CA19993F-6CD5-12D3-1DEF-D9847F8824C7}"/>
              </a:ext>
            </a:extLst>
          </p:cNvPr>
          <p:cNvSpPr txBox="1"/>
          <p:nvPr/>
        </p:nvSpPr>
        <p:spPr>
          <a:xfrm>
            <a:off x="1947261" y="5916586"/>
            <a:ext cx="713401" cy="369332"/>
          </a:xfrm>
          <a:prstGeom prst="rect">
            <a:avLst/>
          </a:prstGeom>
          <a:noFill/>
        </p:spPr>
        <p:txBody>
          <a:bodyPr wrap="none" rtlCol="0">
            <a:spAutoFit/>
          </a:bodyPr>
          <a:lstStyle/>
          <a:p>
            <a:pPr algn="ctr"/>
            <a:r>
              <a:rPr lang="en-US" altLang="ko-KR" b="1"/>
              <a:t>Noisy</a:t>
            </a:r>
            <a:endParaRPr lang="ko-KR" altLang="en-US" b="1"/>
          </a:p>
        </p:txBody>
      </p:sp>
      <p:sp>
        <p:nvSpPr>
          <p:cNvPr id="11" name="TextBox 10">
            <a:extLst>
              <a:ext uri="{FF2B5EF4-FFF2-40B4-BE49-F238E27FC236}">
                <a16:creationId xmlns:a16="http://schemas.microsoft.com/office/drawing/2014/main" id="{B9DA66AD-9FCF-9DEB-C494-DED5EE210CA1}"/>
              </a:ext>
            </a:extLst>
          </p:cNvPr>
          <p:cNvSpPr txBox="1"/>
          <p:nvPr/>
        </p:nvSpPr>
        <p:spPr>
          <a:xfrm>
            <a:off x="6291802" y="5947313"/>
            <a:ext cx="1107996" cy="369332"/>
          </a:xfrm>
          <a:prstGeom prst="rect">
            <a:avLst/>
          </a:prstGeom>
          <a:noFill/>
        </p:spPr>
        <p:txBody>
          <a:bodyPr wrap="none" rtlCol="0">
            <a:spAutoFit/>
          </a:bodyPr>
          <a:lstStyle/>
          <a:p>
            <a:pPr algn="ctr"/>
            <a:r>
              <a:rPr lang="en-US" altLang="ko-KR" b="1"/>
              <a:t>Enhanced</a:t>
            </a:r>
            <a:endParaRPr lang="ko-KR" altLang="en-US" b="1"/>
          </a:p>
        </p:txBody>
      </p:sp>
      <p:pic>
        <p:nvPicPr>
          <p:cNvPr id="2050" name="Picture 2" descr="SGMSE : Signal Processing (SP) : Universität Hamburg">
            <a:extLst>
              <a:ext uri="{FF2B5EF4-FFF2-40B4-BE49-F238E27FC236}">
                <a16:creationId xmlns:a16="http://schemas.microsoft.com/office/drawing/2014/main" id="{47137AF2-E85B-7E83-EE89-86C0659C39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57" t="12871" r="69780" b="20024"/>
          <a:stretch/>
        </p:blipFill>
        <p:spPr bwMode="auto">
          <a:xfrm>
            <a:off x="1295503" y="4076773"/>
            <a:ext cx="2016919" cy="1859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GMSE : Signal Processing (SP) : Universität Hamburg">
            <a:extLst>
              <a:ext uri="{FF2B5EF4-FFF2-40B4-BE49-F238E27FC236}">
                <a16:creationId xmlns:a16="http://schemas.microsoft.com/office/drawing/2014/main" id="{D1CDAA95-107B-9D1C-5A69-F376CE1487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94" t="12732" r="17581" b="19609"/>
          <a:stretch/>
        </p:blipFill>
        <p:spPr bwMode="auto">
          <a:xfrm>
            <a:off x="5843103" y="4069089"/>
            <a:ext cx="2005394" cy="1874774"/>
          </a:xfrm>
          <a:prstGeom prst="rect">
            <a:avLst/>
          </a:prstGeom>
          <a:noFill/>
          <a:extLst>
            <a:ext uri="{909E8E84-426E-40DD-AFC4-6F175D3DCCD1}">
              <a14:hiddenFill xmlns:a14="http://schemas.microsoft.com/office/drawing/2010/main">
                <a:solidFill>
                  <a:srgbClr val="FFFFFF"/>
                </a:solidFill>
              </a14:hiddenFill>
            </a:ext>
          </a:extLst>
        </p:spPr>
      </p:pic>
      <p:sp>
        <p:nvSpPr>
          <p:cNvPr id="16" name="화살표: 오른쪽 15">
            <a:extLst>
              <a:ext uri="{FF2B5EF4-FFF2-40B4-BE49-F238E27FC236}">
                <a16:creationId xmlns:a16="http://schemas.microsoft.com/office/drawing/2014/main" id="{1BB97694-7DE6-0CF8-3A1B-D2A2B21521D9}"/>
              </a:ext>
            </a:extLst>
          </p:cNvPr>
          <p:cNvSpPr/>
          <p:nvPr/>
        </p:nvSpPr>
        <p:spPr>
          <a:xfrm>
            <a:off x="4112879" y="4965615"/>
            <a:ext cx="929768" cy="368833"/>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Content Placeholder 8">
            <a:extLst>
              <a:ext uri="{FF2B5EF4-FFF2-40B4-BE49-F238E27FC236}">
                <a16:creationId xmlns:a16="http://schemas.microsoft.com/office/drawing/2014/main" id="{2903A31B-D717-B6B4-F20E-766BAED94CBA}"/>
              </a:ext>
            </a:extLst>
          </p:cNvPr>
          <p:cNvSpPr txBox="1">
            <a:spLocks/>
          </p:cNvSpPr>
          <p:nvPr/>
        </p:nvSpPr>
        <p:spPr>
          <a:xfrm>
            <a:off x="435898" y="1495423"/>
            <a:ext cx="8272211" cy="4819579"/>
          </a:xfrm>
          <a:prstGeom prst="rect">
            <a:avLst/>
          </a:prstGeom>
        </p:spPr>
        <p:txBody>
          <a:bodyPr vert="horz" lIns="91440" tIns="45720" rIns="91440" bIns="45720" rtlCol="0" anchor="t">
            <a:normAutofit/>
          </a:bodyPr>
          <a:lstStyle>
            <a:lvl1pPr marL="222250" indent="-180975" algn="l" defTabSz="192881" rtl="0" eaLnBrk="1" latinLnBrk="0" hangingPunct="1">
              <a:lnSpc>
                <a:spcPct val="100000"/>
              </a:lnSpc>
              <a:spcBef>
                <a:spcPts val="0"/>
              </a:spcBef>
              <a:spcAft>
                <a:spcPts val="1500"/>
              </a:spcAft>
              <a:buClrTx/>
              <a:buSzPct val="108000"/>
              <a:buFont typeface="Arial" panose="020B0604020202020204" pitchFamily="34" charset="0"/>
              <a:buChar char="•"/>
              <a:tabLst>
                <a:tab pos="41275" algn="l"/>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1pPr>
            <a:lvl2pPr marL="454025" indent="-192088" algn="l" defTabSz="192881" rtl="0" eaLnBrk="1" latinLnBrk="0" hangingPunct="1">
              <a:lnSpc>
                <a:spcPct val="100000"/>
              </a:lnSpc>
              <a:spcBef>
                <a:spcPts val="0"/>
              </a:spcBef>
              <a:spcAft>
                <a:spcPts val="1500"/>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2pPr>
            <a:lvl3pPr marL="627063" indent="-142875" algn="l" defTabSz="192881" rtl="0" eaLnBrk="1" latinLnBrk="0" hangingPunct="1">
              <a:lnSpc>
                <a:spcPct val="100000"/>
              </a:lnSpc>
              <a:spcBef>
                <a:spcPts val="0"/>
              </a:spcBef>
              <a:spcAft>
                <a:spcPts val="1500"/>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3pPr>
            <a:lvl4pPr marL="854075" indent="-158750" algn="l" defTabSz="192881" rtl="0" eaLnBrk="1" latinLnBrk="0" hangingPunct="1">
              <a:lnSpc>
                <a:spcPct val="100000"/>
              </a:lnSpc>
              <a:spcBef>
                <a:spcPts val="0"/>
              </a:spcBef>
              <a:spcAft>
                <a:spcPts val="1500"/>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4pPr>
            <a:lvl5pPr marL="1162050" indent="-163513" algn="l" defTabSz="192881" rtl="0" eaLnBrk="1" latinLnBrk="0" hangingPunct="1">
              <a:lnSpc>
                <a:spcPct val="100000"/>
              </a:lnSpc>
              <a:spcBef>
                <a:spcPts val="0"/>
              </a:spcBef>
              <a:spcAft>
                <a:spcPts val="1500"/>
              </a:spcAft>
              <a:buClrTx/>
              <a:buSzPct val="108000"/>
              <a:buFont typeface="Arial" panose="020B0604020202020204" pitchFamily="34" charset="0"/>
              <a:buChar char="•"/>
              <a:tabLst/>
              <a:defRPr sz="1800" kern="1200">
                <a:solidFill>
                  <a:schemeClr val="tx1">
                    <a:lumMod val="95000"/>
                    <a:lumOff val="5000"/>
                  </a:schemeClr>
                </a:solidFill>
                <a:latin typeface="Calibri" panose="020F0502020204030204" pitchFamily="34" charset="0"/>
                <a:ea typeface="나눔고딕" panose="020D0604000000000000" pitchFamily="50" charset="-127"/>
                <a:cs typeface="Calibri" panose="020F0502020204030204" pitchFamily="34" charset="0"/>
              </a:defRPr>
            </a:lvl5pPr>
            <a:lvl6pPr marL="801563"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6pPr>
            <a:lvl7pPr marL="928125"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7pPr>
            <a:lvl8pPr marL="1054688"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8pPr>
            <a:lvl9pPr marL="1181250" indent="-96441" algn="l" defTabSz="192881" rtl="0" eaLnBrk="1" latinLnBrk="1"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9pPr>
          </a:lstStyle>
          <a:p>
            <a:pPr>
              <a:spcAft>
                <a:spcPts val="1200"/>
              </a:spcAft>
            </a:pPr>
            <a:r>
              <a:rPr lang="en-US" altLang="ko-KR" b="1" dirty="0"/>
              <a:t>Speech Enhancement (SE) </a:t>
            </a:r>
            <a:r>
              <a:rPr lang="en-US" altLang="ko-KR" dirty="0"/>
              <a:t>is a task of improving the quality and intelligibility of speech signals. This can involve </a:t>
            </a:r>
            <a:r>
              <a:rPr lang="en-US" altLang="ko-KR" b="1" dirty="0"/>
              <a:t>removing noise, minimizing echo, and improving the clarity of speech</a:t>
            </a:r>
            <a:r>
              <a:rPr lang="en-US" altLang="ko-KR" dirty="0"/>
              <a:t>.</a:t>
            </a:r>
          </a:p>
          <a:p>
            <a:pPr>
              <a:spcAft>
                <a:spcPts val="1200"/>
              </a:spcAft>
            </a:pPr>
            <a:endParaRPr lang="en-US" altLang="ko-KR" dirty="0">
              <a:solidFill>
                <a:srgbClr val="FF0000"/>
              </a:solidFill>
              <a:latin typeface="+mn-lt"/>
            </a:endParaRPr>
          </a:p>
          <a:p>
            <a:pPr>
              <a:spcAft>
                <a:spcPts val="1200"/>
              </a:spcAft>
            </a:pPr>
            <a:r>
              <a:rPr lang="en-US" altLang="ko-KR" dirty="0">
                <a:solidFill>
                  <a:schemeClr val="tx1"/>
                </a:solidFill>
                <a:latin typeface="+mn-lt"/>
              </a:rPr>
              <a:t>When there is substantial corruption so some portions of speech is unintelligible</a:t>
            </a:r>
            <a:r>
              <a:rPr lang="en-US" altLang="ko-KR" dirty="0">
                <a:latin typeface="+mn-lt"/>
              </a:rPr>
              <a:t>, </a:t>
            </a:r>
            <a:r>
              <a:rPr lang="en-US" altLang="ko-KR" b="1" dirty="0">
                <a:solidFill>
                  <a:schemeClr val="tx1"/>
                </a:solidFill>
                <a:latin typeface="+mn-lt"/>
              </a:rPr>
              <a:t>SE systems should perform context-aware inference</a:t>
            </a:r>
            <a:r>
              <a:rPr lang="en-US" altLang="ko-KR" dirty="0">
                <a:solidFill>
                  <a:schemeClr val="tx1"/>
                </a:solidFill>
                <a:latin typeface="+mn-lt"/>
              </a:rPr>
              <a:t> </a:t>
            </a:r>
            <a:r>
              <a:rPr lang="en-US" altLang="ko-KR" dirty="0">
                <a:latin typeface="+mn-lt"/>
              </a:rPr>
              <a:t>for clean speech estimation.</a:t>
            </a:r>
            <a:endParaRPr lang="en-US" altLang="ko-KR" dirty="0">
              <a:solidFill>
                <a:schemeClr val="tx1"/>
              </a:solidFill>
              <a:latin typeface="+mn-lt"/>
            </a:endParaRPr>
          </a:p>
          <a:p>
            <a:pPr>
              <a:spcAft>
                <a:spcPts val="1200"/>
              </a:spcAft>
            </a:pPr>
            <a:endParaRPr lang="en-US" altLang="ko-KR" dirty="0">
              <a:solidFill>
                <a:srgbClr val="FF0000"/>
              </a:solidFill>
              <a:latin typeface="+mn-lt"/>
            </a:endParaRPr>
          </a:p>
          <a:p>
            <a:pPr>
              <a:spcAft>
                <a:spcPts val="1200"/>
              </a:spcAft>
            </a:pPr>
            <a:endParaRPr lang="en-US" altLang="ko-KR" dirty="0">
              <a:solidFill>
                <a:srgbClr val="FF0000"/>
              </a:solidFill>
              <a:latin typeface="+mn-lt"/>
            </a:endParaRPr>
          </a:p>
        </p:txBody>
      </p:sp>
    </p:spTree>
    <p:extLst>
      <p:ext uri="{BB962C8B-B14F-4D97-AF65-F5344CB8AC3E}">
        <p14:creationId xmlns:p14="http://schemas.microsoft.com/office/powerpoint/2010/main" val="76088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6D32ABF1-079A-4C3F-7DDC-153E56CA6E4E}"/>
              </a:ext>
            </a:extLst>
          </p:cNvPr>
          <p:cNvSpPr/>
          <p:nvPr/>
        </p:nvSpPr>
        <p:spPr>
          <a:xfrm>
            <a:off x="6361680" y="5074048"/>
            <a:ext cx="1529124" cy="437596"/>
          </a:xfrm>
          <a:prstGeom prst="rect">
            <a:avLst/>
          </a:prstGeom>
          <a:solidFill>
            <a:srgbClr val="FFD368"/>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Transformer</a:t>
            </a:r>
            <a:endParaRPr lang="ko-KR" altLang="en-US">
              <a:solidFill>
                <a:schemeClr val="tx1"/>
              </a:solidFill>
            </a:endParaRPr>
          </a:p>
        </p:txBody>
      </p:sp>
      <p:sp>
        <p:nvSpPr>
          <p:cNvPr id="2" name="제목 23">
            <a:extLst>
              <a:ext uri="{FF2B5EF4-FFF2-40B4-BE49-F238E27FC236}">
                <a16:creationId xmlns:a16="http://schemas.microsoft.com/office/drawing/2014/main" id="{6A669FBF-F59A-B7E2-D262-F30F9A99B77B}"/>
              </a:ext>
            </a:extLst>
          </p:cNvPr>
          <p:cNvSpPr>
            <a:spLocks noGrp="1"/>
          </p:cNvSpPr>
          <p:nvPr>
            <p:ph type="title"/>
          </p:nvPr>
        </p:nvSpPr>
        <p:spPr/>
        <p:txBody>
          <a:bodyPr anchor="ctr"/>
          <a:lstStyle/>
          <a:p>
            <a:r>
              <a:rPr lang="en-US" altLang="ko-KR"/>
              <a:t>Self-Supervised Learning</a:t>
            </a:r>
            <a:endParaRPr lang="ko-KR" altLang="en-US"/>
          </a:p>
        </p:txBody>
      </p:sp>
      <p:sp>
        <p:nvSpPr>
          <p:cNvPr id="9" name="Content Placeholder 8">
            <a:extLst>
              <a:ext uri="{FF2B5EF4-FFF2-40B4-BE49-F238E27FC236}">
                <a16:creationId xmlns:a16="http://schemas.microsoft.com/office/drawing/2014/main" id="{6D1515BB-EBDE-E6F4-9A9D-F643C4349DB4}"/>
              </a:ext>
            </a:extLst>
          </p:cNvPr>
          <p:cNvSpPr>
            <a:spLocks noGrp="1"/>
          </p:cNvSpPr>
          <p:nvPr>
            <p:ph idx="1"/>
          </p:nvPr>
        </p:nvSpPr>
        <p:spPr>
          <a:xfrm>
            <a:off x="435898" y="1495425"/>
            <a:ext cx="8272212" cy="4819578"/>
          </a:xfrm>
        </p:spPr>
        <p:txBody>
          <a:bodyPr>
            <a:normAutofit/>
          </a:bodyPr>
          <a:lstStyle/>
          <a:p>
            <a:pPr>
              <a:lnSpc>
                <a:spcPct val="100000"/>
              </a:lnSpc>
              <a:spcAft>
                <a:spcPts val="900"/>
              </a:spcAft>
            </a:pPr>
            <a:r>
              <a:rPr lang="en-US" altLang="ko-KR" sz="1800" b="1" dirty="0">
                <a:solidFill>
                  <a:schemeClr val="tx1"/>
                </a:solidFill>
                <a:latin typeface="+mn-lt"/>
              </a:rPr>
              <a:t>Self-supervised Learning </a:t>
            </a:r>
            <a:r>
              <a:rPr lang="en-US" altLang="ko-KR" sz="1800" dirty="0">
                <a:solidFill>
                  <a:schemeClr val="tx1"/>
                </a:solidFill>
                <a:latin typeface="+mn-lt"/>
              </a:rPr>
              <a:t>is a type of machine learning where the system learns to predict or reconstruct parts of its input data, leveraging large amounts of unlabeled data without relying on explicit external labels provided by humans.</a:t>
            </a:r>
          </a:p>
          <a:p>
            <a:pPr>
              <a:lnSpc>
                <a:spcPct val="100000"/>
              </a:lnSpc>
              <a:spcAft>
                <a:spcPts val="900"/>
              </a:spcAft>
            </a:pPr>
            <a:endParaRPr lang="en-US" altLang="ko-KR" sz="1800" dirty="0">
              <a:solidFill>
                <a:schemeClr val="tx1"/>
              </a:solidFill>
              <a:latin typeface="+mn-lt"/>
            </a:endParaRPr>
          </a:p>
          <a:p>
            <a:pPr>
              <a:lnSpc>
                <a:spcPct val="100000"/>
              </a:lnSpc>
              <a:spcAft>
                <a:spcPts val="900"/>
              </a:spcAft>
            </a:pPr>
            <a:r>
              <a:rPr lang="en-US" altLang="ko-KR" sz="1800" dirty="0">
                <a:solidFill>
                  <a:schemeClr val="tx1"/>
                </a:solidFill>
                <a:latin typeface="+mn-lt"/>
              </a:rPr>
              <a:t>Consequently, the </a:t>
            </a:r>
            <a:r>
              <a:rPr lang="en-US" altLang="ko-KR" sz="1800" b="1" dirty="0">
                <a:solidFill>
                  <a:schemeClr val="tx1"/>
                </a:solidFill>
                <a:latin typeface="+mn-lt"/>
              </a:rPr>
              <a:t>model develops the capability to extract contextualized features </a:t>
            </a:r>
            <a:r>
              <a:rPr lang="en-US" altLang="ko-KR" sz="1800" dirty="0">
                <a:solidFill>
                  <a:schemeClr val="tx1"/>
                </a:solidFill>
                <a:latin typeface="+mn-lt"/>
              </a:rPr>
              <a:t>that can be effectively utilized to train other machine learning models for various downstream tasks.</a:t>
            </a:r>
          </a:p>
        </p:txBody>
      </p:sp>
      <p:pic>
        <p:nvPicPr>
          <p:cNvPr id="3" name="Picture 2" descr="Sooftware Speech - Wav2vec 2.0 : A Framework for Self-Supervised Learning  of Speech Representations">
            <a:extLst>
              <a:ext uri="{FF2B5EF4-FFF2-40B4-BE49-F238E27FC236}">
                <a16:creationId xmlns:a16="http://schemas.microsoft.com/office/drawing/2014/main" id="{12F4AE03-CE26-CCF8-0B3C-170CEFA9E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34" y="4071502"/>
            <a:ext cx="4115555" cy="2101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oice Icon Png #433133 - Free Icons Library">
            <a:extLst>
              <a:ext uri="{FF2B5EF4-FFF2-40B4-BE49-F238E27FC236}">
                <a16:creationId xmlns:a16="http://schemas.microsoft.com/office/drawing/2014/main" id="{B58D1132-FECE-CA41-CFC7-C1288870674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4285" y="5728449"/>
            <a:ext cx="1103914" cy="612178"/>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a:extLst>
              <a:ext uri="{FF2B5EF4-FFF2-40B4-BE49-F238E27FC236}">
                <a16:creationId xmlns:a16="http://schemas.microsoft.com/office/drawing/2014/main" id="{058E047D-7A21-7616-7735-184140D1726B}"/>
              </a:ext>
            </a:extLst>
          </p:cNvPr>
          <p:cNvSpPr/>
          <p:nvPr/>
        </p:nvSpPr>
        <p:spPr>
          <a:xfrm>
            <a:off x="6361680" y="4471835"/>
            <a:ext cx="1529124" cy="437596"/>
          </a:xfrm>
          <a:prstGeom prst="rect">
            <a:avLst/>
          </a:prstGeom>
          <a:solidFill>
            <a:schemeClr val="accent5">
              <a:lumMod val="60000"/>
              <a:lumOff val="40000"/>
            </a:schemeClr>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DL model</a:t>
            </a:r>
            <a:endParaRPr lang="ko-KR" altLang="en-US">
              <a:solidFill>
                <a:schemeClr val="tx1"/>
              </a:solidFill>
            </a:endParaRPr>
          </a:p>
        </p:txBody>
      </p:sp>
      <p:cxnSp>
        <p:nvCxnSpPr>
          <p:cNvPr id="8" name="직선 화살표 연결선 7">
            <a:extLst>
              <a:ext uri="{FF2B5EF4-FFF2-40B4-BE49-F238E27FC236}">
                <a16:creationId xmlns:a16="http://schemas.microsoft.com/office/drawing/2014/main" id="{3FCD5E56-9EE2-61AD-8CD1-795DCE258E83}"/>
              </a:ext>
            </a:extLst>
          </p:cNvPr>
          <p:cNvCxnSpPr>
            <a:stCxn id="4" idx="0"/>
            <a:endCxn id="6" idx="2"/>
          </p:cNvCxnSpPr>
          <p:nvPr/>
        </p:nvCxnSpPr>
        <p:spPr>
          <a:xfrm flipV="1">
            <a:off x="7126242" y="4909431"/>
            <a:ext cx="0" cy="164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직선 화살표 연결선 9">
            <a:extLst>
              <a:ext uri="{FF2B5EF4-FFF2-40B4-BE49-F238E27FC236}">
                <a16:creationId xmlns:a16="http://schemas.microsoft.com/office/drawing/2014/main" id="{9C9574AE-B7E0-1AA0-3096-8838DFC1D9D7}"/>
              </a:ext>
            </a:extLst>
          </p:cNvPr>
          <p:cNvCxnSpPr>
            <a:cxnSpLocks/>
          </p:cNvCxnSpPr>
          <p:nvPr/>
        </p:nvCxnSpPr>
        <p:spPr>
          <a:xfrm flipV="1">
            <a:off x="7126242" y="5511468"/>
            <a:ext cx="0" cy="244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직선 화살표 연결선 12">
            <a:extLst>
              <a:ext uri="{FF2B5EF4-FFF2-40B4-BE49-F238E27FC236}">
                <a16:creationId xmlns:a16="http://schemas.microsoft.com/office/drawing/2014/main" id="{06C59459-53FC-B499-4C9A-F2BAE3D6AB4C}"/>
              </a:ext>
            </a:extLst>
          </p:cNvPr>
          <p:cNvCxnSpPr>
            <a:cxnSpLocks/>
            <a:stCxn id="6" idx="0"/>
          </p:cNvCxnSpPr>
          <p:nvPr/>
        </p:nvCxnSpPr>
        <p:spPr>
          <a:xfrm flipV="1">
            <a:off x="7126242" y="4163115"/>
            <a:ext cx="0" cy="308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326106-FE44-95C6-227D-D860977000BE}"/>
                  </a:ext>
                </a:extLst>
              </p:cNvPr>
              <p:cNvSpPr txBox="1"/>
              <p:nvPr/>
            </p:nvSpPr>
            <p:spPr>
              <a:xfrm>
                <a:off x="6738892" y="3830339"/>
                <a:ext cx="774700" cy="369332"/>
              </a:xfrm>
              <a:prstGeom prst="rect">
                <a:avLst/>
              </a:prstGeom>
              <a:noFill/>
            </p:spPr>
            <p:txBody>
              <a:bodyPr wrap="square" rtlCol="0">
                <a:spAutoFit/>
              </a:bodyPr>
              <a:lstStyle/>
              <a:p>
                <a:pPr algn="r"/>
                <a14:m>
                  <m:oMathPara xmlns:m="http://schemas.openxmlformats.org/officeDocument/2006/math">
                    <m:oMathParaPr>
                      <m:jc m:val="center"/>
                    </m:oMathParaPr>
                    <m:oMath xmlns:m="http://schemas.openxmlformats.org/officeDocument/2006/math">
                      <m:r>
                        <a:rPr lang="en-US" altLang="ko-KR" b="0" i="1" smtClean="0">
                          <a:latin typeface="Cambria Math" panose="02040503050406030204" pitchFamily="18" charset="0"/>
                          <a:ea typeface="Cambria Math" panose="02040503050406030204" pitchFamily="18" charset="0"/>
                        </a:rPr>
                        <m:t>ℒ</m:t>
                      </m:r>
                    </m:oMath>
                  </m:oMathPara>
                </a14:m>
                <a:endParaRPr lang="ko-KR" altLang="en-US"/>
              </a:p>
            </p:txBody>
          </p:sp>
        </mc:Choice>
        <mc:Fallback xmlns="">
          <p:sp>
            <p:nvSpPr>
              <p:cNvPr id="16" name="TextBox 15">
                <a:extLst>
                  <a:ext uri="{FF2B5EF4-FFF2-40B4-BE49-F238E27FC236}">
                    <a16:creationId xmlns:a16="http://schemas.microsoft.com/office/drawing/2014/main" id="{4B326106-FE44-95C6-227D-D860977000BE}"/>
                  </a:ext>
                </a:extLst>
              </p:cNvPr>
              <p:cNvSpPr txBox="1">
                <a:spLocks noRot="1" noChangeAspect="1" noMove="1" noResize="1" noEditPoints="1" noAdjustHandles="1" noChangeArrowheads="1" noChangeShapeType="1" noTextEdit="1"/>
              </p:cNvSpPr>
              <p:nvPr/>
            </p:nvSpPr>
            <p:spPr>
              <a:xfrm>
                <a:off x="6738892" y="3830339"/>
                <a:ext cx="774700" cy="369332"/>
              </a:xfrm>
              <a:prstGeom prst="rect">
                <a:avLst/>
              </a:prstGeom>
              <a:blipFill>
                <a:blip r:embed="rId5"/>
                <a:stretch>
                  <a:fillRect/>
                </a:stretch>
              </a:blipFill>
            </p:spPr>
            <p:txBody>
              <a:bodyPr/>
              <a:lstStyle/>
              <a:p>
                <a:r>
                  <a:rPr lang="ko-KR" altLang="en-US">
                    <a:noFill/>
                  </a:rPr>
                  <a:t> </a:t>
                </a:r>
              </a:p>
            </p:txBody>
          </p:sp>
        </mc:Fallback>
      </mc:AlternateContent>
      <p:sp>
        <p:nvSpPr>
          <p:cNvPr id="17" name="TextBox 16">
            <a:extLst>
              <a:ext uri="{FF2B5EF4-FFF2-40B4-BE49-F238E27FC236}">
                <a16:creationId xmlns:a16="http://schemas.microsoft.com/office/drawing/2014/main" id="{9FD5E42F-0D84-691A-B528-EC7EC8B2C208}"/>
              </a:ext>
            </a:extLst>
          </p:cNvPr>
          <p:cNvSpPr txBox="1"/>
          <p:nvPr/>
        </p:nvSpPr>
        <p:spPr>
          <a:xfrm>
            <a:off x="5947150" y="6269415"/>
            <a:ext cx="2358184" cy="307777"/>
          </a:xfrm>
          <a:prstGeom prst="rect">
            <a:avLst/>
          </a:prstGeom>
          <a:noFill/>
        </p:spPr>
        <p:txBody>
          <a:bodyPr wrap="square" rtlCol="0">
            <a:spAutoFit/>
          </a:bodyPr>
          <a:lstStyle/>
          <a:p>
            <a:pPr algn="ctr"/>
            <a:r>
              <a:rPr lang="en-US" altLang="ko-KR" sz="1400" b="1"/>
              <a:t>[ Downstream Task ]</a:t>
            </a:r>
            <a:endParaRPr lang="ko-KR" altLang="en-US" sz="1400" b="1"/>
          </a:p>
        </p:txBody>
      </p:sp>
      <p:pic>
        <p:nvPicPr>
          <p:cNvPr id="1034" name="Picture 10" descr="Locked padlock - Free security icons">
            <a:extLst>
              <a:ext uri="{FF2B5EF4-FFF2-40B4-BE49-F238E27FC236}">
                <a16:creationId xmlns:a16="http://schemas.microsoft.com/office/drawing/2014/main" id="{04DD7B27-9B4C-532E-F49D-7200B77B86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5107595"/>
            <a:ext cx="149442" cy="14944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직선 연결선 25">
            <a:extLst>
              <a:ext uri="{FF2B5EF4-FFF2-40B4-BE49-F238E27FC236}">
                <a16:creationId xmlns:a16="http://schemas.microsoft.com/office/drawing/2014/main" id="{96228247-B36D-FE75-693B-1649299E212A}"/>
              </a:ext>
            </a:extLst>
          </p:cNvPr>
          <p:cNvCxnSpPr/>
          <p:nvPr/>
        </p:nvCxnSpPr>
        <p:spPr>
          <a:xfrm>
            <a:off x="5501640" y="3727044"/>
            <a:ext cx="0" cy="2761345"/>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4031A3A5-174B-FD31-47A6-79108B41DACE}"/>
              </a:ext>
            </a:extLst>
          </p:cNvPr>
          <p:cNvSpPr txBox="1"/>
          <p:nvPr/>
        </p:nvSpPr>
        <p:spPr>
          <a:xfrm>
            <a:off x="2105907" y="6269415"/>
            <a:ext cx="2358184" cy="307777"/>
          </a:xfrm>
          <a:prstGeom prst="rect">
            <a:avLst/>
          </a:prstGeom>
          <a:noFill/>
        </p:spPr>
        <p:txBody>
          <a:bodyPr wrap="square" rtlCol="0">
            <a:spAutoFit/>
          </a:bodyPr>
          <a:lstStyle/>
          <a:p>
            <a:pPr algn="ctr"/>
            <a:r>
              <a:rPr lang="en-US" altLang="ko-KR" sz="1400" b="1"/>
              <a:t>[ Self-supervised Learning]</a:t>
            </a:r>
            <a:endParaRPr lang="ko-KR" altLang="en-US" sz="1400" b="1"/>
          </a:p>
        </p:txBody>
      </p:sp>
    </p:spTree>
    <p:extLst>
      <p:ext uri="{BB962C8B-B14F-4D97-AF65-F5344CB8AC3E}">
        <p14:creationId xmlns:p14="http://schemas.microsoft.com/office/powerpoint/2010/main" val="118415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23">
            <a:extLst>
              <a:ext uri="{FF2B5EF4-FFF2-40B4-BE49-F238E27FC236}">
                <a16:creationId xmlns:a16="http://schemas.microsoft.com/office/drawing/2014/main" id="{6A669FBF-F59A-B7E2-D262-F30F9A99B77B}"/>
              </a:ext>
            </a:extLst>
          </p:cNvPr>
          <p:cNvSpPr>
            <a:spLocks noGrp="1"/>
          </p:cNvSpPr>
          <p:nvPr>
            <p:ph type="title"/>
          </p:nvPr>
        </p:nvSpPr>
        <p:spPr/>
        <p:txBody>
          <a:bodyPr anchor="ctr"/>
          <a:lstStyle/>
          <a:p>
            <a:r>
              <a:rPr lang="en-US" altLang="ko-KR"/>
              <a:t>Speech Enhancement &amp; Self-Supervised Features</a:t>
            </a:r>
            <a:endParaRPr lang="ko-KR" altLang="en-US"/>
          </a:p>
        </p:txBody>
      </p:sp>
      <p:sp>
        <p:nvSpPr>
          <p:cNvPr id="9" name="Content Placeholder 8">
            <a:extLst>
              <a:ext uri="{FF2B5EF4-FFF2-40B4-BE49-F238E27FC236}">
                <a16:creationId xmlns:a16="http://schemas.microsoft.com/office/drawing/2014/main" id="{6D1515BB-EBDE-E6F4-9A9D-F643C4349DB4}"/>
              </a:ext>
            </a:extLst>
          </p:cNvPr>
          <p:cNvSpPr>
            <a:spLocks noGrp="1"/>
          </p:cNvSpPr>
          <p:nvPr>
            <p:ph idx="1"/>
          </p:nvPr>
        </p:nvSpPr>
        <p:spPr>
          <a:xfrm>
            <a:off x="435898" y="1495425"/>
            <a:ext cx="8272212" cy="4819578"/>
          </a:xfrm>
        </p:spPr>
        <p:txBody>
          <a:bodyPr>
            <a:normAutofit/>
          </a:bodyPr>
          <a:lstStyle/>
          <a:p>
            <a:pPr>
              <a:lnSpc>
                <a:spcPct val="100000"/>
              </a:lnSpc>
              <a:spcAft>
                <a:spcPts val="1800"/>
              </a:spcAft>
            </a:pPr>
            <a:r>
              <a:rPr lang="en-US" altLang="ko-KR" sz="1800" dirty="0"/>
              <a:t>However, </a:t>
            </a:r>
            <a:r>
              <a:rPr lang="en-US" altLang="ko-KR" sz="1800" b="1" dirty="0"/>
              <a:t>the SE system’s nature of taking noisy speech inputs makes it challenging to fully leverage the knowledge existing in SSFs </a:t>
            </a:r>
            <a:r>
              <a:rPr lang="en-US" altLang="ko-KR" sz="1800" dirty="0"/>
              <a:t>due to its lack of noise robustness.</a:t>
            </a:r>
            <a:endParaRPr lang="en-US" altLang="ko-KR" sz="1800" b="1" dirty="0">
              <a:solidFill>
                <a:schemeClr val="tx1"/>
              </a:solidFill>
              <a:latin typeface="+mn-lt"/>
            </a:endParaRPr>
          </a:p>
          <a:p>
            <a:pPr>
              <a:lnSpc>
                <a:spcPct val="100000"/>
              </a:lnSpc>
              <a:spcAft>
                <a:spcPts val="1800"/>
              </a:spcAft>
            </a:pPr>
            <a:r>
              <a:rPr lang="en-US" altLang="ko-KR" sz="1800" dirty="0">
                <a:solidFill>
                  <a:schemeClr val="tx1"/>
                </a:solidFill>
                <a:latin typeface="+mn-lt"/>
              </a:rPr>
              <a:t>Therefore, there have been studies to introduce </a:t>
            </a:r>
            <a:r>
              <a:rPr lang="en-US" altLang="ko-KR" sz="1800" b="1" dirty="0">
                <a:solidFill>
                  <a:schemeClr val="tx1"/>
                </a:solidFill>
                <a:latin typeface="+mn-lt"/>
              </a:rPr>
              <a:t>auxiliary losses that use clean SSFs as target features</a:t>
            </a:r>
            <a:r>
              <a:rPr lang="en-US" altLang="ko-KR" sz="1800" dirty="0">
                <a:solidFill>
                  <a:schemeClr val="tx1"/>
                </a:solidFill>
                <a:latin typeface="+mn-lt"/>
              </a:rPr>
              <a:t>, but these have not yielded significant performance gains.</a:t>
            </a:r>
          </a:p>
          <a:p>
            <a:pPr>
              <a:lnSpc>
                <a:spcPct val="100000"/>
              </a:lnSpc>
              <a:spcAft>
                <a:spcPts val="1800"/>
              </a:spcAft>
            </a:pPr>
            <a:r>
              <a:rPr lang="en-US" altLang="ko-KR" sz="1800" dirty="0">
                <a:solidFill>
                  <a:schemeClr val="tx1"/>
                </a:solidFill>
                <a:latin typeface="+mn-lt"/>
              </a:rPr>
              <a:t>In this paper, </a:t>
            </a:r>
            <a:r>
              <a:rPr lang="en-US" altLang="ko-KR" sz="1800" b="1" dirty="0">
                <a:solidFill>
                  <a:schemeClr val="tx1"/>
                </a:solidFill>
                <a:latin typeface="+mn-lt"/>
              </a:rPr>
              <a:t>we propose to utilize clean SSFs as additional inputs within the conditional variational autoencoder</a:t>
            </a:r>
            <a:r>
              <a:rPr lang="en-US" altLang="ko-KR" sz="1800" dirty="0">
                <a:solidFill>
                  <a:schemeClr val="tx1"/>
                </a:solidFill>
                <a:latin typeface="+mn-lt"/>
              </a:rPr>
              <a:t> framework.</a:t>
            </a:r>
          </a:p>
        </p:txBody>
      </p:sp>
      <p:sp>
        <p:nvSpPr>
          <p:cNvPr id="3" name="직사각형 2">
            <a:extLst>
              <a:ext uri="{FF2B5EF4-FFF2-40B4-BE49-F238E27FC236}">
                <a16:creationId xmlns:a16="http://schemas.microsoft.com/office/drawing/2014/main" id="{2275753C-D753-9EDD-132B-EB5369F0B6B4}"/>
              </a:ext>
            </a:extLst>
          </p:cNvPr>
          <p:cNvSpPr/>
          <p:nvPr/>
        </p:nvSpPr>
        <p:spPr>
          <a:xfrm>
            <a:off x="1066112" y="5193317"/>
            <a:ext cx="1529124" cy="437596"/>
          </a:xfrm>
          <a:prstGeom prst="rect">
            <a:avLst/>
          </a:prstGeom>
          <a:solidFill>
            <a:srgbClr val="FFD368"/>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Transformer</a:t>
            </a:r>
            <a:endParaRPr lang="ko-KR" altLang="en-US">
              <a:solidFill>
                <a:schemeClr val="tx1"/>
              </a:solidFill>
            </a:endParaRPr>
          </a:p>
        </p:txBody>
      </p:sp>
      <p:sp>
        <p:nvSpPr>
          <p:cNvPr id="5" name="직사각형 4">
            <a:extLst>
              <a:ext uri="{FF2B5EF4-FFF2-40B4-BE49-F238E27FC236}">
                <a16:creationId xmlns:a16="http://schemas.microsoft.com/office/drawing/2014/main" id="{1EECF7CB-5DAC-C18F-2ECF-7667FD7441E7}"/>
              </a:ext>
            </a:extLst>
          </p:cNvPr>
          <p:cNvSpPr/>
          <p:nvPr/>
        </p:nvSpPr>
        <p:spPr>
          <a:xfrm>
            <a:off x="1066112" y="4591104"/>
            <a:ext cx="1529124" cy="437596"/>
          </a:xfrm>
          <a:prstGeom prst="rect">
            <a:avLst/>
          </a:prstGeom>
          <a:solidFill>
            <a:schemeClr val="accent5">
              <a:lumMod val="60000"/>
              <a:lumOff val="40000"/>
            </a:schemeClr>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SE-Model</a:t>
            </a:r>
            <a:endParaRPr lang="ko-KR" altLang="en-US">
              <a:solidFill>
                <a:schemeClr val="tx1"/>
              </a:solidFill>
            </a:endParaRPr>
          </a:p>
        </p:txBody>
      </p:sp>
      <p:cxnSp>
        <p:nvCxnSpPr>
          <p:cNvPr id="6" name="직선 화살표 연결선 5">
            <a:extLst>
              <a:ext uri="{FF2B5EF4-FFF2-40B4-BE49-F238E27FC236}">
                <a16:creationId xmlns:a16="http://schemas.microsoft.com/office/drawing/2014/main" id="{2F9A8B40-FDB8-B161-F8AD-CB9F69657E9A}"/>
              </a:ext>
            </a:extLst>
          </p:cNvPr>
          <p:cNvCxnSpPr>
            <a:stCxn id="3" idx="0"/>
            <a:endCxn id="5" idx="2"/>
          </p:cNvCxnSpPr>
          <p:nvPr/>
        </p:nvCxnSpPr>
        <p:spPr>
          <a:xfrm flipV="1">
            <a:off x="1830674" y="5028700"/>
            <a:ext cx="0" cy="164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직선 화살표 연결선 7">
            <a:extLst>
              <a:ext uri="{FF2B5EF4-FFF2-40B4-BE49-F238E27FC236}">
                <a16:creationId xmlns:a16="http://schemas.microsoft.com/office/drawing/2014/main" id="{9DAE0D9B-D184-90A7-6DCF-D16006FC7802}"/>
              </a:ext>
            </a:extLst>
          </p:cNvPr>
          <p:cNvCxnSpPr>
            <a:cxnSpLocks/>
            <a:stCxn id="5" idx="0"/>
          </p:cNvCxnSpPr>
          <p:nvPr/>
        </p:nvCxnSpPr>
        <p:spPr>
          <a:xfrm flipV="1">
            <a:off x="1830674" y="4282384"/>
            <a:ext cx="0" cy="308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37331E-C6CD-A366-194B-4F522390C4AD}"/>
                  </a:ext>
                </a:extLst>
              </p:cNvPr>
              <p:cNvSpPr txBox="1"/>
              <p:nvPr/>
            </p:nvSpPr>
            <p:spPr>
              <a:xfrm>
                <a:off x="1443324" y="3955659"/>
                <a:ext cx="774700" cy="369332"/>
              </a:xfrm>
              <a:prstGeom prst="rect">
                <a:avLst/>
              </a:prstGeom>
              <a:noFill/>
            </p:spPr>
            <p:txBody>
              <a:bodyPr wrap="square" rtlCol="0">
                <a:spAutoFit/>
              </a:bodyPr>
              <a:lstStyle/>
              <a:p>
                <a:pPr algn="r"/>
                <a14:m>
                  <m:oMathPara xmlns:m="http://schemas.openxmlformats.org/officeDocument/2006/math">
                    <m:oMathParaPr>
                      <m:jc m:val="center"/>
                    </m:oMathParaPr>
                    <m:oMath xmlns:m="http://schemas.openxmlformats.org/officeDocument/2006/math">
                      <m:r>
                        <a:rPr lang="en-US" altLang="ko-KR" b="0" i="1" smtClean="0">
                          <a:latin typeface="Cambria Math" panose="02040503050406030204" pitchFamily="18" charset="0"/>
                          <a:ea typeface="Cambria Math" panose="02040503050406030204" pitchFamily="18" charset="0"/>
                        </a:rPr>
                        <m:t>ℒ</m:t>
                      </m:r>
                    </m:oMath>
                  </m:oMathPara>
                </a14:m>
                <a:endParaRPr lang="ko-KR" altLang="en-US"/>
              </a:p>
            </p:txBody>
          </p:sp>
        </mc:Choice>
        <mc:Fallback xmlns="">
          <p:sp>
            <p:nvSpPr>
              <p:cNvPr id="10" name="TextBox 9">
                <a:extLst>
                  <a:ext uri="{FF2B5EF4-FFF2-40B4-BE49-F238E27FC236}">
                    <a16:creationId xmlns:a16="http://schemas.microsoft.com/office/drawing/2014/main" id="{7337331E-C6CD-A366-194B-4F522390C4AD}"/>
                  </a:ext>
                </a:extLst>
              </p:cNvPr>
              <p:cNvSpPr txBox="1">
                <a:spLocks noRot="1" noChangeAspect="1" noMove="1" noResize="1" noEditPoints="1" noAdjustHandles="1" noChangeArrowheads="1" noChangeShapeType="1" noTextEdit="1"/>
              </p:cNvSpPr>
              <p:nvPr/>
            </p:nvSpPr>
            <p:spPr>
              <a:xfrm>
                <a:off x="1443324" y="3955659"/>
                <a:ext cx="774700" cy="369332"/>
              </a:xfrm>
              <a:prstGeom prst="rect">
                <a:avLst/>
              </a:prstGeom>
              <a:blipFill>
                <a:blip r:embed="rId3"/>
                <a:stretch>
                  <a:fillRect/>
                </a:stretch>
              </a:blipFill>
            </p:spPr>
            <p:txBody>
              <a:bodyPr/>
              <a:lstStyle/>
              <a:p>
                <a:r>
                  <a:rPr lang="ko-KR" altLang="en-US">
                    <a:noFill/>
                  </a:rPr>
                  <a:t> </a:t>
                </a:r>
              </a:p>
            </p:txBody>
          </p:sp>
        </mc:Fallback>
      </mc:AlternateContent>
      <p:sp>
        <p:nvSpPr>
          <p:cNvPr id="11" name="TextBox 10">
            <a:extLst>
              <a:ext uri="{FF2B5EF4-FFF2-40B4-BE49-F238E27FC236}">
                <a16:creationId xmlns:a16="http://schemas.microsoft.com/office/drawing/2014/main" id="{57AF32E8-3354-814B-F076-C41AC591C76D}"/>
              </a:ext>
            </a:extLst>
          </p:cNvPr>
          <p:cNvSpPr txBox="1"/>
          <p:nvPr/>
        </p:nvSpPr>
        <p:spPr>
          <a:xfrm>
            <a:off x="651582" y="6388684"/>
            <a:ext cx="2358184" cy="307777"/>
          </a:xfrm>
          <a:prstGeom prst="rect">
            <a:avLst/>
          </a:prstGeom>
          <a:noFill/>
        </p:spPr>
        <p:txBody>
          <a:bodyPr wrap="square" rtlCol="0">
            <a:spAutoFit/>
          </a:bodyPr>
          <a:lstStyle/>
          <a:p>
            <a:pPr algn="ctr"/>
            <a:r>
              <a:rPr lang="en-US" altLang="ko-KR" sz="1400" b="1"/>
              <a:t>[ Auxliary Loss ]</a:t>
            </a:r>
            <a:endParaRPr lang="ko-KR" altLang="en-US" sz="1400" b="1"/>
          </a:p>
        </p:txBody>
      </p:sp>
      <p:pic>
        <p:nvPicPr>
          <p:cNvPr id="12" name="Picture 10" descr="Locked padlock - Free security icons">
            <a:extLst>
              <a:ext uri="{FF2B5EF4-FFF2-40B4-BE49-F238E27FC236}">
                <a16:creationId xmlns:a16="http://schemas.microsoft.com/office/drawing/2014/main" id="{F5BF223B-8327-0A15-EE23-7FB9B2EB9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357" y="5226864"/>
            <a:ext cx="149442" cy="149442"/>
          </a:xfrm>
          <a:prstGeom prst="rect">
            <a:avLst/>
          </a:prstGeom>
          <a:noFill/>
          <a:extLst>
            <a:ext uri="{909E8E84-426E-40DD-AFC4-6F175D3DCCD1}">
              <a14:hiddenFill xmlns:a14="http://schemas.microsoft.com/office/drawing/2010/main">
                <a:solidFill>
                  <a:srgbClr val="FFFFFF"/>
                </a:solidFill>
              </a14:hiddenFill>
            </a:ext>
          </a:extLst>
        </p:spPr>
      </p:pic>
      <p:sp>
        <p:nvSpPr>
          <p:cNvPr id="22" name="직사각형 21">
            <a:extLst>
              <a:ext uri="{FF2B5EF4-FFF2-40B4-BE49-F238E27FC236}">
                <a16:creationId xmlns:a16="http://schemas.microsoft.com/office/drawing/2014/main" id="{B65540AE-113A-D7C7-F2F3-C5B4909EA0DA}"/>
              </a:ext>
            </a:extLst>
          </p:cNvPr>
          <p:cNvSpPr/>
          <p:nvPr/>
        </p:nvSpPr>
        <p:spPr>
          <a:xfrm>
            <a:off x="3585215" y="5193317"/>
            <a:ext cx="1529124" cy="437596"/>
          </a:xfrm>
          <a:prstGeom prst="rect">
            <a:avLst/>
          </a:prstGeom>
          <a:solidFill>
            <a:srgbClr val="FFD368"/>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Transformer</a:t>
            </a:r>
            <a:endParaRPr lang="ko-KR" altLang="en-US">
              <a:solidFill>
                <a:schemeClr val="tx1"/>
              </a:solidFill>
            </a:endParaRPr>
          </a:p>
        </p:txBody>
      </p:sp>
      <p:sp>
        <p:nvSpPr>
          <p:cNvPr id="24" name="직사각형 23">
            <a:extLst>
              <a:ext uri="{FF2B5EF4-FFF2-40B4-BE49-F238E27FC236}">
                <a16:creationId xmlns:a16="http://schemas.microsoft.com/office/drawing/2014/main" id="{3363840A-E0E2-BC11-DD31-EDF885FFD95F}"/>
              </a:ext>
            </a:extLst>
          </p:cNvPr>
          <p:cNvSpPr/>
          <p:nvPr/>
        </p:nvSpPr>
        <p:spPr>
          <a:xfrm>
            <a:off x="3585215" y="4591104"/>
            <a:ext cx="1529124" cy="437596"/>
          </a:xfrm>
          <a:prstGeom prst="rect">
            <a:avLst/>
          </a:prstGeom>
          <a:solidFill>
            <a:schemeClr val="accent5">
              <a:lumMod val="60000"/>
              <a:lumOff val="40000"/>
            </a:schemeClr>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SE-Model</a:t>
            </a:r>
            <a:endParaRPr lang="ko-KR" altLang="en-US">
              <a:solidFill>
                <a:schemeClr val="tx1"/>
              </a:solidFill>
            </a:endParaRPr>
          </a:p>
        </p:txBody>
      </p:sp>
      <p:cxnSp>
        <p:nvCxnSpPr>
          <p:cNvPr id="25" name="직선 화살표 연결선 24">
            <a:extLst>
              <a:ext uri="{FF2B5EF4-FFF2-40B4-BE49-F238E27FC236}">
                <a16:creationId xmlns:a16="http://schemas.microsoft.com/office/drawing/2014/main" id="{C421C7C1-3323-E647-8343-7498665116FB}"/>
              </a:ext>
            </a:extLst>
          </p:cNvPr>
          <p:cNvCxnSpPr>
            <a:stCxn id="22" idx="0"/>
            <a:endCxn id="24" idx="2"/>
          </p:cNvCxnSpPr>
          <p:nvPr/>
        </p:nvCxnSpPr>
        <p:spPr>
          <a:xfrm flipV="1">
            <a:off x="4349777" y="5028700"/>
            <a:ext cx="0" cy="164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직선 화살표 연결선 25">
            <a:extLst>
              <a:ext uri="{FF2B5EF4-FFF2-40B4-BE49-F238E27FC236}">
                <a16:creationId xmlns:a16="http://schemas.microsoft.com/office/drawing/2014/main" id="{4669A427-7AE2-F026-A954-798443E3E003}"/>
              </a:ext>
            </a:extLst>
          </p:cNvPr>
          <p:cNvCxnSpPr>
            <a:cxnSpLocks/>
          </p:cNvCxnSpPr>
          <p:nvPr/>
        </p:nvCxnSpPr>
        <p:spPr>
          <a:xfrm flipV="1">
            <a:off x="4349777" y="5630737"/>
            <a:ext cx="0" cy="244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직선 화살표 연결선 26">
            <a:extLst>
              <a:ext uri="{FF2B5EF4-FFF2-40B4-BE49-F238E27FC236}">
                <a16:creationId xmlns:a16="http://schemas.microsoft.com/office/drawing/2014/main" id="{3175FF06-A78C-432F-D1F8-137C124FD0F4}"/>
              </a:ext>
            </a:extLst>
          </p:cNvPr>
          <p:cNvCxnSpPr>
            <a:cxnSpLocks/>
            <a:stCxn id="24" idx="0"/>
          </p:cNvCxnSpPr>
          <p:nvPr/>
        </p:nvCxnSpPr>
        <p:spPr>
          <a:xfrm flipV="1">
            <a:off x="4349777" y="4282384"/>
            <a:ext cx="0" cy="308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A907792-ABDC-98CE-4BDA-17333CD37E92}"/>
                  </a:ext>
                </a:extLst>
              </p:cNvPr>
              <p:cNvSpPr txBox="1"/>
              <p:nvPr/>
            </p:nvSpPr>
            <p:spPr>
              <a:xfrm>
                <a:off x="3962427" y="3949608"/>
                <a:ext cx="774700" cy="369332"/>
              </a:xfrm>
              <a:prstGeom prst="rect">
                <a:avLst/>
              </a:prstGeom>
              <a:noFill/>
            </p:spPr>
            <p:txBody>
              <a:bodyPr wrap="square" rtlCol="0">
                <a:spAutoFit/>
              </a:bodyPr>
              <a:lstStyle/>
              <a:p>
                <a:pPr algn="r"/>
                <a14:m>
                  <m:oMathPara xmlns:m="http://schemas.openxmlformats.org/officeDocument/2006/math">
                    <m:oMathParaPr>
                      <m:jc m:val="center"/>
                    </m:oMathParaPr>
                    <m:oMath xmlns:m="http://schemas.openxmlformats.org/officeDocument/2006/math">
                      <m:r>
                        <a:rPr lang="en-US" altLang="ko-KR" b="0" i="1" smtClean="0">
                          <a:latin typeface="Cambria Math" panose="02040503050406030204" pitchFamily="18" charset="0"/>
                          <a:ea typeface="Cambria Math" panose="02040503050406030204" pitchFamily="18" charset="0"/>
                        </a:rPr>
                        <m:t>ℒ</m:t>
                      </m:r>
                    </m:oMath>
                  </m:oMathPara>
                </a14:m>
                <a:endParaRPr lang="ko-KR" altLang="en-US"/>
              </a:p>
            </p:txBody>
          </p:sp>
        </mc:Choice>
        <mc:Fallback xmlns="">
          <p:sp>
            <p:nvSpPr>
              <p:cNvPr id="28" name="TextBox 27">
                <a:extLst>
                  <a:ext uri="{FF2B5EF4-FFF2-40B4-BE49-F238E27FC236}">
                    <a16:creationId xmlns:a16="http://schemas.microsoft.com/office/drawing/2014/main" id="{6A907792-ABDC-98CE-4BDA-17333CD37E92}"/>
                  </a:ext>
                </a:extLst>
              </p:cNvPr>
              <p:cNvSpPr txBox="1">
                <a:spLocks noRot="1" noChangeAspect="1" noMove="1" noResize="1" noEditPoints="1" noAdjustHandles="1" noChangeArrowheads="1" noChangeShapeType="1" noTextEdit="1"/>
              </p:cNvSpPr>
              <p:nvPr/>
            </p:nvSpPr>
            <p:spPr>
              <a:xfrm>
                <a:off x="3962427" y="3949608"/>
                <a:ext cx="774700" cy="369332"/>
              </a:xfrm>
              <a:prstGeom prst="rect">
                <a:avLst/>
              </a:prstGeom>
              <a:blipFill>
                <a:blip r:embed="rId5"/>
                <a:stretch>
                  <a:fillRect/>
                </a:stretch>
              </a:blipFill>
            </p:spPr>
            <p:txBody>
              <a:bodyPr/>
              <a:lstStyle/>
              <a:p>
                <a:r>
                  <a:rPr lang="ko-KR" altLang="en-US">
                    <a:noFill/>
                  </a:rPr>
                  <a:t> </a:t>
                </a:r>
              </a:p>
            </p:txBody>
          </p:sp>
        </mc:Fallback>
      </mc:AlternateContent>
      <p:sp>
        <p:nvSpPr>
          <p:cNvPr id="29" name="TextBox 28">
            <a:extLst>
              <a:ext uri="{FF2B5EF4-FFF2-40B4-BE49-F238E27FC236}">
                <a16:creationId xmlns:a16="http://schemas.microsoft.com/office/drawing/2014/main" id="{5EFDEF18-8F9D-D889-E934-C1EA48474F28}"/>
              </a:ext>
            </a:extLst>
          </p:cNvPr>
          <p:cNvSpPr txBox="1"/>
          <p:nvPr/>
        </p:nvSpPr>
        <p:spPr>
          <a:xfrm>
            <a:off x="3674333" y="6388684"/>
            <a:ext cx="3147886" cy="307777"/>
          </a:xfrm>
          <a:prstGeom prst="rect">
            <a:avLst/>
          </a:prstGeom>
          <a:noFill/>
        </p:spPr>
        <p:txBody>
          <a:bodyPr wrap="square" rtlCol="0">
            <a:spAutoFit/>
          </a:bodyPr>
          <a:lstStyle/>
          <a:p>
            <a:pPr algn="ctr"/>
            <a:r>
              <a:rPr lang="en-US" altLang="ko-KR" sz="1400" b="1"/>
              <a:t>[ Conditional Variational Autoencoder ]</a:t>
            </a:r>
            <a:endParaRPr lang="ko-KR" altLang="en-US" sz="1400" b="1"/>
          </a:p>
        </p:txBody>
      </p:sp>
      <p:pic>
        <p:nvPicPr>
          <p:cNvPr id="30" name="Picture 10" descr="Locked padlock - Free security icons">
            <a:extLst>
              <a:ext uri="{FF2B5EF4-FFF2-40B4-BE49-F238E27FC236}">
                <a16:creationId xmlns:a16="http://schemas.microsoft.com/office/drawing/2014/main" id="{EA0D3068-6C79-B98E-DF17-EFB8EAE0B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460" y="5226864"/>
            <a:ext cx="149442" cy="1494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29C2F94-37A4-2298-0E09-815FA7D6F025}"/>
                  </a:ext>
                </a:extLst>
              </p:cNvPr>
              <p:cNvSpPr txBox="1"/>
              <p:nvPr/>
            </p:nvSpPr>
            <p:spPr>
              <a:xfrm>
                <a:off x="2382737" y="3949608"/>
                <a:ext cx="774700" cy="369332"/>
              </a:xfrm>
              <a:prstGeom prst="rect">
                <a:avLst/>
              </a:prstGeom>
              <a:noFill/>
            </p:spPr>
            <p:txBody>
              <a:bodyPr wrap="square" rtlCol="0">
                <a:spAutoFit/>
              </a:bodyPr>
              <a:lstStyle/>
              <a:p>
                <a:pPr algn="r"/>
                <a14:m>
                  <m:oMathPara xmlns:m="http://schemas.openxmlformats.org/officeDocument/2006/math">
                    <m:oMathParaPr>
                      <m:jc m:val="center"/>
                    </m:oMathParaPr>
                    <m:oMath xmlns:m="http://schemas.openxmlformats.org/officeDocument/2006/math">
                      <m:sSub>
                        <m:sSubPr>
                          <m:ctrlPr>
                            <a:rPr lang="en-US" altLang="ko-KR" b="0" i="1" smtClean="0">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ℒ</m:t>
                          </m:r>
                        </m:e>
                        <m:sub>
                          <m:r>
                            <a:rPr lang="en-US" altLang="ko-KR" b="0" i="1" smtClean="0">
                              <a:latin typeface="Cambria Math" panose="02040503050406030204" pitchFamily="18" charset="0"/>
                              <a:ea typeface="Cambria Math" panose="02040503050406030204" pitchFamily="18" charset="0"/>
                            </a:rPr>
                            <m:t>𝑎𝑢𝑥</m:t>
                          </m:r>
                        </m:sub>
                      </m:sSub>
                    </m:oMath>
                  </m:oMathPara>
                </a14:m>
                <a:endParaRPr lang="ko-KR" altLang="en-US"/>
              </a:p>
            </p:txBody>
          </p:sp>
        </mc:Choice>
        <mc:Fallback xmlns="">
          <p:sp>
            <p:nvSpPr>
              <p:cNvPr id="15" name="TextBox 14">
                <a:extLst>
                  <a:ext uri="{FF2B5EF4-FFF2-40B4-BE49-F238E27FC236}">
                    <a16:creationId xmlns:a16="http://schemas.microsoft.com/office/drawing/2014/main" id="{129C2F94-37A4-2298-0E09-815FA7D6F025}"/>
                  </a:ext>
                </a:extLst>
              </p:cNvPr>
              <p:cNvSpPr txBox="1">
                <a:spLocks noRot="1" noChangeAspect="1" noMove="1" noResize="1" noEditPoints="1" noAdjustHandles="1" noChangeArrowheads="1" noChangeShapeType="1" noTextEdit="1"/>
              </p:cNvSpPr>
              <p:nvPr/>
            </p:nvSpPr>
            <p:spPr>
              <a:xfrm>
                <a:off x="2382737" y="3949608"/>
                <a:ext cx="774700" cy="369332"/>
              </a:xfrm>
              <a:prstGeom prst="rect">
                <a:avLst/>
              </a:prstGeom>
              <a:blipFill>
                <a:blip r:embed="rId6"/>
                <a:stretch>
                  <a:fillRect/>
                </a:stretch>
              </a:blipFill>
            </p:spPr>
            <p:txBody>
              <a:bodyPr/>
              <a:lstStyle/>
              <a:p>
                <a:r>
                  <a:rPr lang="ko-KR" altLang="en-US">
                    <a:noFill/>
                  </a:rPr>
                  <a:t> </a:t>
                </a:r>
              </a:p>
            </p:txBody>
          </p:sp>
        </mc:Fallback>
      </mc:AlternateContent>
      <p:cxnSp>
        <p:nvCxnSpPr>
          <p:cNvPr id="17" name="연결선: 꺾임 16">
            <a:extLst>
              <a:ext uri="{FF2B5EF4-FFF2-40B4-BE49-F238E27FC236}">
                <a16:creationId xmlns:a16="http://schemas.microsoft.com/office/drawing/2014/main" id="{4541E2FA-3BB1-7409-5752-9C0412B3504D}"/>
              </a:ext>
            </a:extLst>
          </p:cNvPr>
          <p:cNvCxnSpPr>
            <a:cxnSpLocks/>
            <a:stCxn id="5" idx="3"/>
            <a:endCxn id="15" idx="2"/>
          </p:cNvCxnSpPr>
          <p:nvPr/>
        </p:nvCxnSpPr>
        <p:spPr>
          <a:xfrm flipV="1">
            <a:off x="2595236" y="4318940"/>
            <a:ext cx="174851" cy="49096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9" name="직사각형 18">
            <a:extLst>
              <a:ext uri="{FF2B5EF4-FFF2-40B4-BE49-F238E27FC236}">
                <a16:creationId xmlns:a16="http://schemas.microsoft.com/office/drawing/2014/main" id="{5C5351D7-D4CA-1B87-B694-906775EC8435}"/>
              </a:ext>
            </a:extLst>
          </p:cNvPr>
          <p:cNvSpPr/>
          <p:nvPr/>
        </p:nvSpPr>
        <p:spPr>
          <a:xfrm>
            <a:off x="5357323" y="5193317"/>
            <a:ext cx="1529124" cy="437596"/>
          </a:xfrm>
          <a:prstGeom prst="rect">
            <a:avLst/>
          </a:prstGeom>
          <a:solidFill>
            <a:srgbClr val="FFD368"/>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Transformer</a:t>
            </a:r>
            <a:endParaRPr lang="ko-KR" altLang="en-US">
              <a:solidFill>
                <a:schemeClr val="tx1"/>
              </a:solidFill>
            </a:endParaRPr>
          </a:p>
        </p:txBody>
      </p:sp>
      <p:cxnSp>
        <p:nvCxnSpPr>
          <p:cNvPr id="21" name="직선 화살표 연결선 20">
            <a:extLst>
              <a:ext uri="{FF2B5EF4-FFF2-40B4-BE49-F238E27FC236}">
                <a16:creationId xmlns:a16="http://schemas.microsoft.com/office/drawing/2014/main" id="{99085671-3756-D928-28DC-C73EA766A873}"/>
              </a:ext>
            </a:extLst>
          </p:cNvPr>
          <p:cNvCxnSpPr>
            <a:stCxn id="19" idx="0"/>
          </p:cNvCxnSpPr>
          <p:nvPr/>
        </p:nvCxnSpPr>
        <p:spPr>
          <a:xfrm flipV="1">
            <a:off x="6121885" y="5028700"/>
            <a:ext cx="0" cy="164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직선 화살표 연결선 30">
            <a:extLst>
              <a:ext uri="{FF2B5EF4-FFF2-40B4-BE49-F238E27FC236}">
                <a16:creationId xmlns:a16="http://schemas.microsoft.com/office/drawing/2014/main" id="{DE8A5B2D-3CCF-3584-4C33-7ADF4F6AEC37}"/>
              </a:ext>
            </a:extLst>
          </p:cNvPr>
          <p:cNvCxnSpPr>
            <a:cxnSpLocks/>
          </p:cNvCxnSpPr>
          <p:nvPr/>
        </p:nvCxnSpPr>
        <p:spPr>
          <a:xfrm flipV="1">
            <a:off x="6121885" y="5630737"/>
            <a:ext cx="0" cy="244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2" name="Picture 10" descr="Locked padlock - Free security icons">
            <a:extLst>
              <a:ext uri="{FF2B5EF4-FFF2-40B4-BE49-F238E27FC236}">
                <a16:creationId xmlns:a16="http://schemas.microsoft.com/office/drawing/2014/main" id="{D48A12AA-A948-9089-CD68-CC20B0C2B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568" y="5226864"/>
            <a:ext cx="149442" cy="149442"/>
          </a:xfrm>
          <a:prstGeom prst="rect">
            <a:avLst/>
          </a:prstGeom>
          <a:noFill/>
          <a:extLst>
            <a:ext uri="{909E8E84-426E-40DD-AFC4-6F175D3DCCD1}">
              <a14:hiddenFill xmlns:a14="http://schemas.microsoft.com/office/drawing/2010/main">
                <a:solidFill>
                  <a:srgbClr val="FFFFFF"/>
                </a:solidFill>
              </a14:hiddenFill>
            </a:ext>
          </a:extLst>
        </p:spPr>
      </p:pic>
      <p:sp>
        <p:nvSpPr>
          <p:cNvPr id="35" name="직사각형 34">
            <a:extLst>
              <a:ext uri="{FF2B5EF4-FFF2-40B4-BE49-F238E27FC236}">
                <a16:creationId xmlns:a16="http://schemas.microsoft.com/office/drawing/2014/main" id="{FFCEF127-9DB4-CE87-E362-B05EDAF4D7B8}"/>
              </a:ext>
            </a:extLst>
          </p:cNvPr>
          <p:cNvSpPr/>
          <p:nvPr/>
        </p:nvSpPr>
        <p:spPr>
          <a:xfrm>
            <a:off x="5357323" y="4591104"/>
            <a:ext cx="1529124" cy="437596"/>
          </a:xfrm>
          <a:prstGeom prst="rect">
            <a:avLst/>
          </a:prstGeom>
          <a:solidFill>
            <a:schemeClr val="accent2">
              <a:lumMod val="40000"/>
              <a:lumOff val="60000"/>
            </a:schemeClr>
          </a:solidFill>
          <a:ln w="952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ko-KR">
                <a:solidFill>
                  <a:schemeClr val="tx1"/>
                </a:solidFill>
              </a:rPr>
              <a:t>VAE Encoder</a:t>
            </a:r>
            <a:endParaRPr lang="ko-KR" altLang="en-US">
              <a:solidFill>
                <a:schemeClr val="tx1"/>
              </a:solidFill>
            </a:endParaRPr>
          </a:p>
        </p:txBody>
      </p:sp>
      <p:cxnSp>
        <p:nvCxnSpPr>
          <p:cNvPr id="37" name="직선 화살표 연결선 36">
            <a:extLst>
              <a:ext uri="{FF2B5EF4-FFF2-40B4-BE49-F238E27FC236}">
                <a16:creationId xmlns:a16="http://schemas.microsoft.com/office/drawing/2014/main" id="{6038B74A-4F39-FBC3-FC02-F63A9ADE1442}"/>
              </a:ext>
            </a:extLst>
          </p:cNvPr>
          <p:cNvCxnSpPr>
            <a:cxnSpLocks/>
          </p:cNvCxnSpPr>
          <p:nvPr/>
        </p:nvCxnSpPr>
        <p:spPr>
          <a:xfrm flipV="1">
            <a:off x="6121885" y="4282384"/>
            <a:ext cx="0" cy="308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AF80992-B123-CA1A-F62D-FBFDA19B4123}"/>
                  </a:ext>
                </a:extLst>
              </p:cNvPr>
              <p:cNvSpPr txBox="1"/>
              <p:nvPr/>
            </p:nvSpPr>
            <p:spPr>
              <a:xfrm>
                <a:off x="5734535" y="3949608"/>
                <a:ext cx="774700" cy="369332"/>
              </a:xfrm>
              <a:prstGeom prst="rect">
                <a:avLst/>
              </a:prstGeom>
              <a:noFill/>
            </p:spPr>
            <p:txBody>
              <a:bodyPr wrap="square" rtlCol="0">
                <a:spAutoFit/>
              </a:bodyPr>
              <a:lstStyle/>
              <a:p>
                <a:pPr algn="r"/>
                <a14:m>
                  <m:oMathPara xmlns:m="http://schemas.openxmlformats.org/officeDocument/2006/math">
                    <m:oMathParaPr>
                      <m:jc m:val="center"/>
                    </m:oMathParaPr>
                    <m:oMath xmlns:m="http://schemas.openxmlformats.org/officeDocument/2006/math">
                      <m:sSub>
                        <m:sSubPr>
                          <m:ctrlPr>
                            <a:rPr lang="en-US" altLang="ko-KR" i="1" smtClean="0">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ℒ</m:t>
                          </m:r>
                        </m:e>
                        <m:sub>
                          <m:r>
                            <a:rPr lang="en-US" altLang="ko-KR" b="0" i="1" smtClean="0">
                              <a:latin typeface="Cambria Math" panose="02040503050406030204" pitchFamily="18" charset="0"/>
                              <a:ea typeface="Cambria Math" panose="02040503050406030204" pitchFamily="18" charset="0"/>
                            </a:rPr>
                            <m:t>𝐾𝐿</m:t>
                          </m:r>
                        </m:sub>
                      </m:sSub>
                    </m:oMath>
                  </m:oMathPara>
                </a14:m>
                <a:endParaRPr lang="ko-KR" altLang="en-US"/>
              </a:p>
            </p:txBody>
          </p:sp>
        </mc:Choice>
        <mc:Fallback xmlns="">
          <p:sp>
            <p:nvSpPr>
              <p:cNvPr id="38" name="TextBox 37">
                <a:extLst>
                  <a:ext uri="{FF2B5EF4-FFF2-40B4-BE49-F238E27FC236}">
                    <a16:creationId xmlns:a16="http://schemas.microsoft.com/office/drawing/2014/main" id="{AAF80992-B123-CA1A-F62D-FBFDA19B4123}"/>
                  </a:ext>
                </a:extLst>
              </p:cNvPr>
              <p:cNvSpPr txBox="1">
                <a:spLocks noRot="1" noChangeAspect="1" noMove="1" noResize="1" noEditPoints="1" noAdjustHandles="1" noChangeArrowheads="1" noChangeShapeType="1" noTextEdit="1"/>
              </p:cNvSpPr>
              <p:nvPr/>
            </p:nvSpPr>
            <p:spPr>
              <a:xfrm>
                <a:off x="5734535" y="3949608"/>
                <a:ext cx="774700" cy="369332"/>
              </a:xfrm>
              <a:prstGeom prst="rect">
                <a:avLst/>
              </a:prstGeom>
              <a:blipFill>
                <a:blip r:embed="rId7"/>
                <a:stretch>
                  <a:fillRect/>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A4C47BCF-2682-E0F0-2DBA-7F051E3A3205}"/>
              </a:ext>
            </a:extLst>
          </p:cNvPr>
          <p:cNvCxnSpPr>
            <a:cxnSpLocks/>
          </p:cNvCxnSpPr>
          <p:nvPr/>
        </p:nvCxnSpPr>
        <p:spPr>
          <a:xfrm rot="16200000" flipV="1">
            <a:off x="5217010" y="4723900"/>
            <a:ext cx="0" cy="164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직선 화살표 연결선 46">
            <a:extLst>
              <a:ext uri="{FF2B5EF4-FFF2-40B4-BE49-F238E27FC236}">
                <a16:creationId xmlns:a16="http://schemas.microsoft.com/office/drawing/2014/main" id="{FB2C0762-8201-5F25-DC7B-305049E148D1}"/>
              </a:ext>
            </a:extLst>
          </p:cNvPr>
          <p:cNvCxnSpPr>
            <a:cxnSpLocks/>
          </p:cNvCxnSpPr>
          <p:nvPr/>
        </p:nvCxnSpPr>
        <p:spPr>
          <a:xfrm flipV="1">
            <a:off x="1836640" y="5630737"/>
            <a:ext cx="0" cy="244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9" name="Picture 2" descr="Voice Icon Png #433133 - Free Icons Library">
            <a:extLst>
              <a:ext uri="{FF2B5EF4-FFF2-40B4-BE49-F238E27FC236}">
                <a16:creationId xmlns:a16="http://schemas.microsoft.com/office/drawing/2014/main" id="{F23DD1AC-A2FA-B619-D42D-CA9632CF4E39}"/>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96720" y="5847718"/>
            <a:ext cx="1103914" cy="61217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Voice Icon Png #433133 - Free Icons Library">
            <a:extLst>
              <a:ext uri="{FF2B5EF4-FFF2-40B4-BE49-F238E27FC236}">
                <a16:creationId xmlns:a16="http://schemas.microsoft.com/office/drawing/2014/main" id="{57FF7539-AC43-3812-F430-3BDC74D82756}"/>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9928" y="5847718"/>
            <a:ext cx="1103914" cy="61217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직선 연결선 52">
            <a:extLst>
              <a:ext uri="{FF2B5EF4-FFF2-40B4-BE49-F238E27FC236}">
                <a16:creationId xmlns:a16="http://schemas.microsoft.com/office/drawing/2014/main" id="{D3848334-727B-8AA8-A84B-3AFFF270C6A9}"/>
              </a:ext>
            </a:extLst>
          </p:cNvPr>
          <p:cNvCxnSpPr/>
          <p:nvPr/>
        </p:nvCxnSpPr>
        <p:spPr>
          <a:xfrm>
            <a:off x="3311055" y="3846313"/>
            <a:ext cx="0" cy="2761345"/>
          </a:xfrm>
          <a:prstGeom prst="line">
            <a:avLst/>
          </a:prstGeom>
          <a:ln w="19050">
            <a:prstDash val="lgDash"/>
          </a:ln>
        </p:spPr>
        <p:style>
          <a:lnRef idx="1">
            <a:schemeClr val="dk1"/>
          </a:lnRef>
          <a:fillRef idx="0">
            <a:schemeClr val="dk1"/>
          </a:fillRef>
          <a:effectRef idx="0">
            <a:schemeClr val="dk1"/>
          </a:effectRef>
          <a:fontRef idx="minor">
            <a:schemeClr val="tx1"/>
          </a:fontRef>
        </p:style>
      </p:cxnSp>
      <p:pic>
        <p:nvPicPr>
          <p:cNvPr id="54" name="Picture 2" descr="Voice Icon Png #433133 - Free Icons Library">
            <a:extLst>
              <a:ext uri="{FF2B5EF4-FFF2-40B4-BE49-F238E27FC236}">
                <a16:creationId xmlns:a16="http://schemas.microsoft.com/office/drawing/2014/main" id="{95480199-B393-9F7A-7B13-7293D121C0CF}"/>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160764" y="3887153"/>
            <a:ext cx="726445" cy="2484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Voice Icon Png #433133 - Free Icons Library">
            <a:extLst>
              <a:ext uri="{FF2B5EF4-FFF2-40B4-BE49-F238E27FC236}">
                <a16:creationId xmlns:a16="http://schemas.microsoft.com/office/drawing/2014/main" id="{8AE1C515-D8F7-B791-44B8-94033B07C078}"/>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7156" y="3524892"/>
            <a:ext cx="753987" cy="4181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Voice Icon Png #433133 - Free Icons Library">
            <a:extLst>
              <a:ext uri="{FF2B5EF4-FFF2-40B4-BE49-F238E27FC236}">
                <a16:creationId xmlns:a16="http://schemas.microsoft.com/office/drawing/2014/main" id="{09204521-FDC3-B3B2-B725-C82146DF2C09}"/>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787195" y="5970794"/>
            <a:ext cx="1063588" cy="36374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Voice Icon Png #433133 - Free Icons Library">
            <a:extLst>
              <a:ext uri="{FF2B5EF4-FFF2-40B4-BE49-F238E27FC236}">
                <a16:creationId xmlns:a16="http://schemas.microsoft.com/office/drawing/2014/main" id="{8F806DD8-E0C3-99B5-C12B-7793702E58E0}"/>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1608" y="5847718"/>
            <a:ext cx="1103914" cy="6121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Voice Icon Png #433133 - Free Icons Library">
            <a:extLst>
              <a:ext uri="{FF2B5EF4-FFF2-40B4-BE49-F238E27FC236}">
                <a16:creationId xmlns:a16="http://schemas.microsoft.com/office/drawing/2014/main" id="{8A5DAB94-9840-66B5-6679-9C3DD6E01C7E}"/>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272083" y="5970794"/>
            <a:ext cx="1063588" cy="36374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F39C6960-0FE8-F00B-3336-76163DB87BDE}"/>
              </a:ext>
            </a:extLst>
          </p:cNvPr>
          <p:cNvSpPr txBox="1"/>
          <p:nvPr/>
        </p:nvSpPr>
        <p:spPr>
          <a:xfrm>
            <a:off x="7862707" y="3540879"/>
            <a:ext cx="1228221" cy="307777"/>
          </a:xfrm>
          <a:prstGeom prst="rect">
            <a:avLst/>
          </a:prstGeom>
          <a:noFill/>
        </p:spPr>
        <p:txBody>
          <a:bodyPr wrap="none" rtlCol="0">
            <a:spAutoFit/>
          </a:bodyPr>
          <a:lstStyle/>
          <a:p>
            <a:r>
              <a:rPr lang="en-US" altLang="ko-KR" sz="1400" b="1"/>
              <a:t>: clean speech</a:t>
            </a:r>
            <a:endParaRPr lang="ko-KR" altLang="en-US" sz="1400" b="1"/>
          </a:p>
        </p:txBody>
      </p:sp>
      <p:sp>
        <p:nvSpPr>
          <p:cNvPr id="62" name="TextBox 61">
            <a:extLst>
              <a:ext uri="{FF2B5EF4-FFF2-40B4-BE49-F238E27FC236}">
                <a16:creationId xmlns:a16="http://schemas.microsoft.com/office/drawing/2014/main" id="{BE8064E3-E131-C11A-0B1E-F5F0B334C3D1}"/>
              </a:ext>
            </a:extLst>
          </p:cNvPr>
          <p:cNvSpPr txBox="1"/>
          <p:nvPr/>
        </p:nvSpPr>
        <p:spPr>
          <a:xfrm>
            <a:off x="7861884" y="3823854"/>
            <a:ext cx="673582" cy="307777"/>
          </a:xfrm>
          <a:prstGeom prst="rect">
            <a:avLst/>
          </a:prstGeom>
          <a:noFill/>
        </p:spPr>
        <p:txBody>
          <a:bodyPr wrap="none" rtlCol="0">
            <a:spAutoFit/>
          </a:bodyPr>
          <a:lstStyle/>
          <a:p>
            <a:r>
              <a:rPr lang="en-US" altLang="ko-KR" sz="1400" b="1"/>
              <a:t>: noise</a:t>
            </a:r>
            <a:endParaRPr lang="ko-KR" altLang="en-US" sz="1400" b="1"/>
          </a:p>
        </p:txBody>
      </p:sp>
    </p:spTree>
    <p:extLst>
      <p:ext uri="{BB962C8B-B14F-4D97-AF65-F5344CB8AC3E}">
        <p14:creationId xmlns:p14="http://schemas.microsoft.com/office/powerpoint/2010/main" val="130706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281167A-1B2C-B1A4-E5AD-D74616A29FB0}"/>
              </a:ext>
            </a:extLst>
          </p:cNvPr>
          <p:cNvPicPr>
            <a:picLocks noChangeAspect="1"/>
          </p:cNvPicPr>
          <p:nvPr/>
        </p:nvPicPr>
        <p:blipFill>
          <a:blip r:embed="rId3"/>
          <a:stretch>
            <a:fillRect/>
          </a:stretch>
        </p:blipFill>
        <p:spPr>
          <a:xfrm>
            <a:off x="1227621" y="3795766"/>
            <a:ext cx="4692318" cy="2819222"/>
          </a:xfrm>
          <a:prstGeom prst="rect">
            <a:avLst/>
          </a:prstGeom>
        </p:spPr>
      </p:pic>
      <p:sp>
        <p:nvSpPr>
          <p:cNvPr id="13" name="직사각형 12">
            <a:extLst>
              <a:ext uri="{FF2B5EF4-FFF2-40B4-BE49-F238E27FC236}">
                <a16:creationId xmlns:a16="http://schemas.microsoft.com/office/drawing/2014/main" id="{48B89A12-2969-36D8-D00B-56391181A33B}"/>
              </a:ext>
            </a:extLst>
          </p:cNvPr>
          <p:cNvSpPr/>
          <p:nvPr/>
        </p:nvSpPr>
        <p:spPr>
          <a:xfrm>
            <a:off x="6376383" y="3793588"/>
            <a:ext cx="2142777" cy="1150620"/>
          </a:xfrm>
          <a:prstGeom prst="rect">
            <a:avLst/>
          </a:prstGeom>
          <a:solidFill>
            <a:schemeClr val="bg2"/>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lang="en-US" altLang="ko-KR" dirty="0"/>
              <a:t>SSF-CVAE: overall architecture</a:t>
            </a:r>
            <a:endParaRPr lang="ko-KR" altLang="en-US" dirty="0"/>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a:xfrm>
            <a:off x="435898" y="1098550"/>
            <a:ext cx="8272211" cy="5216453"/>
          </a:xfrm>
        </p:spPr>
        <p:txBody>
          <a:bodyPr>
            <a:normAutofit/>
          </a:bodyPr>
          <a:lstStyle/>
          <a:p>
            <a:pPr>
              <a:spcAft>
                <a:spcPts val="1800"/>
              </a:spcAft>
            </a:pPr>
            <a:r>
              <a:rPr lang="en-US" altLang="ko-KR" sz="1800" dirty="0">
                <a:solidFill>
                  <a:schemeClr val="tx1"/>
                </a:solidFill>
              </a:rPr>
              <a:t>Based on </a:t>
            </a:r>
            <a:r>
              <a:rPr lang="en-US" altLang="ko-KR" sz="1800" dirty="0" err="1">
                <a:solidFill>
                  <a:schemeClr val="tx1"/>
                </a:solidFill>
              </a:rPr>
              <a:t>Squeezeformer</a:t>
            </a:r>
            <a:r>
              <a:rPr lang="en-US" altLang="ko-KR" sz="1800" dirty="0">
                <a:solidFill>
                  <a:schemeClr val="tx1"/>
                </a:solidFill>
              </a:rPr>
              <a:t>-based CVAE architecture, we develop a SE model named </a:t>
            </a:r>
            <a:r>
              <a:rPr lang="en-US" altLang="ko-KR" sz="1800" b="1" dirty="0">
                <a:solidFill>
                  <a:schemeClr val="tx1"/>
                </a:solidFill>
              </a:rPr>
              <a:t>SSF-CVAE, which takes noisy linear spectrogram, noisy SSF, and clean SSF.</a:t>
            </a:r>
          </a:p>
          <a:p>
            <a:pPr>
              <a:spcAft>
                <a:spcPts val="1800"/>
              </a:spcAft>
            </a:pPr>
            <a:r>
              <a:rPr lang="en-US" altLang="ko-KR" b="1" dirty="0">
                <a:solidFill>
                  <a:schemeClr val="tx1"/>
                </a:solidFill>
              </a:rPr>
              <a:t>During training</a:t>
            </a:r>
            <a:r>
              <a:rPr lang="en-US" altLang="ko-KR" dirty="0">
                <a:solidFill>
                  <a:schemeClr val="tx1"/>
                </a:solidFill>
              </a:rPr>
              <a:t>, its posterior encoder extracts latent features from a posterior distribution estimated using clean SSF, and </a:t>
            </a:r>
            <a:r>
              <a:rPr lang="en-US" altLang="ko-KR" b="1" dirty="0">
                <a:solidFill>
                  <a:schemeClr val="tx1"/>
                </a:solidFill>
              </a:rPr>
              <a:t>at inference</a:t>
            </a:r>
            <a:r>
              <a:rPr lang="en-US" altLang="ko-KR" dirty="0">
                <a:solidFill>
                  <a:schemeClr val="tx1"/>
                </a:solidFill>
              </a:rPr>
              <a:t>, it extracts latent features from a prior distribution.</a:t>
            </a:r>
          </a:p>
          <a:p>
            <a:pPr>
              <a:spcAft>
                <a:spcPts val="1800"/>
              </a:spcAft>
            </a:pPr>
            <a:r>
              <a:rPr lang="en-US" altLang="ko-KR" dirty="0">
                <a:solidFill>
                  <a:schemeClr val="tx1"/>
                </a:solidFill>
              </a:rPr>
              <a:t>Specifically, </a:t>
            </a:r>
            <a:r>
              <a:rPr lang="en-US" altLang="ko-KR" b="1" dirty="0">
                <a:solidFill>
                  <a:schemeClr val="tx1"/>
                </a:solidFill>
              </a:rPr>
              <a:t>SSF-CVAE is trained to accurately predict clean </a:t>
            </a:r>
            <a:r>
              <a:rPr lang="en-US" altLang="ko-KR" b="1" dirty="0" err="1">
                <a:solidFill>
                  <a:schemeClr val="tx1"/>
                </a:solidFill>
              </a:rPr>
              <a:t>melspectrograms</a:t>
            </a:r>
            <a:r>
              <a:rPr lang="en-US" altLang="ko-KR" b="1" dirty="0">
                <a:solidFill>
                  <a:schemeClr val="tx1"/>
                </a:solidFill>
              </a:rPr>
              <a:t> while minimizing the </a:t>
            </a:r>
            <a:r>
              <a:rPr lang="en-US" altLang="ko-KR" b="1" dirty="0" err="1">
                <a:solidFill>
                  <a:schemeClr val="tx1"/>
                </a:solidFill>
              </a:rPr>
              <a:t>Kullback-Leibler</a:t>
            </a:r>
            <a:r>
              <a:rPr lang="en-US" altLang="ko-KR" b="1" dirty="0">
                <a:solidFill>
                  <a:schemeClr val="tx1"/>
                </a:solidFill>
              </a:rPr>
              <a:t> (KL) divergence</a:t>
            </a:r>
            <a:r>
              <a:rPr lang="en-US" altLang="ko-KR" dirty="0">
                <a:solidFill>
                  <a:schemeClr val="tx1"/>
                </a:solidFill>
              </a:rPr>
              <a:t> between the posterior and prior distributions.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2E69E5A-900A-49A1-E808-309D6925AAA0}"/>
                  </a:ext>
                </a:extLst>
              </p:cNvPr>
              <p:cNvSpPr txBox="1"/>
              <p:nvPr/>
            </p:nvSpPr>
            <p:spPr>
              <a:xfrm>
                <a:off x="6417365" y="3793588"/>
                <a:ext cx="1591974" cy="307777"/>
              </a:xfrm>
              <a:prstGeom prst="rect">
                <a:avLst/>
              </a:prstGeom>
              <a:noFill/>
            </p:spPr>
            <p:txBody>
              <a:bodyPr wrap="none" rtlCol="0">
                <a:spAutoFit/>
              </a:bodyPr>
              <a:lstStyle/>
              <a:p>
                <a14:m>
                  <m:oMath xmlns:m="http://schemas.openxmlformats.org/officeDocument/2006/math">
                    <m:r>
                      <a:rPr lang="en-US" altLang="ko-KR" sz="1400" b="1" i="1" smtClean="0">
                        <a:latin typeface="Cambria Math" panose="02040503050406030204" pitchFamily="18" charset="0"/>
                      </a:rPr>
                      <m:t>𝑿</m:t>
                    </m:r>
                  </m:oMath>
                </a14:m>
                <a:r>
                  <a:rPr lang="en-US" altLang="ko-KR" sz="1400" b="1"/>
                  <a:t>: </a:t>
                </a:r>
                <a:r>
                  <a:rPr lang="en-US" altLang="ko-KR" sz="1400"/>
                  <a:t>melspectrogram</a:t>
                </a:r>
                <a:endParaRPr lang="ko-KR" altLang="en-US" sz="1400"/>
              </a:p>
            </p:txBody>
          </p:sp>
        </mc:Choice>
        <mc:Fallback>
          <p:sp>
            <p:nvSpPr>
              <p:cNvPr id="9" name="TextBox 8">
                <a:extLst>
                  <a:ext uri="{FF2B5EF4-FFF2-40B4-BE49-F238E27FC236}">
                    <a16:creationId xmlns:a16="http://schemas.microsoft.com/office/drawing/2014/main" id="{F2E69E5A-900A-49A1-E808-309D6925AAA0}"/>
                  </a:ext>
                </a:extLst>
              </p:cNvPr>
              <p:cNvSpPr txBox="1">
                <a:spLocks noRot="1" noChangeAspect="1" noMove="1" noResize="1" noEditPoints="1" noAdjustHandles="1" noChangeArrowheads="1" noChangeShapeType="1" noTextEdit="1"/>
              </p:cNvSpPr>
              <p:nvPr/>
            </p:nvSpPr>
            <p:spPr>
              <a:xfrm>
                <a:off x="6417365" y="3793588"/>
                <a:ext cx="1591974" cy="307777"/>
              </a:xfrm>
              <a:prstGeom prst="rect">
                <a:avLst/>
              </a:prstGeom>
              <a:blipFill>
                <a:blip r:embed="rId4"/>
                <a:stretch>
                  <a:fillRect t="-1961" b="-1960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4DCE9E6-9AA9-C1FB-314C-26C4B3C7DFF9}"/>
                  </a:ext>
                </a:extLst>
              </p:cNvPr>
              <p:cNvSpPr txBox="1"/>
              <p:nvPr/>
            </p:nvSpPr>
            <p:spPr>
              <a:xfrm>
                <a:off x="6417365" y="4043828"/>
                <a:ext cx="1758815" cy="307777"/>
              </a:xfrm>
              <a:prstGeom prst="rect">
                <a:avLst/>
              </a:prstGeom>
              <a:noFill/>
            </p:spPr>
            <p:txBody>
              <a:bodyPr wrap="none" rtlCol="0">
                <a:spAutoFit/>
              </a:bodyPr>
              <a:lstStyle/>
              <a:p>
                <a14:m>
                  <m:oMath xmlns:m="http://schemas.openxmlformats.org/officeDocument/2006/math">
                    <m:r>
                      <a:rPr lang="en-US" altLang="ko-KR" sz="1400" b="1" i="1" smtClean="0">
                        <a:latin typeface="Cambria Math" panose="02040503050406030204" pitchFamily="18" charset="0"/>
                      </a:rPr>
                      <m:t>𝑺</m:t>
                    </m:r>
                  </m:oMath>
                </a14:m>
                <a:r>
                  <a:rPr lang="en-US" altLang="ko-KR" sz="1400" b="1" dirty="0"/>
                  <a:t>: </a:t>
                </a:r>
                <a:r>
                  <a:rPr lang="en-US" altLang="ko-KR" sz="1400" dirty="0"/>
                  <a:t>linear spectrogram</a:t>
                </a:r>
                <a:endParaRPr lang="ko-KR" altLang="en-US" sz="1400" dirty="0"/>
              </a:p>
            </p:txBody>
          </p:sp>
        </mc:Choice>
        <mc:Fallback>
          <p:sp>
            <p:nvSpPr>
              <p:cNvPr id="10" name="TextBox 9">
                <a:extLst>
                  <a:ext uri="{FF2B5EF4-FFF2-40B4-BE49-F238E27FC236}">
                    <a16:creationId xmlns:a16="http://schemas.microsoft.com/office/drawing/2014/main" id="{E4DCE9E6-9AA9-C1FB-314C-26C4B3C7DFF9}"/>
                  </a:ext>
                </a:extLst>
              </p:cNvPr>
              <p:cNvSpPr txBox="1">
                <a:spLocks noRot="1" noChangeAspect="1" noMove="1" noResize="1" noEditPoints="1" noAdjustHandles="1" noChangeArrowheads="1" noChangeShapeType="1" noTextEdit="1"/>
              </p:cNvSpPr>
              <p:nvPr/>
            </p:nvSpPr>
            <p:spPr>
              <a:xfrm>
                <a:off x="6417365" y="4043828"/>
                <a:ext cx="1758815" cy="307777"/>
              </a:xfrm>
              <a:prstGeom prst="rect">
                <a:avLst/>
              </a:prstGeom>
              <a:blipFill>
                <a:blip r:embed="rId5"/>
                <a:stretch>
                  <a:fillRect t="-1961" b="-1960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1CB8A33-69C6-4453-8249-B6A30C5B66BB}"/>
                  </a:ext>
                </a:extLst>
              </p:cNvPr>
              <p:cNvSpPr txBox="1"/>
              <p:nvPr/>
            </p:nvSpPr>
            <p:spPr>
              <a:xfrm>
                <a:off x="6417365" y="4294068"/>
                <a:ext cx="2061334" cy="307777"/>
              </a:xfrm>
              <a:prstGeom prst="rect">
                <a:avLst/>
              </a:prstGeom>
              <a:noFill/>
            </p:spPr>
            <p:txBody>
              <a:bodyPr wrap="none" rtlCol="0">
                <a:spAutoFit/>
              </a:bodyPr>
              <a:lstStyle/>
              <a:p>
                <a14:m>
                  <m:oMath xmlns:m="http://schemas.openxmlformats.org/officeDocument/2006/math">
                    <m:r>
                      <a:rPr lang="en-US" altLang="ko-KR" sz="1400" b="1" i="1" smtClean="0">
                        <a:latin typeface="Cambria Math" panose="02040503050406030204" pitchFamily="18" charset="0"/>
                      </a:rPr>
                      <m:t>𝒀</m:t>
                    </m:r>
                  </m:oMath>
                </a14:m>
                <a:r>
                  <a:rPr lang="en-US" altLang="ko-KR" sz="1400" b="1" dirty="0"/>
                  <a:t>: </a:t>
                </a:r>
                <a:r>
                  <a:rPr lang="en-US" altLang="ko-KR" sz="1400" dirty="0"/>
                  <a:t>self-supervised feature</a:t>
                </a:r>
                <a:endParaRPr lang="ko-KR" altLang="en-US" sz="1400" dirty="0"/>
              </a:p>
            </p:txBody>
          </p:sp>
        </mc:Choice>
        <mc:Fallback>
          <p:sp>
            <p:nvSpPr>
              <p:cNvPr id="11" name="TextBox 10">
                <a:extLst>
                  <a:ext uri="{FF2B5EF4-FFF2-40B4-BE49-F238E27FC236}">
                    <a16:creationId xmlns:a16="http://schemas.microsoft.com/office/drawing/2014/main" id="{61CB8A33-69C6-4453-8249-B6A30C5B66BB}"/>
                  </a:ext>
                </a:extLst>
              </p:cNvPr>
              <p:cNvSpPr txBox="1">
                <a:spLocks noRot="1" noChangeAspect="1" noMove="1" noResize="1" noEditPoints="1" noAdjustHandles="1" noChangeArrowheads="1" noChangeShapeType="1" noTextEdit="1"/>
              </p:cNvSpPr>
              <p:nvPr/>
            </p:nvSpPr>
            <p:spPr>
              <a:xfrm>
                <a:off x="6417365" y="4294068"/>
                <a:ext cx="2061334" cy="307777"/>
              </a:xfrm>
              <a:prstGeom prst="rect">
                <a:avLst/>
              </a:prstGeom>
              <a:blipFill>
                <a:blip r:embed="rId6"/>
                <a:stretch>
                  <a:fillRect t="-1961" b="-19608"/>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B1289D8-D70F-1775-963D-0B94D4158F9D}"/>
                  </a:ext>
                </a:extLst>
              </p:cNvPr>
              <p:cNvSpPr txBox="1"/>
              <p:nvPr/>
            </p:nvSpPr>
            <p:spPr>
              <a:xfrm>
                <a:off x="6417365" y="4544307"/>
                <a:ext cx="1297086" cy="392993"/>
              </a:xfrm>
              <a:prstGeom prst="rect">
                <a:avLst/>
              </a:prstGeom>
              <a:noFill/>
            </p:spPr>
            <p:txBody>
              <a:bodyPr wrap="none" rtlCol="0">
                <a:spAutoFit/>
              </a:bodyPr>
              <a:lstStyle/>
              <a:p>
                <a14:m>
                  <m:oMath xmlns:m="http://schemas.openxmlformats.org/officeDocument/2006/math">
                    <m:acc>
                      <m:accPr>
                        <m:chr m:val="̃"/>
                        <m:ctrlPr>
                          <a:rPr lang="en-US" altLang="ko-KR" sz="2000" b="1" i="1" smtClean="0">
                            <a:latin typeface="Cambria Math" panose="02040503050406030204" pitchFamily="18" charset="0"/>
                          </a:rPr>
                        </m:ctrlPr>
                      </m:accPr>
                      <m:e>
                        <m:r>
                          <a:rPr lang="en-US" altLang="ko-KR" sz="2000" b="1" i="1" smtClean="0">
                            <a:latin typeface="Cambria Math" panose="02040503050406030204" pitchFamily="18" charset="0"/>
                            <a:ea typeface="Cambria Math" panose="02040503050406030204" pitchFamily="18" charset="0"/>
                          </a:rPr>
                          <m:t>∙</m:t>
                        </m:r>
                      </m:e>
                    </m:acc>
                  </m:oMath>
                </a14:m>
                <a:r>
                  <a:rPr lang="en-US" altLang="ko-KR" sz="1400" b="1"/>
                  <a:t> : </a:t>
                </a:r>
                <a:r>
                  <a:rPr lang="en-US" altLang="ko-KR" sz="1400"/>
                  <a:t>noisy signals</a:t>
                </a:r>
                <a:endParaRPr lang="ko-KR" altLang="en-US" sz="1400"/>
              </a:p>
            </p:txBody>
          </p:sp>
        </mc:Choice>
        <mc:Fallback>
          <p:sp>
            <p:nvSpPr>
              <p:cNvPr id="12" name="TextBox 11">
                <a:extLst>
                  <a:ext uri="{FF2B5EF4-FFF2-40B4-BE49-F238E27FC236}">
                    <a16:creationId xmlns:a16="http://schemas.microsoft.com/office/drawing/2014/main" id="{5B1289D8-D70F-1775-963D-0B94D4158F9D}"/>
                  </a:ext>
                </a:extLst>
              </p:cNvPr>
              <p:cNvSpPr txBox="1">
                <a:spLocks noRot="1" noChangeAspect="1" noMove="1" noResize="1" noEditPoints="1" noAdjustHandles="1" noChangeArrowheads="1" noChangeShapeType="1" noTextEdit="1"/>
              </p:cNvSpPr>
              <p:nvPr/>
            </p:nvSpPr>
            <p:spPr>
              <a:xfrm>
                <a:off x="6417365" y="4544307"/>
                <a:ext cx="1297086" cy="392993"/>
              </a:xfrm>
              <a:prstGeom prst="rect">
                <a:avLst/>
              </a:prstGeom>
              <a:blipFill>
                <a:blip r:embed="rId7"/>
                <a:stretch>
                  <a:fillRect r="-472" b="-13846"/>
                </a:stretch>
              </a:blipFill>
            </p:spPr>
            <p:txBody>
              <a:bodyPr/>
              <a:lstStyle/>
              <a:p>
                <a:r>
                  <a:rPr lang="ko-KR" altLang="en-US">
                    <a:noFill/>
                  </a:rPr>
                  <a:t> </a:t>
                </a:r>
              </a:p>
            </p:txBody>
          </p:sp>
        </mc:Fallback>
      </mc:AlternateContent>
      <p:sp>
        <p:nvSpPr>
          <p:cNvPr id="14" name="TextBox 13">
            <a:extLst>
              <a:ext uri="{FF2B5EF4-FFF2-40B4-BE49-F238E27FC236}">
                <a16:creationId xmlns:a16="http://schemas.microsoft.com/office/drawing/2014/main" id="{2EB60F7A-D03B-42D1-0A1A-793499303C14}"/>
              </a:ext>
            </a:extLst>
          </p:cNvPr>
          <p:cNvSpPr txBox="1"/>
          <p:nvPr/>
        </p:nvSpPr>
        <p:spPr>
          <a:xfrm>
            <a:off x="2369239" y="4371681"/>
            <a:ext cx="1936116" cy="369332"/>
          </a:xfrm>
          <a:prstGeom prst="rect">
            <a:avLst/>
          </a:prstGeom>
          <a:noFill/>
        </p:spPr>
        <p:txBody>
          <a:bodyPr wrap="square" rtlCol="0">
            <a:spAutoFit/>
          </a:bodyPr>
          <a:lstStyle/>
          <a:p>
            <a:r>
              <a:rPr lang="en-US" altLang="ko-KR" sz="900" b="1" dirty="0">
                <a:solidFill>
                  <a:srgbClr val="EC792A"/>
                </a:solidFill>
              </a:rPr>
              <a:t>Latent features, which are sampled</a:t>
            </a:r>
          </a:p>
          <a:p>
            <a:r>
              <a:rPr lang="en-US" altLang="ko-KR" sz="900" b="1" dirty="0">
                <a:solidFill>
                  <a:srgbClr val="EC792A"/>
                </a:solidFill>
              </a:rPr>
              <a:t>from a prior at inference</a:t>
            </a:r>
            <a:endParaRPr lang="ko-KR" altLang="en-US" sz="900" b="1" dirty="0">
              <a:solidFill>
                <a:srgbClr val="EC792A"/>
              </a:solidFill>
            </a:endParaRPr>
          </a:p>
        </p:txBody>
      </p:sp>
      <p:sp>
        <p:nvSpPr>
          <p:cNvPr id="3" name="TextBox 2">
            <a:extLst>
              <a:ext uri="{FF2B5EF4-FFF2-40B4-BE49-F238E27FC236}">
                <a16:creationId xmlns:a16="http://schemas.microsoft.com/office/drawing/2014/main" id="{AE593F10-4095-B5BA-B1A4-763204604AF4}"/>
              </a:ext>
            </a:extLst>
          </p:cNvPr>
          <p:cNvSpPr txBox="1"/>
          <p:nvPr/>
        </p:nvSpPr>
        <p:spPr>
          <a:xfrm>
            <a:off x="2814716" y="6521036"/>
            <a:ext cx="1936116" cy="338554"/>
          </a:xfrm>
          <a:prstGeom prst="rect">
            <a:avLst/>
          </a:prstGeom>
          <a:noFill/>
        </p:spPr>
        <p:txBody>
          <a:bodyPr wrap="square" rtlCol="0">
            <a:spAutoFit/>
          </a:bodyPr>
          <a:lstStyle/>
          <a:p>
            <a:pPr algn="ctr"/>
            <a:r>
              <a:rPr lang="en-US" altLang="ko-KR" sz="1600" b="1" dirty="0"/>
              <a:t>[ SSF-CVAE ]</a:t>
            </a:r>
            <a:endParaRPr lang="ko-KR" altLang="en-US" sz="1600" b="1" dirty="0"/>
          </a:p>
        </p:txBody>
      </p:sp>
    </p:spTree>
    <p:extLst>
      <p:ext uri="{BB962C8B-B14F-4D97-AF65-F5344CB8AC3E}">
        <p14:creationId xmlns:p14="http://schemas.microsoft.com/office/powerpoint/2010/main" val="373011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a:extLst>
              <a:ext uri="{FF2B5EF4-FFF2-40B4-BE49-F238E27FC236}">
                <a16:creationId xmlns:a16="http://schemas.microsoft.com/office/drawing/2014/main" id="{AA3D50F1-0673-F071-9B55-94DFFACEF4FA}"/>
              </a:ext>
            </a:extLst>
          </p:cNvPr>
          <p:cNvPicPr>
            <a:picLocks noChangeAspect="1"/>
          </p:cNvPicPr>
          <p:nvPr/>
        </p:nvPicPr>
        <p:blipFill rotWithShape="1">
          <a:blip r:embed="rId3"/>
          <a:srcRect l="40987"/>
          <a:stretch/>
        </p:blipFill>
        <p:spPr>
          <a:xfrm>
            <a:off x="6299762" y="5577467"/>
            <a:ext cx="2408348" cy="627192"/>
          </a:xfrm>
          <a:prstGeom prst="rect">
            <a:avLst/>
          </a:prstGeom>
          <a:ln w="9525">
            <a:solidFill>
              <a:schemeClr val="tx1"/>
            </a:solidFill>
          </a:ln>
        </p:spPr>
      </p:pic>
      <p:pic>
        <p:nvPicPr>
          <p:cNvPr id="14" name="그림 13">
            <a:extLst>
              <a:ext uri="{FF2B5EF4-FFF2-40B4-BE49-F238E27FC236}">
                <a16:creationId xmlns:a16="http://schemas.microsoft.com/office/drawing/2014/main" id="{5E815B74-9B4B-4B63-9082-8CC826237DD2}"/>
              </a:ext>
            </a:extLst>
          </p:cNvPr>
          <p:cNvPicPr>
            <a:picLocks noChangeAspect="1"/>
          </p:cNvPicPr>
          <p:nvPr/>
        </p:nvPicPr>
        <p:blipFill rotWithShape="1">
          <a:blip r:embed="rId4"/>
          <a:srcRect r="49373"/>
          <a:stretch/>
        </p:blipFill>
        <p:spPr>
          <a:xfrm>
            <a:off x="6408881" y="4799563"/>
            <a:ext cx="2159631" cy="575857"/>
          </a:xfrm>
          <a:prstGeom prst="rect">
            <a:avLst/>
          </a:prstGeom>
          <a:ln w="9525">
            <a:solidFill>
              <a:schemeClr val="tx1"/>
            </a:solidFill>
          </a:ln>
        </p:spPr>
      </p:pic>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kumimoji="0" lang="en-US" altLang="ko-KR" sz="2800" b="1" i="0" u="none" strike="noStrike" kern="1200" cap="none" spc="0" normalizeH="0" baseline="0" noProof="0" dirty="0">
                <a:ln>
                  <a:noFill/>
                </a:ln>
                <a:solidFill>
                  <a:prstClr val="black"/>
                </a:solidFill>
                <a:effectLst/>
                <a:uLnTx/>
                <a:uFillTx/>
                <a:latin typeface="Calibri" panose="020F0502020204030204" pitchFamily="34" charset="0"/>
                <a:ea typeface="나눔고딕" panose="020D0604000000000000" pitchFamily="50" charset="-127"/>
                <a:cs typeface="Calibri" panose="020F0502020204030204" pitchFamily="34" charset="0"/>
              </a:rPr>
              <a:t>SSF-CVAE: additional techniques</a:t>
            </a:r>
            <a:endParaRPr lang="ko-KR" altLang="en-US" dirty="0"/>
          </a:p>
        </p:txBody>
      </p:sp>
      <p:graphicFrame>
        <p:nvGraphicFramePr>
          <p:cNvPr id="8" name="Table 9">
            <a:extLst>
              <a:ext uri="{FF2B5EF4-FFF2-40B4-BE49-F238E27FC236}">
                <a16:creationId xmlns:a16="http://schemas.microsoft.com/office/drawing/2014/main" id="{96223551-B6AB-2781-1497-EB252D4D4BBA}"/>
              </a:ext>
            </a:extLst>
          </p:cNvPr>
          <p:cNvGraphicFramePr>
            <a:graphicFrameLocks noGrp="1"/>
          </p:cNvGraphicFramePr>
          <p:nvPr/>
        </p:nvGraphicFramePr>
        <p:xfrm>
          <a:off x="798801" y="2341881"/>
          <a:ext cx="8182773" cy="2329861"/>
        </p:xfrm>
        <a:graphic>
          <a:graphicData uri="http://schemas.openxmlformats.org/drawingml/2006/table">
            <a:tbl>
              <a:tblPr firstRow="1" bandRow="1">
                <a:tableStyleId>{5C22544A-7EE6-4342-B048-85BDC9FD1C3A}</a:tableStyleId>
              </a:tblPr>
              <a:tblGrid>
                <a:gridCol w="2727591">
                  <a:extLst>
                    <a:ext uri="{9D8B030D-6E8A-4147-A177-3AD203B41FA5}">
                      <a16:colId xmlns:a16="http://schemas.microsoft.com/office/drawing/2014/main" val="3360344760"/>
                    </a:ext>
                  </a:extLst>
                </a:gridCol>
                <a:gridCol w="2850345">
                  <a:extLst>
                    <a:ext uri="{9D8B030D-6E8A-4147-A177-3AD203B41FA5}">
                      <a16:colId xmlns:a16="http://schemas.microsoft.com/office/drawing/2014/main" val="146647944"/>
                    </a:ext>
                  </a:extLst>
                </a:gridCol>
                <a:gridCol w="2604837">
                  <a:extLst>
                    <a:ext uri="{9D8B030D-6E8A-4147-A177-3AD203B41FA5}">
                      <a16:colId xmlns:a16="http://schemas.microsoft.com/office/drawing/2014/main" val="1612725882"/>
                    </a:ext>
                  </a:extLst>
                </a:gridCol>
              </a:tblGrid>
              <a:tr h="817951">
                <a:tc>
                  <a:txBody>
                    <a:bodyPr/>
                    <a:lstStyle/>
                    <a:p>
                      <a:pPr latinLnBrk="0"/>
                      <a:r>
                        <a:rPr lang="en-US" sz="1600" b="0">
                          <a:solidFill>
                            <a:schemeClr val="tx1"/>
                          </a:solidFill>
                          <a:latin typeface="Arial" panose="020B0604020202020204" pitchFamily="34" charset="0"/>
                          <a:cs typeface="Arial" panose="020B0604020202020204" pitchFamily="34" charset="0"/>
                        </a:rPr>
                        <a:t>Normalizing Flow</a:t>
                      </a:r>
                      <a:endParaRPr lang="en-KR" sz="1600" b="0">
                        <a:solidFill>
                          <a:schemeClr val="tx1"/>
                        </a:solidFill>
                        <a:latin typeface="Arial" panose="020B0604020202020204" pitchFamily="34" charset="0"/>
                        <a:cs typeface="Arial" panose="020B0604020202020204" pitchFamily="34" charset="0"/>
                      </a:endParaRPr>
                    </a:p>
                  </a:txBody>
                  <a:tcPr>
                    <a:noFill/>
                  </a:tcPr>
                </a:tc>
                <a:tc>
                  <a:txBody>
                    <a:bodyPr/>
                    <a:lstStyle/>
                    <a:p>
                      <a:pPr latinLnBrk="0"/>
                      <a:r>
                        <a:rPr lang="en-US" sz="1600" b="0" dirty="0">
                          <a:solidFill>
                            <a:schemeClr val="tx1"/>
                          </a:solidFill>
                          <a:latin typeface="Arial" panose="020B0604020202020204" pitchFamily="34" charset="0"/>
                          <a:cs typeface="Arial" panose="020B0604020202020204" pitchFamily="34" charset="0"/>
                        </a:rPr>
                        <a:t>Residual Parameterization</a:t>
                      </a:r>
                      <a:endParaRPr lang="en-KR" sz="1600" b="0" dirty="0">
                        <a:solidFill>
                          <a:schemeClr val="tx1"/>
                        </a:solidFill>
                        <a:latin typeface="Arial" panose="020B0604020202020204" pitchFamily="34" charset="0"/>
                        <a:cs typeface="Arial" panose="020B0604020202020204" pitchFamily="34" charset="0"/>
                      </a:endParaRPr>
                    </a:p>
                  </a:txBody>
                  <a:tcPr>
                    <a:noFill/>
                  </a:tcPr>
                </a:tc>
                <a:tc>
                  <a:txBody>
                    <a:bodyPr/>
                    <a:lstStyle/>
                    <a:p>
                      <a:pPr latinLnBrk="0"/>
                      <a:r>
                        <a:rPr lang="en-US" sz="1600" b="0">
                          <a:solidFill>
                            <a:schemeClr val="tx1"/>
                          </a:solidFill>
                          <a:latin typeface="Arial" panose="020B0604020202020204" pitchFamily="34" charset="0"/>
                          <a:cs typeface="Arial" panose="020B0604020202020204" pitchFamily="34" charset="0"/>
                        </a:rPr>
                        <a:t>Gradient-norm. based</a:t>
                      </a:r>
                    </a:p>
                    <a:p>
                      <a:pPr latinLnBrk="0"/>
                      <a:r>
                        <a:rPr lang="en-US" sz="1600" b="0">
                          <a:solidFill>
                            <a:schemeClr val="tx1"/>
                          </a:solidFill>
                          <a:latin typeface="Arial" panose="020B0604020202020204" pitchFamily="34" charset="0"/>
                          <a:cs typeface="Arial" panose="020B0604020202020204" pitchFamily="34" charset="0"/>
                        </a:rPr>
                        <a:t>loss balancing</a:t>
                      </a:r>
                      <a:endParaRPr lang="en-KR" sz="1600"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288648269"/>
                  </a:ext>
                </a:extLst>
              </a:tr>
              <a:tr h="737419">
                <a:tc>
                  <a:txBody>
                    <a:bodyPr/>
                    <a:lstStyle/>
                    <a:p>
                      <a:pPr latinLnBrk="0"/>
                      <a:r>
                        <a:rPr lang="en-US" sz="1400" b="0">
                          <a:solidFill>
                            <a:schemeClr val="tx1"/>
                          </a:solidFill>
                          <a:latin typeface="Arial" panose="020B0604020202020204" pitchFamily="34" charset="0"/>
                          <a:cs typeface="Arial" panose="020B0604020202020204" pitchFamily="34" charset="0"/>
                        </a:rPr>
                        <a:t>Posterior Collapse</a:t>
                      </a:r>
                      <a:endParaRPr lang="en-KR" sz="1400" b="0">
                        <a:solidFill>
                          <a:schemeClr val="tx1"/>
                        </a:solidFill>
                        <a:latin typeface="Arial" panose="020B0604020202020204" pitchFamily="34" charset="0"/>
                        <a:cs typeface="Arial" panose="020B0604020202020204" pitchFamily="34" charset="0"/>
                      </a:endParaRPr>
                    </a:p>
                  </a:txBody>
                  <a:tcPr>
                    <a:noFill/>
                  </a:tcPr>
                </a:tc>
                <a:tc>
                  <a:txBody>
                    <a:bodyPr/>
                    <a:lstStyle/>
                    <a:p>
                      <a:pPr latinLnBrk="0"/>
                      <a:r>
                        <a:rPr lang="en-US" sz="1400" b="0">
                          <a:solidFill>
                            <a:schemeClr val="tx1"/>
                          </a:solidFill>
                          <a:latin typeface="Arial" panose="020B0604020202020204" pitchFamily="34" charset="0"/>
                          <a:cs typeface="Arial" panose="020B0604020202020204" pitchFamily="34" charset="0"/>
                        </a:rPr>
                        <a:t>KL-loss overfitting</a:t>
                      </a:r>
                      <a:endParaRPr lang="en-KR" sz="1400" b="0">
                        <a:solidFill>
                          <a:schemeClr val="tx1"/>
                        </a:solidFill>
                        <a:latin typeface="Arial" panose="020B0604020202020204" pitchFamily="34" charset="0"/>
                        <a:cs typeface="Arial" panose="020B0604020202020204" pitchFamily="34" charset="0"/>
                      </a:endParaRPr>
                    </a:p>
                  </a:txBody>
                  <a:tcPr>
                    <a:noFill/>
                  </a:tcPr>
                </a:tc>
                <a:tc>
                  <a:txBody>
                    <a:bodyPr/>
                    <a:lstStyle/>
                    <a:p>
                      <a:pPr latinLnBrk="0"/>
                      <a:r>
                        <a:rPr lang="en-US" altLang="ko-KR" sz="1400" b="0">
                          <a:solidFill>
                            <a:schemeClr val="tx1"/>
                          </a:solidFill>
                          <a:latin typeface="Arial" panose="020B0604020202020204" pitchFamily="34" charset="0"/>
                          <a:cs typeface="Arial" panose="020B0604020202020204" pitchFamily="34" charset="0"/>
                        </a:rPr>
                        <a:t>Posterior Collapse</a:t>
                      </a:r>
                      <a:endParaRPr lang="en-KR" sz="1400" b="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323990472"/>
                  </a:ext>
                </a:extLst>
              </a:tr>
              <a:tr h="774491">
                <a:tc>
                  <a:txBody>
                    <a:bodyPr/>
                    <a:lstStyle/>
                    <a:p>
                      <a:pPr latinLnBrk="0"/>
                      <a:r>
                        <a:rPr lang="en-US" sz="1400" b="0">
                          <a:solidFill>
                            <a:schemeClr val="tx1"/>
                          </a:solidFill>
                          <a:latin typeface="Arial" panose="020B0604020202020204" pitchFamily="34" charset="0"/>
                          <a:cs typeface="Arial" panose="020B0604020202020204" pitchFamily="34" charset="0"/>
                        </a:rPr>
                        <a:t>Enhancing the flexibility in minimizing KL divergence</a:t>
                      </a:r>
                      <a:endParaRPr lang="en-KR" sz="1400" b="0">
                        <a:solidFill>
                          <a:schemeClr val="tx1"/>
                        </a:solidFill>
                        <a:latin typeface="Arial" panose="020B0604020202020204" pitchFamily="34" charset="0"/>
                        <a:cs typeface="Arial" panose="020B0604020202020204" pitchFamily="34" charset="0"/>
                      </a:endParaRPr>
                    </a:p>
                  </a:txBody>
                  <a:tcPr>
                    <a:noFill/>
                  </a:tcPr>
                </a:tc>
                <a:tc>
                  <a:txBody>
                    <a:bodyPr/>
                    <a:lstStyle/>
                    <a:p>
                      <a:pPr latinLnBrk="0"/>
                      <a:r>
                        <a:rPr lang="en-US" sz="1400" b="0">
                          <a:solidFill>
                            <a:schemeClr val="tx1"/>
                          </a:solidFill>
                          <a:latin typeface="Arial" panose="020B0604020202020204" pitchFamily="34" charset="0"/>
                          <a:cs typeface="Arial" panose="020B0604020202020204" pitchFamily="34" charset="0"/>
                        </a:rPr>
                        <a:t>Design the posterior encoder to encode only the residual information</a:t>
                      </a:r>
                      <a:endParaRPr lang="en-KR" sz="1400" b="0">
                        <a:solidFill>
                          <a:schemeClr val="tx1"/>
                        </a:solidFill>
                        <a:latin typeface="Arial" panose="020B0604020202020204" pitchFamily="34" charset="0"/>
                        <a:cs typeface="Arial" panose="020B0604020202020204" pitchFamily="34" charset="0"/>
                      </a:endParaRPr>
                    </a:p>
                  </a:txBody>
                  <a:tcPr>
                    <a:noFill/>
                  </a:tcPr>
                </a:tc>
                <a:tc>
                  <a:txBody>
                    <a:bodyPr/>
                    <a:lstStyle/>
                    <a:p>
                      <a:pPr latinLnBrk="0"/>
                      <a:r>
                        <a:rPr lang="en-US" sz="1400" b="0" dirty="0">
                          <a:solidFill>
                            <a:schemeClr val="tx1"/>
                          </a:solidFill>
                          <a:latin typeface="Arial" panose="020B0604020202020204" pitchFamily="34" charset="0"/>
                          <a:cs typeface="Arial" panose="020B0604020202020204" pitchFamily="34" charset="0"/>
                        </a:rPr>
                        <a:t>Based on gradient-norms, balance the weights of reconstruction and kl losses</a:t>
                      </a:r>
                      <a:endParaRPr lang="en-KR" sz="14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73647427"/>
                  </a:ext>
                </a:extLst>
              </a:tr>
            </a:tbl>
          </a:graphicData>
        </a:graphic>
      </p:graphicFrame>
      <p:sp>
        <p:nvSpPr>
          <p:cNvPr id="9" name="TextBox 8">
            <a:extLst>
              <a:ext uri="{FF2B5EF4-FFF2-40B4-BE49-F238E27FC236}">
                <a16:creationId xmlns:a16="http://schemas.microsoft.com/office/drawing/2014/main" id="{B50EBEE2-C5EA-C065-3CC3-C65F1642F892}"/>
              </a:ext>
            </a:extLst>
          </p:cNvPr>
          <p:cNvSpPr txBox="1"/>
          <p:nvPr/>
        </p:nvSpPr>
        <p:spPr>
          <a:xfrm>
            <a:off x="26284" y="2090193"/>
            <a:ext cx="916469" cy="307777"/>
          </a:xfrm>
          <a:prstGeom prst="rect">
            <a:avLst/>
          </a:prstGeom>
          <a:noFill/>
        </p:spPr>
        <p:txBody>
          <a:bodyPr wrap="none" rtlCol="0">
            <a:spAutoFit/>
          </a:bodyPr>
          <a:lstStyle/>
          <a:p>
            <a:r>
              <a:rPr lang="en-US" sz="1400" i="1">
                <a:solidFill>
                  <a:schemeClr val="accent1">
                    <a:lumMod val="60000"/>
                    <a:lumOff val="40000"/>
                  </a:schemeClr>
                </a:solidFill>
              </a:rPr>
              <a:t>Technique</a:t>
            </a:r>
            <a:endParaRPr lang="en-KR" sz="1400" i="1">
              <a:solidFill>
                <a:schemeClr val="accent1">
                  <a:lumMod val="60000"/>
                  <a:lumOff val="40000"/>
                </a:schemeClr>
              </a:solidFill>
            </a:endParaRPr>
          </a:p>
        </p:txBody>
      </p:sp>
      <p:sp>
        <p:nvSpPr>
          <p:cNvPr id="10" name="TextBox 9">
            <a:extLst>
              <a:ext uri="{FF2B5EF4-FFF2-40B4-BE49-F238E27FC236}">
                <a16:creationId xmlns:a16="http://schemas.microsoft.com/office/drawing/2014/main" id="{A666D73D-FA82-C862-B143-54EB6DD210C3}"/>
              </a:ext>
            </a:extLst>
          </p:cNvPr>
          <p:cNvSpPr txBox="1"/>
          <p:nvPr/>
        </p:nvSpPr>
        <p:spPr>
          <a:xfrm>
            <a:off x="26284" y="2878589"/>
            <a:ext cx="792205" cy="307777"/>
          </a:xfrm>
          <a:prstGeom prst="rect">
            <a:avLst/>
          </a:prstGeom>
          <a:noFill/>
        </p:spPr>
        <p:txBody>
          <a:bodyPr wrap="none" rtlCol="0">
            <a:spAutoFit/>
          </a:bodyPr>
          <a:lstStyle/>
          <a:p>
            <a:r>
              <a:rPr lang="en-US" sz="1400" i="1">
                <a:solidFill>
                  <a:schemeClr val="accent1">
                    <a:lumMod val="60000"/>
                    <a:lumOff val="40000"/>
                  </a:schemeClr>
                </a:solidFill>
              </a:rPr>
              <a:t>Problem</a:t>
            </a:r>
            <a:endParaRPr lang="en-KR" sz="1400" i="1">
              <a:solidFill>
                <a:schemeClr val="accent1">
                  <a:lumMod val="60000"/>
                  <a:lumOff val="40000"/>
                </a:schemeClr>
              </a:solidFill>
            </a:endParaRPr>
          </a:p>
        </p:txBody>
      </p:sp>
      <p:sp>
        <p:nvSpPr>
          <p:cNvPr id="11" name="TextBox 10">
            <a:extLst>
              <a:ext uri="{FF2B5EF4-FFF2-40B4-BE49-F238E27FC236}">
                <a16:creationId xmlns:a16="http://schemas.microsoft.com/office/drawing/2014/main" id="{D25010AB-DEF7-89B6-17ED-8AA2AE3B825E}"/>
              </a:ext>
            </a:extLst>
          </p:cNvPr>
          <p:cNvSpPr txBox="1"/>
          <p:nvPr/>
        </p:nvSpPr>
        <p:spPr>
          <a:xfrm>
            <a:off x="26284" y="3677992"/>
            <a:ext cx="1158330" cy="307777"/>
          </a:xfrm>
          <a:prstGeom prst="rect">
            <a:avLst/>
          </a:prstGeom>
          <a:noFill/>
        </p:spPr>
        <p:txBody>
          <a:bodyPr wrap="none" rtlCol="0">
            <a:spAutoFit/>
          </a:bodyPr>
          <a:lstStyle/>
          <a:p>
            <a:r>
              <a:rPr lang="en-KR" sz="1400" i="1">
                <a:solidFill>
                  <a:schemeClr val="accent1">
                    <a:lumMod val="60000"/>
                    <a:lumOff val="40000"/>
                  </a:schemeClr>
                </a:solidFill>
              </a:rPr>
              <a:t>Methodology</a:t>
            </a:r>
          </a:p>
        </p:txBody>
      </p:sp>
      <p:cxnSp>
        <p:nvCxnSpPr>
          <p:cNvPr id="12" name="Straight Connector 17">
            <a:extLst>
              <a:ext uri="{FF2B5EF4-FFF2-40B4-BE49-F238E27FC236}">
                <a16:creationId xmlns:a16="http://schemas.microsoft.com/office/drawing/2014/main" id="{4894CD71-7283-4DD3-C247-1A6BAC73C85B}"/>
              </a:ext>
            </a:extLst>
          </p:cNvPr>
          <p:cNvCxnSpPr>
            <a:cxnSpLocks/>
          </p:cNvCxnSpPr>
          <p:nvPr/>
        </p:nvCxnSpPr>
        <p:spPr>
          <a:xfrm>
            <a:off x="3291130" y="2090193"/>
            <a:ext cx="0" cy="450429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67E05887-6A1A-3C82-3476-DD3DDA9F0CC3}"/>
              </a:ext>
            </a:extLst>
          </p:cNvPr>
          <p:cNvCxnSpPr>
            <a:cxnSpLocks/>
          </p:cNvCxnSpPr>
          <p:nvPr/>
        </p:nvCxnSpPr>
        <p:spPr>
          <a:xfrm>
            <a:off x="6106228" y="2090193"/>
            <a:ext cx="0" cy="450429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7" name="Group 32">
            <a:extLst>
              <a:ext uri="{FF2B5EF4-FFF2-40B4-BE49-F238E27FC236}">
                <a16:creationId xmlns:a16="http://schemas.microsoft.com/office/drawing/2014/main" id="{63C1A7C7-7146-EFC1-14E8-258D3B306910}"/>
              </a:ext>
            </a:extLst>
          </p:cNvPr>
          <p:cNvGrpSpPr/>
          <p:nvPr/>
        </p:nvGrpSpPr>
        <p:grpSpPr>
          <a:xfrm>
            <a:off x="666262" y="2424466"/>
            <a:ext cx="87051" cy="99469"/>
            <a:chOff x="538424" y="2241550"/>
            <a:chExt cx="87051" cy="99469"/>
          </a:xfrm>
        </p:grpSpPr>
        <p:cxnSp>
          <p:nvCxnSpPr>
            <p:cNvPr id="18" name="Straight Connector 26">
              <a:extLst>
                <a:ext uri="{FF2B5EF4-FFF2-40B4-BE49-F238E27FC236}">
                  <a16:creationId xmlns:a16="http://schemas.microsoft.com/office/drawing/2014/main" id="{02510943-9177-4AFD-3D16-25B13D551BD1}"/>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28">
              <a:extLst>
                <a:ext uri="{FF2B5EF4-FFF2-40B4-BE49-F238E27FC236}">
                  <a16:creationId xmlns:a16="http://schemas.microsoft.com/office/drawing/2014/main" id="{D3ABAE5C-67CC-53A2-48F2-F079F9AEF92F}"/>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0" name="Group 33">
            <a:extLst>
              <a:ext uri="{FF2B5EF4-FFF2-40B4-BE49-F238E27FC236}">
                <a16:creationId xmlns:a16="http://schemas.microsoft.com/office/drawing/2014/main" id="{CC6094A4-05F1-8409-B28B-9B71AF38E504}"/>
              </a:ext>
            </a:extLst>
          </p:cNvPr>
          <p:cNvGrpSpPr/>
          <p:nvPr/>
        </p:nvGrpSpPr>
        <p:grpSpPr>
          <a:xfrm>
            <a:off x="666262" y="3204445"/>
            <a:ext cx="87051" cy="99469"/>
            <a:chOff x="538424" y="2241550"/>
            <a:chExt cx="87051" cy="99469"/>
          </a:xfrm>
        </p:grpSpPr>
        <p:cxnSp>
          <p:nvCxnSpPr>
            <p:cNvPr id="21" name="Straight Connector 34">
              <a:extLst>
                <a:ext uri="{FF2B5EF4-FFF2-40B4-BE49-F238E27FC236}">
                  <a16:creationId xmlns:a16="http://schemas.microsoft.com/office/drawing/2014/main" id="{0771DD79-5BE3-4E22-E398-A220F0FE78FA}"/>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2" name="Straight Connector 35">
              <a:extLst>
                <a:ext uri="{FF2B5EF4-FFF2-40B4-BE49-F238E27FC236}">
                  <a16:creationId xmlns:a16="http://schemas.microsoft.com/office/drawing/2014/main" id="{B8CF2259-C26A-0768-B2E2-E94AFE95185C}"/>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3" name="Group 36">
            <a:extLst>
              <a:ext uri="{FF2B5EF4-FFF2-40B4-BE49-F238E27FC236}">
                <a16:creationId xmlns:a16="http://schemas.microsoft.com/office/drawing/2014/main" id="{5A9AD383-AD5F-E97A-96E5-2E6FD2B8C2BD}"/>
              </a:ext>
            </a:extLst>
          </p:cNvPr>
          <p:cNvGrpSpPr/>
          <p:nvPr/>
        </p:nvGrpSpPr>
        <p:grpSpPr>
          <a:xfrm>
            <a:off x="666262" y="3970703"/>
            <a:ext cx="87051" cy="99469"/>
            <a:chOff x="538424" y="2241550"/>
            <a:chExt cx="87051" cy="99469"/>
          </a:xfrm>
        </p:grpSpPr>
        <p:cxnSp>
          <p:nvCxnSpPr>
            <p:cNvPr id="24" name="Straight Connector 37">
              <a:extLst>
                <a:ext uri="{FF2B5EF4-FFF2-40B4-BE49-F238E27FC236}">
                  <a16:creationId xmlns:a16="http://schemas.microsoft.com/office/drawing/2014/main" id="{17D9051B-3BED-3C2D-E432-D8A2694099E0}"/>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38">
              <a:extLst>
                <a:ext uri="{FF2B5EF4-FFF2-40B4-BE49-F238E27FC236}">
                  <a16:creationId xmlns:a16="http://schemas.microsoft.com/office/drawing/2014/main" id="{BEDEA834-2A9E-CF8A-72E3-C5E5A36C73CD}"/>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6" name="Group 39">
            <a:extLst>
              <a:ext uri="{FF2B5EF4-FFF2-40B4-BE49-F238E27FC236}">
                <a16:creationId xmlns:a16="http://schemas.microsoft.com/office/drawing/2014/main" id="{87D50AB8-A8A0-BED7-B8FE-AD3D1E3291E7}"/>
              </a:ext>
            </a:extLst>
          </p:cNvPr>
          <p:cNvGrpSpPr/>
          <p:nvPr/>
        </p:nvGrpSpPr>
        <p:grpSpPr>
          <a:xfrm>
            <a:off x="3447882" y="2424466"/>
            <a:ext cx="87051" cy="99469"/>
            <a:chOff x="538424" y="2241550"/>
            <a:chExt cx="87051" cy="99469"/>
          </a:xfrm>
        </p:grpSpPr>
        <p:cxnSp>
          <p:nvCxnSpPr>
            <p:cNvPr id="27" name="Straight Connector 40">
              <a:extLst>
                <a:ext uri="{FF2B5EF4-FFF2-40B4-BE49-F238E27FC236}">
                  <a16:creationId xmlns:a16="http://schemas.microsoft.com/office/drawing/2014/main" id="{7AED07C2-D616-4544-E037-0DD35F00048A}"/>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41">
              <a:extLst>
                <a:ext uri="{FF2B5EF4-FFF2-40B4-BE49-F238E27FC236}">
                  <a16:creationId xmlns:a16="http://schemas.microsoft.com/office/drawing/2014/main" id="{B9728700-0EE4-065E-107A-EC5ED130467C}"/>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9" name="Group 42">
            <a:extLst>
              <a:ext uri="{FF2B5EF4-FFF2-40B4-BE49-F238E27FC236}">
                <a16:creationId xmlns:a16="http://schemas.microsoft.com/office/drawing/2014/main" id="{9B04E44C-E487-AE2F-301B-319FC81E0B81}"/>
              </a:ext>
            </a:extLst>
          </p:cNvPr>
          <p:cNvGrpSpPr/>
          <p:nvPr/>
        </p:nvGrpSpPr>
        <p:grpSpPr>
          <a:xfrm>
            <a:off x="3447882" y="3204445"/>
            <a:ext cx="87051" cy="99469"/>
            <a:chOff x="538424" y="2241550"/>
            <a:chExt cx="87051" cy="99469"/>
          </a:xfrm>
        </p:grpSpPr>
        <p:cxnSp>
          <p:nvCxnSpPr>
            <p:cNvPr id="30" name="Straight Connector 43">
              <a:extLst>
                <a:ext uri="{FF2B5EF4-FFF2-40B4-BE49-F238E27FC236}">
                  <a16:creationId xmlns:a16="http://schemas.microsoft.com/office/drawing/2014/main" id="{7278F09C-4887-DFDF-E2A7-634837D36BB6}"/>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1" name="Straight Connector 44">
              <a:extLst>
                <a:ext uri="{FF2B5EF4-FFF2-40B4-BE49-F238E27FC236}">
                  <a16:creationId xmlns:a16="http://schemas.microsoft.com/office/drawing/2014/main" id="{614F059F-16CE-83E3-10DF-2D1165BB8689}"/>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32" name="Group 45">
            <a:extLst>
              <a:ext uri="{FF2B5EF4-FFF2-40B4-BE49-F238E27FC236}">
                <a16:creationId xmlns:a16="http://schemas.microsoft.com/office/drawing/2014/main" id="{6E46C410-E65F-4B5C-058F-1A123B652EE7}"/>
              </a:ext>
            </a:extLst>
          </p:cNvPr>
          <p:cNvGrpSpPr/>
          <p:nvPr/>
        </p:nvGrpSpPr>
        <p:grpSpPr>
          <a:xfrm>
            <a:off x="3447882" y="3970703"/>
            <a:ext cx="87051" cy="99469"/>
            <a:chOff x="538424" y="2241550"/>
            <a:chExt cx="87051" cy="99469"/>
          </a:xfrm>
        </p:grpSpPr>
        <p:cxnSp>
          <p:nvCxnSpPr>
            <p:cNvPr id="33" name="Straight Connector 46">
              <a:extLst>
                <a:ext uri="{FF2B5EF4-FFF2-40B4-BE49-F238E27FC236}">
                  <a16:creationId xmlns:a16="http://schemas.microsoft.com/office/drawing/2014/main" id="{710E6A99-1A7D-8915-3BE0-40AC7A886495}"/>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4" name="Straight Connector 47">
              <a:extLst>
                <a:ext uri="{FF2B5EF4-FFF2-40B4-BE49-F238E27FC236}">
                  <a16:creationId xmlns:a16="http://schemas.microsoft.com/office/drawing/2014/main" id="{B2E48AE1-0D47-875D-D78D-0D11F201D763}"/>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35" name="Group 48">
            <a:extLst>
              <a:ext uri="{FF2B5EF4-FFF2-40B4-BE49-F238E27FC236}">
                <a16:creationId xmlns:a16="http://schemas.microsoft.com/office/drawing/2014/main" id="{3F6756B5-28DB-1A87-8465-B673C1A8FF9B}"/>
              </a:ext>
            </a:extLst>
          </p:cNvPr>
          <p:cNvGrpSpPr/>
          <p:nvPr/>
        </p:nvGrpSpPr>
        <p:grpSpPr>
          <a:xfrm>
            <a:off x="6252554" y="2424466"/>
            <a:ext cx="87051" cy="99469"/>
            <a:chOff x="538424" y="2241550"/>
            <a:chExt cx="87051" cy="99469"/>
          </a:xfrm>
        </p:grpSpPr>
        <p:cxnSp>
          <p:nvCxnSpPr>
            <p:cNvPr id="36" name="Straight Connector 49">
              <a:extLst>
                <a:ext uri="{FF2B5EF4-FFF2-40B4-BE49-F238E27FC236}">
                  <a16:creationId xmlns:a16="http://schemas.microsoft.com/office/drawing/2014/main" id="{0D521EA6-81D9-E79C-F91E-E6E6495D870C}"/>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7" name="Straight Connector 50">
              <a:extLst>
                <a:ext uri="{FF2B5EF4-FFF2-40B4-BE49-F238E27FC236}">
                  <a16:creationId xmlns:a16="http://schemas.microsoft.com/office/drawing/2014/main" id="{CFD6F08A-5BA0-38E0-16B5-7194EAB47A72}"/>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38" name="Group 51">
            <a:extLst>
              <a:ext uri="{FF2B5EF4-FFF2-40B4-BE49-F238E27FC236}">
                <a16:creationId xmlns:a16="http://schemas.microsoft.com/office/drawing/2014/main" id="{5409D692-1EE4-DFA4-F75A-E7E3659D67E1}"/>
              </a:ext>
            </a:extLst>
          </p:cNvPr>
          <p:cNvGrpSpPr/>
          <p:nvPr/>
        </p:nvGrpSpPr>
        <p:grpSpPr>
          <a:xfrm>
            <a:off x="6252554" y="3204445"/>
            <a:ext cx="87051" cy="99469"/>
            <a:chOff x="538424" y="2241550"/>
            <a:chExt cx="87051" cy="99469"/>
          </a:xfrm>
        </p:grpSpPr>
        <p:cxnSp>
          <p:nvCxnSpPr>
            <p:cNvPr id="39" name="Straight Connector 52">
              <a:extLst>
                <a:ext uri="{FF2B5EF4-FFF2-40B4-BE49-F238E27FC236}">
                  <a16:creationId xmlns:a16="http://schemas.microsoft.com/office/drawing/2014/main" id="{BFB58B71-C0F5-DF4A-C8F6-1D6959725EF9}"/>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53">
              <a:extLst>
                <a:ext uri="{FF2B5EF4-FFF2-40B4-BE49-F238E27FC236}">
                  <a16:creationId xmlns:a16="http://schemas.microsoft.com/office/drawing/2014/main" id="{ECDAC52B-E90A-E013-86A9-65BCF17E1DB0}"/>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41" name="Group 54">
            <a:extLst>
              <a:ext uri="{FF2B5EF4-FFF2-40B4-BE49-F238E27FC236}">
                <a16:creationId xmlns:a16="http://schemas.microsoft.com/office/drawing/2014/main" id="{AE8724C7-D070-1A04-1045-C964CF9B5875}"/>
              </a:ext>
            </a:extLst>
          </p:cNvPr>
          <p:cNvGrpSpPr/>
          <p:nvPr/>
        </p:nvGrpSpPr>
        <p:grpSpPr>
          <a:xfrm>
            <a:off x="6252554" y="3970703"/>
            <a:ext cx="87051" cy="99469"/>
            <a:chOff x="538424" y="2241550"/>
            <a:chExt cx="87051" cy="99469"/>
          </a:xfrm>
        </p:grpSpPr>
        <p:cxnSp>
          <p:nvCxnSpPr>
            <p:cNvPr id="42" name="Straight Connector 55">
              <a:extLst>
                <a:ext uri="{FF2B5EF4-FFF2-40B4-BE49-F238E27FC236}">
                  <a16:creationId xmlns:a16="http://schemas.microsoft.com/office/drawing/2014/main" id="{4C84FF73-F9D9-77AD-6447-AB6D9214C506}"/>
                </a:ext>
              </a:extLst>
            </p:cNvPr>
            <p:cNvCxnSpPr>
              <a:cxnSpLocks/>
            </p:cNvCxnSpPr>
            <p:nvPr/>
          </p:nvCxnSpPr>
          <p:spPr>
            <a:xfrm>
              <a:off x="538424" y="2241550"/>
              <a:ext cx="0" cy="95772"/>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3" name="Straight Connector 56">
              <a:extLst>
                <a:ext uri="{FF2B5EF4-FFF2-40B4-BE49-F238E27FC236}">
                  <a16:creationId xmlns:a16="http://schemas.microsoft.com/office/drawing/2014/main" id="{8322B713-76B9-30E2-E1F6-2173F8876965}"/>
                </a:ext>
              </a:extLst>
            </p:cNvPr>
            <p:cNvCxnSpPr>
              <a:cxnSpLocks/>
            </p:cNvCxnSpPr>
            <p:nvPr/>
          </p:nvCxnSpPr>
          <p:spPr>
            <a:xfrm>
              <a:off x="538424" y="2341019"/>
              <a:ext cx="87051" cy="0"/>
            </a:xfrm>
            <a:prstGeom prst="line">
              <a:avLst/>
            </a:prstGeom>
            <a:ln w="19050">
              <a:solidFill>
                <a:schemeClr val="accent1">
                  <a:lumMod val="60000"/>
                  <a:lumOff val="40000"/>
                </a:schemeClr>
              </a:solidFill>
            </a:ln>
          </p:spPr>
          <p:style>
            <a:lnRef idx="1">
              <a:schemeClr val="accent2"/>
            </a:lnRef>
            <a:fillRef idx="0">
              <a:schemeClr val="accent2"/>
            </a:fillRef>
            <a:effectRef idx="0">
              <a:schemeClr val="accent2"/>
            </a:effectRef>
            <a:fontRef idx="minor">
              <a:schemeClr val="tx1"/>
            </a:fontRef>
          </p:style>
        </p:cxnSp>
      </p:grpSp>
      <p:cxnSp>
        <p:nvCxnSpPr>
          <p:cNvPr id="44" name="Straight Connector 68">
            <a:extLst>
              <a:ext uri="{FF2B5EF4-FFF2-40B4-BE49-F238E27FC236}">
                <a16:creationId xmlns:a16="http://schemas.microsoft.com/office/drawing/2014/main" id="{18EC32EF-74E8-10B3-04DA-932F1F75F529}"/>
              </a:ext>
            </a:extLst>
          </p:cNvPr>
          <p:cNvCxnSpPr>
            <a:cxnSpLocks/>
          </p:cNvCxnSpPr>
          <p:nvPr/>
        </p:nvCxnSpPr>
        <p:spPr>
          <a:xfrm>
            <a:off x="825500" y="3051405"/>
            <a:ext cx="2465630" cy="0"/>
          </a:xfrm>
          <a:prstGeom prst="line">
            <a:avLst/>
          </a:prstGeom>
          <a:ln w="19050">
            <a:solidFill>
              <a:schemeClr val="accent5">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5" name="Straight Connector 10">
            <a:extLst>
              <a:ext uri="{FF2B5EF4-FFF2-40B4-BE49-F238E27FC236}">
                <a16:creationId xmlns:a16="http://schemas.microsoft.com/office/drawing/2014/main" id="{99429BEC-97A1-EADA-25DB-8B25B23EDD01}"/>
              </a:ext>
            </a:extLst>
          </p:cNvPr>
          <p:cNvCxnSpPr>
            <a:cxnSpLocks/>
          </p:cNvCxnSpPr>
          <p:nvPr/>
        </p:nvCxnSpPr>
        <p:spPr>
          <a:xfrm>
            <a:off x="3291130" y="3051405"/>
            <a:ext cx="2815098" cy="0"/>
          </a:xfrm>
          <a:prstGeom prst="line">
            <a:avLst/>
          </a:prstGeom>
          <a:ln w="1905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7" name="Straight Connector 5">
            <a:extLst>
              <a:ext uri="{FF2B5EF4-FFF2-40B4-BE49-F238E27FC236}">
                <a16:creationId xmlns:a16="http://schemas.microsoft.com/office/drawing/2014/main" id="{E4322EC4-B813-4F19-AB1C-2837DB758CF8}"/>
              </a:ext>
            </a:extLst>
          </p:cNvPr>
          <p:cNvCxnSpPr>
            <a:cxnSpLocks/>
          </p:cNvCxnSpPr>
          <p:nvPr/>
        </p:nvCxnSpPr>
        <p:spPr>
          <a:xfrm>
            <a:off x="6137986" y="3051405"/>
            <a:ext cx="2457374" cy="0"/>
          </a:xfrm>
          <a:prstGeom prst="line">
            <a:avLst/>
          </a:prstGeom>
          <a:ln w="19050">
            <a:solidFill>
              <a:schemeClr val="accent1">
                <a:lumMod val="40000"/>
                <a:lumOff val="60000"/>
              </a:schemeClr>
            </a:solidFill>
          </a:ln>
        </p:spPr>
        <p:style>
          <a:lnRef idx="1">
            <a:schemeClr val="accent2"/>
          </a:lnRef>
          <a:fillRef idx="0">
            <a:schemeClr val="accent2"/>
          </a:fillRef>
          <a:effectRef idx="0">
            <a:schemeClr val="accent2"/>
          </a:effectRef>
          <a:fontRef idx="minor">
            <a:schemeClr val="tx1"/>
          </a:fontRef>
        </p:style>
      </p:cxnSp>
      <p:pic>
        <p:nvPicPr>
          <p:cNvPr id="48" name="그림 47">
            <a:extLst>
              <a:ext uri="{FF2B5EF4-FFF2-40B4-BE49-F238E27FC236}">
                <a16:creationId xmlns:a16="http://schemas.microsoft.com/office/drawing/2014/main" id="{B2CA00A9-3289-5F53-F4C6-B61B7FAFCD5D}"/>
              </a:ext>
            </a:extLst>
          </p:cNvPr>
          <p:cNvPicPr>
            <a:picLocks noChangeAspect="1"/>
          </p:cNvPicPr>
          <p:nvPr/>
        </p:nvPicPr>
        <p:blipFill rotWithShape="1">
          <a:blip r:embed="rId5"/>
          <a:srcRect l="66413" r="2411" b="16819"/>
          <a:stretch/>
        </p:blipFill>
        <p:spPr>
          <a:xfrm>
            <a:off x="922826" y="4593323"/>
            <a:ext cx="1827342" cy="1878642"/>
          </a:xfrm>
          <a:prstGeom prst="rect">
            <a:avLst/>
          </a:prstGeom>
        </p:spPr>
      </p:pic>
      <p:grpSp>
        <p:nvGrpSpPr>
          <p:cNvPr id="55" name="그룹 54">
            <a:extLst>
              <a:ext uri="{FF2B5EF4-FFF2-40B4-BE49-F238E27FC236}">
                <a16:creationId xmlns:a16="http://schemas.microsoft.com/office/drawing/2014/main" id="{0E370734-6050-002B-3CB0-EBA259073087}"/>
              </a:ext>
            </a:extLst>
          </p:cNvPr>
          <p:cNvGrpSpPr/>
          <p:nvPr/>
        </p:nvGrpSpPr>
        <p:grpSpPr>
          <a:xfrm>
            <a:off x="3534933" y="5046869"/>
            <a:ext cx="2249917" cy="971550"/>
            <a:chOff x="3534933" y="4902200"/>
            <a:chExt cx="2249917" cy="971550"/>
          </a:xfrm>
        </p:grpSpPr>
        <p:pic>
          <p:nvPicPr>
            <p:cNvPr id="51" name="그림 50">
              <a:extLst>
                <a:ext uri="{FF2B5EF4-FFF2-40B4-BE49-F238E27FC236}">
                  <a16:creationId xmlns:a16="http://schemas.microsoft.com/office/drawing/2014/main" id="{CB8F9D1B-5DC1-F7BA-432A-EAACB6A77363}"/>
                </a:ext>
              </a:extLst>
            </p:cNvPr>
            <p:cNvPicPr>
              <a:picLocks noChangeAspect="1"/>
            </p:cNvPicPr>
            <p:nvPr/>
          </p:nvPicPr>
          <p:blipFill rotWithShape="1">
            <a:blip r:embed="rId6"/>
            <a:srcRect l="44267" t="-5832" r="1" b="3"/>
            <a:stretch/>
          </p:blipFill>
          <p:spPr>
            <a:xfrm>
              <a:off x="3609706" y="5360089"/>
              <a:ext cx="2102183" cy="386305"/>
            </a:xfrm>
            <a:prstGeom prst="rect">
              <a:avLst/>
            </a:prstGeom>
            <a:ln>
              <a:noFill/>
            </a:ln>
          </p:spPr>
        </p:pic>
        <p:pic>
          <p:nvPicPr>
            <p:cNvPr id="52" name="그림 51">
              <a:extLst>
                <a:ext uri="{FF2B5EF4-FFF2-40B4-BE49-F238E27FC236}">
                  <a16:creationId xmlns:a16="http://schemas.microsoft.com/office/drawing/2014/main" id="{82A2E6E2-D7C5-E09E-A2F1-7E13608FB38D}"/>
                </a:ext>
              </a:extLst>
            </p:cNvPr>
            <p:cNvPicPr>
              <a:picLocks noChangeAspect="1"/>
            </p:cNvPicPr>
            <p:nvPr/>
          </p:nvPicPr>
          <p:blipFill rotWithShape="1">
            <a:blip r:embed="rId6"/>
            <a:srcRect l="19301" t="6742" r="68831" b="6742"/>
            <a:stretch/>
          </p:blipFill>
          <p:spPr>
            <a:xfrm>
              <a:off x="4354071" y="5405984"/>
              <a:ext cx="447674" cy="315798"/>
            </a:xfrm>
            <a:prstGeom prst="rect">
              <a:avLst/>
            </a:prstGeom>
            <a:ln>
              <a:noFill/>
            </a:ln>
          </p:spPr>
        </p:pic>
        <p:pic>
          <p:nvPicPr>
            <p:cNvPr id="53" name="그림 52">
              <a:extLst>
                <a:ext uri="{FF2B5EF4-FFF2-40B4-BE49-F238E27FC236}">
                  <a16:creationId xmlns:a16="http://schemas.microsoft.com/office/drawing/2014/main" id="{8521548D-D51D-1624-7C36-6AC71C22DDDE}"/>
                </a:ext>
              </a:extLst>
            </p:cNvPr>
            <p:cNvPicPr>
              <a:picLocks noChangeAspect="1"/>
            </p:cNvPicPr>
            <p:nvPr/>
          </p:nvPicPr>
          <p:blipFill rotWithShape="1">
            <a:blip r:embed="rId6"/>
            <a:srcRect l="-206" r="70046" b="1175"/>
            <a:stretch/>
          </p:blipFill>
          <p:spPr>
            <a:xfrm>
              <a:off x="3609705" y="4999352"/>
              <a:ext cx="1137623" cy="360737"/>
            </a:xfrm>
            <a:prstGeom prst="rect">
              <a:avLst/>
            </a:prstGeom>
            <a:ln>
              <a:noFill/>
            </a:ln>
          </p:spPr>
        </p:pic>
        <p:sp>
          <p:nvSpPr>
            <p:cNvPr id="54" name="직사각형 53">
              <a:extLst>
                <a:ext uri="{FF2B5EF4-FFF2-40B4-BE49-F238E27FC236}">
                  <a16:creationId xmlns:a16="http://schemas.microsoft.com/office/drawing/2014/main" id="{C1176A4C-CCCF-0333-35CD-DF1CA1C39E6B}"/>
                </a:ext>
              </a:extLst>
            </p:cNvPr>
            <p:cNvSpPr/>
            <p:nvPr/>
          </p:nvSpPr>
          <p:spPr>
            <a:xfrm>
              <a:off x="3534933" y="4902200"/>
              <a:ext cx="2249917" cy="9715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59" name="그림 58">
            <a:extLst>
              <a:ext uri="{FF2B5EF4-FFF2-40B4-BE49-F238E27FC236}">
                <a16:creationId xmlns:a16="http://schemas.microsoft.com/office/drawing/2014/main" id="{F102F4A5-6FFB-EFEB-DB3C-49F2DC2B8B98}"/>
              </a:ext>
            </a:extLst>
          </p:cNvPr>
          <p:cNvPicPr>
            <a:picLocks noChangeAspect="1"/>
          </p:cNvPicPr>
          <p:nvPr/>
        </p:nvPicPr>
        <p:blipFill>
          <a:blip r:embed="rId7"/>
          <a:stretch>
            <a:fillRect/>
          </a:stretch>
        </p:blipFill>
        <p:spPr>
          <a:xfrm>
            <a:off x="2951854" y="1198069"/>
            <a:ext cx="3240293" cy="494503"/>
          </a:xfrm>
          <a:prstGeom prst="rect">
            <a:avLst/>
          </a:prstGeom>
          <a:ln>
            <a:solidFill>
              <a:schemeClr val="tx1"/>
            </a:solidFill>
          </a:ln>
        </p:spPr>
      </p:pic>
      <p:cxnSp>
        <p:nvCxnSpPr>
          <p:cNvPr id="65" name="직선 화살표 연결선 64">
            <a:extLst>
              <a:ext uri="{FF2B5EF4-FFF2-40B4-BE49-F238E27FC236}">
                <a16:creationId xmlns:a16="http://schemas.microsoft.com/office/drawing/2014/main" id="{7B685E98-7C65-6B3C-77C8-CE29C63D4457}"/>
              </a:ext>
            </a:extLst>
          </p:cNvPr>
          <p:cNvCxnSpPr>
            <a:cxnSpLocks/>
          </p:cNvCxnSpPr>
          <p:nvPr/>
        </p:nvCxnSpPr>
        <p:spPr>
          <a:xfrm>
            <a:off x="6227561" y="1473994"/>
            <a:ext cx="424264" cy="191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DF676B0C-AEA1-547D-382B-54F25AA2B038}"/>
              </a:ext>
            </a:extLst>
          </p:cNvPr>
          <p:cNvCxnSpPr>
            <a:cxnSpLocks/>
          </p:cNvCxnSpPr>
          <p:nvPr/>
        </p:nvCxnSpPr>
        <p:spPr>
          <a:xfrm flipV="1">
            <a:off x="6227561" y="1211452"/>
            <a:ext cx="424263" cy="193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08E6706-B3EF-DD8B-5BD7-C1B3027F62F5}"/>
              </a:ext>
            </a:extLst>
          </p:cNvPr>
          <p:cNvSpPr txBox="1"/>
          <p:nvPr/>
        </p:nvSpPr>
        <p:spPr>
          <a:xfrm>
            <a:off x="6625613" y="995478"/>
            <a:ext cx="752835" cy="338554"/>
          </a:xfrm>
          <a:prstGeom prst="rect">
            <a:avLst/>
          </a:prstGeom>
          <a:noFill/>
        </p:spPr>
        <p:txBody>
          <a:bodyPr wrap="none" rtlCol="0">
            <a:spAutoFit/>
          </a:bodyPr>
          <a:lstStyle/>
          <a:p>
            <a:r>
              <a:rPr lang="en-US" altLang="ko-KR" sz="1600" b="1">
                <a:solidFill>
                  <a:srgbClr val="FF0000"/>
                </a:solidFill>
              </a:rPr>
              <a:t>overfit</a:t>
            </a:r>
            <a:endParaRPr lang="ko-KR" altLang="en-US" sz="1600" b="1">
              <a:solidFill>
                <a:srgbClr val="FF0000"/>
              </a:solidFill>
            </a:endParaRPr>
          </a:p>
        </p:txBody>
      </p:sp>
      <p:sp>
        <p:nvSpPr>
          <p:cNvPr id="68" name="TextBox 67">
            <a:extLst>
              <a:ext uri="{FF2B5EF4-FFF2-40B4-BE49-F238E27FC236}">
                <a16:creationId xmlns:a16="http://schemas.microsoft.com/office/drawing/2014/main" id="{2F3E22A6-4BBB-0049-58AC-20A61C9E9691}"/>
              </a:ext>
            </a:extLst>
          </p:cNvPr>
          <p:cNvSpPr txBox="1"/>
          <p:nvPr/>
        </p:nvSpPr>
        <p:spPr>
          <a:xfrm>
            <a:off x="6625613" y="1511237"/>
            <a:ext cx="1716688" cy="338554"/>
          </a:xfrm>
          <a:prstGeom prst="rect">
            <a:avLst/>
          </a:prstGeom>
          <a:noFill/>
        </p:spPr>
        <p:txBody>
          <a:bodyPr wrap="none" rtlCol="0">
            <a:spAutoFit/>
          </a:bodyPr>
          <a:lstStyle/>
          <a:p>
            <a:r>
              <a:rPr lang="en-US" altLang="ko-KR" sz="1600" b="1">
                <a:solidFill>
                  <a:srgbClr val="FF0000"/>
                </a:solidFill>
              </a:rPr>
              <a:t>posterior-collapse</a:t>
            </a:r>
            <a:endParaRPr lang="ko-KR" altLang="en-US" sz="1600" b="1">
              <a:solidFill>
                <a:srgbClr val="FF0000"/>
              </a:solidFill>
            </a:endParaRPr>
          </a:p>
        </p:txBody>
      </p:sp>
      <p:cxnSp>
        <p:nvCxnSpPr>
          <p:cNvPr id="60" name="구부러진 연결선 59"/>
          <p:cNvCxnSpPr>
            <a:cxnSpLocks/>
            <a:stCxn id="6" idx="0"/>
            <a:endCxn id="61" idx="4"/>
          </p:cNvCxnSpPr>
          <p:nvPr/>
        </p:nvCxnSpPr>
        <p:spPr>
          <a:xfrm rot="5400000" flipH="1" flipV="1">
            <a:off x="6897378" y="4759577"/>
            <a:ext cx="537983" cy="1441431"/>
          </a:xfrm>
          <a:prstGeom prst="curvedConnector3">
            <a:avLst>
              <a:gd name="adj1" fmla="val 50000"/>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6334356" y="5749283"/>
            <a:ext cx="222595" cy="2203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타원 60"/>
          <p:cNvSpPr/>
          <p:nvPr/>
        </p:nvSpPr>
        <p:spPr>
          <a:xfrm>
            <a:off x="7775787" y="4990909"/>
            <a:ext cx="222595" cy="220391"/>
          </a:xfrm>
          <a:prstGeom prst="ellipse">
            <a:avLst/>
          </a:prstGeom>
          <a:ln>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5288978"/>
      </p:ext>
    </p:extLst>
  </p:cSld>
  <p:clrMapOvr>
    <a:masterClrMapping/>
  </p:clrMapOvr>
  <mc:AlternateContent xmlns:mc="http://schemas.openxmlformats.org/markup-compatibility/2006" xmlns:p14="http://schemas.microsoft.com/office/powerpoint/2010/main">
    <mc:Choice Requires="p14">
      <p:transition spd="slow" p14:dur="2000" advTm="152"/>
    </mc:Choice>
    <mc:Fallback xmlns="">
      <p:transition spd="slow" advTm="1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B86F-4AFF-4054-BC4C-36B4216F0AB9}"/>
              </a:ext>
            </a:extLst>
          </p:cNvPr>
          <p:cNvSpPr>
            <a:spLocks noGrp="1"/>
          </p:cNvSpPr>
          <p:nvPr>
            <p:ph type="title"/>
          </p:nvPr>
        </p:nvSpPr>
        <p:spPr/>
        <p:txBody>
          <a:bodyPr/>
          <a:lstStyle/>
          <a:p>
            <a:r>
              <a:rPr lang="en-US" altLang="ko-KR"/>
              <a:t>SSF-CVAE: Normalizing Flow</a:t>
            </a:r>
            <a:endParaRPr lang="ko-KR" altLang="en-US"/>
          </a:p>
        </p:txBody>
      </p:sp>
      <p:sp>
        <p:nvSpPr>
          <p:cNvPr id="5" name="내용 개체 틀 4">
            <a:extLst>
              <a:ext uri="{FF2B5EF4-FFF2-40B4-BE49-F238E27FC236}">
                <a16:creationId xmlns:a16="http://schemas.microsoft.com/office/drawing/2014/main" id="{D46406BB-AAFF-9E02-867B-FF6DFB4974C3}"/>
              </a:ext>
            </a:extLst>
          </p:cNvPr>
          <p:cNvSpPr>
            <a:spLocks noGrp="1"/>
          </p:cNvSpPr>
          <p:nvPr>
            <p:ph idx="1"/>
          </p:nvPr>
        </p:nvSpPr>
        <p:spPr/>
        <p:txBody>
          <a:bodyPr>
            <a:normAutofit/>
          </a:bodyPr>
          <a:lstStyle/>
          <a:p>
            <a:pPr marL="730250" lvl="1" indent="-457200">
              <a:spcAft>
                <a:spcPts val="2400"/>
              </a:spcAft>
              <a:buFont typeface="+mj-lt"/>
              <a:buAutoNum type="arabicPeriod"/>
            </a:pPr>
            <a:r>
              <a:rPr lang="en-US" altLang="ko-KR" b="1" dirty="0">
                <a:solidFill>
                  <a:schemeClr val="tx1"/>
                </a:solidFill>
              </a:rPr>
              <a:t>Normalizing flow</a:t>
            </a:r>
            <a:r>
              <a:rPr lang="en-US" altLang="ko-KR" dirty="0">
                <a:solidFill>
                  <a:schemeClr val="tx1"/>
                </a:solidFill>
              </a:rPr>
              <a:t> based KL-divergence minimization considerably increases the flexibility in posterior approximation.</a:t>
            </a:r>
          </a:p>
        </p:txBody>
      </p:sp>
      <p:pic>
        <p:nvPicPr>
          <p:cNvPr id="4" name="그림 3">
            <a:extLst>
              <a:ext uri="{FF2B5EF4-FFF2-40B4-BE49-F238E27FC236}">
                <a16:creationId xmlns:a16="http://schemas.microsoft.com/office/drawing/2014/main" id="{3913364A-3146-729B-8B47-9CC9CB7BCC91}"/>
              </a:ext>
            </a:extLst>
          </p:cNvPr>
          <p:cNvPicPr>
            <a:picLocks noChangeAspect="1"/>
          </p:cNvPicPr>
          <p:nvPr/>
        </p:nvPicPr>
        <p:blipFill rotWithShape="1">
          <a:blip r:embed="rId3"/>
          <a:srcRect b="18528"/>
          <a:stretch/>
        </p:blipFill>
        <p:spPr>
          <a:xfrm>
            <a:off x="1322597" y="2219425"/>
            <a:ext cx="6498804" cy="3154664"/>
          </a:xfrm>
          <a:prstGeom prst="rect">
            <a:avLst/>
          </a:prstGeom>
        </p:spPr>
      </p:pic>
      <p:sp>
        <p:nvSpPr>
          <p:cNvPr id="6" name="Oval 12">
            <a:extLst>
              <a:ext uri="{FF2B5EF4-FFF2-40B4-BE49-F238E27FC236}">
                <a16:creationId xmlns:a16="http://schemas.microsoft.com/office/drawing/2014/main" id="{AAEC34EE-B86A-47F2-9672-65716ED14C79}"/>
              </a:ext>
            </a:extLst>
          </p:cNvPr>
          <p:cNvSpPr/>
          <p:nvPr/>
        </p:nvSpPr>
        <p:spPr>
          <a:xfrm>
            <a:off x="2268192" y="3168623"/>
            <a:ext cx="760758" cy="5681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 name="그림 9">
            <a:extLst>
              <a:ext uri="{FF2B5EF4-FFF2-40B4-BE49-F238E27FC236}">
                <a16:creationId xmlns:a16="http://schemas.microsoft.com/office/drawing/2014/main" id="{9251CCA6-9F2A-75A7-B5E4-737539F7827D}"/>
              </a:ext>
            </a:extLst>
          </p:cNvPr>
          <p:cNvPicPr>
            <a:picLocks noChangeAspect="1"/>
          </p:cNvPicPr>
          <p:nvPr/>
        </p:nvPicPr>
        <p:blipFill rotWithShape="1">
          <a:blip r:embed="rId4"/>
          <a:srcRect t="82000" b="-1"/>
          <a:stretch/>
        </p:blipFill>
        <p:spPr>
          <a:xfrm>
            <a:off x="1322597" y="5445540"/>
            <a:ext cx="6429925" cy="695416"/>
          </a:xfrm>
          <a:prstGeom prst="rect">
            <a:avLst/>
          </a:prstGeom>
        </p:spPr>
      </p:pic>
    </p:spTree>
    <p:extLst>
      <p:ext uri="{BB962C8B-B14F-4D97-AF65-F5344CB8AC3E}">
        <p14:creationId xmlns:p14="http://schemas.microsoft.com/office/powerpoint/2010/main" val="689374048"/>
      </p:ext>
    </p:extLst>
  </p:cSld>
  <p:clrMapOvr>
    <a:masterClrMapping/>
  </p:clrMapOvr>
</p:sld>
</file>

<file path=ppt/theme/theme1.xml><?xml version="1.0" encoding="utf-8"?>
<a:theme xmlns:a="http://schemas.openxmlformats.org/drawingml/2006/main" name="1_MILAB_1">
  <a:themeElements>
    <a:clrScheme name="사용자 지정 12">
      <a:dk1>
        <a:sysClr val="windowText" lastClr="000000"/>
      </a:dk1>
      <a:lt1>
        <a:sysClr val="window" lastClr="FFFFFF"/>
      </a:lt1>
      <a:dk2>
        <a:srgbClr val="3D3D3D"/>
      </a:dk2>
      <a:lt2>
        <a:srgbClr val="EBEBEB"/>
      </a:lt2>
      <a:accent1>
        <a:srgbClr val="1A3260"/>
      </a:accent1>
      <a:accent2>
        <a:srgbClr val="4590B8"/>
      </a:accent2>
      <a:accent3>
        <a:srgbClr val="FF9900"/>
      </a:accent3>
      <a:accent4>
        <a:srgbClr val="969FA7"/>
      </a:accent4>
      <a:accent5>
        <a:srgbClr val="A2C777"/>
      </a:accent5>
      <a:accent6>
        <a:srgbClr val="FF8181"/>
      </a:accent6>
      <a:hlink>
        <a:srgbClr val="828282"/>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분할">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ILAB_1" id="{8C5D047D-5A83-4912-BDD5-C053A330F69D}" vid="{359F4C5A-ACB5-4D5A-B238-C280E6CD94D7}"/>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2551</Words>
  <Application>Microsoft Office PowerPoint</Application>
  <PresentationFormat>화면 슬라이드 쇼(4:3)</PresentationFormat>
  <Paragraphs>276</Paragraphs>
  <Slides>20</Slides>
  <Notes>19</Notes>
  <HiddenSlides>0</HiddenSlides>
  <MMClips>18</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20</vt:i4>
      </vt:variant>
    </vt:vector>
  </HeadingPairs>
  <TitlesOfParts>
    <vt:vector size="30" baseType="lpstr">
      <vt:lpstr>Apple SD Gothic Neo</vt:lpstr>
      <vt:lpstr>Calibri-Bold</vt:lpstr>
      <vt:lpstr>HelveticaNeue Regular</vt:lpstr>
      <vt:lpstr>Malgun Gothic</vt:lpstr>
      <vt:lpstr>Malgun Gothic</vt:lpstr>
      <vt:lpstr>Arial</vt:lpstr>
      <vt:lpstr>Calibri</vt:lpstr>
      <vt:lpstr>Cambria Math</vt:lpstr>
      <vt:lpstr>Wingdings 2</vt:lpstr>
      <vt:lpstr>1_MILAB_1</vt:lpstr>
      <vt:lpstr>Boosting Speech Enhancement with Clean Self-Supervised Features Via Conditional Variational Autoencoders</vt:lpstr>
      <vt:lpstr>Authors</vt:lpstr>
      <vt:lpstr>Overview</vt:lpstr>
      <vt:lpstr>Speech Enhancement</vt:lpstr>
      <vt:lpstr>Self-Supervised Learning</vt:lpstr>
      <vt:lpstr>Speech Enhancement &amp; Self-Supervised Features</vt:lpstr>
      <vt:lpstr>SSF-CVAE: overall architecture</vt:lpstr>
      <vt:lpstr>SSF-CVAE: additional techniques</vt:lpstr>
      <vt:lpstr>SSF-CVAE: Normalizing Flow</vt:lpstr>
      <vt:lpstr>SSF-CVAE: Normalizing Flow</vt:lpstr>
      <vt:lpstr>SSF-CVAE: Residual Parameterization</vt:lpstr>
      <vt:lpstr>SSF-CVAE: Residual Parameterization</vt:lpstr>
      <vt:lpstr>SSF-CVAE: Gradient-norm based loss balancing</vt:lpstr>
      <vt:lpstr>SSF-CVAE: Gradient-norm based loss balancing</vt:lpstr>
      <vt:lpstr>Experimental Setup</vt:lpstr>
      <vt:lpstr>Performance evaluation</vt:lpstr>
      <vt:lpstr>Validating the Use SSF Input</vt:lpstr>
      <vt:lpstr>Ablation Study for Additional Techniques</vt:lpstr>
      <vt:lpstr>Audio Samples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2023-11-13T06:27:20Z</dcterms:created>
  <dcterms:modified xsi:type="dcterms:W3CDTF">2024-04-15T16:05:29Z</dcterms:modified>
</cp:coreProperties>
</file>