
<file path=[Content_Types].xml><?xml version="1.0" encoding="utf-8"?>
<Types xmlns="http://schemas.openxmlformats.org/package/2006/content-types">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tableStyles.xml" ContentType="application/vnd.openxmlformats-officedocument.presentationml.tableStyles+xml"/>
  <Default Extension="vml" ContentType="application/vnd.openxmlformats-officedocument.vmlDrawing"/>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32404050" cy="43205400"/>
  <p:notesSz cx="6715125" cy="9239250"/>
  <p:defaultTextStyle>
    <a:defPPr>
      <a:defRPr lang="en-US"/>
    </a:defPPr>
    <a:lvl1pPr algn="ctr" rtl="0" fontAlgn="base">
      <a:spcBef>
        <a:spcPct val="0"/>
      </a:spcBef>
      <a:spcAft>
        <a:spcPct val="0"/>
      </a:spcAft>
      <a:defRPr sz="9300" kern="1200">
        <a:solidFill>
          <a:schemeClr val="tx1"/>
        </a:solidFill>
        <a:latin typeface="Arial" charset="0"/>
        <a:ea typeface="+mn-ea"/>
        <a:cs typeface="+mn-cs"/>
      </a:defRPr>
    </a:lvl1pPr>
    <a:lvl2pPr marL="870817" algn="ctr" rtl="0" fontAlgn="base">
      <a:spcBef>
        <a:spcPct val="0"/>
      </a:spcBef>
      <a:spcAft>
        <a:spcPct val="0"/>
      </a:spcAft>
      <a:defRPr sz="9300" kern="1200">
        <a:solidFill>
          <a:schemeClr val="tx1"/>
        </a:solidFill>
        <a:latin typeface="Arial" charset="0"/>
        <a:ea typeface="+mn-ea"/>
        <a:cs typeface="+mn-cs"/>
      </a:defRPr>
    </a:lvl2pPr>
    <a:lvl3pPr marL="1741635" algn="ctr" rtl="0" fontAlgn="base">
      <a:spcBef>
        <a:spcPct val="0"/>
      </a:spcBef>
      <a:spcAft>
        <a:spcPct val="0"/>
      </a:spcAft>
      <a:defRPr sz="9300" kern="1200">
        <a:solidFill>
          <a:schemeClr val="tx1"/>
        </a:solidFill>
        <a:latin typeface="Arial" charset="0"/>
        <a:ea typeface="+mn-ea"/>
        <a:cs typeface="+mn-cs"/>
      </a:defRPr>
    </a:lvl3pPr>
    <a:lvl4pPr marL="2612452" algn="ctr" rtl="0" fontAlgn="base">
      <a:spcBef>
        <a:spcPct val="0"/>
      </a:spcBef>
      <a:spcAft>
        <a:spcPct val="0"/>
      </a:spcAft>
      <a:defRPr sz="9300" kern="1200">
        <a:solidFill>
          <a:schemeClr val="tx1"/>
        </a:solidFill>
        <a:latin typeface="Arial" charset="0"/>
        <a:ea typeface="+mn-ea"/>
        <a:cs typeface="+mn-cs"/>
      </a:defRPr>
    </a:lvl4pPr>
    <a:lvl5pPr marL="3483270" algn="ctr" rtl="0" fontAlgn="base">
      <a:spcBef>
        <a:spcPct val="0"/>
      </a:spcBef>
      <a:spcAft>
        <a:spcPct val="0"/>
      </a:spcAft>
      <a:defRPr sz="9300" kern="1200">
        <a:solidFill>
          <a:schemeClr val="tx1"/>
        </a:solidFill>
        <a:latin typeface="Arial" charset="0"/>
        <a:ea typeface="+mn-ea"/>
        <a:cs typeface="+mn-cs"/>
      </a:defRPr>
    </a:lvl5pPr>
    <a:lvl6pPr marL="4354087" algn="l" defTabSz="1741635" rtl="0" eaLnBrk="1" latinLnBrk="0" hangingPunct="1">
      <a:defRPr sz="9300" kern="1200">
        <a:solidFill>
          <a:schemeClr val="tx1"/>
        </a:solidFill>
        <a:latin typeface="Arial" charset="0"/>
        <a:ea typeface="+mn-ea"/>
        <a:cs typeface="+mn-cs"/>
      </a:defRPr>
    </a:lvl6pPr>
    <a:lvl7pPr marL="5224904" algn="l" defTabSz="1741635" rtl="0" eaLnBrk="1" latinLnBrk="0" hangingPunct="1">
      <a:defRPr sz="9300" kern="1200">
        <a:solidFill>
          <a:schemeClr val="tx1"/>
        </a:solidFill>
        <a:latin typeface="Arial" charset="0"/>
        <a:ea typeface="+mn-ea"/>
        <a:cs typeface="+mn-cs"/>
      </a:defRPr>
    </a:lvl7pPr>
    <a:lvl8pPr marL="6095722" algn="l" defTabSz="1741635" rtl="0" eaLnBrk="1" latinLnBrk="0" hangingPunct="1">
      <a:defRPr sz="9300" kern="1200">
        <a:solidFill>
          <a:schemeClr val="tx1"/>
        </a:solidFill>
        <a:latin typeface="Arial" charset="0"/>
        <a:ea typeface="+mn-ea"/>
        <a:cs typeface="+mn-cs"/>
      </a:defRPr>
    </a:lvl8pPr>
    <a:lvl9pPr marL="6966539" algn="l" defTabSz="1741635" rtl="0" eaLnBrk="1" latinLnBrk="0" hangingPunct="1">
      <a:defRPr sz="93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p:restoredLeft sz="15620"/>
    <p:restoredTop sz="99807" autoAdjust="0"/>
  </p:normalViewPr>
  <p:slideViewPr>
    <p:cSldViewPr snapToGrid="0">
      <p:cViewPr>
        <p:scale>
          <a:sx n="33" d="100"/>
          <a:sy n="33" d="100"/>
        </p:scale>
        <p:origin x="-1338" y="642"/>
      </p:cViewPr>
      <p:guideLst>
        <p:guide orient="horz" pos="6348"/>
        <p:guide orient="horz" pos="26507"/>
        <p:guide orient="horz" pos="2819"/>
        <p:guide pos="10206"/>
      </p:guideLst>
    </p:cSldViewPr>
  </p:slideViewPr>
  <p:notesTextViewPr>
    <p:cViewPr>
      <p:scale>
        <a:sx n="100" d="100"/>
        <a:sy n="100" d="100"/>
      </p:scale>
      <p:origin x="0" y="0"/>
    </p:cViewPr>
  </p:notesTextViewPr>
  <p:notesViewPr>
    <p:cSldViewPr snapToGrid="0">
      <p:cViewPr varScale="1">
        <p:scale>
          <a:sx n="62" d="100"/>
          <a:sy n="62" d="100"/>
        </p:scale>
        <p:origin x="-2324" y="-76"/>
      </p:cViewPr>
      <p:guideLst>
        <p:guide orient="horz" pos="2910"/>
        <p:guide pos="2115"/>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4.wmf"/><Relationship Id="rId7" Type="http://schemas.openxmlformats.org/officeDocument/2006/relationships/image" Target="../media/image8.e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09888" cy="4619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03650" y="0"/>
            <a:ext cx="2909888" cy="461963"/>
          </a:xfrm>
          <a:prstGeom prst="rect">
            <a:avLst/>
          </a:prstGeom>
        </p:spPr>
        <p:txBody>
          <a:bodyPr vert="horz" lIns="91440" tIns="45720" rIns="91440" bIns="45720" rtlCol="0"/>
          <a:lstStyle>
            <a:lvl1pPr algn="r">
              <a:defRPr sz="1200"/>
            </a:lvl1pPr>
          </a:lstStyle>
          <a:p>
            <a:fld id="{10F74835-354A-4B97-BD36-BC365C0A4134}" type="datetimeFigureOut">
              <a:rPr lang="zh-CN" altLang="en-US" smtClean="0"/>
              <a:pPr/>
              <a:t>2015-10-6</a:t>
            </a:fld>
            <a:endParaRPr lang="zh-CN" altLang="en-US"/>
          </a:p>
        </p:txBody>
      </p:sp>
      <p:sp>
        <p:nvSpPr>
          <p:cNvPr id="4" name="页脚占位符 3"/>
          <p:cNvSpPr>
            <a:spLocks noGrp="1"/>
          </p:cNvSpPr>
          <p:nvPr>
            <p:ph type="ftr" sz="quarter" idx="2"/>
          </p:nvPr>
        </p:nvSpPr>
        <p:spPr>
          <a:xfrm>
            <a:off x="0" y="8775700"/>
            <a:ext cx="2909888" cy="461963"/>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03650" y="8775700"/>
            <a:ext cx="2909888" cy="461963"/>
          </a:xfrm>
          <a:prstGeom prst="rect">
            <a:avLst/>
          </a:prstGeom>
        </p:spPr>
        <p:txBody>
          <a:bodyPr vert="horz" lIns="91440" tIns="45720" rIns="91440" bIns="45720" rtlCol="0" anchor="b"/>
          <a:lstStyle>
            <a:lvl1pPr algn="r">
              <a:defRPr sz="1200"/>
            </a:lvl1pPr>
          </a:lstStyle>
          <a:p>
            <a:fld id="{905BD45B-51B5-45F1-A7A0-6CB16AB17DC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058988" y="692150"/>
            <a:ext cx="25987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10AB1D8-28A9-4916-92A4-972313EA7D8B}" type="slidenum">
              <a:rPr lang="en-US"/>
              <a:pPr/>
              <a:t>‹#›</a:t>
            </a:fld>
            <a:endParaRPr lang="en-US" dirty="0"/>
          </a:p>
        </p:txBody>
      </p:sp>
    </p:spTree>
    <p:extLst>
      <p:ext uri="{BB962C8B-B14F-4D97-AF65-F5344CB8AC3E}">
        <p14:creationId xmlns:p14="http://schemas.microsoft.com/office/powerpoint/2010/main" xmlns="" val="27749340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2300" kern="1200">
        <a:solidFill>
          <a:schemeClr val="tx1"/>
        </a:solidFill>
        <a:latin typeface="Arial" charset="0"/>
        <a:ea typeface="+mn-ea"/>
        <a:cs typeface="+mn-cs"/>
      </a:defRPr>
    </a:lvl1pPr>
    <a:lvl2pPr marL="870817" algn="l" rtl="0" fontAlgn="base">
      <a:spcBef>
        <a:spcPct val="30000"/>
      </a:spcBef>
      <a:spcAft>
        <a:spcPct val="0"/>
      </a:spcAft>
      <a:defRPr sz="2300" kern="1200">
        <a:solidFill>
          <a:schemeClr val="tx1"/>
        </a:solidFill>
        <a:latin typeface="Arial" charset="0"/>
        <a:ea typeface="+mn-ea"/>
        <a:cs typeface="+mn-cs"/>
      </a:defRPr>
    </a:lvl2pPr>
    <a:lvl3pPr marL="1741635" algn="l" rtl="0" fontAlgn="base">
      <a:spcBef>
        <a:spcPct val="30000"/>
      </a:spcBef>
      <a:spcAft>
        <a:spcPct val="0"/>
      </a:spcAft>
      <a:defRPr sz="2300" kern="1200">
        <a:solidFill>
          <a:schemeClr val="tx1"/>
        </a:solidFill>
        <a:latin typeface="Arial" charset="0"/>
        <a:ea typeface="+mn-ea"/>
        <a:cs typeface="+mn-cs"/>
      </a:defRPr>
    </a:lvl3pPr>
    <a:lvl4pPr marL="2612452" algn="l" rtl="0" fontAlgn="base">
      <a:spcBef>
        <a:spcPct val="30000"/>
      </a:spcBef>
      <a:spcAft>
        <a:spcPct val="0"/>
      </a:spcAft>
      <a:defRPr sz="2300" kern="1200">
        <a:solidFill>
          <a:schemeClr val="tx1"/>
        </a:solidFill>
        <a:latin typeface="Arial" charset="0"/>
        <a:ea typeface="+mn-ea"/>
        <a:cs typeface="+mn-cs"/>
      </a:defRPr>
    </a:lvl4pPr>
    <a:lvl5pPr marL="3483270" algn="l" rtl="0" fontAlgn="base">
      <a:spcBef>
        <a:spcPct val="30000"/>
      </a:spcBef>
      <a:spcAft>
        <a:spcPct val="0"/>
      </a:spcAft>
      <a:defRPr sz="2300" kern="1200">
        <a:solidFill>
          <a:schemeClr val="tx1"/>
        </a:solidFill>
        <a:latin typeface="Arial" charset="0"/>
        <a:ea typeface="+mn-ea"/>
        <a:cs typeface="+mn-cs"/>
      </a:defRPr>
    </a:lvl5pPr>
    <a:lvl6pPr marL="4354087" algn="l" defTabSz="1741635" rtl="0" eaLnBrk="1" latinLnBrk="0" hangingPunct="1">
      <a:defRPr sz="2300" kern="1200">
        <a:solidFill>
          <a:schemeClr val="tx1"/>
        </a:solidFill>
        <a:latin typeface="+mn-lt"/>
        <a:ea typeface="+mn-ea"/>
        <a:cs typeface="+mn-cs"/>
      </a:defRPr>
    </a:lvl6pPr>
    <a:lvl7pPr marL="5224904" algn="l" defTabSz="1741635" rtl="0" eaLnBrk="1" latinLnBrk="0" hangingPunct="1">
      <a:defRPr sz="2300" kern="1200">
        <a:solidFill>
          <a:schemeClr val="tx1"/>
        </a:solidFill>
        <a:latin typeface="+mn-lt"/>
        <a:ea typeface="+mn-ea"/>
        <a:cs typeface="+mn-cs"/>
      </a:defRPr>
    </a:lvl7pPr>
    <a:lvl8pPr marL="6095722" algn="l" defTabSz="1741635" rtl="0" eaLnBrk="1" latinLnBrk="0" hangingPunct="1">
      <a:defRPr sz="2300" kern="1200">
        <a:solidFill>
          <a:schemeClr val="tx1"/>
        </a:solidFill>
        <a:latin typeface="+mn-lt"/>
        <a:ea typeface="+mn-ea"/>
        <a:cs typeface="+mn-cs"/>
      </a:defRPr>
    </a:lvl8pPr>
    <a:lvl9pPr marL="6966539" algn="l" defTabSz="1741635" rtl="0" eaLnBrk="1" latinLnBrk="0" hangingPunct="1">
      <a:defRPr sz="2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88A9AD-FBDE-4DE3-A983-7289D47A9BA8}" type="slidenum">
              <a:rPr lang="en-US"/>
              <a:pPr/>
              <a:t>1</a:t>
            </a:fld>
            <a:endParaRPr lang="en-US"/>
          </a:p>
        </p:txBody>
      </p:sp>
      <p:sp>
        <p:nvSpPr>
          <p:cNvPr id="4098" name="Rectangle 2"/>
          <p:cNvSpPr>
            <a:spLocks noGrp="1" noRot="1" noChangeAspect="1" noChangeArrowheads="1" noTextEdit="1"/>
          </p:cNvSpPr>
          <p:nvPr>
            <p:ph type="sldImg"/>
          </p:nvPr>
        </p:nvSpPr>
        <p:spPr>
          <a:xfrm>
            <a:off x="2058988" y="692150"/>
            <a:ext cx="2598737"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 xmlns:lc="http://schemas.openxmlformats.org/drawingml/2006/lockedCanvas" xmlns:a14="http://schemas.microsoft.com/office/drawing/2010/main" val="0"/>
              </a:ext>
            </a:extLst>
          </a:blip>
          <a:srcRect r="38727"/>
          <a:stretch>
            <a:fillRect/>
          </a:stretch>
        </p:blipFill>
        <p:spPr bwMode="auto">
          <a:xfrm>
            <a:off x="21671955" y="42585725"/>
            <a:ext cx="5991507" cy="246183"/>
          </a:xfrm>
          <a:prstGeom prst="rect">
            <a:avLst/>
          </a:prstGeom>
          <a:noFill/>
          <a:ln>
            <a:noFill/>
          </a:ln>
          <a:effectLst/>
          <a:extLst>
            <a:ext uri="{909E8E84-426E-40DD-AFC4-6F175D3DCCD1}">
              <a14:hiddenFill xmlns="" xmlns:lc="http://schemas.openxmlformats.org/drawingml/2006/lockedCanvas" xmlns:a14="http://schemas.microsoft.com/office/drawing/2010/main">
                <a:solidFill>
                  <a:schemeClr val="bg1"/>
                </a:solidFill>
              </a14:hiddenFill>
            </a:ext>
            <a:ext uri="{91240B29-F687-4F45-9708-019B960494DF}">
              <a14:hiddenLine xmlns="" xmlns:lc="http://schemas.openxmlformats.org/drawingml/2006/lockedCanvas" xmlns:a14="http://schemas.microsoft.com/office/drawing/2010/main" w="9525" algn="ctr">
                <a:solidFill>
                  <a:schemeClr val="tx1"/>
                </a:solidFill>
                <a:miter lim="800000"/>
                <a:headEnd/>
                <a:tailEnd/>
              </a14:hiddenLine>
            </a:ext>
            <a:ext uri="{AF507438-7753-43E0-B8FC-AC1667EBCBE1}">
              <a14:hiddenEffects xmlns="" xmlns:lc="http://schemas.openxmlformats.org/drawingml/2006/lockedCanva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7635823" y="42447859"/>
            <a:ext cx="3788502" cy="560588"/>
          </a:xfrm>
          <a:prstGeom prst="rect">
            <a:avLst/>
          </a:prstGeom>
          <a:noFill/>
        </p:spPr>
        <p:txBody>
          <a:bodyPr wrap="none" lIns="174163" tIns="87083" rIns="174163" bIns="87083"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500" dirty="0" smtClean="0">
                <a:solidFill>
                  <a:schemeClr val="bg1"/>
                </a:solidFill>
              </a:rPr>
              <a:t>www.postersession.com</a:t>
            </a:r>
            <a:endParaRPr lang="en-US" sz="25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777402" rtl="0" fontAlgn="base">
        <a:spcBef>
          <a:spcPct val="0"/>
        </a:spcBef>
        <a:spcAft>
          <a:spcPct val="0"/>
        </a:spcAft>
        <a:defRPr sz="23000">
          <a:solidFill>
            <a:schemeClr val="tx2"/>
          </a:solidFill>
          <a:latin typeface="+mj-lt"/>
          <a:ea typeface="+mj-ea"/>
          <a:cs typeface="+mj-cs"/>
        </a:defRPr>
      </a:lvl1pPr>
      <a:lvl2pPr algn="ctr" defTabSz="4777402" rtl="0" fontAlgn="base">
        <a:spcBef>
          <a:spcPct val="0"/>
        </a:spcBef>
        <a:spcAft>
          <a:spcPct val="0"/>
        </a:spcAft>
        <a:defRPr sz="23000">
          <a:solidFill>
            <a:schemeClr val="tx2"/>
          </a:solidFill>
          <a:latin typeface="Arial" charset="0"/>
        </a:defRPr>
      </a:lvl2pPr>
      <a:lvl3pPr algn="ctr" defTabSz="4777402" rtl="0" fontAlgn="base">
        <a:spcBef>
          <a:spcPct val="0"/>
        </a:spcBef>
        <a:spcAft>
          <a:spcPct val="0"/>
        </a:spcAft>
        <a:defRPr sz="23000">
          <a:solidFill>
            <a:schemeClr val="tx2"/>
          </a:solidFill>
          <a:latin typeface="Arial" charset="0"/>
        </a:defRPr>
      </a:lvl3pPr>
      <a:lvl4pPr algn="ctr" defTabSz="4777402" rtl="0" fontAlgn="base">
        <a:spcBef>
          <a:spcPct val="0"/>
        </a:spcBef>
        <a:spcAft>
          <a:spcPct val="0"/>
        </a:spcAft>
        <a:defRPr sz="23000">
          <a:solidFill>
            <a:schemeClr val="tx2"/>
          </a:solidFill>
          <a:latin typeface="Arial" charset="0"/>
        </a:defRPr>
      </a:lvl4pPr>
      <a:lvl5pPr algn="ctr" defTabSz="4777402" rtl="0" fontAlgn="base">
        <a:spcBef>
          <a:spcPct val="0"/>
        </a:spcBef>
        <a:spcAft>
          <a:spcPct val="0"/>
        </a:spcAft>
        <a:defRPr sz="23000">
          <a:solidFill>
            <a:schemeClr val="tx2"/>
          </a:solidFill>
          <a:latin typeface="Arial" charset="0"/>
        </a:defRPr>
      </a:lvl5pPr>
      <a:lvl6pPr marL="870817" algn="ctr" defTabSz="4777402" rtl="0" fontAlgn="base">
        <a:spcBef>
          <a:spcPct val="0"/>
        </a:spcBef>
        <a:spcAft>
          <a:spcPct val="0"/>
        </a:spcAft>
        <a:defRPr sz="23000">
          <a:solidFill>
            <a:schemeClr val="tx2"/>
          </a:solidFill>
          <a:latin typeface="Arial" charset="0"/>
        </a:defRPr>
      </a:lvl6pPr>
      <a:lvl7pPr marL="1741635" algn="ctr" defTabSz="4777402" rtl="0" fontAlgn="base">
        <a:spcBef>
          <a:spcPct val="0"/>
        </a:spcBef>
        <a:spcAft>
          <a:spcPct val="0"/>
        </a:spcAft>
        <a:defRPr sz="23000">
          <a:solidFill>
            <a:schemeClr val="tx2"/>
          </a:solidFill>
          <a:latin typeface="Arial" charset="0"/>
        </a:defRPr>
      </a:lvl7pPr>
      <a:lvl8pPr marL="2612452" algn="ctr" defTabSz="4777402" rtl="0" fontAlgn="base">
        <a:spcBef>
          <a:spcPct val="0"/>
        </a:spcBef>
        <a:spcAft>
          <a:spcPct val="0"/>
        </a:spcAft>
        <a:defRPr sz="23000">
          <a:solidFill>
            <a:schemeClr val="tx2"/>
          </a:solidFill>
          <a:latin typeface="Arial" charset="0"/>
        </a:defRPr>
      </a:lvl8pPr>
      <a:lvl9pPr marL="3483270" algn="ctr" defTabSz="4777402" rtl="0" fontAlgn="base">
        <a:spcBef>
          <a:spcPct val="0"/>
        </a:spcBef>
        <a:spcAft>
          <a:spcPct val="0"/>
        </a:spcAft>
        <a:defRPr sz="23000">
          <a:solidFill>
            <a:schemeClr val="tx2"/>
          </a:solidFill>
          <a:latin typeface="Arial" charset="0"/>
        </a:defRPr>
      </a:lvl9pPr>
    </p:titleStyle>
    <p:bodyStyle>
      <a:lvl1pPr marL="1793039" indent="-1793039" algn="l" defTabSz="4777402" rtl="0" fontAlgn="base">
        <a:spcBef>
          <a:spcPct val="20000"/>
        </a:spcBef>
        <a:spcAft>
          <a:spcPct val="0"/>
        </a:spcAft>
        <a:buChar char="•"/>
        <a:defRPr sz="16800">
          <a:solidFill>
            <a:schemeClr val="tx1"/>
          </a:solidFill>
          <a:latin typeface="+mn-lt"/>
          <a:ea typeface="+mn-ea"/>
          <a:cs typeface="+mn-cs"/>
        </a:defRPr>
      </a:lvl1pPr>
      <a:lvl2pPr marL="3879373" indent="-1490672" algn="l" defTabSz="4777402" rtl="0" fontAlgn="base">
        <a:spcBef>
          <a:spcPct val="20000"/>
        </a:spcBef>
        <a:spcAft>
          <a:spcPct val="0"/>
        </a:spcAft>
        <a:buChar char="–"/>
        <a:defRPr sz="14700">
          <a:solidFill>
            <a:schemeClr val="tx1"/>
          </a:solidFill>
          <a:latin typeface="+mn-lt"/>
        </a:defRPr>
      </a:lvl2pPr>
      <a:lvl3pPr marL="5971753" indent="-1194351" algn="l" defTabSz="4777402" rtl="0" fontAlgn="base">
        <a:spcBef>
          <a:spcPct val="20000"/>
        </a:spcBef>
        <a:spcAft>
          <a:spcPct val="0"/>
        </a:spcAft>
        <a:buChar char="•"/>
        <a:defRPr sz="12600">
          <a:solidFill>
            <a:schemeClr val="tx1"/>
          </a:solidFill>
          <a:latin typeface="+mn-lt"/>
        </a:defRPr>
      </a:lvl3pPr>
      <a:lvl4pPr marL="8357429" indent="-1191326" algn="l" defTabSz="4777402" rtl="0" fontAlgn="base">
        <a:spcBef>
          <a:spcPct val="20000"/>
        </a:spcBef>
        <a:spcAft>
          <a:spcPct val="0"/>
        </a:spcAft>
        <a:buChar char="–"/>
        <a:defRPr sz="10500">
          <a:solidFill>
            <a:schemeClr val="tx1"/>
          </a:solidFill>
          <a:latin typeface="+mn-lt"/>
        </a:defRPr>
      </a:lvl4pPr>
      <a:lvl5pPr marL="10749154" indent="-1194351" algn="l" defTabSz="4777402" rtl="0" fontAlgn="base">
        <a:spcBef>
          <a:spcPct val="20000"/>
        </a:spcBef>
        <a:spcAft>
          <a:spcPct val="0"/>
        </a:spcAft>
        <a:buChar char="»"/>
        <a:defRPr sz="10500">
          <a:solidFill>
            <a:schemeClr val="tx1"/>
          </a:solidFill>
          <a:latin typeface="+mn-lt"/>
        </a:defRPr>
      </a:lvl5pPr>
      <a:lvl6pPr marL="11619972" indent="-1194351" algn="l" defTabSz="4777402" rtl="0" fontAlgn="base">
        <a:spcBef>
          <a:spcPct val="20000"/>
        </a:spcBef>
        <a:spcAft>
          <a:spcPct val="0"/>
        </a:spcAft>
        <a:buChar char="»"/>
        <a:defRPr sz="10500">
          <a:solidFill>
            <a:schemeClr val="tx1"/>
          </a:solidFill>
          <a:latin typeface="+mn-lt"/>
        </a:defRPr>
      </a:lvl6pPr>
      <a:lvl7pPr marL="12490789" indent="-1194351" algn="l" defTabSz="4777402" rtl="0" fontAlgn="base">
        <a:spcBef>
          <a:spcPct val="20000"/>
        </a:spcBef>
        <a:spcAft>
          <a:spcPct val="0"/>
        </a:spcAft>
        <a:buChar char="»"/>
        <a:defRPr sz="10500">
          <a:solidFill>
            <a:schemeClr val="tx1"/>
          </a:solidFill>
          <a:latin typeface="+mn-lt"/>
        </a:defRPr>
      </a:lvl7pPr>
      <a:lvl8pPr marL="13361607" indent="-1194351" algn="l" defTabSz="4777402" rtl="0" fontAlgn="base">
        <a:spcBef>
          <a:spcPct val="20000"/>
        </a:spcBef>
        <a:spcAft>
          <a:spcPct val="0"/>
        </a:spcAft>
        <a:buChar char="»"/>
        <a:defRPr sz="10500">
          <a:solidFill>
            <a:schemeClr val="tx1"/>
          </a:solidFill>
          <a:latin typeface="+mn-lt"/>
        </a:defRPr>
      </a:lvl8pPr>
      <a:lvl9pPr marL="14232424" indent="-1194351" algn="l" defTabSz="4777402" rtl="0" fontAlgn="base">
        <a:spcBef>
          <a:spcPct val="20000"/>
        </a:spcBef>
        <a:spcAft>
          <a:spcPct val="0"/>
        </a:spcAft>
        <a:buChar char="»"/>
        <a:defRPr sz="10500">
          <a:solidFill>
            <a:schemeClr val="tx1"/>
          </a:solidFill>
          <a:latin typeface="+mn-lt"/>
        </a:defRPr>
      </a:lvl9pPr>
    </p:bodyStyle>
    <p:otherStyle>
      <a:defPPr>
        <a:defRPr lang="en-US"/>
      </a:defPPr>
      <a:lvl1pPr marL="0" algn="l" defTabSz="1741635" rtl="0" eaLnBrk="1" latinLnBrk="0" hangingPunct="1">
        <a:defRPr sz="3400" kern="1200">
          <a:solidFill>
            <a:schemeClr val="tx1"/>
          </a:solidFill>
          <a:latin typeface="+mn-lt"/>
          <a:ea typeface="+mn-ea"/>
          <a:cs typeface="+mn-cs"/>
        </a:defRPr>
      </a:lvl1pPr>
      <a:lvl2pPr marL="870817" algn="l" defTabSz="1741635" rtl="0" eaLnBrk="1" latinLnBrk="0" hangingPunct="1">
        <a:defRPr sz="3400" kern="1200">
          <a:solidFill>
            <a:schemeClr val="tx1"/>
          </a:solidFill>
          <a:latin typeface="+mn-lt"/>
          <a:ea typeface="+mn-ea"/>
          <a:cs typeface="+mn-cs"/>
        </a:defRPr>
      </a:lvl2pPr>
      <a:lvl3pPr marL="1741635" algn="l" defTabSz="1741635" rtl="0" eaLnBrk="1" latinLnBrk="0" hangingPunct="1">
        <a:defRPr sz="3400" kern="1200">
          <a:solidFill>
            <a:schemeClr val="tx1"/>
          </a:solidFill>
          <a:latin typeface="+mn-lt"/>
          <a:ea typeface="+mn-ea"/>
          <a:cs typeface="+mn-cs"/>
        </a:defRPr>
      </a:lvl3pPr>
      <a:lvl4pPr marL="2612452" algn="l" defTabSz="1741635" rtl="0" eaLnBrk="1" latinLnBrk="0" hangingPunct="1">
        <a:defRPr sz="3400" kern="1200">
          <a:solidFill>
            <a:schemeClr val="tx1"/>
          </a:solidFill>
          <a:latin typeface="+mn-lt"/>
          <a:ea typeface="+mn-ea"/>
          <a:cs typeface="+mn-cs"/>
        </a:defRPr>
      </a:lvl4pPr>
      <a:lvl5pPr marL="3483270" algn="l" defTabSz="1741635" rtl="0" eaLnBrk="1" latinLnBrk="0" hangingPunct="1">
        <a:defRPr sz="3400" kern="1200">
          <a:solidFill>
            <a:schemeClr val="tx1"/>
          </a:solidFill>
          <a:latin typeface="+mn-lt"/>
          <a:ea typeface="+mn-ea"/>
          <a:cs typeface="+mn-cs"/>
        </a:defRPr>
      </a:lvl5pPr>
      <a:lvl6pPr marL="4354087" algn="l" defTabSz="1741635" rtl="0" eaLnBrk="1" latinLnBrk="0" hangingPunct="1">
        <a:defRPr sz="3400" kern="1200">
          <a:solidFill>
            <a:schemeClr val="tx1"/>
          </a:solidFill>
          <a:latin typeface="+mn-lt"/>
          <a:ea typeface="+mn-ea"/>
          <a:cs typeface="+mn-cs"/>
        </a:defRPr>
      </a:lvl6pPr>
      <a:lvl7pPr marL="5224904" algn="l" defTabSz="1741635" rtl="0" eaLnBrk="1" latinLnBrk="0" hangingPunct="1">
        <a:defRPr sz="3400" kern="1200">
          <a:solidFill>
            <a:schemeClr val="tx1"/>
          </a:solidFill>
          <a:latin typeface="+mn-lt"/>
          <a:ea typeface="+mn-ea"/>
          <a:cs typeface="+mn-cs"/>
        </a:defRPr>
      </a:lvl7pPr>
      <a:lvl8pPr marL="6095722" algn="l" defTabSz="1741635" rtl="0" eaLnBrk="1" latinLnBrk="0" hangingPunct="1">
        <a:defRPr sz="3400" kern="1200">
          <a:solidFill>
            <a:schemeClr val="tx1"/>
          </a:solidFill>
          <a:latin typeface="+mn-lt"/>
          <a:ea typeface="+mn-ea"/>
          <a:cs typeface="+mn-cs"/>
        </a:defRPr>
      </a:lvl8pPr>
      <a:lvl9pPr marL="6966539" algn="l" defTabSz="1741635"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14.wmf"/><Relationship Id="rId18" Type="http://schemas.openxmlformats.org/officeDocument/2006/relationships/package" Target="../embeddings/Microsoft_Office_Word___2.docx"/><Relationship Id="rId3" Type="http://schemas.openxmlformats.org/officeDocument/2006/relationships/notesSlide" Target="../notesSlides/notesSlide1.xml"/><Relationship Id="rId7" Type="http://schemas.openxmlformats.org/officeDocument/2006/relationships/oleObject" Target="../embeddings/oleObject3.bin"/><Relationship Id="rId12" Type="http://schemas.openxmlformats.org/officeDocument/2006/relationships/image" Target="../media/image13.wmf"/><Relationship Id="rId17" Type="http://schemas.openxmlformats.org/officeDocument/2006/relationships/package" Target="../embeddings/Microsoft_Office_Word___1.docx"/><Relationship Id="rId2" Type="http://schemas.openxmlformats.org/officeDocument/2006/relationships/slideLayout" Target="../slideLayouts/slideLayout1.xml"/><Relationship Id="rId16" Type="http://schemas.openxmlformats.org/officeDocument/2006/relationships/oleObject" Target="../embeddings/oleObject6.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2.wmf"/><Relationship Id="rId5" Type="http://schemas.openxmlformats.org/officeDocument/2006/relationships/oleObject" Target="../embeddings/oleObject1.bin"/><Relationship Id="rId15" Type="http://schemas.openxmlformats.org/officeDocument/2006/relationships/image" Target="../media/image16.wmf"/><Relationship Id="rId10" Type="http://schemas.openxmlformats.org/officeDocument/2006/relationships/image" Target="../media/image11.wmf"/><Relationship Id="rId4" Type="http://schemas.openxmlformats.org/officeDocument/2006/relationships/image" Target="../media/image10.png"/><Relationship Id="rId9" Type="http://schemas.openxmlformats.org/officeDocument/2006/relationships/oleObject" Target="../embeddings/oleObject5.bin"/><Relationship Id="rId1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16493924" y="7100047"/>
            <a:ext cx="15245655" cy="35580918"/>
          </a:xfrm>
          <a:prstGeom prst="roundRect">
            <a:avLst>
              <a:gd name="adj" fmla="val 7000"/>
            </a:avLst>
          </a:prstGeom>
          <a:solidFill>
            <a:schemeClr val="bg1"/>
          </a:solidFill>
          <a:ln w="9525">
            <a:solidFill>
              <a:schemeClr val="tx1"/>
            </a:solidFill>
            <a:round/>
            <a:headEnd/>
            <a:tailEnd/>
          </a:ln>
          <a:effectLst/>
        </p:spPr>
        <p:txBody>
          <a:bodyPr wrap="none" lIns="174163" tIns="87083" rIns="174163" bIns="87083" anchor="ctr"/>
          <a:lstStyle/>
          <a:p>
            <a:endParaRPr lang="en-US" dirty="0"/>
          </a:p>
        </p:txBody>
      </p:sp>
      <p:sp>
        <p:nvSpPr>
          <p:cNvPr id="2052" name="AutoShape 4"/>
          <p:cNvSpPr>
            <a:spLocks noChangeArrowheads="1"/>
          </p:cNvSpPr>
          <p:nvPr/>
        </p:nvSpPr>
        <p:spPr bwMode="auto">
          <a:xfrm>
            <a:off x="589467" y="7073153"/>
            <a:ext cx="15245655" cy="35580918"/>
          </a:xfrm>
          <a:prstGeom prst="roundRect">
            <a:avLst>
              <a:gd name="adj" fmla="val 7000"/>
            </a:avLst>
          </a:prstGeom>
          <a:solidFill>
            <a:schemeClr val="bg1"/>
          </a:solidFill>
          <a:ln w="9525">
            <a:solidFill>
              <a:schemeClr val="tx1"/>
            </a:solidFill>
            <a:round/>
            <a:headEnd/>
            <a:tailEnd/>
          </a:ln>
          <a:effectLst/>
        </p:spPr>
        <p:txBody>
          <a:bodyPr wrap="none" lIns="174163" tIns="87083" rIns="174163" bIns="87083" anchor="ctr"/>
          <a:lstStyle/>
          <a:p>
            <a:endParaRPr lang="en-US"/>
          </a:p>
        </p:txBody>
      </p:sp>
      <p:sp>
        <p:nvSpPr>
          <p:cNvPr id="2061" name="AutoShape 13"/>
          <p:cNvSpPr>
            <a:spLocks noChangeArrowheads="1"/>
          </p:cNvSpPr>
          <p:nvPr/>
        </p:nvSpPr>
        <p:spPr bwMode="auto">
          <a:xfrm>
            <a:off x="506316" y="610080"/>
            <a:ext cx="31391423" cy="6032768"/>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99518" tIns="49758" rIns="99518" bIns="49758" anchor="ctr"/>
          <a:lstStyle/>
          <a:p>
            <a:pPr defTabSz="4777402"/>
            <a:endParaRPr lang="en-US" dirty="0">
              <a:solidFill>
                <a:schemeClr val="bg1"/>
              </a:solidFill>
            </a:endParaRPr>
          </a:p>
        </p:txBody>
      </p:sp>
      <p:sp>
        <p:nvSpPr>
          <p:cNvPr id="2062" name="Text Box 14"/>
          <p:cNvSpPr txBox="1">
            <a:spLocks noChangeArrowheads="1"/>
          </p:cNvSpPr>
          <p:nvPr/>
        </p:nvSpPr>
        <p:spPr bwMode="auto">
          <a:xfrm>
            <a:off x="2100263" y="870109"/>
            <a:ext cx="27715964" cy="3916917"/>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altLang="zh-CN" sz="8800" dirty="0" smtClean="0"/>
              <a:t>An improved wavelet based shockwave detector</a:t>
            </a:r>
          </a:p>
          <a:p>
            <a:pPr defTabSz="4777402">
              <a:spcBef>
                <a:spcPct val="50000"/>
              </a:spcBef>
            </a:pPr>
            <a:r>
              <a:rPr lang="en-US" sz="4800" b="1" dirty="0" smtClean="0">
                <a:latin typeface="Times New Roman" pitchFamily="18" charset="0"/>
                <a:cs typeface="Times New Roman" pitchFamily="18" charset="0"/>
              </a:rPr>
              <a:t>Wei </a:t>
            </a:r>
            <a:r>
              <a:rPr lang="en-US" sz="4800" b="1" dirty="0" err="1" smtClean="0">
                <a:latin typeface="Times New Roman" pitchFamily="18" charset="0"/>
                <a:cs typeface="Times New Roman" pitchFamily="18" charset="0"/>
              </a:rPr>
              <a:t>Xie</a:t>
            </a:r>
            <a:r>
              <a:rPr lang="en-US" sz="4800" b="1" dirty="0" smtClean="0">
                <a:latin typeface="Times New Roman" pitchFamily="18" charset="0"/>
                <a:cs typeface="Times New Roman" pitchFamily="18" charset="0"/>
              </a:rPr>
              <a:t>, </a:t>
            </a:r>
            <a:r>
              <a:rPr lang="en-US" altLang="zh-CN" sz="4800" b="1" dirty="0" smtClean="0">
                <a:latin typeface="Times New Roman" pitchFamily="18" charset="0"/>
                <a:cs typeface="Times New Roman" pitchFamily="18" charset="0"/>
              </a:rPr>
              <a:t>Xiao-Ping Zhang</a:t>
            </a:r>
            <a:r>
              <a:rPr lang="en-US" sz="4800" b="1" dirty="0" smtClean="0">
                <a:latin typeface="Times New Roman" pitchFamily="18" charset="0"/>
                <a:cs typeface="Times New Roman" pitchFamily="18" charset="0"/>
              </a:rPr>
              <a:t>, Ming </a:t>
            </a:r>
            <a:r>
              <a:rPr lang="en-US" sz="4800" b="1" dirty="0" err="1" smtClean="0">
                <a:latin typeface="Times New Roman" pitchFamily="18" charset="0"/>
                <a:cs typeface="Times New Roman" pitchFamily="18" charset="0"/>
              </a:rPr>
              <a:t>Bao</a:t>
            </a:r>
            <a:r>
              <a:rPr lang="en-US" sz="4800" b="1" dirty="0" smtClean="0">
                <a:latin typeface="Times New Roman" pitchFamily="18" charset="0"/>
                <a:cs typeface="Times New Roman" pitchFamily="18" charset="0"/>
              </a:rPr>
              <a:t>, and </a:t>
            </a:r>
            <a:r>
              <a:rPr lang="en-US" sz="4800" b="1" dirty="0" err="1" smtClean="0">
                <a:latin typeface="Times New Roman" pitchFamily="18" charset="0"/>
                <a:cs typeface="Times New Roman" pitchFamily="18" charset="0"/>
              </a:rPr>
              <a:t>Xiaodong</a:t>
            </a:r>
            <a:r>
              <a:rPr lang="en-US" sz="4800" b="1" dirty="0" smtClean="0">
                <a:latin typeface="Times New Roman" pitchFamily="18" charset="0"/>
                <a:cs typeface="Times New Roman" pitchFamily="18" charset="0"/>
              </a:rPr>
              <a:t> Li </a:t>
            </a:r>
          </a:p>
          <a:p>
            <a:r>
              <a:rPr lang="en-US" sz="4400" i="1" dirty="0" smtClean="0">
                <a:latin typeface="Times New Roman" pitchFamily="18" charset="0"/>
                <a:cs typeface="Times New Roman" pitchFamily="18" charset="0"/>
              </a:rPr>
              <a:t>Key Laboratory of Noise and Vibration Research, Institute of Acoustics</a:t>
            </a:r>
            <a:r>
              <a:rPr lang="zh-CN" altLang="en-US" sz="4400" i="1" dirty="0" smtClean="0">
                <a:latin typeface="Times New Roman" pitchFamily="18" charset="0"/>
                <a:cs typeface="Times New Roman" pitchFamily="18" charset="0"/>
              </a:rPr>
              <a:t> </a:t>
            </a:r>
            <a:endParaRPr lang="en-US" altLang="zh-CN" sz="4400" i="1" dirty="0" smtClean="0">
              <a:latin typeface="Times New Roman" pitchFamily="18" charset="0"/>
              <a:cs typeface="Times New Roman" pitchFamily="18" charset="0"/>
            </a:endParaRPr>
          </a:p>
          <a:p>
            <a:r>
              <a:rPr lang="en-US" sz="4400" i="1" dirty="0" smtClean="0">
                <a:latin typeface="Times New Roman" pitchFamily="18" charset="0"/>
                <a:cs typeface="Times New Roman" pitchFamily="18" charset="0"/>
              </a:rPr>
              <a:t>Chinese Academy of Sciences, Beijing, China</a:t>
            </a:r>
            <a:endParaRPr lang="en-US" sz="8600" i="1" dirty="0">
              <a:latin typeface="Times New Roman" pitchFamily="18" charset="0"/>
              <a:cs typeface="Times New Roman" pitchFamily="18" charset="0"/>
            </a:endParaRPr>
          </a:p>
        </p:txBody>
      </p:sp>
      <p:sp>
        <p:nvSpPr>
          <p:cNvPr id="2064" name="Text Box 16"/>
          <p:cNvSpPr txBox="1">
            <a:spLocks noChangeArrowheads="1"/>
          </p:cNvSpPr>
          <p:nvPr/>
        </p:nvSpPr>
        <p:spPr bwMode="auto">
          <a:xfrm>
            <a:off x="819135" y="5142221"/>
            <a:ext cx="3440044" cy="839152"/>
          </a:xfrm>
          <a:prstGeom prst="rect">
            <a:avLst/>
          </a:prstGeom>
          <a:noFill/>
          <a:ln w="9525">
            <a:noFill/>
            <a:miter lim="800000"/>
            <a:headEnd/>
            <a:tailEnd/>
          </a:ln>
          <a:effectLst/>
        </p:spPr>
        <p:txBody>
          <a:bodyPr wrap="square" lIns="99518" tIns="49758" rIns="99518" bIns="49758">
            <a:spAutoFit/>
          </a:bodyPr>
          <a:lstStyle/>
          <a:p>
            <a:pPr defTabSz="4777402">
              <a:spcBef>
                <a:spcPct val="50000"/>
              </a:spcBef>
            </a:pPr>
            <a:r>
              <a:rPr lang="en-US" sz="4800" b="1" dirty="0" smtClean="0">
                <a:latin typeface="Times New Roman" pitchFamily="18" charset="0"/>
                <a:cs typeface="Times New Roman" pitchFamily="18" charset="0"/>
              </a:rPr>
              <a:t>ID:3204</a:t>
            </a:r>
            <a:endParaRPr lang="en-US" sz="4800" b="1" dirty="0">
              <a:latin typeface="Times New Roman" pitchFamily="18" charset="0"/>
              <a:cs typeface="Times New Roman" pitchFamily="18" charset="0"/>
            </a:endParaRPr>
          </a:p>
        </p:txBody>
      </p:sp>
      <p:sp>
        <p:nvSpPr>
          <p:cNvPr id="2090" name="Text Box 42"/>
          <p:cNvSpPr txBox="1">
            <a:spLocks noChangeArrowheads="1"/>
          </p:cNvSpPr>
          <p:nvPr/>
        </p:nvSpPr>
        <p:spPr bwMode="auto">
          <a:xfrm>
            <a:off x="3781723" y="7060883"/>
            <a:ext cx="9126141"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smtClean="0"/>
              <a:t>Abstract</a:t>
            </a:r>
            <a:endParaRPr lang="en-US" sz="4800" b="1" dirty="0"/>
          </a:p>
        </p:txBody>
      </p:sp>
      <p:pic>
        <p:nvPicPr>
          <p:cNvPr id="1033" name="Picture 9"/>
          <p:cNvPicPr>
            <a:picLocks noChangeAspect="1" noChangeArrowheads="1"/>
          </p:cNvPicPr>
          <p:nvPr/>
        </p:nvPicPr>
        <p:blipFill>
          <a:blip r:embed="rId4" cstate="print"/>
          <a:srcRect/>
          <a:stretch>
            <a:fillRect/>
          </a:stretch>
        </p:blipFill>
        <p:spPr bwMode="auto">
          <a:xfrm>
            <a:off x="27792946" y="2694206"/>
            <a:ext cx="3809247" cy="3599018"/>
          </a:xfrm>
          <a:prstGeom prst="rect">
            <a:avLst/>
          </a:prstGeom>
          <a:noFill/>
          <a:ln w="9525">
            <a:noFill/>
            <a:miter lim="800000"/>
            <a:headEnd/>
            <a:tailEnd/>
          </a:ln>
          <a:effectLst/>
        </p:spPr>
      </p:pic>
      <p:sp>
        <p:nvSpPr>
          <p:cNvPr id="34" name="Text Box 42"/>
          <p:cNvSpPr txBox="1">
            <a:spLocks noChangeArrowheads="1"/>
          </p:cNvSpPr>
          <p:nvPr/>
        </p:nvSpPr>
        <p:spPr bwMode="auto">
          <a:xfrm>
            <a:off x="3676624" y="12942444"/>
            <a:ext cx="9126141"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smtClean="0"/>
              <a:t>Introduction</a:t>
            </a:r>
            <a:endParaRPr lang="en-US" sz="4800" b="1" dirty="0"/>
          </a:p>
        </p:txBody>
      </p:sp>
      <p:sp>
        <p:nvSpPr>
          <p:cNvPr id="56" name="Text Box 11"/>
          <p:cNvSpPr txBox="1">
            <a:spLocks noChangeArrowheads="1"/>
          </p:cNvSpPr>
          <p:nvPr/>
        </p:nvSpPr>
        <p:spPr bwMode="auto">
          <a:xfrm>
            <a:off x="20043266" y="31159443"/>
            <a:ext cx="8572947"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a:t>Conclusions</a:t>
            </a:r>
          </a:p>
        </p:txBody>
      </p:sp>
      <p:sp>
        <p:nvSpPr>
          <p:cNvPr id="95" name="Text Box 9"/>
          <p:cNvSpPr txBox="1">
            <a:spLocks noChangeArrowheads="1"/>
          </p:cNvSpPr>
          <p:nvPr/>
        </p:nvSpPr>
        <p:spPr bwMode="auto">
          <a:xfrm>
            <a:off x="16934969" y="32182384"/>
            <a:ext cx="14701838" cy="4532470"/>
          </a:xfrm>
          <a:prstGeom prst="rect">
            <a:avLst/>
          </a:prstGeom>
          <a:noFill/>
          <a:ln w="9525">
            <a:noFill/>
            <a:miter lim="800000"/>
            <a:headEnd/>
            <a:tailEnd/>
          </a:ln>
          <a:effectLst/>
        </p:spPr>
        <p:txBody>
          <a:bodyPr lIns="99518" tIns="49758" rIns="99518" bIns="49758">
            <a:spAutoFit/>
          </a:bodyPr>
          <a:lstStyle/>
          <a:p>
            <a:pPr algn="just"/>
            <a:r>
              <a:rPr lang="en-US" sz="3200" dirty="0" smtClean="0"/>
              <a:t>	</a:t>
            </a:r>
            <a:r>
              <a:rPr lang="en-US" sz="3600" dirty="0" smtClean="0">
                <a:latin typeface="Times New Roman" pitchFamily="18" charset="0"/>
                <a:cs typeface="Times New Roman" pitchFamily="18" charset="0"/>
              </a:rPr>
              <a:t> In this paper, we have analyzed the Multi-scale product detector. We derived the detector under log normal distribution and found that the detector can be derived with limitations of the parameters of the distribution. It is a sub-optimal detector under that distribution. We proposed the optimal detector under the distribution without the limitations of the parameters. The parameters of distribution can be estimated by tracking the maxima of the wavelet coefficients across scales. The simulation shows that the performance of proposed detector is better than the MSP detector.</a:t>
            </a:r>
            <a:endParaRPr lang="zh-CN" altLang="en-US" sz="3600" dirty="0" smtClean="0">
              <a:latin typeface="Times New Roman" pitchFamily="18" charset="0"/>
              <a:cs typeface="Times New Roman" pitchFamily="18" charset="0"/>
            </a:endParaRPr>
          </a:p>
        </p:txBody>
      </p:sp>
      <p:sp>
        <p:nvSpPr>
          <p:cNvPr id="1090" name="Rectangle 66"/>
          <p:cNvSpPr>
            <a:spLocks noChangeArrowheads="1"/>
          </p:cNvSpPr>
          <p:nvPr/>
        </p:nvSpPr>
        <p:spPr bwMode="auto">
          <a:xfrm>
            <a:off x="0" y="0"/>
            <a:ext cx="3240405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96" name="Rectangle 72"/>
          <p:cNvSpPr>
            <a:spLocks noChangeArrowheads="1"/>
          </p:cNvSpPr>
          <p:nvPr/>
        </p:nvSpPr>
        <p:spPr bwMode="auto">
          <a:xfrm>
            <a:off x="333375" y="1301234"/>
            <a:ext cx="45397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266700" algn="l" defTabSz="914400" rtl="0" eaLnBrk="1" fontAlgn="base" latinLnBrk="0" hangingPunct="1">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itchFamily="34" charset="0"/>
              <a:ea typeface="宋体" pitchFamily="2" charset="-122"/>
            </a:endParaRPr>
          </a:p>
        </p:txBody>
      </p:sp>
      <p:sp>
        <p:nvSpPr>
          <p:cNvPr id="1108" name="Rectangle 84"/>
          <p:cNvSpPr>
            <a:spLocks noChangeArrowheads="1"/>
          </p:cNvSpPr>
          <p:nvPr/>
        </p:nvSpPr>
        <p:spPr bwMode="auto">
          <a:xfrm>
            <a:off x="0" y="0"/>
            <a:ext cx="3240405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145" name="Object 121"/>
          <p:cNvGraphicFramePr>
            <a:graphicFrameLocks noChangeAspect="1"/>
          </p:cNvGraphicFramePr>
          <p:nvPr/>
        </p:nvGraphicFramePr>
        <p:xfrm>
          <a:off x="0" y="0"/>
          <a:ext cx="114300" cy="142875"/>
        </p:xfrm>
        <a:graphic>
          <a:graphicData uri="http://schemas.openxmlformats.org/presentationml/2006/ole">
            <p:oleObj spid="_x0000_s1145" name="Equation" r:id="rId5" imgW="114201" imgH="139579" progId="Equation.DSMT4">
              <p:embed/>
            </p:oleObj>
          </a:graphicData>
        </a:graphic>
      </p:graphicFrame>
      <p:graphicFrame>
        <p:nvGraphicFramePr>
          <p:cNvPr id="1144" name="Object 120"/>
          <p:cNvGraphicFramePr>
            <a:graphicFrameLocks noChangeAspect="1"/>
          </p:cNvGraphicFramePr>
          <p:nvPr/>
        </p:nvGraphicFramePr>
        <p:xfrm>
          <a:off x="0" y="0"/>
          <a:ext cx="428625" cy="200025"/>
        </p:xfrm>
        <a:graphic>
          <a:graphicData uri="http://schemas.openxmlformats.org/presentationml/2006/ole">
            <p:oleObj spid="_x0000_s1144" name="Equation" r:id="rId6" imgW="431613" imgH="203112" progId="Equation.DSMT4">
              <p:embed/>
            </p:oleObj>
          </a:graphicData>
        </a:graphic>
      </p:graphicFrame>
      <p:graphicFrame>
        <p:nvGraphicFramePr>
          <p:cNvPr id="1143" name="Object 119"/>
          <p:cNvGraphicFramePr>
            <a:graphicFrameLocks noChangeAspect="1"/>
          </p:cNvGraphicFramePr>
          <p:nvPr/>
        </p:nvGraphicFramePr>
        <p:xfrm>
          <a:off x="0" y="0"/>
          <a:ext cx="400050" cy="228600"/>
        </p:xfrm>
        <a:graphic>
          <a:graphicData uri="http://schemas.openxmlformats.org/presentationml/2006/ole">
            <p:oleObj spid="_x0000_s1143" name="Equation" r:id="rId7" imgW="406224" imgH="228501" progId="Equation.DSMT4">
              <p:embed/>
            </p:oleObj>
          </a:graphicData>
        </a:graphic>
      </p:graphicFrame>
      <p:graphicFrame>
        <p:nvGraphicFramePr>
          <p:cNvPr id="1142" name="Object 118"/>
          <p:cNvGraphicFramePr>
            <a:graphicFrameLocks noChangeAspect="1"/>
          </p:cNvGraphicFramePr>
          <p:nvPr/>
        </p:nvGraphicFramePr>
        <p:xfrm>
          <a:off x="0" y="0"/>
          <a:ext cx="476250" cy="228600"/>
        </p:xfrm>
        <a:graphic>
          <a:graphicData uri="http://schemas.openxmlformats.org/presentationml/2006/ole">
            <p:oleObj spid="_x0000_s1142" name="Equation" r:id="rId8" imgW="469900" imgH="228600" progId="Equation.DSMT4">
              <p:embed/>
            </p:oleObj>
          </a:graphicData>
        </a:graphic>
      </p:graphicFrame>
      <p:graphicFrame>
        <p:nvGraphicFramePr>
          <p:cNvPr id="1141" name="Object 117"/>
          <p:cNvGraphicFramePr>
            <a:graphicFrameLocks noChangeAspect="1"/>
          </p:cNvGraphicFramePr>
          <p:nvPr/>
        </p:nvGraphicFramePr>
        <p:xfrm>
          <a:off x="0" y="0"/>
          <a:ext cx="485775" cy="228600"/>
        </p:xfrm>
        <a:graphic>
          <a:graphicData uri="http://schemas.openxmlformats.org/presentationml/2006/ole">
            <p:oleObj spid="_x0000_s1141" name="Equation" r:id="rId9" imgW="482391" imgH="228501" progId="Equation.DSMT4">
              <p:embed/>
            </p:oleObj>
          </a:graphicData>
        </a:graphic>
      </p:graphicFrame>
      <p:sp>
        <p:nvSpPr>
          <p:cNvPr id="82" name="Text Box 9"/>
          <p:cNvSpPr txBox="1">
            <a:spLocks noChangeArrowheads="1"/>
          </p:cNvSpPr>
          <p:nvPr/>
        </p:nvSpPr>
        <p:spPr bwMode="auto">
          <a:xfrm>
            <a:off x="740123" y="7890807"/>
            <a:ext cx="14701838" cy="5024913"/>
          </a:xfrm>
          <a:prstGeom prst="rect">
            <a:avLst/>
          </a:prstGeom>
          <a:noFill/>
          <a:ln w="9525">
            <a:noFill/>
            <a:miter lim="800000"/>
            <a:headEnd/>
            <a:tailEnd/>
          </a:ln>
          <a:effectLst/>
        </p:spPr>
        <p:txBody>
          <a:bodyPr lIns="99518" tIns="49758" rIns="99518" bIns="49758">
            <a:spAutoFit/>
          </a:bodyPr>
          <a:lstStyle/>
          <a:p>
            <a:pPr algn="l"/>
            <a:r>
              <a:rPr lang="en-US" sz="3200" dirty="0" smtClean="0"/>
              <a:t>	</a:t>
            </a:r>
            <a:r>
              <a:rPr lang="en-US" altLang="zh-CN" sz="3200" dirty="0" smtClean="0"/>
              <a:t>In this paper, the detection of shock wave that generated by</a:t>
            </a:r>
          </a:p>
          <a:p>
            <a:pPr algn="l"/>
            <a:r>
              <a:rPr lang="en-US" altLang="zh-CN" sz="3200" dirty="0" smtClean="0"/>
              <a:t>supersonic bullet is considered. We present a new framework based on wavelet multi-scale products method. We analyze the method under the standard likelihood ratio test. It is found that the multi-scale product method is made in an assumption that is extremely restricted, just hold for a special noise condition. Based on the analysis, a general condition is considered for the detection. An optimal detector under the standard likelihood ratio test is proposed. Monte Carlo simulations is conducted with simulated shock waves under additive white Gaussian noise. The result shows that this new detection algorithm outperforms the conventional detection algorithm.</a:t>
            </a:r>
            <a:endParaRPr lang="zh-CN" altLang="en-US" sz="3200" dirty="0" smtClean="0">
              <a:latin typeface="Times New Roman" pitchFamily="18" charset="0"/>
              <a:cs typeface="Times New Roman" pitchFamily="18" charset="0"/>
            </a:endParaRPr>
          </a:p>
        </p:txBody>
      </p:sp>
      <p:sp>
        <p:nvSpPr>
          <p:cNvPr id="84" name="Text Box 9"/>
          <p:cNvSpPr txBox="1">
            <a:spLocks noChangeArrowheads="1"/>
          </p:cNvSpPr>
          <p:nvPr/>
        </p:nvSpPr>
        <p:spPr bwMode="auto">
          <a:xfrm>
            <a:off x="841633" y="13865340"/>
            <a:ext cx="14701838" cy="3547585"/>
          </a:xfrm>
          <a:prstGeom prst="rect">
            <a:avLst/>
          </a:prstGeom>
          <a:noFill/>
          <a:ln w="9525">
            <a:noFill/>
            <a:miter lim="800000"/>
            <a:headEnd/>
            <a:tailEnd/>
          </a:ln>
          <a:effectLst/>
        </p:spPr>
        <p:txBody>
          <a:bodyPr lIns="99518" tIns="49758" rIns="99518" bIns="49758">
            <a:spAutoFit/>
          </a:bodyPr>
          <a:lstStyle/>
          <a:p>
            <a:pPr algn="l"/>
            <a:r>
              <a:rPr lang="en-US" sz="3200" dirty="0" smtClean="0"/>
              <a:t>	 </a:t>
            </a:r>
            <a:r>
              <a:rPr lang="en-US" altLang="zh-CN" sz="3200" dirty="0" smtClean="0"/>
              <a:t>The gunshots detection is of topical interest in areas related to</a:t>
            </a:r>
          </a:p>
          <a:p>
            <a:pPr algn="l"/>
            <a:r>
              <a:rPr lang="en-US" altLang="zh-CN" sz="3200" dirty="0" smtClean="0"/>
              <a:t>anti-terrorism, public security, and military actions.  As a distinguishable signature of acoustical gunshot signal, the shock wave has been widely used for shooter localization and weapon classification. This paper focuses on the detection of shock wave. Detection of shock wave is the key part of an initial low-power processing stage. If a gunshot exists, this detector would activate an advanced algorithm including localization and classification.</a:t>
            </a:r>
          </a:p>
        </p:txBody>
      </p:sp>
      <p:sp>
        <p:nvSpPr>
          <p:cNvPr id="36" name="Text Box 42"/>
          <p:cNvSpPr txBox="1">
            <a:spLocks noChangeArrowheads="1"/>
          </p:cNvSpPr>
          <p:nvPr/>
        </p:nvSpPr>
        <p:spPr bwMode="auto">
          <a:xfrm>
            <a:off x="3688913" y="17603611"/>
            <a:ext cx="9126141"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smtClean="0"/>
              <a:t> Methods</a:t>
            </a:r>
            <a:endParaRPr lang="en-US" sz="4800" b="1" dirty="0"/>
          </a:p>
        </p:txBody>
      </p:sp>
      <p:grpSp>
        <p:nvGrpSpPr>
          <p:cNvPr id="46" name="组合 45"/>
          <p:cNvGrpSpPr/>
          <p:nvPr/>
        </p:nvGrpSpPr>
        <p:grpSpPr>
          <a:xfrm>
            <a:off x="16381402" y="18044481"/>
            <a:ext cx="15336848" cy="12303230"/>
            <a:chOff x="16380279" y="24673881"/>
            <a:chExt cx="15336848" cy="12303230"/>
          </a:xfrm>
        </p:grpSpPr>
        <p:sp>
          <p:nvSpPr>
            <p:cNvPr id="93" name="Text Box 42"/>
            <p:cNvSpPr txBox="1">
              <a:spLocks noChangeArrowheads="1"/>
            </p:cNvSpPr>
            <p:nvPr/>
          </p:nvSpPr>
          <p:spPr bwMode="auto">
            <a:xfrm>
              <a:off x="19954290" y="24673881"/>
              <a:ext cx="9126141"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smtClean="0"/>
                <a:t>Simulation</a:t>
              </a:r>
              <a:endParaRPr lang="en-US" sz="4800" b="1" dirty="0"/>
            </a:p>
          </p:txBody>
        </p:sp>
        <p:grpSp>
          <p:nvGrpSpPr>
            <p:cNvPr id="42" name="组合 41"/>
            <p:cNvGrpSpPr/>
            <p:nvPr/>
          </p:nvGrpSpPr>
          <p:grpSpPr>
            <a:xfrm>
              <a:off x="16380279" y="30522636"/>
              <a:ext cx="7363325" cy="6441557"/>
              <a:chOff x="16455080" y="29231774"/>
              <a:chExt cx="7278999" cy="6376917"/>
            </a:xfrm>
          </p:grpSpPr>
          <p:sp>
            <p:nvSpPr>
              <p:cNvPr id="63" name="TextBox 62"/>
              <p:cNvSpPr txBox="1"/>
              <p:nvPr/>
            </p:nvSpPr>
            <p:spPr>
              <a:xfrm>
                <a:off x="17079220" y="34603220"/>
                <a:ext cx="6591142" cy="1005471"/>
              </a:xfrm>
              <a:prstGeom prst="rect">
                <a:avLst/>
              </a:prstGeom>
              <a:noFill/>
            </p:spPr>
            <p:txBody>
              <a:bodyPr wrap="square" rtlCol="0">
                <a:spAutoFit/>
              </a:bodyPr>
              <a:lstStyle/>
              <a:p>
                <a:pPr algn="l"/>
                <a:r>
                  <a:rPr lang="en-US" altLang="zh-CN" sz="2000" b="1" dirty="0" smtClean="0">
                    <a:latin typeface="Times New Roman" pitchFamily="18" charset="0"/>
                    <a:cs typeface="Times New Roman" pitchFamily="18" charset="0"/>
                  </a:rPr>
                  <a:t>Fig. 2. </a:t>
                </a:r>
                <a:r>
                  <a:rPr lang="en-US" altLang="zh-CN" sz="2000" dirty="0" smtClean="0"/>
                  <a:t>Performance of detectors for method MSP (blue line) and the proposed method (red line): probability of detection versus </a:t>
                </a:r>
                <a:r>
                  <a:rPr lang="en-US" altLang="zh-CN" sz="2000" i="1" dirty="0" smtClean="0"/>
                  <a:t>SNR for        = 10−1, 10−2, 10−3.</a:t>
                </a:r>
                <a:endParaRPr lang="zh-CN" altLang="en-US" sz="2000" b="1" dirty="0">
                  <a:latin typeface="Times New Roman" pitchFamily="18" charset="0"/>
                  <a:cs typeface="Times New Roman" pitchFamily="18" charset="0"/>
                </a:endParaRPr>
              </a:p>
            </p:txBody>
          </p:sp>
          <p:pic>
            <p:nvPicPr>
              <p:cNvPr id="1161" name="Picture 137" descr="E:\xw\发表论文\枪声检测\Conference paper\Latex\最终版ChinaSIP\ChinaSIP\image2.eps"/>
              <p:cNvPicPr>
                <a:picLocks noChangeAspect="1" noChangeArrowheads="1"/>
              </p:cNvPicPr>
              <p:nvPr/>
            </p:nvPicPr>
            <p:blipFill>
              <a:blip r:embed="rId10"/>
              <a:srcRect/>
              <a:stretch>
                <a:fillRect/>
              </a:stretch>
            </p:blipFill>
            <p:spPr bwMode="auto">
              <a:xfrm>
                <a:off x="16455080" y="29231774"/>
                <a:ext cx="7278999" cy="5471886"/>
              </a:xfrm>
              <a:prstGeom prst="rect">
                <a:avLst/>
              </a:prstGeom>
              <a:noFill/>
            </p:spPr>
          </p:pic>
        </p:grpSp>
        <p:sp>
          <p:nvSpPr>
            <p:cNvPr id="67" name="TextBox 66"/>
            <p:cNvSpPr txBox="1"/>
            <p:nvPr/>
          </p:nvSpPr>
          <p:spPr>
            <a:xfrm>
              <a:off x="24692360" y="35862312"/>
              <a:ext cx="6149590" cy="830997"/>
            </a:xfrm>
            <a:prstGeom prst="rect">
              <a:avLst/>
            </a:prstGeom>
            <a:noFill/>
          </p:spPr>
          <p:txBody>
            <a:bodyPr wrap="square" rtlCol="0">
              <a:spAutoFit/>
            </a:bodyPr>
            <a:lstStyle/>
            <a:p>
              <a:pPr algn="l"/>
              <a:r>
                <a:rPr lang="en-US" altLang="zh-CN" sz="2000" b="1" dirty="0" smtClean="0">
                  <a:latin typeface="Times New Roman" pitchFamily="18" charset="0"/>
                  <a:cs typeface="Times New Roman" pitchFamily="18" charset="0"/>
                </a:rPr>
                <a:t>Fig. 3</a:t>
              </a:r>
              <a:r>
                <a:rPr lang="en-US" altLang="zh-CN" sz="2800" b="1" dirty="0" smtClean="0">
                  <a:latin typeface="Times New Roman" pitchFamily="18" charset="0"/>
                  <a:cs typeface="Times New Roman" pitchFamily="18" charset="0"/>
                </a:rPr>
                <a:t>. </a:t>
              </a:r>
              <a:r>
                <a:rPr lang="en-US" altLang="zh-CN" sz="2000" dirty="0" smtClean="0"/>
                <a:t>ROC curves for the MSP detector(blue line) and the proposed detector(red line).</a:t>
              </a:r>
              <a:endParaRPr lang="zh-CN" altLang="en-US" sz="2000" dirty="0"/>
            </a:p>
          </p:txBody>
        </p:sp>
        <p:pic>
          <p:nvPicPr>
            <p:cNvPr id="1164" name="Picture 140" descr="E:\xw\发表论文\枪声检测\Conference paper\Latex\最终版ChinaSIP\ChinaSIP\image5.eps"/>
            <p:cNvPicPr>
              <a:picLocks noChangeAspect="1" noChangeArrowheads="1"/>
            </p:cNvPicPr>
            <p:nvPr/>
          </p:nvPicPr>
          <p:blipFill>
            <a:blip r:embed="rId11"/>
            <a:srcRect/>
            <a:stretch>
              <a:fillRect/>
            </a:stretch>
          </p:blipFill>
          <p:spPr bwMode="auto">
            <a:xfrm>
              <a:off x="23034625" y="30896816"/>
              <a:ext cx="4507501" cy="3958431"/>
            </a:xfrm>
            <a:prstGeom prst="rect">
              <a:avLst/>
            </a:prstGeom>
            <a:noFill/>
          </p:spPr>
        </p:pic>
        <p:pic>
          <p:nvPicPr>
            <p:cNvPr id="1165" name="Picture 141" descr="E:\xw\发表论文\枪声检测\Conference paper\Latex\最终版ChinaSIP\ChinaSIP\image6.eps"/>
            <p:cNvPicPr>
              <a:picLocks noChangeAspect="1" noChangeArrowheads="1"/>
            </p:cNvPicPr>
            <p:nvPr/>
          </p:nvPicPr>
          <p:blipFill>
            <a:blip r:embed="rId12"/>
            <a:srcRect/>
            <a:stretch>
              <a:fillRect/>
            </a:stretch>
          </p:blipFill>
          <p:spPr bwMode="auto">
            <a:xfrm>
              <a:off x="27176186" y="30907717"/>
              <a:ext cx="4540941" cy="3987799"/>
            </a:xfrm>
            <a:prstGeom prst="rect">
              <a:avLst/>
            </a:prstGeom>
            <a:noFill/>
          </p:spPr>
        </p:pic>
        <p:sp>
          <p:nvSpPr>
            <p:cNvPr id="35" name="TextBox 34"/>
            <p:cNvSpPr txBox="1"/>
            <p:nvPr/>
          </p:nvSpPr>
          <p:spPr>
            <a:xfrm>
              <a:off x="24410733" y="30216776"/>
              <a:ext cx="2038208" cy="444304"/>
            </a:xfrm>
            <a:prstGeom prst="rect">
              <a:avLst/>
            </a:prstGeom>
            <a:noFill/>
          </p:spPr>
          <p:txBody>
            <a:bodyPr wrap="square" rtlCol="0">
              <a:spAutoFit/>
            </a:bodyPr>
            <a:lstStyle/>
            <a:p>
              <a:r>
                <a:rPr lang="en-US" altLang="zh-CN" sz="2000" i="1" dirty="0" smtClean="0"/>
                <a:t>(a) SNR = 7dB</a:t>
              </a:r>
              <a:endParaRPr lang="zh-CN" altLang="en-US" sz="2000" dirty="0"/>
            </a:p>
          </p:txBody>
        </p:sp>
        <p:sp>
          <p:nvSpPr>
            <p:cNvPr id="37" name="TextBox 36"/>
            <p:cNvSpPr txBox="1"/>
            <p:nvPr/>
          </p:nvSpPr>
          <p:spPr>
            <a:xfrm>
              <a:off x="28369026" y="30187156"/>
              <a:ext cx="2038208" cy="444304"/>
            </a:xfrm>
            <a:prstGeom prst="rect">
              <a:avLst/>
            </a:prstGeom>
            <a:noFill/>
          </p:spPr>
          <p:txBody>
            <a:bodyPr wrap="square" rtlCol="0">
              <a:spAutoFit/>
            </a:bodyPr>
            <a:lstStyle/>
            <a:p>
              <a:r>
                <a:rPr lang="en-US" altLang="zh-CN" sz="2000" i="1" dirty="0" smtClean="0"/>
                <a:t>(b) SNR = 8dB</a:t>
              </a:r>
              <a:endParaRPr lang="zh-CN" altLang="en-US" sz="2000" dirty="0"/>
            </a:p>
          </p:txBody>
        </p:sp>
        <p:sp>
          <p:nvSpPr>
            <p:cNvPr id="38" name="TextBox 37"/>
            <p:cNvSpPr txBox="1"/>
            <p:nvPr/>
          </p:nvSpPr>
          <p:spPr>
            <a:xfrm>
              <a:off x="24449054" y="35146802"/>
              <a:ext cx="2038208" cy="400110"/>
            </a:xfrm>
            <a:prstGeom prst="rect">
              <a:avLst/>
            </a:prstGeom>
            <a:noFill/>
          </p:spPr>
          <p:txBody>
            <a:bodyPr wrap="square" rtlCol="0">
              <a:spAutoFit/>
            </a:bodyPr>
            <a:lstStyle/>
            <a:p>
              <a:r>
                <a:rPr lang="en-US" altLang="zh-CN" sz="2000" i="1" dirty="0" smtClean="0"/>
                <a:t>(c) SNR = 9dB</a:t>
              </a:r>
              <a:endParaRPr lang="zh-CN" altLang="en-US" sz="2000" dirty="0"/>
            </a:p>
          </p:txBody>
        </p:sp>
        <p:sp>
          <p:nvSpPr>
            <p:cNvPr id="39" name="TextBox 38"/>
            <p:cNvSpPr txBox="1"/>
            <p:nvPr/>
          </p:nvSpPr>
          <p:spPr>
            <a:xfrm>
              <a:off x="28524723" y="35169754"/>
              <a:ext cx="2038208" cy="400110"/>
            </a:xfrm>
            <a:prstGeom prst="rect">
              <a:avLst/>
            </a:prstGeom>
            <a:noFill/>
          </p:spPr>
          <p:txBody>
            <a:bodyPr wrap="square" rtlCol="0">
              <a:spAutoFit/>
            </a:bodyPr>
            <a:lstStyle/>
            <a:p>
              <a:r>
                <a:rPr lang="en-US" altLang="zh-CN" sz="2000" i="1" dirty="0" smtClean="0"/>
                <a:t>(d) SNR = 10dB</a:t>
              </a:r>
              <a:endParaRPr lang="zh-CN" altLang="en-US" sz="2000" dirty="0"/>
            </a:p>
          </p:txBody>
        </p:sp>
        <p:grpSp>
          <p:nvGrpSpPr>
            <p:cNvPr id="44" name="组合 43"/>
            <p:cNvGrpSpPr/>
            <p:nvPr/>
          </p:nvGrpSpPr>
          <p:grpSpPr>
            <a:xfrm>
              <a:off x="16544470" y="25454406"/>
              <a:ext cx="6818994" cy="5403026"/>
              <a:chOff x="16563520" y="25854456"/>
              <a:chExt cx="6818994" cy="5403026"/>
            </a:xfrm>
          </p:grpSpPr>
          <p:pic>
            <p:nvPicPr>
              <p:cNvPr id="1166" name="Picture 142" descr="E:\xw\发表论文\枪声检测\Conference paper\Latex\最终版ChinaSIP\ChinaSIP\picture1.eps"/>
              <p:cNvPicPr>
                <a:picLocks noChangeAspect="1" noChangeArrowheads="1"/>
              </p:cNvPicPr>
              <p:nvPr/>
            </p:nvPicPr>
            <p:blipFill>
              <a:blip r:embed="rId13"/>
              <a:srcRect/>
              <a:stretch>
                <a:fillRect/>
              </a:stretch>
            </p:blipFill>
            <p:spPr bwMode="auto">
              <a:xfrm>
                <a:off x="16563520" y="25854456"/>
                <a:ext cx="6818994" cy="5126083"/>
              </a:xfrm>
              <a:prstGeom prst="rect">
                <a:avLst/>
              </a:prstGeom>
              <a:noFill/>
            </p:spPr>
          </p:pic>
          <p:sp>
            <p:nvSpPr>
              <p:cNvPr id="43" name="TextBox 42"/>
              <p:cNvSpPr txBox="1"/>
              <p:nvPr/>
            </p:nvSpPr>
            <p:spPr>
              <a:xfrm>
                <a:off x="17852571" y="30857372"/>
                <a:ext cx="4209143" cy="400110"/>
              </a:xfrm>
              <a:prstGeom prst="rect">
                <a:avLst/>
              </a:prstGeom>
              <a:noFill/>
            </p:spPr>
            <p:txBody>
              <a:bodyPr wrap="square" rtlCol="0">
                <a:spAutoFit/>
              </a:bodyPr>
              <a:lstStyle/>
              <a:p>
                <a:r>
                  <a:rPr lang="en-US" altLang="zh-CN" sz="2000" b="1" dirty="0" smtClean="0">
                    <a:latin typeface="Times New Roman" pitchFamily="18" charset="0"/>
                    <a:cs typeface="Times New Roman" pitchFamily="18" charset="0"/>
                  </a:rPr>
                  <a:t>Fig. 1. </a:t>
                </a:r>
                <a:r>
                  <a:rPr lang="en-US" altLang="zh-CN" sz="2000" dirty="0" smtClean="0"/>
                  <a:t>Simulated ideal shock wave.</a:t>
                </a:r>
                <a:endParaRPr lang="zh-CN" altLang="en-US" sz="2000" dirty="0"/>
              </a:p>
            </p:txBody>
          </p:sp>
        </p:grpSp>
        <p:pic>
          <p:nvPicPr>
            <p:cNvPr id="1167" name="Picture 143" descr="E:\xw\发表论文\枪声检测\Conference paper\Latex\最终版ChinaSIP\ChinaSIP\image3.eps"/>
            <p:cNvPicPr>
              <a:picLocks noChangeAspect="1" noChangeArrowheads="1"/>
            </p:cNvPicPr>
            <p:nvPr/>
          </p:nvPicPr>
          <p:blipFill>
            <a:blip r:embed="rId14"/>
            <a:srcRect/>
            <a:stretch>
              <a:fillRect/>
            </a:stretch>
          </p:blipFill>
          <p:spPr bwMode="auto">
            <a:xfrm>
              <a:off x="22831424" y="26387484"/>
              <a:ext cx="4540827" cy="3501966"/>
            </a:xfrm>
            <a:prstGeom prst="rect">
              <a:avLst/>
            </a:prstGeom>
            <a:noFill/>
          </p:spPr>
        </p:pic>
        <p:pic>
          <p:nvPicPr>
            <p:cNvPr id="1163" name="Picture 139" descr="E:\xw\发表论文\枪声检测\Conference paper\Latex\最终版ChinaSIP\ChinaSIP\image4.eps"/>
            <p:cNvPicPr>
              <a:picLocks noChangeAspect="1" noChangeArrowheads="1"/>
            </p:cNvPicPr>
            <p:nvPr/>
          </p:nvPicPr>
          <p:blipFill>
            <a:blip r:embed="rId15"/>
            <a:srcRect/>
            <a:stretch>
              <a:fillRect/>
            </a:stretch>
          </p:blipFill>
          <p:spPr bwMode="auto">
            <a:xfrm>
              <a:off x="27153410" y="26183771"/>
              <a:ext cx="4270305" cy="3750129"/>
            </a:xfrm>
            <a:prstGeom prst="rect">
              <a:avLst/>
            </a:prstGeom>
            <a:noFill/>
          </p:spPr>
        </p:pic>
        <p:graphicFrame>
          <p:nvGraphicFramePr>
            <p:cNvPr id="1168" name="Object 144"/>
            <p:cNvGraphicFramePr>
              <a:graphicFrameLocks noChangeAspect="1"/>
            </p:cNvGraphicFramePr>
            <p:nvPr/>
          </p:nvGraphicFramePr>
          <p:xfrm>
            <a:off x="19956417" y="36522660"/>
            <a:ext cx="479698" cy="454451"/>
          </p:xfrm>
          <a:graphic>
            <a:graphicData uri="http://schemas.openxmlformats.org/presentationml/2006/ole">
              <p:oleObj spid="_x0000_s1168" name="Equation" r:id="rId16" imgW="241200" imgH="228600" progId="Equation.DSMT4">
                <p:embed/>
              </p:oleObj>
            </a:graphicData>
          </a:graphic>
        </p:graphicFrame>
      </p:grpSp>
      <p:graphicFrame>
        <p:nvGraphicFramePr>
          <p:cNvPr id="49" name="对象 48"/>
          <p:cNvGraphicFramePr>
            <a:graphicFrameLocks noChangeAspect="1"/>
          </p:cNvGraphicFramePr>
          <p:nvPr/>
        </p:nvGraphicFramePr>
        <p:xfrm>
          <a:off x="1036638" y="18764249"/>
          <a:ext cx="14317662" cy="23952057"/>
        </p:xfrm>
        <a:graphic>
          <a:graphicData uri="http://schemas.openxmlformats.org/presentationml/2006/ole">
            <p:oleObj spid="_x0000_s1170" name="文档" r:id="rId17" imgW="5251782" imgH="8825635" progId="Word.Document.12">
              <p:embed/>
            </p:oleObj>
          </a:graphicData>
        </a:graphic>
      </p:graphicFrame>
      <p:graphicFrame>
        <p:nvGraphicFramePr>
          <p:cNvPr id="50" name="对象 49"/>
          <p:cNvGraphicFramePr>
            <a:graphicFrameLocks noChangeAspect="1"/>
          </p:cNvGraphicFramePr>
          <p:nvPr/>
        </p:nvGraphicFramePr>
        <p:xfrm>
          <a:off x="16924338" y="7359650"/>
          <a:ext cx="14594057" cy="9899650"/>
        </p:xfrm>
        <a:graphic>
          <a:graphicData uri="http://schemas.openxmlformats.org/presentationml/2006/ole">
            <p:oleObj spid="_x0000_s1171" name="文档" r:id="rId18" imgW="5261479" imgH="3568276" progId="Word.Document.12">
              <p:embed/>
            </p:oleObj>
          </a:graphicData>
        </a:graphic>
      </p:graphicFrame>
      <p:sp>
        <p:nvSpPr>
          <p:cNvPr id="51" name="Text Box 11"/>
          <p:cNvSpPr txBox="1">
            <a:spLocks noChangeArrowheads="1"/>
          </p:cNvSpPr>
          <p:nvPr/>
        </p:nvSpPr>
        <p:spPr bwMode="auto">
          <a:xfrm>
            <a:off x="20157566" y="37188768"/>
            <a:ext cx="8572947" cy="839152"/>
          </a:xfrm>
          <a:prstGeom prst="rect">
            <a:avLst/>
          </a:prstGeom>
          <a:noFill/>
          <a:ln w="9525">
            <a:noFill/>
            <a:miter lim="800000"/>
            <a:headEnd/>
            <a:tailEnd/>
          </a:ln>
          <a:effectLst/>
        </p:spPr>
        <p:txBody>
          <a:bodyPr lIns="99518" tIns="49758" rIns="99518" bIns="49758">
            <a:spAutoFit/>
          </a:bodyPr>
          <a:lstStyle/>
          <a:p>
            <a:pPr defTabSz="4777402">
              <a:spcBef>
                <a:spcPct val="50000"/>
              </a:spcBef>
            </a:pPr>
            <a:r>
              <a:rPr lang="en-US" sz="4800" b="1" dirty="0" smtClean="0"/>
              <a:t>References</a:t>
            </a:r>
            <a:endParaRPr lang="en-US" sz="4800" b="1" dirty="0"/>
          </a:p>
        </p:txBody>
      </p:sp>
      <p:sp>
        <p:nvSpPr>
          <p:cNvPr id="52" name="TextBox 51"/>
          <p:cNvSpPr txBox="1"/>
          <p:nvPr/>
        </p:nvSpPr>
        <p:spPr>
          <a:xfrm>
            <a:off x="16802100" y="38557200"/>
            <a:ext cx="14611350" cy="2246769"/>
          </a:xfrm>
          <a:prstGeom prst="rect">
            <a:avLst/>
          </a:prstGeom>
          <a:noFill/>
        </p:spPr>
        <p:txBody>
          <a:bodyPr wrap="square" rtlCol="0">
            <a:spAutoFit/>
          </a:bodyPr>
          <a:lstStyle/>
          <a:p>
            <a:pPr marL="514350" indent="-514350" algn="l">
              <a:buAutoNum type="arabicPlain"/>
            </a:pPr>
            <a:r>
              <a:rPr lang="da-DK" altLang="zh-CN" sz="2800" dirty="0" smtClean="0"/>
              <a:t>Brian M Sadler, Tien Pham, and Laurel C Sadler, “Optimal</a:t>
            </a:r>
            <a:r>
              <a:rPr lang="en-US" altLang="zh-CN" sz="2800" dirty="0" smtClean="0"/>
              <a:t> and wavelet-based shock wave detection and estimation,” </a:t>
            </a:r>
            <a:r>
              <a:rPr lang="en-US" altLang="zh-CN" sz="2800" i="1" dirty="0" smtClean="0"/>
              <a:t>The Journal of the Acoustical Society of America, vol. 104, no. 2, pp. 955–963, 1998.</a:t>
            </a:r>
          </a:p>
          <a:p>
            <a:pPr marL="514350" indent="-514350" algn="l">
              <a:buAutoNum type="arabicPlain"/>
            </a:pPr>
            <a:r>
              <a:rPr lang="da-DK" altLang="zh-CN" sz="2800" dirty="0" smtClean="0"/>
              <a:t>Brian M Sadler </a:t>
            </a:r>
            <a:r>
              <a:rPr lang="en-US" sz="2800" dirty="0" smtClean="0"/>
              <a:t>and </a:t>
            </a:r>
            <a:r>
              <a:rPr lang="en-US" sz="2800" dirty="0" err="1" smtClean="0"/>
              <a:t>Ananthram</a:t>
            </a:r>
            <a:r>
              <a:rPr lang="en-US" sz="2800" dirty="0" smtClean="0"/>
              <a:t> Swami, “Analysis of </a:t>
            </a:r>
            <a:r>
              <a:rPr lang="en-US" sz="2800" dirty="0" err="1" smtClean="0"/>
              <a:t>multiscale</a:t>
            </a:r>
            <a:r>
              <a:rPr lang="en-US" sz="2800" dirty="0" smtClean="0"/>
              <a:t> products for step detection and estimation,” </a:t>
            </a:r>
            <a:r>
              <a:rPr lang="en-US" sz="2800" i="1" dirty="0" smtClean="0"/>
              <a:t>IEEE Trans. Inf. Theory</a:t>
            </a:r>
            <a:r>
              <a:rPr lang="en-US" sz="2800" dirty="0" smtClean="0"/>
              <a:t>, vol. 45, no. 3, pp. 1043–1051, 1999.</a:t>
            </a:r>
            <a:endParaRPr lang="zh-CN" alt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1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1540</TotalTime>
  <Words>222</Words>
  <Application>Microsoft Office PowerPoint</Application>
  <PresentationFormat>自定义</PresentationFormat>
  <Paragraphs>26</Paragraphs>
  <Slides>1</Slides>
  <Notes>1</Notes>
  <HiddenSlides>0</HiddenSlides>
  <MMClips>0</MMClips>
  <ScaleCrop>false</ScaleCrop>
  <HeadingPairs>
    <vt:vector size="6" baseType="variant">
      <vt:variant>
        <vt:lpstr>主题</vt:lpstr>
      </vt:variant>
      <vt:variant>
        <vt:i4>1</vt:i4>
      </vt:variant>
      <vt:variant>
        <vt:lpstr>嵌入 OLE 服务器</vt:lpstr>
      </vt:variant>
      <vt:variant>
        <vt:i4>2</vt:i4>
      </vt:variant>
      <vt:variant>
        <vt:lpstr>幻灯片标题</vt:lpstr>
      </vt:variant>
      <vt:variant>
        <vt:i4>1</vt:i4>
      </vt:variant>
    </vt:vector>
  </HeadingPairs>
  <TitlesOfParts>
    <vt:vector size="4" baseType="lpstr">
      <vt:lpstr>Default Design</vt:lpstr>
      <vt:lpstr>Equation</vt:lpstr>
      <vt:lpstr>文档</vt:lpstr>
      <vt:lpstr>幻灯片 1</vt:lpstr>
    </vt:vector>
  </TitlesOfParts>
  <Company>MegaPrint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36x60 Vertical Template</dc:title>
  <dc:creator>Ethan Shulda</dc:creator>
  <dc:description>©MegaPrint Inc. 2009</dc:description>
  <cp:lastModifiedBy>Lenovo User</cp:lastModifiedBy>
  <cp:revision>154</cp:revision>
  <dcterms:created xsi:type="dcterms:W3CDTF">2008-12-04T00:20:37Z</dcterms:created>
  <dcterms:modified xsi:type="dcterms:W3CDTF">2015-10-06T05:57:27Z</dcterms:modified>
  <cp:category>Research Poster</cp:category>
</cp:coreProperties>
</file>