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hp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257" r:id="rId3"/>
    <p:sldId id="971" r:id="rId4"/>
    <p:sldId id="972" r:id="rId5"/>
    <p:sldId id="973" r:id="rId6"/>
    <p:sldId id="974" r:id="rId7"/>
    <p:sldId id="975" r:id="rId8"/>
    <p:sldId id="976" r:id="rId9"/>
    <p:sldId id="977" r:id="rId10"/>
    <p:sldId id="978" r:id="rId11"/>
    <p:sldId id="979" r:id="rId12"/>
    <p:sldId id="277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3B3E6"/>
    <a:srgbClr val="A0EAFF"/>
    <a:srgbClr val="D3CCB5"/>
    <a:srgbClr val="F79C51"/>
    <a:srgbClr val="FCDDCF"/>
    <a:srgbClr val="FEECD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7" autoAdjust="0"/>
    <p:restoredTop sz="92321" autoAdjust="0"/>
  </p:normalViewPr>
  <p:slideViewPr>
    <p:cSldViewPr>
      <p:cViewPr varScale="1">
        <p:scale>
          <a:sx n="115" d="100"/>
          <a:sy n="115" d="100"/>
        </p:scale>
        <p:origin x="1709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5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E7D517F-CC6C-4BE8-9B63-9260EF776F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A8E1E96-4C4F-4220-A660-EDA8E5B72C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25F88B-D80C-403A-8E03-BE60BEFEAE71}" type="datetimeFigureOut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D4FAD5-6522-46B2-8B7B-3F407A74D3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F26A2E-EEA5-4234-B75A-15430D70EC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36272E-B6F2-4A29-B029-CB4A0E1D15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CF34435-C0C8-4E06-A760-6AE09EFE67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E47C8B-E440-4D43-A1F1-CBD7277158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050288C-A62A-46FA-9107-7A1C0DE9DA88}" type="datetimeFigureOut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5603B6CB-0C79-4CFE-9919-DFCB2DEDA0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A5E7E7E8-3F25-4848-B2E2-08F6CC315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E6EB9E-BA37-4D07-9201-4E25346A77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074222-968E-431D-B4A3-4FC24B2A88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59AF82-EF81-4182-8B8B-6E7A45B673F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89A77EA2-9CB4-4682-9CE8-040203EFB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DD3EE469-8F73-427F-85FC-FDA224C908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C0515896-B200-4A0F-889B-157A39169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339EF70B-52E6-4886-AB2A-BFB78B7D0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D9B69AF1-746D-474F-8F3E-BC0A7E5BB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DFF93CB-B579-42B0-BEDE-82DEF8235312}" type="slidenum">
              <a:rPr lang="zh-CN" altLang="en-US" smtClean="0">
                <a:solidFill>
                  <a:srgbClr val="000000"/>
                </a:solidFill>
              </a:rPr>
              <a:pPr/>
              <a:t>10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7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9AF82-EF81-4182-8B8B-6E7A45B673F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04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C0515896-B200-4A0F-889B-157A39169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339EF70B-52E6-4886-AB2A-BFB78B7D0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D9B69AF1-746D-474F-8F3E-BC0A7E5BB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DFF93CB-B579-42B0-BEDE-82DEF8235312}" type="slidenum">
              <a:rPr lang="zh-CN" altLang="en-US" smtClean="0">
                <a:solidFill>
                  <a:srgbClr val="000000"/>
                </a:solidFill>
              </a:rPr>
              <a:pPr/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6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C0515896-B200-4A0F-889B-157A39169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339EF70B-52E6-4886-AB2A-BFB78B7D0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D9B69AF1-746D-474F-8F3E-BC0A7E5BB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DFF93CB-B579-42B0-BEDE-82DEF8235312}" type="slidenum">
              <a:rPr lang="zh-CN" altLang="en-US" smtClean="0">
                <a:solidFill>
                  <a:srgbClr val="000000"/>
                </a:solidFill>
              </a:rPr>
              <a:pPr/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C0515896-B200-4A0F-889B-157A39169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339EF70B-52E6-4886-AB2A-BFB78B7D0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D9B69AF1-746D-474F-8F3E-BC0A7E5BB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DFF93CB-B579-42B0-BEDE-82DEF8235312}" type="slidenum">
              <a:rPr lang="zh-CN" altLang="en-US" smtClean="0">
                <a:solidFill>
                  <a:srgbClr val="000000"/>
                </a:solidFill>
              </a:rPr>
              <a:pPr/>
              <a:t>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2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C0515896-B200-4A0F-889B-157A39169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339EF70B-52E6-4886-AB2A-BFB78B7D0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D9B69AF1-746D-474F-8F3E-BC0A7E5BB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DFF93CB-B579-42B0-BEDE-82DEF8235312}" type="slidenum">
              <a:rPr lang="zh-CN" altLang="en-US" smtClean="0">
                <a:solidFill>
                  <a:srgbClr val="000000"/>
                </a:solidFill>
              </a:rPr>
              <a:pPr/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C0515896-B200-4A0F-889B-157A39169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339EF70B-52E6-4886-AB2A-BFB78B7D0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D9B69AF1-746D-474F-8F3E-BC0A7E5BB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DFF93CB-B579-42B0-BEDE-82DEF8235312}" type="slidenum">
              <a:rPr lang="zh-CN" altLang="en-US" smtClean="0">
                <a:solidFill>
                  <a:srgbClr val="000000"/>
                </a:solidFill>
              </a:rPr>
              <a:pPr/>
              <a:t>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9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C0515896-B200-4A0F-889B-157A39169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339EF70B-52E6-4886-AB2A-BFB78B7D0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D9B69AF1-746D-474F-8F3E-BC0A7E5BB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DFF93CB-B579-42B0-BEDE-82DEF8235312}" type="slidenum">
              <a:rPr lang="zh-CN" altLang="en-US" smtClean="0">
                <a:solidFill>
                  <a:srgbClr val="000000"/>
                </a:solidFill>
              </a:rPr>
              <a:pPr/>
              <a:t>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81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C0515896-B200-4A0F-889B-157A39169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339EF70B-52E6-4886-AB2A-BFB78B7D0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D9B69AF1-746D-474F-8F3E-BC0A7E5BB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DFF93CB-B579-42B0-BEDE-82DEF8235312}" type="slidenum">
              <a:rPr lang="zh-CN" altLang="en-US" smtClean="0">
                <a:solidFill>
                  <a:srgbClr val="000000"/>
                </a:solidFill>
              </a:rPr>
              <a:pPr/>
              <a:t>8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10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C0515896-B200-4A0F-889B-157A39169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339EF70B-52E6-4886-AB2A-BFB78B7D0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D9B69AF1-746D-474F-8F3E-BC0A7E5BB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DFF93CB-B579-42B0-BEDE-82DEF8235312}" type="slidenum">
              <a:rPr lang="zh-CN" altLang="en-US" smtClean="0">
                <a:solidFill>
                  <a:srgbClr val="000000"/>
                </a:solidFill>
              </a:rPr>
              <a:pPr/>
              <a:t>9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2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535609-4DFA-4F15-A03F-129215B0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DEC43-38EB-4EC0-ABBC-52B8F7B3EDAC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CC7E4D-EC36-4D62-B611-16AC73884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D10DD0-5469-476B-B47A-B40CEAC5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05093-29AF-4D53-84E6-6A9DCB047E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07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89CD2F-1FA1-421B-98DF-2C5B82E1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2D82B-412C-4ED0-98CB-7F219838A2DC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D6DD11-079B-4643-8BE0-63194846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2FE058-0BFF-4AB2-81D4-BF6E53C3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E4750-B202-4A62-93CF-17D611D7EFA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51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A6F75E-FBD5-42B4-8165-822105B6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44BA7-24F8-4319-8570-B938416E7201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7F816B-F309-4FC6-B7B4-066FFC61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E38E48-E57B-41B6-BBA3-6C1CA65F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40548-FF41-4456-829C-5C3BDB38F14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64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60007D-276A-48F6-9995-620D54E6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3007A-E140-4188-A040-44DEFF6C7ACC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89B8BF-67CD-4E18-9D00-A6CF004C9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153E73-CBA6-4099-A536-EE2A0CF3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039A4-F120-437F-9C95-F33C64348A2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533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23F66F-82BA-4E86-9221-6936C9B97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92F38-25A5-436F-A882-825F51D3EA9C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F93B8E-6A8B-48C8-82C5-30B143EC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B063DA-5A1C-43E9-8BB3-4C13FF4E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BDBD-CE1F-4F77-8AF2-2834C743A78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036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B19C38-680D-4CAE-8F94-1658B03DD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C1BB-0455-421E-AFEF-083E438D9654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D997DA-FCAE-4054-9C9C-CADFCF8F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297ED8-2E5E-4A0B-9B3D-9A608F58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3F070-FD7C-4ECD-B188-4450DDE08C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32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797D8CE-F6B1-4016-A12B-C2B5BBE2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248C-9EDB-40CD-AFC2-C38D51995779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B8349AD-1B27-46C7-B600-4E17E946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A522EBE-F9F6-44C0-B35F-AD48F3A1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AA03-DCC9-47A7-9F3D-080D9B6DB35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05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1B1FEFFA-5E53-4732-8102-3AB0BAE5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5F80F-C8D3-4B20-AB6E-C5BC81030699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E28964E5-0C8D-429E-929B-DE1E4E6A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F426847-318C-4165-B331-2775478D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32E38-8DEA-4118-8680-E64E3B6D869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699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0422517A-5CD4-4289-B6E6-8E8009FC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7EC4B-0F6A-4F79-BDA9-D0B4CA92022D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2FFF1237-8DB8-4D8D-8E3B-324ABC6F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4921583D-BF59-498D-99B8-E4240F72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3E602-9028-4485-AEA2-AD6383A5AF3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759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ED1D1877-DD14-4895-B2B0-871750947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932C-3915-4AD0-8C69-DDD00CC33311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3C36AA58-8B37-416C-90C2-84EC4B3E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F29D8FC-87DF-412F-A4D8-A0D5C4DA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607F6-60A2-4B00-997C-52A130FBC35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047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97098E5-6706-4E4C-A96E-7336FB9D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BC11-F720-4666-BFE6-C0B286C62133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1F937A61-FDFB-4429-8C71-9A10FA60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793B5BA4-2328-48EE-9CA6-8C872208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B1ACF-7055-46D8-BEB4-70602B202A4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10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ADE790-EE8F-4164-A491-F0BFDE81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452A-5180-42AF-A7CB-9C7E6FDE09B1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E4E509-4FC0-4336-8DB4-AAABD6F82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F940F-2F32-40C1-8B31-A55F23CF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0D8B2-6736-4FAC-9E5C-279BD47CFEE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591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8612674-0481-43C0-BF6F-51801596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C47A-4B06-43A2-B4E6-6EC27C713851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DF3F40A-9B5A-405A-965C-5F033B5F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BFADF24-4508-4C67-929F-4868D561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112C4-EE80-442E-8535-CCEF1FCA38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19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9D955D-04BC-4FA1-A10D-BB56A27E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4931C-8BD3-4FDA-9F64-4E3234DE7089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C6D954-E531-4F62-A048-3F6835BB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22E69-8419-4F36-9749-4C91031B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C0D16-F1A9-4173-B5AC-5659BC0CAA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225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E20DCE-3C5F-4845-8139-1F44301D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27415-F2D0-40DB-BAB3-B3C4A8D4AF55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0BC1FC-E587-435B-9CA9-A502CB249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B4850B-5389-4049-9232-2FDAC786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09FD3-769E-4468-BD04-2996D0A64B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48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323EB6-B898-4FBC-823F-95524917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A4C6-7D04-4518-B2DE-39D7094B136A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E57EDE-45C0-4BA3-AC5A-3A8ADB2C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415E42-4E97-40FA-AE20-C6EB919D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DC9C6-34F1-407B-89E7-ABB7D76FD85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40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440C4CB-060D-43B6-94FB-507C72ECA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C40D-C179-4168-88A8-549D6306835E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16C3D94-3220-4DA6-AB02-2B30C62F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704E28D1-A38D-483F-B92E-E3C48A5E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54C07-373A-4B82-9CAF-7D118B190D7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50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778D43B-C624-48F9-B934-EB21C4983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9E73-88AB-452E-8217-68CEEE9A7608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51E8EFF6-A5E9-4D38-9CB1-8F7CD903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FD3A4D99-7A46-4DBF-B97D-6683805D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85D4E-1678-455E-AD80-DC0F6767AB1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05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9F966607-5CC3-496C-A758-5A6AE1D3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8EC20-7E6B-449E-9F8D-80531637C119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9640F491-EA0D-452C-9248-EC9CAC98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960964F-E459-434D-AD67-B42567D6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7A2FE-ADA5-499E-B806-EE1F1B481B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08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CF57A65-BCC6-4623-AFDE-C81EA5345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2333-82CF-4725-88DD-BA0AF9675650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BB86F835-2AF4-41C0-BE5E-2D387457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966DE86D-B9D5-46A4-888C-A85F1DC7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D7603-1828-4C0E-9515-B422C92E30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22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E192D0A-2BD0-442F-B0D7-03C7A2A1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575C-22FA-44FE-B519-77B72A086ABF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182C17F7-0CE0-40FE-AB37-7CEC1AA1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A2B30FC-82C4-4711-9FEF-64B399BB7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5597D-9F29-4E87-949E-DE10296301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09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911014F-8F9D-48EF-B673-E4EDFF39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2D44D-F0C4-4952-BA20-C6EED6239E0A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B957364-D308-4397-A5FB-D2409D2E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6163ECF-3852-488D-A8EF-117AB498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27045-1B93-46FC-B5ED-F381178470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51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CCDFB31A-F326-495B-A2E6-6CA984DBBD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703AD449-49F9-484B-AF0F-5976F88C5F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C53CCB-9400-4BA3-8ACD-732772D78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8AC5346-8C0B-4DDB-824D-DE3DAF11AE32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DACBB-EF5E-45B1-B1FC-0795D48D8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2900D2-2134-4E33-BABE-CA7217FDA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5475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28B8CB-D47E-4F32-BBCC-59FC846B094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92A1C9B0-BED8-48AD-8A70-C1BC7C3247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792A38E5-7931-4120-BE9A-AA6302061B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B5A10A-C6FD-4486-9A5D-910755FF3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286160-540A-4E19-B45B-7118CCE0C3F4}" type="datetime1">
              <a:rPr lang="zh-CN" altLang="en-US"/>
              <a:pPr>
                <a:defRPr/>
              </a:pPr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C15765-4193-4CF1-AD09-24FEAB543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3BEE86-85BF-428A-A501-F02C57B74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5475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73FA2F-38F4-4259-8717-8B66D8CA877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h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CF8397A-A7CF-41C9-A7E3-6EFA3701310F}"/>
              </a:ext>
            </a:extLst>
          </p:cNvPr>
          <p:cNvSpPr txBox="1">
            <a:spLocks/>
          </p:cNvSpPr>
          <p:nvPr/>
        </p:nvSpPr>
        <p:spPr>
          <a:xfrm>
            <a:off x="0" y="1868488"/>
            <a:ext cx="9144000" cy="1560512"/>
          </a:xfrm>
          <a:prstGeom prst="rect">
            <a:avLst/>
          </a:prstGeom>
          <a:solidFill>
            <a:srgbClr val="0240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tIns="0" bIns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Global-Local Feature Enhancement Network for Robust Object Detection Using mmWave Radar and Camera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270" name="TextBox 3">
            <a:extLst>
              <a:ext uri="{FF2B5EF4-FFF2-40B4-BE49-F238E27FC236}">
                <a16:creationId xmlns:a16="http://schemas.microsoft.com/office/drawing/2014/main" id="{43659755-549F-4E2C-9334-3AC69D81C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3" y="3451583"/>
            <a:ext cx="6768752" cy="9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Kaikai Deng, Dong Zhao, Qiaoyue Han, Zihan Zhang, Shuyue Wang, Huadong Ma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97DDF2-B185-4795-BBB7-6F0E0E8810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51"/>
          <a:stretch/>
        </p:blipFill>
        <p:spPr>
          <a:xfrm>
            <a:off x="386534" y="205757"/>
            <a:ext cx="4626518" cy="12880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78B67D5-3A07-4A9D-A804-50B3D0FCE2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58"/>
          <a:stretch/>
        </p:blipFill>
        <p:spPr>
          <a:xfrm>
            <a:off x="6660232" y="118175"/>
            <a:ext cx="1944216" cy="146316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AB4CA1-4A51-467A-BC3C-927990FE36C4}"/>
              </a:ext>
            </a:extLst>
          </p:cNvPr>
          <p:cNvSpPr/>
          <p:nvPr/>
        </p:nvSpPr>
        <p:spPr>
          <a:xfrm>
            <a:off x="971598" y="4377496"/>
            <a:ext cx="7200802" cy="142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Beijing Key Lab of Intelligent Telecommunication Software and Multimedia, Beijing University of Posts and Telecommunications, Beijing 100876, China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">
            <a:extLst>
              <a:ext uri="{FF2B5EF4-FFF2-40B4-BE49-F238E27FC236}">
                <a16:creationId xmlns:a16="http://schemas.microsoft.com/office/drawing/2014/main" id="{07AB43E7-76E1-4E31-AC7F-03DC8D3F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747" name="直接连接符 19">
            <a:extLst>
              <a:ext uri="{FF2B5EF4-FFF2-40B4-BE49-F238E27FC236}">
                <a16:creationId xmlns:a16="http://schemas.microsoft.com/office/drawing/2014/main" id="{4B74C911-8967-40BB-A03E-3B6E95A01E22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263" y="-25400"/>
            <a:ext cx="1588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8" name="直接连接符 20">
            <a:extLst>
              <a:ext uri="{FF2B5EF4-FFF2-40B4-BE49-F238E27FC236}">
                <a16:creationId xmlns:a16="http://schemas.microsoft.com/office/drawing/2014/main" id="{54C23229-3924-49E2-B1BE-7A883763FCE7}"/>
              </a:ext>
            </a:extLst>
          </p:cNvPr>
          <p:cNvCxnSpPr>
            <a:cxnSpLocks/>
          </p:cNvCxnSpPr>
          <p:nvPr/>
        </p:nvCxnSpPr>
        <p:spPr bwMode="auto">
          <a:xfrm>
            <a:off x="512763" y="-26988"/>
            <a:ext cx="0" cy="50366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9" name="直接连接符 30">
            <a:extLst>
              <a:ext uri="{FF2B5EF4-FFF2-40B4-BE49-F238E27FC236}">
                <a16:creationId xmlns:a16="http://schemas.microsoft.com/office/drawing/2014/main" id="{CA87497C-5D49-48CD-B08B-F4D25491E2A9}"/>
              </a:ext>
            </a:extLst>
          </p:cNvPr>
          <p:cNvCxnSpPr>
            <a:cxnSpLocks/>
          </p:cNvCxnSpPr>
          <p:nvPr/>
        </p:nvCxnSpPr>
        <p:spPr bwMode="auto">
          <a:xfrm>
            <a:off x="576263" y="-26988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TextBox 19">
            <a:extLst>
              <a:ext uri="{FF2B5EF4-FFF2-40B4-BE49-F238E27FC236}">
                <a16:creationId xmlns:a16="http://schemas.microsoft.com/office/drawing/2014/main" id="{CA1AD77C-9101-41D5-84C1-806CF5721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11" y="119601"/>
            <a:ext cx="755372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8244E31-BFC2-4B08-993B-6C22B33F5516}"/>
              </a:ext>
            </a:extLst>
          </p:cNvPr>
          <p:cNvSpPr/>
          <p:nvPr/>
        </p:nvSpPr>
        <p:spPr>
          <a:xfrm>
            <a:off x="442096" y="983202"/>
            <a:ext cx="8113129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present GLE-Net to exploit complementary advantages of camera and mmWave radar via a global-local fusion</a:t>
            </a:r>
          </a:p>
          <a:p>
            <a:pPr marL="54000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GLE-Net extracts feature maps from multi-modality data and uses an auxiliary module to process the generated anchors to locally enhance the single branch</a:t>
            </a:r>
          </a:p>
          <a:p>
            <a:pPr marL="54000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variant transformer is exploited to achieve global enhancement for the obtained proposals</a:t>
            </a:r>
          </a:p>
          <a:p>
            <a:pPr marL="54000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collect two datasets and verify GLE-Net</a:t>
            </a:r>
          </a:p>
        </p:txBody>
      </p:sp>
    </p:spTree>
    <p:extLst>
      <p:ext uri="{BB962C8B-B14F-4D97-AF65-F5344CB8AC3E}">
        <p14:creationId xmlns:p14="http://schemas.microsoft.com/office/powerpoint/2010/main" val="420448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/>
          <p:cNvSpPr/>
          <p:nvPr/>
        </p:nvSpPr>
        <p:spPr>
          <a:xfrm>
            <a:off x="1474460" y="2429005"/>
            <a:ext cx="619507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500" b="1" i="1" dirty="0">
                <a:solidFill>
                  <a:srgbClr val="FF6666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Thanks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49DF00-3505-43B7-8770-22F3B5463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51"/>
          <a:stretch/>
        </p:blipFill>
        <p:spPr>
          <a:xfrm>
            <a:off x="386534" y="205757"/>
            <a:ext cx="4626518" cy="12880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3BF174E-E80B-4BAC-9E3C-8E59572069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58"/>
          <a:stretch/>
        </p:blipFill>
        <p:spPr>
          <a:xfrm>
            <a:off x="6660232" y="118175"/>
            <a:ext cx="1944216" cy="146316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E531BDF-D0F9-410C-83F4-798A4B733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47" y="4149079"/>
            <a:ext cx="2183904" cy="21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9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">
            <a:extLst>
              <a:ext uri="{FF2B5EF4-FFF2-40B4-BE49-F238E27FC236}">
                <a16:creationId xmlns:a16="http://schemas.microsoft.com/office/drawing/2014/main" id="{07AB43E7-76E1-4E31-AC7F-03DC8D3F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747" name="直接连接符 19">
            <a:extLst>
              <a:ext uri="{FF2B5EF4-FFF2-40B4-BE49-F238E27FC236}">
                <a16:creationId xmlns:a16="http://schemas.microsoft.com/office/drawing/2014/main" id="{4B74C911-8967-40BB-A03E-3B6E95A01E22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263" y="-25400"/>
            <a:ext cx="1587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8" name="直接连接符 20">
            <a:extLst>
              <a:ext uri="{FF2B5EF4-FFF2-40B4-BE49-F238E27FC236}">
                <a16:creationId xmlns:a16="http://schemas.microsoft.com/office/drawing/2014/main" id="{54C23229-3924-49E2-B1BE-7A883763FCE7}"/>
              </a:ext>
            </a:extLst>
          </p:cNvPr>
          <p:cNvCxnSpPr>
            <a:cxnSpLocks/>
          </p:cNvCxnSpPr>
          <p:nvPr/>
        </p:nvCxnSpPr>
        <p:spPr bwMode="auto">
          <a:xfrm flipH="1">
            <a:off x="511175" y="-26988"/>
            <a:ext cx="1588" cy="55403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9" name="直接连接符 30">
            <a:extLst>
              <a:ext uri="{FF2B5EF4-FFF2-40B4-BE49-F238E27FC236}">
                <a16:creationId xmlns:a16="http://schemas.microsoft.com/office/drawing/2014/main" id="{CA87497C-5D49-48CD-B08B-F4D25491E2A9}"/>
              </a:ext>
            </a:extLst>
          </p:cNvPr>
          <p:cNvCxnSpPr>
            <a:cxnSpLocks/>
          </p:cNvCxnSpPr>
          <p:nvPr/>
        </p:nvCxnSpPr>
        <p:spPr bwMode="auto">
          <a:xfrm>
            <a:off x="576263" y="-26988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TextBox 19">
            <a:extLst>
              <a:ext uri="{FF2B5EF4-FFF2-40B4-BE49-F238E27FC236}">
                <a16:creationId xmlns:a16="http://schemas.microsoft.com/office/drawing/2014/main" id="{CA1AD77C-9101-41D5-84C1-806CF5721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11" y="119601"/>
            <a:ext cx="755372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6" name="文本框 104">
            <a:extLst>
              <a:ext uri="{FF2B5EF4-FFF2-40B4-BE49-F238E27FC236}">
                <a16:creationId xmlns:a16="http://schemas.microsoft.com/office/drawing/2014/main" id="{8C180595-2027-4E70-A4A9-002789074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836712"/>
            <a:ext cx="8118564" cy="4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Object detection 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 a fundamental computer vision task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FC27A1-A6C7-4561-88CE-A8C6B742B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49" y="4293096"/>
            <a:ext cx="2997502" cy="199333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BC495AF-ACC5-4935-8D65-78CE86346611}"/>
              </a:ext>
            </a:extLst>
          </p:cNvPr>
          <p:cNvSpPr/>
          <p:nvPr/>
        </p:nvSpPr>
        <p:spPr>
          <a:xfrm>
            <a:off x="251520" y="1307849"/>
            <a:ext cx="684076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Search and rescue, farmland thief detection, and traffic monitoring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AFC83D1-EB74-4B75-B4DD-B96F3D890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988840"/>
            <a:ext cx="2693015" cy="20090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FFFA7AC-6E62-4CAE-8314-CE45C66F5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496" y="1988840"/>
            <a:ext cx="2753872" cy="200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335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">
            <a:extLst>
              <a:ext uri="{FF2B5EF4-FFF2-40B4-BE49-F238E27FC236}">
                <a16:creationId xmlns:a16="http://schemas.microsoft.com/office/drawing/2014/main" id="{07AB43E7-76E1-4E31-AC7F-03DC8D3F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747" name="直接连接符 19">
            <a:extLst>
              <a:ext uri="{FF2B5EF4-FFF2-40B4-BE49-F238E27FC236}">
                <a16:creationId xmlns:a16="http://schemas.microsoft.com/office/drawing/2014/main" id="{4B74C911-8967-40BB-A03E-3B6E95A01E22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263" y="-25400"/>
            <a:ext cx="1588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8" name="直接连接符 20">
            <a:extLst>
              <a:ext uri="{FF2B5EF4-FFF2-40B4-BE49-F238E27FC236}">
                <a16:creationId xmlns:a16="http://schemas.microsoft.com/office/drawing/2014/main" id="{54C23229-3924-49E2-B1BE-7A883763FCE7}"/>
              </a:ext>
            </a:extLst>
          </p:cNvPr>
          <p:cNvCxnSpPr>
            <a:cxnSpLocks/>
          </p:cNvCxnSpPr>
          <p:nvPr/>
        </p:nvCxnSpPr>
        <p:spPr bwMode="auto">
          <a:xfrm>
            <a:off x="512763" y="-26988"/>
            <a:ext cx="0" cy="50366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9" name="直接连接符 30">
            <a:extLst>
              <a:ext uri="{FF2B5EF4-FFF2-40B4-BE49-F238E27FC236}">
                <a16:creationId xmlns:a16="http://schemas.microsoft.com/office/drawing/2014/main" id="{CA87497C-5D49-48CD-B08B-F4D25491E2A9}"/>
              </a:ext>
            </a:extLst>
          </p:cNvPr>
          <p:cNvCxnSpPr>
            <a:cxnSpLocks/>
          </p:cNvCxnSpPr>
          <p:nvPr/>
        </p:nvCxnSpPr>
        <p:spPr bwMode="auto">
          <a:xfrm>
            <a:off x="576263" y="-26988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TextBox 19">
            <a:extLst>
              <a:ext uri="{FF2B5EF4-FFF2-40B4-BE49-F238E27FC236}">
                <a16:creationId xmlns:a16="http://schemas.microsoft.com/office/drawing/2014/main" id="{CA1AD77C-9101-41D5-84C1-806CF5721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11" y="119601"/>
            <a:ext cx="755372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Motivation &amp; Goal</a:t>
            </a:r>
            <a:endParaRPr lang="zh-CN" altLang="en-US" b="1" dirty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8244E31-BFC2-4B08-993B-6C22B33F5516}"/>
              </a:ext>
            </a:extLst>
          </p:cNvPr>
          <p:cNvSpPr/>
          <p:nvPr/>
        </p:nvSpPr>
        <p:spPr>
          <a:xfrm>
            <a:off x="236848" y="908720"/>
            <a:ext cx="856895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Latest image-based methods suffer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degraded performance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under adverse conditions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C7FD0244-EA78-462C-BE8D-0289A523F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8" y="1488426"/>
            <a:ext cx="4477879" cy="122413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26EA8AA-C394-47E9-80AC-912DE4BEC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363" y="1512895"/>
            <a:ext cx="4531172" cy="118947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6D76C82-125F-44B1-BF02-3184C1E35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060" y="3227995"/>
            <a:ext cx="4385879" cy="1199825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48A66D7A-B560-4FBC-926C-E696A3C9DEA9}"/>
              </a:ext>
            </a:extLst>
          </p:cNvPr>
          <p:cNvSpPr txBox="1"/>
          <p:nvPr/>
        </p:nvSpPr>
        <p:spPr>
          <a:xfrm>
            <a:off x="2028497" y="2689751"/>
            <a:ext cx="467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9C6D9B3-6534-4A3B-914B-518779379009}"/>
              </a:ext>
            </a:extLst>
          </p:cNvPr>
          <p:cNvSpPr txBox="1"/>
          <p:nvPr/>
        </p:nvSpPr>
        <p:spPr>
          <a:xfrm>
            <a:off x="6580989" y="2712562"/>
            <a:ext cx="467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A07F33A-5BCA-4192-A51F-E40BF6928CA8}"/>
              </a:ext>
            </a:extLst>
          </p:cNvPr>
          <p:cNvSpPr txBox="1"/>
          <p:nvPr/>
        </p:nvSpPr>
        <p:spPr>
          <a:xfrm>
            <a:off x="4338039" y="4427820"/>
            <a:ext cx="467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5226395-7D8E-4EA1-AE04-44118B992D3D}"/>
              </a:ext>
            </a:extLst>
          </p:cNvPr>
          <p:cNvSpPr/>
          <p:nvPr/>
        </p:nvSpPr>
        <p:spPr>
          <a:xfrm>
            <a:off x="1297353" y="4866963"/>
            <a:ext cx="6081371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Goal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Robust object detection using mmWave radar and camera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687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">
            <a:extLst>
              <a:ext uri="{FF2B5EF4-FFF2-40B4-BE49-F238E27FC236}">
                <a16:creationId xmlns:a16="http://schemas.microsoft.com/office/drawing/2014/main" id="{07AB43E7-76E1-4E31-AC7F-03DC8D3F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747" name="直接连接符 19">
            <a:extLst>
              <a:ext uri="{FF2B5EF4-FFF2-40B4-BE49-F238E27FC236}">
                <a16:creationId xmlns:a16="http://schemas.microsoft.com/office/drawing/2014/main" id="{4B74C911-8967-40BB-A03E-3B6E95A01E22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263" y="-25400"/>
            <a:ext cx="1588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8" name="直接连接符 20">
            <a:extLst>
              <a:ext uri="{FF2B5EF4-FFF2-40B4-BE49-F238E27FC236}">
                <a16:creationId xmlns:a16="http://schemas.microsoft.com/office/drawing/2014/main" id="{54C23229-3924-49E2-B1BE-7A883763FCE7}"/>
              </a:ext>
            </a:extLst>
          </p:cNvPr>
          <p:cNvCxnSpPr>
            <a:cxnSpLocks/>
          </p:cNvCxnSpPr>
          <p:nvPr/>
        </p:nvCxnSpPr>
        <p:spPr bwMode="auto">
          <a:xfrm>
            <a:off x="512763" y="-26988"/>
            <a:ext cx="0" cy="50366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9" name="直接连接符 30">
            <a:extLst>
              <a:ext uri="{FF2B5EF4-FFF2-40B4-BE49-F238E27FC236}">
                <a16:creationId xmlns:a16="http://schemas.microsoft.com/office/drawing/2014/main" id="{CA87497C-5D49-48CD-B08B-F4D25491E2A9}"/>
              </a:ext>
            </a:extLst>
          </p:cNvPr>
          <p:cNvCxnSpPr>
            <a:cxnSpLocks/>
          </p:cNvCxnSpPr>
          <p:nvPr/>
        </p:nvCxnSpPr>
        <p:spPr bwMode="auto">
          <a:xfrm>
            <a:off x="576263" y="-26988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TextBox 19">
            <a:extLst>
              <a:ext uri="{FF2B5EF4-FFF2-40B4-BE49-F238E27FC236}">
                <a16:creationId xmlns:a16="http://schemas.microsoft.com/office/drawing/2014/main" id="{CA1AD77C-9101-41D5-84C1-806CF5721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11" y="119601"/>
            <a:ext cx="755372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Challenges</a:t>
            </a:r>
            <a:endParaRPr lang="zh-CN" altLang="en-US" b="1" dirty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8244E31-BFC2-4B08-993B-6C22B33F5516}"/>
              </a:ext>
            </a:extLst>
          </p:cNvPr>
          <p:cNvSpPr/>
          <p:nvPr/>
        </p:nvSpPr>
        <p:spPr>
          <a:xfrm>
            <a:off x="419311" y="908720"/>
            <a:ext cx="7791536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early fusion methods</a:t>
            </a:r>
          </a:p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Pros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concatenating features before backbone network</a:t>
            </a:r>
          </a:p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Cons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it is vulnerable to data noise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4636021-C547-486D-8093-C3004338EB9E}"/>
              </a:ext>
            </a:extLst>
          </p:cNvPr>
          <p:cNvSpPr/>
          <p:nvPr/>
        </p:nvSpPr>
        <p:spPr>
          <a:xfrm>
            <a:off x="419311" y="2237620"/>
            <a:ext cx="7698084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late fusion methods</a:t>
            </a:r>
          </a:p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Pros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separate the feature extraction network; concatenate the outputs into a final multi-channel feature map or fuse their proposals</a:t>
            </a:r>
          </a:p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Cons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it ignores the association of object information between feature maps in the early stage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4D21A1D-E0D1-43CF-91DF-AD985C05C61B}"/>
              </a:ext>
            </a:extLst>
          </p:cNvPr>
          <p:cNvSpPr/>
          <p:nvPr/>
        </p:nvSpPr>
        <p:spPr>
          <a:xfrm>
            <a:off x="449263" y="4355411"/>
            <a:ext cx="7761584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Fusion models need to be trained from scratch using multi-modality datasets</a:t>
            </a:r>
          </a:p>
          <a:p>
            <a:pPr marL="54000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Available camera-mmWave radar datasets: specific systems and scenes</a:t>
            </a:r>
          </a:p>
          <a:p>
            <a:pPr marL="54000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Process and annotate their self-built datasets; labor-intensive and costly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64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">
            <a:extLst>
              <a:ext uri="{FF2B5EF4-FFF2-40B4-BE49-F238E27FC236}">
                <a16:creationId xmlns:a16="http://schemas.microsoft.com/office/drawing/2014/main" id="{07AB43E7-76E1-4E31-AC7F-03DC8D3F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747" name="直接连接符 19">
            <a:extLst>
              <a:ext uri="{FF2B5EF4-FFF2-40B4-BE49-F238E27FC236}">
                <a16:creationId xmlns:a16="http://schemas.microsoft.com/office/drawing/2014/main" id="{4B74C911-8967-40BB-A03E-3B6E95A01E22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263" y="-25400"/>
            <a:ext cx="1588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8" name="直接连接符 20">
            <a:extLst>
              <a:ext uri="{FF2B5EF4-FFF2-40B4-BE49-F238E27FC236}">
                <a16:creationId xmlns:a16="http://schemas.microsoft.com/office/drawing/2014/main" id="{54C23229-3924-49E2-B1BE-7A883763FCE7}"/>
              </a:ext>
            </a:extLst>
          </p:cNvPr>
          <p:cNvCxnSpPr>
            <a:cxnSpLocks/>
          </p:cNvCxnSpPr>
          <p:nvPr/>
        </p:nvCxnSpPr>
        <p:spPr bwMode="auto">
          <a:xfrm>
            <a:off x="512763" y="-26988"/>
            <a:ext cx="0" cy="50366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9" name="直接连接符 30">
            <a:extLst>
              <a:ext uri="{FF2B5EF4-FFF2-40B4-BE49-F238E27FC236}">
                <a16:creationId xmlns:a16="http://schemas.microsoft.com/office/drawing/2014/main" id="{CA87497C-5D49-48CD-B08B-F4D25491E2A9}"/>
              </a:ext>
            </a:extLst>
          </p:cNvPr>
          <p:cNvCxnSpPr>
            <a:cxnSpLocks/>
          </p:cNvCxnSpPr>
          <p:nvPr/>
        </p:nvCxnSpPr>
        <p:spPr bwMode="auto">
          <a:xfrm>
            <a:off x="576263" y="-26988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TextBox 19">
            <a:extLst>
              <a:ext uri="{FF2B5EF4-FFF2-40B4-BE49-F238E27FC236}">
                <a16:creationId xmlns:a16="http://schemas.microsoft.com/office/drawing/2014/main" id="{CA1AD77C-9101-41D5-84C1-806CF5721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11" y="119601"/>
            <a:ext cx="755372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GLE-Net Overview</a:t>
            </a:r>
            <a:endParaRPr lang="zh-CN" altLang="en-US" b="1" dirty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8244E31-BFC2-4B08-993B-6C22B33F5516}"/>
              </a:ext>
            </a:extLst>
          </p:cNvPr>
          <p:cNvSpPr/>
          <p:nvPr/>
        </p:nvSpPr>
        <p:spPr>
          <a:xfrm>
            <a:off x="419311" y="908720"/>
            <a:ext cx="7791536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1st Stage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Local Enhancement (Auxiliary Module: Overlap Ratio)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F3B03F-CA17-4797-B513-1F848A564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110" y="1365442"/>
            <a:ext cx="2865368" cy="62158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3074EB3-FFA2-4FE4-A5FC-D9EEBFE9A31C}"/>
              </a:ext>
            </a:extLst>
          </p:cNvPr>
          <p:cNvSpPr/>
          <p:nvPr/>
        </p:nvSpPr>
        <p:spPr>
          <a:xfrm>
            <a:off x="450378" y="1834963"/>
            <a:ext cx="7984654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2st Stage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Global Enhancement (Variant Transformer: Encoder and Decoder)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9EECF0D-121B-44F3-A4FA-9DEC19F00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21" y="2301604"/>
            <a:ext cx="7064283" cy="443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224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">
            <a:extLst>
              <a:ext uri="{FF2B5EF4-FFF2-40B4-BE49-F238E27FC236}">
                <a16:creationId xmlns:a16="http://schemas.microsoft.com/office/drawing/2014/main" id="{07AB43E7-76E1-4E31-AC7F-03DC8D3F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747" name="直接连接符 19">
            <a:extLst>
              <a:ext uri="{FF2B5EF4-FFF2-40B4-BE49-F238E27FC236}">
                <a16:creationId xmlns:a16="http://schemas.microsoft.com/office/drawing/2014/main" id="{4B74C911-8967-40BB-A03E-3B6E95A01E22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263" y="-25400"/>
            <a:ext cx="1588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8" name="直接连接符 20">
            <a:extLst>
              <a:ext uri="{FF2B5EF4-FFF2-40B4-BE49-F238E27FC236}">
                <a16:creationId xmlns:a16="http://schemas.microsoft.com/office/drawing/2014/main" id="{54C23229-3924-49E2-B1BE-7A883763FCE7}"/>
              </a:ext>
            </a:extLst>
          </p:cNvPr>
          <p:cNvCxnSpPr>
            <a:cxnSpLocks/>
          </p:cNvCxnSpPr>
          <p:nvPr/>
        </p:nvCxnSpPr>
        <p:spPr bwMode="auto">
          <a:xfrm>
            <a:off x="512763" y="-26988"/>
            <a:ext cx="0" cy="50366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9" name="直接连接符 30">
            <a:extLst>
              <a:ext uri="{FF2B5EF4-FFF2-40B4-BE49-F238E27FC236}">
                <a16:creationId xmlns:a16="http://schemas.microsoft.com/office/drawing/2014/main" id="{CA87497C-5D49-48CD-B08B-F4D25491E2A9}"/>
              </a:ext>
            </a:extLst>
          </p:cNvPr>
          <p:cNvCxnSpPr>
            <a:cxnSpLocks/>
          </p:cNvCxnSpPr>
          <p:nvPr/>
        </p:nvCxnSpPr>
        <p:spPr bwMode="auto">
          <a:xfrm>
            <a:off x="576263" y="-26988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TextBox 19">
            <a:extLst>
              <a:ext uri="{FF2B5EF4-FFF2-40B4-BE49-F238E27FC236}">
                <a16:creationId xmlns:a16="http://schemas.microsoft.com/office/drawing/2014/main" id="{CA1AD77C-9101-41D5-84C1-806CF5721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11" y="119601"/>
            <a:ext cx="755372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Experiments</a:t>
            </a:r>
            <a:endParaRPr lang="zh-CN" altLang="en-US" b="1" dirty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8244E31-BFC2-4B08-993B-6C22B33F5516}"/>
              </a:ext>
            </a:extLst>
          </p:cNvPr>
          <p:cNvSpPr/>
          <p:nvPr/>
        </p:nvSpPr>
        <p:spPr>
          <a:xfrm>
            <a:off x="419310" y="908720"/>
            <a:ext cx="8113129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Datasets</a:t>
            </a:r>
          </a:p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USB 3.0 camera and a compact commodity mmWave radar IWR6843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DBAE0E-5F1B-408F-AADB-82A65C11FA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54"/>
          <a:stretch/>
        </p:blipFill>
        <p:spPr>
          <a:xfrm>
            <a:off x="251660" y="3974623"/>
            <a:ext cx="1897544" cy="15637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5F029D-4E9B-434C-A2CA-682537E6D4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815"/>
          <a:stretch/>
        </p:blipFill>
        <p:spPr>
          <a:xfrm>
            <a:off x="2483768" y="3894719"/>
            <a:ext cx="2905796" cy="16561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074B40-ADA7-41F6-AE09-E6EA324A74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111"/>
          <a:stretch/>
        </p:blipFill>
        <p:spPr>
          <a:xfrm>
            <a:off x="5651980" y="3861048"/>
            <a:ext cx="3240360" cy="172819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6ED28E6-3D0F-4E87-A3E4-F0496EAE863A}"/>
              </a:ext>
            </a:extLst>
          </p:cNvPr>
          <p:cNvSpPr txBox="1"/>
          <p:nvPr/>
        </p:nvSpPr>
        <p:spPr>
          <a:xfrm>
            <a:off x="966472" y="5572623"/>
            <a:ext cx="467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92EB469-D2AA-4182-A1A5-A2B15DEFEB94}"/>
              </a:ext>
            </a:extLst>
          </p:cNvPr>
          <p:cNvSpPr txBox="1"/>
          <p:nvPr/>
        </p:nvSpPr>
        <p:spPr>
          <a:xfrm>
            <a:off x="3702706" y="5572623"/>
            <a:ext cx="467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3DB7075-4AB1-4F88-B1F3-B8FCD5F3A8E7}"/>
              </a:ext>
            </a:extLst>
          </p:cNvPr>
          <p:cNvSpPr txBox="1"/>
          <p:nvPr/>
        </p:nvSpPr>
        <p:spPr>
          <a:xfrm>
            <a:off x="7038200" y="5589240"/>
            <a:ext cx="467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48393FE-63A4-49D9-9AF2-BE42F207B645}"/>
              </a:ext>
            </a:extLst>
          </p:cNvPr>
          <p:cNvSpPr/>
          <p:nvPr/>
        </p:nvSpPr>
        <p:spPr>
          <a:xfrm>
            <a:off x="419310" y="1745719"/>
            <a:ext cx="801572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Volunteers walk randomly in front of the collection equipment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C370E25-3CF9-4D5D-A4DA-2F0C014227E1}"/>
              </a:ext>
            </a:extLst>
          </p:cNvPr>
          <p:cNvSpPr/>
          <p:nvPr/>
        </p:nvSpPr>
        <p:spPr>
          <a:xfrm>
            <a:off x="419310" y="2161217"/>
            <a:ext cx="801572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 scenes (foggy weather) and 13 scenes (poor illumination); each frame contains 1 to 4 objects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C506F1E-E5D6-40F1-ADF2-C3C3E868AB1B}"/>
              </a:ext>
            </a:extLst>
          </p:cNvPr>
          <p:cNvSpPr/>
          <p:nvPr/>
        </p:nvSpPr>
        <p:spPr>
          <a:xfrm>
            <a:off x="419310" y="2987476"/>
            <a:ext cx="801572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2290 key frames under foggy weather condition; 2112 key frames under poor illumination condition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70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  <p:bldP spid="16" grpId="0"/>
      <p:bldP spid="17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">
            <a:extLst>
              <a:ext uri="{FF2B5EF4-FFF2-40B4-BE49-F238E27FC236}">
                <a16:creationId xmlns:a16="http://schemas.microsoft.com/office/drawing/2014/main" id="{07AB43E7-76E1-4E31-AC7F-03DC8D3F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747" name="直接连接符 19">
            <a:extLst>
              <a:ext uri="{FF2B5EF4-FFF2-40B4-BE49-F238E27FC236}">
                <a16:creationId xmlns:a16="http://schemas.microsoft.com/office/drawing/2014/main" id="{4B74C911-8967-40BB-A03E-3B6E95A01E22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263" y="-25400"/>
            <a:ext cx="1588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8" name="直接连接符 20">
            <a:extLst>
              <a:ext uri="{FF2B5EF4-FFF2-40B4-BE49-F238E27FC236}">
                <a16:creationId xmlns:a16="http://schemas.microsoft.com/office/drawing/2014/main" id="{54C23229-3924-49E2-B1BE-7A883763FCE7}"/>
              </a:ext>
            </a:extLst>
          </p:cNvPr>
          <p:cNvCxnSpPr>
            <a:cxnSpLocks/>
          </p:cNvCxnSpPr>
          <p:nvPr/>
        </p:nvCxnSpPr>
        <p:spPr bwMode="auto">
          <a:xfrm>
            <a:off x="512763" y="-26988"/>
            <a:ext cx="0" cy="50366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9" name="直接连接符 30">
            <a:extLst>
              <a:ext uri="{FF2B5EF4-FFF2-40B4-BE49-F238E27FC236}">
                <a16:creationId xmlns:a16="http://schemas.microsoft.com/office/drawing/2014/main" id="{CA87497C-5D49-48CD-B08B-F4D25491E2A9}"/>
              </a:ext>
            </a:extLst>
          </p:cNvPr>
          <p:cNvCxnSpPr>
            <a:cxnSpLocks/>
          </p:cNvCxnSpPr>
          <p:nvPr/>
        </p:nvCxnSpPr>
        <p:spPr bwMode="auto">
          <a:xfrm>
            <a:off x="576263" y="-26988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TextBox 19">
            <a:extLst>
              <a:ext uri="{FF2B5EF4-FFF2-40B4-BE49-F238E27FC236}">
                <a16:creationId xmlns:a16="http://schemas.microsoft.com/office/drawing/2014/main" id="{CA1AD77C-9101-41D5-84C1-806CF5721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11" y="119601"/>
            <a:ext cx="755372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Experiments</a:t>
            </a:r>
            <a:endParaRPr lang="zh-CN" altLang="en-US" b="1" dirty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8244E31-BFC2-4B08-993B-6C22B33F5516}"/>
              </a:ext>
            </a:extLst>
          </p:cNvPr>
          <p:cNvSpPr/>
          <p:nvPr/>
        </p:nvSpPr>
        <p:spPr>
          <a:xfrm>
            <a:off x="356174" y="961360"/>
            <a:ext cx="8113129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Setups</a:t>
            </a:r>
          </a:p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Pre-train: COCO + ExDark (93821 frames, 12 classes) and COCO + RESIDE (90782 frames, 12 classes) datasets</a:t>
            </a:r>
          </a:p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Device: T4 GPU</a:t>
            </a:r>
          </a:p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Model: Faster-RCNN (backbone: resnet 50)</a:t>
            </a:r>
          </a:p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Epochs: 100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E0B6E3-C040-44AD-96CE-E9C1DAF703ED}"/>
              </a:ext>
            </a:extLst>
          </p:cNvPr>
          <p:cNvSpPr/>
          <p:nvPr/>
        </p:nvSpPr>
        <p:spPr>
          <a:xfrm>
            <a:off x="356173" y="3621673"/>
            <a:ext cx="8113129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Baselines</a:t>
            </a:r>
          </a:p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Faster RCNN-Camera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which is an improved Faster-RCNN [NIPS’15]</a:t>
            </a:r>
          </a:p>
          <a:p>
            <a:pPr marL="54000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Faster RCNN-Radar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which uses the intermediate layer output of improved Faster-RCNN [NIPS’15]</a:t>
            </a:r>
          </a:p>
          <a:p>
            <a:pPr marL="54000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milliEye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which is a fusion network based on one-stage detector</a:t>
            </a:r>
          </a:p>
          <a:p>
            <a:pPr marL="54000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Naive Fusion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which is a fusion network based on two-stage detector</a:t>
            </a:r>
          </a:p>
        </p:txBody>
      </p:sp>
    </p:spTree>
    <p:extLst>
      <p:ext uri="{BB962C8B-B14F-4D97-AF65-F5344CB8AC3E}">
        <p14:creationId xmlns:p14="http://schemas.microsoft.com/office/powerpoint/2010/main" val="32709555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">
            <a:extLst>
              <a:ext uri="{FF2B5EF4-FFF2-40B4-BE49-F238E27FC236}">
                <a16:creationId xmlns:a16="http://schemas.microsoft.com/office/drawing/2014/main" id="{07AB43E7-76E1-4E31-AC7F-03DC8D3F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747" name="直接连接符 19">
            <a:extLst>
              <a:ext uri="{FF2B5EF4-FFF2-40B4-BE49-F238E27FC236}">
                <a16:creationId xmlns:a16="http://schemas.microsoft.com/office/drawing/2014/main" id="{4B74C911-8967-40BB-A03E-3B6E95A01E22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263" y="-25400"/>
            <a:ext cx="1588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8" name="直接连接符 20">
            <a:extLst>
              <a:ext uri="{FF2B5EF4-FFF2-40B4-BE49-F238E27FC236}">
                <a16:creationId xmlns:a16="http://schemas.microsoft.com/office/drawing/2014/main" id="{54C23229-3924-49E2-B1BE-7A883763FCE7}"/>
              </a:ext>
            </a:extLst>
          </p:cNvPr>
          <p:cNvCxnSpPr>
            <a:cxnSpLocks/>
          </p:cNvCxnSpPr>
          <p:nvPr/>
        </p:nvCxnSpPr>
        <p:spPr bwMode="auto">
          <a:xfrm>
            <a:off x="512763" y="-26988"/>
            <a:ext cx="0" cy="50366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9" name="直接连接符 30">
            <a:extLst>
              <a:ext uri="{FF2B5EF4-FFF2-40B4-BE49-F238E27FC236}">
                <a16:creationId xmlns:a16="http://schemas.microsoft.com/office/drawing/2014/main" id="{CA87497C-5D49-48CD-B08B-F4D25491E2A9}"/>
              </a:ext>
            </a:extLst>
          </p:cNvPr>
          <p:cNvCxnSpPr>
            <a:cxnSpLocks/>
          </p:cNvCxnSpPr>
          <p:nvPr/>
        </p:nvCxnSpPr>
        <p:spPr bwMode="auto">
          <a:xfrm>
            <a:off x="576263" y="-26988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TextBox 19">
            <a:extLst>
              <a:ext uri="{FF2B5EF4-FFF2-40B4-BE49-F238E27FC236}">
                <a16:creationId xmlns:a16="http://schemas.microsoft.com/office/drawing/2014/main" id="{CA1AD77C-9101-41D5-84C1-806CF5721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11" y="119601"/>
            <a:ext cx="755372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Experiments</a:t>
            </a:r>
            <a:endParaRPr lang="zh-CN" altLang="en-US" b="1" dirty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8244E31-BFC2-4B08-993B-6C22B33F5516}"/>
              </a:ext>
            </a:extLst>
          </p:cNvPr>
          <p:cNvSpPr/>
          <p:nvPr/>
        </p:nvSpPr>
        <p:spPr>
          <a:xfrm>
            <a:off x="442096" y="983202"/>
            <a:ext cx="8113129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Results under foggy weather condition</a:t>
            </a:r>
          </a:p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Naive Fusion improves AP 1.1% and 43.2% compared to Faster RCNN-Camera and Faster RCNN-Radar respectively.</a:t>
            </a:r>
          </a:p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milliEye achieves lower AP than Naive Fusion</a:t>
            </a:r>
          </a:p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GLE-Net improves the AP by 2.9% compared to Naive Fusion.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89144A-6533-4D14-BF49-8828EA246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541" y="4392341"/>
            <a:ext cx="5486237" cy="224928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373B520-E7DF-49D1-B946-6C446DFF9AAD}"/>
              </a:ext>
            </a:extLst>
          </p:cNvPr>
          <p:cNvSpPr/>
          <p:nvPr/>
        </p:nvSpPr>
        <p:spPr>
          <a:xfrm>
            <a:off x="512763" y="3103270"/>
            <a:ext cx="8042462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Ablation Study</a:t>
            </a:r>
          </a:p>
          <a:p>
            <a:pPr marL="54000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GLE-Net achieves average gains of 4.5%, 4.72% and 6.5% with auxiliary module, variant transformer and both compared to Naive Fusion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857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">
            <a:extLst>
              <a:ext uri="{FF2B5EF4-FFF2-40B4-BE49-F238E27FC236}">
                <a16:creationId xmlns:a16="http://schemas.microsoft.com/office/drawing/2014/main" id="{07AB43E7-76E1-4E31-AC7F-03DC8D3F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solidFill>
            <a:srgbClr val="0240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747" name="直接连接符 19">
            <a:extLst>
              <a:ext uri="{FF2B5EF4-FFF2-40B4-BE49-F238E27FC236}">
                <a16:creationId xmlns:a16="http://schemas.microsoft.com/office/drawing/2014/main" id="{4B74C911-8967-40BB-A03E-3B6E95A01E22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263" y="-25400"/>
            <a:ext cx="1588" cy="841375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8" name="直接连接符 20">
            <a:extLst>
              <a:ext uri="{FF2B5EF4-FFF2-40B4-BE49-F238E27FC236}">
                <a16:creationId xmlns:a16="http://schemas.microsoft.com/office/drawing/2014/main" id="{54C23229-3924-49E2-B1BE-7A883763FCE7}"/>
              </a:ext>
            </a:extLst>
          </p:cNvPr>
          <p:cNvCxnSpPr>
            <a:cxnSpLocks/>
          </p:cNvCxnSpPr>
          <p:nvPr/>
        </p:nvCxnSpPr>
        <p:spPr bwMode="auto">
          <a:xfrm>
            <a:off x="512763" y="-26988"/>
            <a:ext cx="0" cy="50366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9" name="直接连接符 30">
            <a:extLst>
              <a:ext uri="{FF2B5EF4-FFF2-40B4-BE49-F238E27FC236}">
                <a16:creationId xmlns:a16="http://schemas.microsoft.com/office/drawing/2014/main" id="{CA87497C-5D49-48CD-B08B-F4D25491E2A9}"/>
              </a:ext>
            </a:extLst>
          </p:cNvPr>
          <p:cNvCxnSpPr>
            <a:cxnSpLocks/>
          </p:cNvCxnSpPr>
          <p:nvPr/>
        </p:nvCxnSpPr>
        <p:spPr bwMode="auto">
          <a:xfrm>
            <a:off x="576263" y="-26988"/>
            <a:ext cx="0" cy="298451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TextBox 19">
            <a:extLst>
              <a:ext uri="{FF2B5EF4-FFF2-40B4-BE49-F238E27FC236}">
                <a16:creationId xmlns:a16="http://schemas.microsoft.com/office/drawing/2014/main" id="{CA1AD77C-9101-41D5-84C1-806CF5721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11" y="119601"/>
            <a:ext cx="755372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Experiments</a:t>
            </a:r>
            <a:endParaRPr lang="zh-CN" altLang="en-US" b="1" dirty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8244E31-BFC2-4B08-993B-6C22B33F5516}"/>
              </a:ext>
            </a:extLst>
          </p:cNvPr>
          <p:cNvSpPr/>
          <p:nvPr/>
        </p:nvSpPr>
        <p:spPr>
          <a:xfrm>
            <a:off x="442096" y="983202"/>
            <a:ext cx="8113129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Results under Poor Illumination Condition</a:t>
            </a:r>
          </a:p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Naive Fusion improves AP by 1.2% and 11.3% compared to Faster RCNN-Camera and Faster RCNN-Radar respectively</a:t>
            </a:r>
          </a:p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milliEye, its AP is 9.5% lower than Naive Fusion</a:t>
            </a:r>
          </a:p>
          <a:p>
            <a:pPr marL="54000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GLE-Net improves AP by 9.7% compared to Naive Fusion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73B520-E7DF-49D1-B946-6C446DFF9AAD}"/>
              </a:ext>
            </a:extLst>
          </p:cNvPr>
          <p:cNvSpPr/>
          <p:nvPr/>
        </p:nvSpPr>
        <p:spPr>
          <a:xfrm>
            <a:off x="442096" y="3161659"/>
            <a:ext cx="8042462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Ablation Study</a:t>
            </a:r>
          </a:p>
          <a:p>
            <a:pPr marL="54000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GLE-Net achieves average gains of 6.5%, 6.7% and 8.34% with auxiliary module, variant transformer and both compared to Naive Fusion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C98E12A-6B57-4ABB-8557-D69801880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991" y="4509120"/>
            <a:ext cx="5208017" cy="212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695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marL="0" indent="0" eaLnBrk="1" fontAlgn="auto" hangingPunct="1">
          <a:spcBef>
            <a:spcPts val="0"/>
          </a:spcBef>
          <a:buFont typeface="Arial" panose="020B0604020202020204" pitchFamily="34" charset="0"/>
          <a:buNone/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41097</TotalTime>
  <Words>591</Words>
  <Application>Microsoft Office PowerPoint</Application>
  <PresentationFormat>全屏显示(4:3)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华文细黑</vt:lpstr>
      <vt:lpstr>微软雅黑</vt:lpstr>
      <vt:lpstr>Arial</vt:lpstr>
      <vt:lpstr>Calibri</vt:lpstr>
      <vt:lpstr>Times New Roman</vt:lpstr>
      <vt:lpstr>Wingdings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seu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ICASSP</dc:title>
  <cp:lastModifiedBy>邓 凯凯</cp:lastModifiedBy>
  <cp:revision>2701</cp:revision>
  <dcterms:created xsi:type="dcterms:W3CDTF">2016-04-11T02:38:20Z</dcterms:created>
  <dcterms:modified xsi:type="dcterms:W3CDTF">2022-05-05T00:53:45Z</dcterms:modified>
</cp:coreProperties>
</file>