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0"/>
  </p:notesMasterIdLst>
  <p:sldIdLst>
    <p:sldId id="256" r:id="rId3"/>
    <p:sldId id="268" r:id="rId4"/>
    <p:sldId id="265" r:id="rId5"/>
    <p:sldId id="346" r:id="rId6"/>
    <p:sldId id="348" r:id="rId7"/>
    <p:sldId id="362" r:id="rId8"/>
    <p:sldId id="350" r:id="rId9"/>
    <p:sldId id="351" r:id="rId10"/>
    <p:sldId id="349" r:id="rId11"/>
    <p:sldId id="352" r:id="rId12"/>
    <p:sldId id="363" r:id="rId13"/>
    <p:sldId id="368" r:id="rId14"/>
    <p:sldId id="359" r:id="rId15"/>
    <p:sldId id="357" r:id="rId16"/>
    <p:sldId id="366" r:id="rId17"/>
    <p:sldId id="354" r:id="rId18"/>
    <p:sldId id="353" r:id="rId19"/>
  </p:sldIdLst>
  <p:sldSz cx="6858000" cy="5143500"/>
  <p:notesSz cx="6858000" cy="9144000"/>
  <p:defaultTextStyle>
    <a:lvl1pPr marL="0" algn="l" rtl="0" latinLnBrk="0">
      <a:defRPr lang="zh-TW" sz="1800" kern="1200">
        <a:solidFill>
          <a:schemeClr val="tx1"/>
        </a:solidFill>
        <a:latin typeface="+mn-lt"/>
        <a:ea typeface="+mn-ea"/>
        <a:cs typeface="+mn-cs"/>
      </a:defRPr>
    </a:lvl1pPr>
    <a:lvl2pPr marL="457200" algn="l" rtl="0" latinLnBrk="0">
      <a:defRPr lang="zh-TW" sz="1800" kern="1200">
        <a:solidFill>
          <a:schemeClr val="tx1"/>
        </a:solidFill>
        <a:latin typeface="+mn-lt"/>
        <a:ea typeface="+mn-ea"/>
        <a:cs typeface="+mn-cs"/>
      </a:defRPr>
    </a:lvl2pPr>
    <a:lvl3pPr marL="914400" algn="l" rtl="0" latinLnBrk="0">
      <a:defRPr lang="zh-TW" sz="1800" kern="1200">
        <a:solidFill>
          <a:schemeClr val="tx1"/>
        </a:solidFill>
        <a:latin typeface="+mn-lt"/>
        <a:ea typeface="+mn-ea"/>
        <a:cs typeface="+mn-cs"/>
      </a:defRPr>
    </a:lvl3pPr>
    <a:lvl4pPr marL="1371600" algn="l" rtl="0" latinLnBrk="0">
      <a:defRPr lang="zh-TW" sz="1800" kern="1200">
        <a:solidFill>
          <a:schemeClr val="tx1"/>
        </a:solidFill>
        <a:latin typeface="+mn-lt"/>
        <a:ea typeface="+mn-ea"/>
        <a:cs typeface="+mn-cs"/>
      </a:defRPr>
    </a:lvl4pPr>
    <a:lvl5pPr marL="1828800" algn="l" rtl="0" latinLnBrk="0">
      <a:defRPr lang="zh-TW" sz="1800" kern="1200">
        <a:solidFill>
          <a:schemeClr val="tx1"/>
        </a:solidFill>
        <a:latin typeface="+mn-lt"/>
        <a:ea typeface="+mn-ea"/>
        <a:cs typeface="+mn-cs"/>
      </a:defRPr>
    </a:lvl5pPr>
    <a:lvl6pPr marL="2286000" algn="l" rtl="0" latinLnBrk="0">
      <a:defRPr lang="zh-TW" sz="1800" kern="1200">
        <a:solidFill>
          <a:schemeClr val="tx1"/>
        </a:solidFill>
        <a:latin typeface="+mn-lt"/>
        <a:ea typeface="+mn-ea"/>
        <a:cs typeface="+mn-cs"/>
      </a:defRPr>
    </a:lvl6pPr>
    <a:lvl7pPr marL="2743200" algn="l" rtl="0" latinLnBrk="0">
      <a:defRPr lang="zh-TW" sz="1800" kern="1200">
        <a:solidFill>
          <a:schemeClr val="tx1"/>
        </a:solidFill>
        <a:latin typeface="+mn-lt"/>
        <a:ea typeface="+mn-ea"/>
        <a:cs typeface="+mn-cs"/>
      </a:defRPr>
    </a:lvl7pPr>
    <a:lvl8pPr marL="3200400" algn="l" rtl="0" latinLnBrk="0">
      <a:defRPr lang="zh-TW" sz="1800" kern="1200">
        <a:solidFill>
          <a:schemeClr val="tx1"/>
        </a:solidFill>
        <a:latin typeface="+mn-lt"/>
        <a:ea typeface="+mn-ea"/>
        <a:cs typeface="+mn-cs"/>
      </a:defRPr>
    </a:lvl8pPr>
    <a:lvl9pPr marL="3657600" algn="l" rtl="0" latinLnBrk="0">
      <a:defRPr lang="zh-TW"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404" autoAdjust="0"/>
    <p:restoredTop sz="87627" autoAdjust="0"/>
  </p:normalViewPr>
  <p:slideViewPr>
    <p:cSldViewPr>
      <p:cViewPr varScale="1">
        <p:scale>
          <a:sx n="121" d="100"/>
          <a:sy n="121" d="100"/>
        </p:scale>
        <p:origin x="184" y="456"/>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zh-TW" sz="1200"/>
            </a:lvl1pPr>
            <a:extLst/>
          </a:lstStyle>
          <a:p>
            <a:endParaRPr lang="zh-TW"/>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zh-TW" sz="1200"/>
            </a:lvl1pPr>
            <a:extLst/>
          </a:lstStyle>
          <a:p>
            <a:fld id="{A8ADFD5B-A66C-449C-B6E8-FB716D07777D}" type="datetimeFigureOut">
              <a:rPr lang="en-US"/>
              <a:pPr/>
              <a:t>3/9/17</a:t>
            </a:fld>
            <a:endParaRPr 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zh-TW"/>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zh-TW" sz="1200"/>
            </a:lvl1pPr>
            <a:extLst/>
          </a:lstStyle>
          <a:p>
            <a:endParaRPr 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TW" sz="1200"/>
            </a:lvl1pPr>
            <a:extLst/>
          </a:lstStyle>
          <a:p>
            <a:fld id="{CA5D3BF3-D352-46FC-8343-31F56E6730EA}" type="slidenum">
              <a:rPr/>
              <a:pPr/>
              <a:t>‹#›</a:t>
            </a:fld>
            <a:endParaRPr lang="zh-TW"/>
          </a:p>
        </p:txBody>
      </p:sp>
    </p:spTree>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latinLnBrk="0">
      <a:defRPr lang="zh-TW" sz="1200" kern="1200">
        <a:solidFill>
          <a:schemeClr val="tx1"/>
        </a:solidFill>
        <a:latin typeface="+mn-lt"/>
        <a:ea typeface="+mn-ea"/>
        <a:cs typeface="+mn-cs"/>
      </a:defRPr>
    </a:lvl2pPr>
    <a:lvl3pPr marL="914400" algn="l" rtl="0" latinLnBrk="0">
      <a:defRPr lang="zh-TW" sz="1200" kern="1200">
        <a:solidFill>
          <a:schemeClr val="tx1"/>
        </a:solidFill>
        <a:latin typeface="+mn-lt"/>
        <a:ea typeface="+mn-ea"/>
        <a:cs typeface="+mn-cs"/>
      </a:defRPr>
    </a:lvl3pPr>
    <a:lvl4pPr marL="1371600" algn="l" rtl="0" latinLnBrk="0">
      <a:defRPr lang="zh-TW" sz="1200" kern="1200">
        <a:solidFill>
          <a:schemeClr val="tx1"/>
        </a:solidFill>
        <a:latin typeface="+mn-lt"/>
        <a:ea typeface="+mn-ea"/>
        <a:cs typeface="+mn-cs"/>
      </a:defRPr>
    </a:lvl4pPr>
    <a:lvl5pPr marL="1828800" algn="l" rtl="0" latinLnBrk="0">
      <a:defRPr lang="zh-TW" sz="1200" kern="1200">
        <a:solidFill>
          <a:schemeClr val="tx1"/>
        </a:solidFill>
        <a:latin typeface="+mn-lt"/>
        <a:ea typeface="+mn-ea"/>
        <a:cs typeface="+mn-cs"/>
      </a:defRPr>
    </a:lvl5pPr>
    <a:lvl6pPr marL="2286000" algn="l" rtl="0" latinLnBrk="0">
      <a:defRPr lang="zh-TW" sz="1200" kern="1200">
        <a:solidFill>
          <a:schemeClr val="tx1"/>
        </a:solidFill>
        <a:latin typeface="+mn-lt"/>
        <a:ea typeface="+mn-ea"/>
        <a:cs typeface="+mn-cs"/>
      </a:defRPr>
    </a:lvl6pPr>
    <a:lvl7pPr marL="2743200" algn="l" rtl="0" latinLnBrk="0">
      <a:defRPr lang="zh-TW" sz="1200" kern="1200">
        <a:solidFill>
          <a:schemeClr val="tx1"/>
        </a:solidFill>
        <a:latin typeface="+mn-lt"/>
        <a:ea typeface="+mn-ea"/>
        <a:cs typeface="+mn-cs"/>
      </a:defRPr>
    </a:lvl7pPr>
    <a:lvl8pPr marL="3200400" algn="l" rtl="0" latinLnBrk="0">
      <a:defRPr lang="zh-TW" sz="1200" kern="1200">
        <a:solidFill>
          <a:schemeClr val="tx1"/>
        </a:solidFill>
        <a:latin typeface="+mn-lt"/>
        <a:ea typeface="+mn-ea"/>
        <a:cs typeface="+mn-cs"/>
      </a:defRPr>
    </a:lvl8pPr>
    <a:lvl9pPr marL="3657600" algn="l" rtl="0" latinLnBrk="0">
      <a:defRPr lang="zh-TW"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r>
              <a:rPr lang="en-US" altLang="zh-TW" dirty="0" smtClean="0"/>
              <a:t>hello every one, my name </a:t>
            </a:r>
            <a:r>
              <a:rPr lang="en-US" altLang="zh-TW" dirty="0" err="1" smtClean="0"/>
              <a:t>xuesong</a:t>
            </a:r>
            <a:r>
              <a:rPr lang="en-US" altLang="zh-TW" dirty="0" smtClean="0"/>
              <a:t> yang, a </a:t>
            </a:r>
            <a:r>
              <a:rPr lang="en-US" altLang="zh-TW" dirty="0" err="1" smtClean="0"/>
              <a:t>phd</a:t>
            </a:r>
            <a:r>
              <a:rPr lang="en-US" altLang="zh-TW" dirty="0" smtClean="0"/>
              <a:t> student at UIUC.</a:t>
            </a:r>
            <a:r>
              <a:rPr lang="en-US" altLang="zh-TW" baseline="0" dirty="0" smtClean="0"/>
              <a:t> Today I am </a:t>
            </a:r>
            <a:r>
              <a:rPr lang="en-US" altLang="zh-TW" baseline="0" dirty="0" err="1" smtClean="0"/>
              <a:t>gonna</a:t>
            </a:r>
            <a:r>
              <a:rPr lang="en-US" altLang="zh-TW" baseline="0" dirty="0" smtClean="0"/>
              <a:t> talk about my work at Microsoft Research: end-to-end joint learning of natural language understanding and dialog manager. This work is </a:t>
            </a:r>
            <a:r>
              <a:rPr lang="en-US" altLang="zh-TW" baseline="0" dirty="0" smtClean="0"/>
              <a:t>a collaborative work </a:t>
            </a:r>
            <a:r>
              <a:rPr lang="en-US" altLang="zh-TW" baseline="0" dirty="0" smtClean="0"/>
              <a:t>with Vivian, </a:t>
            </a:r>
            <a:r>
              <a:rPr lang="en-US" altLang="zh-TW" baseline="0" dirty="0" err="1" smtClean="0"/>
              <a:t>Dilek</a:t>
            </a:r>
            <a:r>
              <a:rPr lang="en-US" altLang="zh-TW" baseline="0" dirty="0" smtClean="0"/>
              <a:t>, Paul, </a:t>
            </a:r>
            <a:r>
              <a:rPr lang="en-US" altLang="zh-TW" baseline="0" dirty="0" err="1" smtClean="0"/>
              <a:t>Xiujun</a:t>
            </a:r>
            <a:r>
              <a:rPr lang="en-US" altLang="zh-TW" baseline="0" dirty="0" smtClean="0"/>
              <a:t>, </a:t>
            </a:r>
            <a:r>
              <a:rPr lang="en-US" altLang="zh-TW" baseline="0" dirty="0" err="1" smtClean="0"/>
              <a:t>Jianfeng</a:t>
            </a:r>
            <a:r>
              <a:rPr lang="en-US" altLang="zh-TW" baseline="0" dirty="0" smtClean="0"/>
              <a:t>, and Li.</a:t>
            </a:r>
          </a:p>
          <a:p>
            <a:endParaRPr lang="en-US" altLang="zh-TW" baseline="0" dirty="0" smtClean="0"/>
          </a:p>
          <a:p>
            <a:endParaRPr lang="en-US" altLang="zh-TW" baseline="0" dirty="0"/>
          </a:p>
          <a:p>
            <a:endParaRPr lang="zh-TW" dirty="0"/>
          </a:p>
        </p:txBody>
      </p:sp>
      <p:sp>
        <p:nvSpPr>
          <p:cNvPr id="4" name="Rectangle 3"/>
          <p:cNvSpPr>
            <a:spLocks noGrp="1"/>
          </p:cNvSpPr>
          <p:nvPr>
            <p:ph type="sldNum" sz="quarter" idx="10"/>
          </p:nvPr>
        </p:nvSpPr>
        <p:spPr/>
        <p:txBody>
          <a:bodyPr/>
          <a:lstStyle/>
          <a:p>
            <a:fld id="{CA5D3BF3-D352-46FC-8343-31F56E6730EA}" type="slidenum">
              <a:rPr lang="zh-TW" smtClean="0"/>
              <a:pPr/>
              <a:t>1</a:t>
            </a:fld>
            <a:endParaRPr 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results I am </a:t>
            </a:r>
            <a:r>
              <a:rPr lang="en-US" baseline="0" dirty="0" err="1" smtClean="0"/>
              <a:t>gonna</a:t>
            </a:r>
            <a:r>
              <a:rPr lang="en-US" baseline="0" dirty="0" smtClean="0"/>
              <a:t> </a:t>
            </a:r>
            <a:r>
              <a:rPr lang="en-US" baseline="0" dirty="0" err="1" smtClean="0"/>
              <a:t>demostrate</a:t>
            </a:r>
            <a:r>
              <a:rPr lang="en-US" baseline="0" dirty="0" smtClean="0"/>
              <a:t> is for end-to-end DM model. remember DM takes as inputs of user utterance or a history of utterances and predicts sap. we choose frame-level accuracy as the metric, which measures the accuracy that  multiple predicted actions are all correct.</a:t>
            </a:r>
          </a:p>
          <a:p>
            <a:r>
              <a:rPr lang="en-US" baseline="0" dirty="0" smtClean="0"/>
              <a:t>the pipelined model and joint model both outperform the baseline, and furthermore, </a:t>
            </a:r>
            <a:r>
              <a:rPr lang="en-US" baseline="0" dirty="0" err="1" smtClean="0"/>
              <a:t>jointmodel</a:t>
            </a:r>
            <a:r>
              <a:rPr lang="en-US" baseline="0" dirty="0" smtClean="0"/>
              <a:t> achieve even 10 % better accuracy than pipelined model.</a:t>
            </a:r>
          </a:p>
        </p:txBody>
      </p:sp>
      <p:sp>
        <p:nvSpPr>
          <p:cNvPr id="4" name="Slide Number Placeholder 3"/>
          <p:cNvSpPr>
            <a:spLocks noGrp="1"/>
          </p:cNvSpPr>
          <p:nvPr>
            <p:ph type="sldNum" sz="quarter" idx="10"/>
          </p:nvPr>
        </p:nvSpPr>
        <p:spPr/>
        <p:txBody>
          <a:bodyPr/>
          <a:lstStyle/>
          <a:p>
            <a:fld id="{CA5D3BF3-D352-46FC-8343-31F56E6730EA}" type="slidenum">
              <a:rPr lang="uk-UA" smtClean="0"/>
              <a:pPr/>
              <a:t>11</a:t>
            </a:fld>
            <a:endParaRPr lang="uk-UA" altLang="zh-TW"/>
          </a:p>
        </p:txBody>
      </p:sp>
    </p:spTree>
    <p:extLst>
      <p:ext uri="{BB962C8B-B14F-4D97-AF65-F5344CB8AC3E}">
        <p14:creationId xmlns:p14="http://schemas.microsoft.com/office/powerpoint/2010/main" val="213008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we also provided</a:t>
            </a:r>
            <a:r>
              <a:rPr lang="en-US" baseline="0" dirty="0" smtClean="0"/>
              <a:t> two oracle results.</a:t>
            </a:r>
            <a:endParaRPr lang="en-US" dirty="0" smtClean="0"/>
          </a:p>
          <a:p>
            <a:r>
              <a:rPr lang="en-US" dirty="0" smtClean="0"/>
              <a:t>Oracle</a:t>
            </a:r>
            <a:r>
              <a:rPr lang="en-US" dirty="0" smtClean="0"/>
              <a:t>: upper bound of </a:t>
            </a:r>
            <a:r>
              <a:rPr lang="en-US" dirty="0" smtClean="0"/>
              <a:t>DM</a:t>
            </a:r>
            <a:r>
              <a:rPr lang="en-US" baseline="0" dirty="0" smtClean="0"/>
              <a:t> model. in other word, it is the accuracy of DM output by taking only human annotations. From the comparison between two oracle models, BLSTM achieved 12% better accuracy. which indicates contextual user turns make significant contribution to DM performance.</a:t>
            </a:r>
          </a:p>
          <a:p>
            <a:r>
              <a:rPr lang="en-US" baseline="0" dirty="0" smtClean="0"/>
              <a:t>Above all, our joint model win the best accuracy, even better than </a:t>
            </a:r>
            <a:r>
              <a:rPr lang="en-US" baseline="0" dirty="0" err="1" smtClean="0"/>
              <a:t>orcal</a:t>
            </a:r>
            <a:r>
              <a:rPr lang="en-US" baseline="0" dirty="0" smtClean="0"/>
              <a:t> BLSTM, which shows it can learn richer latent representation of NLU</a:t>
            </a:r>
            <a:endParaRPr lang="en-US" baseline="0" dirty="0" smtClean="0"/>
          </a:p>
        </p:txBody>
      </p:sp>
      <p:sp>
        <p:nvSpPr>
          <p:cNvPr id="4" name="Slide Number Placeholder 3"/>
          <p:cNvSpPr>
            <a:spLocks noGrp="1"/>
          </p:cNvSpPr>
          <p:nvPr>
            <p:ph type="sldNum" sz="quarter" idx="10"/>
          </p:nvPr>
        </p:nvSpPr>
        <p:spPr/>
        <p:txBody>
          <a:bodyPr/>
          <a:lstStyle/>
          <a:p>
            <a:fld id="{CA5D3BF3-D352-46FC-8343-31F56E6730EA}" type="slidenum">
              <a:rPr lang="uk-UA" smtClean="0"/>
              <a:pPr/>
              <a:t>12</a:t>
            </a:fld>
            <a:endParaRPr lang="uk-UA" altLang="zh-TW"/>
          </a:p>
        </p:txBody>
      </p:sp>
    </p:spTree>
    <p:extLst>
      <p:ext uri="{BB962C8B-B14F-4D97-AF65-F5344CB8AC3E}">
        <p14:creationId xmlns:p14="http://schemas.microsoft.com/office/powerpoint/2010/main" val="167359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a:t>
            </a:r>
            <a:r>
              <a:rPr lang="en-US" baseline="0" dirty="0" smtClean="0"/>
              <a:t>also interested </a:t>
            </a:r>
            <a:r>
              <a:rPr lang="en-US" baseline="0" dirty="0" smtClean="0"/>
              <a:t>in how DM output can refine the </a:t>
            </a:r>
            <a:r>
              <a:rPr lang="en-US" baseline="0" dirty="0" err="1" smtClean="0"/>
              <a:t>nlu</a:t>
            </a:r>
            <a:r>
              <a:rPr lang="en-US" baseline="0" dirty="0" smtClean="0"/>
              <a:t>. Here shows </a:t>
            </a:r>
            <a:r>
              <a:rPr lang="en-US" baseline="0" dirty="0" smtClean="0"/>
              <a:t>the </a:t>
            </a:r>
            <a:r>
              <a:rPr lang="en-US" baseline="0" dirty="0" err="1" smtClean="0"/>
              <a:t>nlu</a:t>
            </a:r>
            <a:r>
              <a:rPr lang="en-US" baseline="0" dirty="0" smtClean="0"/>
              <a:t> </a:t>
            </a:r>
            <a:r>
              <a:rPr lang="en-US" baseline="0" dirty="0" err="1" smtClean="0"/>
              <a:t>resutls</a:t>
            </a:r>
            <a:r>
              <a:rPr lang="en-US" baseline="0" dirty="0" smtClean="0"/>
              <a:t> </a:t>
            </a:r>
            <a:r>
              <a:rPr lang="en-US" baseline="0" dirty="0" smtClean="0"/>
              <a:t>here in the same metric of frame-level accuracy.</a:t>
            </a:r>
            <a:endParaRPr lang="en-US" baseline="0" dirty="0" smtClean="0"/>
          </a:p>
          <a:p>
            <a:r>
              <a:rPr lang="en-US" baseline="0" dirty="0" smtClean="0"/>
              <a:t>(click)</a:t>
            </a:r>
            <a:endParaRPr lang="en-US" baseline="0" dirty="0" smtClean="0"/>
          </a:p>
          <a:p>
            <a:r>
              <a:rPr lang="en-US" baseline="0" dirty="0" smtClean="0"/>
              <a:t>The CRF+SVM baseline </a:t>
            </a:r>
            <a:r>
              <a:rPr lang="en-US" baseline="0" dirty="0" smtClean="0"/>
              <a:t>system </a:t>
            </a:r>
            <a:r>
              <a:rPr lang="en-US" baseline="0" dirty="0" smtClean="0"/>
              <a:t>maintains </a:t>
            </a:r>
            <a:r>
              <a:rPr lang="en-US" baseline="0" dirty="0" smtClean="0"/>
              <a:t>a strong performance with 33.1,  given the complicated scenario of human-human dialogs.</a:t>
            </a:r>
          </a:p>
          <a:p>
            <a:r>
              <a:rPr lang="en-US" baseline="0" dirty="0" smtClean="0"/>
              <a:t>our proposed pipeline and joint models outperform baseline.</a:t>
            </a:r>
          </a:p>
          <a:p>
            <a:r>
              <a:rPr lang="en-US" baseline="0" dirty="0" smtClean="0"/>
              <a:t>even further, joint model has better accuracy than pipelined as well , which indicates that extra sap signal refined NLU by back-propagating the associate errors.</a:t>
            </a:r>
          </a:p>
          <a:p>
            <a:r>
              <a:rPr lang="en-US" baseline="0" dirty="0" smtClean="0"/>
              <a:t>if we zoom in and look at the individual task of NLU, the </a:t>
            </a:r>
            <a:r>
              <a:rPr lang="en-US" baseline="0" dirty="0" smtClean="0"/>
              <a:t>improvement of intent prediction task is bigger than slot filing task. </a:t>
            </a:r>
            <a:r>
              <a:rPr lang="en-US" baseline="0" dirty="0" smtClean="0"/>
              <a:t>this </a:t>
            </a:r>
            <a:r>
              <a:rPr lang="en-US" baseline="0" dirty="0" err="1" smtClean="0"/>
              <a:t>observationSystem</a:t>
            </a:r>
            <a:r>
              <a:rPr lang="en-US" baseline="0" dirty="0" smtClean="0"/>
              <a:t> </a:t>
            </a:r>
            <a:r>
              <a:rPr lang="en-US" baseline="0" dirty="0" smtClean="0"/>
              <a:t>action and user intents have stronger correlation than </a:t>
            </a:r>
            <a:r>
              <a:rPr lang="en-US" baseline="0" dirty="0" smtClean="0"/>
              <a:t>slot</a:t>
            </a:r>
            <a:endParaRPr lang="en-US" baseline="0" dirty="0" smtClean="0"/>
          </a:p>
        </p:txBody>
      </p:sp>
      <p:sp>
        <p:nvSpPr>
          <p:cNvPr id="4" name="Slide Number Placeholder 3"/>
          <p:cNvSpPr>
            <a:spLocks noGrp="1"/>
          </p:cNvSpPr>
          <p:nvPr>
            <p:ph type="sldNum" sz="quarter" idx="10"/>
          </p:nvPr>
        </p:nvSpPr>
        <p:spPr/>
        <p:txBody>
          <a:bodyPr/>
          <a:lstStyle/>
          <a:p>
            <a:fld id="{CA5D3BF3-D352-46FC-8343-31F56E6730EA}" type="slidenum">
              <a:rPr lang="uk-UA" smtClean="0"/>
              <a:pPr/>
              <a:t>13</a:t>
            </a:fld>
            <a:endParaRPr lang="uk-UA" altLang="zh-TW"/>
          </a:p>
        </p:txBody>
      </p:sp>
    </p:spTree>
    <p:extLst>
      <p:ext uri="{BB962C8B-B14F-4D97-AF65-F5344CB8AC3E}">
        <p14:creationId xmlns:p14="http://schemas.microsoft.com/office/powerpoint/2010/main" val="120455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outperform:</a:t>
            </a:r>
          </a:p>
          <a:p>
            <a:endParaRPr lang="en-US" baseline="0" dirty="0" smtClean="0"/>
          </a:p>
          <a:p>
            <a:pPr marL="228600" indent="-228600">
              <a:buAutoNum type="arabicPeriod"/>
            </a:pPr>
            <a:r>
              <a:rPr lang="en-US" baseline="0" dirty="0" smtClean="0"/>
              <a:t>We obtained a better DM, by </a:t>
            </a:r>
            <a:r>
              <a:rPr lang="en-US" baseline="0" dirty="0" err="1" smtClean="0"/>
              <a:t>susnig</a:t>
            </a:r>
            <a:r>
              <a:rPr lang="en-US" baseline="0" dirty="0" smtClean="0"/>
              <a:t> the contextual dialog memory</a:t>
            </a:r>
          </a:p>
          <a:p>
            <a:pPr marL="228600" indent="-228600">
              <a:buAutoNum type="arabicPeriod"/>
            </a:pPr>
            <a:r>
              <a:rPr lang="en-US" baseline="0" dirty="0" smtClean="0"/>
              <a:t>We also </a:t>
            </a:r>
            <a:r>
              <a:rPr lang="en-US" baseline="0" dirty="0" err="1" smtClean="0"/>
              <a:t>obatained</a:t>
            </a:r>
            <a:r>
              <a:rPr lang="en-US" baseline="0" dirty="0" smtClean="0"/>
              <a:t> a better NLU, </a:t>
            </a:r>
            <a:r>
              <a:rPr lang="en-US" baseline="0" dirty="0" err="1" smtClean="0"/>
              <a:t>wihci</a:t>
            </a:r>
            <a:r>
              <a:rPr lang="en-US" baseline="0" dirty="0" smtClean="0"/>
              <a:t> is refined by extra supervise </a:t>
            </a:r>
            <a:r>
              <a:rPr lang="en-US" baseline="0" dirty="0" err="1" smtClean="0"/>
              <a:t>sigall</a:t>
            </a:r>
            <a:r>
              <a:rPr lang="en-US" baseline="0" dirty="0" smtClean="0"/>
              <a:t> from DM</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uk-UA" smtClean="0"/>
              <a:pPr/>
              <a:t>14</a:t>
            </a:fld>
            <a:endParaRPr lang="uk-UA" altLang="zh-TW"/>
          </a:p>
        </p:txBody>
      </p:sp>
    </p:spTree>
    <p:extLst>
      <p:ext uri="{BB962C8B-B14F-4D97-AF65-F5344CB8AC3E}">
        <p14:creationId xmlns:p14="http://schemas.microsoft.com/office/powerpoint/2010/main" val="19614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Recently</a:t>
            </a:r>
            <a:r>
              <a:rPr lang="en-US" dirty="0" smtClean="0"/>
              <a:t>, designing</a:t>
            </a:r>
            <a:r>
              <a:rPr lang="en-US" baseline="0" dirty="0" smtClean="0"/>
              <a:t> conversational agents for commercial purposes has attracted more attention from industry. Leading companies, like MS, Apple, Amazon, etc. has released </a:t>
            </a:r>
            <a:r>
              <a:rPr lang="en-US" baseline="0" dirty="0"/>
              <a:t>their </a:t>
            </a:r>
            <a:r>
              <a:rPr lang="en-US" baseline="0" dirty="0" smtClean="0"/>
              <a:t>products </a:t>
            </a:r>
            <a:r>
              <a:rPr lang="en-US" baseline="0" dirty="0"/>
              <a:t>to the </a:t>
            </a:r>
            <a:r>
              <a:rPr lang="en-US" baseline="0" dirty="0" smtClean="0"/>
              <a:t>public</a:t>
            </a:r>
            <a:r>
              <a:rPr lang="en-US" baseline="0" dirty="0" smtClean="0"/>
              <a:t>.(click) </a:t>
            </a:r>
            <a:r>
              <a:rPr lang="en-US" baseline="0" dirty="0" smtClean="0"/>
              <a:t>t</a:t>
            </a:r>
            <a:r>
              <a:rPr lang="is-IS" baseline="0" dirty="0" smtClean="0"/>
              <a:t>heir functionalities </a:t>
            </a:r>
            <a:r>
              <a:rPr lang="is-IS" baseline="0" dirty="0"/>
              <a:t>may </a:t>
            </a:r>
            <a:r>
              <a:rPr lang="is-IS" baseline="0" dirty="0" smtClean="0"/>
              <a:t>vary, but they all try to interact with human via either speech or texts. </a:t>
            </a:r>
            <a:r>
              <a:rPr lang="en-US" baseline="0" dirty="0" smtClean="0"/>
              <a:t> specifically, the dialog system can be further categorized as chit-chat and task-oriented systems. chit-chat is </a:t>
            </a:r>
            <a:r>
              <a:rPr lang="en-US" baseline="0" dirty="0" err="1" smtClean="0"/>
              <a:t>kindof</a:t>
            </a:r>
            <a:r>
              <a:rPr lang="en-US" baseline="0" dirty="0" smtClean="0"/>
              <a:t> mimicking the free chats between humans, while task oriented system aims at completing tasks. for example, booking a movie ticket. Our </a:t>
            </a:r>
            <a:r>
              <a:rPr lang="en-US" baseline="0" dirty="0" smtClean="0"/>
              <a:t>work </a:t>
            </a:r>
            <a:r>
              <a:rPr lang="en-US" baseline="0" dirty="0" smtClean="0"/>
              <a:t>mostly focuses </a:t>
            </a:r>
            <a:r>
              <a:rPr lang="en-US" baseline="0" dirty="0" smtClean="0"/>
              <a:t>on task –oriented dialog.</a:t>
            </a:r>
          </a:p>
        </p:txBody>
      </p:sp>
      <p:sp>
        <p:nvSpPr>
          <p:cNvPr id="4" name="Slide Number Placeholder 3"/>
          <p:cNvSpPr>
            <a:spLocks noGrp="1"/>
          </p:cNvSpPr>
          <p:nvPr>
            <p:ph type="sldNum" sz="quarter" idx="10"/>
          </p:nvPr>
        </p:nvSpPr>
        <p:spPr/>
        <p:txBody>
          <a:bodyPr/>
          <a:lstStyle/>
          <a:p>
            <a:fld id="{CA5D3BF3-D352-46FC-8343-31F56E6730EA}" type="slidenum">
              <a:rPr lang="uk-UA" smtClean="0"/>
              <a:pPr/>
              <a:t>2</a:t>
            </a:fld>
            <a:endParaRPr lang="uk-UA" altLang="zh-TW"/>
          </a:p>
        </p:txBody>
      </p:sp>
    </p:spTree>
    <p:extLst>
      <p:ext uri="{BB962C8B-B14F-4D97-AF65-F5344CB8AC3E}">
        <p14:creationId xmlns:p14="http://schemas.microsoft.com/office/powerpoint/2010/main" val="93369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typically, the design of dialog systems follows a pipelined framework.  user speaks a utterance, and the </a:t>
            </a:r>
            <a:r>
              <a:rPr lang="en-US" baseline="0" dirty="0" err="1" smtClean="0"/>
              <a:t>wavform</a:t>
            </a:r>
            <a:r>
              <a:rPr lang="en-US" baseline="0" dirty="0" smtClean="0"/>
              <a:t> signal is transcribed by Automatic speech recognizer; Alternatively, the user can also input a sentence. for example, user asks "any action movie recommended this weekend?". Then Natural language understanding module transforms this utterance into semantic frames by detecting user intents and filling the associate slots. as shown here, frame </a:t>
            </a:r>
            <a:r>
              <a:rPr lang="en-US" baseline="0" dirty="0" smtClean="0"/>
              <a:t>is "</a:t>
            </a:r>
            <a:r>
              <a:rPr lang="en-US" baseline="0" dirty="0" err="1" smtClean="0"/>
              <a:t>request_movie</a:t>
            </a:r>
            <a:r>
              <a:rPr lang="en-US" baseline="0" dirty="0" smtClean="0"/>
              <a:t>", and </a:t>
            </a:r>
            <a:r>
              <a:rPr lang="en-US" baseline="0" dirty="0" smtClean="0"/>
              <a:t>genre slot </a:t>
            </a:r>
            <a:r>
              <a:rPr lang="en-US" baseline="0" dirty="0" smtClean="0"/>
              <a:t>is action, </a:t>
            </a:r>
            <a:r>
              <a:rPr lang="en-US" baseline="0" dirty="0" smtClean="0"/>
              <a:t>date slot </a:t>
            </a:r>
            <a:r>
              <a:rPr lang="en-US" baseline="0" dirty="0" smtClean="0"/>
              <a:t>is this weekend. Dialog manager monitors the belief distribution over all possible user states and predicts responsive system actions, here it predicts </a:t>
            </a:r>
            <a:r>
              <a:rPr lang="en-US" baseline="0" dirty="0" err="1" smtClean="0"/>
              <a:t>request_location</a:t>
            </a:r>
            <a:r>
              <a:rPr lang="en-US" baseline="0" dirty="0" smtClean="0"/>
              <a:t>. after that, the action is converted into a natural language as the response to the user either via synthesized speech or text</a:t>
            </a:r>
            <a:r>
              <a:rPr lang="en-US" baseline="0" dirty="0" smtClean="0"/>
              <a:t>. There is an important issue of this pipelined structure. The output of NLU is error-prone, and the error is easily to be propagated to the following dialog manager, which leads to the problem of system action prediction.</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uk-UA" smtClean="0"/>
              <a:pPr/>
              <a:t>3</a:t>
            </a:fld>
            <a:endParaRPr lang="uk-UA" altLang="zh-TW"/>
          </a:p>
        </p:txBody>
      </p:sp>
    </p:spTree>
    <p:extLst>
      <p:ext uri="{BB962C8B-B14F-4D97-AF65-F5344CB8AC3E}">
        <p14:creationId xmlns:p14="http://schemas.microsoft.com/office/powerpoint/2010/main" val="78329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address</a:t>
            </a:r>
            <a:r>
              <a:rPr lang="en-US" baseline="0" dirty="0" smtClean="0"/>
              <a:t> the problems of error propagation, we proposed an end-to-end model, that could mitigate the affects of noisy output from NLU, and NLU can be refined as well by the extra supervised system action signal from dialog manager. Our proposed model is designed in a way of multi-task learning, which uses user intent prediction and slot tagging tasks in NLU, and system action prediction task in DM. Besides, this model can get access to the user history and keep monitoring the user behavior states over time.</a:t>
            </a:r>
          </a:p>
        </p:txBody>
      </p:sp>
      <p:sp>
        <p:nvSpPr>
          <p:cNvPr id="4" name="Slide Number Placeholder 3"/>
          <p:cNvSpPr>
            <a:spLocks noGrp="1"/>
          </p:cNvSpPr>
          <p:nvPr>
            <p:ph type="sldNum" sz="quarter" idx="10"/>
          </p:nvPr>
        </p:nvSpPr>
        <p:spPr/>
        <p:txBody>
          <a:bodyPr/>
          <a:lstStyle/>
          <a:p>
            <a:fld id="{CA5D3BF3-D352-46FC-8343-31F56E6730EA}" type="slidenum">
              <a:rPr lang="uk-UA" smtClean="0"/>
              <a:pPr/>
              <a:t>4</a:t>
            </a:fld>
            <a:endParaRPr lang="uk-UA" altLang="zh-TW"/>
          </a:p>
        </p:txBody>
      </p:sp>
    </p:spTree>
    <p:extLst>
      <p:ext uri="{BB962C8B-B14F-4D97-AF65-F5344CB8AC3E}">
        <p14:creationId xmlns:p14="http://schemas.microsoft.com/office/powerpoint/2010/main" val="71053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before going through the models,</a:t>
            </a:r>
            <a:r>
              <a:rPr lang="en-US" baseline="0" dirty="0" smtClean="0"/>
              <a:t> </a:t>
            </a:r>
            <a:r>
              <a:rPr lang="en-US" dirty="0" smtClean="0"/>
              <a:t>let </a:t>
            </a:r>
            <a:r>
              <a:rPr lang="en-US" dirty="0" smtClean="0"/>
              <a:t>me show</a:t>
            </a:r>
            <a:r>
              <a:rPr lang="en-US" baseline="0" dirty="0" smtClean="0"/>
              <a:t> </a:t>
            </a:r>
            <a:r>
              <a:rPr lang="en-US" baseline="0" dirty="0" smtClean="0"/>
              <a:t>you the sample of </a:t>
            </a:r>
            <a:r>
              <a:rPr lang="en-US" baseline="0" dirty="0" smtClean="0"/>
              <a:t>real human-human </a:t>
            </a:r>
            <a:r>
              <a:rPr lang="en-US" baseline="0" dirty="0" smtClean="0"/>
              <a:t>dialogs.</a:t>
            </a:r>
            <a:endParaRPr lang="en-US" baseline="0" dirty="0" smtClean="0"/>
          </a:p>
          <a:p>
            <a:r>
              <a:rPr lang="en-US" baseline="0" dirty="0" smtClean="0"/>
              <a:t>read </a:t>
            </a:r>
            <a:r>
              <a:rPr lang="en-US" baseline="0" dirty="0" smtClean="0"/>
              <a:t> </a:t>
            </a:r>
            <a:r>
              <a:rPr lang="en-US" baseline="0" dirty="0" err="1" smtClean="0"/>
              <a:t>unitil</a:t>
            </a:r>
            <a:r>
              <a:rPr lang="en-US" baseline="0" dirty="0" smtClean="0"/>
              <a:t> "so you </a:t>
            </a:r>
            <a:r>
              <a:rPr lang="en-US" baseline="0" dirty="0" err="1" smtClean="0"/>
              <a:t>dont</a:t>
            </a:r>
            <a:r>
              <a:rPr lang="en-US" baseline="0" dirty="0" smtClean="0"/>
              <a:t>"</a:t>
            </a:r>
            <a:endParaRPr lang="en-US" baseline="0" dirty="0" smtClean="0"/>
          </a:p>
          <a:p>
            <a:r>
              <a:rPr lang="en-US" baseline="0" dirty="0" smtClean="0"/>
              <a:t>then, the agent made a </a:t>
            </a:r>
            <a:r>
              <a:rPr lang="en-US" baseline="0" dirty="0" smtClean="0"/>
              <a:t>response </a:t>
            </a:r>
            <a:r>
              <a:rPr lang="en-US" baseline="0" dirty="0" smtClean="0"/>
              <a:t>"you </a:t>
            </a:r>
            <a:r>
              <a:rPr lang="en-US" baseline="0" dirty="0" smtClean="0"/>
              <a:t>don't mind if if it s not roomy</a:t>
            </a:r>
            <a:r>
              <a:rPr lang="en-US" baseline="0" dirty="0" smtClean="0"/>
              <a:t>". you can see that, </a:t>
            </a:r>
            <a:r>
              <a:rPr lang="en-US" baseline="0" dirty="0" smtClean="0"/>
              <a:t>this response </a:t>
            </a:r>
            <a:r>
              <a:rPr lang="en-US" baseline="0" dirty="0" smtClean="0"/>
              <a:t>relied on </a:t>
            </a:r>
            <a:r>
              <a:rPr lang="en-US" baseline="0" dirty="0" smtClean="0"/>
              <a:t>the history of user </a:t>
            </a:r>
            <a:r>
              <a:rPr lang="en-US" baseline="0" dirty="0" smtClean="0"/>
              <a:t>turns, </a:t>
            </a:r>
            <a:r>
              <a:rPr lang="en-US" baseline="0" dirty="0" smtClean="0"/>
              <a:t>like the cheap hotel </a:t>
            </a:r>
            <a:r>
              <a:rPr lang="en-US" baseline="0" dirty="0" smtClean="0"/>
              <a:t>and </a:t>
            </a:r>
            <a:r>
              <a:rPr lang="en-US" baseline="0" dirty="0" smtClean="0"/>
              <a:t>leave </a:t>
            </a:r>
            <a:r>
              <a:rPr lang="en-US" baseline="0" dirty="0" smtClean="0"/>
              <a:t>our things. </a:t>
            </a:r>
            <a:r>
              <a:rPr lang="en-US" baseline="0" dirty="0" smtClean="0"/>
              <a:t>(click) </a:t>
            </a:r>
            <a:r>
              <a:rPr lang="en-US" baseline="0" dirty="0" smtClean="0"/>
              <a:t>so if the agent only consider the "leave our things", its hard to make response about hotel. So this observation illustrates that  the </a:t>
            </a:r>
            <a:r>
              <a:rPr lang="en-US" baseline="0" dirty="0" smtClean="0"/>
              <a:t>two user </a:t>
            </a:r>
            <a:r>
              <a:rPr lang="en-US" baseline="0" dirty="0" smtClean="0"/>
              <a:t>intents, or saying the user history, helps to infer </a:t>
            </a:r>
            <a:r>
              <a:rPr lang="en-US" baseline="0" dirty="0" smtClean="0"/>
              <a:t>the following agent </a:t>
            </a:r>
            <a:r>
              <a:rPr lang="en-US" baseline="0" dirty="0" smtClean="0"/>
              <a:t>response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CA5D3BF3-D352-46FC-8343-31F56E6730EA}" type="slidenum">
              <a:rPr lang="uk-UA" smtClean="0"/>
              <a:pPr/>
              <a:t>5</a:t>
            </a:fld>
            <a:endParaRPr lang="uk-UA" altLang="zh-TW"/>
          </a:p>
        </p:txBody>
      </p:sp>
    </p:spTree>
    <p:extLst>
      <p:ext uri="{BB962C8B-B14F-4D97-AF65-F5344CB8AC3E}">
        <p14:creationId xmlns:p14="http://schemas.microsoft.com/office/powerpoint/2010/main" val="24330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 me show</a:t>
            </a:r>
            <a:r>
              <a:rPr lang="en-US" baseline="0" dirty="0" smtClean="0"/>
              <a:t> you the NLU model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user asks utterance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slot </a:t>
            </a:r>
            <a:r>
              <a:rPr lang="en-US" baseline="0" dirty="0" err="1" smtClean="0"/>
              <a:t>tatgging</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intro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user intents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infor</a:t>
            </a:r>
            <a:r>
              <a:rPr lang="en-US" baseline="0" dirty="0" smtClean="0"/>
              <a:t>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becasue</a:t>
            </a:r>
            <a:r>
              <a:rPr lang="en-US" baseline="0" dirty="0" smtClean="0"/>
              <a:t> two tasks can complement with each other, we share the</a:t>
            </a:r>
          </a:p>
        </p:txBody>
      </p:sp>
      <p:sp>
        <p:nvSpPr>
          <p:cNvPr id="4" name="Slide Number Placeholder 3"/>
          <p:cNvSpPr>
            <a:spLocks noGrp="1"/>
          </p:cNvSpPr>
          <p:nvPr>
            <p:ph type="sldNum" sz="quarter" idx="10"/>
          </p:nvPr>
        </p:nvSpPr>
        <p:spPr/>
        <p:txBody>
          <a:bodyPr/>
          <a:lstStyle/>
          <a:p>
            <a:fld id="{38B3C712-4795-5749-B516-9D40CEFE8D17}" type="slidenum">
              <a:rPr lang="en-US" smtClean="0"/>
              <a:t>7</a:t>
            </a:fld>
            <a:endParaRPr lang="en-US"/>
          </a:p>
        </p:txBody>
      </p:sp>
    </p:spTree>
    <p:extLst>
      <p:ext uri="{BB962C8B-B14F-4D97-AF65-F5344CB8AC3E}">
        <p14:creationId xmlns:p14="http://schemas.microsoft.com/office/powerpoint/2010/main" val="35329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Next we build</a:t>
            </a:r>
            <a:r>
              <a:rPr lang="en-US" altLang="zh-CN" baseline="0" dirty="0" smtClean="0"/>
              <a:t> a DM using the NLU model,</a:t>
            </a:r>
          </a:p>
          <a:p>
            <a:r>
              <a:rPr lang="en-US" altLang="zh-CN" baseline="0" dirty="0" smtClean="0"/>
              <a:t>The task of DM is to predict the suitable system actions (click) read labels</a:t>
            </a:r>
          </a:p>
          <a:p>
            <a:r>
              <a:rPr lang="en-US" altLang="zh-CN" baseline="0" dirty="0" smtClean="0"/>
              <a:t>Here </a:t>
            </a:r>
            <a:r>
              <a:rPr lang="en-US" altLang="zh-CN" dirty="0" smtClean="0"/>
              <a:t>we</a:t>
            </a:r>
            <a:r>
              <a:rPr lang="zh-CN" altLang="en-US" dirty="0" smtClean="0"/>
              <a:t> </a:t>
            </a:r>
            <a:r>
              <a:rPr lang="zh-CN" altLang="en-US" baseline="0" dirty="0" smtClean="0"/>
              <a:t> </a:t>
            </a:r>
            <a:r>
              <a:rPr lang="en-US" altLang="zh-CN" baseline="0" dirty="0" smtClean="0"/>
              <a:t>propose a</a:t>
            </a:r>
            <a:r>
              <a:rPr lang="zh-CN" altLang="en-US" baseline="0" dirty="0" smtClean="0"/>
              <a:t> </a:t>
            </a:r>
            <a:r>
              <a:rPr lang="en-US" altLang="zh-CN" baseline="0" dirty="0"/>
              <a:t>pipeline</a:t>
            </a:r>
            <a:r>
              <a:rPr lang="zh-CN" altLang="en-US" baseline="0" dirty="0"/>
              <a:t> </a:t>
            </a:r>
            <a:r>
              <a:rPr lang="en-US" altLang="zh-CN" baseline="0" dirty="0" smtClean="0"/>
              <a:t>model to leverage contextual user turns based on NLU outputs</a:t>
            </a:r>
          </a:p>
          <a:p>
            <a:r>
              <a:rPr lang="en-US" altLang="zh-CN" baseline="0" dirty="0" smtClean="0"/>
              <a:t>(click)</a:t>
            </a:r>
          </a:p>
          <a:p>
            <a:endParaRPr lang="en-US" baseline="0" dirty="0" smtClean="0"/>
          </a:p>
          <a:p>
            <a:r>
              <a:rPr lang="en-US" baseline="0" dirty="0" smtClean="0"/>
              <a:t>intro of sap model</a:t>
            </a:r>
          </a:p>
          <a:p>
            <a:endParaRPr lang="en-US" baseline="0" dirty="0" smtClean="0"/>
          </a:p>
          <a:p>
            <a:r>
              <a:rPr lang="en-US" baseline="0" dirty="0" smtClean="0"/>
              <a:t>These two models are trained separately</a:t>
            </a:r>
          </a:p>
          <a:p>
            <a:endParaRPr lang="en-US" baseline="0" dirty="0" smtClean="0"/>
          </a:p>
        </p:txBody>
      </p:sp>
      <p:sp>
        <p:nvSpPr>
          <p:cNvPr id="4" name="Slide Number Placeholder 3"/>
          <p:cNvSpPr>
            <a:spLocks noGrp="1"/>
          </p:cNvSpPr>
          <p:nvPr>
            <p:ph type="sldNum" sz="quarter" idx="10"/>
          </p:nvPr>
        </p:nvSpPr>
        <p:spPr/>
        <p:txBody>
          <a:bodyPr/>
          <a:lstStyle/>
          <a:p>
            <a:fld id="{38B3C712-4795-5749-B516-9D40CEFE8D17}" type="slidenum">
              <a:rPr lang="en-US" smtClean="0"/>
              <a:t>8</a:t>
            </a:fld>
            <a:endParaRPr lang="en-US"/>
          </a:p>
        </p:txBody>
      </p:sp>
    </p:spTree>
    <p:extLst>
      <p:ext uri="{BB962C8B-B14F-4D97-AF65-F5344CB8AC3E}">
        <p14:creationId xmlns:p14="http://schemas.microsoft.com/office/powerpoint/2010/main" val="238387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Robustness: avoid the error </a:t>
            </a:r>
            <a:r>
              <a:rPr lang="en-US" dirty="0" err="1" smtClean="0"/>
              <a:t>propgate</a:t>
            </a:r>
            <a:r>
              <a:rPr lang="en-US" baseline="0" dirty="0" smtClean="0"/>
              <a:t> to DM</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uk-UA" smtClean="0"/>
              <a:pPr/>
              <a:t>9</a:t>
            </a:fld>
            <a:endParaRPr lang="uk-UA" altLang="zh-TW"/>
          </a:p>
        </p:txBody>
      </p:sp>
    </p:spTree>
    <p:extLst>
      <p:ext uri="{BB962C8B-B14F-4D97-AF65-F5344CB8AC3E}">
        <p14:creationId xmlns:p14="http://schemas.microsoft.com/office/powerpoint/2010/main" val="96405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Experiments</a:t>
            </a:r>
            <a:r>
              <a:rPr lang="en-US" baseline="0" dirty="0" smtClean="0"/>
              <a:t> are </a:t>
            </a:r>
            <a:r>
              <a:rPr lang="en-US" baseline="0" dirty="0" err="1" smtClean="0"/>
              <a:t>performend</a:t>
            </a:r>
            <a:r>
              <a:rPr lang="en-US" baseline="0" dirty="0" smtClean="0"/>
              <a:t> on DSTC data, which was released in 2014.</a:t>
            </a:r>
          </a:p>
          <a:p>
            <a:r>
              <a:rPr lang="en-US" baseline="0" dirty="0" smtClean="0"/>
              <a:t>(read description)</a:t>
            </a:r>
          </a:p>
          <a:p>
            <a:r>
              <a:rPr lang="en-US" baseline="0" dirty="0" smtClean="0"/>
              <a:t>there are five domains relevant to tourist </a:t>
            </a:r>
            <a:r>
              <a:rPr lang="en-US" baseline="0" dirty="0" err="1" smtClean="0"/>
              <a:t>querys</a:t>
            </a:r>
            <a:r>
              <a:rPr lang="en-US" baseline="0" dirty="0" smtClean="0"/>
              <a:t>, and four speech acts, for each act, there are bunch of attributes.</a:t>
            </a:r>
          </a:p>
          <a:p>
            <a:r>
              <a:rPr lang="en-US" baseline="0" dirty="0" smtClean="0"/>
              <a:t>in  our experiments, we define user intent and system action as the concatenation of speech act and corresponding attributes.</a:t>
            </a:r>
            <a:endParaRPr lang="en-US" dirty="0" smtClean="0"/>
          </a:p>
          <a:p>
            <a:r>
              <a:rPr lang="en-US" dirty="0" smtClean="0"/>
              <a:t>for example, user intent: </a:t>
            </a:r>
            <a:r>
              <a:rPr lang="en-US" baseline="0" dirty="0" err="1" smtClean="0"/>
              <a:t>question_how_much</a:t>
            </a:r>
            <a:r>
              <a:rPr lang="en-US" baseline="0" dirty="0" smtClean="0"/>
              <a:t>, and system </a:t>
            </a:r>
            <a:r>
              <a:rPr lang="en-US" baseline="0" dirty="0" err="1" smtClean="0"/>
              <a:t>reponse</a:t>
            </a:r>
            <a:r>
              <a:rPr lang="en-US" baseline="0" dirty="0" smtClean="0"/>
              <a:t> how much.</a:t>
            </a:r>
          </a:p>
          <a:p>
            <a:r>
              <a:rPr lang="en-US" baseline="0" dirty="0" smtClean="0"/>
              <a:t>this table shows the data configuration. you can see that  this problem is complicated since there are so many 68 intents on train set.</a:t>
            </a:r>
            <a:endParaRPr lang="en-US" baseline="0" dirty="0" smtClean="0"/>
          </a:p>
          <a:p>
            <a:endParaRPr lang="en-US" baseline="0" dirty="0" smtClean="0"/>
          </a:p>
          <a:p>
            <a:r>
              <a:rPr lang="en-US" baseline="0" dirty="0" smtClean="0"/>
              <a:t>Possible </a:t>
            </a:r>
            <a:r>
              <a:rPr lang="en-US" baseline="0" dirty="0" smtClean="0"/>
              <a:t>question: Is there unseen intents on test data. </a:t>
            </a:r>
            <a:r>
              <a:rPr lang="en-US" baseline="0" dirty="0" smtClean="0"/>
              <a:t>yes it did. we use UNK denotes the unseen intents and actions. during training, the model is expected not to predict labels if UNK exists. and similar process for evaluation.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uk-UA" smtClean="0"/>
              <a:pPr/>
              <a:t>10</a:t>
            </a:fld>
            <a:endParaRPr lang="uk-UA" altLang="zh-TW"/>
          </a:p>
        </p:txBody>
      </p:sp>
    </p:spTree>
    <p:extLst>
      <p:ext uri="{BB962C8B-B14F-4D97-AF65-F5344CB8AC3E}">
        <p14:creationId xmlns:p14="http://schemas.microsoft.com/office/powerpoint/2010/main" val="71889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sp>
        <p:nvSpPr>
          <p:cNvPr id="7" name="Rectangle 6"/>
          <p:cNvSpPr/>
          <p:nvPr/>
        </p:nvSpPr>
        <p:spPr>
          <a:xfrm>
            <a:off x="0" y="4478274"/>
            <a:ext cx="6858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10" name="Rectangle 9"/>
          <p:cNvSpPr/>
          <p:nvPr/>
        </p:nvSpPr>
        <p:spPr>
          <a:xfrm>
            <a:off x="-6858" y="4539996"/>
            <a:ext cx="1687068"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11" name="Rectangle 10"/>
          <p:cNvSpPr/>
          <p:nvPr/>
        </p:nvSpPr>
        <p:spPr>
          <a:xfrm>
            <a:off x="1769364" y="4533138"/>
            <a:ext cx="5088636"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9" name="Subtitle 8"/>
          <p:cNvSpPr>
            <a:spLocks noGrp="1"/>
          </p:cNvSpPr>
          <p:nvPr>
            <p:ph type="subTitle" idx="1"/>
          </p:nvPr>
        </p:nvSpPr>
        <p:spPr>
          <a:xfrm>
            <a:off x="1771650" y="4537528"/>
            <a:ext cx="4886325" cy="514350"/>
          </a:xfrm>
        </p:spPr>
        <p:txBody>
          <a:bodyPr anchor="ctr"/>
          <a:lstStyle>
            <a:lvl1pPr marL="0" indent="0" algn="l" eaLnBrk="1" latinLnBrk="0" hangingPunct="1">
              <a:buNone/>
              <a:defRPr kumimoji="1" lang="zh-TW" sz="2100">
                <a:solidFill>
                  <a:srgbClr val="FFFFFF"/>
                </a:solidFill>
              </a:defRPr>
            </a:lvl1pPr>
            <a:lvl2pPr marL="342900" indent="0" algn="ctr" eaLnBrk="1" latinLnBrk="0" hangingPunct="1">
              <a:buNone/>
            </a:lvl2pPr>
            <a:lvl3pPr marL="685800" indent="0" algn="ctr" eaLnBrk="1" latinLnBrk="0" hangingPunct="1">
              <a:buNone/>
            </a:lvl3pPr>
            <a:lvl4pPr marL="1028700" indent="0" algn="ctr" eaLnBrk="1" latinLnBrk="0" hangingPunct="1">
              <a:buNone/>
            </a:lvl4pPr>
            <a:lvl5pPr marL="1371600" indent="0" algn="ctr" eaLnBrk="1" latinLnBrk="0" hangingPunct="1">
              <a:buNone/>
            </a:lvl5pPr>
            <a:lvl6pPr marL="1714500" indent="0" algn="ctr" eaLnBrk="1" latinLnBrk="0" hangingPunct="1">
              <a:buNone/>
            </a:lvl6pPr>
            <a:lvl7pPr marL="2057400" indent="0" algn="ctr" eaLnBrk="1" latinLnBrk="0" hangingPunct="1">
              <a:buNone/>
            </a:lvl7pPr>
            <a:lvl8pPr marL="2400300" indent="0" algn="ctr" eaLnBrk="1" latinLnBrk="0" hangingPunct="1">
              <a:buNone/>
            </a:lvl8pPr>
            <a:lvl9pPr marL="2743200" indent="0" algn="ctr" eaLnBrk="1" latinLnBrk="0" hangingPunct="1">
              <a:buNone/>
            </a:lvl9pPr>
            <a:extLst/>
          </a:lstStyle>
          <a:p>
            <a:pPr eaLnBrk="1" latinLnBrk="0" hangingPunct="1"/>
            <a:r>
              <a:rPr lang="zh-TW" altLang="en-US"/>
              <a:t>按一下以編輯母片副標題樣式</a:t>
            </a:r>
            <a:endParaRPr/>
          </a:p>
        </p:txBody>
      </p:sp>
      <p:sp>
        <p:nvSpPr>
          <p:cNvPr id="28" name="Date Placeholder 27"/>
          <p:cNvSpPr>
            <a:spLocks noGrp="1"/>
          </p:cNvSpPr>
          <p:nvPr>
            <p:ph type="dt" sz="half" idx="10"/>
          </p:nvPr>
        </p:nvSpPr>
        <p:spPr>
          <a:xfrm>
            <a:off x="57150" y="4551524"/>
            <a:ext cx="1543050" cy="514350"/>
          </a:xfrm>
        </p:spPr>
        <p:txBody>
          <a:bodyPr>
            <a:noAutofit/>
          </a:bodyPr>
          <a:lstStyle>
            <a:lvl1pPr algn="ctr" eaLnBrk="1" latinLnBrk="0" hangingPunct="1">
              <a:defRPr kumimoji="1" lang="zh-TW" sz="1500">
                <a:solidFill>
                  <a:srgbClr val="FFFFFF"/>
                </a:solidFill>
              </a:defRPr>
            </a:lvl1pPr>
            <a:extLst/>
          </a:lstStyle>
          <a:p>
            <a:pPr algn="ctr"/>
            <a:fld id="{87AF5A3F-7060-4F4D-AC58-F54DA028E434}" type="datetime1">
              <a:rPr kumimoji="1" lang="en-US" altLang="zh-TW" smtClean="0">
                <a:solidFill>
                  <a:srgbClr val="FFFFFF"/>
                </a:solidFill>
              </a:rPr>
              <a:t>3/9/17</a:t>
            </a:fld>
            <a:endParaRPr kumimoji="1" lang="zh-TW" altLang="en-US" sz="1500">
              <a:solidFill>
                <a:srgbClr val="FFFFFF"/>
              </a:solidFill>
            </a:endParaRPr>
          </a:p>
        </p:txBody>
      </p:sp>
      <p:sp>
        <p:nvSpPr>
          <p:cNvPr id="17" name="Footer Placeholder 16"/>
          <p:cNvSpPr>
            <a:spLocks noGrp="1"/>
          </p:cNvSpPr>
          <p:nvPr>
            <p:ph type="ftr" sz="quarter" idx="11"/>
          </p:nvPr>
        </p:nvSpPr>
        <p:spPr>
          <a:xfrm>
            <a:off x="1564045" y="177404"/>
            <a:ext cx="4400550" cy="273844"/>
          </a:xfrm>
        </p:spPr>
        <p:txBody>
          <a:bodyPr/>
          <a:lstStyle>
            <a:lvl1pPr algn="r" eaLnBrk="1" latinLnBrk="0" hangingPunct="1">
              <a:defRPr kumimoji="1" lang="zh-TW">
                <a:solidFill>
                  <a:schemeClr val="tx2"/>
                </a:solidFill>
              </a:defRPr>
            </a:lvl1pPr>
            <a:extLst/>
          </a:lstStyle>
          <a:p>
            <a:pPr algn="r"/>
            <a:endParaRPr kumimoji="1" lang="zh-TW">
              <a:solidFill>
                <a:schemeClr val="tx2"/>
              </a:solidFill>
            </a:endParaRPr>
          </a:p>
        </p:txBody>
      </p:sp>
      <p:sp>
        <p:nvSpPr>
          <p:cNvPr id="29" name="Slide Number Placeholder 28"/>
          <p:cNvSpPr>
            <a:spLocks noGrp="1"/>
          </p:cNvSpPr>
          <p:nvPr>
            <p:ph type="sldNum" sz="quarter" idx="12"/>
          </p:nvPr>
        </p:nvSpPr>
        <p:spPr>
          <a:xfrm>
            <a:off x="6000750" y="171450"/>
            <a:ext cx="628650" cy="285750"/>
          </a:xfrm>
        </p:spPr>
        <p:txBody>
          <a:bodyPr/>
          <a:lstStyle>
            <a:lvl1pPr eaLnBrk="1" latinLnBrk="0" hangingPunct="1">
              <a:defRPr kumimoji="1" lang="zh-TW">
                <a:solidFill>
                  <a:schemeClr val="tx2"/>
                </a:solidFill>
              </a:defRPr>
            </a:lvl1pPr>
            <a:extLst/>
          </a:lstStyle>
          <a:p>
            <a:fld id="{8F82E0A0-C266-4798-8C8F-B9F91E9DA37E}" type="slidenum">
              <a:rPr kumimoji="1" lang="zh-TW">
                <a:solidFill>
                  <a:schemeClr val="tx2"/>
                </a:solidFill>
              </a:rPr>
              <a:pPr/>
              <a:t>‹#›</a:t>
            </a:fld>
            <a:endParaRPr kumimoji="1" lang="zh-TW">
              <a:solidFill>
                <a:schemeClr val="tx2"/>
              </a:solidFill>
            </a:endParaRPr>
          </a:p>
        </p:txBody>
      </p:sp>
      <p:sp>
        <p:nvSpPr>
          <p:cNvPr id="12" name="Rectangle 11"/>
          <p:cNvSpPr>
            <a:spLocks noGrp="1"/>
          </p:cNvSpPr>
          <p:nvPr>
            <p:ph type="title"/>
          </p:nvPr>
        </p:nvSpPr>
        <p:spPr>
          <a:xfrm>
            <a:off x="1771650" y="2343150"/>
            <a:ext cx="4857750" cy="2038350"/>
          </a:xfrm>
        </p:spPr>
        <p:txBody>
          <a:bodyPr rtlCol="0" anchor="b"/>
          <a:lstStyle>
            <a:lvl1pPr eaLnBrk="1" latinLnBrk="0" hangingPunct="1">
              <a:defRPr kumimoji="1" lang="zh-TW" cap="all" baseline="0"/>
            </a:lvl1pPr>
            <a:extLst/>
          </a:lstStyle>
          <a:p>
            <a:pPr eaLnBrk="1" latinLnBrk="0" hangingPunct="1"/>
            <a:r>
              <a:rPr lang="zh-TW" altLang="en-US"/>
              <a:t>按一下以編輯母片標題樣式</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B4E9E6AC-1EF5-4748-8346-159ABA582BC2}" type="datetime1">
              <a:rPr kumimoji="0" lang="en-US" sz="506" smtClean="0">
                <a:solidFill>
                  <a:srgbClr val="FFFFFF"/>
                </a:solidFill>
              </a:rPr>
              <a:t>3/9/17</a:t>
            </a:fld>
            <a:endParaRPr kumimoji="0" lang="en-US" sz="506" dirty="0">
              <a:solidFill>
                <a:srgbClr val="FFFFFF"/>
              </a:solidFill>
            </a:endParaRPr>
          </a:p>
        </p:txBody>
      </p:sp>
      <p:sp>
        <p:nvSpPr>
          <p:cNvPr id="5" name="Footer Placeholder 4"/>
          <p:cNvSpPr>
            <a:spLocks noGrp="1"/>
          </p:cNvSpPr>
          <p:nvPr>
            <p:ph type="ftr" sz="quarter" idx="11"/>
          </p:nvPr>
        </p:nvSpPr>
        <p:spPr/>
        <p:txBody>
          <a:bodyPr/>
          <a:lstStyle/>
          <a:p>
            <a:pPr algn="ctr" defTabSz="342900">
              <a:defRPr/>
            </a:pPr>
            <a:endParaRPr kumimoji="0" lang="en-US" sz="506" cap="all" dirty="0">
              <a:solidFill>
                <a:srgbClr val="FFFFFF"/>
              </a:solidFill>
            </a:endParaRPr>
          </a:p>
        </p:txBody>
      </p:sp>
      <p:sp>
        <p:nvSpPr>
          <p:cNvPr id="6" name="Slide Number Placeholder 5"/>
          <p:cNvSpPr>
            <a:spLocks noGrp="1"/>
          </p:cNvSpPr>
          <p:nvPr>
            <p:ph type="sldNum" sz="quarter" idx="12"/>
          </p:nvPr>
        </p:nvSpPr>
        <p:spPr>
          <a:xfrm>
            <a:off x="6050387" y="4836326"/>
            <a:ext cx="738014" cy="273844"/>
          </a:xfrm>
        </p:spPr>
        <p:txBody>
          <a:bodyPr/>
          <a:lstStyle>
            <a:lvl1pPr>
              <a:defRPr sz="1050"/>
            </a:lvl1pPr>
          </a:lstStyle>
          <a:p>
            <a:pPr algn="r" defTabSz="342900">
              <a:defRPr/>
            </a:pPr>
            <a:fld id="{629637A9-119A-49DA-BD12-AAC58B377D80}" type="slidenum">
              <a:rPr kumimoji="0" lang="en-US" b="0" smtClean="0"/>
              <a:pPr algn="r" defTabSz="342900">
                <a:defRPr/>
              </a:pPr>
              <a:t>‹#›</a:t>
            </a:fld>
            <a:endParaRPr kumimoji="0" lang="en-US" b="0" dirty="0"/>
          </a:p>
        </p:txBody>
      </p:sp>
    </p:spTree>
    <p:extLst>
      <p:ext uri="{BB962C8B-B14F-4D97-AF65-F5344CB8AC3E}">
        <p14:creationId xmlns:p14="http://schemas.microsoft.com/office/powerpoint/2010/main" val="205410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zh-TW" altLang="en-US"/>
              <a:t>按一下以編輯母片標題樣式</a:t>
            </a:r>
            <a:endParaRPr/>
          </a:p>
        </p:txBody>
      </p:sp>
      <p:sp>
        <p:nvSpPr>
          <p:cNvPr id="3" name="Rectangle 2"/>
          <p:cNvSpPr>
            <a:spLocks noGrp="1"/>
          </p:cNvSpPr>
          <p:nvPr>
            <p:ph type="dt" sz="half" idx="10"/>
          </p:nvPr>
        </p:nvSpPr>
        <p:spPr/>
        <p:txBody>
          <a:bodyPr/>
          <a:lstStyle/>
          <a:p>
            <a:fld id="{60CFA3BC-7F0A-4030-AB6F-47D5BC8DE7F7}" type="datetime1">
              <a:rPr lang="en-US" smtClean="0"/>
              <a:t>3/9/17</a:t>
            </a:fld>
            <a:endParaRPr kumimoji="1" lang="zh-TW"/>
          </a:p>
        </p:txBody>
      </p:sp>
      <p:sp>
        <p:nvSpPr>
          <p:cNvPr id="4" name="Rectangle 3"/>
          <p:cNvSpPr>
            <a:spLocks noGrp="1"/>
          </p:cNvSpPr>
          <p:nvPr>
            <p:ph type="ftr" sz="quarter" idx="11"/>
          </p:nvPr>
        </p:nvSpPr>
        <p:spPr/>
        <p:txBody>
          <a:bodyPr/>
          <a:lstStyle/>
          <a:p>
            <a:endParaRPr kumimoji="1" lang="zh-TW"/>
          </a:p>
        </p:txBody>
      </p:sp>
      <p:sp>
        <p:nvSpPr>
          <p:cNvPr id="5" name="Rectangle 4"/>
          <p:cNvSpPr>
            <a:spLocks noGrp="1"/>
          </p:cNvSpPr>
          <p:nvPr>
            <p:ph type="sldNum" sz="quarter" idx="12"/>
          </p:nvPr>
        </p:nvSpPr>
        <p:spPr/>
        <p:txBody>
          <a:bodyPr/>
          <a:lstStyle>
            <a:lvl1pPr>
              <a:defRPr sz="1100"/>
            </a:lvl1pPr>
          </a:lstStyle>
          <a:p>
            <a:fld id="{8F82E0A0-C266-4798-8C8F-B9F91E9DA37E}" type="slidenum">
              <a:rPr lang="en-US" altLang="zh-TW" smtClean="0"/>
              <a:pPr/>
              <a:t>‹#›</a:t>
            </a:fld>
            <a:endParaRPr lang="en-US" dirty="0"/>
          </a:p>
        </p:txBody>
      </p:sp>
      <p:sp>
        <p:nvSpPr>
          <p:cNvPr id="7" name="Rectangle 6"/>
          <p:cNvSpPr>
            <a:spLocks noGrp="1"/>
          </p:cNvSpPr>
          <p:nvPr>
            <p:ph sz="quarter" idx="13"/>
          </p:nvPr>
        </p:nvSpPr>
        <p:spPr>
          <a:xfrm>
            <a:off x="457200" y="1352550"/>
            <a:ext cx="6115050" cy="3276600"/>
          </a:xfrm>
        </p:spPr>
        <p:txBody>
          <a:body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小節標題">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2057401"/>
            <a:ext cx="5342335" cy="1254919"/>
          </a:xfrm>
        </p:spPr>
        <p:txBody>
          <a:bodyPr anchor="t"/>
          <a:lstStyle>
            <a:lvl1pPr eaLnBrk="1" latinLnBrk="0" hangingPunct="1">
              <a:buNone/>
              <a:defRPr kumimoji="1" lang="zh-TW" sz="2100">
                <a:solidFill>
                  <a:schemeClr val="tx2"/>
                </a:solidFill>
              </a:defRPr>
            </a:lvl1pPr>
            <a:lvl2pPr eaLnBrk="1" latinLnBrk="0" hangingPunct="1">
              <a:buNone/>
              <a:defRPr kumimoji="1" lang="zh-TW" sz="1350">
                <a:solidFill>
                  <a:schemeClr val="tx1">
                    <a:tint val="75000"/>
                  </a:schemeClr>
                </a:solidFill>
              </a:defRPr>
            </a:lvl2pPr>
            <a:lvl3pPr eaLnBrk="1" latinLnBrk="0" hangingPunct="1">
              <a:buNone/>
              <a:defRPr kumimoji="1" lang="zh-TW" sz="1200">
                <a:solidFill>
                  <a:schemeClr val="tx1">
                    <a:tint val="75000"/>
                  </a:schemeClr>
                </a:solidFill>
              </a:defRPr>
            </a:lvl3pPr>
            <a:lvl4pPr eaLnBrk="1" latinLnBrk="0" hangingPunct="1">
              <a:buNone/>
              <a:defRPr kumimoji="1" lang="zh-TW" sz="1050">
                <a:solidFill>
                  <a:schemeClr val="tx1">
                    <a:tint val="75000"/>
                  </a:schemeClr>
                </a:solidFill>
              </a:defRPr>
            </a:lvl4pPr>
            <a:lvl5pPr eaLnBrk="1" latinLnBrk="0" hangingPunct="1">
              <a:buNone/>
              <a:defRPr kumimoji="1" lang="zh-TW" sz="1050">
                <a:solidFill>
                  <a:schemeClr val="tx1">
                    <a:tint val="75000"/>
                  </a:schemeClr>
                </a:solidFill>
              </a:defRPr>
            </a:lvl5pPr>
            <a:extLst/>
          </a:lstStyle>
          <a:p>
            <a:pPr lvl="0" eaLnBrk="1" latinLnBrk="0" hangingPunct="1"/>
            <a:r>
              <a:rPr lang="zh-TW" altLang="en-US"/>
              <a:t>編輯母片文字樣式</a:t>
            </a:r>
          </a:p>
        </p:txBody>
      </p:sp>
      <p:sp>
        <p:nvSpPr>
          <p:cNvPr id="7" name="Rectangle 6"/>
          <p:cNvSpPr/>
          <p:nvPr/>
        </p:nvSpPr>
        <p:spPr>
          <a:xfrm>
            <a:off x="0" y="1143000"/>
            <a:ext cx="6858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8" name="Rectangle 7"/>
          <p:cNvSpPr/>
          <p:nvPr/>
        </p:nvSpPr>
        <p:spPr>
          <a:xfrm>
            <a:off x="0" y="1200150"/>
            <a:ext cx="97155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9" name="Rectangle 8"/>
          <p:cNvSpPr/>
          <p:nvPr/>
        </p:nvSpPr>
        <p:spPr>
          <a:xfrm>
            <a:off x="1028700" y="1200150"/>
            <a:ext cx="58293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2" name="Title 1"/>
          <p:cNvSpPr>
            <a:spLocks noGrp="1"/>
          </p:cNvSpPr>
          <p:nvPr>
            <p:ph type="title" hasCustomPrompt="1"/>
          </p:nvPr>
        </p:nvSpPr>
        <p:spPr>
          <a:xfrm>
            <a:off x="1028700" y="1200150"/>
            <a:ext cx="5715000" cy="742950"/>
          </a:xfrm>
        </p:spPr>
        <p:txBody>
          <a:bodyPr/>
          <a:lstStyle>
            <a:lvl1pPr algn="l" eaLnBrk="1" latinLnBrk="0" hangingPunct="1">
              <a:buNone/>
              <a:defRPr kumimoji="1" lang="zh-TW" sz="3300" b="0" cap="none">
                <a:solidFill>
                  <a:srgbClr val="FFFFFF"/>
                </a:solidFill>
              </a:defRPr>
            </a:lvl1pPr>
            <a:extLst/>
          </a:lstStyle>
          <a:p>
            <a:r>
              <a:rPr kumimoji="1" lang="zh-TW"/>
              <a:t>按一下以編輯母片標題樣式</a:t>
            </a:r>
          </a:p>
        </p:txBody>
      </p:sp>
      <p:sp>
        <p:nvSpPr>
          <p:cNvPr id="12" name="Date Placeholder 11"/>
          <p:cNvSpPr>
            <a:spLocks noGrp="1"/>
          </p:cNvSpPr>
          <p:nvPr>
            <p:ph type="dt" sz="half" idx="10"/>
          </p:nvPr>
        </p:nvSpPr>
        <p:spPr/>
        <p:txBody>
          <a:bodyPr/>
          <a:lstStyle/>
          <a:p>
            <a:fld id="{593A75BF-FD19-483E-A317-040B88EC6C03}" type="datetime1">
              <a:rPr lang="en-US" smtClean="0"/>
              <a:t>3/9/17</a:t>
            </a:fld>
            <a:endParaRPr kumimoji="1" lang="zh-TW"/>
          </a:p>
        </p:txBody>
      </p:sp>
      <p:sp>
        <p:nvSpPr>
          <p:cNvPr id="13" name="Slide Number Placeholder 12"/>
          <p:cNvSpPr>
            <a:spLocks noGrp="1"/>
          </p:cNvSpPr>
          <p:nvPr>
            <p:ph type="sldNum" sz="quarter" idx="11"/>
          </p:nvPr>
        </p:nvSpPr>
        <p:spPr>
          <a:xfrm>
            <a:off x="0" y="1314451"/>
            <a:ext cx="971550" cy="526257"/>
          </a:xfrm>
        </p:spPr>
        <p:txBody>
          <a:bodyPr>
            <a:noAutofit/>
          </a:bodyPr>
          <a:lstStyle>
            <a:lvl1pPr eaLnBrk="1" latinLnBrk="0" hangingPunct="1">
              <a:defRPr kumimoji="1" lang="zh-TW" sz="1800">
                <a:solidFill>
                  <a:srgbClr val="FFFFFF"/>
                </a:solidFill>
              </a:defRPr>
            </a:lvl1pPr>
            <a:extLst/>
          </a:lstStyle>
          <a:p>
            <a:pPr algn="ctr"/>
            <a:fld id="{8F82E0A0-C266-4798-8C8F-B9F91E9DA37E}" type="slidenum">
              <a:rPr kumimoji="1" lang="en-US" altLang="zh-TW" sz="1800" b="1" smtClean="0">
                <a:solidFill>
                  <a:srgbClr val="FFFFFF"/>
                </a:solidFill>
              </a:rPr>
              <a:pPr algn="ctr"/>
              <a:t>‹#›</a:t>
            </a:fld>
            <a:endParaRPr kumimoji="1" lang="zh-TW" altLang="en-US" sz="1800">
              <a:solidFill>
                <a:srgbClr val="FFFFFF"/>
              </a:solidFill>
            </a:endParaRPr>
          </a:p>
        </p:txBody>
      </p:sp>
      <p:sp>
        <p:nvSpPr>
          <p:cNvPr id="14" name="Footer Placeholder 13"/>
          <p:cNvSpPr>
            <a:spLocks noGrp="1"/>
          </p:cNvSpPr>
          <p:nvPr>
            <p:ph type="ftr" sz="quarter" idx="12"/>
          </p:nvPr>
        </p:nvSpPr>
        <p:spPr/>
        <p:txBody>
          <a:bodyPr/>
          <a:lstStyle/>
          <a:p>
            <a:endParaRPr kumimoji="1" 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二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TW" altLang="en-US"/>
              <a:t>按一下以編輯母片標題樣式</a:t>
            </a:r>
            <a:endParaRPr/>
          </a:p>
        </p:txBody>
      </p:sp>
      <p:sp>
        <p:nvSpPr>
          <p:cNvPr id="9" name="Content Placeholder 8"/>
          <p:cNvSpPr>
            <a:spLocks noGrp="1"/>
          </p:cNvSpPr>
          <p:nvPr>
            <p:ph sz="quarter" idx="13"/>
          </p:nvPr>
        </p:nvSpPr>
        <p:spPr>
          <a:xfrm>
            <a:off x="457200" y="1352551"/>
            <a:ext cx="2914650" cy="3268624"/>
          </a:xfrm>
        </p:spPr>
        <p:txBody>
          <a:body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a:p>
        </p:txBody>
      </p:sp>
      <p:sp>
        <p:nvSpPr>
          <p:cNvPr id="11" name="Content Placeholder 10"/>
          <p:cNvSpPr>
            <a:spLocks noGrp="1"/>
          </p:cNvSpPr>
          <p:nvPr>
            <p:ph sz="quarter" idx="14"/>
          </p:nvPr>
        </p:nvSpPr>
        <p:spPr>
          <a:xfrm>
            <a:off x="3633676" y="1352550"/>
            <a:ext cx="2914650" cy="3268625"/>
          </a:xfrm>
        </p:spPr>
        <p:txBody>
          <a:body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a:p>
        </p:txBody>
      </p:sp>
      <p:sp>
        <p:nvSpPr>
          <p:cNvPr id="8" name="Date Placeholder 7"/>
          <p:cNvSpPr>
            <a:spLocks noGrp="1"/>
          </p:cNvSpPr>
          <p:nvPr>
            <p:ph type="dt" sz="half" idx="15"/>
          </p:nvPr>
        </p:nvSpPr>
        <p:spPr/>
        <p:txBody>
          <a:bodyPr rtlCol="0"/>
          <a:lstStyle/>
          <a:p>
            <a:fld id="{18AD7EEA-3292-48CE-A710-5BFE99743863}" type="datetime1">
              <a:rPr lang="en-US" smtClean="0"/>
              <a:t>3/9/17</a:t>
            </a:fld>
            <a:endParaRPr kumimoji="1" lang="zh-TW"/>
          </a:p>
        </p:txBody>
      </p:sp>
      <p:sp>
        <p:nvSpPr>
          <p:cNvPr id="10" name="Slide Number Placeholder 9"/>
          <p:cNvSpPr>
            <a:spLocks noGrp="1"/>
          </p:cNvSpPr>
          <p:nvPr>
            <p:ph type="sldNum" sz="quarter" idx="16"/>
          </p:nvPr>
        </p:nvSpPr>
        <p:spPr/>
        <p:txBody>
          <a:bodyPr rtlCol="0">
            <a:noAutofit/>
          </a:bodyPr>
          <a:lstStyle>
            <a:lvl1pPr>
              <a:defRPr sz="1100"/>
            </a:lvl1pPr>
          </a:lstStyle>
          <a:p>
            <a:fld id="{8F82E0A0-C266-4798-8C8F-B9F91E9DA37E}" type="slidenum">
              <a:rPr lang="en-US" altLang="zh-TW" smtClean="0"/>
              <a:pPr/>
              <a:t>‹#›</a:t>
            </a:fld>
            <a:endParaRPr lang="en-US" sz="1600" dirty="0"/>
          </a:p>
        </p:txBody>
      </p:sp>
      <p:sp>
        <p:nvSpPr>
          <p:cNvPr id="12" name="Footer Placeholder 11"/>
          <p:cNvSpPr>
            <a:spLocks noGrp="1"/>
          </p:cNvSpPr>
          <p:nvPr>
            <p:ph type="ftr" sz="quarter" idx="17"/>
          </p:nvPr>
        </p:nvSpPr>
        <p:spPr/>
        <p:txBody>
          <a:bodyPr rtlCol="0"/>
          <a:lstStyle/>
          <a:p>
            <a:endParaRPr kumimoji="1"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對照">
    <p:spTree>
      <p:nvGrpSpPr>
        <p:cNvPr id="1" name=""/>
        <p:cNvGrpSpPr/>
        <p:nvPr/>
      </p:nvGrpSpPr>
      <p:grpSpPr>
        <a:xfrm>
          <a:off x="0" y="0"/>
          <a:ext cx="0" cy="0"/>
          <a:chOff x="0" y="0"/>
          <a:chExt cx="0" cy="0"/>
        </a:xfrm>
      </p:grpSpPr>
      <p:sp>
        <p:nvSpPr>
          <p:cNvPr id="2" name="Title 1"/>
          <p:cNvSpPr>
            <a:spLocks noGrp="1"/>
          </p:cNvSpPr>
          <p:nvPr>
            <p:ph type="title"/>
          </p:nvPr>
        </p:nvSpPr>
        <p:spPr>
          <a:xfrm>
            <a:off x="459486" y="118110"/>
            <a:ext cx="6115050" cy="1005840"/>
          </a:xfrm>
        </p:spPr>
        <p:txBody>
          <a:bodyPr anchor="b"/>
          <a:lstStyle>
            <a:lvl1pPr eaLnBrk="1" latinLnBrk="0" hangingPunct="1">
              <a:defRPr kumimoji="1" lang="zh-TW"/>
            </a:lvl1pPr>
            <a:extLst/>
          </a:lstStyle>
          <a:p>
            <a:pPr eaLnBrk="1" latinLnBrk="0" hangingPunct="1"/>
            <a:r>
              <a:rPr lang="zh-TW" altLang="en-US"/>
              <a:t>按一下以編輯母片標題樣式</a:t>
            </a:r>
            <a:endParaRPr/>
          </a:p>
        </p:txBody>
      </p:sp>
      <p:sp>
        <p:nvSpPr>
          <p:cNvPr id="11" name="Content Placeholder 10"/>
          <p:cNvSpPr>
            <a:spLocks noGrp="1"/>
          </p:cNvSpPr>
          <p:nvPr>
            <p:ph sz="quarter" idx="13"/>
          </p:nvPr>
        </p:nvSpPr>
        <p:spPr>
          <a:xfrm>
            <a:off x="457200" y="1919818"/>
            <a:ext cx="2914650" cy="2628900"/>
          </a:xfrm>
        </p:spPr>
        <p:txBody>
          <a:body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a:p>
        </p:txBody>
      </p:sp>
      <p:sp>
        <p:nvSpPr>
          <p:cNvPr id="13" name="Content Placeholder 12"/>
          <p:cNvSpPr>
            <a:spLocks noGrp="1"/>
          </p:cNvSpPr>
          <p:nvPr>
            <p:ph sz="quarter" idx="14"/>
          </p:nvPr>
        </p:nvSpPr>
        <p:spPr>
          <a:xfrm>
            <a:off x="3600450" y="1919818"/>
            <a:ext cx="2914650" cy="2628900"/>
          </a:xfrm>
        </p:spPr>
        <p:txBody>
          <a:body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a:p>
        </p:txBody>
      </p:sp>
      <p:sp>
        <p:nvSpPr>
          <p:cNvPr id="10" name="Date Placeholder 9"/>
          <p:cNvSpPr>
            <a:spLocks noGrp="1"/>
          </p:cNvSpPr>
          <p:nvPr>
            <p:ph type="dt" sz="half" idx="15"/>
          </p:nvPr>
        </p:nvSpPr>
        <p:spPr/>
        <p:txBody>
          <a:bodyPr rtlCol="0"/>
          <a:lstStyle/>
          <a:p>
            <a:fld id="{74876014-9850-43E9-96AE-5F00A08ACA1D}" type="datetime1">
              <a:rPr lang="en-US" smtClean="0"/>
              <a:t>3/9/17</a:t>
            </a:fld>
            <a:endParaRPr kumimoji="1" lang="zh-TW"/>
          </a:p>
        </p:txBody>
      </p:sp>
      <p:sp>
        <p:nvSpPr>
          <p:cNvPr id="12" name="Slide Number Placeholder 11"/>
          <p:cNvSpPr>
            <a:spLocks noGrp="1"/>
          </p:cNvSpPr>
          <p:nvPr>
            <p:ph type="sldNum" sz="quarter" idx="16"/>
          </p:nvPr>
        </p:nvSpPr>
        <p:spPr/>
        <p:txBody>
          <a:bodyPr rtlCol="0">
            <a:noAutofit/>
          </a:bodyPr>
          <a:lstStyle>
            <a:lvl1pPr>
              <a:defRPr sz="1100"/>
            </a:lvl1pPr>
          </a:lstStyle>
          <a:p>
            <a:fld id="{8F82E0A0-C266-4798-8C8F-B9F91E9DA37E}" type="slidenum">
              <a:rPr lang="en-US" altLang="zh-TW" smtClean="0"/>
              <a:pPr/>
              <a:t>‹#›</a:t>
            </a:fld>
            <a:endParaRPr lang="en-US" sz="1600" dirty="0"/>
          </a:p>
        </p:txBody>
      </p:sp>
      <p:sp>
        <p:nvSpPr>
          <p:cNvPr id="14" name="Footer Placeholder 13"/>
          <p:cNvSpPr>
            <a:spLocks noGrp="1"/>
          </p:cNvSpPr>
          <p:nvPr>
            <p:ph type="ftr" sz="quarter" idx="17"/>
          </p:nvPr>
        </p:nvSpPr>
        <p:spPr/>
        <p:txBody>
          <a:bodyPr rtlCol="0"/>
          <a:lstStyle/>
          <a:p>
            <a:endParaRPr kumimoji="1" lang="zh-TW"/>
          </a:p>
        </p:txBody>
      </p:sp>
      <p:sp>
        <p:nvSpPr>
          <p:cNvPr id="16" name="Text Placeholder 15"/>
          <p:cNvSpPr>
            <a:spLocks noGrp="1"/>
          </p:cNvSpPr>
          <p:nvPr>
            <p:ph type="body" sz="quarter" idx="18"/>
          </p:nvPr>
        </p:nvSpPr>
        <p:spPr>
          <a:xfrm>
            <a:off x="457200" y="1362287"/>
            <a:ext cx="2914650" cy="530352"/>
          </a:xfrm>
          <a:solidFill>
            <a:schemeClr val="accent2"/>
          </a:solidFill>
        </p:spPr>
        <p:txBody>
          <a:bodyPr rtlCol="0" anchor="ctr"/>
          <a:lstStyle>
            <a:lvl1pPr eaLnBrk="1" latinLnBrk="0" hangingPunct="1">
              <a:buFontTx/>
              <a:buNone/>
              <a:defRPr kumimoji="1" lang="zh-TW" sz="1500" b="1">
                <a:solidFill>
                  <a:srgbClr val="FFFFFF"/>
                </a:solidFill>
              </a:defRPr>
            </a:lvl1pPr>
            <a:extLst/>
          </a:lstStyle>
          <a:p>
            <a:pPr lvl="0" eaLnBrk="1" latinLnBrk="0" hangingPunct="1"/>
            <a:r>
              <a:rPr lang="zh-TW" altLang="en-US"/>
              <a:t>編輯母片文字樣式</a:t>
            </a:r>
          </a:p>
        </p:txBody>
      </p:sp>
      <p:sp>
        <p:nvSpPr>
          <p:cNvPr id="15" name="Text Placeholder 14"/>
          <p:cNvSpPr>
            <a:spLocks noGrp="1"/>
          </p:cNvSpPr>
          <p:nvPr>
            <p:ph type="body" sz="quarter" idx="19"/>
          </p:nvPr>
        </p:nvSpPr>
        <p:spPr>
          <a:xfrm>
            <a:off x="3600450" y="1362287"/>
            <a:ext cx="2914650" cy="530352"/>
          </a:xfrm>
          <a:solidFill>
            <a:schemeClr val="accent4"/>
          </a:solidFill>
        </p:spPr>
        <p:txBody>
          <a:bodyPr rtlCol="0" anchor="ctr"/>
          <a:lstStyle>
            <a:lvl1pPr eaLnBrk="1" latinLnBrk="0" hangingPunct="1">
              <a:buFontTx/>
              <a:buNone/>
              <a:defRPr kumimoji="1" lang="zh-TW" sz="1500" b="1">
                <a:solidFill>
                  <a:srgbClr val="FFFFFF"/>
                </a:solidFill>
              </a:defRPr>
            </a:lvl1pPr>
            <a:extLst/>
          </a:lstStyle>
          <a:p>
            <a:pPr lvl="0" eaLnBrk="1" latinLnBrk="0" hangingPunct="1"/>
            <a:r>
              <a:rPr lang="zh-TW" altLang="en-US"/>
              <a:t>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TW" altLang="en-US"/>
              <a:t>按一下以編輯母片標題樣式</a:t>
            </a:r>
            <a:endParaRPr/>
          </a:p>
        </p:txBody>
      </p:sp>
      <p:sp>
        <p:nvSpPr>
          <p:cNvPr id="3" name="Date Placeholder 2"/>
          <p:cNvSpPr>
            <a:spLocks noGrp="1"/>
          </p:cNvSpPr>
          <p:nvPr>
            <p:ph type="dt" sz="half" idx="10"/>
          </p:nvPr>
        </p:nvSpPr>
        <p:spPr/>
        <p:txBody>
          <a:bodyPr/>
          <a:lstStyle/>
          <a:p>
            <a:fld id="{6A474F9D-BF02-4A7B-AEF1-77FE1A01F84A}" type="datetime1">
              <a:rPr lang="en-US" smtClean="0"/>
              <a:t>3/9/17</a:t>
            </a:fld>
            <a:endParaRPr kumimoji="1" lang="zh-TW"/>
          </a:p>
        </p:txBody>
      </p:sp>
      <p:sp>
        <p:nvSpPr>
          <p:cNvPr id="4" name="Footer Placeholder 3"/>
          <p:cNvSpPr>
            <a:spLocks noGrp="1"/>
          </p:cNvSpPr>
          <p:nvPr>
            <p:ph type="ftr" sz="quarter" idx="11"/>
          </p:nvPr>
        </p:nvSpPr>
        <p:spPr/>
        <p:txBody>
          <a:bodyPr/>
          <a:lstStyle/>
          <a:p>
            <a:endParaRPr kumimoji="1" lang="zh-TW"/>
          </a:p>
        </p:txBody>
      </p:sp>
      <p:sp>
        <p:nvSpPr>
          <p:cNvPr id="5" name="Slide Number Placeholder 4"/>
          <p:cNvSpPr>
            <a:spLocks noGrp="1"/>
          </p:cNvSpPr>
          <p:nvPr>
            <p:ph type="sldNum" sz="quarter" idx="12"/>
          </p:nvPr>
        </p:nvSpPr>
        <p:spPr/>
        <p:txBody>
          <a:bodyPr/>
          <a:lstStyle>
            <a:lvl1pPr eaLnBrk="1" latinLnBrk="0" hangingPunct="1">
              <a:defRPr kumimoji="1" lang="zh-TW" sz="1100">
                <a:solidFill>
                  <a:srgbClr val="FFFFFF"/>
                </a:solidFill>
              </a:defRPr>
            </a:lvl1pPr>
            <a:extLst/>
          </a:lstStyle>
          <a:p>
            <a:fld id="{A3F7CB7D-F184-43C7-B6FD-03D728E1BB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5445-1E0F-4207-928D-9F552B93A7F5}" type="datetime1">
              <a:rPr lang="en-US" smtClean="0"/>
              <a:t>3/9/17</a:t>
            </a:fld>
            <a:endParaRPr kumimoji="1" lang="zh-TW"/>
          </a:p>
        </p:txBody>
      </p:sp>
      <p:sp>
        <p:nvSpPr>
          <p:cNvPr id="3" name="Footer Placeholder 2"/>
          <p:cNvSpPr>
            <a:spLocks noGrp="1"/>
          </p:cNvSpPr>
          <p:nvPr>
            <p:ph type="ftr" sz="quarter" idx="11"/>
          </p:nvPr>
        </p:nvSpPr>
        <p:spPr/>
        <p:txBody>
          <a:bodyPr/>
          <a:lstStyle/>
          <a:p>
            <a:endParaRPr kumimoji="1" lang="zh-TW"/>
          </a:p>
        </p:txBody>
      </p:sp>
      <p:sp>
        <p:nvSpPr>
          <p:cNvPr id="4" name="Slide Number Placeholder 3"/>
          <p:cNvSpPr>
            <a:spLocks noGrp="1"/>
          </p:cNvSpPr>
          <p:nvPr>
            <p:ph type="sldNum" sz="quarter" idx="12"/>
          </p:nvPr>
        </p:nvSpPr>
        <p:spPr>
          <a:xfrm>
            <a:off x="0" y="4686300"/>
            <a:ext cx="400050" cy="285750"/>
          </a:xfrm>
        </p:spPr>
        <p:txBody>
          <a:bodyPr/>
          <a:lstStyle>
            <a:lvl1pPr eaLnBrk="1" latinLnBrk="0" hangingPunct="1">
              <a:defRPr kumimoji="1" lang="zh-TW">
                <a:solidFill>
                  <a:schemeClr val="tx2"/>
                </a:solidFill>
              </a:defRPr>
            </a:lvl1pPr>
            <a:extLst/>
          </a:lstStyle>
          <a:p>
            <a:fld id="{A3F7CB7D-F184-43C7-B6FD-03D728E1BBFF}" type="slidenum">
              <a:rPr kumimoji="1" lang="zh-TW">
                <a:solidFill>
                  <a:schemeClr val="tx2"/>
                </a:solidFill>
              </a:rPr>
              <a:pPr/>
              <a:t>‹#›</a:t>
            </a:fld>
            <a:endParaRPr kumimoji="1" lang="zh-TW">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10"/>
            <a:ext cx="6115050" cy="1005840"/>
          </a:xfrm>
        </p:spPr>
        <p:txBody>
          <a:bodyPr anchor="b"/>
          <a:lstStyle>
            <a:lvl1pPr algn="l" eaLnBrk="1" latinLnBrk="0" hangingPunct="1">
              <a:buNone/>
              <a:defRPr kumimoji="1" lang="zh-TW" sz="3150" b="0"/>
            </a:lvl1pPr>
            <a:extLst/>
          </a:lstStyle>
          <a:p>
            <a:pPr eaLnBrk="1" latinLnBrk="0" hangingPunct="1"/>
            <a:r>
              <a:rPr lang="zh-TW" altLang="en-US"/>
              <a:t>按一下以編輯母片標題樣式</a:t>
            </a:r>
            <a:endParaRPr/>
          </a:p>
        </p:txBody>
      </p:sp>
      <p:sp>
        <p:nvSpPr>
          <p:cNvPr id="5" name="Date Placeholder 4"/>
          <p:cNvSpPr>
            <a:spLocks noGrp="1"/>
          </p:cNvSpPr>
          <p:nvPr>
            <p:ph type="dt" sz="half" idx="10"/>
          </p:nvPr>
        </p:nvSpPr>
        <p:spPr/>
        <p:txBody>
          <a:bodyPr/>
          <a:lstStyle/>
          <a:p>
            <a:fld id="{6BD604CB-BF01-4EF6-A8CA-104A2B44D3A5}" type="datetime1">
              <a:rPr lang="en-US" smtClean="0"/>
              <a:t>3/9/17</a:t>
            </a:fld>
            <a:endParaRPr kumimoji="1" lang="zh-TW"/>
          </a:p>
        </p:txBody>
      </p:sp>
      <p:sp>
        <p:nvSpPr>
          <p:cNvPr id="6" name="Footer Placeholder 5"/>
          <p:cNvSpPr>
            <a:spLocks noGrp="1"/>
          </p:cNvSpPr>
          <p:nvPr>
            <p:ph type="ftr" sz="quarter" idx="11"/>
          </p:nvPr>
        </p:nvSpPr>
        <p:spPr/>
        <p:txBody>
          <a:bodyPr/>
          <a:lstStyle/>
          <a:p>
            <a:endParaRPr kumimoji="1" lang="zh-TW"/>
          </a:p>
        </p:txBody>
      </p:sp>
      <p:sp>
        <p:nvSpPr>
          <p:cNvPr id="7" name="Slide Number Placeholder 6"/>
          <p:cNvSpPr>
            <a:spLocks noGrp="1"/>
          </p:cNvSpPr>
          <p:nvPr>
            <p:ph type="sldNum" sz="quarter" idx="12"/>
          </p:nvPr>
        </p:nvSpPr>
        <p:spPr/>
        <p:txBody>
          <a:bodyPr>
            <a:noAutofit/>
          </a:bodyPr>
          <a:lstStyle>
            <a:lvl1pPr eaLnBrk="1" latinLnBrk="0" hangingPunct="1">
              <a:defRPr kumimoji="1" lang="zh-TW" sz="1100">
                <a:solidFill>
                  <a:srgbClr val="FFFFFF"/>
                </a:solidFill>
              </a:defRPr>
            </a:lvl1pPr>
            <a:extLst/>
          </a:lstStyle>
          <a:p>
            <a:fld id="{A3F7CB7D-F184-43C7-B6FD-03D728E1BBFF}" type="slidenum">
              <a:rPr lang="en-US" smtClean="0"/>
              <a:pPr/>
              <a:t>‹#›</a:t>
            </a:fld>
            <a:endParaRPr lang="en-US" dirty="0"/>
          </a:p>
        </p:txBody>
      </p:sp>
      <p:sp>
        <p:nvSpPr>
          <p:cNvPr id="3" name="Text Placeholder 2"/>
          <p:cNvSpPr>
            <a:spLocks noGrp="1"/>
          </p:cNvSpPr>
          <p:nvPr>
            <p:ph type="body" idx="1"/>
          </p:nvPr>
        </p:nvSpPr>
        <p:spPr>
          <a:xfrm>
            <a:off x="457200" y="1428750"/>
            <a:ext cx="120015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750"/>
              </a:spcAft>
              <a:buNone/>
              <a:defRPr kumimoji="1" lang="zh-TW" sz="1350"/>
            </a:lvl1pPr>
            <a:lvl2pPr eaLnBrk="1" latinLnBrk="0" hangingPunct="1">
              <a:buNone/>
              <a:defRPr kumimoji="1" lang="zh-TW" sz="900"/>
            </a:lvl2pPr>
            <a:lvl3pPr eaLnBrk="1" latinLnBrk="0" hangingPunct="1">
              <a:buNone/>
              <a:defRPr kumimoji="1" lang="zh-TW" sz="750"/>
            </a:lvl3pPr>
            <a:lvl4pPr eaLnBrk="1" latinLnBrk="0" hangingPunct="1">
              <a:buNone/>
              <a:defRPr kumimoji="1" lang="zh-TW" sz="675"/>
            </a:lvl4pPr>
            <a:lvl5pPr eaLnBrk="1" latinLnBrk="0" hangingPunct="1">
              <a:buNone/>
              <a:defRPr kumimoji="1" lang="zh-TW" sz="675"/>
            </a:lvl5pPr>
            <a:extLst/>
          </a:lstStyle>
          <a:p>
            <a:pPr lvl="0" eaLnBrk="1" latinLnBrk="0" hangingPunct="1"/>
            <a:r>
              <a:rPr lang="zh-TW" altLang="en-US"/>
              <a:t>編輯母片文字樣式</a:t>
            </a:r>
          </a:p>
        </p:txBody>
      </p:sp>
      <p:sp>
        <p:nvSpPr>
          <p:cNvPr id="9" name="Content Placeholder 8"/>
          <p:cNvSpPr>
            <a:spLocks noGrp="1"/>
          </p:cNvSpPr>
          <p:nvPr>
            <p:ph sz="quarter" idx="13"/>
          </p:nvPr>
        </p:nvSpPr>
        <p:spPr>
          <a:xfrm>
            <a:off x="1771650" y="1428750"/>
            <a:ext cx="4800600" cy="3200400"/>
          </a:xfrm>
        </p:spPr>
        <p:txBody>
          <a:body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8251" y="0"/>
            <a:ext cx="5689749" cy="3419856"/>
          </a:xfrm>
          <a:solidFill>
            <a:schemeClr val="tx2">
              <a:shade val="50000"/>
            </a:schemeClr>
          </a:solidFill>
          <a:ln>
            <a:noFill/>
          </a:ln>
        </p:spPr>
        <p:txBody>
          <a:bodyPr/>
          <a:lstStyle>
            <a:lvl1pPr eaLnBrk="1" latinLnBrk="0" hangingPunct="1">
              <a:buNone/>
              <a:defRPr kumimoji="1" lang="zh-TW" sz="2400"/>
            </a:lvl1pPr>
            <a:extLst/>
          </a:lstStyle>
          <a:p>
            <a:r>
              <a:rPr kumimoji="1" lang="zh-TW" altLang="en-US"/>
              <a:t>按一下圖示以新增圖片</a:t>
            </a:r>
            <a:endParaRPr kumimoji="1" lang="zh-TW"/>
          </a:p>
        </p:txBody>
      </p:sp>
      <p:sp>
        <p:nvSpPr>
          <p:cNvPr id="4" name="Text Placeholder 3"/>
          <p:cNvSpPr>
            <a:spLocks noGrp="1"/>
          </p:cNvSpPr>
          <p:nvPr>
            <p:ph type="body" sz="half" idx="2"/>
          </p:nvPr>
        </p:nvSpPr>
        <p:spPr>
          <a:xfrm>
            <a:off x="1200150" y="4114800"/>
            <a:ext cx="5486400" cy="514350"/>
          </a:xfrm>
        </p:spPr>
        <p:txBody>
          <a:bodyPr/>
          <a:lstStyle>
            <a:lvl1pPr marL="0" indent="0" eaLnBrk="1" latinLnBrk="0" hangingPunct="1">
              <a:buFontTx/>
              <a:buNone/>
              <a:defRPr kumimoji="1" lang="zh-TW" sz="1275"/>
            </a:lvl1pPr>
            <a:lvl2pPr eaLnBrk="1" latinLnBrk="0" hangingPunct="1">
              <a:buFontTx/>
              <a:buNone/>
              <a:defRPr kumimoji="1" lang="zh-TW" sz="900"/>
            </a:lvl2pPr>
            <a:lvl3pPr eaLnBrk="1" latinLnBrk="0" hangingPunct="1">
              <a:buFontTx/>
              <a:buNone/>
              <a:defRPr kumimoji="1" lang="zh-TW" sz="750"/>
            </a:lvl3pPr>
            <a:lvl4pPr eaLnBrk="1" latinLnBrk="0" hangingPunct="1">
              <a:buFontTx/>
              <a:buNone/>
              <a:defRPr kumimoji="1" lang="zh-TW" sz="675"/>
            </a:lvl4pPr>
            <a:lvl5pPr eaLnBrk="1" latinLnBrk="0" hangingPunct="1">
              <a:buFontTx/>
              <a:buNone/>
              <a:defRPr kumimoji="1" lang="zh-TW" sz="675"/>
            </a:lvl5pPr>
            <a:extLst/>
          </a:lstStyle>
          <a:p>
            <a:pPr lvl="0" eaLnBrk="1" latinLnBrk="0" hangingPunct="1"/>
            <a:r>
              <a:rPr lang="zh-TW" altLang="en-US"/>
              <a:t>編輯母片文字樣式</a:t>
            </a:r>
          </a:p>
        </p:txBody>
      </p:sp>
      <p:sp>
        <p:nvSpPr>
          <p:cNvPr id="8" name="Rectangle 7"/>
          <p:cNvSpPr/>
          <p:nvPr/>
        </p:nvSpPr>
        <p:spPr>
          <a:xfrm>
            <a:off x="-6858" y="3429000"/>
            <a:ext cx="6858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9" name="Rectangle 8"/>
          <p:cNvSpPr/>
          <p:nvPr/>
        </p:nvSpPr>
        <p:spPr>
          <a:xfrm>
            <a:off x="-6858" y="3497580"/>
            <a:ext cx="109728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10" name="Rectangle 9"/>
          <p:cNvSpPr/>
          <p:nvPr/>
        </p:nvSpPr>
        <p:spPr>
          <a:xfrm>
            <a:off x="1159002" y="3490722"/>
            <a:ext cx="569214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2" name="Title 1"/>
          <p:cNvSpPr>
            <a:spLocks noGrp="1"/>
          </p:cNvSpPr>
          <p:nvPr>
            <p:ph type="title"/>
          </p:nvPr>
        </p:nvSpPr>
        <p:spPr>
          <a:xfrm>
            <a:off x="1200150" y="3543300"/>
            <a:ext cx="5486400" cy="457200"/>
          </a:xfrm>
        </p:spPr>
        <p:txBody>
          <a:bodyPr anchor="ctr"/>
          <a:lstStyle>
            <a:lvl1pPr algn="l" eaLnBrk="1" latinLnBrk="0" hangingPunct="1">
              <a:buNone/>
              <a:defRPr kumimoji="1" lang="zh-TW" sz="2100" b="0">
                <a:solidFill>
                  <a:srgbClr val="FFFFFF"/>
                </a:solidFill>
              </a:defRPr>
            </a:lvl1pPr>
            <a:extLst/>
          </a:lstStyle>
          <a:p>
            <a:pPr eaLnBrk="1" latinLnBrk="0" hangingPunct="1"/>
            <a:r>
              <a:rPr lang="zh-TW" altLang="en-US"/>
              <a:t>按一下以編輯母片標題樣式</a:t>
            </a:r>
            <a:endParaRPr/>
          </a:p>
        </p:txBody>
      </p:sp>
      <p:sp>
        <p:nvSpPr>
          <p:cNvPr id="11" name="Rectangle 10"/>
          <p:cNvSpPr/>
          <p:nvPr/>
        </p:nvSpPr>
        <p:spPr>
          <a:xfrm>
            <a:off x="1085850" y="0"/>
            <a:ext cx="75438"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12" name="Date Placeholder 11"/>
          <p:cNvSpPr>
            <a:spLocks noGrp="1"/>
          </p:cNvSpPr>
          <p:nvPr>
            <p:ph type="dt" sz="half" idx="10"/>
          </p:nvPr>
        </p:nvSpPr>
        <p:spPr>
          <a:xfrm>
            <a:off x="4686300" y="4686300"/>
            <a:ext cx="2000250" cy="273844"/>
          </a:xfrm>
        </p:spPr>
        <p:txBody>
          <a:bodyPr rtlCol="0"/>
          <a:lstStyle/>
          <a:p>
            <a:fld id="{75E20DDD-01E5-42C3-BC1F-A98AA10D2071}" type="datetime1">
              <a:rPr lang="en-US" smtClean="0"/>
              <a:t>3/9/17</a:t>
            </a:fld>
            <a:endParaRPr kumimoji="1" lang="zh-TW"/>
          </a:p>
        </p:txBody>
      </p:sp>
      <p:sp>
        <p:nvSpPr>
          <p:cNvPr id="13" name="Slide Number Placeholder 12"/>
          <p:cNvSpPr>
            <a:spLocks noGrp="1"/>
          </p:cNvSpPr>
          <p:nvPr>
            <p:ph type="sldNum" sz="quarter" idx="11"/>
          </p:nvPr>
        </p:nvSpPr>
        <p:spPr>
          <a:xfrm>
            <a:off x="0" y="3500437"/>
            <a:ext cx="1085850" cy="497684"/>
          </a:xfrm>
        </p:spPr>
        <p:txBody>
          <a:bodyPr rtlCol="0"/>
          <a:lstStyle>
            <a:lvl1pPr eaLnBrk="1" latinLnBrk="0" hangingPunct="1">
              <a:defRPr kumimoji="1" lang="zh-TW" sz="2100"/>
            </a:lvl1pPr>
            <a:extLst/>
          </a:lstStyle>
          <a:p>
            <a:pPr algn="ctr"/>
            <a:fld id="{8F82E0A0-C266-4798-8C8F-B9F91E9DA37E}" type="slidenum">
              <a:rPr kumimoji="1" lang="en-US" altLang="zh-TW" sz="2100" b="1" smtClean="0">
                <a:solidFill>
                  <a:srgbClr val="FFFFFF"/>
                </a:solidFill>
              </a:rPr>
              <a:pPr algn="ctr"/>
              <a:t>‹#›</a:t>
            </a:fld>
            <a:endParaRPr kumimoji="1" lang="zh-TW" altLang="en-US" sz="2100" dirty="0"/>
          </a:p>
        </p:txBody>
      </p:sp>
      <p:sp>
        <p:nvSpPr>
          <p:cNvPr id="14" name="Footer Placeholder 13"/>
          <p:cNvSpPr>
            <a:spLocks noGrp="1"/>
          </p:cNvSpPr>
          <p:nvPr>
            <p:ph type="ftr" sz="quarter" idx="12"/>
          </p:nvPr>
        </p:nvSpPr>
        <p:spPr>
          <a:xfrm>
            <a:off x="1200150" y="4686155"/>
            <a:ext cx="3429000" cy="273844"/>
          </a:xfrm>
        </p:spPr>
        <p:txBody>
          <a:bodyPr rtlCol="0"/>
          <a:lstStyle/>
          <a:p>
            <a:endParaRPr kumimoji="1" 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9486" y="1352550"/>
            <a:ext cx="6115050" cy="3242310"/>
          </a:xfrm>
          <a:prstGeom prst="rect">
            <a:avLst/>
          </a:prstGeom>
        </p:spPr>
        <p:txBody>
          <a:bodyPr vert="horz">
            <a:normAutofit/>
          </a:bodyPr>
          <a:lstStyle/>
          <a:p>
            <a:pPr lvl="0" eaLnBrk="1" latinLnBrk="0" hangingPunct="1"/>
            <a:r>
              <a:rPr kumimoji="1" lang="zh-TW" altLang="en-US"/>
              <a:t>編輯母片文字樣式</a:t>
            </a:r>
          </a:p>
          <a:p>
            <a:pPr lvl="1" eaLnBrk="1" latinLnBrk="0" hangingPunct="1"/>
            <a:r>
              <a:rPr kumimoji="1" lang="zh-TW" altLang="en-US"/>
              <a:t>第二層</a:t>
            </a:r>
          </a:p>
          <a:p>
            <a:pPr lvl="2" eaLnBrk="1" latinLnBrk="0" hangingPunct="1"/>
            <a:r>
              <a:rPr kumimoji="1" lang="zh-TW" altLang="en-US"/>
              <a:t>第三層</a:t>
            </a:r>
          </a:p>
          <a:p>
            <a:pPr lvl="3" eaLnBrk="1" latinLnBrk="0" hangingPunct="1"/>
            <a:r>
              <a:rPr kumimoji="1" lang="zh-TW" altLang="en-US"/>
              <a:t>第四層</a:t>
            </a:r>
          </a:p>
          <a:p>
            <a:pPr lvl="4" eaLnBrk="1" latinLnBrk="0" hangingPunct="1"/>
            <a:r>
              <a:rPr kumimoji="1" lang="zh-TW" altLang="en-US"/>
              <a:t>第五層</a:t>
            </a:r>
            <a:endParaRPr kumimoji="1" lang="en-US"/>
          </a:p>
        </p:txBody>
      </p:sp>
      <p:sp>
        <p:nvSpPr>
          <p:cNvPr id="14" name="Date Placeholder 13"/>
          <p:cNvSpPr>
            <a:spLocks noGrp="1"/>
          </p:cNvSpPr>
          <p:nvPr>
            <p:ph type="dt" sz="half" idx="2"/>
          </p:nvPr>
        </p:nvSpPr>
        <p:spPr>
          <a:xfrm>
            <a:off x="4572000" y="4686300"/>
            <a:ext cx="2000250" cy="273844"/>
          </a:xfrm>
          <a:prstGeom prst="rect">
            <a:avLst/>
          </a:prstGeom>
        </p:spPr>
        <p:txBody>
          <a:bodyPr vert="horz" anchor="ctr" anchorCtr="0"/>
          <a:lstStyle>
            <a:lvl1pPr algn="l" eaLnBrk="1" latinLnBrk="0" hangingPunct="1">
              <a:defRPr kumimoji="1" lang="zh-TW" sz="1050">
                <a:solidFill>
                  <a:schemeClr val="tx2"/>
                </a:solidFill>
              </a:defRPr>
            </a:lvl1pPr>
            <a:extLst/>
          </a:lstStyle>
          <a:p>
            <a:fld id="{3E11F102-EAE4-43D2-BE99-101ABBABF24F}" type="datetime1">
              <a:rPr lang="en-US" smtClean="0"/>
              <a:t>3/9/17</a:t>
            </a:fld>
            <a:endParaRPr kumimoji="1" lang="zh-TW" altLang="en-US" sz="1050">
              <a:solidFill>
                <a:schemeClr val="tx2"/>
              </a:solidFill>
            </a:endParaRPr>
          </a:p>
        </p:txBody>
      </p:sp>
      <p:sp>
        <p:nvSpPr>
          <p:cNvPr id="3" name="Footer Placeholder 2"/>
          <p:cNvSpPr>
            <a:spLocks noGrp="1"/>
          </p:cNvSpPr>
          <p:nvPr>
            <p:ph type="ftr" sz="quarter" idx="3"/>
          </p:nvPr>
        </p:nvSpPr>
        <p:spPr>
          <a:xfrm>
            <a:off x="457201" y="4686155"/>
            <a:ext cx="4065812" cy="273844"/>
          </a:xfrm>
          <a:prstGeom prst="rect">
            <a:avLst/>
          </a:prstGeom>
        </p:spPr>
        <p:txBody>
          <a:bodyPr vert="horz" anchor="ctr"/>
          <a:lstStyle>
            <a:lvl1pPr algn="r" eaLnBrk="1" latinLnBrk="0" hangingPunct="1">
              <a:defRPr kumimoji="1" lang="zh-TW" sz="1050">
                <a:solidFill>
                  <a:schemeClr val="tx2"/>
                </a:solidFill>
              </a:defRPr>
            </a:lvl1pPr>
            <a:extLst/>
          </a:lstStyle>
          <a:p>
            <a:pPr algn="r"/>
            <a:endParaRPr kumimoji="1" lang="zh-TW" altLang="en-US" sz="1050">
              <a:solidFill>
                <a:schemeClr val="tx2"/>
              </a:solidFill>
            </a:endParaRPr>
          </a:p>
        </p:txBody>
      </p:sp>
      <p:sp>
        <p:nvSpPr>
          <p:cNvPr id="7" name="Rectangle 6"/>
          <p:cNvSpPr/>
          <p:nvPr/>
        </p:nvSpPr>
        <p:spPr>
          <a:xfrm>
            <a:off x="0" y="1095170"/>
            <a:ext cx="6858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8" name="Rectangle 7"/>
          <p:cNvSpPr/>
          <p:nvPr/>
        </p:nvSpPr>
        <p:spPr>
          <a:xfrm>
            <a:off x="0" y="1129460"/>
            <a:ext cx="40005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9" name="Rectangle 8"/>
          <p:cNvSpPr/>
          <p:nvPr/>
        </p:nvSpPr>
        <p:spPr>
          <a:xfrm>
            <a:off x="442912" y="1129460"/>
            <a:ext cx="6415088"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1" lang="zh-TW" altLang="en-US" sz="1350"/>
          </a:p>
        </p:txBody>
      </p:sp>
      <p:sp>
        <p:nvSpPr>
          <p:cNvPr id="23" name="Slide Number Placeholder 22"/>
          <p:cNvSpPr>
            <a:spLocks noGrp="1"/>
          </p:cNvSpPr>
          <p:nvPr>
            <p:ph type="sldNum" sz="quarter" idx="4"/>
          </p:nvPr>
        </p:nvSpPr>
        <p:spPr>
          <a:xfrm>
            <a:off x="0" y="1123508"/>
            <a:ext cx="400050" cy="183357"/>
          </a:xfrm>
          <a:prstGeom prst="rect">
            <a:avLst/>
          </a:prstGeom>
        </p:spPr>
        <p:txBody>
          <a:bodyPr vert="horz" anchor="ctr" anchorCtr="0">
            <a:normAutofit/>
          </a:bodyPr>
          <a:lstStyle>
            <a:lvl1pPr algn="ctr" eaLnBrk="1" latinLnBrk="0" hangingPunct="1">
              <a:defRPr kumimoji="1" lang="zh-TW" sz="1100" b="1">
                <a:solidFill>
                  <a:srgbClr val="FFFFFF"/>
                </a:solidFill>
              </a:defRPr>
            </a:lvl1pPr>
            <a:extLst/>
          </a:lstStyle>
          <a:p>
            <a:fld id="{8F82E0A0-C266-4798-8C8F-B9F91E9DA37E}" type="slidenum">
              <a:rPr lang="en-US" altLang="zh-TW" smtClean="0"/>
              <a:pPr/>
              <a:t>‹#›</a:t>
            </a:fld>
            <a:endParaRPr lang="en-US" altLang="en-US" sz="1050" dirty="0"/>
          </a:p>
        </p:txBody>
      </p:sp>
      <p:sp>
        <p:nvSpPr>
          <p:cNvPr id="22" name="Title Placeholder 21"/>
          <p:cNvSpPr>
            <a:spLocks noGrp="1"/>
          </p:cNvSpPr>
          <p:nvPr>
            <p:ph type="title"/>
          </p:nvPr>
        </p:nvSpPr>
        <p:spPr>
          <a:xfrm>
            <a:off x="457200" y="118110"/>
            <a:ext cx="6115050" cy="1005840"/>
          </a:xfrm>
          <a:prstGeom prst="rect">
            <a:avLst/>
          </a:prstGeom>
        </p:spPr>
        <p:txBody>
          <a:bodyPr vert="horz" anchor="b">
            <a:normAutofit/>
          </a:bodyPr>
          <a:lstStyle/>
          <a:p>
            <a:pPr eaLnBrk="1" latinLnBrk="0" hangingPunct="1"/>
            <a:r>
              <a:rPr kumimoji="1" lang="zh-TW" altLang="en-US"/>
              <a:t>按一下以編輯母片標題樣式</a:t>
            </a:r>
            <a:endParaRPr kumimoji="1"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lvl1pPr algn="l" rtl="0" eaLnBrk="1" latinLnBrk="0" hangingPunct="1">
        <a:spcBef>
          <a:spcPct val="0"/>
        </a:spcBef>
        <a:buNone/>
        <a:defRPr kumimoji="1" lang="zh-TW" sz="3150" kern="1200">
          <a:solidFill>
            <a:schemeClr val="tx2"/>
          </a:solidFill>
          <a:latin typeface="+mj-lt"/>
          <a:ea typeface="+mj-ea"/>
          <a:cs typeface="+mj-cs"/>
        </a:defRPr>
      </a:lvl1pPr>
      <a:extLst/>
    </p:titleStyle>
    <p:bodyStyle>
      <a:lvl1pPr marL="240030" indent="-240030" algn="l" rtl="0" eaLnBrk="1" latinLnBrk="0" hangingPunct="1">
        <a:spcBef>
          <a:spcPts val="525"/>
        </a:spcBef>
        <a:buClr>
          <a:schemeClr val="accent2"/>
        </a:buClr>
        <a:buSzPct val="60000"/>
        <a:buFont typeface="Wingdings"/>
        <a:buChar char=""/>
        <a:defRPr kumimoji="1" lang="zh-TW"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1" lang="zh-TW"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1" lang="zh-TW"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1" lang="zh-TW"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1" lang="zh-TW"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None/>
        <a:defRPr kumimoji="1" lang="zh-TW"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1" lang="zh-TW"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1" lang="zh-TW"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1" lang="zh-TW" sz="1350" kern="1200" baseline="0">
          <a:solidFill>
            <a:schemeClr val="tx1"/>
          </a:solidFill>
          <a:latin typeface="+mn-lt"/>
          <a:ea typeface="+mn-ea"/>
          <a:cs typeface="+mn-cs"/>
        </a:defRPr>
      </a:lvl9pPr>
      <a:extLst/>
    </p:bodyStyle>
    <p:otherStyle>
      <a:lvl1pPr marL="0" algn="l" rtl="0" eaLnBrk="1" latinLnBrk="0" hangingPunct="1">
        <a:defRPr kumimoji="1" lang="zh-TW" kern="1200">
          <a:solidFill>
            <a:schemeClr val="tx1"/>
          </a:solidFill>
          <a:latin typeface="+mn-lt"/>
          <a:ea typeface="+mn-ea"/>
          <a:cs typeface="+mn-cs"/>
        </a:defRPr>
      </a:lvl1pPr>
      <a:lvl2pPr marL="342900" algn="l" rtl="0" eaLnBrk="1" latinLnBrk="0" hangingPunct="1">
        <a:defRPr kumimoji="1" lang="zh-TW" kern="1200">
          <a:solidFill>
            <a:schemeClr val="tx1"/>
          </a:solidFill>
          <a:latin typeface="+mn-lt"/>
          <a:ea typeface="+mn-ea"/>
          <a:cs typeface="+mn-cs"/>
        </a:defRPr>
      </a:lvl2pPr>
      <a:lvl3pPr marL="685800" algn="l" rtl="0" eaLnBrk="1" latinLnBrk="0" hangingPunct="1">
        <a:defRPr kumimoji="1" lang="zh-TW" kern="1200">
          <a:solidFill>
            <a:schemeClr val="tx1"/>
          </a:solidFill>
          <a:latin typeface="+mn-lt"/>
          <a:ea typeface="+mn-ea"/>
          <a:cs typeface="+mn-cs"/>
        </a:defRPr>
      </a:lvl3pPr>
      <a:lvl4pPr marL="1028700" algn="l" rtl="0" eaLnBrk="1" latinLnBrk="0" hangingPunct="1">
        <a:defRPr kumimoji="1" lang="zh-TW" kern="1200">
          <a:solidFill>
            <a:schemeClr val="tx1"/>
          </a:solidFill>
          <a:latin typeface="+mn-lt"/>
          <a:ea typeface="+mn-ea"/>
          <a:cs typeface="+mn-cs"/>
        </a:defRPr>
      </a:lvl4pPr>
      <a:lvl5pPr marL="1371600" algn="l" rtl="0" eaLnBrk="1" latinLnBrk="0" hangingPunct="1">
        <a:defRPr kumimoji="1" lang="zh-TW" kern="1200">
          <a:solidFill>
            <a:schemeClr val="tx1"/>
          </a:solidFill>
          <a:latin typeface="+mn-lt"/>
          <a:ea typeface="+mn-ea"/>
          <a:cs typeface="+mn-cs"/>
        </a:defRPr>
      </a:lvl5pPr>
      <a:lvl6pPr marL="1714500" algn="l" rtl="0" eaLnBrk="1" latinLnBrk="0" hangingPunct="1">
        <a:defRPr kumimoji="1" lang="zh-TW" kern="1200">
          <a:solidFill>
            <a:schemeClr val="tx1"/>
          </a:solidFill>
          <a:latin typeface="+mn-lt"/>
          <a:ea typeface="+mn-ea"/>
          <a:cs typeface="+mn-cs"/>
        </a:defRPr>
      </a:lvl6pPr>
      <a:lvl7pPr marL="2057400" algn="l" rtl="0" eaLnBrk="1" latinLnBrk="0" hangingPunct="1">
        <a:defRPr kumimoji="1" lang="zh-TW" kern="1200">
          <a:solidFill>
            <a:schemeClr val="tx1"/>
          </a:solidFill>
          <a:latin typeface="+mn-lt"/>
          <a:ea typeface="+mn-ea"/>
          <a:cs typeface="+mn-cs"/>
        </a:defRPr>
      </a:lvl7pPr>
      <a:lvl8pPr marL="2400300" algn="l" rtl="0" eaLnBrk="1" latinLnBrk="0" hangingPunct="1">
        <a:defRPr kumimoji="1" lang="zh-TW" kern="1200">
          <a:solidFill>
            <a:schemeClr val="tx1"/>
          </a:solidFill>
          <a:latin typeface="+mn-lt"/>
          <a:ea typeface="+mn-ea"/>
          <a:cs typeface="+mn-cs"/>
        </a:defRPr>
      </a:lvl8pPr>
      <a:lvl9pPr marL="2743200" algn="l" rtl="0" eaLnBrk="1" latinLnBrk="0" hangingPunct="1">
        <a:defRPr kumimoji="1" lang="zh-TW"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emf"/><Relationship Id="rId3" Type="http://schemas.openxmlformats.org/officeDocument/2006/relationships/image" Target="../media/image3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subTitle" idx="1"/>
          </p:nvPr>
        </p:nvSpPr>
        <p:spPr>
          <a:xfrm>
            <a:off x="1666875" y="4781550"/>
            <a:ext cx="4886325" cy="270328"/>
          </a:xfrm>
        </p:spPr>
        <p:txBody>
          <a:bodyPr>
            <a:normAutofit fontScale="92500" lnSpcReduction="10000"/>
          </a:bodyPr>
          <a:lstStyle/>
          <a:p>
            <a:pPr algn="ctr" defTabSz="342900">
              <a:defRPr/>
            </a:pPr>
            <a:r>
              <a:rPr lang="en-US" sz="1400" dirty="0"/>
              <a:t>xyang45@illinois.edu          y.v.chen@ieee.org</a:t>
            </a:r>
            <a:endParaRPr lang="en-US" sz="1200" dirty="0">
              <a:solidFill>
                <a:prstClr val="white"/>
              </a:solidFill>
              <a:effectLst>
                <a:outerShdw blurRad="38100" dist="38100" dir="2700000" algn="tl">
                  <a:srgbClr val="000000">
                    <a:alpha val="43137"/>
                  </a:srgbClr>
                </a:outerShdw>
              </a:effectLst>
            </a:endParaRPr>
          </a:p>
        </p:txBody>
      </p:sp>
      <p:sp>
        <p:nvSpPr>
          <p:cNvPr id="4" name="Rectangle 3"/>
          <p:cNvSpPr>
            <a:spLocks noGrp="1"/>
          </p:cNvSpPr>
          <p:nvPr>
            <p:ph type="title"/>
          </p:nvPr>
        </p:nvSpPr>
        <p:spPr>
          <a:xfrm>
            <a:off x="495300" y="438150"/>
            <a:ext cx="6057900" cy="2038350"/>
          </a:xfrm>
        </p:spPr>
        <p:txBody>
          <a:bodyPr>
            <a:normAutofit/>
          </a:bodyPr>
          <a:lstStyle/>
          <a:p>
            <a:r>
              <a:rPr lang="en-US" cap="none" dirty="0">
                <a:solidFill>
                  <a:schemeClr val="tx1"/>
                </a:solidFill>
              </a:rPr>
              <a:t>End-to-End Joint Learning of Natural Language</a:t>
            </a:r>
            <a:r>
              <a:rPr lang="zh-CN" altLang="en-US" cap="none" dirty="0">
                <a:solidFill>
                  <a:schemeClr val="tx1"/>
                </a:solidFill>
              </a:rPr>
              <a:t> </a:t>
            </a:r>
            <a:r>
              <a:rPr lang="en-US" cap="none" dirty="0">
                <a:solidFill>
                  <a:schemeClr val="tx1"/>
                </a:solidFill>
              </a:rPr>
              <a:t>Understanding</a:t>
            </a:r>
            <a:r>
              <a:rPr lang="zh-CN" altLang="en-US" cap="none" dirty="0">
                <a:solidFill>
                  <a:schemeClr val="tx1"/>
                </a:solidFill>
              </a:rPr>
              <a:t> </a:t>
            </a:r>
            <a:r>
              <a:rPr lang="en-US" altLang="zh-CN" cap="none" dirty="0">
                <a:solidFill>
                  <a:schemeClr val="tx1"/>
                </a:solidFill>
              </a:rPr>
              <a:t>and</a:t>
            </a:r>
            <a:r>
              <a:rPr lang="zh-CN" altLang="en-US" cap="none" dirty="0">
                <a:solidFill>
                  <a:schemeClr val="tx1"/>
                </a:solidFill>
              </a:rPr>
              <a:t> </a:t>
            </a:r>
            <a:r>
              <a:rPr lang="en-US" altLang="zh-CN" cap="none" dirty="0">
                <a:solidFill>
                  <a:schemeClr val="tx1"/>
                </a:solidFill>
              </a:rPr>
              <a:t>Dialogue</a:t>
            </a:r>
            <a:r>
              <a:rPr lang="zh-CN" altLang="en-US" cap="none" dirty="0">
                <a:solidFill>
                  <a:schemeClr val="tx1"/>
                </a:solidFill>
              </a:rPr>
              <a:t> </a:t>
            </a:r>
            <a:r>
              <a:rPr lang="en-US" altLang="zh-CN" cap="none" dirty="0">
                <a:solidFill>
                  <a:schemeClr val="tx1"/>
                </a:solidFill>
              </a:rPr>
              <a:t>Manager</a:t>
            </a:r>
            <a:endParaRPr lang="zh-TW" cap="none" dirty="0">
              <a:solidFill>
                <a:schemeClr val="tx1"/>
              </a:solidFill>
            </a:endParaRPr>
          </a:p>
        </p:txBody>
      </p:sp>
      <p:pic>
        <p:nvPicPr>
          <p:cNvPr id="25" name="Picture 4" descr="「台灣大學」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187501"/>
            <a:ext cx="1471067" cy="69467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群組 25"/>
          <p:cNvGrpSpPr/>
          <p:nvPr/>
        </p:nvGrpSpPr>
        <p:grpSpPr>
          <a:xfrm>
            <a:off x="5410200" y="3867150"/>
            <a:ext cx="1306408" cy="294591"/>
            <a:chOff x="3589127" y="6559796"/>
            <a:chExt cx="2991306" cy="674529"/>
          </a:xfrm>
        </p:grpSpPr>
        <p:pic>
          <p:nvPicPr>
            <p:cNvPr id="27" name="Picture 6" descr="「microsoft research」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559796"/>
              <a:ext cx="2237033" cy="6241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microsoft research」的圖片搜尋結果"/>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8293"/>
            <a:stretch/>
          </p:blipFill>
          <p:spPr bwMode="auto">
            <a:xfrm>
              <a:off x="3589127" y="6559796"/>
              <a:ext cx="685800" cy="674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群組 28"/>
          <p:cNvGrpSpPr/>
          <p:nvPr/>
        </p:nvGrpSpPr>
        <p:grpSpPr>
          <a:xfrm>
            <a:off x="4038600" y="3409950"/>
            <a:ext cx="1076380" cy="262757"/>
            <a:chOff x="8868197" y="3880250"/>
            <a:chExt cx="2636360" cy="643568"/>
          </a:xfrm>
        </p:grpSpPr>
        <p:pic>
          <p:nvPicPr>
            <p:cNvPr id="30" name="Picture 10" descr="「Google research」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8197" y="3880250"/>
              <a:ext cx="589030" cy="5853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Google research」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6532" y="3880250"/>
              <a:ext cx="1978025" cy="64356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矩形 2"/>
          <p:cNvSpPr/>
          <p:nvPr/>
        </p:nvSpPr>
        <p:spPr>
          <a:xfrm>
            <a:off x="-106388" y="4537528"/>
            <a:ext cx="1836183" cy="548868"/>
          </a:xfrm>
          <a:prstGeom prst="rect">
            <a:avLst/>
          </a:prstGeom>
        </p:spPr>
        <p:txBody>
          <a:bodyPr wrap="square">
            <a:spAutoFit/>
          </a:bodyPr>
          <a:lstStyle/>
          <a:p>
            <a:pPr algn="ctr" defTabSz="342900">
              <a:spcBef>
                <a:spcPts val="225"/>
              </a:spcBef>
              <a:defRPr/>
            </a:pPr>
            <a:r>
              <a:rPr lang="en-US" sz="1600" dirty="0">
                <a:solidFill>
                  <a:prstClr val="white"/>
                </a:solidFill>
                <a:effectLst>
                  <a:outerShdw blurRad="38100" dist="38100" dir="2700000" algn="tl">
                    <a:srgbClr val="000000">
                      <a:alpha val="43137"/>
                    </a:srgbClr>
                  </a:outerShdw>
                </a:effectLst>
              </a:rPr>
              <a:t>ICASSP 2017</a:t>
            </a:r>
          </a:p>
          <a:p>
            <a:pPr algn="ctr" defTabSz="342900">
              <a:spcBef>
                <a:spcPts val="225"/>
              </a:spcBef>
              <a:defRPr/>
            </a:pPr>
            <a:r>
              <a:rPr lang="en-US" sz="1200" dirty="0">
                <a:solidFill>
                  <a:prstClr val="white"/>
                </a:solidFill>
                <a:effectLst>
                  <a:outerShdw blurRad="38100" dist="38100" dir="2700000" algn="tl">
                    <a:srgbClr val="000000">
                      <a:alpha val="43137"/>
                    </a:srgbClr>
                  </a:outerShdw>
                </a:effectLst>
              </a:rPr>
              <a:t>March 9th</a:t>
            </a:r>
          </a:p>
        </p:txBody>
      </p:sp>
      <p:pic>
        <p:nvPicPr>
          <p:cNvPr id="19"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3336991"/>
            <a:ext cx="1295400" cy="379714"/>
          </a:xfrm>
          <a:prstGeom prst="rect">
            <a:avLst/>
          </a:prstGeom>
        </p:spPr>
      </p:pic>
      <p:sp>
        <p:nvSpPr>
          <p:cNvPr id="6" name="矩形 5"/>
          <p:cNvSpPr/>
          <p:nvPr/>
        </p:nvSpPr>
        <p:spPr>
          <a:xfrm>
            <a:off x="128883" y="2966462"/>
            <a:ext cx="5509917" cy="338554"/>
          </a:xfrm>
          <a:prstGeom prst="rect">
            <a:avLst/>
          </a:prstGeom>
        </p:spPr>
        <p:txBody>
          <a:bodyPr wrap="square">
            <a:spAutoFit/>
          </a:bodyPr>
          <a:lstStyle/>
          <a:p>
            <a:pPr algn="ctr" defTabSz="342900">
              <a:defRPr/>
            </a:pPr>
            <a:r>
              <a:rPr lang="en-US" sz="1600" cap="small" dirty="0">
                <a:effectLst>
                  <a:outerShdw blurRad="38100" dist="38100" dir="2700000" algn="tl">
                    <a:srgbClr val="000000">
                      <a:alpha val="43137"/>
                    </a:srgbClr>
                  </a:outerShdw>
                </a:effectLst>
              </a:rPr>
              <a:t>Xuesong Yang      Yun-Nung (Vivian) Chen	  </a:t>
            </a:r>
            <a:r>
              <a:rPr lang="en-US" sz="1600" cap="small" dirty="0" err="1">
                <a:effectLst>
                  <a:outerShdw blurRad="38100" dist="38100" dir="2700000" algn="tl">
                    <a:srgbClr val="000000">
                      <a:alpha val="43137"/>
                    </a:srgbClr>
                  </a:outerShdw>
                </a:effectLst>
              </a:rPr>
              <a:t>Dilek</a:t>
            </a:r>
            <a:r>
              <a:rPr lang="en-US" sz="1600" cap="small" dirty="0">
                <a:effectLst>
                  <a:outerShdw blurRad="38100" dist="38100" dir="2700000" algn="tl">
                    <a:srgbClr val="000000">
                      <a:alpha val="43137"/>
                    </a:srgbClr>
                  </a:outerShdw>
                </a:effectLst>
              </a:rPr>
              <a:t> </a:t>
            </a:r>
            <a:r>
              <a:rPr lang="en-US" sz="1600" cap="small" dirty="0" err="1">
                <a:effectLst>
                  <a:outerShdw blurRad="38100" dist="38100" dir="2700000" algn="tl">
                    <a:srgbClr val="000000">
                      <a:alpha val="43137"/>
                    </a:srgbClr>
                  </a:outerShdw>
                </a:effectLst>
              </a:rPr>
              <a:t>Hakkani-Tür</a:t>
            </a:r>
            <a:r>
              <a:rPr lang="en-US" sz="1600" cap="small" dirty="0">
                <a:effectLst>
                  <a:outerShdw blurRad="38100" dist="38100" dir="2700000" algn="tl">
                    <a:srgbClr val="000000">
                      <a:alpha val="43137"/>
                    </a:srgbClr>
                  </a:outerShdw>
                </a:effectLst>
              </a:rPr>
              <a:t>	</a:t>
            </a:r>
          </a:p>
        </p:txBody>
      </p:sp>
      <p:sp>
        <p:nvSpPr>
          <p:cNvPr id="7" name="矩形 6"/>
          <p:cNvSpPr/>
          <p:nvPr/>
        </p:nvSpPr>
        <p:spPr>
          <a:xfrm>
            <a:off x="2514600" y="4537528"/>
            <a:ext cx="3429000" cy="307777"/>
          </a:xfrm>
          <a:prstGeom prst="rect">
            <a:avLst/>
          </a:prstGeom>
        </p:spPr>
        <p:txBody>
          <a:bodyPr>
            <a:spAutoFit/>
          </a:bodyPr>
          <a:lstStyle/>
          <a:p>
            <a:r>
              <a:rPr lang="en-US" sz="1400" dirty="0">
                <a:solidFill>
                  <a:srgbClr val="222222"/>
                </a:solidFill>
                <a:latin typeface="+mj-lt"/>
              </a:rPr>
              <a:t>HLT-L2: Spoken Language Understanding I</a:t>
            </a:r>
            <a:endParaRPr lang="en-US" sz="1400" dirty="0">
              <a:latin typeface="+mj-lt"/>
            </a:endParaRPr>
          </a:p>
        </p:txBody>
      </p:sp>
      <p:sp>
        <p:nvSpPr>
          <p:cNvPr id="9" name="矩形 8"/>
          <p:cNvSpPr/>
          <p:nvPr/>
        </p:nvSpPr>
        <p:spPr>
          <a:xfrm>
            <a:off x="5469621" y="2722043"/>
            <a:ext cx="1235979" cy="1077218"/>
          </a:xfrm>
          <a:prstGeom prst="rect">
            <a:avLst/>
          </a:prstGeom>
        </p:spPr>
        <p:txBody>
          <a:bodyPr wrap="none">
            <a:spAutoFit/>
          </a:bodyPr>
          <a:lstStyle/>
          <a:p>
            <a:pPr defTabSz="342900">
              <a:defRPr/>
            </a:pPr>
            <a:r>
              <a:rPr lang="en-US" sz="1600" cap="small" dirty="0">
                <a:effectLst>
                  <a:outerShdw blurRad="38100" dist="38100" dir="2700000" algn="tl">
                    <a:srgbClr val="000000">
                      <a:alpha val="43137"/>
                    </a:srgbClr>
                  </a:outerShdw>
                </a:effectLst>
              </a:rPr>
              <a:t>Paul Crook</a:t>
            </a:r>
          </a:p>
          <a:p>
            <a:pPr defTabSz="342900">
              <a:defRPr/>
            </a:pPr>
            <a:r>
              <a:rPr lang="en-US" sz="1600" cap="small" dirty="0">
                <a:effectLst>
                  <a:outerShdw blurRad="38100" dist="38100" dir="2700000" algn="tl">
                    <a:srgbClr val="000000">
                      <a:alpha val="43137"/>
                    </a:srgbClr>
                  </a:outerShdw>
                </a:effectLst>
              </a:rPr>
              <a:t>Xiujun Li</a:t>
            </a:r>
          </a:p>
          <a:p>
            <a:pPr defTabSz="342900">
              <a:defRPr/>
            </a:pPr>
            <a:r>
              <a:rPr lang="en-US" sz="1600" cap="small" dirty="0">
                <a:effectLst>
                  <a:outerShdw blurRad="38100" dist="38100" dir="2700000" algn="tl">
                    <a:srgbClr val="000000">
                      <a:alpha val="43137"/>
                    </a:srgbClr>
                  </a:outerShdw>
                </a:effectLst>
              </a:rPr>
              <a:t>Jianfeng Gao</a:t>
            </a:r>
          </a:p>
          <a:p>
            <a:pPr defTabSz="342900">
              <a:defRPr/>
            </a:pPr>
            <a:r>
              <a:rPr lang="en-US" sz="1600" cap="small" dirty="0">
                <a:effectLst>
                  <a:outerShdw blurRad="38100" dist="38100" dir="2700000" algn="tl">
                    <a:srgbClr val="000000">
                      <a:alpha val="43137"/>
                    </a:srgbClr>
                  </a:outerShdw>
                </a:effectLst>
              </a:rPr>
              <a:t>Li </a:t>
            </a:r>
            <a:r>
              <a:rPr lang="en-US" altLang="zh-TW" sz="1600" cap="small" dirty="0">
                <a:effectLst>
                  <a:outerShdw blurRad="38100" dist="38100" dir="2700000" algn="tl">
                    <a:srgbClr val="000000">
                      <a:alpha val="43137"/>
                    </a:srgbClr>
                  </a:outerShdw>
                </a:effectLst>
              </a:rPr>
              <a:t>Deng</a:t>
            </a:r>
            <a:endParaRPr lang="en-US" sz="1600" cap="smal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Data</a:t>
            </a:r>
          </a:p>
        </p:txBody>
      </p:sp>
      <p:sp>
        <p:nvSpPr>
          <p:cNvPr id="3" name="內容版面配置區 2"/>
          <p:cNvSpPr>
            <a:spLocks noGrp="1"/>
          </p:cNvSpPr>
          <p:nvPr>
            <p:ph sz="quarter" idx="13"/>
          </p:nvPr>
        </p:nvSpPr>
        <p:spPr>
          <a:xfrm>
            <a:off x="457200" y="1352550"/>
            <a:ext cx="6115050" cy="3276600"/>
          </a:xfrm>
        </p:spPr>
        <p:txBody>
          <a:bodyPr>
            <a:normAutofit/>
          </a:bodyPr>
          <a:lstStyle/>
          <a:p>
            <a:r>
              <a:rPr lang="en-US" sz="2000" dirty="0"/>
              <a:t>Dialogue State Tracking Challenge 4</a:t>
            </a:r>
          </a:p>
          <a:p>
            <a:pPr lvl="1"/>
            <a:r>
              <a:rPr lang="en-US" altLang="zh-CN" sz="1600" dirty="0"/>
              <a:t>Human-human dialogues: 21-hour dialogue</a:t>
            </a:r>
            <a:r>
              <a:rPr lang="zh-CN" altLang="en-US" sz="1600" dirty="0"/>
              <a:t> </a:t>
            </a:r>
            <a:r>
              <a:rPr lang="en-US" altLang="zh-CN" sz="1600" dirty="0"/>
              <a:t>sessions</a:t>
            </a:r>
            <a:r>
              <a:rPr lang="zh-CN" altLang="en-US" sz="1600" dirty="0"/>
              <a:t> </a:t>
            </a:r>
            <a:r>
              <a:rPr lang="en-US" altLang="zh-CN" sz="1600" dirty="0"/>
              <a:t>on</a:t>
            </a:r>
            <a:r>
              <a:rPr lang="zh-CN" altLang="en-US" sz="1600" dirty="0"/>
              <a:t> </a:t>
            </a:r>
            <a:r>
              <a:rPr lang="en-US" altLang="zh-CN" sz="1600" dirty="0"/>
              <a:t>touristic</a:t>
            </a:r>
            <a:r>
              <a:rPr lang="zh-CN" altLang="en-US" sz="1600" dirty="0"/>
              <a:t> </a:t>
            </a:r>
            <a:r>
              <a:rPr lang="en-US" altLang="zh-CN" sz="1600" dirty="0"/>
              <a:t>information</a:t>
            </a:r>
            <a:r>
              <a:rPr lang="zh-CN" altLang="en-US" sz="1600" dirty="0"/>
              <a:t> </a:t>
            </a:r>
            <a:r>
              <a:rPr lang="en-US" altLang="zh-CN" sz="1600" dirty="0"/>
              <a:t>collected</a:t>
            </a:r>
            <a:r>
              <a:rPr lang="zh-CN" altLang="en-US" sz="1600" dirty="0"/>
              <a:t> </a:t>
            </a:r>
            <a:r>
              <a:rPr lang="en-US" altLang="zh-CN" sz="1600" dirty="0"/>
              <a:t>via Skype</a:t>
            </a:r>
            <a:r>
              <a:rPr lang="zh-CN" altLang="en-US" sz="1600" dirty="0"/>
              <a:t> </a:t>
            </a:r>
            <a:r>
              <a:rPr lang="en-US" altLang="zh-CN" sz="1600" dirty="0"/>
              <a:t>between</a:t>
            </a:r>
            <a:r>
              <a:rPr lang="zh-CN" altLang="en-US" sz="1600" dirty="0"/>
              <a:t> </a:t>
            </a:r>
            <a:r>
              <a:rPr lang="en-US" altLang="zh-CN" sz="1600" dirty="0"/>
              <a:t>tour</a:t>
            </a:r>
            <a:r>
              <a:rPr lang="zh-CN" altLang="en-US" sz="1600" dirty="0"/>
              <a:t> </a:t>
            </a:r>
            <a:r>
              <a:rPr lang="en-US" altLang="zh-CN" sz="1600" dirty="0"/>
              <a:t>guides</a:t>
            </a:r>
            <a:r>
              <a:rPr lang="zh-CN" altLang="en-US" sz="1600" dirty="0"/>
              <a:t> </a:t>
            </a:r>
            <a:r>
              <a:rPr lang="en-US" altLang="zh-CN" sz="1600" dirty="0"/>
              <a:t>and</a:t>
            </a:r>
            <a:r>
              <a:rPr lang="zh-CN" altLang="en-US" sz="1600" dirty="0"/>
              <a:t> </a:t>
            </a:r>
            <a:r>
              <a:rPr lang="en-US" altLang="zh-CN" sz="1600" dirty="0"/>
              <a:t>tourists</a:t>
            </a:r>
          </a:p>
          <a:p>
            <a:endParaRPr lang="en-US" sz="2000" dirty="0"/>
          </a:p>
          <a:p>
            <a:endParaRPr lang="en-US" sz="2000" dirty="0"/>
          </a:p>
        </p:txBody>
      </p:sp>
      <p:sp>
        <p:nvSpPr>
          <p:cNvPr id="7" name="Rectangle: Rounded Corners 12"/>
          <p:cNvSpPr/>
          <p:nvPr/>
        </p:nvSpPr>
        <p:spPr>
          <a:xfrm>
            <a:off x="96785" y="4047844"/>
            <a:ext cx="3250333" cy="4293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User Intent = Speech Act + Attributes</a:t>
            </a:r>
          </a:p>
          <a:p>
            <a:r>
              <a:rPr lang="en-US" sz="1400" dirty="0"/>
              <a:t>System Action = Speech Act + Attributes</a:t>
            </a:r>
          </a:p>
        </p:txBody>
      </p:sp>
      <p:graphicFrame>
        <p:nvGraphicFramePr>
          <p:cNvPr id="8" name="Table 5"/>
          <p:cNvGraphicFramePr>
            <a:graphicFrameLocks noGrp="1"/>
          </p:cNvGraphicFramePr>
          <p:nvPr>
            <p:extLst>
              <p:ext uri="{D42A27DB-BD31-4B8C-83A1-F6EECF244321}">
                <p14:modId xmlns:p14="http://schemas.microsoft.com/office/powerpoint/2010/main" val="1029119931"/>
              </p:ext>
            </p:extLst>
          </p:nvPr>
        </p:nvGraphicFramePr>
        <p:xfrm>
          <a:off x="76200" y="2326597"/>
          <a:ext cx="1332825" cy="1508760"/>
        </p:xfrm>
        <a:graphic>
          <a:graphicData uri="http://schemas.openxmlformats.org/drawingml/2006/table">
            <a:tbl>
              <a:tblPr firstRow="1" bandRow="1">
                <a:tableStyleId>{FABFCF23-3B69-468F-B69F-88F6DE6A72F2}</a:tableStyleId>
              </a:tblPr>
              <a:tblGrid>
                <a:gridCol w="1332825">
                  <a:extLst>
                    <a:ext uri="{9D8B030D-6E8A-4147-A177-3AD203B41FA5}">
                      <a16:colId xmlns:a16="http://schemas.microsoft.com/office/drawing/2014/main" xmlns="" val="20000"/>
                    </a:ext>
                  </a:extLst>
                </a:gridCol>
              </a:tblGrid>
              <a:tr h="246599">
                <a:tc>
                  <a:txBody>
                    <a:bodyPr/>
                    <a:lstStyle/>
                    <a:p>
                      <a:pPr algn="ctr"/>
                      <a:r>
                        <a:rPr lang="en-US" altLang="zh-CN" sz="1050" dirty="0"/>
                        <a:t>Domains</a:t>
                      </a:r>
                      <a:endParaRPr lang="en-US" sz="1050" dirty="0"/>
                    </a:p>
                  </a:txBody>
                  <a:tcPr/>
                </a:tc>
                <a:extLst>
                  <a:ext uri="{0D108BD9-81ED-4DB2-BD59-A6C34878D82A}">
                    <a16:rowId xmlns:a16="http://schemas.microsoft.com/office/drawing/2014/main" xmlns="" val="10000"/>
                  </a:ext>
                </a:extLst>
              </a:tr>
              <a:tr h="246599">
                <a:tc>
                  <a:txBody>
                    <a:bodyPr/>
                    <a:lstStyle/>
                    <a:p>
                      <a:r>
                        <a:rPr lang="en-US" altLang="zh-CN" sz="1050" dirty="0"/>
                        <a:t>Accommodation</a:t>
                      </a:r>
                      <a:endParaRPr lang="en-US" sz="1050" dirty="0"/>
                    </a:p>
                  </a:txBody>
                  <a:tcPr/>
                </a:tc>
                <a:extLst>
                  <a:ext uri="{0D108BD9-81ED-4DB2-BD59-A6C34878D82A}">
                    <a16:rowId xmlns:a16="http://schemas.microsoft.com/office/drawing/2014/main" xmlns="" val="10001"/>
                  </a:ext>
                </a:extLst>
              </a:tr>
              <a:tr h="246599">
                <a:tc>
                  <a:txBody>
                    <a:bodyPr/>
                    <a:lstStyle/>
                    <a:p>
                      <a:r>
                        <a:rPr lang="en-US" altLang="zh-CN" sz="1050" dirty="0"/>
                        <a:t>Attraction</a:t>
                      </a:r>
                    </a:p>
                  </a:txBody>
                  <a:tcPr/>
                </a:tc>
                <a:extLst>
                  <a:ext uri="{0D108BD9-81ED-4DB2-BD59-A6C34878D82A}">
                    <a16:rowId xmlns:a16="http://schemas.microsoft.com/office/drawing/2014/main" xmlns="" val="10002"/>
                  </a:ext>
                </a:extLst>
              </a:tr>
              <a:tr h="246599">
                <a:tc>
                  <a:txBody>
                    <a:bodyPr/>
                    <a:lstStyle/>
                    <a:p>
                      <a:r>
                        <a:rPr lang="en-US" altLang="zh-CN" sz="1050" dirty="0"/>
                        <a:t>Food</a:t>
                      </a:r>
                      <a:endParaRPr lang="en-US" sz="1050" dirty="0"/>
                    </a:p>
                  </a:txBody>
                  <a:tcPr/>
                </a:tc>
                <a:extLst>
                  <a:ext uri="{0D108BD9-81ED-4DB2-BD59-A6C34878D82A}">
                    <a16:rowId xmlns:a16="http://schemas.microsoft.com/office/drawing/2014/main" xmlns="" val="10003"/>
                  </a:ext>
                </a:extLst>
              </a:tr>
              <a:tr h="246599">
                <a:tc>
                  <a:txBody>
                    <a:bodyPr/>
                    <a:lstStyle/>
                    <a:p>
                      <a:r>
                        <a:rPr lang="en-US" altLang="zh-CN" sz="1050" dirty="0"/>
                        <a:t>Shopping</a:t>
                      </a:r>
                      <a:endParaRPr lang="en-US" sz="1050" dirty="0"/>
                    </a:p>
                  </a:txBody>
                  <a:tcPr/>
                </a:tc>
                <a:extLst>
                  <a:ext uri="{0D108BD9-81ED-4DB2-BD59-A6C34878D82A}">
                    <a16:rowId xmlns:a16="http://schemas.microsoft.com/office/drawing/2014/main" xmlns="" val="10004"/>
                  </a:ext>
                </a:extLst>
              </a:tr>
              <a:tr h="246599">
                <a:tc>
                  <a:txBody>
                    <a:bodyPr/>
                    <a:lstStyle/>
                    <a:p>
                      <a:r>
                        <a:rPr lang="en-US" altLang="zh-CN" sz="1050" dirty="0"/>
                        <a:t>Transportation</a:t>
                      </a:r>
                      <a:endParaRPr lang="en-US" sz="1050" dirty="0"/>
                    </a:p>
                  </a:txBody>
                  <a:tcPr/>
                </a:tc>
                <a:extLst>
                  <a:ext uri="{0D108BD9-81ED-4DB2-BD59-A6C34878D82A}">
                    <a16:rowId xmlns:a16="http://schemas.microsoft.com/office/drawing/2014/main" xmlns="" val="10005"/>
                  </a:ext>
                </a:extLst>
              </a:tr>
            </a:tbl>
          </a:graphicData>
        </a:graphic>
      </p:graphicFrame>
      <p:graphicFrame>
        <p:nvGraphicFramePr>
          <p:cNvPr id="9" name="Table 7"/>
          <p:cNvGraphicFramePr>
            <a:graphicFrameLocks noGrp="1"/>
          </p:cNvGraphicFramePr>
          <p:nvPr>
            <p:extLst>
              <p:ext uri="{D42A27DB-BD31-4B8C-83A1-F6EECF244321}">
                <p14:modId xmlns:p14="http://schemas.microsoft.com/office/powerpoint/2010/main" val="1650138185"/>
              </p:ext>
            </p:extLst>
          </p:nvPr>
        </p:nvGraphicFramePr>
        <p:xfrm>
          <a:off x="1463886" y="2326597"/>
          <a:ext cx="1326406" cy="1257300"/>
        </p:xfrm>
        <a:graphic>
          <a:graphicData uri="http://schemas.openxmlformats.org/drawingml/2006/table">
            <a:tbl>
              <a:tblPr firstRow="1" bandRow="1">
                <a:tableStyleId>{9DCAF9ED-07DC-4A11-8D7F-57B35C25682E}</a:tableStyleId>
              </a:tblPr>
              <a:tblGrid>
                <a:gridCol w="1326406">
                  <a:extLst>
                    <a:ext uri="{9D8B030D-6E8A-4147-A177-3AD203B41FA5}">
                      <a16:colId xmlns:a16="http://schemas.microsoft.com/office/drawing/2014/main" xmlns="" val="20000"/>
                    </a:ext>
                  </a:extLst>
                </a:gridCol>
              </a:tblGrid>
              <a:tr h="237520">
                <a:tc>
                  <a:txBody>
                    <a:bodyPr/>
                    <a:lstStyle/>
                    <a:p>
                      <a:pPr algn="ctr"/>
                      <a:r>
                        <a:rPr lang="en-US" altLang="zh-CN" sz="1050" dirty="0"/>
                        <a:t>Speech</a:t>
                      </a:r>
                      <a:r>
                        <a:rPr lang="zh-CN" altLang="en-US" sz="1050" dirty="0"/>
                        <a:t> </a:t>
                      </a:r>
                      <a:r>
                        <a:rPr lang="en-US" altLang="zh-CN" sz="1050" dirty="0"/>
                        <a:t>Act</a:t>
                      </a:r>
                      <a:endParaRPr lang="en-US" sz="1050" dirty="0"/>
                    </a:p>
                  </a:txBody>
                  <a:tcPr/>
                </a:tc>
                <a:extLst>
                  <a:ext uri="{0D108BD9-81ED-4DB2-BD59-A6C34878D82A}">
                    <a16:rowId xmlns:a16="http://schemas.microsoft.com/office/drawing/2014/main" xmlns="" val="10000"/>
                  </a:ext>
                </a:extLst>
              </a:tr>
              <a:tr h="211458">
                <a:tc>
                  <a:txBody>
                    <a:bodyPr/>
                    <a:lstStyle/>
                    <a:p>
                      <a:r>
                        <a:rPr lang="en-US" altLang="zh-CN" sz="1050" dirty="0"/>
                        <a:t>QST</a:t>
                      </a:r>
                      <a:r>
                        <a:rPr lang="zh-CN" altLang="en-US" sz="1050" dirty="0"/>
                        <a:t> </a:t>
                      </a:r>
                      <a:r>
                        <a:rPr lang="en-US" altLang="zh-CN" sz="1050" dirty="0"/>
                        <a:t>(</a:t>
                      </a:r>
                      <a:r>
                        <a:rPr lang="en-US" altLang="zh-CN" sz="1050" dirty="0" smtClean="0"/>
                        <a:t>QUESTION)</a:t>
                      </a:r>
                      <a:endParaRPr lang="en-US" sz="1050" dirty="0"/>
                    </a:p>
                  </a:txBody>
                  <a:tcPr/>
                </a:tc>
                <a:extLst>
                  <a:ext uri="{0D108BD9-81ED-4DB2-BD59-A6C34878D82A}">
                    <a16:rowId xmlns:a16="http://schemas.microsoft.com/office/drawing/2014/main" xmlns="" val="10001"/>
                  </a:ext>
                </a:extLst>
              </a:tr>
              <a:tr h="211458">
                <a:tc>
                  <a:txBody>
                    <a:bodyPr/>
                    <a:lstStyle/>
                    <a:p>
                      <a:r>
                        <a:rPr lang="en-US" altLang="zh-CN" sz="1050" dirty="0"/>
                        <a:t>RES</a:t>
                      </a:r>
                      <a:r>
                        <a:rPr lang="zh-CN" altLang="en-US" sz="1050" dirty="0"/>
                        <a:t> </a:t>
                      </a:r>
                      <a:r>
                        <a:rPr lang="en-US" altLang="zh-CN" sz="1050" dirty="0"/>
                        <a:t>(RESPONSE)</a:t>
                      </a:r>
                      <a:endParaRPr lang="en-US" sz="1050" dirty="0"/>
                    </a:p>
                  </a:txBody>
                  <a:tcPr/>
                </a:tc>
                <a:extLst>
                  <a:ext uri="{0D108BD9-81ED-4DB2-BD59-A6C34878D82A}">
                    <a16:rowId xmlns:a16="http://schemas.microsoft.com/office/drawing/2014/main" xmlns="" val="10002"/>
                  </a:ext>
                </a:extLst>
              </a:tr>
              <a:tr h="211458">
                <a:tc>
                  <a:txBody>
                    <a:bodyPr/>
                    <a:lstStyle/>
                    <a:p>
                      <a:r>
                        <a:rPr lang="en-US" altLang="zh-CN" sz="1050" dirty="0"/>
                        <a:t>INI</a:t>
                      </a:r>
                      <a:r>
                        <a:rPr lang="zh-CN" altLang="en-US" sz="1050" baseline="0" dirty="0"/>
                        <a:t> </a:t>
                      </a:r>
                      <a:r>
                        <a:rPr lang="en-US" altLang="zh-CN" sz="1050" baseline="0" dirty="0"/>
                        <a:t>(INITIATIVE)</a:t>
                      </a:r>
                      <a:endParaRPr lang="en-US" sz="1050" dirty="0"/>
                    </a:p>
                  </a:txBody>
                  <a:tcPr/>
                </a:tc>
                <a:extLst>
                  <a:ext uri="{0D108BD9-81ED-4DB2-BD59-A6C34878D82A}">
                    <a16:rowId xmlns:a16="http://schemas.microsoft.com/office/drawing/2014/main" xmlns="" val="10003"/>
                  </a:ext>
                </a:extLst>
              </a:tr>
              <a:tr h="211458">
                <a:tc>
                  <a:txBody>
                    <a:bodyPr/>
                    <a:lstStyle/>
                    <a:p>
                      <a:r>
                        <a:rPr lang="en-US" altLang="zh-CN" sz="1050" dirty="0"/>
                        <a:t>FOL</a:t>
                      </a:r>
                      <a:r>
                        <a:rPr lang="zh-CN" altLang="en-US" sz="1050" baseline="0" dirty="0"/>
                        <a:t> </a:t>
                      </a:r>
                      <a:r>
                        <a:rPr lang="en-US" altLang="zh-CN" sz="1050" baseline="0" dirty="0"/>
                        <a:t>(FOLLOW)</a:t>
                      </a:r>
                      <a:endParaRPr lang="en-US" sz="1050" dirty="0"/>
                    </a:p>
                  </a:txBody>
                  <a:tcPr/>
                </a:tc>
                <a:extLst>
                  <a:ext uri="{0D108BD9-81ED-4DB2-BD59-A6C34878D82A}">
                    <a16:rowId xmlns:a16="http://schemas.microsoft.com/office/drawing/2014/main" xmlns="" val="10004"/>
                  </a:ext>
                </a:extLst>
              </a:tr>
            </a:tbl>
          </a:graphicData>
        </a:graphic>
      </p:graphicFrame>
      <p:graphicFrame>
        <p:nvGraphicFramePr>
          <p:cNvPr id="10" name="Table 8"/>
          <p:cNvGraphicFramePr>
            <a:graphicFrameLocks noGrp="1"/>
          </p:cNvGraphicFramePr>
          <p:nvPr>
            <p:extLst>
              <p:ext uri="{D42A27DB-BD31-4B8C-83A1-F6EECF244321}">
                <p14:modId xmlns:p14="http://schemas.microsoft.com/office/powerpoint/2010/main" val="1012936798"/>
              </p:ext>
            </p:extLst>
          </p:nvPr>
        </p:nvGraphicFramePr>
        <p:xfrm>
          <a:off x="2819728" y="2326597"/>
          <a:ext cx="3968990" cy="1516380"/>
        </p:xfrm>
        <a:graphic>
          <a:graphicData uri="http://schemas.openxmlformats.org/drawingml/2006/table">
            <a:tbl>
              <a:tblPr firstRow="1" bandRow="1">
                <a:tableStyleId>{9DCAF9ED-07DC-4A11-8D7F-57B35C25682E}</a:tableStyleId>
              </a:tblPr>
              <a:tblGrid>
                <a:gridCol w="856456">
                  <a:extLst>
                    <a:ext uri="{9D8B030D-6E8A-4147-A177-3AD203B41FA5}">
                      <a16:colId xmlns:a16="http://schemas.microsoft.com/office/drawing/2014/main" xmlns="" val="20000"/>
                    </a:ext>
                  </a:extLst>
                </a:gridCol>
                <a:gridCol w="1155483">
                  <a:extLst>
                    <a:ext uri="{9D8B030D-6E8A-4147-A177-3AD203B41FA5}">
                      <a16:colId xmlns:a16="http://schemas.microsoft.com/office/drawing/2014/main" xmlns="" val="20001"/>
                    </a:ext>
                  </a:extLst>
                </a:gridCol>
                <a:gridCol w="1218212">
                  <a:extLst>
                    <a:ext uri="{9D8B030D-6E8A-4147-A177-3AD203B41FA5}">
                      <a16:colId xmlns:a16="http://schemas.microsoft.com/office/drawing/2014/main" xmlns="" val="20002"/>
                    </a:ext>
                  </a:extLst>
                </a:gridCol>
                <a:gridCol w="738839">
                  <a:extLst>
                    <a:ext uri="{9D8B030D-6E8A-4147-A177-3AD203B41FA5}">
                      <a16:colId xmlns:a16="http://schemas.microsoft.com/office/drawing/2014/main" xmlns="" val="20003"/>
                    </a:ext>
                  </a:extLst>
                </a:gridCol>
              </a:tblGrid>
              <a:tr h="244665">
                <a:tc gridSpan="4">
                  <a:txBody>
                    <a:bodyPr/>
                    <a:lstStyle/>
                    <a:p>
                      <a:pPr algn="ctr"/>
                      <a:r>
                        <a:rPr lang="en-US" altLang="zh-CN" sz="1100" dirty="0"/>
                        <a:t>Speech</a:t>
                      </a:r>
                      <a:r>
                        <a:rPr lang="zh-CN" altLang="en-US" sz="1100" baseline="0" dirty="0"/>
                        <a:t> </a:t>
                      </a:r>
                      <a:r>
                        <a:rPr lang="en-US" altLang="zh-CN" sz="1100" baseline="0" dirty="0"/>
                        <a:t>Act</a:t>
                      </a:r>
                      <a:r>
                        <a:rPr lang="zh-CN" altLang="en-US" sz="1100" baseline="0" dirty="0"/>
                        <a:t> </a:t>
                      </a:r>
                      <a:r>
                        <a:rPr lang="en-US" altLang="zh-CN" sz="1100" baseline="0" dirty="0"/>
                        <a:t>Attributes</a:t>
                      </a:r>
                      <a:endParaRPr lang="en-US" sz="11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228698">
                <a:tc>
                  <a:txBody>
                    <a:bodyPr/>
                    <a:lstStyle/>
                    <a:p>
                      <a:r>
                        <a:rPr lang="en-US" altLang="zh-CN" sz="1050" dirty="0"/>
                        <a:t>ACK</a:t>
                      </a:r>
                      <a:endParaRPr lang="en-US" sz="1050" dirty="0"/>
                    </a:p>
                  </a:txBody>
                  <a:tcPr/>
                </a:tc>
                <a:tc>
                  <a:txBody>
                    <a:bodyPr/>
                    <a:lstStyle/>
                    <a:p>
                      <a:r>
                        <a:rPr lang="en-US" altLang="zh-CN" sz="1050" dirty="0"/>
                        <a:t>CLOSING</a:t>
                      </a:r>
                    </a:p>
                  </a:txBody>
                  <a:tcPr/>
                </a:tc>
                <a:tc>
                  <a:txBody>
                    <a:bodyPr/>
                    <a:lstStyle/>
                    <a:p>
                      <a:r>
                        <a:rPr lang="en-US" altLang="zh-CN" sz="1050" dirty="0"/>
                        <a:t>COMMIT</a:t>
                      </a:r>
                      <a:endParaRPr lang="en-US" sz="1050" dirty="0"/>
                    </a:p>
                  </a:txBody>
                  <a:tcPr/>
                </a:tc>
                <a:tc>
                  <a:txBody>
                    <a:bodyPr/>
                    <a:lstStyle/>
                    <a:p>
                      <a:r>
                        <a:rPr lang="en-US" altLang="zh-CN" sz="1050" dirty="0"/>
                        <a:t>THANK</a:t>
                      </a:r>
                      <a:endParaRPr lang="en-US" sz="1050" dirty="0"/>
                    </a:p>
                  </a:txBody>
                  <a:tcPr/>
                </a:tc>
                <a:extLst>
                  <a:ext uri="{0D108BD9-81ED-4DB2-BD59-A6C34878D82A}">
                    <a16:rowId xmlns:a16="http://schemas.microsoft.com/office/drawing/2014/main" xmlns="" val="10001"/>
                  </a:ext>
                </a:extLst>
              </a:tr>
              <a:tr h="228698">
                <a:tc>
                  <a:txBody>
                    <a:bodyPr/>
                    <a:lstStyle/>
                    <a:p>
                      <a:r>
                        <a:rPr lang="en-US" altLang="zh-CN" sz="1050" dirty="0"/>
                        <a:t>CANCEL</a:t>
                      </a:r>
                      <a:endParaRPr lang="en-US" sz="1050" dirty="0"/>
                    </a:p>
                  </a:txBody>
                  <a:tcPr/>
                </a:tc>
                <a:tc>
                  <a:txBody>
                    <a:bodyPr/>
                    <a:lstStyle/>
                    <a:p>
                      <a:r>
                        <a:rPr lang="en-US" altLang="zh-CN" sz="1050" dirty="0"/>
                        <a:t>CONFIRM</a:t>
                      </a:r>
                      <a:endParaRPr lang="en-US" sz="1050" dirty="0"/>
                    </a:p>
                  </a:txBody>
                  <a:tcPr/>
                </a:tc>
                <a:tc>
                  <a:txBody>
                    <a:bodyPr/>
                    <a:lstStyle/>
                    <a:p>
                      <a:r>
                        <a:rPr lang="en-US" altLang="zh-CN" sz="1050" dirty="0"/>
                        <a:t>ENOUGH</a:t>
                      </a:r>
                      <a:endParaRPr lang="en-US" sz="1050" dirty="0"/>
                    </a:p>
                  </a:txBody>
                  <a:tcPr/>
                </a:tc>
                <a:tc>
                  <a:txBody>
                    <a:bodyPr/>
                    <a:lstStyle/>
                    <a:p>
                      <a:r>
                        <a:rPr lang="en-US" altLang="zh-CN" sz="1050" dirty="0"/>
                        <a:t>WHAT</a:t>
                      </a:r>
                      <a:endParaRPr lang="en-US" sz="1050" dirty="0"/>
                    </a:p>
                  </a:txBody>
                  <a:tcPr/>
                </a:tc>
                <a:extLst>
                  <a:ext uri="{0D108BD9-81ED-4DB2-BD59-A6C34878D82A}">
                    <a16:rowId xmlns:a16="http://schemas.microsoft.com/office/drawing/2014/main" xmlns="" val="10002"/>
                  </a:ext>
                </a:extLst>
              </a:tr>
              <a:tr h="228698">
                <a:tc>
                  <a:txBody>
                    <a:bodyPr/>
                    <a:lstStyle/>
                    <a:p>
                      <a:r>
                        <a:rPr lang="en-US" altLang="zh-CN" sz="1050" dirty="0"/>
                        <a:t>EXPLAIN</a:t>
                      </a:r>
                      <a:endParaRPr lang="en-US" sz="1050" dirty="0"/>
                    </a:p>
                  </a:txBody>
                  <a:tcPr/>
                </a:tc>
                <a:tc>
                  <a:txBody>
                    <a:bodyPr/>
                    <a:lstStyle/>
                    <a:p>
                      <a:r>
                        <a:rPr lang="en-US" altLang="zh-CN" sz="1050" dirty="0"/>
                        <a:t>HOW_MUCH</a:t>
                      </a:r>
                      <a:endParaRPr lang="en-US" sz="1050" dirty="0"/>
                    </a:p>
                  </a:txBody>
                  <a:tcPr/>
                </a:tc>
                <a:tc>
                  <a:txBody>
                    <a:bodyPr/>
                    <a:lstStyle/>
                    <a:p>
                      <a:r>
                        <a:rPr lang="en-US" altLang="zh-CN" sz="1050" dirty="0"/>
                        <a:t>HOW_TO</a:t>
                      </a:r>
                      <a:endParaRPr lang="en-US" sz="1050" dirty="0"/>
                    </a:p>
                  </a:txBody>
                  <a:tcPr/>
                </a:tc>
                <a:tc>
                  <a:txBody>
                    <a:bodyPr/>
                    <a:lstStyle/>
                    <a:p>
                      <a:r>
                        <a:rPr lang="en-US" altLang="zh-CN" sz="1050" dirty="0"/>
                        <a:t>WHEN</a:t>
                      </a:r>
                      <a:endParaRPr lang="en-US" sz="1050" dirty="0"/>
                    </a:p>
                  </a:txBody>
                  <a:tcPr/>
                </a:tc>
                <a:extLst>
                  <a:ext uri="{0D108BD9-81ED-4DB2-BD59-A6C34878D82A}">
                    <a16:rowId xmlns:a16="http://schemas.microsoft.com/office/drawing/2014/main" xmlns="" val="10003"/>
                  </a:ext>
                </a:extLst>
              </a:tr>
              <a:tr h="228698">
                <a:tc>
                  <a:txBody>
                    <a:bodyPr/>
                    <a:lstStyle/>
                    <a:p>
                      <a:r>
                        <a:rPr lang="en-US" altLang="zh-CN" sz="1050" dirty="0"/>
                        <a:t>INFO</a:t>
                      </a:r>
                      <a:endParaRPr lang="en-US" sz="1050" dirty="0"/>
                    </a:p>
                  </a:txBody>
                  <a:tcPr/>
                </a:tc>
                <a:tc>
                  <a:txBody>
                    <a:bodyPr/>
                    <a:lstStyle/>
                    <a:p>
                      <a:r>
                        <a:rPr lang="en-US" altLang="zh-CN" sz="1050" dirty="0"/>
                        <a:t>NEGATIVE</a:t>
                      </a:r>
                      <a:endParaRPr lang="en-US" sz="1050" dirty="0"/>
                    </a:p>
                  </a:txBody>
                  <a:tcPr/>
                </a:tc>
                <a:tc>
                  <a:txBody>
                    <a:bodyPr/>
                    <a:lstStyle/>
                    <a:p>
                      <a:r>
                        <a:rPr lang="en-US" altLang="zh-CN" sz="1050" dirty="0"/>
                        <a:t>OPENING</a:t>
                      </a:r>
                      <a:endParaRPr lang="en-US" sz="1050" dirty="0"/>
                    </a:p>
                  </a:txBody>
                  <a:tcPr/>
                </a:tc>
                <a:tc>
                  <a:txBody>
                    <a:bodyPr/>
                    <a:lstStyle/>
                    <a:p>
                      <a:r>
                        <a:rPr lang="en-US" altLang="zh-CN" sz="1050" dirty="0"/>
                        <a:t>WHERE</a:t>
                      </a:r>
                      <a:endParaRPr lang="en-US" sz="1050" dirty="0"/>
                    </a:p>
                  </a:txBody>
                  <a:tcPr/>
                </a:tc>
                <a:extLst>
                  <a:ext uri="{0D108BD9-81ED-4DB2-BD59-A6C34878D82A}">
                    <a16:rowId xmlns:a16="http://schemas.microsoft.com/office/drawing/2014/main" xmlns="" val="10004"/>
                  </a:ext>
                </a:extLst>
              </a:tr>
              <a:tr h="228698">
                <a:tc>
                  <a:txBody>
                    <a:bodyPr/>
                    <a:lstStyle/>
                    <a:p>
                      <a:r>
                        <a:rPr lang="en-US" altLang="zh-CN" sz="1050" dirty="0"/>
                        <a:t>POSITIVE</a:t>
                      </a:r>
                      <a:endParaRPr lang="en-US" sz="1050" dirty="0"/>
                    </a:p>
                  </a:txBody>
                  <a:tcPr/>
                </a:tc>
                <a:tc>
                  <a:txBody>
                    <a:bodyPr/>
                    <a:lstStyle/>
                    <a:p>
                      <a:r>
                        <a:rPr lang="en-US" altLang="zh-CN" sz="1050" dirty="0"/>
                        <a:t>PERFERENCE</a:t>
                      </a:r>
                      <a:endParaRPr lang="en-US" sz="1050" dirty="0"/>
                    </a:p>
                  </a:txBody>
                  <a:tcPr/>
                </a:tc>
                <a:tc>
                  <a:txBody>
                    <a:bodyPr/>
                    <a:lstStyle/>
                    <a:p>
                      <a:r>
                        <a:rPr lang="en-US" altLang="zh-CN" sz="1050" dirty="0"/>
                        <a:t>RECOMMEND</a:t>
                      </a:r>
                      <a:endParaRPr lang="en-US" sz="1050" dirty="0"/>
                    </a:p>
                  </a:txBody>
                  <a:tcPr/>
                </a:tc>
                <a:tc>
                  <a:txBody>
                    <a:bodyPr/>
                    <a:lstStyle/>
                    <a:p>
                      <a:r>
                        <a:rPr lang="en-US" altLang="zh-CN" sz="1050" dirty="0"/>
                        <a:t>WHO</a:t>
                      </a:r>
                      <a:endParaRPr lang="en-US" sz="1050" dirty="0"/>
                    </a:p>
                  </a:txBody>
                  <a:tcPr/>
                </a:tc>
                <a:extLst>
                  <a:ext uri="{0D108BD9-81ED-4DB2-BD59-A6C34878D82A}">
                    <a16:rowId xmlns:a16="http://schemas.microsoft.com/office/drawing/2014/main" xmlns="" val="10005"/>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951231571"/>
              </p:ext>
            </p:extLst>
          </p:nvPr>
        </p:nvGraphicFramePr>
        <p:xfrm>
          <a:off x="3440974" y="3974269"/>
          <a:ext cx="3352800" cy="1005840"/>
        </p:xfrm>
        <a:graphic>
          <a:graphicData uri="http://schemas.openxmlformats.org/drawingml/2006/table">
            <a:tbl>
              <a:tblPr firstRow="1" bandRow="1">
                <a:tableStyleId>{7E9639D4-E3E2-4D34-9284-5A2195B3D0D7}</a:tableStyleId>
              </a:tblPr>
              <a:tblGrid>
                <a:gridCol w="838200">
                  <a:extLst>
                    <a:ext uri="{9D8B030D-6E8A-4147-A177-3AD203B41FA5}">
                      <a16:colId xmlns:a16="http://schemas.microsoft.com/office/drawing/2014/main" xmlns="" val="3710525399"/>
                    </a:ext>
                  </a:extLst>
                </a:gridCol>
                <a:gridCol w="838200">
                  <a:extLst>
                    <a:ext uri="{9D8B030D-6E8A-4147-A177-3AD203B41FA5}">
                      <a16:colId xmlns:a16="http://schemas.microsoft.com/office/drawing/2014/main" xmlns="" val="408948631"/>
                    </a:ext>
                  </a:extLst>
                </a:gridCol>
                <a:gridCol w="838200">
                  <a:extLst>
                    <a:ext uri="{9D8B030D-6E8A-4147-A177-3AD203B41FA5}">
                      <a16:colId xmlns:a16="http://schemas.microsoft.com/office/drawing/2014/main" xmlns="" val="932797851"/>
                    </a:ext>
                  </a:extLst>
                </a:gridCol>
                <a:gridCol w="838200">
                  <a:extLst>
                    <a:ext uri="{9D8B030D-6E8A-4147-A177-3AD203B41FA5}">
                      <a16:colId xmlns:a16="http://schemas.microsoft.com/office/drawing/2014/main" xmlns="" val="1946655828"/>
                    </a:ext>
                  </a:extLst>
                </a:gridCol>
              </a:tblGrid>
              <a:tr h="254000">
                <a:tc>
                  <a:txBody>
                    <a:bodyPr/>
                    <a:lstStyle/>
                    <a:p>
                      <a:endParaRPr lang="en-US" sz="1600" dirty="0"/>
                    </a:p>
                  </a:txBody>
                  <a:tcPr/>
                </a:tc>
                <a:tc>
                  <a:txBody>
                    <a:bodyPr/>
                    <a:lstStyle/>
                    <a:p>
                      <a:r>
                        <a:rPr lang="en-US" sz="1600" dirty="0"/>
                        <a:t>Train</a:t>
                      </a:r>
                    </a:p>
                  </a:txBody>
                  <a:tcPr/>
                </a:tc>
                <a:tc>
                  <a:txBody>
                    <a:bodyPr/>
                    <a:lstStyle/>
                    <a:p>
                      <a:r>
                        <a:rPr lang="en-US" sz="1600" dirty="0"/>
                        <a:t>Dev</a:t>
                      </a:r>
                    </a:p>
                  </a:txBody>
                  <a:tcPr/>
                </a:tc>
                <a:tc>
                  <a:txBody>
                    <a:bodyPr/>
                    <a:lstStyle/>
                    <a:p>
                      <a:r>
                        <a:rPr lang="en-US" sz="1600" dirty="0"/>
                        <a:t>Test</a:t>
                      </a:r>
                    </a:p>
                  </a:txBody>
                  <a:tcPr/>
                </a:tc>
                <a:extLst>
                  <a:ext uri="{0D108BD9-81ED-4DB2-BD59-A6C34878D82A}">
                    <a16:rowId xmlns:a16="http://schemas.microsoft.com/office/drawing/2014/main" xmlns="" val="3603906983"/>
                  </a:ext>
                </a:extLst>
              </a:tr>
              <a:tr h="254000">
                <a:tc>
                  <a:txBody>
                    <a:bodyPr/>
                    <a:lstStyle/>
                    <a:p>
                      <a:r>
                        <a:rPr lang="en-US" sz="1600" dirty="0"/>
                        <a:t>#utter</a:t>
                      </a:r>
                    </a:p>
                  </a:txBody>
                  <a:tcPr/>
                </a:tc>
                <a:tc>
                  <a:txBody>
                    <a:bodyPr/>
                    <a:lstStyle/>
                    <a:p>
                      <a:r>
                        <a:rPr lang="en-US" sz="1600" dirty="0"/>
                        <a:t>5,648</a:t>
                      </a:r>
                    </a:p>
                  </a:txBody>
                  <a:tcPr/>
                </a:tc>
                <a:tc>
                  <a:txBody>
                    <a:bodyPr/>
                    <a:lstStyle/>
                    <a:p>
                      <a:r>
                        <a:rPr lang="en-US" sz="1600" dirty="0"/>
                        <a:t>1,939</a:t>
                      </a:r>
                    </a:p>
                  </a:txBody>
                  <a:tcPr/>
                </a:tc>
                <a:tc>
                  <a:txBody>
                    <a:bodyPr/>
                    <a:lstStyle/>
                    <a:p>
                      <a:r>
                        <a:rPr lang="en-US" sz="1600" dirty="0"/>
                        <a:t>3,178</a:t>
                      </a:r>
                    </a:p>
                  </a:txBody>
                  <a:tcPr/>
                </a:tc>
                <a:extLst>
                  <a:ext uri="{0D108BD9-81ED-4DB2-BD59-A6C34878D82A}">
                    <a16:rowId xmlns:a16="http://schemas.microsoft.com/office/drawing/2014/main" xmlns="" val="23592593"/>
                  </a:ext>
                </a:extLst>
              </a:tr>
              <a:tr h="254000">
                <a:tc>
                  <a:txBody>
                    <a:bodyPr/>
                    <a:lstStyle/>
                    <a:p>
                      <a:r>
                        <a:rPr lang="en-US" sz="1600" dirty="0"/>
                        <a:t>#intent</a:t>
                      </a:r>
                    </a:p>
                  </a:txBody>
                  <a:tcPr/>
                </a:tc>
                <a:tc>
                  <a:txBody>
                    <a:bodyPr/>
                    <a:lstStyle/>
                    <a:p>
                      <a:r>
                        <a:rPr lang="en-US" sz="1600" dirty="0"/>
                        <a:t>68</a:t>
                      </a:r>
                    </a:p>
                  </a:txBody>
                  <a:tcPr/>
                </a:tc>
                <a:tc>
                  <a:txBody>
                    <a:bodyPr/>
                    <a:lstStyle/>
                    <a:p>
                      <a:r>
                        <a:rPr lang="en-US" sz="1600" dirty="0"/>
                        <a:t>54</a:t>
                      </a:r>
                    </a:p>
                  </a:txBody>
                  <a:tcPr/>
                </a:tc>
                <a:tc>
                  <a:txBody>
                    <a:bodyPr/>
                    <a:lstStyle/>
                    <a:p>
                      <a:r>
                        <a:rPr lang="en-US" sz="1600" dirty="0"/>
                        <a:t>58</a:t>
                      </a:r>
                    </a:p>
                  </a:txBody>
                  <a:tcPr/>
                </a:tc>
                <a:extLst>
                  <a:ext uri="{0D108BD9-81ED-4DB2-BD59-A6C34878D82A}">
                    <a16:rowId xmlns:a16="http://schemas.microsoft.com/office/drawing/2014/main" xmlns="" val="1585746456"/>
                  </a:ext>
                </a:extLst>
              </a:tr>
            </a:tbl>
          </a:graphicData>
        </a:graphic>
      </p:graphicFrame>
      <p:sp>
        <p:nvSpPr>
          <p:cNvPr id="4" name="投影片編號版面配置區 3"/>
          <p:cNvSpPr>
            <a:spLocks noGrp="1"/>
          </p:cNvSpPr>
          <p:nvPr>
            <p:ph type="sldNum" sz="quarter" idx="12"/>
          </p:nvPr>
        </p:nvSpPr>
        <p:spPr/>
        <p:txBody>
          <a:bodyPr>
            <a:normAutofit fontScale="62500" lnSpcReduction="20000"/>
          </a:bodyPr>
          <a:lstStyle/>
          <a:p>
            <a:fld id="{8F82E0A0-C266-4798-8C8F-B9F91E9DA37E}" type="slidenum">
              <a:rPr lang="en-US" altLang="zh-TW" smtClean="0"/>
              <a:pPr/>
              <a:t>10</a:t>
            </a:fld>
            <a:endParaRPr lang="en-US" dirty="0"/>
          </a:p>
        </p:txBody>
      </p:sp>
    </p:spTree>
    <p:extLst>
      <p:ext uri="{BB962C8B-B14F-4D97-AF65-F5344CB8AC3E}">
        <p14:creationId xmlns:p14="http://schemas.microsoft.com/office/powerpoint/2010/main" val="6788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110"/>
            <a:ext cx="6400800" cy="1005840"/>
          </a:xfrm>
        </p:spPr>
        <p:txBody>
          <a:bodyPr>
            <a:normAutofit fontScale="90000"/>
          </a:bodyPr>
          <a:lstStyle/>
          <a:p>
            <a:r>
              <a:rPr lang="en-US" altLang="zh-CN" dirty="0"/>
              <a:t>DM Result –</a:t>
            </a:r>
            <a:r>
              <a:rPr lang="zh-CN" altLang="en-US" dirty="0"/>
              <a:t> </a:t>
            </a:r>
            <a:r>
              <a:rPr lang="en-US" altLang="zh-CN" dirty="0"/>
              <a:t>System Action Prediction (SAP)</a:t>
            </a:r>
            <a:endParaRPr lang="en-US" dirty="0"/>
          </a:p>
        </p:txBody>
      </p:sp>
      <p:sp>
        <p:nvSpPr>
          <p:cNvPr id="3" name="投影片編號版面配置區 2"/>
          <p:cNvSpPr>
            <a:spLocks noGrp="1"/>
          </p:cNvSpPr>
          <p:nvPr>
            <p:ph type="sldNum" sz="quarter" idx="12"/>
          </p:nvPr>
        </p:nvSpPr>
        <p:spPr/>
        <p:txBody>
          <a:bodyPr>
            <a:normAutofit fontScale="62500" lnSpcReduction="20000"/>
          </a:bodyPr>
          <a:lstStyle/>
          <a:p>
            <a:fld id="{8F82E0A0-C266-4798-8C8F-B9F91E9DA37E}" type="slidenum">
              <a:rPr lang="en-US" altLang="zh-TW" smtClean="0"/>
              <a:pPr/>
              <a:t>11</a:t>
            </a:fld>
            <a:endParaRPr lang="en-US" dirty="0"/>
          </a:p>
        </p:txBody>
      </p:sp>
      <p:sp>
        <p:nvSpPr>
          <p:cNvPr id="11" name="內容版面配置區 10"/>
          <p:cNvSpPr>
            <a:spLocks noGrp="1"/>
          </p:cNvSpPr>
          <p:nvPr>
            <p:ph sz="quarter" idx="13"/>
          </p:nvPr>
        </p:nvSpPr>
        <p:spPr/>
        <p:txBody>
          <a:bodyPr>
            <a:normAutofit/>
          </a:bodyPr>
          <a:lstStyle/>
          <a:p>
            <a:r>
              <a:rPr lang="en-US" sz="2000" dirty="0"/>
              <a:t>Metric: frame-level accuracy (</a:t>
            </a:r>
            <a:r>
              <a:rPr lang="en-US" sz="2000" dirty="0" err="1"/>
              <a:t>FrmAcc</a:t>
            </a:r>
            <a:r>
              <a:rPr lang="en-US" sz="2000" dirty="0"/>
              <a:t>)</a:t>
            </a:r>
          </a:p>
        </p:txBody>
      </p:sp>
      <p:graphicFrame>
        <p:nvGraphicFramePr>
          <p:cNvPr id="5" name="表格 4"/>
          <p:cNvGraphicFramePr>
            <a:graphicFrameLocks noGrp="1"/>
          </p:cNvGraphicFramePr>
          <p:nvPr>
            <p:extLst>
              <p:ext uri="{D42A27DB-BD31-4B8C-83A1-F6EECF244321}">
                <p14:modId xmlns:p14="http://schemas.microsoft.com/office/powerpoint/2010/main" val="2599607639"/>
              </p:ext>
            </p:extLst>
          </p:nvPr>
        </p:nvGraphicFramePr>
        <p:xfrm>
          <a:off x="1752600" y="1809750"/>
          <a:ext cx="3502449" cy="1219200"/>
        </p:xfrm>
        <a:graphic>
          <a:graphicData uri="http://schemas.openxmlformats.org/drawingml/2006/table">
            <a:tbl>
              <a:tblPr firstRow="1" bandRow="1">
                <a:tableStyleId>{72833802-FEF1-4C79-8D5D-14CF1EAF98D9}</a:tableStyleId>
              </a:tblPr>
              <a:tblGrid>
                <a:gridCol w="2204297">
                  <a:extLst>
                    <a:ext uri="{9D8B030D-6E8A-4147-A177-3AD203B41FA5}">
                      <a16:colId xmlns:a16="http://schemas.microsoft.com/office/drawing/2014/main" xmlns="" val="1618563653"/>
                    </a:ext>
                  </a:extLst>
                </a:gridCol>
                <a:gridCol w="1298152">
                  <a:extLst>
                    <a:ext uri="{9D8B030D-6E8A-4147-A177-3AD203B41FA5}">
                      <a16:colId xmlns:a16="http://schemas.microsoft.com/office/drawing/2014/main" xmlns="" val="3087112878"/>
                    </a:ext>
                  </a:extLst>
                </a:gridCol>
              </a:tblGrid>
              <a:tr h="256058">
                <a:tc>
                  <a:txBody>
                    <a:bodyPr/>
                    <a:lstStyle/>
                    <a:p>
                      <a:pPr algn="ctr"/>
                      <a:r>
                        <a:rPr lang="en-US" altLang="zh-TW" sz="1400" dirty="0"/>
                        <a:t>Model</a:t>
                      </a:r>
                      <a:endParaRPr lang="en-US" sz="1400" dirty="0"/>
                    </a:p>
                  </a:txBody>
                  <a:tcPr anchor="ctr"/>
                </a:tc>
                <a:tc>
                  <a:txBody>
                    <a:bodyPr/>
                    <a:lstStyle/>
                    <a:p>
                      <a:pPr algn="ctr"/>
                      <a:r>
                        <a:rPr lang="en-US" sz="1400" dirty="0" err="1"/>
                        <a:t>FrmAcc</a:t>
                      </a:r>
                      <a:endParaRPr lang="en-US" sz="1400" dirty="0"/>
                    </a:p>
                  </a:txBody>
                  <a:tcPr anchor="ctr"/>
                </a:tc>
                <a:extLst>
                  <a:ext uri="{0D108BD9-81ED-4DB2-BD59-A6C34878D82A}">
                    <a16:rowId xmlns:a16="http://schemas.microsoft.com/office/drawing/2014/main" xmlns="" val="2169695090"/>
                  </a:ext>
                </a:extLst>
              </a:tr>
              <a:tr h="256058">
                <a:tc>
                  <a:txBody>
                    <a:bodyPr/>
                    <a:lstStyle/>
                    <a:p>
                      <a:r>
                        <a:rPr lang="en-US" sz="1400" dirty="0"/>
                        <a:t>Baseline (CRF+SVMs)</a:t>
                      </a:r>
                    </a:p>
                  </a:txBody>
                  <a:tcPr/>
                </a:tc>
                <a:tc>
                  <a:txBody>
                    <a:bodyPr/>
                    <a:lstStyle/>
                    <a:p>
                      <a:pPr algn="ctr"/>
                      <a:r>
                        <a:rPr lang="en-US" sz="1400" dirty="0"/>
                        <a:t>7.7</a:t>
                      </a:r>
                    </a:p>
                  </a:txBody>
                  <a:tcPr/>
                </a:tc>
                <a:extLst>
                  <a:ext uri="{0D108BD9-81ED-4DB2-BD59-A6C34878D82A}">
                    <a16:rowId xmlns:a16="http://schemas.microsoft.com/office/drawing/2014/main" xmlns="" val="455127559"/>
                  </a:ext>
                </a:extLst>
              </a:tr>
              <a:tr h="256058">
                <a:tc>
                  <a:txBody>
                    <a:bodyPr/>
                    <a:lstStyle/>
                    <a:p>
                      <a:r>
                        <a:rPr lang="en-US" sz="1400" dirty="0"/>
                        <a:t>Pipeline-BLSTM</a:t>
                      </a:r>
                    </a:p>
                  </a:txBody>
                  <a:tcPr/>
                </a:tc>
                <a:tc>
                  <a:txBody>
                    <a:bodyPr/>
                    <a:lstStyle/>
                    <a:p>
                      <a:pPr algn="ctr"/>
                      <a:r>
                        <a:rPr lang="en-US" sz="1400" dirty="0"/>
                        <a:t>12.0</a:t>
                      </a:r>
                    </a:p>
                  </a:txBody>
                  <a:tcPr/>
                </a:tc>
                <a:extLst>
                  <a:ext uri="{0D108BD9-81ED-4DB2-BD59-A6C34878D82A}">
                    <a16:rowId xmlns:a16="http://schemas.microsoft.com/office/drawing/2014/main" xmlns="" val="2303839821"/>
                  </a:ext>
                </a:extLst>
              </a:tr>
              <a:tr h="256058">
                <a:tc>
                  <a:txBody>
                    <a:bodyPr/>
                    <a:lstStyle/>
                    <a:p>
                      <a:r>
                        <a:rPr lang="en-US" sz="1400" dirty="0" err="1"/>
                        <a:t>JointModel</a:t>
                      </a:r>
                      <a:endParaRPr lang="en-US" sz="1400" dirty="0"/>
                    </a:p>
                  </a:txBody>
                  <a:tcPr/>
                </a:tc>
                <a:tc>
                  <a:txBody>
                    <a:bodyPr/>
                    <a:lstStyle/>
                    <a:p>
                      <a:pPr algn="ctr"/>
                      <a:r>
                        <a:rPr lang="en-US" sz="1400" b="1" dirty="0"/>
                        <a:t>22.8</a:t>
                      </a:r>
                    </a:p>
                  </a:txBody>
                  <a:tcPr/>
                </a:tc>
                <a:extLst>
                  <a:ext uri="{0D108BD9-81ED-4DB2-BD59-A6C34878D82A}">
                    <a16:rowId xmlns:a16="http://schemas.microsoft.com/office/drawing/2014/main" xmlns="" val="1848355121"/>
                  </a:ext>
                </a:extLst>
              </a:tr>
            </a:tbl>
          </a:graphicData>
        </a:graphic>
      </p:graphicFrame>
      <p:sp>
        <p:nvSpPr>
          <p:cNvPr id="6" name="矩形 5"/>
          <p:cNvSpPr/>
          <p:nvPr/>
        </p:nvSpPr>
        <p:spPr>
          <a:xfrm>
            <a:off x="457200" y="3105150"/>
            <a:ext cx="2514600" cy="338554"/>
          </a:xfrm>
          <a:prstGeom prst="rect">
            <a:avLst/>
          </a:prstGeom>
        </p:spPr>
        <p:txBody>
          <a:bodyPr wrap="square">
            <a:spAutoFit/>
          </a:bodyPr>
          <a:lstStyle/>
          <a:p>
            <a:endParaRPr lang="en-US" sz="1600" dirty="0"/>
          </a:p>
        </p:txBody>
      </p:sp>
      <p:sp>
        <p:nvSpPr>
          <p:cNvPr id="9" name="箭號: 弧形左彎 8"/>
          <p:cNvSpPr/>
          <p:nvPr/>
        </p:nvSpPr>
        <p:spPr>
          <a:xfrm>
            <a:off x="5283804" y="2152650"/>
            <a:ext cx="228600" cy="495300"/>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箭號: 弧形左彎 9"/>
          <p:cNvSpPr/>
          <p:nvPr/>
        </p:nvSpPr>
        <p:spPr>
          <a:xfrm>
            <a:off x="5487487" y="2158518"/>
            <a:ext cx="228600" cy="794232"/>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Box 75"/>
          <p:cNvSpPr txBox="1">
            <a:spLocks noChangeArrowheads="1"/>
          </p:cNvSpPr>
          <p:nvPr/>
        </p:nvSpPr>
        <p:spPr bwMode="auto">
          <a:xfrm>
            <a:off x="1055874" y="4165796"/>
            <a:ext cx="4917702" cy="307777"/>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sz="1350" b="1" dirty="0"/>
              <a:t>Pipeline-BLSTM</a:t>
            </a:r>
            <a:r>
              <a:rPr lang="en-US" sz="1350" dirty="0"/>
              <a:t> and </a:t>
            </a:r>
            <a:r>
              <a:rPr lang="en-US" sz="1350" b="1" dirty="0" err="1"/>
              <a:t>JointModel</a:t>
            </a:r>
            <a:r>
              <a:rPr lang="en-US" sz="1350" dirty="0"/>
              <a:t> outperform the baseline</a:t>
            </a:r>
          </a:p>
        </p:txBody>
      </p:sp>
      <p:sp>
        <p:nvSpPr>
          <p:cNvPr id="14" name="Text Box 75"/>
          <p:cNvSpPr txBox="1">
            <a:spLocks noChangeArrowheads="1"/>
          </p:cNvSpPr>
          <p:nvPr/>
        </p:nvSpPr>
        <p:spPr bwMode="auto">
          <a:xfrm>
            <a:off x="152400" y="4578519"/>
            <a:ext cx="6553200" cy="507831"/>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altLang="zh-CN" sz="1350" b="1" dirty="0" err="1"/>
              <a:t>JointModel</a:t>
            </a:r>
            <a:r>
              <a:rPr lang="zh-CN" altLang="en-US" sz="1350" b="1" dirty="0"/>
              <a:t> </a:t>
            </a:r>
            <a:r>
              <a:rPr lang="en-US" altLang="zh-CN" sz="1350" dirty="0"/>
              <a:t>improves</a:t>
            </a:r>
            <a:r>
              <a:rPr lang="zh-CN" altLang="en-US" sz="1350" b="1" dirty="0"/>
              <a:t> </a:t>
            </a:r>
            <a:r>
              <a:rPr lang="en-US" altLang="zh-CN" sz="1350" b="1" dirty="0"/>
              <a:t>Pipeline-BLSTM</a:t>
            </a:r>
            <a:r>
              <a:rPr lang="zh-CN" altLang="en-US" sz="1350" b="1" dirty="0"/>
              <a:t> </a:t>
            </a:r>
            <a:r>
              <a:rPr lang="en-US" altLang="zh-CN" sz="1350" dirty="0"/>
              <a:t>about 10%</a:t>
            </a:r>
            <a:r>
              <a:rPr lang="zh-CN" altLang="en-US" sz="1350" dirty="0"/>
              <a:t> </a:t>
            </a:r>
            <a:r>
              <a:rPr lang="en-US" altLang="zh-CN" sz="1350" dirty="0"/>
              <a:t>accuracy,</a:t>
            </a:r>
            <a:r>
              <a:rPr lang="zh-CN" altLang="en-US" sz="1350" dirty="0"/>
              <a:t> </a:t>
            </a:r>
            <a:r>
              <a:rPr lang="en-US" altLang="zh-CN" sz="1350" dirty="0"/>
              <a:t>indicating the importance of mitigating</a:t>
            </a:r>
            <a:r>
              <a:rPr lang="zh-CN" altLang="en-US" sz="1350" dirty="0"/>
              <a:t> </a:t>
            </a:r>
            <a:r>
              <a:rPr lang="en-US" altLang="zh-CN" sz="1350" dirty="0"/>
              <a:t>downside</a:t>
            </a:r>
            <a:r>
              <a:rPr lang="zh-CN" altLang="en-US" sz="1350" dirty="0"/>
              <a:t> </a:t>
            </a:r>
            <a:r>
              <a:rPr lang="en-US" altLang="zh-CN" sz="1350" dirty="0"/>
              <a:t>of</a:t>
            </a:r>
            <a:r>
              <a:rPr lang="zh-CN" altLang="en-US" sz="1350" dirty="0"/>
              <a:t> </a:t>
            </a:r>
            <a:r>
              <a:rPr lang="en-US" altLang="zh-CN" sz="1350" dirty="0"/>
              <a:t>pipeline</a:t>
            </a:r>
          </a:p>
        </p:txBody>
      </p:sp>
      <p:sp>
        <p:nvSpPr>
          <p:cNvPr id="15" name="箭號: 弧形左彎 14"/>
          <p:cNvSpPr/>
          <p:nvPr/>
        </p:nvSpPr>
        <p:spPr>
          <a:xfrm>
            <a:off x="5767005" y="2489955"/>
            <a:ext cx="228600" cy="46279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Box 75"/>
          <p:cNvSpPr txBox="1">
            <a:spLocks noChangeArrowheads="1"/>
          </p:cNvSpPr>
          <p:nvPr/>
        </p:nvSpPr>
        <p:spPr bwMode="auto">
          <a:xfrm>
            <a:off x="76201" y="3773473"/>
            <a:ext cx="6705600" cy="300082"/>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sz="1350" dirty="0"/>
              <a:t>Human-human conversations are complicated, so predicting system actions for DM is difficult</a:t>
            </a:r>
          </a:p>
        </p:txBody>
      </p:sp>
    </p:spTree>
    <p:extLst>
      <p:ext uri="{BB962C8B-B14F-4D97-AF65-F5344CB8AC3E}">
        <p14:creationId xmlns:p14="http://schemas.microsoft.com/office/powerpoint/2010/main" val="23160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110"/>
            <a:ext cx="6400800" cy="1005840"/>
          </a:xfrm>
        </p:spPr>
        <p:txBody>
          <a:bodyPr>
            <a:normAutofit fontScale="90000"/>
          </a:bodyPr>
          <a:lstStyle/>
          <a:p>
            <a:r>
              <a:rPr lang="en-US" altLang="zh-CN" dirty="0"/>
              <a:t>DM Result –</a:t>
            </a:r>
            <a:r>
              <a:rPr lang="zh-CN" altLang="en-US" dirty="0"/>
              <a:t> </a:t>
            </a:r>
            <a:r>
              <a:rPr lang="en-US" altLang="zh-CN" dirty="0"/>
              <a:t>System Action Prediction (SAP)</a:t>
            </a:r>
            <a:endParaRPr lang="en-US" dirty="0"/>
          </a:p>
        </p:txBody>
      </p:sp>
      <p:sp>
        <p:nvSpPr>
          <p:cNvPr id="3" name="投影片編號版面配置區 2"/>
          <p:cNvSpPr>
            <a:spLocks noGrp="1"/>
          </p:cNvSpPr>
          <p:nvPr>
            <p:ph type="sldNum" sz="quarter" idx="12"/>
          </p:nvPr>
        </p:nvSpPr>
        <p:spPr/>
        <p:txBody>
          <a:bodyPr>
            <a:normAutofit fontScale="62500" lnSpcReduction="20000"/>
          </a:bodyPr>
          <a:lstStyle/>
          <a:p>
            <a:fld id="{8F82E0A0-C266-4798-8C8F-B9F91E9DA37E}" type="slidenum">
              <a:rPr lang="en-US" altLang="zh-TW" smtClean="0"/>
              <a:pPr/>
              <a:t>12</a:t>
            </a:fld>
            <a:endParaRPr lang="en-US" dirty="0"/>
          </a:p>
        </p:txBody>
      </p:sp>
      <p:sp>
        <p:nvSpPr>
          <p:cNvPr id="11" name="內容版面配置區 10"/>
          <p:cNvSpPr>
            <a:spLocks noGrp="1"/>
          </p:cNvSpPr>
          <p:nvPr>
            <p:ph sz="quarter" idx="13"/>
          </p:nvPr>
        </p:nvSpPr>
        <p:spPr/>
        <p:txBody>
          <a:bodyPr>
            <a:normAutofit/>
          </a:bodyPr>
          <a:lstStyle/>
          <a:p>
            <a:r>
              <a:rPr lang="en-US" sz="2000" dirty="0"/>
              <a:t>Metric: frame-level accuracy (</a:t>
            </a:r>
            <a:r>
              <a:rPr lang="en-US" sz="2000" dirty="0" err="1"/>
              <a:t>FrmAcc</a:t>
            </a:r>
            <a:r>
              <a:rPr lang="en-US" sz="2000" dirty="0"/>
              <a:t>)</a:t>
            </a:r>
          </a:p>
        </p:txBody>
      </p:sp>
      <p:graphicFrame>
        <p:nvGraphicFramePr>
          <p:cNvPr id="5" name="表格 4"/>
          <p:cNvGraphicFramePr>
            <a:graphicFrameLocks noGrp="1"/>
          </p:cNvGraphicFramePr>
          <p:nvPr>
            <p:extLst>
              <p:ext uri="{D42A27DB-BD31-4B8C-83A1-F6EECF244321}">
                <p14:modId xmlns:p14="http://schemas.microsoft.com/office/powerpoint/2010/main" val="2732873814"/>
              </p:ext>
            </p:extLst>
          </p:nvPr>
        </p:nvGraphicFramePr>
        <p:xfrm>
          <a:off x="1752600" y="1809750"/>
          <a:ext cx="3502449" cy="1828800"/>
        </p:xfrm>
        <a:graphic>
          <a:graphicData uri="http://schemas.openxmlformats.org/drawingml/2006/table">
            <a:tbl>
              <a:tblPr firstRow="1" bandRow="1">
                <a:tableStyleId>{72833802-FEF1-4C79-8D5D-14CF1EAF98D9}</a:tableStyleId>
              </a:tblPr>
              <a:tblGrid>
                <a:gridCol w="2204297">
                  <a:extLst>
                    <a:ext uri="{9D8B030D-6E8A-4147-A177-3AD203B41FA5}">
                      <a16:colId xmlns:a16="http://schemas.microsoft.com/office/drawing/2014/main" xmlns="" val="1618563653"/>
                    </a:ext>
                  </a:extLst>
                </a:gridCol>
                <a:gridCol w="1298152">
                  <a:extLst>
                    <a:ext uri="{9D8B030D-6E8A-4147-A177-3AD203B41FA5}">
                      <a16:colId xmlns:a16="http://schemas.microsoft.com/office/drawing/2014/main" xmlns="" val="3087112878"/>
                    </a:ext>
                  </a:extLst>
                </a:gridCol>
              </a:tblGrid>
              <a:tr h="256058">
                <a:tc>
                  <a:txBody>
                    <a:bodyPr/>
                    <a:lstStyle/>
                    <a:p>
                      <a:pPr algn="ctr"/>
                      <a:r>
                        <a:rPr lang="en-US" altLang="zh-TW" sz="1400" dirty="0"/>
                        <a:t>Model</a:t>
                      </a:r>
                      <a:endParaRPr lang="en-US" sz="1400" dirty="0"/>
                    </a:p>
                  </a:txBody>
                  <a:tcPr anchor="ctr"/>
                </a:tc>
                <a:tc>
                  <a:txBody>
                    <a:bodyPr/>
                    <a:lstStyle/>
                    <a:p>
                      <a:pPr algn="ctr"/>
                      <a:r>
                        <a:rPr lang="en-US" sz="1400" dirty="0" err="1"/>
                        <a:t>FrmAcc</a:t>
                      </a:r>
                      <a:endParaRPr lang="en-US" sz="1400" dirty="0"/>
                    </a:p>
                  </a:txBody>
                  <a:tcPr anchor="ctr"/>
                </a:tc>
                <a:extLst>
                  <a:ext uri="{0D108BD9-81ED-4DB2-BD59-A6C34878D82A}">
                    <a16:rowId xmlns:a16="http://schemas.microsoft.com/office/drawing/2014/main" xmlns="" val="2169695090"/>
                  </a:ext>
                </a:extLst>
              </a:tr>
              <a:tr h="256058">
                <a:tc>
                  <a:txBody>
                    <a:bodyPr/>
                    <a:lstStyle/>
                    <a:p>
                      <a:r>
                        <a:rPr lang="en-US" sz="1400" dirty="0"/>
                        <a:t>Baseline (CRF+SVMs)</a:t>
                      </a:r>
                    </a:p>
                  </a:txBody>
                  <a:tcPr/>
                </a:tc>
                <a:tc>
                  <a:txBody>
                    <a:bodyPr/>
                    <a:lstStyle/>
                    <a:p>
                      <a:pPr algn="ctr"/>
                      <a:r>
                        <a:rPr lang="en-US" sz="1400" dirty="0"/>
                        <a:t>7.7</a:t>
                      </a:r>
                    </a:p>
                  </a:txBody>
                  <a:tcPr/>
                </a:tc>
                <a:extLst>
                  <a:ext uri="{0D108BD9-81ED-4DB2-BD59-A6C34878D82A}">
                    <a16:rowId xmlns:a16="http://schemas.microsoft.com/office/drawing/2014/main" xmlns="" val="455127559"/>
                  </a:ext>
                </a:extLst>
              </a:tr>
              <a:tr h="256058">
                <a:tc>
                  <a:txBody>
                    <a:bodyPr/>
                    <a:lstStyle/>
                    <a:p>
                      <a:r>
                        <a:rPr lang="en-US" sz="1400" dirty="0"/>
                        <a:t>Pipeline-BLSTM</a:t>
                      </a:r>
                    </a:p>
                  </a:txBody>
                  <a:tcPr/>
                </a:tc>
                <a:tc>
                  <a:txBody>
                    <a:bodyPr/>
                    <a:lstStyle/>
                    <a:p>
                      <a:pPr algn="ctr"/>
                      <a:r>
                        <a:rPr lang="en-US" sz="1400" dirty="0"/>
                        <a:t>12.0</a:t>
                      </a:r>
                    </a:p>
                  </a:txBody>
                  <a:tcPr/>
                </a:tc>
                <a:extLst>
                  <a:ext uri="{0D108BD9-81ED-4DB2-BD59-A6C34878D82A}">
                    <a16:rowId xmlns:a16="http://schemas.microsoft.com/office/drawing/2014/main" xmlns="" val="2303839821"/>
                  </a:ext>
                </a:extLst>
              </a:tr>
              <a:tr h="256058">
                <a:tc>
                  <a:txBody>
                    <a:bodyPr/>
                    <a:lstStyle/>
                    <a:p>
                      <a:r>
                        <a:rPr lang="en-US" sz="1400" dirty="0" err="1"/>
                        <a:t>JointModel</a:t>
                      </a:r>
                      <a:endParaRPr lang="en-US" sz="1400" dirty="0"/>
                    </a:p>
                  </a:txBody>
                  <a:tcPr/>
                </a:tc>
                <a:tc>
                  <a:txBody>
                    <a:bodyPr/>
                    <a:lstStyle/>
                    <a:p>
                      <a:pPr algn="ctr"/>
                      <a:r>
                        <a:rPr lang="en-US" sz="1400" b="1" dirty="0">
                          <a:solidFill>
                            <a:srgbClr val="C00000"/>
                          </a:solidFill>
                        </a:rPr>
                        <a:t>22.8</a:t>
                      </a:r>
                    </a:p>
                  </a:txBody>
                  <a:tcPr/>
                </a:tc>
                <a:extLst>
                  <a:ext uri="{0D108BD9-81ED-4DB2-BD59-A6C34878D82A}">
                    <a16:rowId xmlns:a16="http://schemas.microsoft.com/office/drawing/2014/main" xmlns="" val="1848355121"/>
                  </a:ext>
                </a:extLst>
              </a:tr>
              <a:tr h="256058">
                <a:tc>
                  <a:txBody>
                    <a:bodyPr/>
                    <a:lstStyle/>
                    <a:p>
                      <a:r>
                        <a:rPr lang="en-US" sz="1400" dirty="0"/>
                        <a:t>Oracle-SAP (SVM)</a:t>
                      </a:r>
                    </a:p>
                  </a:txBody>
                  <a:tcPr>
                    <a:solidFill>
                      <a:schemeClr val="accent2">
                        <a:lumMod val="20000"/>
                        <a:lumOff val="80000"/>
                      </a:schemeClr>
                    </a:solidFill>
                  </a:tcPr>
                </a:tc>
                <a:tc>
                  <a:txBody>
                    <a:bodyPr/>
                    <a:lstStyle/>
                    <a:p>
                      <a:pPr algn="ctr"/>
                      <a:r>
                        <a:rPr lang="en-US" sz="1400" dirty="0"/>
                        <a:t>7.7</a:t>
                      </a:r>
                    </a:p>
                  </a:txBody>
                  <a:tcPr>
                    <a:solidFill>
                      <a:schemeClr val="accent2">
                        <a:lumMod val="20000"/>
                        <a:lumOff val="80000"/>
                      </a:schemeClr>
                    </a:solidFill>
                  </a:tcPr>
                </a:tc>
                <a:extLst>
                  <a:ext uri="{0D108BD9-81ED-4DB2-BD59-A6C34878D82A}">
                    <a16:rowId xmlns:a16="http://schemas.microsoft.com/office/drawing/2014/main" xmlns="" val="1012785951"/>
                  </a:ext>
                </a:extLst>
              </a:tr>
              <a:tr h="256058">
                <a:tc>
                  <a:txBody>
                    <a:bodyPr/>
                    <a:lstStyle/>
                    <a:p>
                      <a:r>
                        <a:rPr lang="en-US" sz="1400" dirty="0" err="1"/>
                        <a:t>Oracel</a:t>
                      </a:r>
                      <a:r>
                        <a:rPr lang="en-US" sz="1400" dirty="0"/>
                        <a:t>-SAP (BLSTM)</a:t>
                      </a:r>
                    </a:p>
                  </a:txBody>
                  <a:tcPr>
                    <a:solidFill>
                      <a:schemeClr val="accent2">
                        <a:lumMod val="20000"/>
                        <a:lumOff val="80000"/>
                      </a:schemeClr>
                    </a:solidFill>
                  </a:tcPr>
                </a:tc>
                <a:tc>
                  <a:txBody>
                    <a:bodyPr/>
                    <a:lstStyle/>
                    <a:p>
                      <a:pPr algn="ctr"/>
                      <a:r>
                        <a:rPr lang="en-US" sz="1400" dirty="0"/>
                        <a:t>19.7</a:t>
                      </a:r>
                    </a:p>
                  </a:txBody>
                  <a:tcPr>
                    <a:solidFill>
                      <a:schemeClr val="accent2">
                        <a:lumMod val="20000"/>
                        <a:lumOff val="80000"/>
                      </a:schemeClr>
                    </a:solidFill>
                  </a:tcPr>
                </a:tc>
                <a:extLst>
                  <a:ext uri="{0D108BD9-81ED-4DB2-BD59-A6C34878D82A}">
                    <a16:rowId xmlns:a16="http://schemas.microsoft.com/office/drawing/2014/main" xmlns="" val="4244751052"/>
                  </a:ext>
                </a:extLst>
              </a:tr>
            </a:tbl>
          </a:graphicData>
        </a:graphic>
      </p:graphicFrame>
      <p:sp>
        <p:nvSpPr>
          <p:cNvPr id="6" name="矩形 5"/>
          <p:cNvSpPr/>
          <p:nvPr/>
        </p:nvSpPr>
        <p:spPr>
          <a:xfrm>
            <a:off x="457200" y="3105150"/>
            <a:ext cx="2514600" cy="338554"/>
          </a:xfrm>
          <a:prstGeom prst="rect">
            <a:avLst/>
          </a:prstGeom>
        </p:spPr>
        <p:txBody>
          <a:bodyPr wrap="square">
            <a:spAutoFit/>
          </a:bodyPr>
          <a:lstStyle/>
          <a:p>
            <a:endParaRPr lang="en-US" sz="1600" dirty="0"/>
          </a:p>
        </p:txBody>
      </p:sp>
      <p:sp>
        <p:nvSpPr>
          <p:cNvPr id="9" name="箭號: 弧形左彎 8"/>
          <p:cNvSpPr/>
          <p:nvPr/>
        </p:nvSpPr>
        <p:spPr>
          <a:xfrm flipH="1">
            <a:off x="1502330" y="2226052"/>
            <a:ext cx="228600" cy="103149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箭號: 弧形左彎 9"/>
          <p:cNvSpPr/>
          <p:nvPr/>
        </p:nvSpPr>
        <p:spPr>
          <a:xfrm flipH="1">
            <a:off x="1203040" y="2555633"/>
            <a:ext cx="234308" cy="955723"/>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Box 75"/>
          <p:cNvSpPr txBox="1">
            <a:spLocks noChangeArrowheads="1"/>
          </p:cNvSpPr>
          <p:nvPr/>
        </p:nvSpPr>
        <p:spPr bwMode="auto">
          <a:xfrm>
            <a:off x="1055874" y="3689072"/>
            <a:ext cx="4917702" cy="507831"/>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altLang="zh-CN" sz="1350" b="1" dirty="0"/>
              <a:t>Oracle models</a:t>
            </a:r>
            <a:r>
              <a:rPr lang="zh-CN" altLang="en-US" sz="1350" dirty="0"/>
              <a:t> </a:t>
            </a:r>
            <a:r>
              <a:rPr lang="en-US" altLang="zh-CN" sz="1350" dirty="0"/>
              <a:t>show the upper-bound of the SAP performance, </a:t>
            </a:r>
            <a:r>
              <a:rPr lang="en-US" sz="1350" dirty="0"/>
              <a:t>since it transfers the errors from NLU to SAP</a:t>
            </a:r>
          </a:p>
        </p:txBody>
      </p:sp>
      <p:sp>
        <p:nvSpPr>
          <p:cNvPr id="14" name="Text Box 75"/>
          <p:cNvSpPr txBox="1">
            <a:spLocks noChangeArrowheads="1"/>
          </p:cNvSpPr>
          <p:nvPr/>
        </p:nvSpPr>
        <p:spPr bwMode="auto">
          <a:xfrm>
            <a:off x="867949" y="4291239"/>
            <a:ext cx="5334000" cy="300082"/>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spcBef>
                <a:spcPts val="413"/>
              </a:spcBef>
              <a:buClr>
                <a:schemeClr val="accent1"/>
              </a:buClr>
              <a:buSzPct val="70000"/>
            </a:pPr>
            <a:r>
              <a:rPr kumimoji="1" lang="en-US" altLang="zh-CN" sz="1350" dirty="0"/>
              <a:t>C</a:t>
            </a:r>
            <a:r>
              <a:rPr kumimoji="1" lang="en-US" sz="1350" dirty="0"/>
              <a:t>ontextual user turns make significant contribution to DM performance </a:t>
            </a:r>
          </a:p>
        </p:txBody>
      </p:sp>
      <p:sp>
        <p:nvSpPr>
          <p:cNvPr id="15" name="箭號: 弧形左彎 14"/>
          <p:cNvSpPr/>
          <p:nvPr/>
        </p:nvSpPr>
        <p:spPr>
          <a:xfrm>
            <a:off x="5326174" y="3099193"/>
            <a:ext cx="228600" cy="46279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75"/>
          <p:cNvSpPr txBox="1">
            <a:spLocks noChangeArrowheads="1"/>
          </p:cNvSpPr>
          <p:nvPr/>
        </p:nvSpPr>
        <p:spPr bwMode="auto">
          <a:xfrm>
            <a:off x="181552" y="4714439"/>
            <a:ext cx="6548324" cy="300082"/>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sz="1350" b="1" dirty="0" err="1"/>
              <a:t>JointModel</a:t>
            </a:r>
            <a:r>
              <a:rPr lang="en-US" sz="1350" dirty="0"/>
              <a:t> achieves the best DM performance </a:t>
            </a:r>
            <a:r>
              <a:rPr lang="en-US" sz="1350" dirty="0" smtClean="0"/>
              <a:t>(</a:t>
            </a:r>
            <a:r>
              <a:rPr lang="en-US" sz="1350" dirty="0" err="1" smtClean="0"/>
              <a:t>FrmAcc</a:t>
            </a:r>
            <a:r>
              <a:rPr lang="en-US" sz="1350" dirty="0" smtClean="0"/>
              <a:t>) with richer latent representations</a:t>
            </a:r>
            <a:endParaRPr lang="en-US" sz="1350" dirty="0"/>
          </a:p>
        </p:txBody>
      </p:sp>
      <p:sp>
        <p:nvSpPr>
          <p:cNvPr id="4" name="文字方塊 3"/>
          <p:cNvSpPr txBox="1"/>
          <p:nvPr/>
        </p:nvSpPr>
        <p:spPr>
          <a:xfrm>
            <a:off x="5510676" y="3071516"/>
            <a:ext cx="1219200" cy="523220"/>
          </a:xfrm>
          <a:prstGeom prst="rect">
            <a:avLst/>
          </a:prstGeom>
          <a:noFill/>
        </p:spPr>
        <p:txBody>
          <a:bodyPr wrap="square" rtlCol="0">
            <a:spAutoFit/>
          </a:bodyPr>
          <a:lstStyle/>
          <a:p>
            <a:r>
              <a:rPr lang="en-US" sz="1400" dirty="0">
                <a:solidFill>
                  <a:srgbClr val="0070C0"/>
                </a:solidFill>
              </a:rPr>
              <a:t>Fully correct NLU output</a:t>
            </a:r>
          </a:p>
        </p:txBody>
      </p:sp>
    </p:spTree>
    <p:extLst>
      <p:ext uri="{BB962C8B-B14F-4D97-AF65-F5344CB8AC3E}">
        <p14:creationId xmlns:p14="http://schemas.microsoft.com/office/powerpoint/2010/main" val="35778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110"/>
            <a:ext cx="6629400" cy="1005840"/>
          </a:xfrm>
        </p:spPr>
        <p:txBody>
          <a:bodyPr>
            <a:normAutofit fontScale="90000"/>
          </a:bodyPr>
          <a:lstStyle/>
          <a:p>
            <a:r>
              <a:rPr lang="en-US" altLang="zh-CN" dirty="0"/>
              <a:t>NLU Result – Slot Filling &amp; Intent Prediction</a:t>
            </a:r>
            <a:endParaRPr lang="en-US" dirty="0"/>
          </a:p>
        </p:txBody>
      </p:sp>
      <p:sp>
        <p:nvSpPr>
          <p:cNvPr id="3" name="投影片編號版面配置區 2"/>
          <p:cNvSpPr>
            <a:spLocks noGrp="1"/>
          </p:cNvSpPr>
          <p:nvPr>
            <p:ph type="sldNum" sz="quarter" idx="12"/>
          </p:nvPr>
        </p:nvSpPr>
        <p:spPr/>
        <p:txBody>
          <a:bodyPr>
            <a:normAutofit fontScale="62500" lnSpcReduction="20000"/>
          </a:bodyPr>
          <a:lstStyle/>
          <a:p>
            <a:pPr algn="r" defTabSz="342900">
              <a:defRPr/>
            </a:pPr>
            <a:fld id="{629637A9-119A-49DA-BD12-AAC58B377D80}" type="slidenum">
              <a:rPr kumimoji="0" lang="en-US" b="0" smtClean="0"/>
              <a:pPr algn="r" defTabSz="342900">
                <a:defRPr/>
              </a:pPr>
              <a:t>13</a:t>
            </a:fld>
            <a:endParaRPr kumimoji="0" lang="en-US" b="0" dirty="0"/>
          </a:p>
        </p:txBody>
      </p:sp>
      <p:sp>
        <p:nvSpPr>
          <p:cNvPr id="6" name="內容版面配置區 5"/>
          <p:cNvSpPr>
            <a:spLocks noGrp="1"/>
          </p:cNvSpPr>
          <p:nvPr>
            <p:ph sz="quarter" idx="13"/>
          </p:nvPr>
        </p:nvSpPr>
        <p:spPr/>
        <p:txBody>
          <a:bodyPr/>
          <a:lstStyle/>
          <a:p>
            <a:r>
              <a:rPr lang="en-US" sz="2000" dirty="0"/>
              <a:t>Metrics: frame-level accuracy (</a:t>
            </a:r>
            <a:r>
              <a:rPr lang="en-US" sz="2000" dirty="0" err="1"/>
              <a:t>FrmAcc</a:t>
            </a:r>
            <a:r>
              <a:rPr lang="en-US" sz="2000" dirty="0"/>
              <a:t>)</a:t>
            </a:r>
          </a:p>
          <a:p>
            <a:endParaRPr lang="en-US" dirty="0"/>
          </a:p>
        </p:txBody>
      </p:sp>
      <p:graphicFrame>
        <p:nvGraphicFramePr>
          <p:cNvPr id="5" name="表格 4"/>
          <p:cNvGraphicFramePr>
            <a:graphicFrameLocks noGrp="1"/>
          </p:cNvGraphicFramePr>
          <p:nvPr>
            <p:extLst>
              <p:ext uri="{D42A27DB-BD31-4B8C-83A1-F6EECF244321}">
                <p14:modId xmlns:p14="http://schemas.microsoft.com/office/powerpoint/2010/main" val="4085661680"/>
              </p:ext>
            </p:extLst>
          </p:nvPr>
        </p:nvGraphicFramePr>
        <p:xfrm>
          <a:off x="846673" y="1809750"/>
          <a:ext cx="4944526" cy="1249680"/>
        </p:xfrm>
        <a:graphic>
          <a:graphicData uri="http://schemas.openxmlformats.org/drawingml/2006/table">
            <a:tbl>
              <a:tblPr firstRow="1" bandRow="1">
                <a:tableStyleId>{72833802-FEF1-4C79-8D5D-14CF1EAF98D9}</a:tableStyleId>
              </a:tblPr>
              <a:tblGrid>
                <a:gridCol w="2221174">
                  <a:extLst>
                    <a:ext uri="{9D8B030D-6E8A-4147-A177-3AD203B41FA5}">
                      <a16:colId xmlns:a16="http://schemas.microsoft.com/office/drawing/2014/main" xmlns="" val="3179331527"/>
                    </a:ext>
                  </a:extLst>
                </a:gridCol>
                <a:gridCol w="907784">
                  <a:extLst>
                    <a:ext uri="{9D8B030D-6E8A-4147-A177-3AD203B41FA5}">
                      <a16:colId xmlns:a16="http://schemas.microsoft.com/office/drawing/2014/main" xmlns="" val="1559638323"/>
                    </a:ext>
                  </a:extLst>
                </a:gridCol>
                <a:gridCol w="907784">
                  <a:extLst>
                    <a:ext uri="{9D8B030D-6E8A-4147-A177-3AD203B41FA5}">
                      <a16:colId xmlns:a16="http://schemas.microsoft.com/office/drawing/2014/main" xmlns="" val="3755433606"/>
                    </a:ext>
                  </a:extLst>
                </a:gridCol>
                <a:gridCol w="907784">
                  <a:extLst>
                    <a:ext uri="{9D8B030D-6E8A-4147-A177-3AD203B41FA5}">
                      <a16:colId xmlns:a16="http://schemas.microsoft.com/office/drawing/2014/main" xmlns="" val="2107993147"/>
                    </a:ext>
                  </a:extLst>
                </a:gridCol>
              </a:tblGrid>
              <a:tr h="244602">
                <a:tc>
                  <a:txBody>
                    <a:bodyPr/>
                    <a:lstStyle/>
                    <a:p>
                      <a:pPr algn="ctr"/>
                      <a:r>
                        <a:rPr lang="en-US" sz="1600" dirty="0"/>
                        <a:t>Models</a:t>
                      </a:r>
                    </a:p>
                  </a:txBody>
                  <a:tcPr anchor="ctr"/>
                </a:tc>
                <a:tc>
                  <a:txBody>
                    <a:bodyPr/>
                    <a:lstStyle/>
                    <a:p>
                      <a:pPr algn="ctr"/>
                      <a:r>
                        <a:rPr lang="en-US" sz="1400" dirty="0"/>
                        <a:t>Slot</a:t>
                      </a:r>
                    </a:p>
                  </a:txBody>
                  <a:tcPr/>
                </a:tc>
                <a:tc>
                  <a:txBody>
                    <a:bodyPr/>
                    <a:lstStyle/>
                    <a:p>
                      <a:pPr algn="ctr"/>
                      <a:r>
                        <a:rPr lang="en-US" sz="1400" dirty="0"/>
                        <a:t>Intent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NLU</a:t>
                      </a:r>
                    </a:p>
                  </a:txBody>
                  <a:tcPr/>
                </a:tc>
                <a:extLst>
                  <a:ext uri="{0D108BD9-81ED-4DB2-BD59-A6C34878D82A}">
                    <a16:rowId xmlns:a16="http://schemas.microsoft.com/office/drawing/2014/main" xmlns="" val="1830748449"/>
                  </a:ext>
                </a:extLst>
              </a:tr>
              <a:tr h="244602">
                <a:tc>
                  <a:txBody>
                    <a:bodyPr/>
                    <a:lstStyle/>
                    <a:p>
                      <a:r>
                        <a:rPr lang="en-US" sz="1400" dirty="0"/>
                        <a:t>NLU-Baseline (CRF+SVM)</a:t>
                      </a:r>
                    </a:p>
                  </a:txBody>
                  <a:tcPr/>
                </a:tc>
                <a:tc>
                  <a:txBody>
                    <a:bodyPr/>
                    <a:lstStyle/>
                    <a:p>
                      <a:pPr algn="ctr"/>
                      <a:r>
                        <a:rPr lang="en-US" sz="1400" dirty="0"/>
                        <a:t>77.3</a:t>
                      </a:r>
                      <a:endParaRPr lang="en-US" sz="1400" b="1" dirty="0"/>
                    </a:p>
                  </a:txBody>
                  <a:tcPr/>
                </a:tc>
                <a:tc>
                  <a:txBody>
                    <a:bodyPr/>
                    <a:lstStyle/>
                    <a:p>
                      <a:pPr algn="ctr"/>
                      <a:r>
                        <a:rPr lang="en-US" sz="1400" dirty="0"/>
                        <a:t>37.2</a:t>
                      </a:r>
                    </a:p>
                  </a:txBody>
                  <a:tcPr/>
                </a:tc>
                <a:tc>
                  <a:txBody>
                    <a:bodyPr/>
                    <a:lstStyle/>
                    <a:p>
                      <a:pPr algn="ctr"/>
                      <a:r>
                        <a:rPr lang="en-US" sz="1400" dirty="0"/>
                        <a:t>33.1</a:t>
                      </a:r>
                    </a:p>
                  </a:txBody>
                  <a:tcPr>
                    <a:solidFill>
                      <a:schemeClr val="accent1">
                        <a:lumMod val="20000"/>
                        <a:lumOff val="80000"/>
                      </a:schemeClr>
                    </a:solidFill>
                  </a:tcPr>
                </a:tc>
                <a:extLst>
                  <a:ext uri="{0D108BD9-81ED-4DB2-BD59-A6C34878D82A}">
                    <a16:rowId xmlns:a16="http://schemas.microsoft.com/office/drawing/2014/main" xmlns="" val="31150088"/>
                  </a:ext>
                </a:extLst>
              </a:tr>
              <a:tr h="244602">
                <a:tc>
                  <a:txBody>
                    <a:bodyPr/>
                    <a:lstStyle/>
                    <a:p>
                      <a:r>
                        <a:rPr lang="en-US" sz="1400" dirty="0"/>
                        <a:t>NLU-Pipeline-BLSTM</a:t>
                      </a:r>
                    </a:p>
                  </a:txBody>
                  <a:tcPr/>
                </a:tc>
                <a:tc>
                  <a:txBody>
                    <a:bodyPr/>
                    <a:lstStyle/>
                    <a:p>
                      <a:pPr algn="ctr"/>
                      <a:r>
                        <a:rPr lang="en-US" sz="1400" dirty="0"/>
                        <a:t>76.8</a:t>
                      </a:r>
                    </a:p>
                  </a:txBody>
                  <a:tcPr/>
                </a:tc>
                <a:tc>
                  <a:txBody>
                    <a:bodyPr/>
                    <a:lstStyle/>
                    <a:p>
                      <a:pPr algn="ctr"/>
                      <a:r>
                        <a:rPr lang="en-US" sz="1400" dirty="0"/>
                        <a:t>40.0</a:t>
                      </a:r>
                    </a:p>
                  </a:txBody>
                  <a:tcPr/>
                </a:tc>
                <a:tc>
                  <a:txBody>
                    <a:bodyPr/>
                    <a:lstStyle/>
                    <a:p>
                      <a:pPr algn="ctr"/>
                      <a:r>
                        <a:rPr lang="en-US" sz="1400" dirty="0"/>
                        <a:t>36.4</a:t>
                      </a:r>
                    </a:p>
                  </a:txBody>
                  <a:tcPr>
                    <a:solidFill>
                      <a:schemeClr val="accent1">
                        <a:lumMod val="20000"/>
                        <a:lumOff val="80000"/>
                      </a:schemeClr>
                    </a:solidFill>
                  </a:tcPr>
                </a:tc>
                <a:extLst>
                  <a:ext uri="{0D108BD9-81ED-4DB2-BD59-A6C34878D82A}">
                    <a16:rowId xmlns:a16="http://schemas.microsoft.com/office/drawing/2014/main" xmlns="" val="3601510351"/>
                  </a:ext>
                </a:extLst>
              </a:tr>
              <a:tr h="244602">
                <a:tc>
                  <a:txBody>
                    <a:bodyPr/>
                    <a:lstStyle/>
                    <a:p>
                      <a:r>
                        <a:rPr lang="en-US" sz="1400" dirty="0"/>
                        <a:t>NLU-</a:t>
                      </a:r>
                      <a:r>
                        <a:rPr lang="en-US" sz="1400" dirty="0" err="1"/>
                        <a:t>JointModel</a:t>
                      </a:r>
                      <a:endParaRPr lang="en-US" sz="1400" dirty="0"/>
                    </a:p>
                  </a:txBody>
                  <a:tcPr/>
                </a:tc>
                <a:tc>
                  <a:txBody>
                    <a:bodyPr/>
                    <a:lstStyle/>
                    <a:p>
                      <a:pPr algn="ctr"/>
                      <a:r>
                        <a:rPr lang="en-US" sz="1400" dirty="0"/>
                        <a:t>76.5</a:t>
                      </a:r>
                    </a:p>
                  </a:txBody>
                  <a:tcPr/>
                </a:tc>
                <a:tc>
                  <a:txBody>
                    <a:bodyPr/>
                    <a:lstStyle/>
                    <a:p>
                      <a:pPr algn="ctr"/>
                      <a:r>
                        <a:rPr lang="en-US" sz="1400" dirty="0"/>
                        <a:t>42.2</a:t>
                      </a:r>
                      <a:endParaRPr lang="en-US" sz="1400" b="1" dirty="0"/>
                    </a:p>
                  </a:txBody>
                  <a:tcPr/>
                </a:tc>
                <a:tc>
                  <a:txBody>
                    <a:bodyPr/>
                    <a:lstStyle/>
                    <a:p>
                      <a:pPr algn="ctr"/>
                      <a:r>
                        <a:rPr lang="en-US" sz="1400" b="1" dirty="0">
                          <a:solidFill>
                            <a:srgbClr val="C00000"/>
                          </a:solidFill>
                        </a:rPr>
                        <a:t>37.4</a:t>
                      </a:r>
                    </a:p>
                  </a:txBody>
                  <a:tcPr>
                    <a:solidFill>
                      <a:schemeClr val="accent1">
                        <a:lumMod val="20000"/>
                        <a:lumOff val="80000"/>
                      </a:schemeClr>
                    </a:solidFill>
                  </a:tcPr>
                </a:tc>
                <a:extLst>
                  <a:ext uri="{0D108BD9-81ED-4DB2-BD59-A6C34878D82A}">
                    <a16:rowId xmlns:a16="http://schemas.microsoft.com/office/drawing/2014/main" xmlns="" val="3178341878"/>
                  </a:ext>
                </a:extLst>
              </a:tr>
            </a:tbl>
          </a:graphicData>
        </a:graphic>
      </p:graphicFrame>
      <p:sp>
        <p:nvSpPr>
          <p:cNvPr id="7" name="Text Box 75"/>
          <p:cNvSpPr txBox="1">
            <a:spLocks noChangeArrowheads="1"/>
          </p:cNvSpPr>
          <p:nvPr/>
        </p:nvSpPr>
        <p:spPr bwMode="auto">
          <a:xfrm>
            <a:off x="815976" y="3147890"/>
            <a:ext cx="5486400" cy="307777"/>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sz="1350" b="1" dirty="0"/>
              <a:t>CRF+SVMs</a:t>
            </a:r>
            <a:r>
              <a:rPr lang="en-US" sz="1350" dirty="0"/>
              <a:t> baseline maintains strong NLU performance with 33.1%</a:t>
            </a:r>
          </a:p>
        </p:txBody>
      </p:sp>
      <p:sp>
        <p:nvSpPr>
          <p:cNvPr id="8" name="Text Box 75"/>
          <p:cNvSpPr txBox="1">
            <a:spLocks noChangeArrowheads="1"/>
          </p:cNvSpPr>
          <p:nvPr/>
        </p:nvSpPr>
        <p:spPr bwMode="auto">
          <a:xfrm>
            <a:off x="840173" y="3586117"/>
            <a:ext cx="5486400" cy="307777"/>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altLang="zh-TW" sz="1350" b="1" dirty="0"/>
              <a:t>Pipeline-B</a:t>
            </a:r>
            <a:r>
              <a:rPr lang="en-US" sz="1350" b="1" dirty="0"/>
              <a:t>LSTM</a:t>
            </a:r>
            <a:r>
              <a:rPr lang="en-US" sz="1350" dirty="0"/>
              <a:t> and </a:t>
            </a:r>
            <a:r>
              <a:rPr lang="en-US" sz="1350" b="1" dirty="0" err="1"/>
              <a:t>JointModel</a:t>
            </a:r>
            <a:r>
              <a:rPr lang="en-US" sz="1350" dirty="0"/>
              <a:t> outperformed the baseline </a:t>
            </a:r>
          </a:p>
        </p:txBody>
      </p:sp>
      <p:sp>
        <p:nvSpPr>
          <p:cNvPr id="9" name="Text Box 75"/>
          <p:cNvSpPr txBox="1">
            <a:spLocks noChangeArrowheads="1"/>
          </p:cNvSpPr>
          <p:nvPr/>
        </p:nvSpPr>
        <p:spPr bwMode="auto">
          <a:xfrm>
            <a:off x="771525" y="4411659"/>
            <a:ext cx="5486400" cy="507831"/>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sz="1350" dirty="0"/>
              <a:t>DM signal (system action prediction) helps more on user intent prediction than slot filling, and NLU is significantly improved</a:t>
            </a:r>
          </a:p>
        </p:txBody>
      </p:sp>
      <p:sp>
        <p:nvSpPr>
          <p:cNvPr id="10" name="Text Box 75"/>
          <p:cNvSpPr txBox="1">
            <a:spLocks noChangeArrowheads="1"/>
          </p:cNvSpPr>
          <p:nvPr/>
        </p:nvSpPr>
        <p:spPr bwMode="auto">
          <a:xfrm>
            <a:off x="152400" y="4007606"/>
            <a:ext cx="6553200" cy="300082"/>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algn="ctr"/>
            <a:r>
              <a:rPr lang="en-US" sz="1350" dirty="0"/>
              <a:t>Extra supervised DM signal helps refine the NLU by back-propagating the associated errors</a:t>
            </a:r>
          </a:p>
        </p:txBody>
      </p:sp>
      <p:sp>
        <p:nvSpPr>
          <p:cNvPr id="11" name="箭號: 弧形左彎 10"/>
          <p:cNvSpPr/>
          <p:nvPr/>
        </p:nvSpPr>
        <p:spPr>
          <a:xfrm>
            <a:off x="5799868" y="2187275"/>
            <a:ext cx="228600" cy="495300"/>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箭號: 弧形左彎 11"/>
          <p:cNvSpPr/>
          <p:nvPr/>
        </p:nvSpPr>
        <p:spPr>
          <a:xfrm>
            <a:off x="6003551" y="2193143"/>
            <a:ext cx="228600" cy="794232"/>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箭號: 弧形左彎 12"/>
          <p:cNvSpPr/>
          <p:nvPr/>
        </p:nvSpPr>
        <p:spPr>
          <a:xfrm>
            <a:off x="6324600" y="2495550"/>
            <a:ext cx="228600" cy="46279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箭號: 弧形左彎 13"/>
          <p:cNvSpPr/>
          <p:nvPr/>
        </p:nvSpPr>
        <p:spPr>
          <a:xfrm>
            <a:off x="4724400" y="2541412"/>
            <a:ext cx="228600" cy="416933"/>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箭號: 弧形左彎 14"/>
          <p:cNvSpPr/>
          <p:nvPr/>
        </p:nvSpPr>
        <p:spPr>
          <a:xfrm>
            <a:off x="3881866" y="2547558"/>
            <a:ext cx="228600" cy="416933"/>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1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a:t>
            </a:r>
            <a:endParaRPr lang="en-US" dirty="0"/>
          </a:p>
        </p:txBody>
      </p:sp>
      <p:sp>
        <p:nvSpPr>
          <p:cNvPr id="4" name="投影片編號版面配置區 3"/>
          <p:cNvSpPr>
            <a:spLocks noGrp="1"/>
          </p:cNvSpPr>
          <p:nvPr>
            <p:ph type="sldNum" sz="quarter" idx="12"/>
          </p:nvPr>
        </p:nvSpPr>
        <p:spPr/>
        <p:txBody>
          <a:bodyPr>
            <a:normAutofit fontScale="62500" lnSpcReduction="20000"/>
          </a:bodyPr>
          <a:lstStyle/>
          <a:p>
            <a:pPr algn="r" defTabSz="342900">
              <a:defRPr/>
            </a:pPr>
            <a:fld id="{629637A9-119A-49DA-BD12-AAC58B377D80}" type="slidenum">
              <a:rPr kumimoji="0" lang="en-US" b="0" smtClean="0"/>
              <a:pPr algn="r" defTabSz="342900">
                <a:defRPr/>
              </a:pPr>
              <a:t>14</a:t>
            </a:fld>
            <a:endParaRPr kumimoji="0" lang="en-US" b="0" dirty="0"/>
          </a:p>
        </p:txBody>
      </p:sp>
      <p:sp>
        <p:nvSpPr>
          <p:cNvPr id="3" name="Content Placeholder 2"/>
          <p:cNvSpPr>
            <a:spLocks noGrp="1"/>
          </p:cNvSpPr>
          <p:nvPr>
            <p:ph sz="quarter" idx="13"/>
          </p:nvPr>
        </p:nvSpPr>
        <p:spPr>
          <a:xfrm>
            <a:off x="457200" y="1352550"/>
            <a:ext cx="6324600" cy="3276600"/>
          </a:xfrm>
        </p:spPr>
        <p:txBody>
          <a:bodyPr>
            <a:noAutofit/>
          </a:bodyPr>
          <a:lstStyle/>
          <a:p>
            <a:r>
              <a:rPr lang="en-US" altLang="zh-CN" sz="1800" dirty="0"/>
              <a:t>First propose an </a:t>
            </a:r>
            <a:r>
              <a:rPr lang="en-US" altLang="zh-CN" sz="1800" dirty="0">
                <a:solidFill>
                  <a:srgbClr val="C00000"/>
                </a:solidFill>
              </a:rPr>
              <a:t>end-to-end</a:t>
            </a:r>
            <a:r>
              <a:rPr lang="en-US" altLang="zh-CN" sz="1800" dirty="0"/>
              <a:t> deep hierarchical model for </a:t>
            </a:r>
            <a:r>
              <a:rPr lang="en-US" altLang="zh-CN" sz="1800" dirty="0">
                <a:solidFill>
                  <a:srgbClr val="C00000"/>
                </a:solidFill>
              </a:rPr>
              <a:t>joint NLU and DM</a:t>
            </a:r>
            <a:r>
              <a:rPr lang="en-US" altLang="zh-CN" sz="1800" dirty="0"/>
              <a:t> with limited</a:t>
            </a:r>
            <a:r>
              <a:rPr lang="zh-CN" altLang="en-US" sz="1800" dirty="0"/>
              <a:t> </a:t>
            </a:r>
            <a:r>
              <a:rPr lang="en-US" altLang="zh-CN" sz="1800" dirty="0"/>
              <a:t>contextual</a:t>
            </a:r>
            <a:r>
              <a:rPr lang="zh-CN" altLang="en-US" sz="1800" dirty="0"/>
              <a:t> </a:t>
            </a:r>
            <a:r>
              <a:rPr lang="en-US" altLang="zh-CN" sz="1800" dirty="0"/>
              <a:t>dialogue</a:t>
            </a:r>
            <a:r>
              <a:rPr lang="zh-CN" altLang="en-US" sz="1800" dirty="0"/>
              <a:t> </a:t>
            </a:r>
            <a:r>
              <a:rPr lang="en-US" altLang="zh-CN" sz="1800" dirty="0"/>
              <a:t>memory</a:t>
            </a:r>
          </a:p>
          <a:p>
            <a:r>
              <a:rPr lang="en-US" altLang="zh-CN" sz="1800" dirty="0"/>
              <a:t>Leverage </a:t>
            </a:r>
            <a:r>
              <a:rPr lang="en-US" altLang="zh-CN" sz="1800" dirty="0">
                <a:solidFill>
                  <a:srgbClr val="C00000"/>
                </a:solidFill>
              </a:rPr>
              <a:t>multi-task</a:t>
            </a:r>
            <a:r>
              <a:rPr lang="zh-CN" altLang="en-US" sz="1800" dirty="0">
                <a:solidFill>
                  <a:srgbClr val="C00000"/>
                </a:solidFill>
              </a:rPr>
              <a:t> </a:t>
            </a:r>
            <a:r>
              <a:rPr lang="en-US" altLang="zh-CN" sz="1800" dirty="0">
                <a:solidFill>
                  <a:srgbClr val="C00000"/>
                </a:solidFill>
              </a:rPr>
              <a:t>learning</a:t>
            </a:r>
            <a:r>
              <a:rPr lang="zh-CN" altLang="en-US" sz="1800" dirty="0">
                <a:solidFill>
                  <a:srgbClr val="C00000"/>
                </a:solidFill>
              </a:rPr>
              <a:t> </a:t>
            </a:r>
            <a:r>
              <a:rPr lang="en-US" altLang="zh-CN" sz="1800" dirty="0"/>
              <a:t>using</a:t>
            </a:r>
            <a:r>
              <a:rPr lang="zh-CN" altLang="en-US" sz="1800" dirty="0"/>
              <a:t> </a:t>
            </a:r>
            <a:r>
              <a:rPr lang="en-US" altLang="zh-CN" sz="1800" dirty="0"/>
              <a:t>three</a:t>
            </a:r>
            <a:r>
              <a:rPr lang="zh-CN" altLang="en-US" sz="1800" dirty="0"/>
              <a:t> </a:t>
            </a:r>
            <a:r>
              <a:rPr lang="en-US" altLang="zh-CN" sz="1800" dirty="0"/>
              <a:t>supervised</a:t>
            </a:r>
            <a:r>
              <a:rPr lang="zh-CN" altLang="en-US" sz="1800" dirty="0"/>
              <a:t> </a:t>
            </a:r>
            <a:r>
              <a:rPr lang="en-US" altLang="zh-CN" sz="1800" dirty="0"/>
              <a:t>signals</a:t>
            </a:r>
          </a:p>
          <a:p>
            <a:pPr lvl="1"/>
            <a:r>
              <a:rPr lang="en-US" altLang="zh-CN" sz="1600" dirty="0"/>
              <a:t>NLU: User</a:t>
            </a:r>
            <a:r>
              <a:rPr lang="zh-CN" altLang="en-US" sz="1600" dirty="0"/>
              <a:t> </a:t>
            </a:r>
            <a:r>
              <a:rPr lang="en-US" altLang="zh-CN" sz="1600" dirty="0"/>
              <a:t>intent</a:t>
            </a:r>
            <a:r>
              <a:rPr lang="zh-CN" altLang="en-US" sz="1600" dirty="0"/>
              <a:t> </a:t>
            </a:r>
            <a:r>
              <a:rPr lang="en-US" altLang="zh-CN" sz="1600" dirty="0"/>
              <a:t>classification</a:t>
            </a:r>
          </a:p>
          <a:p>
            <a:pPr lvl="1"/>
            <a:r>
              <a:rPr lang="en-US" altLang="zh-CN" sz="1600" dirty="0"/>
              <a:t>NLU: Slot</a:t>
            </a:r>
            <a:r>
              <a:rPr lang="zh-CN" altLang="en-US" sz="1600" dirty="0"/>
              <a:t> </a:t>
            </a:r>
            <a:r>
              <a:rPr lang="en-US" altLang="zh-CN" sz="1600" dirty="0"/>
              <a:t>tagging</a:t>
            </a:r>
          </a:p>
          <a:p>
            <a:pPr lvl="1"/>
            <a:r>
              <a:rPr lang="en-US" altLang="zh-CN" sz="1600" dirty="0"/>
              <a:t>DM: System</a:t>
            </a:r>
            <a:r>
              <a:rPr lang="zh-CN" altLang="en-US" sz="1600" dirty="0"/>
              <a:t> </a:t>
            </a:r>
            <a:r>
              <a:rPr lang="en-US" altLang="zh-CN" sz="1600" dirty="0"/>
              <a:t>action</a:t>
            </a:r>
            <a:r>
              <a:rPr lang="zh-CN" altLang="en-US" sz="1600" dirty="0"/>
              <a:t> </a:t>
            </a:r>
            <a:r>
              <a:rPr lang="en-US" altLang="zh-CN" sz="1600" dirty="0"/>
              <a:t>prediction</a:t>
            </a:r>
          </a:p>
          <a:p>
            <a:r>
              <a:rPr lang="en-US" altLang="zh-CN" sz="1800" dirty="0"/>
              <a:t>Outperform </a:t>
            </a:r>
            <a:r>
              <a:rPr lang="en-US" sz="1800" dirty="0"/>
              <a:t>the state-of-the-art pipelined NLU and DM models</a:t>
            </a:r>
          </a:p>
          <a:p>
            <a:pPr lvl="1"/>
            <a:r>
              <a:rPr lang="en-US" sz="1600" dirty="0"/>
              <a:t>Better DM due to the contextual dialogue memory</a:t>
            </a:r>
          </a:p>
          <a:p>
            <a:pPr lvl="1"/>
            <a:r>
              <a:rPr lang="en-US" sz="1600" dirty="0"/>
              <a:t>Robust NLU fine-tuned by supervised signal from DM</a:t>
            </a:r>
            <a:endParaRPr lang="en-US" altLang="zh-CN" sz="1600" dirty="0"/>
          </a:p>
        </p:txBody>
      </p:sp>
    </p:spTree>
    <p:extLst>
      <p:ext uri="{BB962C8B-B14F-4D97-AF65-F5344CB8AC3E}">
        <p14:creationId xmlns:p14="http://schemas.microsoft.com/office/powerpoint/2010/main" val="8099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1028700" y="2057401"/>
            <a:ext cx="5829300" cy="1254919"/>
          </a:xfrm>
        </p:spPr>
        <p:txBody>
          <a:bodyPr/>
          <a:lstStyle/>
          <a:p>
            <a:r>
              <a:rPr lang="en-US" dirty="0"/>
              <a:t>Code Available at</a:t>
            </a:r>
          </a:p>
          <a:p>
            <a:r>
              <a:rPr lang="en-US" dirty="0"/>
              <a:t>https://github.com/XuesongYang/end2end_dialog</a:t>
            </a:r>
          </a:p>
          <a:p>
            <a:endParaRPr lang="en-US" dirty="0"/>
          </a:p>
        </p:txBody>
      </p:sp>
      <p:sp>
        <p:nvSpPr>
          <p:cNvPr id="5" name="標題 4"/>
          <p:cNvSpPr>
            <a:spLocks noGrp="1"/>
          </p:cNvSpPr>
          <p:nvPr>
            <p:ph type="title"/>
          </p:nvPr>
        </p:nvSpPr>
        <p:spPr/>
        <p:txBody>
          <a:bodyPr/>
          <a:lstStyle/>
          <a:p>
            <a:r>
              <a:rPr lang="en-US" dirty="0"/>
              <a:t>Thanks for Your Attention! </a:t>
            </a:r>
            <a:r>
              <a:rPr lang="en-US" dirty="0">
                <a:sym typeface="Wingdings" panose="05000000000000000000" pitchFamily="2" charset="2"/>
              </a:rPr>
              <a:t></a:t>
            </a:r>
            <a:endParaRPr lang="en-US" dirty="0"/>
          </a:p>
        </p:txBody>
      </p:sp>
      <p:sp>
        <p:nvSpPr>
          <p:cNvPr id="3" name="投影片編號版面配置區 2"/>
          <p:cNvSpPr>
            <a:spLocks noGrp="1"/>
          </p:cNvSpPr>
          <p:nvPr>
            <p:ph type="sldNum" sz="quarter" idx="11"/>
          </p:nvPr>
        </p:nvSpPr>
        <p:spPr/>
        <p:txBody>
          <a:bodyPr>
            <a:normAutofit/>
          </a:bodyPr>
          <a:lstStyle/>
          <a:p>
            <a:fld id="{8F82E0A0-C266-4798-8C8F-B9F91E9DA37E}" type="slidenum">
              <a:rPr lang="en-US" altLang="zh-TW" smtClean="0"/>
              <a:pPr/>
              <a:t>15</a:t>
            </a:fld>
            <a:endParaRPr lang="en-US" dirty="0"/>
          </a:p>
        </p:txBody>
      </p:sp>
    </p:spTree>
    <p:extLst>
      <p:ext uri="{BB962C8B-B14F-4D97-AF65-F5344CB8AC3E}">
        <p14:creationId xmlns:p14="http://schemas.microsoft.com/office/powerpoint/2010/main" val="2665264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Appendix - Baseline</a:t>
            </a:r>
            <a:r>
              <a:rPr lang="zh-CN" altLang="en-US" dirty="0"/>
              <a:t> </a:t>
            </a:r>
            <a:r>
              <a:rPr lang="en-US" altLang="zh-CN" dirty="0"/>
              <a:t>Model</a:t>
            </a:r>
            <a:endParaRPr lang="en-US" dirty="0"/>
          </a:p>
        </p:txBody>
      </p:sp>
      <p:pic>
        <p:nvPicPr>
          <p:cNvPr id="4" name="Picture 3"/>
          <p:cNvPicPr>
            <a:picLocks noChangeAspect="1"/>
          </p:cNvPicPr>
          <p:nvPr/>
        </p:nvPicPr>
        <p:blipFill>
          <a:blip r:embed="rId2"/>
          <a:stretch>
            <a:fillRect/>
          </a:stretch>
        </p:blipFill>
        <p:spPr>
          <a:xfrm>
            <a:off x="344458" y="2658172"/>
            <a:ext cx="3210033" cy="1279444"/>
          </a:xfrm>
          <a:prstGeom prst="rect">
            <a:avLst/>
          </a:prstGeom>
        </p:spPr>
      </p:pic>
      <p:sp>
        <p:nvSpPr>
          <p:cNvPr id="6" name="TextBox 5"/>
          <p:cNvSpPr txBox="1"/>
          <p:nvPr/>
        </p:nvSpPr>
        <p:spPr>
          <a:xfrm>
            <a:off x="3429000" y="1650008"/>
            <a:ext cx="3371757" cy="715581"/>
          </a:xfrm>
          <a:prstGeom prst="rect">
            <a:avLst/>
          </a:prstGeom>
          <a:noFill/>
        </p:spPr>
        <p:txBody>
          <a:bodyPr wrap="none" rtlCol="0">
            <a:spAutoFit/>
          </a:bodyPr>
          <a:lstStyle/>
          <a:p>
            <a:r>
              <a:rPr lang="en-US" altLang="zh-CN" sz="1350" dirty="0"/>
              <a:t>NLU:</a:t>
            </a:r>
            <a:r>
              <a:rPr lang="zh-CN" altLang="en-US" sz="1350" dirty="0"/>
              <a:t> </a:t>
            </a:r>
            <a:r>
              <a:rPr lang="en-US" altLang="zh-CN" sz="1350" dirty="0"/>
              <a:t>CRF</a:t>
            </a:r>
            <a:r>
              <a:rPr lang="zh-CN" altLang="en-US" sz="1350" dirty="0"/>
              <a:t> </a:t>
            </a:r>
            <a:r>
              <a:rPr lang="en-US" altLang="zh-CN" sz="1350" dirty="0"/>
              <a:t>for</a:t>
            </a:r>
            <a:r>
              <a:rPr lang="zh-CN" altLang="en-US" sz="1350" dirty="0"/>
              <a:t> </a:t>
            </a:r>
            <a:r>
              <a:rPr lang="en-US" altLang="zh-CN" sz="1350" dirty="0"/>
              <a:t>slot</a:t>
            </a:r>
            <a:r>
              <a:rPr lang="zh-CN" altLang="en-US" sz="1350" dirty="0"/>
              <a:t> </a:t>
            </a:r>
            <a:r>
              <a:rPr lang="en-US" altLang="zh-CN" sz="1350" dirty="0"/>
              <a:t>tagging,</a:t>
            </a:r>
            <a:r>
              <a:rPr lang="zh-CN" altLang="en-US" sz="1350" dirty="0"/>
              <a:t> </a:t>
            </a:r>
            <a:r>
              <a:rPr lang="en-US" altLang="zh-CN" sz="1350" dirty="0"/>
              <a:t>and</a:t>
            </a:r>
            <a:r>
              <a:rPr lang="zh-CN" altLang="en-US" sz="1350" dirty="0"/>
              <a:t> </a:t>
            </a:r>
            <a:endParaRPr lang="en-US" altLang="zh-CN" sz="1350" dirty="0"/>
          </a:p>
          <a:p>
            <a:r>
              <a:rPr lang="zh-CN" altLang="en-US" sz="1350" dirty="0"/>
              <a:t>          </a:t>
            </a:r>
            <a:r>
              <a:rPr lang="en-US" altLang="zh-CN" sz="1350" dirty="0"/>
              <a:t>One-Vs-All</a:t>
            </a:r>
            <a:r>
              <a:rPr lang="zh-CN" altLang="en-US" sz="1350" dirty="0"/>
              <a:t> </a:t>
            </a:r>
            <a:r>
              <a:rPr lang="en-US" altLang="zh-CN" sz="1350" dirty="0"/>
              <a:t>SVMs</a:t>
            </a:r>
            <a:r>
              <a:rPr lang="zh-CN" altLang="en-US" sz="1350" dirty="0"/>
              <a:t> </a:t>
            </a:r>
            <a:r>
              <a:rPr lang="en-US" altLang="zh-CN" sz="1350" dirty="0"/>
              <a:t>for</a:t>
            </a:r>
            <a:r>
              <a:rPr lang="zh-CN" altLang="en-US" sz="1350" dirty="0"/>
              <a:t> </a:t>
            </a:r>
            <a:r>
              <a:rPr lang="en-US" altLang="zh-CN" sz="1350" dirty="0"/>
              <a:t>intent</a:t>
            </a:r>
            <a:r>
              <a:rPr lang="zh-CN" altLang="en-US" sz="1350" dirty="0"/>
              <a:t> </a:t>
            </a:r>
            <a:r>
              <a:rPr lang="en-US" altLang="zh-CN" sz="1350" dirty="0"/>
              <a:t>classification</a:t>
            </a:r>
          </a:p>
          <a:p>
            <a:r>
              <a:rPr lang="en-US" altLang="zh-CN" sz="1350" dirty="0"/>
              <a:t>SAP:</a:t>
            </a:r>
            <a:r>
              <a:rPr lang="zh-CN" altLang="en-US" sz="1350" dirty="0"/>
              <a:t> </a:t>
            </a:r>
            <a:r>
              <a:rPr lang="en-US" altLang="zh-CN" sz="1350" dirty="0"/>
              <a:t>One-Vs-All</a:t>
            </a:r>
            <a:r>
              <a:rPr lang="zh-CN" altLang="en-US" sz="1350" dirty="0"/>
              <a:t> </a:t>
            </a:r>
            <a:r>
              <a:rPr lang="en-US" altLang="zh-CN" sz="1350" dirty="0"/>
              <a:t>SVMs</a:t>
            </a:r>
            <a:endParaRPr lang="en-US" sz="1350" dirty="0"/>
          </a:p>
        </p:txBody>
      </p:sp>
      <p:pic>
        <p:nvPicPr>
          <p:cNvPr id="7" name="Picture 6"/>
          <p:cNvPicPr>
            <a:picLocks noChangeAspect="1"/>
          </p:cNvPicPr>
          <p:nvPr/>
        </p:nvPicPr>
        <p:blipFill>
          <a:blip r:embed="rId3"/>
          <a:stretch>
            <a:fillRect/>
          </a:stretch>
        </p:blipFill>
        <p:spPr>
          <a:xfrm>
            <a:off x="4180021" y="2381251"/>
            <a:ext cx="1956084" cy="1447502"/>
          </a:xfrm>
          <a:prstGeom prst="rect">
            <a:avLst/>
          </a:prstGeom>
        </p:spPr>
      </p:pic>
      <p:sp>
        <p:nvSpPr>
          <p:cNvPr id="9" name="TextBox 8"/>
          <p:cNvSpPr txBox="1"/>
          <p:nvPr/>
        </p:nvSpPr>
        <p:spPr>
          <a:xfrm>
            <a:off x="471488" y="4133019"/>
            <a:ext cx="6686550" cy="404085"/>
          </a:xfrm>
          <a:prstGeom prst="rect">
            <a:avLst/>
          </a:prstGeom>
          <a:noFill/>
        </p:spPr>
        <p:txBody>
          <a:bodyPr wrap="square" rtlCol="0">
            <a:spAutoFit/>
          </a:bodyPr>
          <a:lstStyle/>
          <a:p>
            <a:r>
              <a:rPr lang="en-US" altLang="zh-CN" sz="1013" dirty="0"/>
              <a:t>[1]</a:t>
            </a:r>
            <a:r>
              <a:rPr lang="zh-CN" altLang="en-US" sz="1013" dirty="0"/>
              <a:t> </a:t>
            </a:r>
            <a:r>
              <a:rPr lang="en-US" sz="1013" dirty="0"/>
              <a:t>Raymond, Christian, and Giuseppe </a:t>
            </a:r>
            <a:r>
              <a:rPr lang="en-US" sz="1013" dirty="0" err="1"/>
              <a:t>Riccardi</a:t>
            </a:r>
            <a:r>
              <a:rPr lang="en-US" sz="1013" dirty="0"/>
              <a:t>. “Generative and discriminative algorithms for spoken language</a:t>
            </a:r>
            <a:r>
              <a:rPr lang="zh-CN" altLang="en-US" sz="1013" dirty="0"/>
              <a:t> </a:t>
            </a:r>
            <a:endParaRPr lang="en-US" altLang="zh-CN" sz="1013" dirty="0"/>
          </a:p>
          <a:p>
            <a:r>
              <a:rPr lang="zh-CN" altLang="en-US" sz="1013" dirty="0"/>
              <a:t>      </a:t>
            </a:r>
            <a:r>
              <a:rPr lang="en-US" sz="1013" dirty="0"/>
              <a:t>understanding." In </a:t>
            </a:r>
            <a:r>
              <a:rPr lang="en-US" sz="1013" i="1" dirty="0"/>
              <a:t>INTERSPEECH</a:t>
            </a:r>
            <a:r>
              <a:rPr lang="en-US" sz="1013" dirty="0"/>
              <a:t>, pp. 1605-1608. 2007.</a:t>
            </a:r>
          </a:p>
        </p:txBody>
      </p:sp>
      <p:sp>
        <p:nvSpPr>
          <p:cNvPr id="10" name="TextBox 9"/>
          <p:cNvSpPr txBox="1"/>
          <p:nvPr/>
        </p:nvSpPr>
        <p:spPr>
          <a:xfrm>
            <a:off x="344459" y="1586364"/>
            <a:ext cx="2829536" cy="923330"/>
          </a:xfrm>
          <a:prstGeom prst="rect">
            <a:avLst/>
          </a:prstGeom>
          <a:noFill/>
          <a:ln>
            <a:solidFill>
              <a:schemeClr val="accent1"/>
            </a:solidFill>
          </a:ln>
        </p:spPr>
        <p:txBody>
          <a:bodyPr wrap="square" rtlCol="0">
            <a:spAutoFit/>
          </a:bodyPr>
          <a:lstStyle/>
          <a:p>
            <a:r>
              <a:rPr lang="en-US" altLang="zh-CN" sz="1350" dirty="0"/>
              <a:t>Predicting</a:t>
            </a:r>
            <a:r>
              <a:rPr lang="zh-CN" altLang="en-US" sz="1350" dirty="0"/>
              <a:t> </a:t>
            </a:r>
            <a:r>
              <a:rPr lang="en-US" altLang="zh-CN" sz="1350" dirty="0"/>
              <a:t>system</a:t>
            </a:r>
            <a:r>
              <a:rPr lang="zh-CN" altLang="en-US" sz="1350" dirty="0"/>
              <a:t> </a:t>
            </a:r>
            <a:r>
              <a:rPr lang="en-US" altLang="zh-CN" sz="1350" dirty="0"/>
              <a:t>actions</a:t>
            </a:r>
            <a:r>
              <a:rPr lang="zh-CN" altLang="en-US" sz="1350" dirty="0"/>
              <a:t> </a:t>
            </a:r>
            <a:r>
              <a:rPr lang="en-US" altLang="zh-CN" sz="1350" dirty="0"/>
              <a:t>at</a:t>
            </a:r>
            <a:r>
              <a:rPr lang="zh-CN" altLang="en-US" sz="1350" dirty="0"/>
              <a:t> </a:t>
            </a:r>
            <a:r>
              <a:rPr lang="en-US" altLang="zh-CN" sz="1350" dirty="0"/>
              <a:t>the</a:t>
            </a:r>
            <a:r>
              <a:rPr lang="zh-CN" altLang="en-US" sz="1350" dirty="0"/>
              <a:t> </a:t>
            </a:r>
            <a:r>
              <a:rPr lang="en-US" altLang="zh-CN" sz="1350" dirty="0"/>
              <a:t>next</a:t>
            </a:r>
            <a:r>
              <a:rPr lang="zh-CN" altLang="en-US" sz="1350" dirty="0"/>
              <a:t> </a:t>
            </a:r>
            <a:r>
              <a:rPr lang="en-US" altLang="zh-CN" sz="1350" dirty="0"/>
              <a:t>turn</a:t>
            </a:r>
            <a:r>
              <a:rPr lang="zh-CN" altLang="en-US" sz="1350" dirty="0"/>
              <a:t> </a:t>
            </a:r>
            <a:r>
              <a:rPr lang="en-US" altLang="zh-CN" sz="1350" dirty="0"/>
              <a:t>as</a:t>
            </a:r>
            <a:r>
              <a:rPr lang="zh-CN" altLang="en-US" sz="1350" dirty="0"/>
              <a:t> </a:t>
            </a:r>
            <a:r>
              <a:rPr lang="en-US" altLang="zh-CN" sz="1350" dirty="0"/>
              <a:t>responses</a:t>
            </a:r>
            <a:r>
              <a:rPr lang="zh-CN" altLang="en-US" sz="1350" dirty="0"/>
              <a:t> </a:t>
            </a:r>
            <a:r>
              <a:rPr lang="en-US" altLang="zh-CN" sz="1350" dirty="0"/>
              <a:t>to</a:t>
            </a:r>
            <a:r>
              <a:rPr lang="zh-CN" altLang="en-US" sz="1350" dirty="0"/>
              <a:t> </a:t>
            </a:r>
            <a:r>
              <a:rPr lang="en-US" altLang="zh-CN" sz="1350" dirty="0"/>
              <a:t>the</a:t>
            </a:r>
            <a:r>
              <a:rPr lang="zh-CN" altLang="en-US" sz="1350" dirty="0"/>
              <a:t> </a:t>
            </a:r>
            <a:r>
              <a:rPr lang="en-US" altLang="zh-CN" sz="1350" dirty="0"/>
              <a:t>current user</a:t>
            </a:r>
            <a:r>
              <a:rPr lang="zh-CN" altLang="en-US" sz="1350" dirty="0"/>
              <a:t> </a:t>
            </a:r>
            <a:r>
              <a:rPr lang="en-US" altLang="zh-CN" sz="1350" dirty="0"/>
              <a:t>behaviors</a:t>
            </a:r>
            <a:r>
              <a:rPr lang="zh-CN" altLang="en-US" sz="1350" dirty="0"/>
              <a:t> </a:t>
            </a:r>
            <a:r>
              <a:rPr lang="en-US" altLang="zh-CN" sz="1350" dirty="0"/>
              <a:t>by</a:t>
            </a:r>
            <a:r>
              <a:rPr lang="zh-CN" altLang="en-US" sz="1350" dirty="0"/>
              <a:t> </a:t>
            </a:r>
            <a:r>
              <a:rPr lang="en-US" altLang="zh-CN" sz="1350" dirty="0"/>
              <a:t>pipelining</a:t>
            </a:r>
            <a:r>
              <a:rPr lang="zh-CN" altLang="en-US" sz="1350" dirty="0"/>
              <a:t> </a:t>
            </a:r>
            <a:r>
              <a:rPr lang="en-US" altLang="zh-CN" sz="1350" dirty="0"/>
              <a:t>NLU</a:t>
            </a:r>
            <a:r>
              <a:rPr lang="zh-CN" altLang="en-US" sz="1350" dirty="0"/>
              <a:t> </a:t>
            </a:r>
            <a:r>
              <a:rPr lang="en-US" altLang="zh-CN" sz="1350" dirty="0"/>
              <a:t>and</a:t>
            </a:r>
            <a:r>
              <a:rPr lang="zh-CN" altLang="en-US" sz="1350" dirty="0"/>
              <a:t> </a:t>
            </a:r>
            <a:r>
              <a:rPr lang="en-US" altLang="zh-CN" sz="1350" dirty="0"/>
              <a:t>SAP</a:t>
            </a:r>
            <a:r>
              <a:rPr lang="zh-CN" altLang="en-US" sz="1350" dirty="0"/>
              <a:t> </a:t>
            </a:r>
            <a:r>
              <a:rPr lang="en-US" altLang="zh-CN" sz="1350" dirty="0"/>
              <a:t>together</a:t>
            </a:r>
            <a:endParaRPr lang="en-US" sz="1350" dirty="0"/>
          </a:p>
        </p:txBody>
      </p:sp>
      <p:sp>
        <p:nvSpPr>
          <p:cNvPr id="3" name="投影片編號版面配置區 2"/>
          <p:cNvSpPr>
            <a:spLocks noGrp="1"/>
          </p:cNvSpPr>
          <p:nvPr>
            <p:ph type="sldNum" sz="quarter" idx="12"/>
          </p:nvPr>
        </p:nvSpPr>
        <p:spPr/>
        <p:txBody>
          <a:bodyPr/>
          <a:lstStyle/>
          <a:p>
            <a:pPr algn="r" defTabSz="342900">
              <a:defRPr/>
            </a:pPr>
            <a:fld id="{629637A9-119A-49DA-BD12-AAC58B377D80}" type="slidenum">
              <a:rPr kumimoji="0" lang="en-US" b="0" smtClean="0"/>
              <a:pPr algn="r" defTabSz="342900">
                <a:defRPr/>
              </a:pPr>
              <a:t>16</a:t>
            </a:fld>
            <a:endParaRPr kumimoji="0" lang="en-US" b="0" dirty="0"/>
          </a:p>
        </p:txBody>
      </p:sp>
    </p:spTree>
    <p:extLst>
      <p:ext uri="{BB962C8B-B14F-4D97-AF65-F5344CB8AC3E}">
        <p14:creationId xmlns:p14="http://schemas.microsoft.com/office/powerpoint/2010/main" val="211255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Appendix: Configuration</a:t>
            </a:r>
          </a:p>
        </p:txBody>
      </p:sp>
      <p:sp>
        <p:nvSpPr>
          <p:cNvPr id="3" name="內容版面配置區 2"/>
          <p:cNvSpPr>
            <a:spLocks noGrp="1"/>
          </p:cNvSpPr>
          <p:nvPr>
            <p:ph sz="quarter" idx="13"/>
          </p:nvPr>
        </p:nvSpPr>
        <p:spPr/>
        <p:txBody>
          <a:bodyPr>
            <a:normAutofit fontScale="77500" lnSpcReduction="20000"/>
          </a:bodyPr>
          <a:lstStyle/>
          <a:p>
            <a:r>
              <a:rPr lang="en-US" altLang="zh-CN" dirty="0"/>
              <a:t>Optimizer:</a:t>
            </a:r>
            <a:r>
              <a:rPr lang="zh-CN" altLang="en-US" dirty="0"/>
              <a:t> </a:t>
            </a:r>
            <a:r>
              <a:rPr lang="en-US" dirty="0"/>
              <a:t>a mini-batch stochastic gradient descent method Adam</a:t>
            </a:r>
          </a:p>
          <a:p>
            <a:r>
              <a:rPr lang="en-US" altLang="zh-CN" dirty="0"/>
              <a:t>Contextual</a:t>
            </a:r>
            <a:r>
              <a:rPr lang="zh-CN" altLang="en-US" dirty="0"/>
              <a:t> </a:t>
            </a:r>
            <a:r>
              <a:rPr lang="en-US" altLang="zh-CN" dirty="0"/>
              <a:t>history:</a:t>
            </a:r>
            <a:r>
              <a:rPr lang="zh-CN" altLang="en-US" dirty="0"/>
              <a:t> </a:t>
            </a:r>
            <a:r>
              <a:rPr lang="en-US" altLang="zh-CN" dirty="0"/>
              <a:t>five</a:t>
            </a:r>
            <a:r>
              <a:rPr lang="zh-CN" altLang="en-US" dirty="0"/>
              <a:t> </a:t>
            </a:r>
            <a:r>
              <a:rPr lang="en-US" altLang="zh-CN" dirty="0"/>
              <a:t>user</a:t>
            </a:r>
            <a:r>
              <a:rPr lang="zh-CN" altLang="en-US" dirty="0"/>
              <a:t> </a:t>
            </a:r>
            <a:r>
              <a:rPr lang="en-US" altLang="zh-CN" dirty="0"/>
              <a:t>turns</a:t>
            </a:r>
          </a:p>
          <a:p>
            <a:r>
              <a:rPr lang="en-US" altLang="zh-CN" dirty="0"/>
              <a:t>Dimension</a:t>
            </a:r>
            <a:r>
              <a:rPr lang="zh-CN" altLang="en-US" dirty="0"/>
              <a:t> </a:t>
            </a:r>
            <a:r>
              <a:rPr lang="en-US" altLang="zh-CN" dirty="0"/>
              <a:t>of</a:t>
            </a:r>
            <a:r>
              <a:rPr lang="zh-CN" altLang="en-US" dirty="0"/>
              <a:t> </a:t>
            </a:r>
            <a:r>
              <a:rPr lang="en-US" altLang="zh-CN" dirty="0"/>
              <a:t>word</a:t>
            </a:r>
            <a:r>
              <a:rPr lang="zh-CN" altLang="en-US" dirty="0"/>
              <a:t> </a:t>
            </a:r>
            <a:r>
              <a:rPr lang="en-US" altLang="zh-CN" dirty="0"/>
              <a:t>embedding:</a:t>
            </a:r>
            <a:r>
              <a:rPr lang="zh-CN" altLang="en-US" dirty="0"/>
              <a:t> </a:t>
            </a:r>
            <a:r>
              <a:rPr lang="en-US" altLang="zh-CN" dirty="0"/>
              <a:t>512</a:t>
            </a:r>
          </a:p>
          <a:p>
            <a:r>
              <a:rPr lang="en-US" altLang="zh-CN" dirty="0"/>
              <a:t>Dropout</a:t>
            </a:r>
            <a:r>
              <a:rPr lang="zh-CN" altLang="en-US" dirty="0"/>
              <a:t> </a:t>
            </a:r>
            <a:r>
              <a:rPr lang="en-US" altLang="zh-CN" dirty="0"/>
              <a:t>ratio:</a:t>
            </a:r>
            <a:r>
              <a:rPr lang="zh-CN" altLang="en-US" dirty="0"/>
              <a:t> </a:t>
            </a:r>
            <a:r>
              <a:rPr lang="en-US" altLang="zh-CN" dirty="0"/>
              <a:t>0.5</a:t>
            </a:r>
          </a:p>
          <a:p>
            <a:r>
              <a:rPr lang="en-US" altLang="zh-CN" dirty="0"/>
              <a:t>No</a:t>
            </a:r>
            <a:r>
              <a:rPr lang="zh-CN" altLang="en-US" dirty="0"/>
              <a:t> </a:t>
            </a:r>
            <a:r>
              <a:rPr lang="en-US" altLang="zh-CN" dirty="0"/>
              <a:t>early</a:t>
            </a:r>
            <a:r>
              <a:rPr lang="zh-CN" altLang="en-US" dirty="0"/>
              <a:t> </a:t>
            </a:r>
            <a:r>
              <a:rPr lang="en-US" altLang="zh-CN" dirty="0"/>
              <a:t>stopping,</a:t>
            </a:r>
            <a:r>
              <a:rPr lang="zh-CN" altLang="en-US" dirty="0"/>
              <a:t> </a:t>
            </a:r>
            <a:r>
              <a:rPr lang="en-US" altLang="zh-CN" dirty="0"/>
              <a:t>but</a:t>
            </a:r>
            <a:r>
              <a:rPr lang="zh-CN" altLang="en-US" dirty="0"/>
              <a:t> </a:t>
            </a:r>
            <a:r>
              <a:rPr lang="en-US" altLang="zh-CN" dirty="0"/>
              <a:t>use</a:t>
            </a:r>
            <a:r>
              <a:rPr lang="zh-CN" altLang="en-US" dirty="0"/>
              <a:t> </a:t>
            </a:r>
            <a:r>
              <a:rPr lang="en-US" altLang="zh-CN" dirty="0"/>
              <a:t>300</a:t>
            </a:r>
            <a:r>
              <a:rPr lang="zh-CN" altLang="en-US" dirty="0"/>
              <a:t> </a:t>
            </a:r>
            <a:r>
              <a:rPr lang="en-US" altLang="zh-CN" dirty="0"/>
              <a:t>training</a:t>
            </a:r>
            <a:r>
              <a:rPr lang="zh-CN" altLang="en-US" dirty="0"/>
              <a:t> </a:t>
            </a:r>
            <a:r>
              <a:rPr lang="en-US" altLang="zh-CN" dirty="0"/>
              <a:t>epochs</a:t>
            </a:r>
          </a:p>
          <a:p>
            <a:r>
              <a:rPr lang="en-US" dirty="0"/>
              <a:t> Best models for three tasks are selected individually under different metrics</a:t>
            </a:r>
          </a:p>
          <a:p>
            <a:pPr lvl="1"/>
            <a:r>
              <a:rPr lang="en-US" dirty="0"/>
              <a:t>Token-level micro-average F1 score is used for slot filling </a:t>
            </a:r>
          </a:p>
          <a:p>
            <a:pPr lvl="1"/>
            <a:r>
              <a:rPr lang="en-US" dirty="0"/>
              <a:t>frame-level accuracy (it counts only when the whole frame parse is correct) is used for both user intent prediction and system action prediction</a:t>
            </a:r>
          </a:p>
          <a:p>
            <a:pPr lvl="1"/>
            <a:r>
              <a:rPr lang="en-US" dirty="0"/>
              <a:t>the decision thresholds are tuned on dev se</a:t>
            </a:r>
            <a:r>
              <a:rPr lang="en-US" altLang="zh-CN" dirty="0"/>
              <a:t>t</a:t>
            </a:r>
            <a:endParaRPr lang="en-US" dirty="0"/>
          </a:p>
          <a:p>
            <a:pPr lvl="1"/>
            <a:endParaRPr lang="en-US" dirty="0"/>
          </a:p>
          <a:p>
            <a:endParaRPr lang="en-US" dirty="0"/>
          </a:p>
          <a:p>
            <a:endParaRPr lang="en-US" dirty="0"/>
          </a:p>
          <a:p>
            <a:endParaRPr lang="en-US" dirty="0"/>
          </a:p>
        </p:txBody>
      </p:sp>
      <p:sp>
        <p:nvSpPr>
          <p:cNvPr id="4" name="投影片編號版面配置區 3"/>
          <p:cNvSpPr>
            <a:spLocks noGrp="1"/>
          </p:cNvSpPr>
          <p:nvPr>
            <p:ph type="sldNum" sz="quarter" idx="12"/>
          </p:nvPr>
        </p:nvSpPr>
        <p:spPr/>
        <p:txBody>
          <a:bodyPr>
            <a:normAutofit fontScale="62500" lnSpcReduction="20000"/>
          </a:bodyPr>
          <a:lstStyle/>
          <a:p>
            <a:fld id="{8F82E0A0-C266-4798-8C8F-B9F91E9DA37E}" type="slidenum">
              <a:rPr lang="en-US" altLang="zh-TW" smtClean="0"/>
              <a:pPr/>
              <a:t>17</a:t>
            </a:fld>
            <a:endParaRPr lang="en-US" dirty="0"/>
          </a:p>
        </p:txBody>
      </p:sp>
    </p:spTree>
    <p:extLst>
      <p:ext uri="{BB962C8B-B14F-4D97-AF65-F5344CB8AC3E}">
        <p14:creationId xmlns:p14="http://schemas.microsoft.com/office/powerpoint/2010/main" val="194298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600" dirty="0"/>
              <a:t>What is a Dialogue System?</a:t>
            </a:r>
          </a:p>
        </p:txBody>
      </p:sp>
      <p:sp>
        <p:nvSpPr>
          <p:cNvPr id="4" name="投影片編號版面配置區 3"/>
          <p:cNvSpPr>
            <a:spLocks noGrp="1"/>
          </p:cNvSpPr>
          <p:nvPr>
            <p:ph type="sldNum" sz="quarter" idx="12"/>
          </p:nvPr>
        </p:nvSpPr>
        <p:spPr/>
        <p:txBody>
          <a:bodyPr anchor="ctr" anchorCtr="1">
            <a:normAutofit fontScale="62500" lnSpcReduction="20000"/>
          </a:bodyPr>
          <a:lstStyle/>
          <a:p>
            <a:pPr algn="r" defTabSz="342900">
              <a:defRPr/>
            </a:pPr>
            <a:fld id="{629637A9-119A-49DA-BD12-AAC58B377D80}" type="slidenum">
              <a:rPr kumimoji="0" lang="en-US">
                <a:latin typeface="Calibri" panose="020F0502020204030204"/>
              </a:rPr>
              <a:pPr algn="r" defTabSz="342900">
                <a:defRPr/>
              </a:pPr>
              <a:t>2</a:t>
            </a:fld>
            <a:endParaRPr kumimoji="0" lang="en-US" dirty="0">
              <a:latin typeface="Calibri" panose="020F0502020204030204"/>
            </a:endParaRPr>
          </a:p>
        </p:txBody>
      </p:sp>
      <p:sp>
        <p:nvSpPr>
          <p:cNvPr id="3" name="內容版面配置區 2"/>
          <p:cNvSpPr>
            <a:spLocks noGrp="1"/>
          </p:cNvSpPr>
          <p:nvPr>
            <p:ph sz="quarter" idx="13"/>
          </p:nvPr>
        </p:nvSpPr>
        <p:spPr/>
        <p:txBody>
          <a:bodyPr/>
          <a:lstStyle/>
          <a:p>
            <a:endParaRPr lang="en-US"/>
          </a:p>
        </p:txBody>
      </p:sp>
      <p:pic>
        <p:nvPicPr>
          <p:cNvPr id="5" name="Picture 4" descr="http://bestcasemall.edublogs.org/files/2013/05/iphone-4s-siri-1io86d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69" t="288" r="2437" b="-593"/>
          <a:stretch/>
        </p:blipFill>
        <p:spPr bwMode="auto">
          <a:xfrm>
            <a:off x="268963" y="1263336"/>
            <a:ext cx="798002" cy="1522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ontent Placeholder 6"/>
          <p:cNvSpPr txBox="1">
            <a:spLocks/>
          </p:cNvSpPr>
          <p:nvPr/>
        </p:nvSpPr>
        <p:spPr>
          <a:xfrm>
            <a:off x="577477" y="2725284"/>
            <a:ext cx="1286021" cy="284434"/>
          </a:xfrm>
          <a:prstGeom prst="rect">
            <a:avLst/>
          </a:prstGeom>
          <a:effectLst/>
        </p:spPr>
        <p:txBody>
          <a:bodyPr vert="horz" lIns="68580" tIns="34290" rIns="68580" bIns="34290" rtlCol="0" anchor="t">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342900">
              <a:spcBef>
                <a:spcPct val="20000"/>
              </a:spcBef>
              <a:spcAft>
                <a:spcPts val="450"/>
              </a:spcAft>
              <a:buClr>
                <a:srgbClr val="F8B323"/>
              </a:buClr>
              <a:buNone/>
              <a:defRPr/>
            </a:pPr>
            <a:r>
              <a:rPr lang="en-US" sz="1200" dirty="0">
                <a:solidFill>
                  <a:sysClr val="windowText" lastClr="000000"/>
                </a:solidFill>
                <a:latin typeface="Calibri" pitchFamily="34" charset="0"/>
                <a:cs typeface="Calibri" pitchFamily="34" charset="0"/>
              </a:rPr>
              <a:t>Apple Siri (2011)</a:t>
            </a:r>
          </a:p>
        </p:txBody>
      </p:sp>
      <p:sp>
        <p:nvSpPr>
          <p:cNvPr id="9" name="Content Placeholder 6"/>
          <p:cNvSpPr txBox="1">
            <a:spLocks/>
          </p:cNvSpPr>
          <p:nvPr/>
        </p:nvSpPr>
        <p:spPr>
          <a:xfrm>
            <a:off x="547439" y="4256715"/>
            <a:ext cx="1858598" cy="217169"/>
          </a:xfrm>
          <a:prstGeom prst="rect">
            <a:avLst/>
          </a:prstGeom>
          <a:effectLst/>
        </p:spPr>
        <p:txBody>
          <a:bodyPr vert="horz" lIns="68580" tIns="34290" rIns="68580" bIns="34290" rtlCol="0" anchor="t">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Clr>
                <a:srgbClr val="F8B323"/>
              </a:buClr>
              <a:buNone/>
            </a:pPr>
            <a:r>
              <a:rPr lang="en-US" sz="1200" dirty="0">
                <a:solidFill>
                  <a:prstClr val="black"/>
                </a:solidFill>
                <a:cs typeface="Calibri" pitchFamily="34" charset="0"/>
              </a:rPr>
              <a:t>Facebook M</a:t>
            </a:r>
            <a:r>
              <a:rPr lang="zh-TW" altLang="en-US" sz="1200" dirty="0">
                <a:solidFill>
                  <a:prstClr val="black"/>
                </a:solidFill>
                <a:cs typeface="Calibri" pitchFamily="34" charset="0"/>
              </a:rPr>
              <a:t>  </a:t>
            </a:r>
            <a:r>
              <a:rPr lang="en-US" altLang="zh-TW" sz="1200" dirty="0">
                <a:solidFill>
                  <a:prstClr val="black"/>
                </a:solidFill>
                <a:cs typeface="Calibri" pitchFamily="34" charset="0"/>
              </a:rPr>
              <a:t>&amp; Bot </a:t>
            </a:r>
            <a:r>
              <a:rPr lang="en-US" sz="1200" dirty="0">
                <a:solidFill>
                  <a:prstClr val="black"/>
                </a:solidFill>
                <a:cs typeface="Calibri" pitchFamily="34" charset="0"/>
              </a:rPr>
              <a:t>(2015)</a:t>
            </a:r>
          </a:p>
        </p:txBody>
      </p:sp>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6" y="2934786"/>
            <a:ext cx="2104630" cy="1375267"/>
          </a:xfrm>
          <a:prstGeom prst="rect">
            <a:avLst/>
          </a:prstGeom>
          <a:ln>
            <a:noFill/>
          </a:ln>
          <a:effectLst>
            <a:softEdge rad="112500"/>
          </a:effectLst>
        </p:spPr>
      </p:pic>
      <p:pic>
        <p:nvPicPr>
          <p:cNvPr id="11" name="Picture 12" descr="https://madeby.google.com/static/images/home/ho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6736" y="2989994"/>
            <a:ext cx="763695" cy="120235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6"/>
          <p:cNvSpPr txBox="1">
            <a:spLocks/>
          </p:cNvSpPr>
          <p:nvPr/>
        </p:nvSpPr>
        <p:spPr>
          <a:xfrm>
            <a:off x="2933780" y="4245787"/>
            <a:ext cx="1489605" cy="217742"/>
          </a:xfrm>
          <a:prstGeom prst="rect">
            <a:avLst/>
          </a:prstGeom>
          <a:effectLst/>
        </p:spPr>
        <p:txBody>
          <a:bodyPr vert="horz" lIns="68580" tIns="34290" rIns="68580" bIns="34290" rtlCol="0" anchor="t">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Clr>
                <a:srgbClr val="F8B323"/>
              </a:buClr>
              <a:buNone/>
            </a:pPr>
            <a:r>
              <a:rPr lang="en-US" altLang="zh-TW" sz="1200" dirty="0">
                <a:solidFill>
                  <a:prstClr val="black"/>
                </a:solidFill>
                <a:cs typeface="Calibri" pitchFamily="34" charset="0"/>
              </a:rPr>
              <a:t>Google Home </a:t>
            </a:r>
            <a:r>
              <a:rPr lang="en-US" sz="1200" dirty="0">
                <a:solidFill>
                  <a:prstClr val="black"/>
                </a:solidFill>
                <a:cs typeface="Calibri" pitchFamily="34" charset="0"/>
              </a:rPr>
              <a:t>(2016)</a:t>
            </a:r>
          </a:p>
        </p:txBody>
      </p:sp>
      <p:grpSp>
        <p:nvGrpSpPr>
          <p:cNvPr id="13" name="群組 12"/>
          <p:cNvGrpSpPr/>
          <p:nvPr/>
        </p:nvGrpSpPr>
        <p:grpSpPr>
          <a:xfrm>
            <a:off x="2380666" y="1375737"/>
            <a:ext cx="2375336" cy="1599546"/>
            <a:chOff x="4446191" y="1813418"/>
            <a:chExt cx="3337154" cy="2247233"/>
          </a:xfrm>
        </p:grpSpPr>
        <p:sp>
          <p:nvSpPr>
            <p:cNvPr id="14" name="Content Placeholder 6"/>
            <p:cNvSpPr txBox="1">
              <a:spLocks/>
            </p:cNvSpPr>
            <p:nvPr/>
          </p:nvSpPr>
          <p:spPr>
            <a:xfrm>
              <a:off x="5058872" y="3709423"/>
              <a:ext cx="2533335" cy="351228"/>
            </a:xfrm>
            <a:prstGeom prst="rect">
              <a:avLst/>
            </a:prstGeom>
            <a:effectLst/>
          </p:spPr>
          <p:txBody>
            <a:bodyPr vert="horz" lIns="68580" tIns="34290" rIns="68580" bIns="34290" rtlCol="0" anchor="t">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Clr>
                  <a:srgbClr val="F8B323"/>
                </a:buClr>
                <a:buNone/>
              </a:pPr>
              <a:r>
                <a:rPr lang="en-US" sz="1200" dirty="0">
                  <a:solidFill>
                    <a:prstClr val="black"/>
                  </a:solidFill>
                  <a:cs typeface="Calibri" pitchFamily="34" charset="0"/>
                </a:rPr>
                <a:t>Microsoft Cortana</a:t>
              </a:r>
              <a:r>
                <a:rPr lang="zh-TW" altLang="en-US" sz="1200" dirty="0">
                  <a:solidFill>
                    <a:prstClr val="black"/>
                  </a:solidFill>
                  <a:cs typeface="Calibri" pitchFamily="34" charset="0"/>
                </a:rPr>
                <a:t> </a:t>
              </a:r>
              <a:r>
                <a:rPr lang="en-US" sz="1200" dirty="0">
                  <a:solidFill>
                    <a:prstClr val="black"/>
                  </a:solidFill>
                  <a:cs typeface="Calibri" pitchFamily="34" charset="0"/>
                </a:rPr>
                <a:t>(2014)</a:t>
              </a:r>
            </a:p>
          </p:txBody>
        </p:sp>
        <p:pic>
          <p:nvPicPr>
            <p:cNvPr id="15" name="Picture 14" descr="「microsoft cortana windows 10」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6191" y="1813418"/>
              <a:ext cx="3337154" cy="17892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4619953" y="1370221"/>
            <a:ext cx="2114550" cy="1620939"/>
            <a:chOff x="1238637" y="4432679"/>
            <a:chExt cx="2819400" cy="2161252"/>
          </a:xfrm>
        </p:grpSpPr>
        <p:sp>
          <p:nvSpPr>
            <p:cNvPr id="17" name="Content Placeholder 6"/>
            <p:cNvSpPr txBox="1">
              <a:spLocks/>
            </p:cNvSpPr>
            <p:nvPr/>
          </p:nvSpPr>
          <p:spPr>
            <a:xfrm>
              <a:off x="1238637" y="6240464"/>
              <a:ext cx="2819400" cy="353467"/>
            </a:xfrm>
            <a:prstGeom prst="rect">
              <a:avLst/>
            </a:prstGeom>
            <a:effectLst/>
          </p:spPr>
          <p:txBody>
            <a:bodyPr vert="horz" lIns="68580" tIns="34290" rIns="68580" bIns="34290" rtlCol="0" anchor="t">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Clr>
                  <a:srgbClr val="F8B323"/>
                </a:buClr>
                <a:buNone/>
              </a:pPr>
              <a:r>
                <a:rPr lang="en-US" sz="1200" dirty="0">
                  <a:solidFill>
                    <a:prstClr val="black"/>
                  </a:solidFill>
                  <a:cs typeface="Calibri" pitchFamily="34" charset="0"/>
                </a:rPr>
                <a:t>Amazon Alexa/Echo</a:t>
              </a:r>
              <a:r>
                <a:rPr lang="zh-TW" altLang="en-US" sz="1200" dirty="0">
                  <a:solidFill>
                    <a:prstClr val="black"/>
                  </a:solidFill>
                  <a:cs typeface="Calibri" pitchFamily="34" charset="0"/>
                </a:rPr>
                <a:t> </a:t>
              </a:r>
              <a:r>
                <a:rPr lang="en-US" sz="1200" dirty="0">
                  <a:solidFill>
                    <a:prstClr val="black"/>
                  </a:solidFill>
                  <a:cs typeface="Calibri" pitchFamily="34" charset="0"/>
                </a:rPr>
                <a:t>(2014)</a:t>
              </a:r>
            </a:p>
          </p:txBody>
        </p:sp>
        <p:pic>
          <p:nvPicPr>
            <p:cNvPr id="18" name="Picture 6" descr="https://d20eksp2oiwjcj.cloudfront.net/images/DeviceHeroIm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5952" y="4432679"/>
              <a:ext cx="1595285" cy="18077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lab126.com/images/featured_products/echo-dot-201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9170" y="5285557"/>
              <a:ext cx="1213236" cy="12824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www.quantumsecure.com/wp-content/themes/tnm-3-v2/images/asis2015/amazon-tap_rev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9173" y="4786499"/>
              <a:ext cx="920674" cy="139520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2" descr="http://i1.wp.com/eliteagent.com.au/wp-content/uploads/2016/05/Domain-Messenger.png?fit=977%2C9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2966" y="2947701"/>
            <a:ext cx="1348889" cy="13557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https://blog.zoho.com/wp-content/uploads/2015/04/zoho-expense-apple-watch-screen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6738" y="1816692"/>
            <a:ext cx="1504667" cy="9688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7"/>
          <p:cNvSpPr txBox="1"/>
          <p:nvPr/>
        </p:nvSpPr>
        <p:spPr>
          <a:xfrm>
            <a:off x="4280387" y="3112651"/>
            <a:ext cx="2507481" cy="830997"/>
          </a:xfrm>
          <a:prstGeom prst="rect">
            <a:avLst/>
          </a:prstGeom>
          <a:noFill/>
        </p:spPr>
        <p:txBody>
          <a:bodyPr wrap="square" rtlCol="0">
            <a:spAutoFit/>
          </a:bodyPr>
          <a:lstStyle/>
          <a:p>
            <a:r>
              <a:rPr lang="en-US" altLang="zh-CN" sz="1600" dirty="0"/>
              <a:t>Category:</a:t>
            </a:r>
          </a:p>
          <a:p>
            <a:pPr marL="342900" indent="-342900">
              <a:buFont typeface="Arial" panose="020B0604020202020204" pitchFamily="34" charset="0"/>
              <a:buChar char="•"/>
            </a:pPr>
            <a:r>
              <a:rPr lang="en-US" altLang="zh-CN" sz="1600" dirty="0"/>
              <a:t>Chit Chat</a:t>
            </a:r>
          </a:p>
          <a:p>
            <a:pPr marL="342900" indent="-342900">
              <a:buFont typeface="Arial" panose="020B0604020202020204" pitchFamily="34" charset="0"/>
              <a:buChar char="•"/>
            </a:pPr>
            <a:r>
              <a:rPr lang="en-US" altLang="zh-CN" sz="1600" dirty="0"/>
              <a:t>Task-Oriented</a:t>
            </a:r>
            <a:endParaRPr lang="en-US" sz="1600" dirty="0"/>
          </a:p>
        </p:txBody>
      </p:sp>
      <p:sp>
        <p:nvSpPr>
          <p:cNvPr id="25" name="矩形 24"/>
          <p:cNvSpPr/>
          <p:nvPr/>
        </p:nvSpPr>
        <p:spPr>
          <a:xfrm>
            <a:off x="48130" y="4844840"/>
            <a:ext cx="6886070" cy="230832"/>
          </a:xfrm>
          <a:prstGeom prst="rect">
            <a:avLst/>
          </a:prstGeom>
        </p:spPr>
        <p:txBody>
          <a:bodyPr wrap="square">
            <a:spAutoFit/>
          </a:bodyPr>
          <a:lstStyle/>
          <a:p>
            <a:pPr>
              <a:defRPr/>
            </a:pPr>
            <a:r>
              <a:rPr lang="en-US" sz="900" dirty="0">
                <a:solidFill>
                  <a:schemeClr val="bg1">
                    <a:lumMod val="65000"/>
                  </a:schemeClr>
                </a:solidFill>
                <a:latin typeface="Calibri" panose="020F0502020204030204"/>
              </a:rPr>
              <a:t>[1 ] </a:t>
            </a:r>
            <a:r>
              <a:rPr lang="en-US" sz="900" dirty="0" err="1">
                <a:solidFill>
                  <a:schemeClr val="bg1">
                    <a:lumMod val="65000"/>
                  </a:schemeClr>
                </a:solidFill>
                <a:latin typeface="Calibri" panose="020F0502020204030204"/>
              </a:rPr>
              <a:t>Zue</a:t>
            </a:r>
            <a:r>
              <a:rPr lang="en-US" sz="900" dirty="0">
                <a:solidFill>
                  <a:schemeClr val="bg1">
                    <a:lumMod val="65000"/>
                  </a:schemeClr>
                </a:solidFill>
                <a:latin typeface="Calibri" panose="020F0502020204030204"/>
              </a:rPr>
              <a:t>, Victor W., and James R. Glass. “Conversational interfaces: Advances and challenges.” Proceedings of the</a:t>
            </a:r>
            <a:r>
              <a:rPr lang="zh-CN" altLang="en-US" sz="900" dirty="0">
                <a:solidFill>
                  <a:schemeClr val="bg1">
                    <a:lumMod val="65000"/>
                  </a:schemeClr>
                </a:solidFill>
                <a:latin typeface="Calibri" panose="020F0502020204030204"/>
              </a:rPr>
              <a:t> </a:t>
            </a:r>
            <a:r>
              <a:rPr lang="en-US" sz="900" dirty="0">
                <a:solidFill>
                  <a:schemeClr val="bg1">
                    <a:lumMod val="65000"/>
                  </a:schemeClr>
                </a:solidFill>
                <a:latin typeface="Calibri" panose="020F0502020204030204"/>
              </a:rPr>
              <a:t>IEEE 88.8 (2000): 1166-1180.</a:t>
            </a:r>
          </a:p>
        </p:txBody>
      </p:sp>
      <p:sp>
        <p:nvSpPr>
          <p:cNvPr id="23" name="Text Box 75"/>
          <p:cNvSpPr txBox="1">
            <a:spLocks noChangeArrowheads="1"/>
          </p:cNvSpPr>
          <p:nvPr/>
        </p:nvSpPr>
        <p:spPr bwMode="auto">
          <a:xfrm>
            <a:off x="152400" y="4534500"/>
            <a:ext cx="6553200" cy="307777"/>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lvl="0" algn="ctr">
              <a:defRPr/>
            </a:pPr>
            <a:r>
              <a:rPr lang="en-US" altLang="zh-CN" sz="1400" dirty="0"/>
              <a:t>A</a:t>
            </a:r>
            <a:r>
              <a:rPr lang="zh-CN" altLang="en-US" sz="1400" dirty="0"/>
              <a:t> </a:t>
            </a:r>
            <a:r>
              <a:rPr lang="en-US" altLang="zh-CN" sz="1400" dirty="0"/>
              <a:t>dialogue</a:t>
            </a:r>
            <a:r>
              <a:rPr lang="zh-CN" altLang="en-US" sz="1400" dirty="0"/>
              <a:t> </a:t>
            </a:r>
            <a:r>
              <a:rPr lang="en-US" altLang="zh-CN" sz="1400" dirty="0"/>
              <a:t>system</a:t>
            </a:r>
            <a:r>
              <a:rPr lang="zh-CN" altLang="en-US" sz="1400" dirty="0"/>
              <a:t> </a:t>
            </a:r>
            <a:r>
              <a:rPr lang="en-US" altLang="zh-CN" sz="1400" dirty="0"/>
              <a:t>is a</a:t>
            </a:r>
            <a:r>
              <a:rPr lang="zh-CN" altLang="en-US" sz="1400" dirty="0"/>
              <a:t> </a:t>
            </a:r>
            <a:r>
              <a:rPr lang="en-US" altLang="zh-CN" sz="1400" dirty="0"/>
              <a:t>computer</a:t>
            </a:r>
            <a:r>
              <a:rPr lang="zh-CN" altLang="en-US" sz="1400" dirty="0"/>
              <a:t> </a:t>
            </a:r>
            <a:r>
              <a:rPr lang="en-US" altLang="zh-CN" sz="1400" dirty="0"/>
              <a:t>agent</a:t>
            </a:r>
            <a:r>
              <a:rPr lang="zh-CN" altLang="en-US" sz="1400" dirty="0"/>
              <a:t> </a:t>
            </a:r>
            <a:r>
              <a:rPr lang="en-US" altLang="zh-CN" sz="1400" dirty="0"/>
              <a:t>that</a:t>
            </a:r>
            <a:r>
              <a:rPr lang="zh-CN" altLang="en-US" sz="1400" dirty="0"/>
              <a:t> </a:t>
            </a:r>
            <a:r>
              <a:rPr lang="en-US" altLang="zh-CN" sz="1400" dirty="0"/>
              <a:t>interacts</a:t>
            </a:r>
            <a:r>
              <a:rPr lang="zh-CN" altLang="en-US" sz="1400" dirty="0"/>
              <a:t> </a:t>
            </a:r>
            <a:r>
              <a:rPr lang="en-US" altLang="zh-CN" sz="1400" dirty="0"/>
              <a:t>with</a:t>
            </a:r>
            <a:r>
              <a:rPr lang="zh-CN" altLang="en-US" sz="1400" dirty="0"/>
              <a:t> </a:t>
            </a:r>
            <a:r>
              <a:rPr lang="en-US" altLang="zh-CN" sz="1400" dirty="0"/>
              <a:t>human</a:t>
            </a:r>
            <a:r>
              <a:rPr lang="zh-CN" altLang="en-US" sz="1400" dirty="0"/>
              <a:t> </a:t>
            </a:r>
            <a:r>
              <a:rPr lang="en-US" altLang="zh-CN" sz="1400" dirty="0"/>
              <a:t>via</a:t>
            </a:r>
            <a:r>
              <a:rPr lang="zh-CN" altLang="en-US" sz="1400" dirty="0"/>
              <a:t> </a:t>
            </a:r>
            <a:r>
              <a:rPr lang="en-US" altLang="zh-CN" sz="1400" dirty="0"/>
              <a:t>natural</a:t>
            </a:r>
            <a:r>
              <a:rPr lang="zh-CN" altLang="en-US" sz="1400" dirty="0"/>
              <a:t> </a:t>
            </a:r>
            <a:r>
              <a:rPr lang="en-US" altLang="zh-CN" sz="1400" dirty="0"/>
              <a:t>languages.</a:t>
            </a:r>
          </a:p>
        </p:txBody>
      </p:sp>
    </p:spTree>
    <p:extLst>
      <p:ext uri="{BB962C8B-B14F-4D97-AF65-F5344CB8AC3E}">
        <p14:creationId xmlns:p14="http://schemas.microsoft.com/office/powerpoint/2010/main" val="37858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dirty="0"/>
              <a:t>Pipelined Task-Oriented Dialogue System</a:t>
            </a:r>
          </a:p>
        </p:txBody>
      </p:sp>
      <p:pic>
        <p:nvPicPr>
          <p:cNvPr id="27" name="Picture 6" descr="http://sami.fel.cvut.cz/project_obr5.jpg"/>
          <p:cNvPicPr>
            <a:picLocks noChangeAspect="1" noChangeArrowheads="1"/>
          </p:cNvPicPr>
          <p:nvPr/>
        </p:nvPicPr>
        <p:blipFill>
          <a:blip r:embed="rId3"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33400" y="1809750"/>
            <a:ext cx="826715" cy="5078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mages.clipartpanda.com/speaking-clipart-speaking-man-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66" b="-14904"/>
          <a:stretch/>
        </p:blipFill>
        <p:spPr bwMode="auto">
          <a:xfrm>
            <a:off x="360876" y="2443795"/>
            <a:ext cx="808010" cy="911741"/>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5"/>
          <p:cNvSpPr/>
          <p:nvPr/>
        </p:nvSpPr>
        <p:spPr>
          <a:xfrm>
            <a:off x="1443209" y="2097452"/>
            <a:ext cx="1604791" cy="440774"/>
          </a:xfrm>
          <a:prstGeom prst="roundRect">
            <a:avLst/>
          </a:prstGeom>
          <a:solidFill>
            <a:srgbClr val="CCECFF"/>
          </a:solidFill>
          <a:ln w="6350" cap="flat" cmpd="sng" algn="in">
            <a:solidFill>
              <a:srgbClr val="62B4C6"/>
            </a:solidFill>
            <a:prstDash val="solid"/>
          </a:ln>
          <a:effectLst/>
        </p:spPr>
        <p:txBody>
          <a:bodyPr rtlCol="0" anchor="ctr"/>
          <a:lstStyle/>
          <a:p>
            <a:pPr algn="ctr" defTabSz="257243">
              <a:defRPr/>
            </a:pPr>
            <a:r>
              <a:rPr lang="en-US" sz="1350" kern="0">
                <a:solidFill>
                  <a:prstClr val="black"/>
                </a:solidFill>
                <a:latin typeface="Calibri" panose="020F0502020204030204"/>
              </a:rPr>
              <a:t>Automatic Speech </a:t>
            </a:r>
            <a:r>
              <a:rPr lang="en-US" sz="1350" kern="0" dirty="0">
                <a:solidFill>
                  <a:prstClr val="black"/>
                </a:solidFill>
                <a:latin typeface="Calibri" panose="020F0502020204030204"/>
              </a:rPr>
              <a:t>Recognition</a:t>
            </a:r>
          </a:p>
        </p:txBody>
      </p:sp>
      <p:sp>
        <p:nvSpPr>
          <p:cNvPr id="30" name="Rounded Rectangle 6"/>
          <p:cNvSpPr/>
          <p:nvPr/>
        </p:nvSpPr>
        <p:spPr>
          <a:xfrm>
            <a:off x="3721433" y="1884509"/>
            <a:ext cx="3082656" cy="871316"/>
          </a:xfrm>
          <a:prstGeom prst="roundRect">
            <a:avLst/>
          </a:prstGeom>
          <a:solidFill>
            <a:srgbClr val="FFCCCC"/>
          </a:solidFill>
          <a:ln w="6350" cap="flat" cmpd="sng" algn="in">
            <a:solidFill>
              <a:srgbClr val="FF0000"/>
            </a:solidFill>
            <a:prstDash val="solid"/>
          </a:ln>
          <a:effectLst/>
        </p:spPr>
        <p:txBody>
          <a:bodyPr rtlCol="0" anchor="ctr"/>
          <a:lstStyle/>
          <a:p>
            <a:pPr algn="ctr" defTabSz="257243">
              <a:defRPr/>
            </a:pPr>
            <a:r>
              <a:rPr lang="en-US" sz="1350" b="1" kern="0" dirty="0">
                <a:solidFill>
                  <a:prstClr val="black"/>
                </a:solidFill>
                <a:latin typeface="Calibri" panose="020F0502020204030204"/>
              </a:rPr>
              <a:t>Natural Language Understanding (NLU)</a:t>
            </a:r>
          </a:p>
          <a:p>
            <a:pPr marL="205795" indent="-154346" defTabSz="257243">
              <a:buFont typeface="Arial" panose="020B0604020202020204" pitchFamily="34" charset="0"/>
              <a:buChar char="•"/>
              <a:defRPr/>
            </a:pPr>
            <a:r>
              <a:rPr lang="en-US" sz="1350" kern="0" dirty="0">
                <a:solidFill>
                  <a:prstClr val="black"/>
                </a:solidFill>
                <a:latin typeface="Calibri" panose="020F0502020204030204"/>
              </a:rPr>
              <a:t>User Intent Detection</a:t>
            </a:r>
          </a:p>
          <a:p>
            <a:pPr marL="205795" indent="-154346" defTabSz="257243">
              <a:buFont typeface="Arial" panose="020B0604020202020204" pitchFamily="34" charset="0"/>
              <a:buChar char="•"/>
              <a:defRPr/>
            </a:pPr>
            <a:r>
              <a:rPr lang="en-US" sz="1350" kern="0" dirty="0">
                <a:solidFill>
                  <a:prstClr val="black"/>
                </a:solidFill>
                <a:latin typeface="Calibri" panose="020F0502020204030204"/>
              </a:rPr>
              <a:t>Slot Filling</a:t>
            </a:r>
          </a:p>
        </p:txBody>
      </p:sp>
      <p:sp>
        <p:nvSpPr>
          <p:cNvPr id="31" name="Rounded Rectangle 8"/>
          <p:cNvSpPr/>
          <p:nvPr/>
        </p:nvSpPr>
        <p:spPr>
          <a:xfrm>
            <a:off x="4137775" y="3576611"/>
            <a:ext cx="2555458" cy="759593"/>
          </a:xfrm>
          <a:prstGeom prst="roundRect">
            <a:avLst/>
          </a:prstGeom>
          <a:solidFill>
            <a:srgbClr val="FFCCCC"/>
          </a:solidFill>
          <a:ln w="6350" cap="flat" cmpd="sng" algn="in">
            <a:solidFill>
              <a:srgbClr val="FF0000"/>
            </a:solidFill>
            <a:prstDash val="solid"/>
          </a:ln>
          <a:effectLst/>
        </p:spPr>
        <p:txBody>
          <a:bodyPr rtlCol="0" anchor="ctr"/>
          <a:lstStyle/>
          <a:p>
            <a:pPr defTabSz="257243">
              <a:defRPr/>
            </a:pPr>
            <a:r>
              <a:rPr lang="en-US" sz="1350" b="1" kern="0" dirty="0">
                <a:solidFill>
                  <a:prstClr val="black"/>
                </a:solidFill>
                <a:latin typeface="Calibri" panose="020F0502020204030204"/>
              </a:rPr>
              <a:t>Dialogue Management (DM)</a:t>
            </a:r>
          </a:p>
          <a:p>
            <a:pPr marL="205795" indent="-154346" defTabSz="257243">
              <a:buFont typeface="Arial" panose="020B0604020202020204" pitchFamily="34" charset="0"/>
              <a:buChar char="•"/>
              <a:defRPr/>
            </a:pPr>
            <a:r>
              <a:rPr lang="en-US" sz="1350" kern="0" dirty="0">
                <a:solidFill>
                  <a:prstClr val="black"/>
                </a:solidFill>
                <a:latin typeface="Calibri" panose="020F0502020204030204"/>
              </a:rPr>
              <a:t>Dialogue State Tracking (DST)</a:t>
            </a:r>
          </a:p>
          <a:p>
            <a:pPr marL="205795" indent="-154346" defTabSz="257243">
              <a:buFont typeface="Arial" panose="020B0604020202020204" pitchFamily="34" charset="0"/>
              <a:buChar char="•"/>
              <a:defRPr/>
            </a:pPr>
            <a:r>
              <a:rPr lang="en-US" altLang="zh-TW" sz="1350" kern="0" dirty="0">
                <a:solidFill>
                  <a:prstClr val="black"/>
                </a:solidFill>
                <a:latin typeface="Calibri" panose="020F0502020204030204"/>
              </a:rPr>
              <a:t>Dialogue </a:t>
            </a:r>
            <a:r>
              <a:rPr lang="en-US" sz="1350" kern="0" dirty="0">
                <a:solidFill>
                  <a:prstClr val="black"/>
                </a:solidFill>
                <a:latin typeface="Calibri" panose="020F0502020204030204"/>
              </a:rPr>
              <a:t>Policy Decision</a:t>
            </a:r>
          </a:p>
        </p:txBody>
      </p:sp>
      <p:sp>
        <p:nvSpPr>
          <p:cNvPr id="32" name="Rounded Rectangle 9"/>
          <p:cNvSpPr/>
          <p:nvPr/>
        </p:nvSpPr>
        <p:spPr>
          <a:xfrm>
            <a:off x="1987883" y="3731509"/>
            <a:ext cx="1608505" cy="464249"/>
          </a:xfrm>
          <a:prstGeom prst="roundRect">
            <a:avLst/>
          </a:prstGeom>
          <a:solidFill>
            <a:srgbClr val="FFCCCC"/>
          </a:solidFill>
          <a:ln w="6350" cap="flat" cmpd="sng" algn="in">
            <a:solidFill>
              <a:srgbClr val="FF0000"/>
            </a:solidFill>
            <a:prstDash val="solid"/>
          </a:ln>
          <a:effectLst/>
        </p:spPr>
        <p:txBody>
          <a:bodyPr rtlCol="0" anchor="ctr"/>
          <a:lstStyle/>
          <a:p>
            <a:pPr algn="ctr" defTabSz="257243"/>
            <a:r>
              <a:rPr lang="en-US" sz="1350" b="1" kern="0" dirty="0">
                <a:solidFill>
                  <a:prstClr val="black"/>
                </a:solidFill>
                <a:latin typeface="Calibri" panose="020F0502020204030204"/>
              </a:rPr>
              <a:t>Natural Language Generation (NLG)</a:t>
            </a:r>
          </a:p>
        </p:txBody>
      </p:sp>
      <p:cxnSp>
        <p:nvCxnSpPr>
          <p:cNvPr id="33" name="Straight Arrow Connector 18"/>
          <p:cNvCxnSpPr>
            <a:stCxn id="29" idx="3"/>
            <a:endCxn id="30" idx="1"/>
          </p:cNvCxnSpPr>
          <p:nvPr/>
        </p:nvCxnSpPr>
        <p:spPr>
          <a:xfrm>
            <a:off x="3048000" y="2317839"/>
            <a:ext cx="673433" cy="2328"/>
          </a:xfrm>
          <a:prstGeom prst="straightConnector1">
            <a:avLst/>
          </a:prstGeom>
          <a:noFill/>
          <a:ln w="19050" cap="flat" cmpd="sng" algn="in">
            <a:solidFill>
              <a:sysClr val="windowText" lastClr="000000"/>
            </a:solidFill>
            <a:prstDash val="solid"/>
            <a:headEnd w="lg" len="lg"/>
            <a:tailEnd type="stealth" w="lg" len="lg"/>
          </a:ln>
          <a:effectLst/>
        </p:spPr>
      </p:cxnSp>
      <p:sp>
        <p:nvSpPr>
          <p:cNvPr id="34" name="TextBox 21"/>
          <p:cNvSpPr txBox="1"/>
          <p:nvPr/>
        </p:nvSpPr>
        <p:spPr>
          <a:xfrm>
            <a:off x="2335373" y="1445418"/>
            <a:ext cx="2465227" cy="669414"/>
          </a:xfrm>
          <a:prstGeom prst="rect">
            <a:avLst/>
          </a:prstGeom>
          <a:noFill/>
        </p:spPr>
        <p:txBody>
          <a:bodyPr wrap="square" rtlCol="0">
            <a:spAutoFit/>
          </a:bodyPr>
          <a:lstStyle/>
          <a:p>
            <a:pPr defTabSz="342900">
              <a:defRPr/>
            </a:pPr>
            <a:r>
              <a:rPr lang="en-US" sz="1350" kern="0" dirty="0">
                <a:solidFill>
                  <a:prstClr val="black"/>
                </a:solidFill>
                <a:latin typeface="Calibri" panose="020F0502020204030204"/>
              </a:rPr>
              <a:t>Hypothesis</a:t>
            </a:r>
          </a:p>
          <a:p>
            <a:pPr defTabSz="342900">
              <a:defRPr/>
            </a:pPr>
            <a:r>
              <a:rPr lang="en-US" sz="1200" kern="0" dirty="0">
                <a:solidFill>
                  <a:prstClr val="black">
                    <a:lumMod val="65000"/>
                    <a:lumOff val="35000"/>
                  </a:prstClr>
                </a:solidFill>
                <a:latin typeface="Calibri" panose="020F0502020204030204"/>
              </a:rPr>
              <a:t>Any action movies recommended this weekend?</a:t>
            </a:r>
          </a:p>
        </p:txBody>
      </p:sp>
      <p:sp>
        <p:nvSpPr>
          <p:cNvPr id="35" name="TextBox 25"/>
          <p:cNvSpPr txBox="1"/>
          <p:nvPr/>
        </p:nvSpPr>
        <p:spPr>
          <a:xfrm>
            <a:off x="4297326" y="2797653"/>
            <a:ext cx="2506763" cy="669414"/>
          </a:xfrm>
          <a:prstGeom prst="rect">
            <a:avLst/>
          </a:prstGeom>
          <a:noFill/>
        </p:spPr>
        <p:txBody>
          <a:bodyPr wrap="square" rtlCol="0">
            <a:spAutoFit/>
          </a:bodyPr>
          <a:lstStyle/>
          <a:p>
            <a:pPr defTabSz="342900">
              <a:defRPr/>
            </a:pPr>
            <a:r>
              <a:rPr lang="en-US" sz="1350" kern="0" dirty="0">
                <a:solidFill>
                  <a:prstClr val="black"/>
                </a:solidFill>
                <a:latin typeface="Calibri" panose="020F0502020204030204"/>
              </a:rPr>
              <a:t>Semantic Frame</a:t>
            </a:r>
          </a:p>
          <a:p>
            <a:pPr defTabSz="342900">
              <a:defRPr/>
            </a:pPr>
            <a:r>
              <a:rPr lang="en-US" sz="1200" kern="0" dirty="0" err="1">
                <a:solidFill>
                  <a:prstClr val="black">
                    <a:lumMod val="65000"/>
                    <a:lumOff val="35000"/>
                  </a:prstClr>
                </a:solidFill>
                <a:latin typeface="Calibri" panose="020F0502020204030204"/>
              </a:rPr>
              <a:t>request_movie</a:t>
            </a:r>
            <a:endParaRPr lang="en-US" sz="1200" kern="0" dirty="0">
              <a:solidFill>
                <a:prstClr val="black">
                  <a:lumMod val="65000"/>
                  <a:lumOff val="35000"/>
                </a:prstClr>
              </a:solidFill>
              <a:latin typeface="Calibri" panose="020F0502020204030204"/>
            </a:endParaRPr>
          </a:p>
          <a:p>
            <a:pPr defTabSz="342900">
              <a:defRPr/>
            </a:pPr>
            <a:r>
              <a:rPr lang="en-US" sz="1200" kern="0" dirty="0">
                <a:solidFill>
                  <a:prstClr val="black">
                    <a:lumMod val="65000"/>
                    <a:lumOff val="35000"/>
                  </a:prstClr>
                </a:solidFill>
                <a:latin typeface="Calibri" panose="020F0502020204030204"/>
              </a:rPr>
              <a:t>(genre=action, date=this weekend)</a:t>
            </a:r>
          </a:p>
        </p:txBody>
      </p:sp>
      <p:cxnSp>
        <p:nvCxnSpPr>
          <p:cNvPr id="36" name="Straight Arrow Connector 26"/>
          <p:cNvCxnSpPr/>
          <p:nvPr/>
        </p:nvCxnSpPr>
        <p:spPr>
          <a:xfrm>
            <a:off x="4329648" y="2757982"/>
            <a:ext cx="0" cy="818629"/>
          </a:xfrm>
          <a:prstGeom prst="straightConnector1">
            <a:avLst/>
          </a:prstGeom>
          <a:noFill/>
          <a:ln w="19050" cap="flat" cmpd="sng" algn="in">
            <a:solidFill>
              <a:sysClr val="windowText" lastClr="000000"/>
            </a:solidFill>
            <a:prstDash val="solid"/>
            <a:headEnd w="lg" len="lg"/>
            <a:tailEnd type="stealth" w="lg" len="lg"/>
          </a:ln>
          <a:effectLst/>
        </p:spPr>
      </p:cxnSp>
      <p:sp>
        <p:nvSpPr>
          <p:cNvPr id="37" name="TextBox 29"/>
          <p:cNvSpPr txBox="1"/>
          <p:nvPr/>
        </p:nvSpPr>
        <p:spPr>
          <a:xfrm>
            <a:off x="2602205" y="4206141"/>
            <a:ext cx="1687168" cy="484748"/>
          </a:xfrm>
          <a:prstGeom prst="rect">
            <a:avLst/>
          </a:prstGeom>
          <a:noFill/>
        </p:spPr>
        <p:txBody>
          <a:bodyPr wrap="square" rtlCol="0">
            <a:spAutoFit/>
          </a:bodyPr>
          <a:lstStyle/>
          <a:p>
            <a:pPr defTabSz="342900">
              <a:defRPr/>
            </a:pPr>
            <a:r>
              <a:rPr lang="en-US" sz="1350" kern="0" dirty="0">
                <a:solidFill>
                  <a:prstClr val="black"/>
                </a:solidFill>
                <a:latin typeface="Calibri" panose="020F0502020204030204"/>
              </a:rPr>
              <a:t>System Action/Policy</a:t>
            </a:r>
          </a:p>
          <a:p>
            <a:pPr defTabSz="342900">
              <a:defRPr/>
            </a:pPr>
            <a:r>
              <a:rPr lang="en-US" sz="1200" kern="0" dirty="0" err="1">
                <a:solidFill>
                  <a:prstClr val="black">
                    <a:lumMod val="65000"/>
                    <a:lumOff val="35000"/>
                  </a:prstClr>
                </a:solidFill>
                <a:latin typeface="Calibri" panose="020F0502020204030204"/>
              </a:rPr>
              <a:t>request_location</a:t>
            </a:r>
            <a:endParaRPr lang="en-US" sz="1200" kern="0" dirty="0">
              <a:solidFill>
                <a:prstClr val="black">
                  <a:lumMod val="65000"/>
                  <a:lumOff val="35000"/>
                </a:prstClr>
              </a:solidFill>
              <a:latin typeface="Calibri" panose="020F0502020204030204"/>
            </a:endParaRPr>
          </a:p>
        </p:txBody>
      </p:sp>
      <p:cxnSp>
        <p:nvCxnSpPr>
          <p:cNvPr id="38" name="Straight Arrow Connector 30"/>
          <p:cNvCxnSpPr>
            <a:stCxn id="31" idx="1"/>
            <a:endCxn id="32" idx="3"/>
          </p:cNvCxnSpPr>
          <p:nvPr/>
        </p:nvCxnSpPr>
        <p:spPr>
          <a:xfrm flipH="1">
            <a:off x="3596388" y="3956408"/>
            <a:ext cx="541387" cy="7226"/>
          </a:xfrm>
          <a:prstGeom prst="straightConnector1">
            <a:avLst/>
          </a:prstGeom>
          <a:noFill/>
          <a:ln w="19050" cap="flat" cmpd="sng" algn="in">
            <a:solidFill>
              <a:sysClr val="windowText" lastClr="000000"/>
            </a:solidFill>
            <a:prstDash val="solid"/>
            <a:headEnd w="lg" len="lg"/>
            <a:tailEnd type="stealth" w="lg" len="lg"/>
          </a:ln>
          <a:effectLst/>
        </p:spPr>
      </p:cxnSp>
      <p:cxnSp>
        <p:nvCxnSpPr>
          <p:cNvPr id="39" name="Elbow Connector 2054"/>
          <p:cNvCxnSpPr>
            <a:stCxn id="32" idx="1"/>
            <a:endCxn id="28" idx="2"/>
          </p:cNvCxnSpPr>
          <p:nvPr/>
        </p:nvCxnSpPr>
        <p:spPr>
          <a:xfrm rot="10800000">
            <a:off x="764880" y="3355537"/>
            <a:ext cx="1223003" cy="608098"/>
          </a:xfrm>
          <a:prstGeom prst="bentConnector2">
            <a:avLst/>
          </a:prstGeom>
          <a:noFill/>
          <a:ln w="19050" cap="flat" cmpd="sng" algn="in">
            <a:solidFill>
              <a:sysClr val="windowText" lastClr="000000"/>
            </a:solidFill>
            <a:prstDash val="solid"/>
            <a:headEnd w="lg" len="lg"/>
            <a:tailEnd type="stealth" w="lg" len="lg"/>
          </a:ln>
          <a:effectLst/>
        </p:spPr>
      </p:cxnSp>
      <p:cxnSp>
        <p:nvCxnSpPr>
          <p:cNvPr id="40" name="Elbow Connector 40"/>
          <p:cNvCxnSpPr>
            <a:stCxn id="28" idx="0"/>
            <a:endCxn id="29" idx="1"/>
          </p:cNvCxnSpPr>
          <p:nvPr/>
        </p:nvCxnSpPr>
        <p:spPr>
          <a:xfrm rot="5400000" flipH="1" flipV="1">
            <a:off x="1041067" y="2041653"/>
            <a:ext cx="125956" cy="678328"/>
          </a:xfrm>
          <a:prstGeom prst="bentConnector2">
            <a:avLst/>
          </a:prstGeom>
          <a:noFill/>
          <a:ln w="19050" cap="flat" cmpd="sng" algn="in">
            <a:solidFill>
              <a:sysClr val="windowText" lastClr="000000"/>
            </a:solidFill>
            <a:prstDash val="solid"/>
            <a:headEnd w="lg" len="lg"/>
            <a:tailEnd type="stealth" w="lg" len="lg"/>
          </a:ln>
          <a:effectLst/>
        </p:spPr>
      </p:cxnSp>
      <p:sp>
        <p:nvSpPr>
          <p:cNvPr id="41" name="TextBox 45"/>
          <p:cNvSpPr txBox="1"/>
          <p:nvPr/>
        </p:nvSpPr>
        <p:spPr>
          <a:xfrm>
            <a:off x="381000" y="3992002"/>
            <a:ext cx="2026314" cy="484748"/>
          </a:xfrm>
          <a:prstGeom prst="rect">
            <a:avLst/>
          </a:prstGeom>
          <a:noFill/>
        </p:spPr>
        <p:txBody>
          <a:bodyPr wrap="square" rtlCol="0">
            <a:spAutoFit/>
          </a:bodyPr>
          <a:lstStyle/>
          <a:p>
            <a:pPr defTabSz="342900">
              <a:defRPr/>
            </a:pPr>
            <a:r>
              <a:rPr lang="en-US" sz="1350" kern="0" dirty="0">
                <a:solidFill>
                  <a:prstClr val="black"/>
                </a:solidFill>
                <a:latin typeface="Calibri" panose="020F0502020204030204"/>
              </a:rPr>
              <a:t>Text response</a:t>
            </a:r>
          </a:p>
          <a:p>
            <a:pPr defTabSz="342900">
              <a:defRPr/>
            </a:pPr>
            <a:r>
              <a:rPr lang="en-US" sz="1200" kern="0" dirty="0">
                <a:solidFill>
                  <a:prstClr val="black">
                    <a:lumMod val="65000"/>
                    <a:lumOff val="35000"/>
                  </a:prstClr>
                </a:solidFill>
                <a:latin typeface="Calibri" panose="020F0502020204030204"/>
              </a:rPr>
              <a:t>Which theater do you prefer?</a:t>
            </a:r>
          </a:p>
        </p:txBody>
      </p:sp>
      <p:sp>
        <p:nvSpPr>
          <p:cNvPr id="42" name="TextBox 50"/>
          <p:cNvSpPr txBox="1"/>
          <p:nvPr/>
        </p:nvSpPr>
        <p:spPr>
          <a:xfrm>
            <a:off x="1098417" y="2647950"/>
            <a:ext cx="3690284" cy="484748"/>
          </a:xfrm>
          <a:prstGeom prst="rect">
            <a:avLst/>
          </a:prstGeom>
          <a:noFill/>
        </p:spPr>
        <p:txBody>
          <a:bodyPr wrap="square" rtlCol="0">
            <a:spAutoFit/>
          </a:bodyPr>
          <a:lstStyle/>
          <a:p>
            <a:pPr defTabSz="342900">
              <a:defRPr/>
            </a:pPr>
            <a:r>
              <a:rPr lang="en-US" sz="1350" kern="0" dirty="0">
                <a:solidFill>
                  <a:prstClr val="black"/>
                </a:solidFill>
                <a:latin typeface="Calibri" panose="020F0502020204030204"/>
              </a:rPr>
              <a:t>Text Input</a:t>
            </a:r>
          </a:p>
          <a:p>
            <a:pPr defTabSz="342900">
              <a:defRPr/>
            </a:pPr>
            <a:r>
              <a:rPr lang="en-US" sz="1200" kern="0" dirty="0">
                <a:solidFill>
                  <a:prstClr val="black">
                    <a:lumMod val="65000"/>
                    <a:lumOff val="35000"/>
                  </a:prstClr>
                </a:solidFill>
                <a:latin typeface="Calibri" panose="020F0502020204030204"/>
              </a:rPr>
              <a:t>Any action movies recommended this weekend?</a:t>
            </a:r>
          </a:p>
        </p:txBody>
      </p:sp>
      <p:cxnSp>
        <p:nvCxnSpPr>
          <p:cNvPr id="43" name="Straight Arrow Connector 57"/>
          <p:cNvCxnSpPr/>
          <p:nvPr/>
        </p:nvCxnSpPr>
        <p:spPr>
          <a:xfrm>
            <a:off x="822472" y="2647950"/>
            <a:ext cx="2898961" cy="0"/>
          </a:xfrm>
          <a:prstGeom prst="straightConnector1">
            <a:avLst/>
          </a:prstGeom>
          <a:noFill/>
          <a:ln w="19050" cap="flat" cmpd="sng" algn="in">
            <a:solidFill>
              <a:sysClr val="windowText" lastClr="000000"/>
            </a:solidFill>
            <a:prstDash val="solid"/>
            <a:headEnd w="lg" len="lg"/>
            <a:tailEnd type="stealth" w="lg" len="lg"/>
          </a:ln>
          <a:effectLst/>
        </p:spPr>
      </p:cxnSp>
      <p:sp>
        <p:nvSpPr>
          <p:cNvPr id="44" name="TextBox 59"/>
          <p:cNvSpPr txBox="1"/>
          <p:nvPr/>
        </p:nvSpPr>
        <p:spPr>
          <a:xfrm>
            <a:off x="304800" y="1585868"/>
            <a:ext cx="1332560" cy="300082"/>
          </a:xfrm>
          <a:prstGeom prst="rect">
            <a:avLst/>
          </a:prstGeom>
          <a:noFill/>
        </p:spPr>
        <p:txBody>
          <a:bodyPr wrap="square" rtlCol="0">
            <a:spAutoFit/>
          </a:bodyPr>
          <a:lstStyle/>
          <a:p>
            <a:pPr defTabSz="342900">
              <a:defRPr/>
            </a:pPr>
            <a:r>
              <a:rPr lang="en-US" sz="1350" kern="0" dirty="0">
                <a:solidFill>
                  <a:prstClr val="black"/>
                </a:solidFill>
                <a:latin typeface="Calibri" panose="020F0502020204030204"/>
              </a:rPr>
              <a:t>Speech Signal</a:t>
            </a:r>
          </a:p>
        </p:txBody>
      </p:sp>
      <p:sp>
        <p:nvSpPr>
          <p:cNvPr id="45" name="Text Box 75"/>
          <p:cNvSpPr txBox="1">
            <a:spLocks noChangeArrowheads="1"/>
          </p:cNvSpPr>
          <p:nvPr/>
        </p:nvSpPr>
        <p:spPr bwMode="auto">
          <a:xfrm>
            <a:off x="406589" y="4705350"/>
            <a:ext cx="6146611" cy="307777"/>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pPr lvl="0" algn="ctr">
              <a:defRPr/>
            </a:pPr>
            <a:r>
              <a:rPr lang="en-US" altLang="zh-TW" sz="1400" dirty="0"/>
              <a:t>Motivation: </a:t>
            </a:r>
            <a:r>
              <a:rPr lang="en-US" altLang="zh-CN" sz="1400" dirty="0"/>
              <a:t>The pipelined system (NLU </a:t>
            </a:r>
            <a:r>
              <a:rPr lang="en-US" altLang="zh-CN" sz="1400" dirty="0">
                <a:sym typeface="Wingdings" panose="05000000000000000000" pitchFamily="2" charset="2"/>
              </a:rPr>
              <a:t> DM) results in </a:t>
            </a:r>
            <a:r>
              <a:rPr lang="en-US" altLang="zh-CN" sz="1400" dirty="0">
                <a:solidFill>
                  <a:srgbClr val="C00000"/>
                </a:solidFill>
                <a:sym typeface="Wingdings" panose="05000000000000000000" pitchFamily="2" charset="2"/>
              </a:rPr>
              <a:t>error propagation </a:t>
            </a:r>
            <a:r>
              <a:rPr lang="en-US" altLang="zh-CN" sz="1400" dirty="0">
                <a:sym typeface="Wingdings" panose="05000000000000000000" pitchFamily="2" charset="2"/>
              </a:rPr>
              <a:t>issues.</a:t>
            </a:r>
          </a:p>
        </p:txBody>
      </p:sp>
      <p:sp>
        <p:nvSpPr>
          <p:cNvPr id="2" name="投影片編號版面配置區 1"/>
          <p:cNvSpPr>
            <a:spLocks noGrp="1"/>
          </p:cNvSpPr>
          <p:nvPr>
            <p:ph type="sldNum" sz="quarter" idx="12"/>
          </p:nvPr>
        </p:nvSpPr>
        <p:spPr/>
        <p:txBody>
          <a:bodyPr>
            <a:normAutofit fontScale="62500" lnSpcReduction="20000"/>
          </a:bodyPr>
          <a:lstStyle/>
          <a:p>
            <a:fld id="{8F82E0A0-C266-4798-8C8F-B9F91E9DA37E}" type="slidenum">
              <a:rPr lang="en-US" altLang="zh-TW" smtClean="0"/>
              <a:pPr/>
              <a:t>3</a:t>
            </a:fld>
            <a:endParaRPr lang="en-US" dirty="0"/>
          </a:p>
        </p:txBody>
      </p:sp>
      <p:sp>
        <p:nvSpPr>
          <p:cNvPr id="23" name="Rounded Rectangle 5"/>
          <p:cNvSpPr/>
          <p:nvPr/>
        </p:nvSpPr>
        <p:spPr>
          <a:xfrm>
            <a:off x="1703934" y="3157543"/>
            <a:ext cx="1344066" cy="293682"/>
          </a:xfrm>
          <a:prstGeom prst="roundRect">
            <a:avLst/>
          </a:prstGeom>
          <a:solidFill>
            <a:srgbClr val="CCECFF"/>
          </a:solidFill>
          <a:ln w="6350" cap="flat" cmpd="sng" algn="in">
            <a:solidFill>
              <a:srgbClr val="62B4C6"/>
            </a:solidFill>
            <a:prstDash val="solid"/>
          </a:ln>
          <a:effectLst/>
        </p:spPr>
        <p:txBody>
          <a:bodyPr rtlCol="0" anchor="ctr"/>
          <a:lstStyle/>
          <a:p>
            <a:pPr algn="ctr" defTabSz="257243">
              <a:defRPr/>
            </a:pPr>
            <a:r>
              <a:rPr lang="en-US" sz="1350" kern="0" dirty="0" smtClean="0">
                <a:solidFill>
                  <a:prstClr val="black"/>
                </a:solidFill>
                <a:latin typeface="Calibri" panose="020F0502020204030204"/>
              </a:rPr>
              <a:t>Text-To-Speech</a:t>
            </a:r>
            <a:endParaRPr lang="en-US" sz="1350" kern="0" dirty="0">
              <a:solidFill>
                <a:prstClr val="black"/>
              </a:solidFill>
              <a:latin typeface="Calibri" panose="020F0502020204030204"/>
            </a:endParaRPr>
          </a:p>
        </p:txBody>
      </p:sp>
      <p:cxnSp>
        <p:nvCxnSpPr>
          <p:cNvPr id="24" name="Straight Arrow Connector 57"/>
          <p:cNvCxnSpPr/>
          <p:nvPr/>
        </p:nvCxnSpPr>
        <p:spPr>
          <a:xfrm flipV="1">
            <a:off x="2602205" y="3451225"/>
            <a:ext cx="0" cy="280285"/>
          </a:xfrm>
          <a:prstGeom prst="straightConnector1">
            <a:avLst/>
          </a:prstGeom>
          <a:noFill/>
          <a:ln w="19050" cap="flat" cmpd="sng" algn="in">
            <a:solidFill>
              <a:sysClr val="windowText" lastClr="000000"/>
            </a:solidFill>
            <a:prstDash val="solid"/>
            <a:headEnd w="lg" len="lg"/>
            <a:tailEnd type="stealth" w="lg" len="lg"/>
          </a:ln>
          <a:effectLst/>
        </p:spPr>
      </p:cxnSp>
      <p:cxnSp>
        <p:nvCxnSpPr>
          <p:cNvPr id="46" name="Straight Arrow Connector 57"/>
          <p:cNvCxnSpPr>
            <a:stCxn id="23" idx="1"/>
          </p:cNvCxnSpPr>
          <p:nvPr/>
        </p:nvCxnSpPr>
        <p:spPr>
          <a:xfrm flipH="1" flipV="1">
            <a:off x="865317" y="3291115"/>
            <a:ext cx="838617" cy="13269"/>
          </a:xfrm>
          <a:prstGeom prst="straightConnector1">
            <a:avLst/>
          </a:prstGeom>
          <a:noFill/>
          <a:ln w="19050" cap="flat" cmpd="sng" algn="in">
            <a:solidFill>
              <a:sysClr val="windowText" lastClr="000000"/>
            </a:solidFill>
            <a:prstDash val="solid"/>
            <a:headEnd w="lg" len="lg"/>
            <a:tailEnd type="stealth" w="lg" len="lg"/>
          </a:ln>
          <a:effectLst/>
        </p:spPr>
      </p:cxnSp>
    </p:spTree>
    <p:extLst>
      <p:ext uri="{BB962C8B-B14F-4D97-AF65-F5344CB8AC3E}">
        <p14:creationId xmlns:p14="http://schemas.microsoft.com/office/powerpoint/2010/main" val="365716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par>
                                <p:cTn id="43" presetID="22" presetClass="entr" presetSubtype="1"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right)">
                                      <p:cBhvr>
                                        <p:cTn id="55" dur="500"/>
                                        <p:tgtEl>
                                          <p:spTgt spid="3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right)">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right)">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strips(downLeft)">
                                      <p:cBhvr>
                                        <p:cTn id="76" dur="500"/>
                                        <p:tgtEl>
                                          <p:spTgt spid="24"/>
                                        </p:tgtEl>
                                      </p:cBhvr>
                                    </p:animEffect>
                                  </p:childTnLst>
                                </p:cTn>
                              </p:par>
                              <p:par>
                                <p:cTn id="77" presetID="18" presetClass="entr" presetSubtype="12" fill="hold" grpId="1"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strips(downLeft)">
                                      <p:cBhvr>
                                        <p:cTn id="79" dur="500"/>
                                        <p:tgtEl>
                                          <p:spTgt spid="23"/>
                                        </p:tgtEl>
                                      </p:cBhvr>
                                    </p:animEffect>
                                  </p:childTnLst>
                                </p:cTn>
                              </p:par>
                              <p:par>
                                <p:cTn id="80" presetID="18" presetClass="entr" presetSubtype="12"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strips(downLeft)">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circle(in)">
                                      <p:cBhvr>
                                        <p:cTn id="8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5" grpId="0"/>
      <p:bldP spid="37" grpId="0"/>
      <p:bldP spid="41" grpId="0"/>
      <p:bldP spid="42" grpId="0"/>
      <p:bldP spid="44" grpId="0"/>
      <p:bldP spid="45"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Proposed Approach</a:t>
            </a:r>
          </a:p>
        </p:txBody>
      </p:sp>
      <p:sp>
        <p:nvSpPr>
          <p:cNvPr id="3" name="內容版面配置區 2"/>
          <p:cNvSpPr>
            <a:spLocks noGrp="1"/>
          </p:cNvSpPr>
          <p:nvPr>
            <p:ph sz="quarter" idx="13"/>
          </p:nvPr>
        </p:nvSpPr>
        <p:spPr/>
        <p:txBody>
          <a:bodyPr>
            <a:normAutofit fontScale="92500" lnSpcReduction="10000"/>
          </a:bodyPr>
          <a:lstStyle/>
          <a:p>
            <a:r>
              <a:rPr lang="en-US" altLang="zh-CN" dirty="0"/>
              <a:t>End-to-end</a:t>
            </a:r>
            <a:r>
              <a:rPr lang="zh-CN" altLang="en-US" dirty="0"/>
              <a:t> </a:t>
            </a:r>
            <a:r>
              <a:rPr lang="en-US" altLang="zh-CN" dirty="0"/>
              <a:t>model</a:t>
            </a:r>
          </a:p>
          <a:p>
            <a:pPr lvl="1"/>
            <a:r>
              <a:rPr lang="en-US" altLang="zh-CN" dirty="0"/>
              <a:t>Mitigate</a:t>
            </a:r>
            <a:r>
              <a:rPr lang="zh-CN" altLang="en-US" dirty="0"/>
              <a:t> </a:t>
            </a:r>
            <a:r>
              <a:rPr lang="en-US" altLang="zh-CN" dirty="0"/>
              <a:t>the</a:t>
            </a:r>
            <a:r>
              <a:rPr lang="zh-CN" altLang="en-US" dirty="0"/>
              <a:t> </a:t>
            </a:r>
            <a:r>
              <a:rPr lang="en-US" altLang="zh-CN" dirty="0" smtClean="0"/>
              <a:t>effects</a:t>
            </a:r>
            <a:r>
              <a:rPr lang="zh-CN" altLang="en-US" dirty="0" smtClean="0"/>
              <a:t> </a:t>
            </a:r>
            <a:r>
              <a:rPr lang="en-US" altLang="zh-CN" dirty="0"/>
              <a:t>of</a:t>
            </a:r>
            <a:r>
              <a:rPr lang="zh-CN" altLang="en-US" dirty="0"/>
              <a:t> </a:t>
            </a:r>
            <a:r>
              <a:rPr lang="en-US" altLang="zh-CN" dirty="0"/>
              <a:t>noisy</a:t>
            </a:r>
            <a:r>
              <a:rPr lang="zh-CN" altLang="en-US" dirty="0"/>
              <a:t> </a:t>
            </a:r>
            <a:r>
              <a:rPr lang="en-US" altLang="zh-CN" dirty="0"/>
              <a:t>output</a:t>
            </a:r>
            <a:r>
              <a:rPr lang="zh-CN" altLang="en-US" dirty="0"/>
              <a:t> </a:t>
            </a:r>
            <a:r>
              <a:rPr lang="en-US" altLang="zh-CN" dirty="0"/>
              <a:t>from</a:t>
            </a:r>
            <a:r>
              <a:rPr lang="zh-CN" altLang="en-US" dirty="0"/>
              <a:t> </a:t>
            </a:r>
            <a:r>
              <a:rPr lang="en-US" altLang="zh-CN" dirty="0"/>
              <a:t>NLU</a:t>
            </a:r>
          </a:p>
          <a:p>
            <a:pPr lvl="1"/>
            <a:r>
              <a:rPr lang="en-US" altLang="zh-CN" dirty="0"/>
              <a:t>Refine</a:t>
            </a:r>
            <a:r>
              <a:rPr lang="zh-CN" altLang="en-US" dirty="0"/>
              <a:t> </a:t>
            </a:r>
            <a:r>
              <a:rPr lang="en-US" altLang="zh-CN" dirty="0"/>
              <a:t>NLU</a:t>
            </a:r>
            <a:r>
              <a:rPr lang="zh-CN" altLang="en-US" dirty="0"/>
              <a:t> </a:t>
            </a:r>
            <a:r>
              <a:rPr lang="en-US" altLang="zh-CN" dirty="0"/>
              <a:t>by</a:t>
            </a:r>
            <a:r>
              <a:rPr lang="zh-CN" altLang="en-US" dirty="0"/>
              <a:t> </a:t>
            </a:r>
            <a:r>
              <a:rPr lang="en-US" altLang="zh-CN" dirty="0"/>
              <a:t>supervised</a:t>
            </a:r>
            <a:r>
              <a:rPr lang="zh-CN" altLang="en-US" dirty="0"/>
              <a:t> </a:t>
            </a:r>
            <a:r>
              <a:rPr lang="en-US" altLang="zh-CN" dirty="0"/>
              <a:t>signals</a:t>
            </a:r>
            <a:r>
              <a:rPr lang="zh-CN" altLang="en-US" dirty="0"/>
              <a:t> </a:t>
            </a:r>
            <a:r>
              <a:rPr lang="en-US" altLang="zh-CN" dirty="0"/>
              <a:t>from</a:t>
            </a:r>
            <a:r>
              <a:rPr lang="zh-CN" altLang="en-US" dirty="0"/>
              <a:t> </a:t>
            </a:r>
            <a:r>
              <a:rPr lang="en-US" altLang="zh-CN" dirty="0" smtClean="0"/>
              <a:t>DM</a:t>
            </a:r>
            <a:endParaRPr lang="en-US" altLang="zh-CN" dirty="0" smtClean="0"/>
          </a:p>
          <a:p>
            <a:r>
              <a:rPr lang="en-US" altLang="zh-CN" dirty="0" smtClean="0"/>
              <a:t>Multi-task</a:t>
            </a:r>
            <a:r>
              <a:rPr lang="zh-CN" altLang="en-US" dirty="0" smtClean="0"/>
              <a:t> </a:t>
            </a:r>
            <a:r>
              <a:rPr lang="en-US" altLang="zh-CN" dirty="0"/>
              <a:t>jointly</a:t>
            </a:r>
            <a:r>
              <a:rPr lang="zh-CN" altLang="en-US" dirty="0"/>
              <a:t> </a:t>
            </a:r>
            <a:r>
              <a:rPr lang="en-US" altLang="zh-CN" dirty="0"/>
              <a:t>learning</a:t>
            </a:r>
          </a:p>
          <a:p>
            <a:pPr lvl="1"/>
            <a:r>
              <a:rPr lang="en-US" altLang="zh-CN" dirty="0"/>
              <a:t>NLU - User</a:t>
            </a:r>
            <a:r>
              <a:rPr lang="zh-CN" altLang="en-US" dirty="0"/>
              <a:t> </a:t>
            </a:r>
            <a:r>
              <a:rPr lang="en-US" altLang="zh-CN" dirty="0"/>
              <a:t>intent</a:t>
            </a:r>
            <a:r>
              <a:rPr lang="zh-CN" altLang="en-US" dirty="0"/>
              <a:t> </a:t>
            </a:r>
            <a:r>
              <a:rPr lang="en-US" altLang="zh-CN" dirty="0"/>
              <a:t>classification</a:t>
            </a:r>
          </a:p>
          <a:p>
            <a:pPr lvl="1"/>
            <a:r>
              <a:rPr lang="en-US" altLang="zh-CN" dirty="0"/>
              <a:t>NLU - User</a:t>
            </a:r>
            <a:r>
              <a:rPr lang="zh-CN" altLang="en-US" dirty="0"/>
              <a:t> </a:t>
            </a:r>
            <a:r>
              <a:rPr lang="en-US" altLang="zh-CN" dirty="0"/>
              <a:t>slot</a:t>
            </a:r>
            <a:r>
              <a:rPr lang="zh-CN" altLang="en-US" dirty="0"/>
              <a:t> </a:t>
            </a:r>
            <a:r>
              <a:rPr lang="en-US" altLang="zh-CN" dirty="0"/>
              <a:t>tagging</a:t>
            </a:r>
          </a:p>
          <a:p>
            <a:pPr lvl="1"/>
            <a:r>
              <a:rPr lang="en-US" altLang="zh-CN" dirty="0"/>
              <a:t>DM - System</a:t>
            </a:r>
            <a:r>
              <a:rPr lang="zh-CN" altLang="en-US" dirty="0"/>
              <a:t> </a:t>
            </a:r>
            <a:r>
              <a:rPr lang="en-US" altLang="zh-CN" dirty="0"/>
              <a:t>action</a:t>
            </a:r>
            <a:r>
              <a:rPr lang="zh-CN" altLang="en-US" dirty="0"/>
              <a:t> </a:t>
            </a:r>
            <a:r>
              <a:rPr lang="en-US" altLang="zh-CN" dirty="0" smtClean="0"/>
              <a:t>prediction</a:t>
            </a:r>
          </a:p>
          <a:p>
            <a:r>
              <a:rPr lang="en-US" altLang="zh-CN" dirty="0" smtClean="0"/>
              <a:t>Contextual</a:t>
            </a:r>
            <a:r>
              <a:rPr lang="zh-CN" altLang="en-US" dirty="0" smtClean="0"/>
              <a:t> </a:t>
            </a:r>
            <a:r>
              <a:rPr lang="en-US" altLang="zh-CN" dirty="0"/>
              <a:t>understanding</a:t>
            </a:r>
          </a:p>
          <a:p>
            <a:pPr lvl="1"/>
            <a:r>
              <a:rPr lang="en-US" altLang="zh-CN" dirty="0"/>
              <a:t>Access</a:t>
            </a:r>
            <a:r>
              <a:rPr lang="zh-CN" altLang="en-US" dirty="0"/>
              <a:t> </a:t>
            </a:r>
            <a:r>
              <a:rPr lang="en-US" altLang="zh-CN" dirty="0"/>
              <a:t>to</a:t>
            </a:r>
            <a:r>
              <a:rPr lang="zh-CN" altLang="en-US" dirty="0"/>
              <a:t> </a:t>
            </a:r>
            <a:r>
              <a:rPr lang="en-US" altLang="zh-CN" dirty="0"/>
              <a:t>the</a:t>
            </a:r>
            <a:r>
              <a:rPr lang="zh-CN" altLang="en-US" dirty="0"/>
              <a:t> </a:t>
            </a:r>
            <a:r>
              <a:rPr lang="en-US" altLang="zh-CN" dirty="0"/>
              <a:t>user history</a:t>
            </a:r>
          </a:p>
          <a:p>
            <a:pPr lvl="1"/>
            <a:r>
              <a:rPr lang="en-US" altLang="zh-CN" dirty="0"/>
              <a:t>Monitor</a:t>
            </a:r>
            <a:r>
              <a:rPr lang="zh-CN" altLang="en-US" dirty="0"/>
              <a:t> </a:t>
            </a:r>
            <a:r>
              <a:rPr lang="en-US" altLang="zh-CN" dirty="0"/>
              <a:t>user</a:t>
            </a:r>
            <a:r>
              <a:rPr lang="zh-CN" altLang="en-US" dirty="0"/>
              <a:t> </a:t>
            </a:r>
            <a:r>
              <a:rPr lang="en-US" altLang="zh-CN" dirty="0"/>
              <a:t>behavior</a:t>
            </a:r>
            <a:r>
              <a:rPr lang="zh-CN" altLang="en-US" dirty="0"/>
              <a:t> </a:t>
            </a:r>
            <a:r>
              <a:rPr lang="en-US" altLang="zh-CN" dirty="0"/>
              <a:t>states</a:t>
            </a:r>
            <a:r>
              <a:rPr lang="zh-CN" altLang="en-US" dirty="0"/>
              <a:t> </a:t>
            </a:r>
            <a:r>
              <a:rPr lang="en-US" altLang="zh-CN" dirty="0"/>
              <a:t>over</a:t>
            </a:r>
            <a:r>
              <a:rPr lang="zh-CN" altLang="en-US" dirty="0"/>
              <a:t> </a:t>
            </a:r>
            <a:r>
              <a:rPr lang="en-US" altLang="zh-CN" dirty="0"/>
              <a:t>turns</a:t>
            </a:r>
          </a:p>
          <a:p>
            <a:pPr lvl="1"/>
            <a:endParaRPr lang="en-US" dirty="0"/>
          </a:p>
          <a:p>
            <a:endParaRPr lang="en-US" dirty="0"/>
          </a:p>
        </p:txBody>
      </p:sp>
      <p:sp>
        <p:nvSpPr>
          <p:cNvPr id="4" name="投影片編號版面配置區 3"/>
          <p:cNvSpPr>
            <a:spLocks noGrp="1"/>
          </p:cNvSpPr>
          <p:nvPr>
            <p:ph type="sldNum" sz="quarter" idx="12"/>
          </p:nvPr>
        </p:nvSpPr>
        <p:spPr/>
        <p:txBody>
          <a:bodyPr>
            <a:normAutofit fontScale="62500" lnSpcReduction="20000"/>
          </a:bodyPr>
          <a:lstStyle/>
          <a:p>
            <a:fld id="{8F82E0A0-C266-4798-8C8F-B9F91E9DA37E}" type="slidenum">
              <a:rPr lang="en-US" altLang="zh-TW" smtClean="0"/>
              <a:pPr/>
              <a:t>4</a:t>
            </a:fld>
            <a:endParaRPr lang="en-US" dirty="0"/>
          </a:p>
        </p:txBody>
      </p:sp>
    </p:spTree>
    <p:extLst>
      <p:ext uri="{BB962C8B-B14F-4D97-AF65-F5344CB8AC3E}">
        <p14:creationId xmlns:p14="http://schemas.microsoft.com/office/powerpoint/2010/main" val="18474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Human-Human Dialogue Interaction</a:t>
            </a:r>
          </a:p>
        </p:txBody>
      </p:sp>
      <p:sp>
        <p:nvSpPr>
          <p:cNvPr id="3" name="內容版面配置區 2"/>
          <p:cNvSpPr>
            <a:spLocks noGrp="1"/>
          </p:cNvSpPr>
          <p:nvPr>
            <p:ph sz="quarter" idx="13"/>
          </p:nvPr>
        </p:nvSpPr>
        <p:spPr/>
        <p:txBody>
          <a:bodyPr/>
          <a:lstStyle/>
          <a:p>
            <a:endParaRPr lang="en-US" dirty="0"/>
          </a:p>
        </p:txBody>
      </p:sp>
      <p:sp>
        <p:nvSpPr>
          <p:cNvPr id="4" name="TextBox 12"/>
          <p:cNvSpPr txBox="1"/>
          <p:nvPr/>
        </p:nvSpPr>
        <p:spPr>
          <a:xfrm>
            <a:off x="1224981" y="1409304"/>
            <a:ext cx="1931939" cy="307777"/>
          </a:xfrm>
          <a:prstGeom prst="rect">
            <a:avLst/>
          </a:prstGeom>
          <a:solidFill>
            <a:srgbClr val="4F81BD">
              <a:lumMod val="20000"/>
              <a:lumOff val="8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Hi, how may I help you?</a:t>
            </a:r>
          </a:p>
        </p:txBody>
      </p:sp>
      <p:sp>
        <p:nvSpPr>
          <p:cNvPr id="5" name="TextBox 13"/>
          <p:cNvSpPr txBox="1"/>
          <p:nvPr/>
        </p:nvSpPr>
        <p:spPr>
          <a:xfrm>
            <a:off x="1219200" y="2131433"/>
            <a:ext cx="3603872" cy="307777"/>
          </a:xfrm>
          <a:prstGeom prst="rect">
            <a:avLst/>
          </a:prstGeom>
          <a:solidFill>
            <a:srgbClr val="4F81BD">
              <a:lumMod val="20000"/>
              <a:lumOff val="8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Do you want to have a backpack type of hotel?</a:t>
            </a:r>
          </a:p>
        </p:txBody>
      </p:sp>
      <p:sp>
        <p:nvSpPr>
          <p:cNvPr id="6" name="TextBox 14"/>
          <p:cNvSpPr txBox="1"/>
          <p:nvPr/>
        </p:nvSpPr>
        <p:spPr>
          <a:xfrm>
            <a:off x="1219200" y="3162493"/>
            <a:ext cx="3334567" cy="307777"/>
          </a:xfrm>
          <a:prstGeom prst="rect">
            <a:avLst/>
          </a:prstGeom>
          <a:solidFill>
            <a:srgbClr val="4F81BD">
              <a:lumMod val="20000"/>
              <a:lumOff val="8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So you don’t mind if it is </a:t>
            </a:r>
            <a:r>
              <a:rPr kumimoji="0" lang="en-US" sz="1400" i="0" u="none" strike="noStrike" kern="0" cap="none" spc="0" normalizeH="0" baseline="0" noProof="0" dirty="0">
                <a:ln>
                  <a:noFill/>
                </a:ln>
                <a:solidFill>
                  <a:srgbClr val="C00000"/>
                </a:solidFill>
                <a:effectLst/>
                <a:uLnTx/>
                <a:uFillTx/>
              </a:rPr>
              <a:t>not roomy</a:t>
            </a:r>
            <a:r>
              <a:rPr kumimoji="0" lang="en-US" sz="1400" i="0" u="none" strike="noStrike" kern="0" cap="none" spc="0" normalizeH="0" baseline="0" noProof="0" dirty="0">
                <a:ln>
                  <a:noFill/>
                </a:ln>
                <a:solidFill>
                  <a:prstClr val="black"/>
                </a:solidFill>
                <a:effectLst/>
                <a:uLnTx/>
                <a:uFillTx/>
              </a:rPr>
              <a:t>,</a:t>
            </a:r>
            <a:r>
              <a:rPr kumimoji="0" lang="en-US" sz="1400" i="0" u="none" strike="noStrike" kern="0" cap="none" spc="0" normalizeH="0" noProof="0" dirty="0">
                <a:ln>
                  <a:noFill/>
                </a:ln>
                <a:solidFill>
                  <a:prstClr val="black"/>
                </a:solidFill>
                <a:effectLst/>
                <a:uLnTx/>
                <a:uFillTx/>
              </a:rPr>
              <a:t> right?</a:t>
            </a:r>
            <a:endParaRPr kumimoji="0" lang="en-US" sz="1400" i="0" u="none" strike="noStrike" kern="0" cap="none" spc="0" normalizeH="0" baseline="0" noProof="0" dirty="0">
              <a:ln>
                <a:noFill/>
              </a:ln>
              <a:solidFill>
                <a:prstClr val="black"/>
              </a:solidFill>
              <a:effectLst/>
              <a:uLnTx/>
              <a:uFillTx/>
            </a:endParaRPr>
          </a:p>
        </p:txBody>
      </p:sp>
      <p:sp>
        <p:nvSpPr>
          <p:cNvPr id="7" name="TextBox 15"/>
          <p:cNvSpPr txBox="1"/>
          <p:nvPr/>
        </p:nvSpPr>
        <p:spPr>
          <a:xfrm>
            <a:off x="1219200" y="3638364"/>
            <a:ext cx="3376245" cy="307777"/>
          </a:xfrm>
          <a:prstGeom prst="rect">
            <a:avLst/>
          </a:prstGeom>
          <a:solidFill>
            <a:srgbClr val="4F81BD">
              <a:lumMod val="20000"/>
              <a:lumOff val="8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Okay. These hotels are available for you:</a:t>
            </a:r>
            <a:r>
              <a:rPr kumimoji="0" lang="en-US" sz="1400" i="0" u="none" strike="noStrike" kern="0" cap="none" spc="0" normalizeH="0" noProof="0" dirty="0">
                <a:ln>
                  <a:noFill/>
                </a:ln>
                <a:solidFill>
                  <a:prstClr val="black"/>
                </a:solidFill>
                <a:effectLst/>
                <a:uLnTx/>
                <a:uFillTx/>
              </a:rPr>
              <a:t> …</a:t>
            </a:r>
            <a:endParaRPr kumimoji="0" lang="en-US" sz="1400" i="0" u="none" strike="noStrike" kern="0" cap="none" spc="0" normalizeH="0" baseline="0" noProof="0" dirty="0">
              <a:ln>
                <a:noFill/>
              </a:ln>
              <a:solidFill>
                <a:prstClr val="black"/>
              </a:solidFill>
              <a:effectLst/>
              <a:uLnTx/>
              <a:uFillTx/>
            </a:endParaRPr>
          </a:p>
        </p:txBody>
      </p:sp>
      <p:sp>
        <p:nvSpPr>
          <p:cNvPr id="8" name="TextBox 16"/>
          <p:cNvSpPr txBox="1"/>
          <p:nvPr/>
        </p:nvSpPr>
        <p:spPr>
          <a:xfrm>
            <a:off x="1219200" y="4164986"/>
            <a:ext cx="1491114" cy="307777"/>
          </a:xfrm>
          <a:prstGeom prst="rect">
            <a:avLst/>
          </a:prstGeom>
          <a:solidFill>
            <a:srgbClr val="4F81BD">
              <a:lumMod val="20000"/>
              <a:lumOff val="8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Thanks, goodbye.</a:t>
            </a:r>
          </a:p>
        </p:txBody>
      </p:sp>
      <p:sp>
        <p:nvSpPr>
          <p:cNvPr id="9" name="TextBox 17"/>
          <p:cNvSpPr txBox="1"/>
          <p:nvPr/>
        </p:nvSpPr>
        <p:spPr>
          <a:xfrm>
            <a:off x="1545748" y="1770761"/>
            <a:ext cx="4311380" cy="307777"/>
          </a:xfrm>
          <a:prstGeom prst="rect">
            <a:avLst/>
          </a:prstGeom>
          <a:solidFill>
            <a:srgbClr val="F79646">
              <a:lumMod val="40000"/>
              <a:lumOff val="60000"/>
            </a:srgbClr>
          </a:solidFill>
        </p:spPr>
        <p:txBody>
          <a:bodyPr wrap="square" rtlCol="0">
            <a:spAutoFit/>
          </a:bodyPr>
          <a:lstStyle/>
          <a:p>
            <a:pPr defTabSz="342900">
              <a:defRPr/>
            </a:pPr>
            <a:r>
              <a:rPr kumimoji="0" lang="en-US" sz="1400" i="0" u="none" strike="noStrike" kern="0" cap="none" spc="0" normalizeH="0" baseline="0" noProof="0" dirty="0">
                <a:ln>
                  <a:noFill/>
                </a:ln>
                <a:solidFill>
                  <a:prstClr val="black"/>
                </a:solidFill>
                <a:effectLst/>
                <a:uLnTx/>
                <a:uFillTx/>
              </a:rPr>
              <a:t>Are there any</a:t>
            </a:r>
            <a:r>
              <a:rPr kumimoji="0" lang="en-US" sz="1400" i="0" u="none" strike="noStrike" kern="0" cap="none" spc="0" normalizeH="0" noProof="0" dirty="0">
                <a:ln>
                  <a:noFill/>
                </a:ln>
                <a:solidFill>
                  <a:prstClr val="black"/>
                </a:solidFill>
                <a:effectLst/>
                <a:uLnTx/>
                <a:uFillTx/>
              </a:rPr>
              <a:t> </a:t>
            </a:r>
            <a:r>
              <a:rPr kumimoji="0" lang="en-US" sz="1400" i="0" u="none" strike="noStrike" kern="0" cap="none" spc="0" normalizeH="0" noProof="0" dirty="0">
                <a:ln>
                  <a:noFill/>
                </a:ln>
                <a:solidFill>
                  <a:srgbClr val="C00000"/>
                </a:solidFill>
                <a:effectLst/>
                <a:uLnTx/>
                <a:uFillTx/>
              </a:rPr>
              <a:t>cheap rate hotels</a:t>
            </a:r>
            <a:r>
              <a:rPr kumimoji="0" lang="en-US" sz="1400" i="0" u="none" strike="noStrike" kern="0" cap="none" spc="0" normalizeH="0" noProof="0" dirty="0">
                <a:ln>
                  <a:noFill/>
                </a:ln>
                <a:solidFill>
                  <a:prstClr val="black"/>
                </a:solidFill>
                <a:effectLst/>
                <a:uLnTx/>
                <a:uFillTx/>
              </a:rPr>
              <a:t> to put my bags?</a:t>
            </a:r>
            <a:endParaRPr lang="en-US" sz="1400" kern="0" dirty="0">
              <a:solidFill>
                <a:prstClr val="black">
                  <a:lumMod val="65000"/>
                  <a:lumOff val="35000"/>
                </a:prstClr>
              </a:solidFill>
            </a:endParaRPr>
          </a:p>
        </p:txBody>
      </p:sp>
      <p:sp>
        <p:nvSpPr>
          <p:cNvPr id="10" name="TextBox 18"/>
          <p:cNvSpPr txBox="1"/>
          <p:nvPr/>
        </p:nvSpPr>
        <p:spPr>
          <a:xfrm>
            <a:off x="1545748" y="2496209"/>
            <a:ext cx="4311380" cy="523220"/>
          </a:xfrm>
          <a:prstGeom prst="rect">
            <a:avLst/>
          </a:prstGeom>
          <a:solidFill>
            <a:srgbClr val="F79646">
              <a:lumMod val="40000"/>
              <a:lumOff val="6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Yes. </a:t>
            </a:r>
            <a:r>
              <a:rPr lang="en-US" sz="1400" kern="0" dirty="0">
                <a:solidFill>
                  <a:prstClr val="black"/>
                </a:solidFill>
              </a:rPr>
              <a:t>Just </a:t>
            </a:r>
            <a:r>
              <a:rPr lang="en-US" sz="1400" kern="0" dirty="0" err="1">
                <a:solidFill>
                  <a:prstClr val="black"/>
                </a:solidFill>
              </a:rPr>
              <a:t>gonna</a:t>
            </a:r>
            <a:r>
              <a:rPr lang="en-US" sz="1400" kern="0" dirty="0">
                <a:solidFill>
                  <a:prstClr val="black"/>
                </a:solidFill>
              </a:rPr>
              <a:t> </a:t>
            </a:r>
            <a:r>
              <a:rPr lang="en-US" sz="1400" kern="0" dirty="0">
                <a:solidFill>
                  <a:srgbClr val="C00000"/>
                </a:solidFill>
              </a:rPr>
              <a:t>leave our things</a:t>
            </a:r>
            <a:r>
              <a:rPr lang="en-US" sz="1400" kern="0" dirty="0">
                <a:solidFill>
                  <a:prstClr val="black"/>
                </a:solidFill>
              </a:rPr>
              <a:t> there and stay out the whole day.</a:t>
            </a:r>
            <a:endParaRPr kumimoji="0" lang="en-US" sz="1400" i="0" u="none" strike="noStrike" kern="0" cap="none" spc="0" normalizeH="0" baseline="0" noProof="0" dirty="0">
              <a:ln>
                <a:noFill/>
              </a:ln>
              <a:solidFill>
                <a:prstClr val="black"/>
              </a:solidFill>
              <a:effectLst/>
              <a:uLnTx/>
              <a:uFillTx/>
            </a:endParaRPr>
          </a:p>
        </p:txBody>
      </p:sp>
      <p:sp>
        <p:nvSpPr>
          <p:cNvPr id="11" name="TextBox 19"/>
          <p:cNvSpPr txBox="1"/>
          <p:nvPr/>
        </p:nvSpPr>
        <p:spPr>
          <a:xfrm>
            <a:off x="5371071" y="3381184"/>
            <a:ext cx="487634" cy="307777"/>
          </a:xfrm>
          <a:prstGeom prst="rect">
            <a:avLst/>
          </a:prstGeom>
          <a:solidFill>
            <a:srgbClr val="F79646">
              <a:lumMod val="40000"/>
              <a:lumOff val="6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Yes.</a:t>
            </a:r>
          </a:p>
        </p:txBody>
      </p:sp>
      <p:sp>
        <p:nvSpPr>
          <p:cNvPr id="12" name="TextBox 20"/>
          <p:cNvSpPr txBox="1"/>
          <p:nvPr/>
        </p:nvSpPr>
        <p:spPr>
          <a:xfrm>
            <a:off x="4248995" y="3994839"/>
            <a:ext cx="1608133" cy="307777"/>
          </a:xfrm>
          <a:prstGeom prst="rect">
            <a:avLst/>
          </a:prstGeom>
          <a:solidFill>
            <a:srgbClr val="F79646">
              <a:lumMod val="40000"/>
              <a:lumOff val="60000"/>
            </a:srgbClr>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rPr>
              <a:t>Ok, thank you, bye!</a:t>
            </a:r>
          </a:p>
        </p:txBody>
      </p:sp>
      <p:pic>
        <p:nvPicPr>
          <p:cNvPr id="61442" name="Picture 2" descr="「Cortana」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9" y="2188494"/>
            <a:ext cx="1147763" cy="1147763"/>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4439" y="1740211"/>
            <a:ext cx="911070" cy="1822140"/>
          </a:xfrm>
          <a:prstGeom prst="rect">
            <a:avLst/>
          </a:prstGeom>
        </p:spPr>
      </p:pic>
      <p:sp>
        <p:nvSpPr>
          <p:cNvPr id="19" name="Text Box 75"/>
          <p:cNvSpPr txBox="1">
            <a:spLocks noChangeArrowheads="1"/>
          </p:cNvSpPr>
          <p:nvPr/>
        </p:nvSpPr>
        <p:spPr bwMode="auto">
          <a:xfrm>
            <a:off x="1179462" y="4549167"/>
            <a:ext cx="4876800" cy="523220"/>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r>
              <a:rPr lang="en-US" altLang="zh-CN" sz="1400" dirty="0"/>
              <a:t>Idea: predicting</a:t>
            </a:r>
            <a:r>
              <a:rPr lang="zh-CN" altLang="en-US" sz="1400" dirty="0"/>
              <a:t> </a:t>
            </a:r>
            <a:r>
              <a:rPr lang="en-US" altLang="zh-CN" sz="1400" dirty="0"/>
              <a:t>the next system</a:t>
            </a:r>
            <a:r>
              <a:rPr lang="zh-CN" altLang="en-US" sz="1400" dirty="0"/>
              <a:t> </a:t>
            </a:r>
            <a:r>
              <a:rPr lang="en-US" altLang="zh-CN" sz="1400" dirty="0"/>
              <a:t>action</a:t>
            </a:r>
            <a:r>
              <a:rPr lang="zh-CN" altLang="en-US" sz="1400" dirty="0"/>
              <a:t> </a:t>
            </a:r>
            <a:r>
              <a:rPr lang="en-US" altLang="zh-CN" sz="1400" dirty="0"/>
              <a:t>given the current user</a:t>
            </a:r>
            <a:r>
              <a:rPr lang="zh-CN" altLang="en-US" sz="1400" dirty="0"/>
              <a:t> </a:t>
            </a:r>
            <a:r>
              <a:rPr lang="en-US" altLang="zh-CN" sz="1400" dirty="0"/>
              <a:t>utterance together with the aggregated observations</a:t>
            </a:r>
            <a:endParaRPr lang="en-US" sz="1400" dirty="0"/>
          </a:p>
        </p:txBody>
      </p:sp>
      <p:sp>
        <p:nvSpPr>
          <p:cNvPr id="16" name="圓角矩形 15"/>
          <p:cNvSpPr/>
          <p:nvPr/>
        </p:nvSpPr>
        <p:spPr>
          <a:xfrm>
            <a:off x="1179462" y="1370501"/>
            <a:ext cx="4764138" cy="1715588"/>
          </a:xfrm>
          <a:prstGeom prst="roundRect">
            <a:avLst>
              <a:gd name="adj" fmla="val 596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圓角矩形 22"/>
          <p:cNvSpPr/>
          <p:nvPr/>
        </p:nvSpPr>
        <p:spPr>
          <a:xfrm>
            <a:off x="1179462" y="3121096"/>
            <a:ext cx="3478064" cy="356978"/>
          </a:xfrm>
          <a:prstGeom prst="roundRect">
            <a:avLst>
              <a:gd name="adj" fmla="val 596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字方塊 19"/>
          <p:cNvSpPr txBox="1"/>
          <p:nvPr/>
        </p:nvSpPr>
        <p:spPr>
          <a:xfrm>
            <a:off x="198262" y="3415419"/>
            <a:ext cx="838200" cy="584775"/>
          </a:xfrm>
          <a:prstGeom prst="rect">
            <a:avLst/>
          </a:prstGeom>
          <a:noFill/>
        </p:spPr>
        <p:txBody>
          <a:bodyPr wrap="square" rtlCol="0">
            <a:spAutoFit/>
          </a:bodyPr>
          <a:lstStyle/>
          <a:p>
            <a:pPr algn="ctr"/>
            <a:r>
              <a:rPr lang="en-US" sz="1600" dirty="0"/>
              <a:t>Guide Agent</a:t>
            </a:r>
          </a:p>
        </p:txBody>
      </p:sp>
      <p:sp>
        <p:nvSpPr>
          <p:cNvPr id="25" name="文字方塊 24"/>
          <p:cNvSpPr txBox="1"/>
          <p:nvPr/>
        </p:nvSpPr>
        <p:spPr>
          <a:xfrm>
            <a:off x="6031235" y="3525241"/>
            <a:ext cx="838200" cy="584775"/>
          </a:xfrm>
          <a:prstGeom prst="rect">
            <a:avLst/>
          </a:prstGeom>
          <a:noFill/>
        </p:spPr>
        <p:txBody>
          <a:bodyPr wrap="square" rtlCol="0">
            <a:spAutoFit/>
          </a:bodyPr>
          <a:lstStyle/>
          <a:p>
            <a:pPr algn="ctr"/>
            <a:r>
              <a:rPr lang="en-US" sz="1600" dirty="0"/>
              <a:t>Tourist User</a:t>
            </a:r>
          </a:p>
        </p:txBody>
      </p:sp>
      <p:sp>
        <p:nvSpPr>
          <p:cNvPr id="13" name="投影片編號版面配置區 12"/>
          <p:cNvSpPr>
            <a:spLocks noGrp="1"/>
          </p:cNvSpPr>
          <p:nvPr>
            <p:ph type="sldNum" sz="quarter" idx="12"/>
          </p:nvPr>
        </p:nvSpPr>
        <p:spPr/>
        <p:txBody>
          <a:bodyPr>
            <a:normAutofit fontScale="62500" lnSpcReduction="20000"/>
          </a:bodyPr>
          <a:lstStyle/>
          <a:p>
            <a:fld id="{8F82E0A0-C266-4798-8C8F-B9F91E9DA37E}" type="slidenum">
              <a:rPr lang="en-US" altLang="zh-TW" smtClean="0"/>
              <a:pPr/>
              <a:t>5</a:t>
            </a:fld>
            <a:endParaRPr lang="en-US" dirty="0"/>
          </a:p>
        </p:txBody>
      </p:sp>
    </p:spTree>
    <p:extLst>
      <p:ext uri="{BB962C8B-B14F-4D97-AF65-F5344CB8AC3E}">
        <p14:creationId xmlns:p14="http://schemas.microsoft.com/office/powerpoint/2010/main" val="5159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9" grpId="0" animBg="1"/>
      <p:bldP spid="16"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2" descr="http://colah.github.io/posts/2015-08-Understanding-LSTMs/img/LSTM3-ch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266" y="2203438"/>
            <a:ext cx="5065357" cy="190319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a:t>Long Short-Term Memory (LSTM)</a:t>
            </a:r>
            <a:endParaRPr lang="en-US" dirty="0"/>
          </a:p>
        </p:txBody>
      </p:sp>
      <p:sp>
        <p:nvSpPr>
          <p:cNvPr id="4" name="投影片編號版面配置區 3"/>
          <p:cNvSpPr>
            <a:spLocks noGrp="1"/>
          </p:cNvSpPr>
          <p:nvPr>
            <p:ph type="sldNum" sz="quarter" idx="12"/>
          </p:nvPr>
        </p:nvSpPr>
        <p:spPr/>
        <p:txBody>
          <a:bodyPr>
            <a:normAutofit fontScale="62500" lnSpcReduction="20000"/>
          </a:bodyPr>
          <a:lstStyle/>
          <a:p>
            <a:pPr defTabSz="342900"/>
            <a:fld id="{629637A9-119A-49DA-BD12-AAC58B377D80}" type="slidenum">
              <a:rPr lang="en-US">
                <a:latin typeface="Calibri" panose="020F0502020204030204"/>
              </a:rPr>
              <a:pPr defTabSz="342900"/>
              <a:t>6</a:t>
            </a:fld>
            <a:endParaRPr lang="en-US" dirty="0">
              <a:latin typeface="Calibri" panose="020F0502020204030204"/>
            </a:endParaRPr>
          </a:p>
        </p:txBody>
      </p:sp>
      <p:sp>
        <p:nvSpPr>
          <p:cNvPr id="5" name="內容版面配置區 4"/>
          <p:cNvSpPr>
            <a:spLocks noGrp="1"/>
          </p:cNvSpPr>
          <p:nvPr>
            <p:ph sz="quarter" idx="13"/>
          </p:nvPr>
        </p:nvSpPr>
        <p:spPr/>
        <p:txBody>
          <a:bodyPr/>
          <a:lstStyle/>
          <a:p>
            <a:endParaRPr lang="en-US" dirty="0"/>
          </a:p>
        </p:txBody>
      </p:sp>
      <p:pic>
        <p:nvPicPr>
          <p:cNvPr id="59396" name="Picture 4" descr="http://colah.github.io/posts/2015-08-Understanding-LSTMs/img/LSTM2-no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636" y="1384301"/>
            <a:ext cx="3173882" cy="59134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0" y="4699266"/>
            <a:ext cx="6858000" cy="415498"/>
          </a:xfrm>
          <a:prstGeom prst="rect">
            <a:avLst/>
          </a:prstGeom>
        </p:spPr>
        <p:txBody>
          <a:bodyPr wrap="square">
            <a:spAutoFit/>
          </a:bodyPr>
          <a:lstStyle/>
          <a:p>
            <a:pPr defTabSz="342900"/>
            <a:r>
              <a:rPr lang="en-US" sz="1050" dirty="0">
                <a:solidFill>
                  <a:schemeClr val="bg1">
                    <a:lumMod val="65000"/>
                  </a:schemeClr>
                </a:solidFill>
                <a:latin typeface="Calibri" panose="020F0502020204030204"/>
              </a:rPr>
              <a:t>[1] </a:t>
            </a:r>
            <a:r>
              <a:rPr lang="en-US" sz="1050" dirty="0" err="1">
                <a:solidFill>
                  <a:schemeClr val="bg1">
                    <a:lumMod val="65000"/>
                  </a:schemeClr>
                </a:solidFill>
                <a:latin typeface="Calibri" panose="020F0502020204030204"/>
              </a:rPr>
              <a:t>Hochreiter</a:t>
            </a:r>
            <a:r>
              <a:rPr lang="en-US" sz="1050" dirty="0">
                <a:solidFill>
                  <a:schemeClr val="bg1">
                    <a:lumMod val="65000"/>
                  </a:schemeClr>
                </a:solidFill>
                <a:latin typeface="Calibri" panose="020F0502020204030204"/>
              </a:rPr>
              <a:t> and </a:t>
            </a:r>
            <a:r>
              <a:rPr lang="en-US" sz="1050" dirty="0" err="1">
                <a:solidFill>
                  <a:schemeClr val="bg1">
                    <a:lumMod val="65000"/>
                  </a:schemeClr>
                </a:solidFill>
                <a:latin typeface="Calibri" panose="020F0502020204030204"/>
              </a:rPr>
              <a:t>Schmidhuber</a:t>
            </a:r>
            <a:r>
              <a:rPr lang="en-US" sz="1050" dirty="0">
                <a:solidFill>
                  <a:schemeClr val="bg1">
                    <a:lumMod val="65000"/>
                  </a:schemeClr>
                </a:solidFill>
                <a:latin typeface="Calibri" panose="020F0502020204030204"/>
              </a:rPr>
              <a:t>, ”Long short-term memory,” in Neural Computation, 1997.</a:t>
            </a:r>
          </a:p>
          <a:p>
            <a:pPr defTabSz="342900"/>
            <a:r>
              <a:rPr lang="en-US" sz="1050" dirty="0">
                <a:solidFill>
                  <a:schemeClr val="bg1">
                    <a:lumMod val="65000"/>
                  </a:schemeClr>
                </a:solidFill>
                <a:latin typeface="Calibri" panose="020F0502020204030204"/>
              </a:rPr>
              <a:t>[2] Understanding LSTM Network</a:t>
            </a:r>
            <a:r>
              <a:rPr lang="en-US" sz="1050" dirty="0">
                <a:solidFill>
                  <a:schemeClr val="bg1">
                    <a:lumMod val="65000"/>
                  </a:schemeClr>
                </a:solidFill>
              </a:rPr>
              <a:t>s: http://</a:t>
            </a:r>
            <a:r>
              <a:rPr lang="en-US" sz="1050" dirty="0" err="1">
                <a:solidFill>
                  <a:schemeClr val="bg1">
                    <a:lumMod val="65000"/>
                  </a:schemeClr>
                </a:solidFill>
              </a:rPr>
              <a:t>colah.github.io</a:t>
            </a:r>
            <a:r>
              <a:rPr lang="en-US" sz="1050" dirty="0">
                <a:solidFill>
                  <a:schemeClr val="bg1">
                    <a:lumMod val="65000"/>
                  </a:schemeClr>
                </a:solidFill>
              </a:rPr>
              <a:t>/posts/2015-08-Understanding-LSTMs/</a:t>
            </a:r>
            <a:endParaRPr lang="en-US" sz="1050" dirty="0">
              <a:solidFill>
                <a:schemeClr val="bg1">
                  <a:lumMod val="65000"/>
                </a:schemeClr>
              </a:solidFill>
              <a:latin typeface="Calibri" panose="020F0502020204030204"/>
            </a:endParaRPr>
          </a:p>
        </p:txBody>
      </p:sp>
      <p:sp>
        <p:nvSpPr>
          <p:cNvPr id="11" name="文字方塊 10"/>
          <p:cNvSpPr txBox="1"/>
          <p:nvPr/>
        </p:nvSpPr>
        <p:spPr>
          <a:xfrm>
            <a:off x="617220" y="2056925"/>
            <a:ext cx="1203267" cy="300082"/>
          </a:xfrm>
          <a:prstGeom prst="rect">
            <a:avLst/>
          </a:prstGeom>
          <a:noFill/>
        </p:spPr>
        <p:txBody>
          <a:bodyPr wrap="square" rtlCol="0">
            <a:spAutoFit/>
          </a:bodyPr>
          <a:lstStyle/>
          <a:p>
            <a:pPr defTabSz="342900"/>
            <a:r>
              <a:rPr lang="en-US" sz="1350" i="1" u="sng" dirty="0">
                <a:solidFill>
                  <a:prstClr val="black"/>
                </a:solidFill>
                <a:latin typeface="Calibri" panose="020F0502020204030204"/>
              </a:rPr>
              <a:t>LSTM</a:t>
            </a:r>
          </a:p>
        </p:txBody>
      </p:sp>
    </p:spTree>
    <p:extLst>
      <p:ext uri="{BB962C8B-B14F-4D97-AF65-F5344CB8AC3E}">
        <p14:creationId xmlns:p14="http://schemas.microsoft.com/office/powerpoint/2010/main" val="1258847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圓角 13"/>
          <p:cNvSpPr/>
          <p:nvPr/>
        </p:nvSpPr>
        <p:spPr>
          <a:xfrm>
            <a:off x="206400" y="1824658"/>
            <a:ext cx="6361516" cy="2137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圓角 4"/>
          <p:cNvSpPr/>
          <p:nvPr/>
        </p:nvSpPr>
        <p:spPr>
          <a:xfrm>
            <a:off x="210734" y="1561195"/>
            <a:ext cx="6361516" cy="22013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Natural Language Understanding</a:t>
            </a:r>
            <a:r>
              <a:rPr lang="zh-CN" altLang="en-US" dirty="0"/>
              <a:t> </a:t>
            </a:r>
            <a:r>
              <a:rPr lang="en-US" altLang="zh-CN" dirty="0"/>
              <a:t>(NLU)</a:t>
            </a:r>
            <a:endParaRPr lang="en-US" dirty="0"/>
          </a:p>
        </p:txBody>
      </p:sp>
      <p:sp>
        <p:nvSpPr>
          <p:cNvPr id="6" name="投影片編號版面配置區 5"/>
          <p:cNvSpPr>
            <a:spLocks noGrp="1"/>
          </p:cNvSpPr>
          <p:nvPr>
            <p:ph type="sldNum" sz="quarter" idx="12"/>
          </p:nvPr>
        </p:nvSpPr>
        <p:spPr/>
        <p:txBody>
          <a:bodyPr anchor="ctr" anchorCtr="1">
            <a:normAutofit fontScale="62500" lnSpcReduction="20000"/>
          </a:bodyPr>
          <a:lstStyle/>
          <a:p>
            <a:pPr algn="r" defTabSz="342900">
              <a:defRPr/>
            </a:pPr>
            <a:fld id="{629637A9-119A-49DA-BD12-AAC58B377D80}" type="slidenum">
              <a:rPr kumimoji="0" lang="en-US" smtClean="0"/>
              <a:pPr algn="r" defTabSz="342900">
                <a:defRPr/>
              </a:pPr>
              <a:t>7</a:t>
            </a:fld>
            <a:endParaRPr kumimoji="0" lang="en-US" dirty="0"/>
          </a:p>
        </p:txBody>
      </p:sp>
      <p:sp>
        <p:nvSpPr>
          <p:cNvPr id="9" name="Rectangle 8"/>
          <p:cNvSpPr/>
          <p:nvPr/>
        </p:nvSpPr>
        <p:spPr>
          <a:xfrm>
            <a:off x="174216" y="1276350"/>
            <a:ext cx="6772275" cy="1008225"/>
          </a:xfrm>
          <a:prstGeom prst="rect">
            <a:avLst/>
          </a:prstGeom>
        </p:spPr>
        <p:txBody>
          <a:bodyPr wrap="square">
            <a:spAutoFit/>
          </a:bodyPr>
          <a:lstStyle/>
          <a:p>
            <a:pPr>
              <a:lnSpc>
                <a:spcPct val="150000"/>
              </a:lnSpc>
              <a:defRPr/>
            </a:pPr>
            <a:r>
              <a:rPr lang="en-US" altLang="zh-CN" sz="1013" b="1" dirty="0">
                <a:latin typeface="Courier New" charset="0"/>
                <a:ea typeface="Courier New" charset="0"/>
                <a:cs typeface="Courier New" charset="0"/>
              </a:rPr>
              <a:t>Utterance:</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BOS % um  how        much   is a   taxi     cab        there    ? EOS</a:t>
            </a:r>
            <a:r>
              <a:rPr lang="en-US" sz="1013" b="1" dirty="0">
                <a:latin typeface="Courier New" charset="0"/>
                <a:ea typeface="Courier New" charset="0"/>
                <a:cs typeface="Courier New" charset="0"/>
              </a:rPr>
              <a:t> </a:t>
            </a:r>
          </a:p>
          <a:p>
            <a:pPr>
              <a:lnSpc>
                <a:spcPct val="150000"/>
              </a:lnSpc>
              <a:defRPr/>
            </a:pPr>
            <a:r>
              <a:rPr lang="en-US" altLang="zh-CN" sz="1013" b="1" dirty="0">
                <a:latin typeface="Courier New" charset="0"/>
                <a:ea typeface="Courier New" charset="0"/>
                <a:cs typeface="Courier New" charset="0"/>
              </a:rPr>
              <a:t>Slot</a:t>
            </a:r>
            <a:r>
              <a:rPr lang="zh-CN" altLang="en-US" sz="1013" b="1" dirty="0">
                <a:latin typeface="Courier New" charset="0"/>
                <a:ea typeface="Courier New" charset="0"/>
                <a:cs typeface="Courier New" charset="0"/>
              </a:rPr>
              <a:t> </a:t>
            </a:r>
            <a:r>
              <a:rPr lang="en-US" altLang="zh-CN" sz="1013" b="1" dirty="0">
                <a:latin typeface="Courier New" charset="0"/>
                <a:ea typeface="Courier New" charset="0"/>
                <a:cs typeface="Courier New" charset="0"/>
              </a:rPr>
              <a:t>Tags:</a:t>
            </a:r>
            <a:r>
              <a:rPr lang="zh-CN" altLang="en-US" sz="1013" b="1" dirty="0">
                <a:latin typeface="Courier New" charset="0"/>
                <a:ea typeface="Courier New" charset="0"/>
                <a:cs typeface="Courier New" charset="0"/>
              </a:rPr>
              <a:t>  </a:t>
            </a:r>
            <a:r>
              <a:rPr lang="en-US" sz="900" dirty="0">
                <a:latin typeface="Courier New" charset="0"/>
                <a:ea typeface="Courier New" charset="0"/>
                <a:cs typeface="Courier New" charset="0"/>
              </a:rPr>
              <a:t>O </a:t>
            </a:r>
            <a:r>
              <a:rPr lang="zh-CN" altLang="en-US" sz="900" dirty="0">
                <a:latin typeface="Courier New" charset="0"/>
                <a:ea typeface="Courier New" charset="0"/>
                <a:cs typeface="Courier New" charset="0"/>
              </a:rPr>
              <a:t> </a:t>
            </a:r>
            <a:r>
              <a:rPr lang="en-US" sz="900" dirty="0">
                <a:latin typeface="Courier New" charset="0"/>
                <a:ea typeface="Courier New" charset="0"/>
                <a:cs typeface="Courier New" charset="0"/>
              </a:rPr>
              <a:t>O  O B-</a:t>
            </a:r>
            <a:r>
              <a:rPr lang="en-US" sz="900" dirty="0" err="1">
                <a:latin typeface="Courier New" charset="0"/>
                <a:ea typeface="Courier New" charset="0"/>
                <a:cs typeface="Courier New" charset="0"/>
              </a:rPr>
              <a:t>det_PRICE</a:t>
            </a:r>
            <a:r>
              <a:rPr lang="en-US" sz="900" dirty="0">
                <a:latin typeface="Courier New" charset="0"/>
                <a:ea typeface="Courier New" charset="0"/>
                <a:cs typeface="Courier New" charset="0"/>
              </a:rPr>
              <a:t> I-</a:t>
            </a:r>
            <a:r>
              <a:rPr lang="en-US" sz="900" dirty="0" err="1">
                <a:latin typeface="Courier New" charset="0"/>
                <a:ea typeface="Courier New" charset="0"/>
                <a:cs typeface="Courier New" charset="0"/>
              </a:rPr>
              <a:t>det_PRICE</a:t>
            </a:r>
            <a:r>
              <a:rPr lang="en-US" sz="900" dirty="0">
                <a:latin typeface="Courier New" charset="0"/>
                <a:ea typeface="Courier New" charset="0"/>
                <a:cs typeface="Courier New" charset="0"/>
              </a:rPr>
              <a:t> O </a:t>
            </a:r>
            <a:r>
              <a:rPr lang="en-US" sz="900" dirty="0" err="1">
                <a:latin typeface="Courier New" charset="0"/>
                <a:ea typeface="Courier New" charset="0"/>
                <a:cs typeface="Courier New" charset="0"/>
              </a:rPr>
              <a:t>O</a:t>
            </a:r>
            <a:r>
              <a:rPr lang="en-US" sz="900" dirty="0">
                <a:latin typeface="Courier New" charset="0"/>
                <a:ea typeface="Courier New" charset="0"/>
                <a:cs typeface="Courier New" charset="0"/>
              </a:rPr>
              <a:t> B-</a:t>
            </a:r>
            <a:r>
              <a:rPr lang="en-US" sz="900" dirty="0" err="1">
                <a:latin typeface="Courier New" charset="0"/>
                <a:ea typeface="Courier New" charset="0"/>
                <a:cs typeface="Courier New" charset="0"/>
              </a:rPr>
              <a:t>trsp_TYPE</a:t>
            </a:r>
            <a:r>
              <a:rPr lang="en-US" sz="900" dirty="0">
                <a:latin typeface="Courier New" charset="0"/>
                <a:ea typeface="Courier New" charset="0"/>
                <a:cs typeface="Courier New" charset="0"/>
              </a:rPr>
              <a:t> I-</a:t>
            </a:r>
            <a:r>
              <a:rPr lang="en-US" sz="900" dirty="0" err="1">
                <a:latin typeface="Courier New" charset="0"/>
                <a:ea typeface="Courier New" charset="0"/>
                <a:cs typeface="Courier New" charset="0"/>
              </a:rPr>
              <a:t>trsp_TYPE</a:t>
            </a:r>
            <a:r>
              <a:rPr lang="en-US" sz="900" dirty="0">
                <a:latin typeface="Courier New" charset="0"/>
                <a:ea typeface="Courier New" charset="0"/>
                <a:cs typeface="Courier New" charset="0"/>
              </a:rPr>
              <a:t> B-</a:t>
            </a:r>
            <a:r>
              <a:rPr lang="en-US" sz="900" dirty="0" err="1">
                <a:latin typeface="Courier New" charset="0"/>
                <a:ea typeface="Courier New" charset="0"/>
                <a:cs typeface="Courier New" charset="0"/>
              </a:rPr>
              <a:t>area_CITY</a:t>
            </a:r>
            <a:r>
              <a:rPr lang="en-US" sz="900" dirty="0">
                <a:latin typeface="Courier New" charset="0"/>
                <a:ea typeface="Courier New" charset="0"/>
                <a:cs typeface="Courier New" charset="0"/>
              </a:rPr>
              <a:t> O  O</a:t>
            </a:r>
            <a:r>
              <a:rPr lang="en-US" sz="900" b="1" dirty="0">
                <a:latin typeface="Courier New" charset="0"/>
                <a:ea typeface="Courier New" charset="0"/>
                <a:cs typeface="Courier New" charset="0"/>
              </a:rPr>
              <a:t> </a:t>
            </a:r>
          </a:p>
          <a:p>
            <a:pPr>
              <a:lnSpc>
                <a:spcPct val="150000"/>
              </a:lnSpc>
              <a:defRPr/>
            </a:pPr>
            <a:r>
              <a:rPr lang="en-US" altLang="zh-CN" sz="1013" b="1" dirty="0">
                <a:latin typeface="Courier New" charset="0"/>
                <a:ea typeface="Courier New" charset="0"/>
                <a:cs typeface="Courier New" charset="0"/>
              </a:rPr>
              <a:t>User</a:t>
            </a:r>
            <a:r>
              <a:rPr lang="zh-CN" altLang="en-US" sz="1013" b="1" dirty="0">
                <a:latin typeface="Courier New" charset="0"/>
                <a:ea typeface="Courier New" charset="0"/>
                <a:cs typeface="Courier New" charset="0"/>
              </a:rPr>
              <a:t> </a:t>
            </a:r>
            <a:r>
              <a:rPr lang="en-US" altLang="zh-CN" sz="1013" b="1" dirty="0">
                <a:latin typeface="Courier New" charset="0"/>
                <a:ea typeface="Courier New" charset="0"/>
                <a:cs typeface="Courier New" charset="0"/>
              </a:rPr>
              <a:t>Intents:</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QST_HOW_MUCH</a:t>
            </a:r>
            <a:r>
              <a:rPr lang="en-US" altLang="zh-CN" sz="1013" dirty="0">
                <a:latin typeface="Courier New" charset="0"/>
                <a:ea typeface="Courier New" charset="0"/>
                <a:cs typeface="Courier New" charset="0"/>
              </a:rPr>
              <a:t>;</a:t>
            </a:r>
            <a:r>
              <a:rPr lang="en-US" sz="1013" dirty="0">
                <a:latin typeface="Courier New" charset="0"/>
                <a:ea typeface="Courier New" charset="0"/>
                <a:cs typeface="Courier New" charset="0"/>
              </a:rPr>
              <a:t> QST_INFO</a:t>
            </a:r>
          </a:p>
          <a:p>
            <a:pPr>
              <a:lnSpc>
                <a:spcPct val="150000"/>
              </a:lnSpc>
              <a:defRPr/>
            </a:pPr>
            <a:r>
              <a:rPr lang="en-US" altLang="zh-CN" sz="1013" b="1" dirty="0">
                <a:latin typeface="Courier New" charset="0"/>
                <a:ea typeface="Courier New" charset="0"/>
                <a:cs typeface="Courier New" charset="0"/>
              </a:rPr>
              <a:t>System Actions:</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RES_EXPLAIN</a:t>
            </a:r>
            <a:r>
              <a:rPr lang="en-US" altLang="zh-CN" sz="1013" dirty="0">
                <a:latin typeface="Courier New" charset="0"/>
                <a:ea typeface="Courier New" charset="0"/>
                <a:cs typeface="Courier New" charset="0"/>
              </a:rPr>
              <a:t>;</a:t>
            </a:r>
            <a:r>
              <a:rPr lang="en-US" sz="1013" dirty="0">
                <a:latin typeface="Courier New" charset="0"/>
                <a:ea typeface="Courier New" charset="0"/>
                <a:cs typeface="Courier New" charset="0"/>
              </a:rPr>
              <a:t> RES_INFO; FOL_EXPLAIN; FOL_HOW_MUCH; FOL_INFO</a:t>
            </a:r>
          </a:p>
        </p:txBody>
      </p:sp>
      <p:pic>
        <p:nvPicPr>
          <p:cNvPr id="110" name="Picture 109"/>
          <p:cNvPicPr>
            <a:picLocks noChangeAspect="1"/>
          </p:cNvPicPr>
          <p:nvPr/>
        </p:nvPicPr>
        <p:blipFill>
          <a:blip r:embed="rId3"/>
          <a:stretch>
            <a:fillRect/>
          </a:stretch>
        </p:blipFill>
        <p:spPr>
          <a:xfrm>
            <a:off x="183606" y="2733819"/>
            <a:ext cx="3148427" cy="1697355"/>
          </a:xfrm>
          <a:prstGeom prst="rect">
            <a:avLst/>
          </a:prstGeom>
        </p:spPr>
      </p:pic>
      <p:sp>
        <p:nvSpPr>
          <p:cNvPr id="112" name="TextBox 111"/>
          <p:cNvSpPr txBox="1"/>
          <p:nvPr/>
        </p:nvSpPr>
        <p:spPr>
          <a:xfrm>
            <a:off x="847362" y="2190750"/>
            <a:ext cx="1589731" cy="307777"/>
          </a:xfrm>
          <a:prstGeom prst="rect">
            <a:avLst/>
          </a:prstGeom>
          <a:noFill/>
        </p:spPr>
        <p:txBody>
          <a:bodyPr wrap="none" rtlCol="0">
            <a:spAutoFit/>
          </a:bodyPr>
          <a:lstStyle/>
          <a:p>
            <a:r>
              <a:rPr lang="en-US" altLang="zh-CN" sz="1400" u="sng" dirty="0"/>
              <a:t>Task 1: Slot</a:t>
            </a:r>
            <a:r>
              <a:rPr lang="zh-CN" altLang="en-US" sz="1400" u="sng" dirty="0"/>
              <a:t> </a:t>
            </a:r>
            <a:r>
              <a:rPr lang="en-US" altLang="zh-CN" sz="1400" u="sng" dirty="0"/>
              <a:t>Tagging</a:t>
            </a:r>
            <a:endParaRPr lang="en-US" sz="1400" u="sng" dirty="0"/>
          </a:p>
        </p:txBody>
      </p:sp>
      <p:pic>
        <p:nvPicPr>
          <p:cNvPr id="113" name="Picture 112"/>
          <p:cNvPicPr>
            <a:picLocks noChangeAspect="1"/>
          </p:cNvPicPr>
          <p:nvPr/>
        </p:nvPicPr>
        <p:blipFill>
          <a:blip r:embed="rId4"/>
          <a:stretch>
            <a:fillRect/>
          </a:stretch>
        </p:blipFill>
        <p:spPr>
          <a:xfrm>
            <a:off x="3673774" y="2425209"/>
            <a:ext cx="3094168" cy="2005965"/>
          </a:xfrm>
          <a:prstGeom prst="rect">
            <a:avLst/>
          </a:prstGeom>
        </p:spPr>
      </p:pic>
      <p:sp>
        <p:nvSpPr>
          <p:cNvPr id="114" name="TextBox 113"/>
          <p:cNvSpPr txBox="1"/>
          <p:nvPr/>
        </p:nvSpPr>
        <p:spPr>
          <a:xfrm>
            <a:off x="3367435" y="2231128"/>
            <a:ext cx="3197478" cy="307777"/>
          </a:xfrm>
          <a:prstGeom prst="rect">
            <a:avLst/>
          </a:prstGeom>
          <a:noFill/>
        </p:spPr>
        <p:txBody>
          <a:bodyPr wrap="none" rtlCol="0">
            <a:spAutoFit/>
          </a:bodyPr>
          <a:lstStyle/>
          <a:p>
            <a:r>
              <a:rPr lang="en-US" altLang="zh-CN" sz="1400" u="sng" dirty="0"/>
              <a:t>Task 2: Multi-Label</a:t>
            </a:r>
            <a:r>
              <a:rPr lang="zh-CN" altLang="en-US" sz="1400" u="sng" dirty="0"/>
              <a:t> </a:t>
            </a:r>
            <a:r>
              <a:rPr lang="en-US" altLang="zh-CN" sz="1400" u="sng" dirty="0"/>
              <a:t>User</a:t>
            </a:r>
            <a:r>
              <a:rPr lang="zh-CN" altLang="en-US" sz="1400" u="sng" dirty="0"/>
              <a:t> </a:t>
            </a:r>
            <a:r>
              <a:rPr lang="en-US" altLang="zh-CN" sz="1400" u="sng" dirty="0"/>
              <a:t>Intent</a:t>
            </a:r>
            <a:r>
              <a:rPr lang="zh-CN" altLang="en-US" sz="1400" u="sng" dirty="0"/>
              <a:t> </a:t>
            </a:r>
            <a:r>
              <a:rPr lang="en-US" altLang="zh-CN" sz="1400" u="sng" dirty="0"/>
              <a:t>Prediction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51" y="4448960"/>
            <a:ext cx="2819797" cy="520320"/>
          </a:xfrm>
          <a:prstGeom prst="rect">
            <a:avLst/>
          </a:prstGeom>
        </p:spPr>
      </p:pic>
      <p:pic>
        <p:nvPicPr>
          <p:cNvPr id="4"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4431174"/>
            <a:ext cx="1467980" cy="682234"/>
          </a:xfrm>
          <a:prstGeom prst="rect">
            <a:avLst/>
          </a:prstGeom>
        </p:spPr>
      </p:pic>
      <p:sp>
        <p:nvSpPr>
          <p:cNvPr id="15" name="Rectangle 114"/>
          <p:cNvSpPr/>
          <p:nvPr/>
        </p:nvSpPr>
        <p:spPr>
          <a:xfrm>
            <a:off x="88760" y="3318115"/>
            <a:ext cx="6716018" cy="924223"/>
          </a:xfrm>
          <a:prstGeom prst="rect">
            <a:avLst/>
          </a:prstGeom>
          <a:noFill/>
          <a:ln w="349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Box 6"/>
          <p:cNvSpPr txBox="1"/>
          <p:nvPr/>
        </p:nvSpPr>
        <p:spPr>
          <a:xfrm rot="5400000">
            <a:off x="2968287" y="3665592"/>
            <a:ext cx="1059906" cy="261610"/>
          </a:xfrm>
          <a:prstGeom prst="rect">
            <a:avLst/>
          </a:prstGeom>
          <a:noFill/>
        </p:spPr>
        <p:txBody>
          <a:bodyPr wrap="none" rtlCol="0">
            <a:spAutoFit/>
          </a:bodyPr>
          <a:lstStyle/>
          <a:p>
            <a:r>
              <a:rPr lang="en-US" sz="1050" b="1" dirty="0">
                <a:solidFill>
                  <a:srgbClr val="C00000"/>
                </a:solidFill>
              </a:rPr>
              <a:t>Shared weights</a:t>
            </a:r>
          </a:p>
        </p:txBody>
      </p:sp>
      <p:pic>
        <p:nvPicPr>
          <p:cNvPr id="19"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2979" y="3561901"/>
            <a:ext cx="3421856" cy="385763"/>
          </a:xfrm>
          <a:prstGeom prst="rect">
            <a:avLst/>
          </a:prstGeom>
          <a:ln>
            <a:solidFill>
              <a:srgbClr val="C00000"/>
            </a:solidFill>
          </a:ln>
        </p:spPr>
      </p:pic>
    </p:spTree>
    <p:extLst>
      <p:ext uri="{BB962C8B-B14F-4D97-AF65-F5344CB8AC3E}">
        <p14:creationId xmlns:p14="http://schemas.microsoft.com/office/powerpoint/2010/main" val="2852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barn(inVertical)">
                                      <p:cBhvr>
                                        <p:cTn id="10" dur="500"/>
                                        <p:tgtEl>
                                          <p:spTgt spid="1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dissolve">
                                      <p:cBhvr>
                                        <p:cTn id="15" dur="500"/>
                                        <p:tgtEl>
                                          <p:spTgt spid="110"/>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barn(inVertical)">
                                      <p:cBhvr>
                                        <p:cTn id="26" dur="500"/>
                                        <p:tgtEl>
                                          <p:spTgt spid="1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dissolve">
                                      <p:cBhvr>
                                        <p:cTn id="31" dur="500"/>
                                        <p:tgtEl>
                                          <p:spTgt spid="113"/>
                                        </p:tgtEl>
                                      </p:cBhvr>
                                    </p:animEffect>
                                  </p:childTnLst>
                                </p:cTn>
                              </p:par>
                              <p:par>
                                <p:cTn id="32" presetID="9"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12" grpId="0"/>
      <p:bldP spid="1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圓角 21"/>
          <p:cNvSpPr/>
          <p:nvPr/>
        </p:nvSpPr>
        <p:spPr>
          <a:xfrm>
            <a:off x="206400" y="2020300"/>
            <a:ext cx="6361516" cy="2137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327" y="2687163"/>
            <a:ext cx="2927801" cy="2078483"/>
          </a:xfrm>
          <a:prstGeom prst="rect">
            <a:avLst/>
          </a:prstGeom>
        </p:spPr>
      </p:pic>
      <p:pic>
        <p:nvPicPr>
          <p:cNvPr id="5" name="Picture 4"/>
          <p:cNvPicPr>
            <a:picLocks noChangeAspect="1"/>
          </p:cNvPicPr>
          <p:nvPr/>
        </p:nvPicPr>
        <p:blipFill>
          <a:blip r:embed="rId4"/>
          <a:stretch>
            <a:fillRect/>
          </a:stretch>
        </p:blipFill>
        <p:spPr>
          <a:xfrm>
            <a:off x="3429000" y="2571750"/>
            <a:ext cx="3301981" cy="2193896"/>
          </a:xfrm>
          <a:prstGeom prst="rect">
            <a:avLst/>
          </a:prstGeom>
        </p:spPr>
      </p:pic>
      <p:sp>
        <p:nvSpPr>
          <p:cNvPr id="3" name="TextBox 2"/>
          <p:cNvSpPr txBox="1"/>
          <p:nvPr/>
        </p:nvSpPr>
        <p:spPr>
          <a:xfrm>
            <a:off x="133739" y="2316145"/>
            <a:ext cx="3295261" cy="307777"/>
          </a:xfrm>
          <a:prstGeom prst="rect">
            <a:avLst/>
          </a:prstGeom>
          <a:noFill/>
        </p:spPr>
        <p:txBody>
          <a:bodyPr wrap="none" rtlCol="0">
            <a:spAutoFit/>
          </a:bodyPr>
          <a:lstStyle/>
          <a:p>
            <a:r>
              <a:rPr lang="en-US" altLang="zh-TW" sz="1400" u="sng" dirty="0"/>
              <a:t>Task 1+2:</a:t>
            </a:r>
            <a:r>
              <a:rPr lang="zh-TW" altLang="en-US" sz="1400" u="sng" dirty="0"/>
              <a:t> </a:t>
            </a:r>
            <a:r>
              <a:rPr lang="en-US" sz="1400" u="sng" dirty="0"/>
              <a:t>Natural Language Understanding</a:t>
            </a:r>
          </a:p>
        </p:txBody>
      </p:sp>
      <p:sp>
        <p:nvSpPr>
          <p:cNvPr id="8" name="標題 7"/>
          <p:cNvSpPr>
            <a:spLocks noGrp="1"/>
          </p:cNvSpPr>
          <p:nvPr>
            <p:ph type="title"/>
          </p:nvPr>
        </p:nvSpPr>
        <p:spPr/>
        <p:txBody>
          <a:bodyPr>
            <a:normAutofit/>
          </a:bodyPr>
          <a:lstStyle/>
          <a:p>
            <a:r>
              <a:rPr lang="en-US" altLang="zh-CN" sz="2800" dirty="0"/>
              <a:t>NLU+DM 1: Pipelined BLSTMs</a:t>
            </a:r>
            <a:endParaRPr lang="en-US" sz="2800" dirty="0"/>
          </a:p>
        </p:txBody>
      </p:sp>
      <p:sp>
        <p:nvSpPr>
          <p:cNvPr id="2" name="投影片編號版面配置區 1"/>
          <p:cNvSpPr>
            <a:spLocks noGrp="1"/>
          </p:cNvSpPr>
          <p:nvPr>
            <p:ph type="sldNum" sz="quarter" idx="12"/>
          </p:nvPr>
        </p:nvSpPr>
        <p:spPr/>
        <p:txBody>
          <a:bodyPr anchor="ctr" anchorCtr="1">
            <a:normAutofit fontScale="62500" lnSpcReduction="20000"/>
          </a:bodyPr>
          <a:lstStyle/>
          <a:p>
            <a:pPr algn="r" defTabSz="342900">
              <a:defRPr/>
            </a:pPr>
            <a:fld id="{629637A9-119A-49DA-BD12-AAC58B377D80}" type="slidenum">
              <a:rPr kumimoji="0" lang="en-US" smtClean="0"/>
              <a:pPr algn="r" defTabSz="342900">
                <a:defRPr/>
              </a:pPr>
              <a:t>8</a:t>
            </a:fld>
            <a:endParaRPr kumimoji="0" lang="en-US" dirty="0"/>
          </a:p>
        </p:txBody>
      </p:sp>
      <p:sp>
        <p:nvSpPr>
          <p:cNvPr id="10" name="TextBox 9"/>
          <p:cNvSpPr txBox="1"/>
          <p:nvPr/>
        </p:nvSpPr>
        <p:spPr>
          <a:xfrm>
            <a:off x="990728" y="4739014"/>
            <a:ext cx="1329210" cy="307777"/>
          </a:xfrm>
          <a:prstGeom prst="rect">
            <a:avLst/>
          </a:prstGeom>
          <a:noFill/>
        </p:spPr>
        <p:txBody>
          <a:bodyPr wrap="none" rtlCol="0">
            <a:spAutoFit/>
          </a:bodyPr>
          <a:lstStyle/>
          <a:p>
            <a:r>
              <a:rPr lang="en-US" sz="1400" dirty="0"/>
              <a:t>single user turn</a:t>
            </a:r>
          </a:p>
        </p:txBody>
      </p:sp>
      <p:sp>
        <p:nvSpPr>
          <p:cNvPr id="18" name="TextBox 17"/>
          <p:cNvSpPr txBox="1"/>
          <p:nvPr/>
        </p:nvSpPr>
        <p:spPr>
          <a:xfrm>
            <a:off x="3638099" y="4768611"/>
            <a:ext cx="3069047" cy="307777"/>
          </a:xfrm>
          <a:prstGeom prst="rect">
            <a:avLst/>
          </a:prstGeom>
          <a:noFill/>
        </p:spPr>
        <p:txBody>
          <a:bodyPr wrap="square" rtlCol="0">
            <a:spAutoFit/>
          </a:bodyPr>
          <a:lstStyle/>
          <a:p>
            <a:r>
              <a:rPr lang="en-US" sz="1400" dirty="0"/>
              <a:t>current user turn w/ contextual history</a:t>
            </a:r>
          </a:p>
        </p:txBody>
      </p:sp>
      <p:sp>
        <p:nvSpPr>
          <p:cNvPr id="25" name="Oval 24"/>
          <p:cNvSpPr/>
          <p:nvPr/>
        </p:nvSpPr>
        <p:spPr>
          <a:xfrm>
            <a:off x="3245520" y="4232245"/>
            <a:ext cx="1066800" cy="457201"/>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cxnSpLocks/>
            <a:stCxn id="25" idx="1"/>
            <a:endCxn id="4" idx="3"/>
          </p:cNvCxnSpPr>
          <p:nvPr/>
        </p:nvCxnSpPr>
        <p:spPr>
          <a:xfrm flipH="1" flipV="1">
            <a:off x="3004128" y="3726405"/>
            <a:ext cx="397621" cy="572796"/>
          </a:xfrm>
          <a:prstGeom prst="line">
            <a:avLst/>
          </a:prstGeom>
          <a:ln w="19050"/>
        </p:spPr>
        <p:style>
          <a:lnRef idx="1">
            <a:schemeClr val="dk1"/>
          </a:lnRef>
          <a:fillRef idx="0">
            <a:schemeClr val="dk1"/>
          </a:fillRef>
          <a:effectRef idx="0">
            <a:schemeClr val="dk1"/>
          </a:effectRef>
          <a:fontRef idx="minor">
            <a:schemeClr val="tx1"/>
          </a:fontRef>
        </p:style>
      </p:cxnSp>
      <p:sp>
        <p:nvSpPr>
          <p:cNvPr id="12" name="Rectangle 8"/>
          <p:cNvSpPr/>
          <p:nvPr/>
        </p:nvSpPr>
        <p:spPr>
          <a:xfrm>
            <a:off x="174216" y="1276350"/>
            <a:ext cx="6772275" cy="1008225"/>
          </a:xfrm>
          <a:prstGeom prst="rect">
            <a:avLst/>
          </a:prstGeom>
        </p:spPr>
        <p:txBody>
          <a:bodyPr wrap="square">
            <a:spAutoFit/>
          </a:bodyPr>
          <a:lstStyle/>
          <a:p>
            <a:pPr>
              <a:lnSpc>
                <a:spcPct val="150000"/>
              </a:lnSpc>
              <a:defRPr/>
            </a:pPr>
            <a:r>
              <a:rPr lang="en-US" altLang="zh-CN" sz="1013" b="1" dirty="0">
                <a:latin typeface="Courier New" charset="0"/>
                <a:ea typeface="Courier New" charset="0"/>
                <a:cs typeface="Courier New" charset="0"/>
              </a:rPr>
              <a:t>Utterance:</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BOS % um  how        much   is a   taxi     cab        there    ? EOS</a:t>
            </a:r>
            <a:r>
              <a:rPr lang="en-US" sz="1013" b="1" dirty="0">
                <a:latin typeface="Courier New" charset="0"/>
                <a:ea typeface="Courier New" charset="0"/>
                <a:cs typeface="Courier New" charset="0"/>
              </a:rPr>
              <a:t> </a:t>
            </a:r>
          </a:p>
          <a:p>
            <a:pPr>
              <a:lnSpc>
                <a:spcPct val="150000"/>
              </a:lnSpc>
              <a:defRPr/>
            </a:pPr>
            <a:r>
              <a:rPr lang="en-US" altLang="zh-CN" sz="1013" b="1" dirty="0">
                <a:latin typeface="Courier New" charset="0"/>
                <a:ea typeface="Courier New" charset="0"/>
                <a:cs typeface="Courier New" charset="0"/>
              </a:rPr>
              <a:t>Slot</a:t>
            </a:r>
            <a:r>
              <a:rPr lang="zh-CN" altLang="en-US" sz="1013" b="1" dirty="0">
                <a:latin typeface="Courier New" charset="0"/>
                <a:ea typeface="Courier New" charset="0"/>
                <a:cs typeface="Courier New" charset="0"/>
              </a:rPr>
              <a:t> </a:t>
            </a:r>
            <a:r>
              <a:rPr lang="en-US" altLang="zh-CN" sz="1013" b="1" dirty="0">
                <a:latin typeface="Courier New" charset="0"/>
                <a:ea typeface="Courier New" charset="0"/>
                <a:cs typeface="Courier New" charset="0"/>
              </a:rPr>
              <a:t>Tags:</a:t>
            </a:r>
            <a:r>
              <a:rPr lang="zh-CN" altLang="en-US" sz="1013" b="1" dirty="0">
                <a:latin typeface="Courier New" charset="0"/>
                <a:ea typeface="Courier New" charset="0"/>
                <a:cs typeface="Courier New" charset="0"/>
              </a:rPr>
              <a:t>  </a:t>
            </a:r>
            <a:r>
              <a:rPr lang="en-US" sz="900" dirty="0">
                <a:latin typeface="Courier New" charset="0"/>
                <a:ea typeface="Courier New" charset="0"/>
                <a:cs typeface="Courier New" charset="0"/>
              </a:rPr>
              <a:t>O </a:t>
            </a:r>
            <a:r>
              <a:rPr lang="zh-CN" altLang="en-US" sz="900" dirty="0">
                <a:latin typeface="Courier New" charset="0"/>
                <a:ea typeface="Courier New" charset="0"/>
                <a:cs typeface="Courier New" charset="0"/>
              </a:rPr>
              <a:t> </a:t>
            </a:r>
            <a:r>
              <a:rPr lang="en-US" sz="900" dirty="0">
                <a:latin typeface="Courier New" charset="0"/>
                <a:ea typeface="Courier New" charset="0"/>
                <a:cs typeface="Courier New" charset="0"/>
              </a:rPr>
              <a:t>O  O B-</a:t>
            </a:r>
            <a:r>
              <a:rPr lang="en-US" sz="900" dirty="0" err="1">
                <a:latin typeface="Courier New" charset="0"/>
                <a:ea typeface="Courier New" charset="0"/>
                <a:cs typeface="Courier New" charset="0"/>
              </a:rPr>
              <a:t>det_PRICE</a:t>
            </a:r>
            <a:r>
              <a:rPr lang="en-US" sz="900" dirty="0">
                <a:latin typeface="Courier New" charset="0"/>
                <a:ea typeface="Courier New" charset="0"/>
                <a:cs typeface="Courier New" charset="0"/>
              </a:rPr>
              <a:t> I-</a:t>
            </a:r>
            <a:r>
              <a:rPr lang="en-US" sz="900" dirty="0" err="1">
                <a:latin typeface="Courier New" charset="0"/>
                <a:ea typeface="Courier New" charset="0"/>
                <a:cs typeface="Courier New" charset="0"/>
              </a:rPr>
              <a:t>det_PRICE</a:t>
            </a:r>
            <a:r>
              <a:rPr lang="en-US" sz="900" dirty="0">
                <a:latin typeface="Courier New" charset="0"/>
                <a:ea typeface="Courier New" charset="0"/>
                <a:cs typeface="Courier New" charset="0"/>
              </a:rPr>
              <a:t> O </a:t>
            </a:r>
            <a:r>
              <a:rPr lang="en-US" sz="900" dirty="0" err="1">
                <a:latin typeface="Courier New" charset="0"/>
                <a:ea typeface="Courier New" charset="0"/>
                <a:cs typeface="Courier New" charset="0"/>
              </a:rPr>
              <a:t>O</a:t>
            </a:r>
            <a:r>
              <a:rPr lang="en-US" sz="900" dirty="0">
                <a:latin typeface="Courier New" charset="0"/>
                <a:ea typeface="Courier New" charset="0"/>
                <a:cs typeface="Courier New" charset="0"/>
              </a:rPr>
              <a:t> B-</a:t>
            </a:r>
            <a:r>
              <a:rPr lang="en-US" sz="900" dirty="0" err="1">
                <a:latin typeface="Courier New" charset="0"/>
                <a:ea typeface="Courier New" charset="0"/>
                <a:cs typeface="Courier New" charset="0"/>
              </a:rPr>
              <a:t>trsp_TYPE</a:t>
            </a:r>
            <a:r>
              <a:rPr lang="en-US" sz="900" dirty="0">
                <a:latin typeface="Courier New" charset="0"/>
                <a:ea typeface="Courier New" charset="0"/>
                <a:cs typeface="Courier New" charset="0"/>
              </a:rPr>
              <a:t> I-</a:t>
            </a:r>
            <a:r>
              <a:rPr lang="en-US" sz="900" dirty="0" err="1">
                <a:latin typeface="Courier New" charset="0"/>
                <a:ea typeface="Courier New" charset="0"/>
                <a:cs typeface="Courier New" charset="0"/>
              </a:rPr>
              <a:t>trsp_TYPE</a:t>
            </a:r>
            <a:r>
              <a:rPr lang="en-US" sz="900" dirty="0">
                <a:latin typeface="Courier New" charset="0"/>
                <a:ea typeface="Courier New" charset="0"/>
                <a:cs typeface="Courier New" charset="0"/>
              </a:rPr>
              <a:t> B-</a:t>
            </a:r>
            <a:r>
              <a:rPr lang="en-US" sz="900" dirty="0" err="1">
                <a:latin typeface="Courier New" charset="0"/>
                <a:ea typeface="Courier New" charset="0"/>
                <a:cs typeface="Courier New" charset="0"/>
              </a:rPr>
              <a:t>area_CITY</a:t>
            </a:r>
            <a:r>
              <a:rPr lang="en-US" sz="900" dirty="0">
                <a:latin typeface="Courier New" charset="0"/>
                <a:ea typeface="Courier New" charset="0"/>
                <a:cs typeface="Courier New" charset="0"/>
              </a:rPr>
              <a:t> O  O</a:t>
            </a:r>
            <a:r>
              <a:rPr lang="en-US" sz="900" b="1" dirty="0">
                <a:latin typeface="Courier New" charset="0"/>
                <a:ea typeface="Courier New" charset="0"/>
                <a:cs typeface="Courier New" charset="0"/>
              </a:rPr>
              <a:t> </a:t>
            </a:r>
          </a:p>
          <a:p>
            <a:pPr>
              <a:lnSpc>
                <a:spcPct val="150000"/>
              </a:lnSpc>
              <a:defRPr/>
            </a:pPr>
            <a:r>
              <a:rPr lang="en-US" altLang="zh-CN" sz="1013" b="1" dirty="0">
                <a:latin typeface="Courier New" charset="0"/>
                <a:ea typeface="Courier New" charset="0"/>
                <a:cs typeface="Courier New" charset="0"/>
              </a:rPr>
              <a:t>User</a:t>
            </a:r>
            <a:r>
              <a:rPr lang="zh-CN" altLang="en-US" sz="1013" b="1" dirty="0">
                <a:latin typeface="Courier New" charset="0"/>
                <a:ea typeface="Courier New" charset="0"/>
                <a:cs typeface="Courier New" charset="0"/>
              </a:rPr>
              <a:t> </a:t>
            </a:r>
            <a:r>
              <a:rPr lang="en-US" altLang="zh-CN" sz="1013" b="1" dirty="0">
                <a:latin typeface="Courier New" charset="0"/>
                <a:ea typeface="Courier New" charset="0"/>
                <a:cs typeface="Courier New" charset="0"/>
              </a:rPr>
              <a:t>Intents:</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QST_HOW_MUCH</a:t>
            </a:r>
            <a:r>
              <a:rPr lang="en-US" altLang="zh-CN" sz="1013" dirty="0">
                <a:latin typeface="Courier New" charset="0"/>
                <a:ea typeface="Courier New" charset="0"/>
                <a:cs typeface="Courier New" charset="0"/>
              </a:rPr>
              <a:t>;</a:t>
            </a:r>
            <a:r>
              <a:rPr lang="en-US" sz="1013" dirty="0">
                <a:latin typeface="Courier New" charset="0"/>
                <a:ea typeface="Courier New" charset="0"/>
                <a:cs typeface="Courier New" charset="0"/>
              </a:rPr>
              <a:t> QST_INFO</a:t>
            </a:r>
          </a:p>
          <a:p>
            <a:pPr>
              <a:lnSpc>
                <a:spcPct val="150000"/>
              </a:lnSpc>
              <a:defRPr/>
            </a:pPr>
            <a:r>
              <a:rPr lang="en-US" altLang="zh-CN" sz="1013" b="1" dirty="0">
                <a:latin typeface="Courier New" charset="0"/>
                <a:ea typeface="Courier New" charset="0"/>
                <a:cs typeface="Courier New" charset="0"/>
              </a:rPr>
              <a:t>System Actions:</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RES_EXPLAIN</a:t>
            </a:r>
            <a:r>
              <a:rPr lang="en-US" altLang="zh-CN" sz="1013" dirty="0">
                <a:latin typeface="Courier New" charset="0"/>
                <a:ea typeface="Courier New" charset="0"/>
                <a:cs typeface="Courier New" charset="0"/>
              </a:rPr>
              <a:t>;</a:t>
            </a:r>
            <a:r>
              <a:rPr lang="en-US" sz="1013" dirty="0">
                <a:latin typeface="Courier New" charset="0"/>
                <a:ea typeface="Courier New" charset="0"/>
                <a:cs typeface="Courier New" charset="0"/>
              </a:rPr>
              <a:t> RES_INFO; FOL_EXPLAIN; FOL_HOW_MUCH; FOL_INFO</a:t>
            </a:r>
          </a:p>
        </p:txBody>
      </p:sp>
      <p:sp>
        <p:nvSpPr>
          <p:cNvPr id="20" name="TextBox 2"/>
          <p:cNvSpPr txBox="1"/>
          <p:nvPr/>
        </p:nvSpPr>
        <p:spPr>
          <a:xfrm>
            <a:off x="3502514" y="2316146"/>
            <a:ext cx="3409780" cy="307777"/>
          </a:xfrm>
          <a:prstGeom prst="rect">
            <a:avLst/>
          </a:prstGeom>
          <a:noFill/>
        </p:spPr>
        <p:txBody>
          <a:bodyPr wrap="none" rtlCol="0">
            <a:spAutoFit/>
          </a:bodyPr>
          <a:lstStyle/>
          <a:p>
            <a:r>
              <a:rPr lang="en-US" sz="1400" u="sng" dirty="0"/>
              <a:t>Task 3</a:t>
            </a:r>
            <a:r>
              <a:rPr lang="en-US" altLang="zh-TW" sz="1400" u="sng" dirty="0"/>
              <a:t>:</a:t>
            </a:r>
            <a:r>
              <a:rPr lang="zh-TW" altLang="en-US" sz="1400" u="sng" dirty="0"/>
              <a:t> </a:t>
            </a:r>
            <a:r>
              <a:rPr lang="en-US" sz="1400" u="sng" dirty="0"/>
              <a:t>Multi-Label System Action Prediction</a:t>
            </a:r>
          </a:p>
        </p:txBody>
      </p:sp>
      <p:sp>
        <p:nvSpPr>
          <p:cNvPr id="13" name="箭號: 向右 12"/>
          <p:cNvSpPr/>
          <p:nvPr/>
        </p:nvSpPr>
        <p:spPr>
          <a:xfrm>
            <a:off x="3186775" y="2863150"/>
            <a:ext cx="457200" cy="31819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4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p:bldP spid="25" grpId="0" animBg="1"/>
      <p:bldP spid="20"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110"/>
            <a:ext cx="6400800" cy="1005840"/>
          </a:xfrm>
        </p:spPr>
        <p:txBody>
          <a:bodyPr>
            <a:normAutofit fontScale="90000"/>
          </a:bodyPr>
          <a:lstStyle/>
          <a:p>
            <a:r>
              <a:rPr lang="en-US" altLang="zh-CN" dirty="0"/>
              <a:t>NLU+DM 2: End-to-End</a:t>
            </a:r>
            <a:r>
              <a:rPr lang="zh-CN" altLang="en-US" dirty="0"/>
              <a:t> </a:t>
            </a:r>
            <a:r>
              <a:rPr lang="en-US" dirty="0"/>
              <a:t>Model</a:t>
            </a:r>
            <a:r>
              <a:rPr lang="zh-CN" altLang="en-US" dirty="0"/>
              <a:t> </a:t>
            </a:r>
            <a:r>
              <a:rPr lang="en-US" altLang="zh-CN" dirty="0"/>
              <a:t>(</a:t>
            </a:r>
            <a:r>
              <a:rPr lang="en-US" altLang="zh-CN" dirty="0" err="1"/>
              <a:t>JointModel</a:t>
            </a:r>
            <a:r>
              <a:rPr lang="en-US" altLang="zh-CN" dirty="0"/>
              <a:t>)</a:t>
            </a:r>
            <a:endParaRPr lang="en-US" dirty="0"/>
          </a:p>
        </p:txBody>
      </p:sp>
      <p:pic>
        <p:nvPicPr>
          <p:cNvPr id="4" name="Picture 2"/>
          <p:cNvPicPr>
            <a:picLocks noChangeAspect="1"/>
          </p:cNvPicPr>
          <p:nvPr/>
        </p:nvPicPr>
        <p:blipFill>
          <a:blip r:embed="rId3"/>
          <a:stretch>
            <a:fillRect/>
          </a:stretch>
        </p:blipFill>
        <p:spPr>
          <a:xfrm>
            <a:off x="133738" y="2607787"/>
            <a:ext cx="4070914" cy="2402363"/>
          </a:xfrm>
          <a:prstGeom prst="rect">
            <a:avLst/>
          </a:prstGeom>
        </p:spPr>
      </p:pic>
      <p:pic>
        <p:nvPicPr>
          <p:cNvPr id="6"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2107" y="2650887"/>
            <a:ext cx="2656489" cy="903206"/>
          </a:xfrm>
          <a:prstGeom prst="rect">
            <a:avLst/>
          </a:prstGeom>
        </p:spPr>
      </p:pic>
      <p:pic>
        <p:nvPicPr>
          <p:cNvPr id="7"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952" y="3712314"/>
            <a:ext cx="1878806" cy="200025"/>
          </a:xfrm>
          <a:prstGeom prst="rect">
            <a:avLst/>
          </a:prstGeom>
        </p:spPr>
      </p:pic>
      <p:sp>
        <p:nvSpPr>
          <p:cNvPr id="8" name="投影片編號版面配置區 7"/>
          <p:cNvSpPr>
            <a:spLocks noGrp="1"/>
          </p:cNvSpPr>
          <p:nvPr>
            <p:ph type="sldNum" sz="quarter" idx="12"/>
          </p:nvPr>
        </p:nvSpPr>
        <p:spPr/>
        <p:txBody>
          <a:bodyPr>
            <a:normAutofit fontScale="62500" lnSpcReduction="20000"/>
          </a:bodyPr>
          <a:lstStyle/>
          <a:p>
            <a:fld id="{8F82E0A0-C266-4798-8C8F-B9F91E9DA37E}" type="slidenum">
              <a:rPr lang="en-US" altLang="zh-TW" smtClean="0"/>
              <a:pPr/>
              <a:t>9</a:t>
            </a:fld>
            <a:endParaRPr lang="en-US" dirty="0"/>
          </a:p>
        </p:txBody>
      </p:sp>
      <p:sp>
        <p:nvSpPr>
          <p:cNvPr id="9" name="矩形: 圓角 8"/>
          <p:cNvSpPr/>
          <p:nvPr/>
        </p:nvSpPr>
        <p:spPr>
          <a:xfrm>
            <a:off x="206400" y="1599562"/>
            <a:ext cx="6361516" cy="643196"/>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p:cNvSpPr/>
          <p:nvPr/>
        </p:nvSpPr>
        <p:spPr>
          <a:xfrm>
            <a:off x="174216" y="1276350"/>
            <a:ext cx="6772275" cy="1008225"/>
          </a:xfrm>
          <a:prstGeom prst="rect">
            <a:avLst/>
          </a:prstGeom>
        </p:spPr>
        <p:txBody>
          <a:bodyPr wrap="square">
            <a:spAutoFit/>
          </a:bodyPr>
          <a:lstStyle/>
          <a:p>
            <a:pPr>
              <a:lnSpc>
                <a:spcPct val="150000"/>
              </a:lnSpc>
              <a:defRPr/>
            </a:pPr>
            <a:r>
              <a:rPr lang="en-US" altLang="zh-CN" sz="1013" b="1" dirty="0">
                <a:latin typeface="Courier New" charset="0"/>
                <a:ea typeface="Courier New" charset="0"/>
                <a:cs typeface="Courier New" charset="0"/>
              </a:rPr>
              <a:t>Utterance:</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BOS % um  how        much   is a   taxi     cab        there    ? EOS</a:t>
            </a:r>
            <a:r>
              <a:rPr lang="en-US" sz="1013" b="1" dirty="0">
                <a:latin typeface="Courier New" charset="0"/>
                <a:ea typeface="Courier New" charset="0"/>
                <a:cs typeface="Courier New" charset="0"/>
              </a:rPr>
              <a:t> </a:t>
            </a:r>
          </a:p>
          <a:p>
            <a:pPr>
              <a:lnSpc>
                <a:spcPct val="150000"/>
              </a:lnSpc>
              <a:defRPr/>
            </a:pPr>
            <a:r>
              <a:rPr lang="en-US" altLang="zh-CN" sz="1013" b="1" dirty="0">
                <a:latin typeface="Courier New" charset="0"/>
                <a:ea typeface="Courier New" charset="0"/>
                <a:cs typeface="Courier New" charset="0"/>
              </a:rPr>
              <a:t>Slot</a:t>
            </a:r>
            <a:r>
              <a:rPr lang="zh-CN" altLang="en-US" sz="1013" b="1" dirty="0">
                <a:latin typeface="Courier New" charset="0"/>
                <a:ea typeface="Courier New" charset="0"/>
                <a:cs typeface="Courier New" charset="0"/>
              </a:rPr>
              <a:t> </a:t>
            </a:r>
            <a:r>
              <a:rPr lang="en-US" altLang="zh-CN" sz="1013" b="1" dirty="0">
                <a:latin typeface="Courier New" charset="0"/>
                <a:ea typeface="Courier New" charset="0"/>
                <a:cs typeface="Courier New" charset="0"/>
              </a:rPr>
              <a:t>Tags:</a:t>
            </a:r>
            <a:r>
              <a:rPr lang="zh-CN" altLang="en-US" sz="1013" b="1" dirty="0">
                <a:latin typeface="Courier New" charset="0"/>
                <a:ea typeface="Courier New" charset="0"/>
                <a:cs typeface="Courier New" charset="0"/>
              </a:rPr>
              <a:t>  </a:t>
            </a:r>
            <a:r>
              <a:rPr lang="en-US" sz="900" dirty="0">
                <a:latin typeface="Courier New" charset="0"/>
                <a:ea typeface="Courier New" charset="0"/>
                <a:cs typeface="Courier New" charset="0"/>
              </a:rPr>
              <a:t>O </a:t>
            </a:r>
            <a:r>
              <a:rPr lang="zh-CN" altLang="en-US" sz="900" dirty="0">
                <a:latin typeface="Courier New" charset="0"/>
                <a:ea typeface="Courier New" charset="0"/>
                <a:cs typeface="Courier New" charset="0"/>
              </a:rPr>
              <a:t> </a:t>
            </a:r>
            <a:r>
              <a:rPr lang="en-US" sz="900" dirty="0">
                <a:latin typeface="Courier New" charset="0"/>
                <a:ea typeface="Courier New" charset="0"/>
                <a:cs typeface="Courier New" charset="0"/>
              </a:rPr>
              <a:t>O  O B-</a:t>
            </a:r>
            <a:r>
              <a:rPr lang="en-US" sz="900" dirty="0" err="1">
                <a:latin typeface="Courier New" charset="0"/>
                <a:ea typeface="Courier New" charset="0"/>
                <a:cs typeface="Courier New" charset="0"/>
              </a:rPr>
              <a:t>det_PRICE</a:t>
            </a:r>
            <a:r>
              <a:rPr lang="en-US" sz="900" dirty="0">
                <a:latin typeface="Courier New" charset="0"/>
                <a:ea typeface="Courier New" charset="0"/>
                <a:cs typeface="Courier New" charset="0"/>
              </a:rPr>
              <a:t> I-</a:t>
            </a:r>
            <a:r>
              <a:rPr lang="en-US" sz="900" dirty="0" err="1">
                <a:latin typeface="Courier New" charset="0"/>
                <a:ea typeface="Courier New" charset="0"/>
                <a:cs typeface="Courier New" charset="0"/>
              </a:rPr>
              <a:t>det_PRICE</a:t>
            </a:r>
            <a:r>
              <a:rPr lang="en-US" sz="900" dirty="0">
                <a:latin typeface="Courier New" charset="0"/>
                <a:ea typeface="Courier New" charset="0"/>
                <a:cs typeface="Courier New" charset="0"/>
              </a:rPr>
              <a:t> O </a:t>
            </a:r>
            <a:r>
              <a:rPr lang="en-US" sz="900" dirty="0" err="1">
                <a:latin typeface="Courier New" charset="0"/>
                <a:ea typeface="Courier New" charset="0"/>
                <a:cs typeface="Courier New" charset="0"/>
              </a:rPr>
              <a:t>O</a:t>
            </a:r>
            <a:r>
              <a:rPr lang="en-US" sz="900" dirty="0">
                <a:latin typeface="Courier New" charset="0"/>
                <a:ea typeface="Courier New" charset="0"/>
                <a:cs typeface="Courier New" charset="0"/>
              </a:rPr>
              <a:t> B-</a:t>
            </a:r>
            <a:r>
              <a:rPr lang="en-US" sz="900" dirty="0" err="1">
                <a:latin typeface="Courier New" charset="0"/>
                <a:ea typeface="Courier New" charset="0"/>
                <a:cs typeface="Courier New" charset="0"/>
              </a:rPr>
              <a:t>trsp_TYPE</a:t>
            </a:r>
            <a:r>
              <a:rPr lang="en-US" sz="900" dirty="0">
                <a:latin typeface="Courier New" charset="0"/>
                <a:ea typeface="Courier New" charset="0"/>
                <a:cs typeface="Courier New" charset="0"/>
              </a:rPr>
              <a:t> I-</a:t>
            </a:r>
            <a:r>
              <a:rPr lang="en-US" sz="900" dirty="0" err="1">
                <a:latin typeface="Courier New" charset="0"/>
                <a:ea typeface="Courier New" charset="0"/>
                <a:cs typeface="Courier New" charset="0"/>
              </a:rPr>
              <a:t>trsp_TYPE</a:t>
            </a:r>
            <a:r>
              <a:rPr lang="en-US" sz="900" dirty="0">
                <a:latin typeface="Courier New" charset="0"/>
                <a:ea typeface="Courier New" charset="0"/>
                <a:cs typeface="Courier New" charset="0"/>
              </a:rPr>
              <a:t> B-</a:t>
            </a:r>
            <a:r>
              <a:rPr lang="en-US" sz="900" dirty="0" err="1">
                <a:latin typeface="Courier New" charset="0"/>
                <a:ea typeface="Courier New" charset="0"/>
                <a:cs typeface="Courier New" charset="0"/>
              </a:rPr>
              <a:t>area_CITY</a:t>
            </a:r>
            <a:r>
              <a:rPr lang="en-US" sz="900" dirty="0">
                <a:latin typeface="Courier New" charset="0"/>
                <a:ea typeface="Courier New" charset="0"/>
                <a:cs typeface="Courier New" charset="0"/>
              </a:rPr>
              <a:t> O  O</a:t>
            </a:r>
            <a:r>
              <a:rPr lang="en-US" sz="900" b="1" dirty="0">
                <a:latin typeface="Courier New" charset="0"/>
                <a:ea typeface="Courier New" charset="0"/>
                <a:cs typeface="Courier New" charset="0"/>
              </a:rPr>
              <a:t> </a:t>
            </a:r>
          </a:p>
          <a:p>
            <a:pPr>
              <a:lnSpc>
                <a:spcPct val="150000"/>
              </a:lnSpc>
              <a:defRPr/>
            </a:pPr>
            <a:r>
              <a:rPr lang="en-US" altLang="zh-CN" sz="1013" b="1" dirty="0">
                <a:latin typeface="Courier New" charset="0"/>
                <a:ea typeface="Courier New" charset="0"/>
                <a:cs typeface="Courier New" charset="0"/>
              </a:rPr>
              <a:t>User</a:t>
            </a:r>
            <a:r>
              <a:rPr lang="zh-CN" altLang="en-US" sz="1013" b="1" dirty="0">
                <a:latin typeface="Courier New" charset="0"/>
                <a:ea typeface="Courier New" charset="0"/>
                <a:cs typeface="Courier New" charset="0"/>
              </a:rPr>
              <a:t> </a:t>
            </a:r>
            <a:r>
              <a:rPr lang="en-US" altLang="zh-CN" sz="1013" b="1" dirty="0">
                <a:latin typeface="Courier New" charset="0"/>
                <a:ea typeface="Courier New" charset="0"/>
                <a:cs typeface="Courier New" charset="0"/>
              </a:rPr>
              <a:t>Intents:</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QST_HOW_MUCH</a:t>
            </a:r>
            <a:r>
              <a:rPr lang="en-US" altLang="zh-CN" sz="1013" dirty="0">
                <a:latin typeface="Courier New" charset="0"/>
                <a:ea typeface="Courier New" charset="0"/>
                <a:cs typeface="Courier New" charset="0"/>
              </a:rPr>
              <a:t>;</a:t>
            </a:r>
            <a:r>
              <a:rPr lang="en-US" sz="1013" dirty="0">
                <a:latin typeface="Courier New" charset="0"/>
                <a:ea typeface="Courier New" charset="0"/>
                <a:cs typeface="Courier New" charset="0"/>
              </a:rPr>
              <a:t> QST_INFO</a:t>
            </a:r>
          </a:p>
          <a:p>
            <a:pPr>
              <a:lnSpc>
                <a:spcPct val="150000"/>
              </a:lnSpc>
              <a:defRPr/>
            </a:pPr>
            <a:r>
              <a:rPr lang="en-US" altLang="zh-CN" sz="1013" b="1" dirty="0">
                <a:latin typeface="Courier New" charset="0"/>
                <a:ea typeface="Courier New" charset="0"/>
                <a:cs typeface="Courier New" charset="0"/>
              </a:rPr>
              <a:t>System Actions:</a:t>
            </a:r>
            <a:r>
              <a:rPr lang="zh-CN" altLang="en-US" sz="1013" b="1" dirty="0">
                <a:latin typeface="Courier New" charset="0"/>
                <a:ea typeface="Courier New" charset="0"/>
                <a:cs typeface="Courier New" charset="0"/>
              </a:rPr>
              <a:t> </a:t>
            </a:r>
            <a:r>
              <a:rPr lang="en-US" sz="1013" dirty="0">
                <a:latin typeface="Courier New" charset="0"/>
                <a:ea typeface="Courier New" charset="0"/>
                <a:cs typeface="Courier New" charset="0"/>
              </a:rPr>
              <a:t>RES_EXPLAIN</a:t>
            </a:r>
            <a:r>
              <a:rPr lang="en-US" altLang="zh-CN" sz="1013" dirty="0">
                <a:latin typeface="Courier New" charset="0"/>
                <a:ea typeface="Courier New" charset="0"/>
                <a:cs typeface="Courier New" charset="0"/>
              </a:rPr>
              <a:t>;</a:t>
            </a:r>
            <a:r>
              <a:rPr lang="en-US" sz="1013" dirty="0">
                <a:latin typeface="Courier New" charset="0"/>
                <a:ea typeface="Courier New" charset="0"/>
                <a:cs typeface="Courier New" charset="0"/>
              </a:rPr>
              <a:t> RES_INFO; FOL_EXPLAIN; FOL_HOW_MUCH; FOL_INFO</a:t>
            </a:r>
          </a:p>
        </p:txBody>
      </p:sp>
      <p:sp>
        <p:nvSpPr>
          <p:cNvPr id="11" name="TextBox 2"/>
          <p:cNvSpPr txBox="1"/>
          <p:nvPr/>
        </p:nvSpPr>
        <p:spPr>
          <a:xfrm>
            <a:off x="133739" y="2316145"/>
            <a:ext cx="6434177" cy="307777"/>
          </a:xfrm>
          <a:prstGeom prst="rect">
            <a:avLst/>
          </a:prstGeom>
          <a:noFill/>
        </p:spPr>
        <p:txBody>
          <a:bodyPr wrap="square" rtlCol="0">
            <a:spAutoFit/>
          </a:bodyPr>
          <a:lstStyle/>
          <a:p>
            <a:r>
              <a:rPr lang="en-US" altLang="zh-TW" sz="1400" u="sng" dirty="0"/>
              <a:t>Task 1+2+3:</a:t>
            </a:r>
            <a:r>
              <a:rPr lang="zh-TW" altLang="en-US" sz="1400" u="sng" dirty="0"/>
              <a:t> </a:t>
            </a:r>
            <a:r>
              <a:rPr lang="en-US" sz="1400" u="sng" dirty="0"/>
              <a:t>End-to-End Joint NLU+DM</a:t>
            </a:r>
          </a:p>
        </p:txBody>
      </p:sp>
      <p:sp>
        <p:nvSpPr>
          <p:cNvPr id="14" name="矩形: 圓角 13"/>
          <p:cNvSpPr/>
          <p:nvPr/>
        </p:nvSpPr>
        <p:spPr>
          <a:xfrm>
            <a:off x="4132443" y="3633202"/>
            <a:ext cx="2133600" cy="3048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4383847" y="3933056"/>
            <a:ext cx="2464041" cy="276999"/>
          </a:xfrm>
          <a:prstGeom prst="rect">
            <a:avLst/>
          </a:prstGeom>
        </p:spPr>
        <p:txBody>
          <a:bodyPr wrap="square">
            <a:spAutoFit/>
          </a:bodyPr>
          <a:lstStyle/>
          <a:p>
            <a:r>
              <a:rPr lang="en-US" sz="1200" dirty="0">
                <a:solidFill>
                  <a:srgbClr val="C00000"/>
                </a:solidFill>
              </a:rPr>
              <a:t>supervised learning with three tasks</a:t>
            </a:r>
          </a:p>
        </p:txBody>
      </p:sp>
      <p:cxnSp>
        <p:nvCxnSpPr>
          <p:cNvPr id="17" name="直線單箭頭接點 16"/>
          <p:cNvCxnSpPr>
            <a:cxnSpLocks/>
          </p:cNvCxnSpPr>
          <p:nvPr/>
        </p:nvCxnSpPr>
        <p:spPr>
          <a:xfrm flipV="1">
            <a:off x="2811455" y="2724150"/>
            <a:ext cx="1282706" cy="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cxnSpLocks/>
          </p:cNvCxnSpPr>
          <p:nvPr/>
        </p:nvCxnSpPr>
        <p:spPr>
          <a:xfrm flipV="1">
            <a:off x="3048000" y="3072771"/>
            <a:ext cx="1054107" cy="1398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cxnSpLocks/>
          </p:cNvCxnSpPr>
          <p:nvPr/>
        </p:nvCxnSpPr>
        <p:spPr>
          <a:xfrm flipV="1">
            <a:off x="3922912" y="3333750"/>
            <a:ext cx="154828" cy="1429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 Box 75"/>
          <p:cNvSpPr txBox="1">
            <a:spLocks noChangeArrowheads="1"/>
          </p:cNvSpPr>
          <p:nvPr/>
        </p:nvSpPr>
        <p:spPr bwMode="auto">
          <a:xfrm>
            <a:off x="4347403" y="4237856"/>
            <a:ext cx="2358197" cy="523220"/>
          </a:xfrm>
          <a:prstGeom prst="rect">
            <a:avLst/>
          </a:prstGeom>
          <a:solidFill>
            <a:srgbClr val="FFFF99"/>
          </a:solidFill>
          <a:ln w="3175">
            <a:solidFill>
              <a:schemeClr val="tx1">
                <a:lumMod val="65000"/>
                <a:lumOff val="35000"/>
              </a:schemeClr>
            </a:solidFill>
            <a:prstDash val="dashDot"/>
            <a:miter lim="800000"/>
            <a:headEnd/>
            <a:tailEnd/>
          </a:ln>
        </p:spPr>
        <p:txBody>
          <a:bodyPr wrap="square">
            <a:spAutoFit/>
          </a:bodyPr>
          <a:lstStyle/>
          <a:p>
            <a:r>
              <a:rPr lang="en-US" sz="1400" dirty="0" smtClean="0"/>
              <a:t>DM output signal refines NLU for better robustness </a:t>
            </a:r>
            <a:endParaRPr lang="en-US" sz="1400" dirty="0"/>
          </a:p>
        </p:txBody>
      </p:sp>
      <p:sp>
        <p:nvSpPr>
          <p:cNvPr id="16" name="矩形: 圓角 13"/>
          <p:cNvSpPr/>
          <p:nvPr/>
        </p:nvSpPr>
        <p:spPr>
          <a:xfrm>
            <a:off x="380999" y="3390370"/>
            <a:ext cx="3362717" cy="78158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4"/>
          <p:cNvSpPr/>
          <p:nvPr/>
        </p:nvSpPr>
        <p:spPr>
          <a:xfrm>
            <a:off x="233630" y="3113538"/>
            <a:ext cx="510596" cy="276999"/>
          </a:xfrm>
          <a:prstGeom prst="rect">
            <a:avLst/>
          </a:prstGeom>
        </p:spPr>
        <p:txBody>
          <a:bodyPr wrap="square">
            <a:spAutoFit/>
          </a:bodyPr>
          <a:lstStyle/>
          <a:p>
            <a:r>
              <a:rPr lang="en-US" sz="1200" dirty="0" smtClean="0">
                <a:solidFill>
                  <a:srgbClr val="C00000"/>
                </a:solidFill>
              </a:rPr>
              <a:t>DM</a:t>
            </a:r>
            <a:endParaRPr lang="en-US" sz="1200" dirty="0">
              <a:solidFill>
                <a:srgbClr val="C00000"/>
              </a:solidFill>
            </a:endParaRPr>
          </a:p>
        </p:txBody>
      </p:sp>
    </p:spTree>
    <p:extLst>
      <p:ext uri="{BB962C8B-B14F-4D97-AF65-F5344CB8AC3E}">
        <p14:creationId xmlns:p14="http://schemas.microsoft.com/office/powerpoint/2010/main" val="35680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ircle(in)">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animBg="1"/>
      <p:bldP spid="15" grpId="0"/>
      <p:bldP spid="26" grpId="0" animBg="1"/>
      <p:bldP spid="16" grpId="0" animBg="1"/>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54F3D-455D-438B-A469-7A3F44911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寬螢幕簡報</Template>
  <TotalTime>0</TotalTime>
  <Words>2323</Words>
  <Application>Microsoft Macintosh PowerPoint</Application>
  <PresentationFormat>Custom</PresentationFormat>
  <Paragraphs>312</Paragraphs>
  <Slides>17</Slides>
  <Notes>13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Courier New</vt:lpstr>
      <vt:lpstr>Wingdings</vt:lpstr>
      <vt:lpstr>Wingdings 2</vt:lpstr>
      <vt:lpstr>宋体</vt:lpstr>
      <vt:lpstr>新細明體</vt:lpstr>
      <vt:lpstr>Arial</vt:lpstr>
      <vt:lpstr>WidescreenPresentation16x9</vt:lpstr>
      <vt:lpstr>End-to-End Joint Learning of Natural Language Understanding and Dialogue Manager</vt:lpstr>
      <vt:lpstr>What is a Dialogue System?</vt:lpstr>
      <vt:lpstr>Pipelined Task-Oriented Dialogue System</vt:lpstr>
      <vt:lpstr>Proposed Approach</vt:lpstr>
      <vt:lpstr>Human-Human Dialogue Interaction</vt:lpstr>
      <vt:lpstr>Long Short-Term Memory (LSTM)</vt:lpstr>
      <vt:lpstr>Natural Language Understanding (NLU)</vt:lpstr>
      <vt:lpstr>NLU+DM 1: Pipelined BLSTMs</vt:lpstr>
      <vt:lpstr>NLU+DM 2: End-to-End Model (JointModel)</vt:lpstr>
      <vt:lpstr>Data</vt:lpstr>
      <vt:lpstr>DM Result – System Action Prediction (SAP)</vt:lpstr>
      <vt:lpstr>DM Result – System Action Prediction (SAP)</vt:lpstr>
      <vt:lpstr>NLU Result – Slot Filling &amp; Intent Prediction</vt:lpstr>
      <vt:lpstr>Conclusion</vt:lpstr>
      <vt:lpstr>Thanks for Your Attention! </vt:lpstr>
      <vt:lpstr>Appendix - Baseline Model</vt:lpstr>
      <vt:lpstr>Appendix: Configuration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寬螢幕簡報</dc:title>
  <dc:creator/>
  <cp:keywords/>
  <cp:lastModifiedBy/>
  <cp:revision>5</cp:revision>
  <dcterms:created xsi:type="dcterms:W3CDTF">2017-01-03T08:11:51Z</dcterms:created>
  <dcterms:modified xsi:type="dcterms:W3CDTF">2017-03-09T21:06:54Z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