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564138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27" userDrawn="1">
          <p15:clr>
            <a:srgbClr val="A4A3A4"/>
          </p15:clr>
        </p15:guide>
        <p15:guide id="2" pos="96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5F"/>
    <a:srgbClr val="FCFEF3"/>
    <a:srgbClr val="FFF8DE"/>
    <a:srgbClr val="F8FFC1"/>
    <a:srgbClr val="006D00"/>
    <a:srgbClr val="FF5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99"/>
    <p:restoredTop sz="96340"/>
  </p:normalViewPr>
  <p:slideViewPr>
    <p:cSldViewPr snapToGrid="0">
      <p:cViewPr>
        <p:scale>
          <a:sx n="46" d="100"/>
          <a:sy n="46" d="100"/>
        </p:scale>
        <p:origin x="936" y="160"/>
      </p:cViewPr>
      <p:guideLst>
        <p:guide orient="horz" pos="13527"/>
        <p:guide pos="96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2311" y="7005156"/>
            <a:ext cx="25979517" cy="14902051"/>
          </a:xfrm>
        </p:spPr>
        <p:txBody>
          <a:bodyPr anchor="b"/>
          <a:lstStyle>
            <a:lvl1pPr algn="ctr">
              <a:defRPr sz="2005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517" y="22481887"/>
            <a:ext cx="22923104" cy="10334331"/>
          </a:xfrm>
        </p:spPr>
        <p:txBody>
          <a:bodyPr/>
          <a:lstStyle>
            <a:lvl1pPr marL="0" indent="0" algn="ctr">
              <a:buNone/>
              <a:defRPr sz="8022"/>
            </a:lvl1pPr>
            <a:lvl2pPr marL="1528191" indent="0" algn="ctr">
              <a:buNone/>
              <a:defRPr sz="6685"/>
            </a:lvl2pPr>
            <a:lvl3pPr marL="3056382" indent="0" algn="ctr">
              <a:buNone/>
              <a:defRPr sz="6017"/>
            </a:lvl3pPr>
            <a:lvl4pPr marL="4584573" indent="0" algn="ctr">
              <a:buNone/>
              <a:defRPr sz="5348"/>
            </a:lvl4pPr>
            <a:lvl5pPr marL="6112764" indent="0" algn="ctr">
              <a:buNone/>
              <a:defRPr sz="5348"/>
            </a:lvl5pPr>
            <a:lvl6pPr marL="7640955" indent="0" algn="ctr">
              <a:buNone/>
              <a:defRPr sz="5348"/>
            </a:lvl6pPr>
            <a:lvl7pPr marL="9169146" indent="0" algn="ctr">
              <a:buNone/>
              <a:defRPr sz="5348"/>
            </a:lvl7pPr>
            <a:lvl8pPr marL="10697337" indent="0" algn="ctr">
              <a:buNone/>
              <a:defRPr sz="5348"/>
            </a:lvl8pPr>
            <a:lvl9pPr marL="12225528" indent="0" algn="ctr">
              <a:buNone/>
              <a:defRPr sz="5348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066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9687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2463" y="2278904"/>
            <a:ext cx="6590392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1286" y="2278904"/>
            <a:ext cx="19389125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612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6359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7" y="10671229"/>
            <a:ext cx="26361569" cy="17805173"/>
          </a:xfrm>
        </p:spPr>
        <p:txBody>
          <a:bodyPr anchor="b"/>
          <a:lstStyle>
            <a:lvl1pPr>
              <a:defRPr sz="2005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7" y="28644846"/>
            <a:ext cx="26361569" cy="9363320"/>
          </a:xfrm>
        </p:spPr>
        <p:txBody>
          <a:bodyPr/>
          <a:lstStyle>
            <a:lvl1pPr marL="0" indent="0">
              <a:buNone/>
              <a:defRPr sz="8022">
                <a:solidFill>
                  <a:schemeClr val="tx1">
                    <a:tint val="82000"/>
                  </a:schemeClr>
                </a:solidFill>
              </a:defRPr>
            </a:lvl1pPr>
            <a:lvl2pPr marL="1528191" indent="0">
              <a:buNone/>
              <a:defRPr sz="6685">
                <a:solidFill>
                  <a:schemeClr val="tx1">
                    <a:tint val="82000"/>
                  </a:schemeClr>
                </a:solidFill>
              </a:defRPr>
            </a:lvl2pPr>
            <a:lvl3pPr marL="3056382" indent="0">
              <a:buNone/>
              <a:defRPr sz="6017">
                <a:solidFill>
                  <a:schemeClr val="tx1">
                    <a:tint val="82000"/>
                  </a:schemeClr>
                </a:solidFill>
              </a:defRPr>
            </a:lvl3pPr>
            <a:lvl4pPr marL="4584573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4pPr>
            <a:lvl5pPr marL="6112764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5pPr>
            <a:lvl6pPr marL="7640955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6pPr>
            <a:lvl7pPr marL="9169146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7pPr>
            <a:lvl8pPr marL="10697337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8pPr>
            <a:lvl9pPr marL="12225528" indent="0">
              <a:buNone/>
              <a:defRPr sz="534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8449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1284" y="11394520"/>
            <a:ext cx="12989759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73095" y="11394520"/>
            <a:ext cx="12989759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3212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265" y="2278913"/>
            <a:ext cx="26361569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5269" y="10492870"/>
            <a:ext cx="12930061" cy="5142393"/>
          </a:xfrm>
        </p:spPr>
        <p:txBody>
          <a:bodyPr anchor="b"/>
          <a:lstStyle>
            <a:lvl1pPr marL="0" indent="0">
              <a:buNone/>
              <a:defRPr sz="8022" b="1"/>
            </a:lvl1pPr>
            <a:lvl2pPr marL="1528191" indent="0">
              <a:buNone/>
              <a:defRPr sz="6685" b="1"/>
            </a:lvl2pPr>
            <a:lvl3pPr marL="3056382" indent="0">
              <a:buNone/>
              <a:defRPr sz="6017" b="1"/>
            </a:lvl3pPr>
            <a:lvl4pPr marL="4584573" indent="0">
              <a:buNone/>
              <a:defRPr sz="5348" b="1"/>
            </a:lvl4pPr>
            <a:lvl5pPr marL="6112764" indent="0">
              <a:buNone/>
              <a:defRPr sz="5348" b="1"/>
            </a:lvl5pPr>
            <a:lvl6pPr marL="7640955" indent="0">
              <a:buNone/>
              <a:defRPr sz="5348" b="1"/>
            </a:lvl6pPr>
            <a:lvl7pPr marL="9169146" indent="0">
              <a:buNone/>
              <a:defRPr sz="5348" b="1"/>
            </a:lvl7pPr>
            <a:lvl8pPr marL="10697337" indent="0">
              <a:buNone/>
              <a:defRPr sz="5348" b="1"/>
            </a:lvl8pPr>
            <a:lvl9pPr marL="12225528" indent="0">
              <a:buNone/>
              <a:defRPr sz="534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5269" y="15635264"/>
            <a:ext cx="12930061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73096" y="10492870"/>
            <a:ext cx="12993740" cy="5142393"/>
          </a:xfrm>
        </p:spPr>
        <p:txBody>
          <a:bodyPr anchor="b"/>
          <a:lstStyle>
            <a:lvl1pPr marL="0" indent="0">
              <a:buNone/>
              <a:defRPr sz="8022" b="1"/>
            </a:lvl1pPr>
            <a:lvl2pPr marL="1528191" indent="0">
              <a:buNone/>
              <a:defRPr sz="6685" b="1"/>
            </a:lvl2pPr>
            <a:lvl3pPr marL="3056382" indent="0">
              <a:buNone/>
              <a:defRPr sz="6017" b="1"/>
            </a:lvl3pPr>
            <a:lvl4pPr marL="4584573" indent="0">
              <a:buNone/>
              <a:defRPr sz="5348" b="1"/>
            </a:lvl4pPr>
            <a:lvl5pPr marL="6112764" indent="0">
              <a:buNone/>
              <a:defRPr sz="5348" b="1"/>
            </a:lvl5pPr>
            <a:lvl6pPr marL="7640955" indent="0">
              <a:buNone/>
              <a:defRPr sz="5348" b="1"/>
            </a:lvl6pPr>
            <a:lvl7pPr marL="9169146" indent="0">
              <a:buNone/>
              <a:defRPr sz="5348" b="1"/>
            </a:lvl7pPr>
            <a:lvl8pPr marL="10697337" indent="0">
              <a:buNone/>
              <a:defRPr sz="5348" b="1"/>
            </a:lvl8pPr>
            <a:lvl9pPr marL="12225528" indent="0">
              <a:buNone/>
              <a:defRPr sz="5348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73096" y="15635264"/>
            <a:ext cx="12993740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084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5185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6050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265" y="2853584"/>
            <a:ext cx="9857730" cy="9987545"/>
          </a:xfrm>
        </p:spPr>
        <p:txBody>
          <a:bodyPr anchor="b"/>
          <a:lstStyle>
            <a:lvl1pPr>
              <a:defRPr sz="1069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3740" y="6162959"/>
            <a:ext cx="15473095" cy="30418415"/>
          </a:xfrm>
        </p:spPr>
        <p:txBody>
          <a:bodyPr/>
          <a:lstStyle>
            <a:lvl1pPr>
              <a:defRPr sz="10696"/>
            </a:lvl1pPr>
            <a:lvl2pPr>
              <a:defRPr sz="9359"/>
            </a:lvl2pPr>
            <a:lvl3pPr>
              <a:defRPr sz="8022"/>
            </a:lvl3pPr>
            <a:lvl4pPr>
              <a:defRPr sz="6685"/>
            </a:lvl4pPr>
            <a:lvl5pPr>
              <a:defRPr sz="6685"/>
            </a:lvl5pPr>
            <a:lvl6pPr>
              <a:defRPr sz="6685"/>
            </a:lvl6pPr>
            <a:lvl7pPr>
              <a:defRPr sz="6685"/>
            </a:lvl7pPr>
            <a:lvl8pPr>
              <a:defRPr sz="6685"/>
            </a:lvl8pPr>
            <a:lvl9pPr>
              <a:defRPr sz="668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5265" y="12841129"/>
            <a:ext cx="9857730" cy="23789780"/>
          </a:xfrm>
        </p:spPr>
        <p:txBody>
          <a:bodyPr/>
          <a:lstStyle>
            <a:lvl1pPr marL="0" indent="0">
              <a:buNone/>
              <a:defRPr sz="5348"/>
            </a:lvl1pPr>
            <a:lvl2pPr marL="1528191" indent="0">
              <a:buNone/>
              <a:defRPr sz="4680"/>
            </a:lvl2pPr>
            <a:lvl3pPr marL="3056382" indent="0">
              <a:buNone/>
              <a:defRPr sz="4011"/>
            </a:lvl3pPr>
            <a:lvl4pPr marL="4584573" indent="0">
              <a:buNone/>
              <a:defRPr sz="3342"/>
            </a:lvl4pPr>
            <a:lvl5pPr marL="6112764" indent="0">
              <a:buNone/>
              <a:defRPr sz="3342"/>
            </a:lvl5pPr>
            <a:lvl6pPr marL="7640955" indent="0">
              <a:buNone/>
              <a:defRPr sz="3342"/>
            </a:lvl6pPr>
            <a:lvl7pPr marL="9169146" indent="0">
              <a:buNone/>
              <a:defRPr sz="3342"/>
            </a:lvl7pPr>
            <a:lvl8pPr marL="10697337" indent="0">
              <a:buNone/>
              <a:defRPr sz="3342"/>
            </a:lvl8pPr>
            <a:lvl9pPr marL="12225528" indent="0">
              <a:buNone/>
              <a:defRPr sz="334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8088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265" y="2853584"/>
            <a:ext cx="9857730" cy="9987545"/>
          </a:xfrm>
        </p:spPr>
        <p:txBody>
          <a:bodyPr anchor="b"/>
          <a:lstStyle>
            <a:lvl1pPr>
              <a:defRPr sz="1069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993740" y="6162959"/>
            <a:ext cx="15473095" cy="30418415"/>
          </a:xfrm>
        </p:spPr>
        <p:txBody>
          <a:bodyPr anchor="t"/>
          <a:lstStyle>
            <a:lvl1pPr marL="0" indent="0">
              <a:buNone/>
              <a:defRPr sz="10696"/>
            </a:lvl1pPr>
            <a:lvl2pPr marL="1528191" indent="0">
              <a:buNone/>
              <a:defRPr sz="9359"/>
            </a:lvl2pPr>
            <a:lvl3pPr marL="3056382" indent="0">
              <a:buNone/>
              <a:defRPr sz="8022"/>
            </a:lvl3pPr>
            <a:lvl4pPr marL="4584573" indent="0">
              <a:buNone/>
              <a:defRPr sz="6685"/>
            </a:lvl4pPr>
            <a:lvl5pPr marL="6112764" indent="0">
              <a:buNone/>
              <a:defRPr sz="6685"/>
            </a:lvl5pPr>
            <a:lvl6pPr marL="7640955" indent="0">
              <a:buNone/>
              <a:defRPr sz="6685"/>
            </a:lvl6pPr>
            <a:lvl7pPr marL="9169146" indent="0">
              <a:buNone/>
              <a:defRPr sz="6685"/>
            </a:lvl7pPr>
            <a:lvl8pPr marL="10697337" indent="0">
              <a:buNone/>
              <a:defRPr sz="6685"/>
            </a:lvl8pPr>
            <a:lvl9pPr marL="12225528" indent="0">
              <a:buNone/>
              <a:defRPr sz="668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5265" y="12841129"/>
            <a:ext cx="9857730" cy="23789780"/>
          </a:xfrm>
        </p:spPr>
        <p:txBody>
          <a:bodyPr/>
          <a:lstStyle>
            <a:lvl1pPr marL="0" indent="0">
              <a:buNone/>
              <a:defRPr sz="5348"/>
            </a:lvl1pPr>
            <a:lvl2pPr marL="1528191" indent="0">
              <a:buNone/>
              <a:defRPr sz="4680"/>
            </a:lvl2pPr>
            <a:lvl3pPr marL="3056382" indent="0">
              <a:buNone/>
              <a:defRPr sz="4011"/>
            </a:lvl3pPr>
            <a:lvl4pPr marL="4584573" indent="0">
              <a:buNone/>
              <a:defRPr sz="3342"/>
            </a:lvl4pPr>
            <a:lvl5pPr marL="6112764" indent="0">
              <a:buNone/>
              <a:defRPr sz="3342"/>
            </a:lvl5pPr>
            <a:lvl6pPr marL="7640955" indent="0">
              <a:buNone/>
              <a:defRPr sz="3342"/>
            </a:lvl6pPr>
            <a:lvl7pPr marL="9169146" indent="0">
              <a:buNone/>
              <a:defRPr sz="3342"/>
            </a:lvl7pPr>
            <a:lvl8pPr marL="10697337" indent="0">
              <a:buNone/>
              <a:defRPr sz="3342"/>
            </a:lvl8pPr>
            <a:lvl9pPr marL="12225528" indent="0">
              <a:buNone/>
              <a:defRPr sz="334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141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1285" y="2278913"/>
            <a:ext cx="26361569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1285" y="11394520"/>
            <a:ext cx="26361569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1285" y="39672756"/>
            <a:ext cx="6876931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1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B8ABD3-2A91-5E4C-B8BC-F19219FE57D2}" type="datetimeFigureOut">
              <a:rPr kumimoji="1" lang="ko-KR" altLang="en-US" smtClean="0"/>
              <a:t>2024. 3. 29.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24371" y="39672756"/>
            <a:ext cx="10315397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1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585922" y="39672756"/>
            <a:ext cx="6876931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1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A1062-ECDE-2B48-953A-9F60C745917E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15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56382" rtl="0" eaLnBrk="1" latinLnBrk="1" hangingPunct="1">
        <a:lnSpc>
          <a:spcPct val="90000"/>
        </a:lnSpc>
        <a:spcBef>
          <a:spcPct val="0"/>
        </a:spcBef>
        <a:buNone/>
        <a:defRPr sz="147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4096" indent="-764096" algn="l" defTabSz="3056382" rtl="0" eaLnBrk="1" latinLnBrk="1" hangingPunct="1">
        <a:lnSpc>
          <a:spcPct val="90000"/>
        </a:lnSpc>
        <a:spcBef>
          <a:spcPts val="3342"/>
        </a:spcBef>
        <a:buFont typeface="Arial" panose="020B0604020202020204" pitchFamily="34" charset="0"/>
        <a:buChar char="•"/>
        <a:defRPr sz="9359" kern="1200">
          <a:solidFill>
            <a:schemeClr val="tx1"/>
          </a:solidFill>
          <a:latin typeface="+mn-lt"/>
          <a:ea typeface="+mn-ea"/>
          <a:cs typeface="+mn-cs"/>
        </a:defRPr>
      </a:lvl1pPr>
      <a:lvl2pPr marL="2292287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8022" kern="1200">
          <a:solidFill>
            <a:schemeClr val="tx1"/>
          </a:solidFill>
          <a:latin typeface="+mn-lt"/>
          <a:ea typeface="+mn-ea"/>
          <a:cs typeface="+mn-cs"/>
        </a:defRPr>
      </a:lvl2pPr>
      <a:lvl3pPr marL="3820478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685" kern="1200">
          <a:solidFill>
            <a:schemeClr val="tx1"/>
          </a:solidFill>
          <a:latin typeface="+mn-lt"/>
          <a:ea typeface="+mn-ea"/>
          <a:cs typeface="+mn-cs"/>
        </a:defRPr>
      </a:lvl3pPr>
      <a:lvl4pPr marL="5348669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4pPr>
      <a:lvl5pPr marL="6876860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5pPr>
      <a:lvl6pPr marL="8405051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6pPr>
      <a:lvl7pPr marL="9933242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7pPr>
      <a:lvl8pPr marL="11461433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8pPr>
      <a:lvl9pPr marL="12989624" indent="-764096" algn="l" defTabSz="3056382" rtl="0" eaLnBrk="1" latinLnBrk="1" hangingPunct="1">
        <a:lnSpc>
          <a:spcPct val="90000"/>
        </a:lnSpc>
        <a:spcBef>
          <a:spcPts val="1671"/>
        </a:spcBef>
        <a:buFont typeface="Arial" panose="020B0604020202020204" pitchFamily="34" charset="0"/>
        <a:buChar char="•"/>
        <a:defRPr sz="60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1pPr>
      <a:lvl2pPr marL="1528191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2pPr>
      <a:lvl3pPr marL="3056382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3pPr>
      <a:lvl4pPr marL="4584573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4pPr>
      <a:lvl5pPr marL="6112764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5pPr>
      <a:lvl6pPr marL="7640955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6pPr>
      <a:lvl7pPr marL="9169146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7pPr>
      <a:lvl8pPr marL="10697337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8pPr>
      <a:lvl9pPr marL="12225528" algn="l" defTabSz="3056382" rtl="0" eaLnBrk="1" latinLnBrk="1" hangingPunct="1">
        <a:defRPr sz="60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94C2398-04A8-47B9-9CF2-E3F1B682E196}"/>
              </a:ext>
            </a:extLst>
          </p:cNvPr>
          <p:cNvSpPr/>
          <p:nvPr/>
        </p:nvSpPr>
        <p:spPr>
          <a:xfrm>
            <a:off x="0" y="0"/>
            <a:ext cx="30564138" cy="42672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SMALL-FOOTPRINT CONVOLUTIONAL NEURAL NETWORK </a:t>
            </a:r>
            <a:br>
              <a:rPr lang="en" altLang="ko-KR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altLang="ko-KR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REDUCED FEATURE MAP FOR VOICE ACTIVITY DETECTION</a:t>
            </a:r>
          </a:p>
          <a:p>
            <a:pPr algn="ctr"/>
            <a:r>
              <a:rPr lang="en" altLang="ko-KR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" altLang="ko-KR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Hwabyeong</a:t>
            </a:r>
            <a:r>
              <a:rPr lang="en" altLang="ko-KR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Chae and </a:t>
            </a:r>
            <a:r>
              <a:rPr lang="en" altLang="ko-KR" sz="36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Sunggu</a:t>
            </a:r>
            <a:r>
              <a:rPr lang="en" altLang="ko-KR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Lee*</a:t>
            </a:r>
            <a:br>
              <a:rPr lang="en" altLang="ko-K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altLang="ko-KR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Electrical Engineering, POSTECH, Republic of Korea </a:t>
            </a:r>
            <a:endParaRPr lang="en" altLang="ko-KR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DDB7ABD1-72D6-E4D8-42E0-C7C9508D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" y="298767"/>
            <a:ext cx="3714750" cy="3714750"/>
          </a:xfrm>
          <a:prstGeom prst="rect">
            <a:avLst/>
          </a:prstGeom>
        </p:spPr>
      </p:pic>
      <p:grpSp>
        <p:nvGrpSpPr>
          <p:cNvPr id="28" name="그룹 27">
            <a:extLst>
              <a:ext uri="{FF2B5EF4-FFF2-40B4-BE49-F238E27FC236}">
                <a16:creationId xmlns:a16="http://schemas.microsoft.com/office/drawing/2014/main" id="{361CBE64-175C-5AB5-5265-BC912F5BE73D}"/>
              </a:ext>
            </a:extLst>
          </p:cNvPr>
          <p:cNvGrpSpPr/>
          <p:nvPr/>
        </p:nvGrpSpPr>
        <p:grpSpPr>
          <a:xfrm>
            <a:off x="471055" y="4632962"/>
            <a:ext cx="29840922" cy="8859631"/>
            <a:chOff x="670561" y="4937761"/>
            <a:chExt cx="29641524" cy="8859631"/>
          </a:xfrm>
        </p:grpSpPr>
        <p:sp>
          <p:nvSpPr>
            <p:cNvPr id="4" name="모서리가 둥근 직사각형 3">
              <a:extLst>
                <a:ext uri="{FF2B5EF4-FFF2-40B4-BE49-F238E27FC236}">
                  <a16:creationId xmlns:a16="http://schemas.microsoft.com/office/drawing/2014/main" id="{7EC9E0A5-D53A-2D64-0E75-99D0F9F41C10}"/>
                </a:ext>
              </a:extLst>
            </p:cNvPr>
            <p:cNvSpPr/>
            <p:nvPr/>
          </p:nvSpPr>
          <p:spPr>
            <a:xfrm>
              <a:off x="670561" y="4937761"/>
              <a:ext cx="29421511" cy="8859631"/>
            </a:xfrm>
            <a:prstGeom prst="roundRect">
              <a:avLst>
                <a:gd name="adj" fmla="val 4356"/>
              </a:avLst>
            </a:prstGeom>
            <a:solidFill>
              <a:schemeClr val="bg1"/>
            </a:solidFill>
            <a:ln w="76200">
              <a:solidFill>
                <a:srgbClr val="C9005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B42CDAC-152B-8061-35A9-509B0FDBD53D}"/>
                </a:ext>
              </a:extLst>
            </p:cNvPr>
            <p:cNvSpPr txBox="1"/>
            <p:nvPr/>
          </p:nvSpPr>
          <p:spPr>
            <a:xfrm>
              <a:off x="1077548" y="5405726"/>
              <a:ext cx="13769201" cy="7417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Background: </a:t>
              </a:r>
              <a:r>
                <a:rPr lang="en" altLang="ko-KR" sz="3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In resource-constrained mobile environments, Voice Activity Detector (VAD) acts as a crucial preprocessor for complex speech-based applications such as automatic speech recognition and speaker identification. </a:t>
              </a:r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D3FA31D-B429-B0B7-FE7F-08ECA1A1246C}"/>
                </a:ext>
              </a:extLst>
            </p:cNvPr>
            <p:cNvGrpSpPr/>
            <p:nvPr/>
          </p:nvGrpSpPr>
          <p:grpSpPr>
            <a:xfrm>
              <a:off x="1193955" y="8309681"/>
              <a:ext cx="13536386" cy="5123883"/>
              <a:chOff x="1721298" y="8179449"/>
              <a:chExt cx="7677126" cy="2215443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E20C0A7-7DE8-6A05-A530-0D77372526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5085" y="8924147"/>
                <a:ext cx="1573362" cy="557571"/>
              </a:xfrm>
              <a:prstGeom prst="rect">
                <a:avLst/>
              </a:prstGeom>
            </p:spPr>
          </p:pic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CA282EC6-885B-E5D4-74F0-86BA0FD2762F}"/>
                  </a:ext>
                </a:extLst>
              </p:cNvPr>
              <p:cNvSpPr/>
              <p:nvPr/>
            </p:nvSpPr>
            <p:spPr>
              <a:xfrm>
                <a:off x="4360914" y="8963897"/>
                <a:ext cx="1266251" cy="4902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VAD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212427-1E00-3F60-2CF7-C0A6B027C3EA}"/>
                  </a:ext>
                </a:extLst>
              </p:cNvPr>
              <p:cNvSpPr txBox="1"/>
              <p:nvPr/>
            </p:nvSpPr>
            <p:spPr>
              <a:xfrm>
                <a:off x="1721298" y="9446530"/>
                <a:ext cx="1879500" cy="465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ko-Kore-K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audio </a:t>
                </a:r>
              </a:p>
              <a:p>
                <a:r>
                  <a:rPr kumimoji="1" lang="en-US" altLang="ko-Kore-KR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(ex., Hi, Bixby)</a:t>
                </a:r>
                <a:endParaRPr kumimoji="1" lang="ko-Kore-KR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다이아몬드 9">
                <a:extLst>
                  <a:ext uri="{FF2B5EF4-FFF2-40B4-BE49-F238E27FC236}">
                    <a16:creationId xmlns:a16="http://schemas.microsoft.com/office/drawing/2014/main" id="{40B1E738-D13A-79F9-531C-FBDC77604DEE}"/>
                  </a:ext>
                </a:extLst>
              </p:cNvPr>
              <p:cNvSpPr/>
              <p:nvPr/>
            </p:nvSpPr>
            <p:spPr>
              <a:xfrm>
                <a:off x="6185051" y="8896213"/>
                <a:ext cx="1774016" cy="613438"/>
              </a:xfrm>
              <a:prstGeom prst="diamond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Voice?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F64CE070-5C2D-D205-EB46-8D7485338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8447" y="9195108"/>
                <a:ext cx="98182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화살표 연결선 11">
                <a:extLst>
                  <a:ext uri="{FF2B5EF4-FFF2-40B4-BE49-F238E27FC236}">
                    <a16:creationId xmlns:a16="http://schemas.microsoft.com/office/drawing/2014/main" id="{9113501B-4C06-CEC1-5EBD-A88001292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7165" y="9195108"/>
                <a:ext cx="55788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꺾인 연결선[E] 12">
                <a:extLst>
                  <a:ext uri="{FF2B5EF4-FFF2-40B4-BE49-F238E27FC236}">
                    <a16:creationId xmlns:a16="http://schemas.microsoft.com/office/drawing/2014/main" id="{FDE42280-9D11-C197-FA78-29C09FFAAC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309" y="9509649"/>
                <a:ext cx="731518" cy="640098"/>
              </a:xfrm>
              <a:prstGeom prst="bentConnector3">
                <a:avLst>
                  <a:gd name="adj1" fmla="val -926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꺾인 연결선[E] 13">
                <a:extLst>
                  <a:ext uri="{FF2B5EF4-FFF2-40B4-BE49-F238E27FC236}">
                    <a16:creationId xmlns:a16="http://schemas.microsoft.com/office/drawing/2014/main" id="{D9071BC3-90BF-0A65-F2F3-939B21A9CB12}"/>
                  </a:ext>
                </a:extLst>
              </p:cNvPr>
              <p:cNvCxnSpPr>
                <a:cxnSpLocks/>
                <a:stCxn id="10" idx="0"/>
              </p:cNvCxnSpPr>
              <p:nvPr/>
            </p:nvCxnSpPr>
            <p:spPr>
              <a:xfrm rot="5400000" flipH="1" flipV="1">
                <a:off x="7208634" y="8288020"/>
                <a:ext cx="471619" cy="744768"/>
              </a:xfrm>
              <a:prstGeom prst="bentConnector2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F051F748-D826-A443-9239-7C276EBD2F88}"/>
                  </a:ext>
                </a:extLst>
              </p:cNvPr>
              <p:cNvSpPr/>
              <p:nvPr/>
            </p:nvSpPr>
            <p:spPr>
              <a:xfrm>
                <a:off x="7808609" y="9904601"/>
                <a:ext cx="1589815" cy="4902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Ignore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96C8E51E-827C-D9CC-6711-566CE6CEDD9F}"/>
                  </a:ext>
                </a:extLst>
              </p:cNvPr>
              <p:cNvSpPr/>
              <p:nvPr/>
            </p:nvSpPr>
            <p:spPr>
              <a:xfrm>
                <a:off x="7808609" y="8179449"/>
                <a:ext cx="1589815" cy="4902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Trigger main process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F3B55E-FE7F-A0A9-CBB2-910E4D17A017}"/>
                  </a:ext>
                </a:extLst>
              </p:cNvPr>
              <p:cNvSpPr txBox="1"/>
              <p:nvPr/>
            </p:nvSpPr>
            <p:spPr>
              <a:xfrm>
                <a:off x="6387282" y="8501263"/>
                <a:ext cx="684777" cy="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2128B88-7B92-1730-A5C9-385A0D640E2B}"/>
                  </a:ext>
                </a:extLst>
              </p:cNvPr>
              <p:cNvSpPr txBox="1"/>
              <p:nvPr/>
            </p:nvSpPr>
            <p:spPr>
              <a:xfrm>
                <a:off x="6387282" y="9829698"/>
                <a:ext cx="684777" cy="2528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ko-Kore-KR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endParaRPr kumimoji="1" lang="ko-Kore-KR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D099CE-D273-2125-EBDB-71ED6F60F9D5}"/>
                </a:ext>
              </a:extLst>
            </p:cNvPr>
            <p:cNvSpPr txBox="1"/>
            <p:nvPr/>
          </p:nvSpPr>
          <p:spPr>
            <a:xfrm>
              <a:off x="15701369" y="5427143"/>
              <a:ext cx="14610716" cy="8032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Important Points for VAD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kumimoji="1"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foot-print structure with low latency.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kumimoji="1"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Noise robustness to the various real-world noise environments.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kumimoji="1"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recall with low false negatives.</a:t>
              </a:r>
            </a:p>
            <a:p>
              <a:endParaRPr kumimoji="1"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Deep learning-based VAD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High noise robustness than signal processing-based approaches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Significant memory usage and computational load than signal processing-based approaches</a:t>
              </a:r>
            </a:p>
            <a:p>
              <a:endParaRPr kumimoji="1"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kumimoji="1"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PROPOSED METHODOLOGY: 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 feature map with a large stride input convolution (termed </a:t>
              </a:r>
              <a:r>
                <a:rPr lang="en-US" altLang="ko-KR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Patchify</a:t>
              </a: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Modified Cross Stage Partial Network [1] (termed </a:t>
              </a:r>
              <a:r>
                <a:rPr lang="en-US" altLang="ko-KR" sz="3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CSPTiny</a:t>
              </a: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Layer)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Depth-wise and grouped point-wise convolution</a:t>
              </a:r>
            </a:p>
            <a:p>
              <a:endParaRPr kumimoji="1" lang="en-US" altLang="ko-KR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0" name="직선 연결선[R] 29">
            <a:extLst>
              <a:ext uri="{FF2B5EF4-FFF2-40B4-BE49-F238E27FC236}">
                <a16:creationId xmlns:a16="http://schemas.microsoft.com/office/drawing/2014/main" id="{06128415-C825-4448-8127-1C28DAE5170A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15280770" y="4632962"/>
            <a:ext cx="505" cy="8859631"/>
          </a:xfrm>
          <a:prstGeom prst="line">
            <a:avLst/>
          </a:prstGeom>
          <a:ln w="76200">
            <a:solidFill>
              <a:srgbClr val="C900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모서리가 둥근 직사각형 30">
            <a:extLst>
              <a:ext uri="{FF2B5EF4-FFF2-40B4-BE49-F238E27FC236}">
                <a16:creationId xmlns:a16="http://schemas.microsoft.com/office/drawing/2014/main" id="{3D936ED8-7D70-9A15-C011-CEC87EDA9C81}"/>
              </a:ext>
            </a:extLst>
          </p:cNvPr>
          <p:cNvSpPr/>
          <p:nvPr/>
        </p:nvSpPr>
        <p:spPr>
          <a:xfrm>
            <a:off x="471055" y="1"/>
            <a:ext cx="29619429" cy="4109174"/>
          </a:xfrm>
          <a:prstGeom prst="roundRect">
            <a:avLst>
              <a:gd name="adj" fmla="val 4356"/>
            </a:avLst>
          </a:prstGeom>
          <a:noFill/>
          <a:ln w="76200">
            <a:solidFill>
              <a:srgbClr val="C9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1DCD48-6EC5-AD4D-CC7B-446BE103560A}"/>
              </a:ext>
            </a:extLst>
          </p:cNvPr>
          <p:cNvSpPr txBox="1"/>
          <p:nvPr/>
        </p:nvSpPr>
        <p:spPr>
          <a:xfrm>
            <a:off x="874210" y="4184073"/>
            <a:ext cx="372347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o-K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모서리가 둥근 직사각형 33">
            <a:extLst>
              <a:ext uri="{FF2B5EF4-FFF2-40B4-BE49-F238E27FC236}">
                <a16:creationId xmlns:a16="http://schemas.microsoft.com/office/drawing/2014/main" id="{3DECFC05-61B4-69D5-D011-958A48F9D646}"/>
              </a:ext>
            </a:extLst>
          </p:cNvPr>
          <p:cNvSpPr/>
          <p:nvPr/>
        </p:nvSpPr>
        <p:spPr>
          <a:xfrm>
            <a:off x="471055" y="14232381"/>
            <a:ext cx="29619430" cy="17065375"/>
          </a:xfrm>
          <a:prstGeom prst="roundRect">
            <a:avLst>
              <a:gd name="adj" fmla="val 4356"/>
            </a:avLst>
          </a:prstGeom>
          <a:solidFill>
            <a:schemeClr val="bg1"/>
          </a:solidFill>
          <a:ln w="76200">
            <a:solidFill>
              <a:srgbClr val="C9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FBCBCC-3CAA-072A-9F5A-B27CF9A969D6}"/>
              </a:ext>
            </a:extLst>
          </p:cNvPr>
          <p:cNvSpPr txBox="1"/>
          <p:nvPr/>
        </p:nvSpPr>
        <p:spPr>
          <a:xfrm>
            <a:off x="997970" y="13816882"/>
            <a:ext cx="49666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kumimoji="1" lang="ko-K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kumimoji="1"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41A383EE-4CD0-3697-CD4D-525317ACB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17" y="14922146"/>
            <a:ext cx="18960698" cy="5751746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1B0C7F44-139F-9179-9D7F-9D9B026A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5268" y="14350880"/>
            <a:ext cx="8455096" cy="705100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F5443B6-B0F1-133C-01F9-01959163ECC3}"/>
              </a:ext>
            </a:extLst>
          </p:cNvPr>
          <p:cNvSpPr txBox="1"/>
          <p:nvPr/>
        </p:nvSpPr>
        <p:spPr>
          <a:xfrm>
            <a:off x="796528" y="21413680"/>
            <a:ext cx="2896848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(Left)</a:t>
            </a:r>
            <a:r>
              <a:rPr lang="en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overall framework of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TinyVAD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 Di represents the feature dimension of stage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" altLang="ko-KR" sz="3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(Right)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CSPTiny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layer and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TinyBlock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CSPTiny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layer includes B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TinyBlocks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a transition layer composed of 1x1 pointwise convolution. Each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TinyBlock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a 3x3 </a:t>
            </a:r>
            <a:r>
              <a:rPr lang="en" altLang="ko-KR" sz="3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depthwise</a:t>
            </a:r>
            <a:r>
              <a:rPr lang="en" altLang="ko-KR" sz="3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convolution, a 1x1 grouped pointwise convolution, and 2 residual connections. </a:t>
            </a:r>
          </a:p>
          <a:p>
            <a:endParaRPr lang="en" altLang="ko-K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ko-KR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ACAEEA9-9B1E-94A6-C44D-9E25ED50C4C0}"/>
              </a:ext>
            </a:extLst>
          </p:cNvPr>
          <p:cNvSpPr txBox="1"/>
          <p:nvPr/>
        </p:nvSpPr>
        <p:spPr>
          <a:xfrm>
            <a:off x="395042" y="23228415"/>
            <a:ext cx="13744636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ko-KR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feature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Log-Mel Spectrogram (0.64s length) with frame length 25ms and step size 10ms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the Mel filters: 64</a:t>
            </a:r>
          </a:p>
          <a:p>
            <a:pPr lvl="1"/>
            <a:endParaRPr lang="en-US" altLang="ko-K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ko-K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ko-KR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Patchify</a:t>
            </a:r>
            <a:r>
              <a:rPr lang="en-US" altLang="ko-K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non-overlapping Convolution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convolution with kernel size=8, stride = 8, and 32 channels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1 x 64 x 64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Output: 32 x 8 x 8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ko-K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computational load by reducing the feature map size.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altLang="ko-K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BADAD3C-41CD-9A20-7A87-1512B4A65539}"/>
                  </a:ext>
                </a:extLst>
              </p:cNvPr>
              <p:cNvSpPr txBox="1"/>
              <p:nvPr/>
            </p:nvSpPr>
            <p:spPr>
              <a:xfrm>
                <a:off x="15336615" y="23228415"/>
                <a:ext cx="14504407" cy="838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altLang="ko-KR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Cross Stage Partial Tiny Layers with </a:t>
                </a:r>
                <a:r>
                  <a:rPr lang="en-US" altLang="ko-KR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TinyBlocks</a:t>
                </a:r>
                <a:endParaRPr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Maintain the reduced resolution of feature map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CSP Tiny Layers with 32, 32, 64 channels, respectively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CSP Tiny Layer has 2 </a:t>
                </a:r>
                <a:r>
                  <a:rPr lang="en-US" altLang="ko-KR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TinyBlocks</a:t>
                </a:r>
                <a:endPara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sz="3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CSP Tiny Layer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feature maps are split into two parts along channel dimension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part passes through 2 </a:t>
                </a:r>
                <a:r>
                  <a:rPr lang="en-US" altLang="ko-KR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TinyBlocks</a:t>
                </a: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concatenate with second part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concatenated feature map passes a 1x1 convolution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ko-KR" sz="3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TinyBlocks</a:t>
                </a:r>
                <a:endParaRPr lang="en-US" altLang="ko-KR" sz="3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composed of 3x3 </a:t>
                </a:r>
                <a:r>
                  <a:rPr lang="en-US" altLang="ko-KR" sz="3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depthwise</a:t>
                </a: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convolution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3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composed of 1x1 grouped pointwise convolution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ko-KR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residual connections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3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3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3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3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sz="3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sz="3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altLang="ko-KR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ko-KR" alt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BADAD3C-41CD-9A20-7A87-1512B4A6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615" y="23228415"/>
                <a:ext cx="14504407" cy="8389220"/>
              </a:xfrm>
              <a:prstGeom prst="rect">
                <a:avLst/>
              </a:prstGeom>
              <a:blipFill>
                <a:blip r:embed="rId7"/>
                <a:stretch>
                  <a:fillRect t="-9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모서리가 둥근 직사각형 93">
            <a:extLst>
              <a:ext uri="{FF2B5EF4-FFF2-40B4-BE49-F238E27FC236}">
                <a16:creationId xmlns:a16="http://schemas.microsoft.com/office/drawing/2014/main" id="{7796FE24-E1AB-D157-03B7-BE25AD229EBD}"/>
              </a:ext>
            </a:extLst>
          </p:cNvPr>
          <p:cNvSpPr/>
          <p:nvPr/>
        </p:nvSpPr>
        <p:spPr>
          <a:xfrm>
            <a:off x="471053" y="31824674"/>
            <a:ext cx="29619427" cy="7810433"/>
          </a:xfrm>
          <a:prstGeom prst="roundRect">
            <a:avLst>
              <a:gd name="adj" fmla="val 4356"/>
            </a:avLst>
          </a:prstGeom>
          <a:solidFill>
            <a:schemeClr val="bg1"/>
          </a:solidFill>
          <a:ln w="76200">
            <a:solidFill>
              <a:srgbClr val="C9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C01A5F8-C13E-34FA-247E-E6C9A539453A}"/>
              </a:ext>
            </a:extLst>
          </p:cNvPr>
          <p:cNvSpPr txBox="1"/>
          <p:nvPr/>
        </p:nvSpPr>
        <p:spPr>
          <a:xfrm>
            <a:off x="997969" y="31409175"/>
            <a:ext cx="359971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kumimoji="1"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E02E527-83FE-A47B-9BC9-9A433492331C}"/>
                  </a:ext>
                </a:extLst>
              </p:cNvPr>
              <p:cNvSpPr txBox="1"/>
              <p:nvPr/>
            </p:nvSpPr>
            <p:spPr>
              <a:xfrm>
                <a:off x="19861100" y="36203508"/>
                <a:ext cx="91462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altLang="ko-KR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ko-KR" sz="2800" b="1" i="1" dirty="0" smtClean="0">
                        <a:latin typeface="Cambria Math" panose="02040503050406030204" pitchFamily="18" charset="0"/>
                      </a:rPr>
                      <m:t>𝑺𝒄𝒐𝒓𝒆</m:t>
                    </m:r>
                    <m:r>
                      <a:rPr lang="en-US" altLang="ko-KR" sz="2800" b="1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2800" b="1" i="0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ko-K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ko-K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The score that give more weights to false negatives.</a:t>
                </a:r>
              </a:p>
            </p:txBody>
          </p:sp>
        </mc:Choice>
        <mc:Fallback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E02E527-83FE-A47B-9BC9-9A433492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1100" y="36203508"/>
                <a:ext cx="9146295" cy="954107"/>
              </a:xfrm>
              <a:prstGeom prst="rect">
                <a:avLst/>
              </a:prstGeom>
              <a:blipFill>
                <a:blip r:embed="rId8"/>
                <a:stretch>
                  <a:fillRect t="-6579" r="-277" b="-184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모서리가 둥근 직사각형 105">
            <a:extLst>
              <a:ext uri="{FF2B5EF4-FFF2-40B4-BE49-F238E27FC236}">
                <a16:creationId xmlns:a16="http://schemas.microsoft.com/office/drawing/2014/main" id="{294E67C4-09E7-C733-ECA0-447031B4B626}"/>
              </a:ext>
            </a:extLst>
          </p:cNvPr>
          <p:cNvSpPr/>
          <p:nvPr/>
        </p:nvSpPr>
        <p:spPr>
          <a:xfrm>
            <a:off x="472256" y="40098730"/>
            <a:ext cx="17667463" cy="2592677"/>
          </a:xfrm>
          <a:prstGeom prst="roundRect">
            <a:avLst>
              <a:gd name="adj" fmla="val 4356"/>
            </a:avLst>
          </a:prstGeom>
          <a:solidFill>
            <a:schemeClr val="bg1"/>
          </a:solidFill>
          <a:ln w="76200">
            <a:solidFill>
              <a:srgbClr val="C9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632EF8-14CB-4DAF-C9C4-698A6E7E6577}"/>
              </a:ext>
            </a:extLst>
          </p:cNvPr>
          <p:cNvSpPr txBox="1"/>
          <p:nvPr/>
        </p:nvSpPr>
        <p:spPr>
          <a:xfrm>
            <a:off x="724497" y="39702289"/>
            <a:ext cx="325173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모서리가 둥근 직사각형 109">
            <a:extLst>
              <a:ext uri="{FF2B5EF4-FFF2-40B4-BE49-F238E27FC236}">
                <a16:creationId xmlns:a16="http://schemas.microsoft.com/office/drawing/2014/main" id="{048B46F0-614D-186A-DCEB-5F89EB061399}"/>
              </a:ext>
            </a:extLst>
          </p:cNvPr>
          <p:cNvSpPr/>
          <p:nvPr/>
        </p:nvSpPr>
        <p:spPr>
          <a:xfrm>
            <a:off x="18541673" y="40101254"/>
            <a:ext cx="11548807" cy="2590153"/>
          </a:xfrm>
          <a:prstGeom prst="roundRect">
            <a:avLst>
              <a:gd name="adj" fmla="val 4356"/>
            </a:avLst>
          </a:prstGeom>
          <a:solidFill>
            <a:schemeClr val="bg1"/>
          </a:solidFill>
          <a:ln w="76200">
            <a:solidFill>
              <a:srgbClr val="C900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" altLang="ko-KR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" altLang="ko-K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Chien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-Yao Wang, Hong-Yuan Mark Liao, Yueh-Hua Wu, Ping-Yang Chen, Jun-Wei Hsieh, and I-</a:t>
            </a:r>
            <a:r>
              <a:rPr lang="en" altLang="ko-K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Hau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Yeh, “</a:t>
            </a:r>
            <a:r>
              <a:rPr lang="en" altLang="ko-K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Cspnet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A new backbone that can enhance learning capability of </a:t>
            </a:r>
            <a:r>
              <a:rPr lang="en" altLang="ko-K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,” in </a:t>
            </a:r>
            <a:r>
              <a:rPr lang="en" altLang="ko-KR" sz="24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IEEE/CVF conference on computer vision and pattern recognition workshops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2020, pp. 390–391. </a:t>
            </a:r>
          </a:p>
          <a:p>
            <a:r>
              <a:rPr lang="e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Cornelius Joost Van </a:t>
            </a:r>
            <a:r>
              <a:rPr lang="en" altLang="ko-KR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Rijsbergen</a:t>
            </a:r>
            <a:r>
              <a:rPr lang="en" altLang="ko-K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“Information retrieval. 2nd. newton, ma,” 1979. </a:t>
            </a:r>
          </a:p>
          <a:p>
            <a:endParaRPr lang="en" altLang="ko-KR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9E28BC0-CCA6-D659-1205-3D960BB4FAF8}"/>
              </a:ext>
            </a:extLst>
          </p:cNvPr>
          <p:cNvSpPr txBox="1"/>
          <p:nvPr/>
        </p:nvSpPr>
        <p:spPr>
          <a:xfrm>
            <a:off x="18736368" y="39681993"/>
            <a:ext cx="31994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ko-K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kumimoji="1" lang="ko-KR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직선 연결선[R] 23">
            <a:extLst>
              <a:ext uri="{FF2B5EF4-FFF2-40B4-BE49-F238E27FC236}">
                <a16:creationId xmlns:a16="http://schemas.microsoft.com/office/drawing/2014/main" id="{8F18AF1A-3EA6-4B19-68EC-3044B278B077}"/>
              </a:ext>
            </a:extLst>
          </p:cNvPr>
          <p:cNvCxnSpPr>
            <a:cxnSpLocks/>
          </p:cNvCxnSpPr>
          <p:nvPr/>
        </p:nvCxnSpPr>
        <p:spPr>
          <a:xfrm flipV="1">
            <a:off x="471053" y="23080131"/>
            <a:ext cx="29597326" cy="37551"/>
          </a:xfrm>
          <a:prstGeom prst="line">
            <a:avLst/>
          </a:prstGeom>
          <a:ln w="76200">
            <a:solidFill>
              <a:srgbClr val="C900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[R] 32">
            <a:extLst>
              <a:ext uri="{FF2B5EF4-FFF2-40B4-BE49-F238E27FC236}">
                <a16:creationId xmlns:a16="http://schemas.microsoft.com/office/drawing/2014/main" id="{78E72E76-58B6-8A1B-3E81-09E4E747E053}"/>
              </a:ext>
            </a:extLst>
          </p:cNvPr>
          <p:cNvCxnSpPr>
            <a:cxnSpLocks/>
          </p:cNvCxnSpPr>
          <p:nvPr/>
        </p:nvCxnSpPr>
        <p:spPr>
          <a:xfrm>
            <a:off x="15301666" y="23117682"/>
            <a:ext cx="53246" cy="8180074"/>
          </a:xfrm>
          <a:prstGeom prst="line">
            <a:avLst/>
          </a:prstGeom>
          <a:ln w="76200">
            <a:solidFill>
              <a:srgbClr val="C900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4DB4EE-E11A-CA11-0BBD-8515D5A55F44}"/>
              </a:ext>
            </a:extLst>
          </p:cNvPr>
          <p:cNvSpPr txBox="1"/>
          <p:nvPr/>
        </p:nvSpPr>
        <p:spPr>
          <a:xfrm>
            <a:off x="874210" y="40516251"/>
            <a:ext cx="17067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" altLang="ko-K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paper proposes </a:t>
            </a:r>
            <a:r>
              <a:rPr lang="en" altLang="ko-K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TinyVAD</a:t>
            </a:r>
            <a:r>
              <a:rPr lang="en" altLang="ko-K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aimed at preserving speech information while reducing model size and computations. </a:t>
            </a:r>
          </a:p>
          <a:p>
            <a:pPr marL="514350" indent="-514350">
              <a:buFontTx/>
              <a:buAutoNum type="arabicPeriod"/>
            </a:pPr>
            <a:r>
              <a:rPr lang="en" altLang="ko-K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TinyVAD</a:t>
            </a:r>
            <a:r>
              <a:rPr lang="en" altLang="ko-K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not only outperforms baseline models with fewer parameters and computations but also has a 3x faster inference time </a:t>
            </a:r>
            <a:endParaRPr lang="en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" altLang="ko-K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ko-KR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D4A516A4-AEEF-0E35-0439-C13454F16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76537" y="32294090"/>
            <a:ext cx="9450103" cy="6516071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E4A5C42B-6709-F59A-C9DD-A5BCBF3A6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1348" y="35502436"/>
            <a:ext cx="7739251" cy="3659645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F8A61570-C371-2211-83BE-F63E76610D0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1348" y="32236929"/>
            <a:ext cx="8356759" cy="3125687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798BA85B-867A-709B-0533-7FE83AD393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36529" y="32571742"/>
            <a:ext cx="8670866" cy="2884698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55BA2783-7DF6-22B0-9C3F-5CE492EA5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32818" y="37104793"/>
            <a:ext cx="6868399" cy="21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8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8898</TotalTime>
  <Words>528</Words>
  <Application>Microsoft Macintosh PowerPoint</Application>
  <PresentationFormat>사용자 지정</PresentationFormat>
  <Paragraphs>72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Cambria Math</vt:lpstr>
      <vt:lpstr>Times New Roman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채화병(전자전기공학과)</dc:creator>
  <cp:lastModifiedBy>채화병(전자전기공학과)</cp:lastModifiedBy>
  <cp:revision>11</cp:revision>
  <dcterms:created xsi:type="dcterms:W3CDTF">2024-03-06T09:25:17Z</dcterms:created>
  <dcterms:modified xsi:type="dcterms:W3CDTF">2024-03-29T07:04:14Z</dcterms:modified>
</cp:coreProperties>
</file>