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22"/>
  </p:notesMasterIdLst>
  <p:handoutMasterIdLst>
    <p:handoutMasterId r:id="rId23"/>
  </p:handoutMasterIdLst>
  <p:sldIdLst>
    <p:sldId id="261" r:id="rId4"/>
    <p:sldId id="262" r:id="rId5"/>
    <p:sldId id="263" r:id="rId6"/>
    <p:sldId id="284" r:id="rId7"/>
    <p:sldId id="264" r:id="rId8"/>
    <p:sldId id="268" r:id="rId9"/>
    <p:sldId id="267" r:id="rId10"/>
    <p:sldId id="270" r:id="rId11"/>
    <p:sldId id="271" r:id="rId12"/>
    <p:sldId id="281" r:id="rId13"/>
    <p:sldId id="282" r:id="rId14"/>
    <p:sldId id="272" r:id="rId15"/>
    <p:sldId id="273" r:id="rId16"/>
    <p:sldId id="283" r:id="rId17"/>
    <p:sldId id="274" r:id="rId18"/>
    <p:sldId id="275" r:id="rId19"/>
    <p:sldId id="276" r:id="rId20"/>
    <p:sldId id="280" r:id="rId21"/>
  </p:sldIdLst>
  <p:sldSz cx="103632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58"/>
    <a:srgbClr val="13294B"/>
    <a:srgbClr val="E84A27"/>
    <a:srgbClr val="F1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500" y="84"/>
      </p:cViewPr>
      <p:guideLst>
        <p:guide orient="horz" pos="2448"/>
        <p:guide pos="3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14-Apr-18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14-Apr-18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83073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11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76406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51176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57671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16607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01853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800634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25123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33220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7279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3069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2339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6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5763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7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09915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8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93969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0207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10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6040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19125"/>
            <a:ext cx="95523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969" y="1570071"/>
            <a:ext cx="95523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E84A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9" y="1860825"/>
            <a:ext cx="95523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36" b="0" i="0" baseline="0">
                <a:solidFill>
                  <a:srgbClr val="E84A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</p:spPr>
        <p:txBody>
          <a:bodyPr vert="horz"/>
          <a:lstStyle>
            <a:lvl1pPr marL="393593" indent="-393593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843376" y="1608096"/>
            <a:ext cx="3052220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49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970" y="1628416"/>
            <a:ext cx="6136794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08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970" y="1628416"/>
            <a:ext cx="4608484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08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223473" y="1628416"/>
            <a:ext cx="4608484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08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49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363200" cy="2038696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0">
              <a:solidFill>
                <a:srgbClr val="E84A27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9" y="3833136"/>
            <a:ext cx="947343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08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4679" cy="203911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2977957"/>
            <a:ext cx="947343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9" y="1628416"/>
            <a:ext cx="947343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</p:spPr>
        <p:txBody>
          <a:bodyPr vert="horz"/>
          <a:lstStyle>
            <a:lvl1pPr marL="173038" indent="-173038">
              <a:buFont typeface="Arial" panose="020B0604020202020204" pitchFamily="34" charset="0"/>
              <a:buChar char="•"/>
              <a:defRPr sz="2600" b="0" i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1638" indent="-173038">
              <a:buFont typeface="Arial" panose="020B0604020202020204" pitchFamily="34" charset="0"/>
              <a:buChar char="•"/>
              <a:defRPr sz="2200" b="0" i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30238" indent="-173038">
              <a:defRPr sz="1800" b="0" i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4863" indent="-174625">
              <a:buFont typeface="Arial" panose="020B0604020202020204" pitchFamily="34" charset="0"/>
              <a:buChar char="•"/>
              <a:defRPr sz="1600" b="0" i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969963" indent="-117475" defTabSz="485775">
              <a:buFont typeface="Arial" panose="020B0604020202020204" pitchFamily="34" charset="0"/>
              <a:buChar char="•"/>
              <a:defRPr sz="1400" b="0" i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843376" y="1608096"/>
            <a:ext cx="3052220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49" i="1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970" y="1628416"/>
            <a:ext cx="6136794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970" y="1628416"/>
            <a:ext cx="4608484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223473" y="1628416"/>
            <a:ext cx="4608484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solidFill>
                  <a:srgbClr val="13294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49" i="1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4295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3632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2977957"/>
            <a:ext cx="947343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9" y="3833136"/>
            <a:ext cx="947343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1" baseline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4679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9" y="1628416"/>
            <a:ext cx="947343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08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969" y="635275"/>
            <a:ext cx="947343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6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204" y="2695073"/>
            <a:ext cx="10355580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2"/>
            <a:ext cx="10355577" cy="2673879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4679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524790" rtl="0" eaLnBrk="1" latinLnBrk="0" hangingPunct="1">
        <a:spcBef>
          <a:spcPct val="0"/>
        </a:spcBef>
        <a:buNone/>
        <a:defRPr sz="5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593" indent="-393593" algn="l" defTabSz="524790" rtl="0" eaLnBrk="1" latinLnBrk="0" hangingPunct="1">
        <a:spcBef>
          <a:spcPct val="20000"/>
        </a:spcBef>
        <a:buFont typeface="Arial"/>
        <a:buChar char="•"/>
        <a:defRPr sz="3708" kern="1200">
          <a:solidFill>
            <a:schemeClr val="tx1"/>
          </a:solidFill>
          <a:latin typeface="+mn-lt"/>
          <a:ea typeface="+mn-ea"/>
          <a:cs typeface="+mn-cs"/>
        </a:defRPr>
      </a:lvl1pPr>
      <a:lvl2pPr marL="852785" indent="-327995" algn="l" defTabSz="524790" rtl="0" eaLnBrk="1" latinLnBrk="0" hangingPunct="1">
        <a:spcBef>
          <a:spcPct val="20000"/>
        </a:spcBef>
        <a:buFont typeface="Arial"/>
        <a:buChar char="–"/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311978" indent="-262396" algn="l" defTabSz="524790" rtl="0" eaLnBrk="1" latinLnBrk="0" hangingPunct="1">
        <a:spcBef>
          <a:spcPct val="20000"/>
        </a:spcBef>
        <a:buFont typeface="Arial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3pPr>
      <a:lvl4pPr marL="1836768" indent="-262396" algn="l" defTabSz="524790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61558" indent="-262396" algn="l" defTabSz="524790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6349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11140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3593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6072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479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958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7437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9163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2395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4874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7353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9832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5"/>
            <a:ext cx="10355580" cy="102818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72251" y="7102050"/>
            <a:ext cx="414114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36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36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hf hdr="0" ftr="0"/>
  <p:txStyles>
    <p:titleStyle>
      <a:lvl1pPr algn="ctr" defTabSz="524790" rtl="0" eaLnBrk="1" latinLnBrk="0" hangingPunct="1">
        <a:spcBef>
          <a:spcPct val="0"/>
        </a:spcBef>
        <a:buNone/>
        <a:defRPr sz="5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593" indent="-393593" algn="l" defTabSz="524790" rtl="0" eaLnBrk="1" latinLnBrk="0" hangingPunct="1">
        <a:spcBef>
          <a:spcPct val="20000"/>
        </a:spcBef>
        <a:buFont typeface="Arial"/>
        <a:buChar char="•"/>
        <a:defRPr sz="3708" kern="1200">
          <a:solidFill>
            <a:schemeClr val="tx1"/>
          </a:solidFill>
          <a:latin typeface="+mn-lt"/>
          <a:ea typeface="+mn-ea"/>
          <a:cs typeface="+mn-cs"/>
        </a:defRPr>
      </a:lvl1pPr>
      <a:lvl2pPr marL="852785" indent="-327995" algn="l" defTabSz="524790" rtl="0" eaLnBrk="1" latinLnBrk="0" hangingPunct="1">
        <a:spcBef>
          <a:spcPct val="20000"/>
        </a:spcBef>
        <a:buFont typeface="Arial"/>
        <a:buChar char="–"/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311978" indent="-262396" algn="l" defTabSz="524790" rtl="0" eaLnBrk="1" latinLnBrk="0" hangingPunct="1">
        <a:spcBef>
          <a:spcPct val="20000"/>
        </a:spcBef>
        <a:buFont typeface="Arial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3pPr>
      <a:lvl4pPr marL="1836768" indent="-262396" algn="l" defTabSz="524790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61558" indent="-262396" algn="l" defTabSz="524790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6349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11140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3593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6072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479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958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7437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9163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2395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4874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7353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9832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5"/>
            <a:ext cx="10355580" cy="10281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672251" y="7102050"/>
            <a:ext cx="414114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36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36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/>
  <p:txStyles>
    <p:titleStyle>
      <a:lvl1pPr algn="ctr" defTabSz="524790" rtl="0" eaLnBrk="1" latinLnBrk="0" hangingPunct="1">
        <a:spcBef>
          <a:spcPct val="0"/>
        </a:spcBef>
        <a:buNone/>
        <a:defRPr sz="5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593" indent="-393593" algn="l" defTabSz="524790" rtl="0" eaLnBrk="1" latinLnBrk="0" hangingPunct="1">
        <a:spcBef>
          <a:spcPct val="20000"/>
        </a:spcBef>
        <a:buFont typeface="Arial"/>
        <a:buChar char="•"/>
        <a:defRPr sz="3708" kern="1200">
          <a:solidFill>
            <a:schemeClr val="tx1"/>
          </a:solidFill>
          <a:latin typeface="+mn-lt"/>
          <a:ea typeface="+mn-ea"/>
          <a:cs typeface="+mn-cs"/>
        </a:defRPr>
      </a:lvl1pPr>
      <a:lvl2pPr marL="852785" indent="-327995" algn="l" defTabSz="524790" rtl="0" eaLnBrk="1" latinLnBrk="0" hangingPunct="1">
        <a:spcBef>
          <a:spcPct val="20000"/>
        </a:spcBef>
        <a:buFont typeface="Arial"/>
        <a:buChar char="–"/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311978" indent="-262396" algn="l" defTabSz="524790" rtl="0" eaLnBrk="1" latinLnBrk="0" hangingPunct="1">
        <a:spcBef>
          <a:spcPct val="20000"/>
        </a:spcBef>
        <a:buFont typeface="Arial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3pPr>
      <a:lvl4pPr marL="1836768" indent="-262396" algn="l" defTabSz="524790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61558" indent="-262396" algn="l" defTabSz="524790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6349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11140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3593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60721" indent="-262396" algn="l" defTabSz="524790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4790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958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74372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9163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2395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48744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7353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98326" algn="l" defTabSz="524790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969" y="399668"/>
            <a:ext cx="9552305" cy="1191387"/>
          </a:xfrm>
        </p:spPr>
        <p:txBody>
          <a:bodyPr/>
          <a:lstStyle/>
          <a:p>
            <a:r>
              <a:rPr lang="en-US" dirty="0"/>
              <a:t>Selfish Learning: Leveraging the Greed in Social Learning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F0A89B-175C-41E6-982C-9F64B3D394B6}"/>
              </a:ext>
            </a:extLst>
          </p:cNvPr>
          <p:cNvSpPr txBox="1">
            <a:spLocks/>
          </p:cNvSpPr>
          <p:nvPr/>
        </p:nvSpPr>
        <p:spPr>
          <a:xfrm>
            <a:off x="457969" y="5606042"/>
            <a:ext cx="9552305" cy="327310"/>
          </a:xfrm>
          <a:prstGeom prst="rect">
            <a:avLst/>
          </a:prstGeom>
        </p:spPr>
        <p:txBody>
          <a:bodyPr vert="horz"/>
          <a:lstStyle>
            <a:lvl1pPr marL="0" indent="0" algn="l" defTabSz="52479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E84A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2785" indent="-327995" algn="l" defTabSz="524790" rtl="0" eaLnBrk="1" latinLnBrk="0" hangingPunct="1">
              <a:spcBef>
                <a:spcPct val="20000"/>
              </a:spcBef>
              <a:buFont typeface="Arial"/>
              <a:buChar char="–"/>
              <a:defRPr sz="3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978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768" indent="-262396" algn="l" defTabSz="524790" rtl="0" eaLnBrk="1" latinLnBrk="0" hangingPunct="1">
              <a:spcBef>
                <a:spcPct val="20000"/>
              </a:spcBef>
              <a:buFont typeface="Arial"/>
              <a:buChar char="–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1558" indent="-262396" algn="l" defTabSz="524790" rtl="0" eaLnBrk="1" latinLnBrk="0" hangingPunct="1">
              <a:spcBef>
                <a:spcPct val="20000"/>
              </a:spcBef>
              <a:buFont typeface="Arial"/>
              <a:buChar char="»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6349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1140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5931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60721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Ravi Kiran Raman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C17103-0958-45B4-B5BF-DBFAFFFDD0B1}"/>
              </a:ext>
            </a:extLst>
          </p:cNvPr>
          <p:cNvSpPr txBox="1">
            <a:spLocks/>
          </p:cNvSpPr>
          <p:nvPr/>
        </p:nvSpPr>
        <p:spPr>
          <a:xfrm>
            <a:off x="457969" y="5989785"/>
            <a:ext cx="9552305" cy="301701"/>
          </a:xfrm>
          <a:prstGeom prst="rect">
            <a:avLst/>
          </a:prstGeom>
        </p:spPr>
        <p:txBody>
          <a:bodyPr vert="horz"/>
          <a:lstStyle>
            <a:lvl1pPr marL="0" indent="0" algn="l" defTabSz="524790" rtl="0" eaLnBrk="1" latinLnBrk="0" hangingPunct="1">
              <a:spcBef>
                <a:spcPct val="20000"/>
              </a:spcBef>
              <a:buFont typeface="Arial"/>
              <a:buNone/>
              <a:defRPr sz="1236" b="0" i="0" kern="1200" baseline="0">
                <a:solidFill>
                  <a:srgbClr val="E84A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52785" indent="-327995" algn="l" defTabSz="524790" rtl="0" eaLnBrk="1" latinLnBrk="0" hangingPunct="1">
              <a:spcBef>
                <a:spcPct val="20000"/>
              </a:spcBef>
              <a:buFont typeface="Arial"/>
              <a:buChar char="–"/>
              <a:defRPr sz="3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978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768" indent="-262396" algn="l" defTabSz="524790" rtl="0" eaLnBrk="1" latinLnBrk="0" hangingPunct="1">
              <a:spcBef>
                <a:spcPct val="20000"/>
              </a:spcBef>
              <a:buFont typeface="Arial"/>
              <a:buChar char="–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1558" indent="-262396" algn="l" defTabSz="524790" rtl="0" eaLnBrk="1" latinLnBrk="0" hangingPunct="1">
              <a:spcBef>
                <a:spcPct val="20000"/>
              </a:spcBef>
              <a:buFont typeface="Arial"/>
              <a:buChar char="»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6349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1140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5931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60721" indent="-262396" algn="l" defTabSz="524790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PhD Candidate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Coordinated Science Lab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795C6-DF06-41F5-8B3C-55AF408BD77D}"/>
              </a:ext>
            </a:extLst>
          </p:cNvPr>
          <p:cNvSpPr txBox="1"/>
          <p:nvPr/>
        </p:nvSpPr>
        <p:spPr>
          <a:xfrm>
            <a:off x="4910328" y="5725135"/>
            <a:ext cx="324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work with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Srilakshmi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Pattabiraman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5384"/>
          <a:stretch/>
        </p:blipFill>
        <p:spPr>
          <a:xfrm>
            <a:off x="8303699" y="5340533"/>
            <a:ext cx="1803486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36CEF-F6A1-40C8-BD08-0152BFE80FC0}"/>
              </a:ext>
            </a:extLst>
          </p:cNvPr>
          <p:cNvSpPr txBox="1"/>
          <p:nvPr/>
        </p:nvSpPr>
        <p:spPr>
          <a:xfrm>
            <a:off x="1760706" y="7083923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in part by NSF Grant CCF-1717530.</a:t>
            </a: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53" y="1695450"/>
            <a:ext cx="6301062" cy="474798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Worker System: Cost vs Accuracy</a:t>
            </a:r>
          </a:p>
        </p:txBody>
      </p:sp>
    </p:spTree>
    <p:extLst>
      <p:ext uri="{BB962C8B-B14F-4D97-AF65-F5344CB8AC3E}">
        <p14:creationId xmlns:p14="http://schemas.microsoft.com/office/powerpoint/2010/main" val="23457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89" y="1362076"/>
            <a:ext cx="6866190" cy="535464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Worker System: Optimal Incentive</a:t>
            </a:r>
          </a:p>
        </p:txBody>
      </p:sp>
    </p:spTree>
    <p:extLst>
      <p:ext uri="{BB962C8B-B14F-4D97-AF65-F5344CB8AC3E}">
        <p14:creationId xmlns:p14="http://schemas.microsoft.com/office/powerpoint/2010/main" val="417047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Posterior for worker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given public signals,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dirty="0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Gaussian model: decision regions determined by signal thresholds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38" y="3619306"/>
            <a:ext cx="7392432" cy="27816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95625" y="5210175"/>
            <a:ext cx="3238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97004" y="5210175"/>
            <a:ext cx="3238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6950" y="5210175"/>
            <a:ext cx="3238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Local decisions only need posterior probability and private signal: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dirty="0"/>
                  <a:t>At stopping boundary, expected reward for stopping, and that for passing are equal: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Solving,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&gt;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&gt;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&gt;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&gt;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Computing Decision Thresholds</a:t>
            </a: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7458075" y="5487299"/>
            <a:ext cx="381000" cy="135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9075" y="5133356"/>
            <a:ext cx="22749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Regret from passing correct answer</a:t>
            </a: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7172325" y="6145460"/>
            <a:ext cx="666750" cy="185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9075" y="5976814"/>
            <a:ext cx="21732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from eventual decision reversal</a:t>
            </a:r>
          </a:p>
        </p:txBody>
      </p:sp>
    </p:spTree>
    <p:extLst>
      <p:ext uri="{BB962C8B-B14F-4D97-AF65-F5344CB8AC3E}">
        <p14:creationId xmlns:p14="http://schemas.microsoft.com/office/powerpoint/2010/main" val="34831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Finite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workers in the system</a:t>
                </a:r>
              </a:p>
              <a:p>
                <a:r>
                  <a:rPr lang="en-US" dirty="0"/>
                  <a:t>Last worker always declares: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Interested in tradeoff between early stopping, accuracy, and total cost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greed leads to quicker, more accurate detection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Learning in the Finite Horizon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970" y="3604895"/>
                <a:ext cx="9525770" cy="9441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1: </a:t>
                </a:r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≥2, 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 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 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𝔼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</m:d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2600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ℙ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ℙ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" y="3604895"/>
                <a:ext cx="9525770" cy="944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3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Unlimited resources (workers) available</a:t>
                </a:r>
              </a:p>
              <a:p>
                <a:r>
                  <a:rPr lang="en-US" dirty="0"/>
                  <a:t>Geometric payoff structure,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Problem restarts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worker with an effective prior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conditional expected reward for prior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decision boundaries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dirty="0"/>
                  <a:t>Expected payoff function characterizes all decisions!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Learning in the Infinite Horizon</a:t>
            </a:r>
          </a:p>
        </p:txBody>
      </p:sp>
    </p:spTree>
    <p:extLst>
      <p:ext uri="{BB962C8B-B14F-4D97-AF65-F5344CB8AC3E}">
        <p14:creationId xmlns:p14="http://schemas.microsoft.com/office/powerpoint/2010/main" val="395713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the value function of discounted cost Markov Decision Process (MDP) parametrized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d>
                            <m:d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en-US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−1)  </m:t>
                                </m:r>
                              </m:e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d>
                            <m:d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en-US" sz="2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∈(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ℙ</m:t>
                                        </m:r>
                                      </m:e>
                                      <m:sub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∈(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ℙ</m:t>
                                        </m:r>
                                      </m:e>
                                      <m:sub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∈(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∈(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ℙ</m:t>
                                        </m:r>
                                      </m:e>
                                      <m:sub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∈(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ℙ</m:t>
                                        </m:r>
                                      </m:e>
                                      <m:sub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∈(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∉(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altLang="en-US" sz="22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stopping</m:t>
                                </m:r>
                                <m: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r>
                  <a:rPr lang="en-US" dirty="0"/>
                  <a:t>Bellman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en-US" sz="22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220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20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altLang="en-US" sz="22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en-US" sz="2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Payoff as a Discounted MDP</a:t>
            </a:r>
          </a:p>
        </p:txBody>
      </p:sp>
    </p:spTree>
    <p:extLst>
      <p:ext uri="{BB962C8B-B14F-4D97-AF65-F5344CB8AC3E}">
        <p14:creationId xmlns:p14="http://schemas.microsoft.com/office/powerpoint/2010/main" val="156508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13294B"/>
              </a:solidFill>
            </a:endParaRPr>
          </a:p>
          <a:p>
            <a:endParaRPr lang="en-US" dirty="0">
              <a:solidFill>
                <a:srgbClr val="13294B"/>
              </a:solidFill>
            </a:endParaRPr>
          </a:p>
          <a:p>
            <a:r>
              <a:rPr lang="en-US" dirty="0">
                <a:solidFill>
                  <a:srgbClr val="142958"/>
                </a:solidFill>
              </a:rPr>
              <a:t>Use value iteration on quantized prior space with linear interpolation to estimate value function</a:t>
            </a:r>
          </a:p>
          <a:p>
            <a:endParaRPr lang="en-US" dirty="0">
              <a:solidFill>
                <a:srgbClr val="13294B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Value Function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970" y="1766570"/>
                <a:ext cx="9525770" cy="8925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contraction mappings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norm. Thus there exists a unique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600" i="1" dirty="0">
                        <a:solidFill>
                          <a:srgbClr val="14295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 err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 err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sz="2600" i="1" dirty="0" err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>
                    <a:solidFill>
                      <a:srgbClr val="14295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" y="1766570"/>
                <a:ext cx="9525770" cy="892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970" y="4414520"/>
                <a:ext cx="9525770" cy="138204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solidFill>
                      <a:srgbClr val="13294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1: </a:t>
                </a:r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600" i="1" dirty="0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600" i="1" dirty="0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,0</m:t>
                        </m:r>
                      </m:sub>
                    </m:sSub>
                    <m:r>
                      <a:rPr lang="en-US" altLang="en-US" sz="2600" i="1" dirty="0">
                        <a:solidFill>
                          <a:srgbClr val="142958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600" i="1" dirty="0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600" i="1" dirty="0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ℛ</m:t>
                            </m:r>
                          </m:e>
                        </m:acc>
                      </m:e>
                      <m:sub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sz="2600" i="1" dirty="0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en-US" sz="2600" i="1">
                            <a:solidFill>
                              <a:srgbClr val="14295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i="1">
                                    <a:solidFill>
                                      <a:srgbClr val="142958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h</m:t>
                            </m:r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2600" i="1">
                                <a:solidFill>
                                  <a:srgbClr val="142958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sz="2600" i="1">
                        <a:solidFill>
                          <a:srgbClr val="14295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≥0,  </m:t>
                    </m:r>
                  </m:oMath>
                </a14:m>
                <a:r>
                  <a:rPr lang="en-US" altLang="en-US" sz="2600" dirty="0">
                    <a:solidFill>
                      <a:srgbClr val="14295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en-US" sz="2600" i="1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en-US" sz="2600" i="1" dirty="0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en-US" sz="2600" i="1">
                          <a:solidFill>
                            <a:srgbClr val="142958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600" i="1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600" i="1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en-US" sz="2600" i="1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en-US" sz="2600" i="1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altLang="en-US" sz="2600" i="1" dirty="0">
                                  <a:solidFill>
                                    <a:srgbClr val="14295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600" i="1" dirty="0">
                                          <a:solidFill>
                                            <a:srgbClr val="14295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h</m:t>
                                  </m:r>
                                  <m:r>
                                    <a:rPr lang="en-US" altLang="en-US" sz="2600" i="1" dirty="0">
                                      <a:solidFill>
                                        <a:srgbClr val="14295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600" i="1">
                              <a:solidFill>
                                <a:srgbClr val="142958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en-US" sz="2600">
                          <a:solidFill>
                            <a:srgbClr val="142958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rgbClr val="1429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" y="4414520"/>
                <a:ext cx="9525770" cy="1382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78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can leverage worker greed for early stopping in social learning</a:t>
            </a:r>
          </a:p>
          <a:p>
            <a:r>
              <a:rPr lang="en-US" dirty="0"/>
              <a:t>In the infinite horizon, learning value function of a discounted MDP completely characterizes decision regions</a:t>
            </a:r>
          </a:p>
          <a:p>
            <a:r>
              <a:rPr lang="en-US" dirty="0"/>
              <a:t>Appropriate </a:t>
            </a:r>
            <a:r>
              <a:rPr lang="en-US" dirty="0" err="1"/>
              <a:t>incentivization</a:t>
            </a:r>
            <a:r>
              <a:rPr lang="en-US" dirty="0"/>
              <a:t> reduces the expected cost and time for decision-making, and improves accuracy over seq. social learning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Future Work: </a:t>
            </a:r>
          </a:p>
          <a:p>
            <a:r>
              <a:rPr lang="en-US" dirty="0"/>
              <a:t>Identify optimal </a:t>
            </a:r>
            <a:r>
              <a:rPr lang="en-US" dirty="0" err="1"/>
              <a:t>incentivization</a:t>
            </a:r>
            <a:r>
              <a:rPr lang="en-US" dirty="0"/>
              <a:t> schemes by learning value functions</a:t>
            </a:r>
          </a:p>
          <a:p>
            <a:r>
              <a:rPr lang="en-US" dirty="0"/>
              <a:t>Explore effects of perceptual bias and expertise variance in agents</a:t>
            </a:r>
          </a:p>
          <a:p>
            <a:r>
              <a:rPr lang="en-US" dirty="0"/>
              <a:t>Study problem under computational limitations of agents</a:t>
            </a:r>
          </a:p>
          <a:p>
            <a:r>
              <a:rPr lang="en-US" dirty="0"/>
              <a:t>Use sequential analysis framework to understand the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566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E9C2CB-55F9-4B46-9466-BEB1883487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43713" y="2431539"/>
            <a:ext cx="3051175" cy="342049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792000-9CFA-4392-9ABC-131D5F132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970" y="1628416"/>
            <a:ext cx="6209530" cy="5046704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Decision-making systems detect true hypothesis using private signals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Performance is enhanced by making multiple observations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Private signals are costly to communicate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Multi-agent systems use local-decisions of individual agents to infer true hypothesis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 err="1"/>
              <a:t>Eg</a:t>
            </a:r>
            <a:r>
              <a:rPr lang="en-US" dirty="0" err="1"/>
              <a:t>s</a:t>
            </a:r>
            <a:r>
              <a:rPr lang="en-US" dirty="0"/>
              <a:t>: Sensor fusion, social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ABBD5-92B0-478C-9D8E-F799CEB2B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Distributed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570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57B59-45E3-43ED-B63B-D838090EB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Multi-agent system where local decisions are made based on private signals, and beliefs/decisions of subsets of peers (public signals)</a:t>
            </a:r>
          </a:p>
          <a:p>
            <a:endParaRPr lang="en-US" sz="2000" dirty="0"/>
          </a:p>
          <a:p>
            <a:r>
              <a:rPr lang="en-US" dirty="0"/>
              <a:t>Pro: prior beliefs strengthened by other decisions made in the system</a:t>
            </a:r>
          </a:p>
          <a:p>
            <a:r>
              <a:rPr lang="en-US" dirty="0"/>
              <a:t>Con: possibility of errors to propagate through the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8D3E-D996-4F32-9F83-930ACE6AA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Learning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8B5C000-1509-416E-83B5-9E7B6A97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17" y="4047156"/>
            <a:ext cx="5045198" cy="2083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8434" y="6000750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3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Social Learning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16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312789-2A04-4C5C-8645-FA735F4B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5" y="533911"/>
            <a:ext cx="4687506" cy="5762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EDE50-58C6-437E-B597-965B0055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74" y="480757"/>
            <a:ext cx="3200402" cy="852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BB454-9700-45CC-B561-625FE7EE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711" y="1484590"/>
            <a:ext cx="3300669" cy="532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7141F0-3BBD-4546-8806-A951F974D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618" y="2168778"/>
            <a:ext cx="3055918" cy="3771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EC47C-80F7-4CEC-A8FB-EFC7D8821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098" y="6030050"/>
            <a:ext cx="5488282" cy="5328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4F8769-9044-46B9-89C3-D03F64FB292A}"/>
              </a:ext>
            </a:extLst>
          </p:cNvPr>
          <p:cNvSpPr/>
          <p:nvPr/>
        </p:nvSpPr>
        <p:spPr>
          <a:xfrm>
            <a:off x="4738703" y="6030050"/>
            <a:ext cx="555742" cy="10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3E811-FC01-460E-949A-C0CE4C812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1400" dirty="0"/>
          </a:p>
          <a:p>
            <a:pPr marL="173038" lvl="1"/>
            <a:r>
              <a:rPr lang="en-US" dirty="0"/>
              <a:t>Abhijit V. Banerjee, “A simple model of herd behavior,” </a:t>
            </a:r>
            <a:r>
              <a:rPr lang="en-US" i="1" dirty="0"/>
              <a:t>Quart. J. Econ., </a:t>
            </a:r>
            <a:r>
              <a:rPr lang="en-US" dirty="0"/>
              <a:t>vol. 107, no. 3, Aug. 1992.</a:t>
            </a:r>
          </a:p>
          <a:p>
            <a:pPr marL="173038" lvl="1"/>
            <a:r>
              <a:rPr lang="en-US" dirty="0" err="1"/>
              <a:t>G.Ellison</a:t>
            </a:r>
            <a:r>
              <a:rPr lang="en-US" dirty="0"/>
              <a:t> and </a:t>
            </a:r>
            <a:r>
              <a:rPr lang="en-US" dirty="0" err="1"/>
              <a:t>D.Fudenberg</a:t>
            </a:r>
            <a:r>
              <a:rPr lang="en-US" dirty="0"/>
              <a:t>, “Rules of thumb for social learning,” </a:t>
            </a:r>
            <a:r>
              <a:rPr lang="en-US" i="1" dirty="0"/>
              <a:t>J. Polit. Econ., </a:t>
            </a:r>
            <a:r>
              <a:rPr lang="en-US" dirty="0"/>
              <a:t>vol. 101, no. 4, Aug. 1993.</a:t>
            </a:r>
          </a:p>
          <a:p>
            <a:pPr marL="173038" lvl="1"/>
            <a:r>
              <a:rPr lang="en-US" dirty="0" err="1"/>
              <a:t>D.Acemoglu</a:t>
            </a:r>
            <a:r>
              <a:rPr lang="en-US" dirty="0"/>
              <a:t>, M.A. </a:t>
            </a:r>
            <a:r>
              <a:rPr lang="en-US" dirty="0" err="1"/>
              <a:t>Dahleh</a:t>
            </a:r>
            <a:r>
              <a:rPr lang="en-US" dirty="0"/>
              <a:t>, </a:t>
            </a:r>
            <a:r>
              <a:rPr lang="en-US" dirty="0" err="1"/>
              <a:t>I.Lobel</a:t>
            </a:r>
            <a:r>
              <a:rPr lang="en-US" dirty="0"/>
              <a:t>, and </a:t>
            </a:r>
            <a:r>
              <a:rPr lang="en-US" dirty="0" err="1"/>
              <a:t>A.Ozdaglar</a:t>
            </a:r>
            <a:r>
              <a:rPr lang="en-US" dirty="0"/>
              <a:t>, “Bayesian learning in social networks,” </a:t>
            </a:r>
            <a:r>
              <a:rPr lang="en-US" i="1" dirty="0"/>
              <a:t>Rev. Econ. Stud., </a:t>
            </a:r>
            <a:r>
              <a:rPr lang="en-US" dirty="0"/>
              <a:t>vol. 78, no. 4, Oct. 2011.</a:t>
            </a:r>
          </a:p>
          <a:p>
            <a:pPr marL="173038" lvl="1"/>
            <a:r>
              <a:rPr lang="en-US" dirty="0" err="1"/>
              <a:t>J.B.Rhim</a:t>
            </a:r>
            <a:r>
              <a:rPr lang="en-US" dirty="0"/>
              <a:t> and </a:t>
            </a:r>
            <a:r>
              <a:rPr lang="en-US" dirty="0" err="1"/>
              <a:t>V.K.Goyal</a:t>
            </a:r>
            <a:r>
              <a:rPr lang="en-US" dirty="0"/>
              <a:t>, “Social teaching: Being informative vs. being right in sequential decision making,” </a:t>
            </a:r>
            <a:r>
              <a:rPr lang="en-US" i="1" dirty="0"/>
              <a:t>Proc. 2013 IEEE Int. </a:t>
            </a:r>
            <a:r>
              <a:rPr lang="en-US" i="1" dirty="0" err="1"/>
              <a:t>Symp</a:t>
            </a:r>
            <a:r>
              <a:rPr lang="en-US" i="1" dirty="0"/>
              <a:t>. Inf. Theory</a:t>
            </a:r>
            <a:r>
              <a:rPr lang="en-US" dirty="0"/>
              <a:t>, July 2013.</a:t>
            </a:r>
          </a:p>
          <a:p>
            <a:pPr marL="173038" lvl="1"/>
            <a:r>
              <a:rPr lang="en-US" dirty="0"/>
              <a:t>V. Krishnamurthy, “Quickest detection POMDPs with social learning: Interaction of local and global decision makers,” </a:t>
            </a:r>
            <a:r>
              <a:rPr lang="en-US" i="1" dirty="0"/>
              <a:t>IEEE Trans. Inf. Theory</a:t>
            </a:r>
            <a:r>
              <a:rPr lang="en-US" dirty="0"/>
              <a:t>, vol. 58, no. 8, Aug. 2012.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23D2-0045-4AEF-8FFA-F6A3B041F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Work</a:t>
            </a:r>
          </a:p>
        </p:txBody>
      </p:sp>
    </p:spTree>
    <p:extLst>
      <p:ext uri="{BB962C8B-B14F-4D97-AF65-F5344CB8AC3E}">
        <p14:creationId xmlns:p14="http://schemas.microsoft.com/office/powerpoint/2010/main" val="181623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Social learning typically considers a fixed observation cost – private signals/agents/computational costs used in decision-making</a:t>
                </a:r>
              </a:p>
              <a:p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Bern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reduce cost of observations without loss in performance?</a:t>
                </a:r>
              </a:p>
              <a:p>
                <a:r>
                  <a:rPr lang="en-US" dirty="0"/>
                  <a:t>Is there a sequential hypothesis testing equivalent to social learning?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 r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Costs of Social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833" y="3150697"/>
            <a:ext cx="4723701" cy="20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2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we </a:t>
            </a:r>
            <a:r>
              <a:rPr lang="en-US" i="1" dirty="0">
                <a:solidFill>
                  <a:srgbClr val="142958"/>
                </a:solidFill>
              </a:rPr>
              <a:t>incentivize </a:t>
            </a:r>
            <a:r>
              <a:rPr lang="en-US" dirty="0"/>
              <a:t>human workers in social learning platforms to stop when they are sufficiently confident of their decision?</a:t>
            </a:r>
          </a:p>
          <a:p>
            <a:endParaRPr lang="en-US" sz="1000" i="1" dirty="0"/>
          </a:p>
          <a:p>
            <a:r>
              <a:rPr lang="en-US" i="1" dirty="0"/>
              <a:t>Expected Utility Theory:</a:t>
            </a:r>
            <a:r>
              <a:rPr lang="en-US" dirty="0"/>
              <a:t> Rational agents behave in a manner that maximizes individual expected utility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[Quiggin 1982]</a:t>
            </a:r>
          </a:p>
          <a:p>
            <a:endParaRPr lang="en-US" sz="1000" dirty="0"/>
          </a:p>
          <a:p>
            <a:r>
              <a:rPr lang="en-US" dirty="0"/>
              <a:t>In social learning: </a:t>
            </a:r>
          </a:p>
          <a:p>
            <a:pPr lvl="1"/>
            <a:r>
              <a:rPr lang="en-US" dirty="0"/>
              <a:t>local decisions are made </a:t>
            </a:r>
            <a:r>
              <a:rPr lang="en-US" dirty="0" err="1"/>
              <a:t>s.t.</a:t>
            </a:r>
            <a:r>
              <a:rPr lang="en-US" dirty="0"/>
              <a:t> expected individual reward is maximized</a:t>
            </a:r>
          </a:p>
          <a:p>
            <a:pPr lvl="1"/>
            <a:r>
              <a:rPr lang="en-US" dirty="0"/>
              <a:t>worker stops and declares when continuing is detrimental to personal reward</a:t>
            </a:r>
          </a:p>
          <a:p>
            <a:endParaRPr lang="en-US" sz="1000" dirty="0"/>
          </a:p>
          <a:p>
            <a:r>
              <a:rPr lang="en-US" dirty="0"/>
              <a:t>Individual worker reward decaying with number of agents used</a:t>
            </a:r>
          </a:p>
          <a:p>
            <a:pPr lvl="1"/>
            <a:r>
              <a:rPr lang="en-US" dirty="0"/>
              <a:t>Reduce fast – additional agents used only when doubtful of decision</a:t>
            </a:r>
          </a:p>
          <a:p>
            <a:pPr lvl="1"/>
            <a:r>
              <a:rPr lang="en-US" dirty="0"/>
              <a:t>Reduce slow – rash decisions are not made out of the greed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Leveraging Worker Greed</a:t>
            </a:r>
          </a:p>
        </p:txBody>
      </p:sp>
    </p:spTree>
    <p:extLst>
      <p:ext uri="{BB962C8B-B14F-4D97-AF65-F5344CB8AC3E}">
        <p14:creationId xmlns:p14="http://schemas.microsoft.com/office/powerpoint/2010/main" val="285811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Task – identifying existence of signal under Gaussian noise</a:t>
                </a:r>
              </a:p>
              <a:p>
                <a:r>
                  <a:rPr lang="en-US" dirty="0"/>
                  <a:t>True hypothesis: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; prior: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Private signals (</a:t>
                </a:r>
                <a:r>
                  <a:rPr lang="en-US" dirty="0" err="1"/>
                  <a:t>i.i.d</a:t>
                </a:r>
                <a:r>
                  <a:rPr lang="en-US" dirty="0"/>
                  <a:t>.):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Local decision about hypothesis by worker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Public signal for worker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Stopping decision: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(stop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Hypothesis Test: Signaling in AWGN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5C000-1509-416E-83B5-9E7B6A971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55" y="4632626"/>
            <a:ext cx="5045198" cy="20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stopping time i.e.,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all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Incentive,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, is non-increasing</a:t>
                </a:r>
              </a:p>
              <a:p>
                <a:r>
                  <a:rPr lang="en-US" dirty="0"/>
                  <a:t>All workers involved in decision-making are paid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if the decision is correct,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i.e., reward for worker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Local decisions maximize utility: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3"/>
                <a:stretch>
                  <a:fillRect l="-960" t="-1079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Greedy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753111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671C9A18-0E22-4051-BF78-5DEC07DDABE1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1056DAD3-F7B4-4011-8D03-AA3C975830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ECE-ILLINOIS-template-2017-16x9 (1)</Template>
  <TotalTime>676</TotalTime>
  <Words>1098</Words>
  <Application>Microsoft Office PowerPoint</Application>
  <PresentationFormat>Custom</PresentationFormat>
  <Paragraphs>142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Cambria Math</vt:lpstr>
      <vt:lpstr>OfficinaSansITCStd Book</vt:lpstr>
      <vt:lpstr>Times New Roman</vt:lpstr>
      <vt:lpstr>Wingdings</vt:lpstr>
      <vt:lpstr>Cover Slide</vt:lpstr>
      <vt:lpstr>Content Slides - Blue Text</vt:lpstr>
      <vt:lpstr>Content Slides - Orange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Kiran</dc:creator>
  <cp:lastModifiedBy>Ravi Kiran</cp:lastModifiedBy>
  <cp:revision>83</cp:revision>
  <dcterms:created xsi:type="dcterms:W3CDTF">2018-03-30T10:08:21Z</dcterms:created>
  <dcterms:modified xsi:type="dcterms:W3CDTF">2018-04-14T23:33:20Z</dcterms:modified>
</cp:coreProperties>
</file>