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39600188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>
    <p:extLst>
      <p:ext uri="{19B8F6BF-5375-455C-9EA6-DF929625EA0E}">
        <p15:presenceInfo xmlns:p15="http://schemas.microsoft.com/office/powerpoint/2012/main" userId="Administra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61" autoAdjust="0"/>
    <p:restoredTop sz="96716" autoAdjust="0"/>
  </p:normalViewPr>
  <p:slideViewPr>
    <p:cSldViewPr snapToGrid="0">
      <p:cViewPr>
        <p:scale>
          <a:sx n="25" d="100"/>
          <a:sy n="25" d="100"/>
        </p:scale>
        <p:origin x="2028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B4387-B78D-4496-9245-5B0740D342C1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1143000"/>
            <a:ext cx="4848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4EF3C-5AAD-4366-B248-A468A2BD4FF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7539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37377" rtl="0" eaLnBrk="1" latinLnBrk="0" hangingPunct="1">
      <a:defRPr sz="4511" kern="1200">
        <a:solidFill>
          <a:schemeClr val="tx1"/>
        </a:solidFill>
        <a:latin typeface="+mn-lt"/>
        <a:ea typeface="+mn-ea"/>
        <a:cs typeface="+mn-cs"/>
      </a:defRPr>
    </a:lvl1pPr>
    <a:lvl2pPr marL="1718688" algn="l" defTabSz="3437377" rtl="0" eaLnBrk="1" latinLnBrk="0" hangingPunct="1">
      <a:defRPr sz="4511" kern="1200">
        <a:solidFill>
          <a:schemeClr val="tx1"/>
        </a:solidFill>
        <a:latin typeface="+mn-lt"/>
        <a:ea typeface="+mn-ea"/>
        <a:cs typeface="+mn-cs"/>
      </a:defRPr>
    </a:lvl2pPr>
    <a:lvl3pPr marL="3437377" algn="l" defTabSz="3437377" rtl="0" eaLnBrk="1" latinLnBrk="0" hangingPunct="1">
      <a:defRPr sz="4511" kern="1200">
        <a:solidFill>
          <a:schemeClr val="tx1"/>
        </a:solidFill>
        <a:latin typeface="+mn-lt"/>
        <a:ea typeface="+mn-ea"/>
        <a:cs typeface="+mn-cs"/>
      </a:defRPr>
    </a:lvl3pPr>
    <a:lvl4pPr marL="5156066" algn="l" defTabSz="3437377" rtl="0" eaLnBrk="1" latinLnBrk="0" hangingPunct="1">
      <a:defRPr sz="4511" kern="1200">
        <a:solidFill>
          <a:schemeClr val="tx1"/>
        </a:solidFill>
        <a:latin typeface="+mn-lt"/>
        <a:ea typeface="+mn-ea"/>
        <a:cs typeface="+mn-cs"/>
      </a:defRPr>
    </a:lvl4pPr>
    <a:lvl5pPr marL="6874755" algn="l" defTabSz="3437377" rtl="0" eaLnBrk="1" latinLnBrk="0" hangingPunct="1">
      <a:defRPr sz="4511" kern="1200">
        <a:solidFill>
          <a:schemeClr val="tx1"/>
        </a:solidFill>
        <a:latin typeface="+mn-lt"/>
        <a:ea typeface="+mn-ea"/>
        <a:cs typeface="+mn-cs"/>
      </a:defRPr>
    </a:lvl5pPr>
    <a:lvl6pPr marL="8593443" algn="l" defTabSz="3437377" rtl="0" eaLnBrk="1" latinLnBrk="0" hangingPunct="1">
      <a:defRPr sz="4511" kern="1200">
        <a:solidFill>
          <a:schemeClr val="tx1"/>
        </a:solidFill>
        <a:latin typeface="+mn-lt"/>
        <a:ea typeface="+mn-ea"/>
        <a:cs typeface="+mn-cs"/>
      </a:defRPr>
    </a:lvl6pPr>
    <a:lvl7pPr marL="10312133" algn="l" defTabSz="3437377" rtl="0" eaLnBrk="1" latinLnBrk="0" hangingPunct="1">
      <a:defRPr sz="4511" kern="1200">
        <a:solidFill>
          <a:schemeClr val="tx1"/>
        </a:solidFill>
        <a:latin typeface="+mn-lt"/>
        <a:ea typeface="+mn-ea"/>
        <a:cs typeface="+mn-cs"/>
      </a:defRPr>
    </a:lvl7pPr>
    <a:lvl8pPr marL="12030821" algn="l" defTabSz="3437377" rtl="0" eaLnBrk="1" latinLnBrk="0" hangingPunct="1">
      <a:defRPr sz="4511" kern="1200">
        <a:solidFill>
          <a:schemeClr val="tx1"/>
        </a:solidFill>
        <a:latin typeface="+mn-lt"/>
        <a:ea typeface="+mn-ea"/>
        <a:cs typeface="+mn-cs"/>
      </a:defRPr>
    </a:lvl8pPr>
    <a:lvl9pPr marL="13749510" algn="l" defTabSz="3437377" rtl="0" eaLnBrk="1" latinLnBrk="0" hangingPunct="1">
      <a:defRPr sz="45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0024" y="4124164"/>
            <a:ext cx="29700141" cy="8773325"/>
          </a:xfrm>
        </p:spPr>
        <p:txBody>
          <a:bodyPr anchor="b"/>
          <a:lstStyle>
            <a:lvl1pPr algn="ctr">
              <a:defRPr sz="1948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50024" y="13235822"/>
            <a:ext cx="29700141" cy="6084159"/>
          </a:xfrm>
        </p:spPr>
        <p:txBody>
          <a:bodyPr/>
          <a:lstStyle>
            <a:lvl1pPr marL="0" indent="0" algn="ctr">
              <a:buNone/>
              <a:defRPr sz="7795"/>
            </a:lvl1pPr>
            <a:lvl2pPr marL="1484986" indent="0" algn="ctr">
              <a:buNone/>
              <a:defRPr sz="6496"/>
            </a:lvl2pPr>
            <a:lvl3pPr marL="2969971" indent="0" algn="ctr">
              <a:buNone/>
              <a:defRPr sz="5846"/>
            </a:lvl3pPr>
            <a:lvl4pPr marL="4454957" indent="0" algn="ctr">
              <a:buNone/>
              <a:defRPr sz="5197"/>
            </a:lvl4pPr>
            <a:lvl5pPr marL="5939942" indent="0" algn="ctr">
              <a:buNone/>
              <a:defRPr sz="5197"/>
            </a:lvl5pPr>
            <a:lvl6pPr marL="7424928" indent="0" algn="ctr">
              <a:buNone/>
              <a:defRPr sz="5197"/>
            </a:lvl6pPr>
            <a:lvl7pPr marL="8909914" indent="0" algn="ctr">
              <a:buNone/>
              <a:defRPr sz="5197"/>
            </a:lvl7pPr>
            <a:lvl8pPr marL="10394899" indent="0" algn="ctr">
              <a:buNone/>
              <a:defRPr sz="5197"/>
            </a:lvl8pPr>
            <a:lvl9pPr marL="11879885" indent="0" algn="ctr">
              <a:buNone/>
              <a:defRPr sz="5197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3563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038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338884" y="1341665"/>
            <a:ext cx="8538791" cy="2135581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22513" y="1341665"/>
            <a:ext cx="25121369" cy="21355814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829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769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1888" y="6282497"/>
            <a:ext cx="34155162" cy="10482488"/>
          </a:xfrm>
        </p:spPr>
        <p:txBody>
          <a:bodyPr anchor="b"/>
          <a:lstStyle>
            <a:lvl1pPr>
              <a:defRPr sz="1948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1888" y="16864153"/>
            <a:ext cx="34155162" cy="5512493"/>
          </a:xfrm>
        </p:spPr>
        <p:txBody>
          <a:bodyPr/>
          <a:lstStyle>
            <a:lvl1pPr marL="0" indent="0">
              <a:buNone/>
              <a:defRPr sz="7795">
                <a:solidFill>
                  <a:schemeClr val="tx1">
                    <a:tint val="75000"/>
                  </a:schemeClr>
                </a:solidFill>
              </a:defRPr>
            </a:lvl1pPr>
            <a:lvl2pPr marL="1484986" indent="0">
              <a:buNone/>
              <a:defRPr sz="6496">
                <a:solidFill>
                  <a:schemeClr val="tx1">
                    <a:tint val="75000"/>
                  </a:schemeClr>
                </a:solidFill>
              </a:defRPr>
            </a:lvl2pPr>
            <a:lvl3pPr marL="2969971" indent="0">
              <a:buNone/>
              <a:defRPr sz="5846">
                <a:solidFill>
                  <a:schemeClr val="tx1">
                    <a:tint val="75000"/>
                  </a:schemeClr>
                </a:solidFill>
              </a:defRPr>
            </a:lvl3pPr>
            <a:lvl4pPr marL="4454957" indent="0">
              <a:buNone/>
              <a:defRPr sz="5197">
                <a:solidFill>
                  <a:schemeClr val="tx1">
                    <a:tint val="75000"/>
                  </a:schemeClr>
                </a:solidFill>
              </a:defRPr>
            </a:lvl4pPr>
            <a:lvl5pPr marL="5939942" indent="0">
              <a:buNone/>
              <a:defRPr sz="5197">
                <a:solidFill>
                  <a:schemeClr val="tx1">
                    <a:tint val="75000"/>
                  </a:schemeClr>
                </a:solidFill>
              </a:defRPr>
            </a:lvl5pPr>
            <a:lvl6pPr marL="7424928" indent="0">
              <a:buNone/>
              <a:defRPr sz="5197">
                <a:solidFill>
                  <a:schemeClr val="tx1">
                    <a:tint val="75000"/>
                  </a:schemeClr>
                </a:solidFill>
              </a:defRPr>
            </a:lvl6pPr>
            <a:lvl7pPr marL="8909914" indent="0">
              <a:buNone/>
              <a:defRPr sz="5197">
                <a:solidFill>
                  <a:schemeClr val="tx1">
                    <a:tint val="75000"/>
                  </a:schemeClr>
                </a:solidFill>
              </a:defRPr>
            </a:lvl7pPr>
            <a:lvl8pPr marL="10394899" indent="0">
              <a:buNone/>
              <a:defRPr sz="5197">
                <a:solidFill>
                  <a:schemeClr val="tx1">
                    <a:tint val="75000"/>
                  </a:schemeClr>
                </a:solidFill>
              </a:defRPr>
            </a:lvl8pPr>
            <a:lvl9pPr marL="11879885" indent="0">
              <a:buNone/>
              <a:defRPr sz="51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8227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22513" y="6708326"/>
            <a:ext cx="16830080" cy="1598915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47595" y="6708326"/>
            <a:ext cx="16830080" cy="1598915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992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7671" y="1341667"/>
            <a:ext cx="34155162" cy="487083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7673" y="6177496"/>
            <a:ext cx="16752734" cy="3027495"/>
          </a:xfrm>
        </p:spPr>
        <p:txBody>
          <a:bodyPr anchor="b"/>
          <a:lstStyle>
            <a:lvl1pPr marL="0" indent="0">
              <a:buNone/>
              <a:defRPr sz="7795" b="1"/>
            </a:lvl1pPr>
            <a:lvl2pPr marL="1484986" indent="0">
              <a:buNone/>
              <a:defRPr sz="6496" b="1"/>
            </a:lvl2pPr>
            <a:lvl3pPr marL="2969971" indent="0">
              <a:buNone/>
              <a:defRPr sz="5846" b="1"/>
            </a:lvl3pPr>
            <a:lvl4pPr marL="4454957" indent="0">
              <a:buNone/>
              <a:defRPr sz="5197" b="1"/>
            </a:lvl4pPr>
            <a:lvl5pPr marL="5939942" indent="0">
              <a:buNone/>
              <a:defRPr sz="5197" b="1"/>
            </a:lvl5pPr>
            <a:lvl6pPr marL="7424928" indent="0">
              <a:buNone/>
              <a:defRPr sz="5197" b="1"/>
            </a:lvl6pPr>
            <a:lvl7pPr marL="8909914" indent="0">
              <a:buNone/>
              <a:defRPr sz="5197" b="1"/>
            </a:lvl7pPr>
            <a:lvl8pPr marL="10394899" indent="0">
              <a:buNone/>
              <a:defRPr sz="5197" b="1"/>
            </a:lvl8pPr>
            <a:lvl9pPr marL="11879885" indent="0">
              <a:buNone/>
              <a:defRPr sz="5197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27673" y="9204991"/>
            <a:ext cx="16752734" cy="1353915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047595" y="6177496"/>
            <a:ext cx="16835238" cy="3027495"/>
          </a:xfrm>
        </p:spPr>
        <p:txBody>
          <a:bodyPr anchor="b"/>
          <a:lstStyle>
            <a:lvl1pPr marL="0" indent="0">
              <a:buNone/>
              <a:defRPr sz="7795" b="1"/>
            </a:lvl1pPr>
            <a:lvl2pPr marL="1484986" indent="0">
              <a:buNone/>
              <a:defRPr sz="6496" b="1"/>
            </a:lvl2pPr>
            <a:lvl3pPr marL="2969971" indent="0">
              <a:buNone/>
              <a:defRPr sz="5846" b="1"/>
            </a:lvl3pPr>
            <a:lvl4pPr marL="4454957" indent="0">
              <a:buNone/>
              <a:defRPr sz="5197" b="1"/>
            </a:lvl4pPr>
            <a:lvl5pPr marL="5939942" indent="0">
              <a:buNone/>
              <a:defRPr sz="5197" b="1"/>
            </a:lvl5pPr>
            <a:lvl6pPr marL="7424928" indent="0">
              <a:buNone/>
              <a:defRPr sz="5197" b="1"/>
            </a:lvl6pPr>
            <a:lvl7pPr marL="8909914" indent="0">
              <a:buNone/>
              <a:defRPr sz="5197" b="1"/>
            </a:lvl7pPr>
            <a:lvl8pPr marL="10394899" indent="0">
              <a:buNone/>
              <a:defRPr sz="5197" b="1"/>
            </a:lvl8pPr>
            <a:lvl9pPr marL="11879885" indent="0">
              <a:buNone/>
              <a:defRPr sz="5197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047595" y="9204991"/>
            <a:ext cx="16835238" cy="1353915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135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7619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0178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7673" y="1679998"/>
            <a:ext cx="12772090" cy="5879994"/>
          </a:xfrm>
        </p:spPr>
        <p:txBody>
          <a:bodyPr anchor="b"/>
          <a:lstStyle>
            <a:lvl1pPr>
              <a:defRPr sz="10394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35238" y="3628331"/>
            <a:ext cx="20047595" cy="17908316"/>
          </a:xfrm>
        </p:spPr>
        <p:txBody>
          <a:bodyPr/>
          <a:lstStyle>
            <a:lvl1pPr>
              <a:defRPr sz="10394"/>
            </a:lvl1pPr>
            <a:lvl2pPr>
              <a:defRPr sz="9094"/>
            </a:lvl2pPr>
            <a:lvl3pPr>
              <a:defRPr sz="7795"/>
            </a:lvl3pPr>
            <a:lvl4pPr>
              <a:defRPr sz="6496"/>
            </a:lvl4pPr>
            <a:lvl5pPr>
              <a:defRPr sz="6496"/>
            </a:lvl5pPr>
            <a:lvl6pPr>
              <a:defRPr sz="6496"/>
            </a:lvl6pPr>
            <a:lvl7pPr>
              <a:defRPr sz="6496"/>
            </a:lvl7pPr>
            <a:lvl8pPr>
              <a:defRPr sz="6496"/>
            </a:lvl8pPr>
            <a:lvl9pPr>
              <a:defRPr sz="6496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27673" y="7559993"/>
            <a:ext cx="12772090" cy="14005821"/>
          </a:xfrm>
        </p:spPr>
        <p:txBody>
          <a:bodyPr/>
          <a:lstStyle>
            <a:lvl1pPr marL="0" indent="0">
              <a:buNone/>
              <a:defRPr sz="5197"/>
            </a:lvl1pPr>
            <a:lvl2pPr marL="1484986" indent="0">
              <a:buNone/>
              <a:defRPr sz="4547"/>
            </a:lvl2pPr>
            <a:lvl3pPr marL="2969971" indent="0">
              <a:buNone/>
              <a:defRPr sz="3898"/>
            </a:lvl3pPr>
            <a:lvl4pPr marL="4454957" indent="0">
              <a:buNone/>
              <a:defRPr sz="3248"/>
            </a:lvl4pPr>
            <a:lvl5pPr marL="5939942" indent="0">
              <a:buNone/>
              <a:defRPr sz="3248"/>
            </a:lvl5pPr>
            <a:lvl6pPr marL="7424928" indent="0">
              <a:buNone/>
              <a:defRPr sz="3248"/>
            </a:lvl6pPr>
            <a:lvl7pPr marL="8909914" indent="0">
              <a:buNone/>
              <a:defRPr sz="3248"/>
            </a:lvl7pPr>
            <a:lvl8pPr marL="10394899" indent="0">
              <a:buNone/>
              <a:defRPr sz="3248"/>
            </a:lvl8pPr>
            <a:lvl9pPr marL="11879885" indent="0">
              <a:buNone/>
              <a:defRPr sz="3248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524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7673" y="1679998"/>
            <a:ext cx="12772090" cy="5879994"/>
          </a:xfrm>
        </p:spPr>
        <p:txBody>
          <a:bodyPr anchor="b"/>
          <a:lstStyle>
            <a:lvl1pPr>
              <a:defRPr sz="10394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835238" y="3628331"/>
            <a:ext cx="20047595" cy="17908316"/>
          </a:xfrm>
        </p:spPr>
        <p:txBody>
          <a:bodyPr anchor="t"/>
          <a:lstStyle>
            <a:lvl1pPr marL="0" indent="0">
              <a:buNone/>
              <a:defRPr sz="10394"/>
            </a:lvl1pPr>
            <a:lvl2pPr marL="1484986" indent="0">
              <a:buNone/>
              <a:defRPr sz="9094"/>
            </a:lvl2pPr>
            <a:lvl3pPr marL="2969971" indent="0">
              <a:buNone/>
              <a:defRPr sz="7795"/>
            </a:lvl3pPr>
            <a:lvl4pPr marL="4454957" indent="0">
              <a:buNone/>
              <a:defRPr sz="6496"/>
            </a:lvl4pPr>
            <a:lvl5pPr marL="5939942" indent="0">
              <a:buNone/>
              <a:defRPr sz="6496"/>
            </a:lvl5pPr>
            <a:lvl6pPr marL="7424928" indent="0">
              <a:buNone/>
              <a:defRPr sz="6496"/>
            </a:lvl6pPr>
            <a:lvl7pPr marL="8909914" indent="0">
              <a:buNone/>
              <a:defRPr sz="6496"/>
            </a:lvl7pPr>
            <a:lvl8pPr marL="10394899" indent="0">
              <a:buNone/>
              <a:defRPr sz="6496"/>
            </a:lvl8pPr>
            <a:lvl9pPr marL="11879885" indent="0">
              <a:buNone/>
              <a:defRPr sz="649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27673" y="7559993"/>
            <a:ext cx="12772090" cy="14005821"/>
          </a:xfrm>
        </p:spPr>
        <p:txBody>
          <a:bodyPr/>
          <a:lstStyle>
            <a:lvl1pPr marL="0" indent="0">
              <a:buNone/>
              <a:defRPr sz="5197"/>
            </a:lvl1pPr>
            <a:lvl2pPr marL="1484986" indent="0">
              <a:buNone/>
              <a:defRPr sz="4547"/>
            </a:lvl2pPr>
            <a:lvl3pPr marL="2969971" indent="0">
              <a:buNone/>
              <a:defRPr sz="3898"/>
            </a:lvl3pPr>
            <a:lvl4pPr marL="4454957" indent="0">
              <a:buNone/>
              <a:defRPr sz="3248"/>
            </a:lvl4pPr>
            <a:lvl5pPr marL="5939942" indent="0">
              <a:buNone/>
              <a:defRPr sz="3248"/>
            </a:lvl5pPr>
            <a:lvl6pPr marL="7424928" indent="0">
              <a:buNone/>
              <a:defRPr sz="3248"/>
            </a:lvl6pPr>
            <a:lvl7pPr marL="8909914" indent="0">
              <a:buNone/>
              <a:defRPr sz="3248"/>
            </a:lvl7pPr>
            <a:lvl8pPr marL="10394899" indent="0">
              <a:buNone/>
              <a:defRPr sz="3248"/>
            </a:lvl8pPr>
            <a:lvl9pPr marL="11879885" indent="0">
              <a:buNone/>
              <a:defRPr sz="3248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850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2513" y="1341667"/>
            <a:ext cx="3415516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2513" y="6708326"/>
            <a:ext cx="3415516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22513" y="23356646"/>
            <a:ext cx="8910042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7C5C7-36C8-47CB-8C63-4478B3CD1B70}" type="datetimeFigureOut">
              <a:rPr lang="zh-CN" altLang="en-US" smtClean="0"/>
              <a:t>2019/9/17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17563" y="23356646"/>
            <a:ext cx="13365063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967633" y="23356646"/>
            <a:ext cx="8910042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BACF7-C690-4B6B-A234-0020A7A0C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04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969971" rtl="0" eaLnBrk="1" latinLnBrk="0" hangingPunct="1">
        <a:lnSpc>
          <a:spcPct val="90000"/>
        </a:lnSpc>
        <a:spcBef>
          <a:spcPct val="0"/>
        </a:spcBef>
        <a:buNone/>
        <a:defRPr sz="142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42493" indent="-742493" algn="l" defTabSz="2969971" rtl="0" eaLnBrk="1" latinLnBrk="0" hangingPunct="1">
        <a:lnSpc>
          <a:spcPct val="90000"/>
        </a:lnSpc>
        <a:spcBef>
          <a:spcPts val="3248"/>
        </a:spcBef>
        <a:buFont typeface="Arial" panose="020B0604020202020204" pitchFamily="34" charset="0"/>
        <a:buChar char="•"/>
        <a:defRPr sz="9094" kern="1200">
          <a:solidFill>
            <a:schemeClr val="tx1"/>
          </a:solidFill>
          <a:latin typeface="+mn-lt"/>
          <a:ea typeface="+mn-ea"/>
          <a:cs typeface="+mn-cs"/>
        </a:defRPr>
      </a:lvl1pPr>
      <a:lvl2pPr marL="2227478" indent="-742493" algn="l" defTabSz="2969971" rtl="0" eaLnBrk="1" latinLnBrk="0" hangingPunct="1">
        <a:lnSpc>
          <a:spcPct val="90000"/>
        </a:lnSpc>
        <a:spcBef>
          <a:spcPts val="1624"/>
        </a:spcBef>
        <a:buFont typeface="Arial" panose="020B0604020202020204" pitchFamily="34" charset="0"/>
        <a:buChar char="•"/>
        <a:defRPr sz="7795" kern="1200">
          <a:solidFill>
            <a:schemeClr val="tx1"/>
          </a:solidFill>
          <a:latin typeface="+mn-lt"/>
          <a:ea typeface="+mn-ea"/>
          <a:cs typeface="+mn-cs"/>
        </a:defRPr>
      </a:lvl2pPr>
      <a:lvl3pPr marL="3712464" indent="-742493" algn="l" defTabSz="2969971" rtl="0" eaLnBrk="1" latinLnBrk="0" hangingPunct="1">
        <a:lnSpc>
          <a:spcPct val="90000"/>
        </a:lnSpc>
        <a:spcBef>
          <a:spcPts val="1624"/>
        </a:spcBef>
        <a:buFont typeface="Arial" panose="020B0604020202020204" pitchFamily="34" charset="0"/>
        <a:buChar char="•"/>
        <a:defRPr sz="6496" kern="1200">
          <a:solidFill>
            <a:schemeClr val="tx1"/>
          </a:solidFill>
          <a:latin typeface="+mn-lt"/>
          <a:ea typeface="+mn-ea"/>
          <a:cs typeface="+mn-cs"/>
        </a:defRPr>
      </a:lvl3pPr>
      <a:lvl4pPr marL="5197450" indent="-742493" algn="l" defTabSz="2969971" rtl="0" eaLnBrk="1" latinLnBrk="0" hangingPunct="1">
        <a:lnSpc>
          <a:spcPct val="90000"/>
        </a:lnSpc>
        <a:spcBef>
          <a:spcPts val="1624"/>
        </a:spcBef>
        <a:buFont typeface="Arial" panose="020B0604020202020204" pitchFamily="34" charset="0"/>
        <a:buChar char="•"/>
        <a:defRPr sz="5846" kern="1200">
          <a:solidFill>
            <a:schemeClr val="tx1"/>
          </a:solidFill>
          <a:latin typeface="+mn-lt"/>
          <a:ea typeface="+mn-ea"/>
          <a:cs typeface="+mn-cs"/>
        </a:defRPr>
      </a:lvl4pPr>
      <a:lvl5pPr marL="6682435" indent="-742493" algn="l" defTabSz="2969971" rtl="0" eaLnBrk="1" latinLnBrk="0" hangingPunct="1">
        <a:lnSpc>
          <a:spcPct val="90000"/>
        </a:lnSpc>
        <a:spcBef>
          <a:spcPts val="1624"/>
        </a:spcBef>
        <a:buFont typeface="Arial" panose="020B0604020202020204" pitchFamily="34" charset="0"/>
        <a:buChar char="•"/>
        <a:defRPr sz="5846" kern="1200">
          <a:solidFill>
            <a:schemeClr val="tx1"/>
          </a:solidFill>
          <a:latin typeface="+mn-lt"/>
          <a:ea typeface="+mn-ea"/>
          <a:cs typeface="+mn-cs"/>
        </a:defRPr>
      </a:lvl5pPr>
      <a:lvl6pPr marL="8167421" indent="-742493" algn="l" defTabSz="2969971" rtl="0" eaLnBrk="1" latinLnBrk="0" hangingPunct="1">
        <a:lnSpc>
          <a:spcPct val="90000"/>
        </a:lnSpc>
        <a:spcBef>
          <a:spcPts val="1624"/>
        </a:spcBef>
        <a:buFont typeface="Arial" panose="020B0604020202020204" pitchFamily="34" charset="0"/>
        <a:buChar char="•"/>
        <a:defRPr sz="5846" kern="1200">
          <a:solidFill>
            <a:schemeClr val="tx1"/>
          </a:solidFill>
          <a:latin typeface="+mn-lt"/>
          <a:ea typeface="+mn-ea"/>
          <a:cs typeface="+mn-cs"/>
        </a:defRPr>
      </a:lvl6pPr>
      <a:lvl7pPr marL="9652406" indent="-742493" algn="l" defTabSz="2969971" rtl="0" eaLnBrk="1" latinLnBrk="0" hangingPunct="1">
        <a:lnSpc>
          <a:spcPct val="90000"/>
        </a:lnSpc>
        <a:spcBef>
          <a:spcPts val="1624"/>
        </a:spcBef>
        <a:buFont typeface="Arial" panose="020B0604020202020204" pitchFamily="34" charset="0"/>
        <a:buChar char="•"/>
        <a:defRPr sz="5846" kern="1200">
          <a:solidFill>
            <a:schemeClr val="tx1"/>
          </a:solidFill>
          <a:latin typeface="+mn-lt"/>
          <a:ea typeface="+mn-ea"/>
          <a:cs typeface="+mn-cs"/>
        </a:defRPr>
      </a:lvl7pPr>
      <a:lvl8pPr marL="11137392" indent="-742493" algn="l" defTabSz="2969971" rtl="0" eaLnBrk="1" latinLnBrk="0" hangingPunct="1">
        <a:lnSpc>
          <a:spcPct val="90000"/>
        </a:lnSpc>
        <a:spcBef>
          <a:spcPts val="1624"/>
        </a:spcBef>
        <a:buFont typeface="Arial" panose="020B0604020202020204" pitchFamily="34" charset="0"/>
        <a:buChar char="•"/>
        <a:defRPr sz="5846" kern="1200">
          <a:solidFill>
            <a:schemeClr val="tx1"/>
          </a:solidFill>
          <a:latin typeface="+mn-lt"/>
          <a:ea typeface="+mn-ea"/>
          <a:cs typeface="+mn-cs"/>
        </a:defRPr>
      </a:lvl8pPr>
      <a:lvl9pPr marL="12622378" indent="-742493" algn="l" defTabSz="2969971" rtl="0" eaLnBrk="1" latinLnBrk="0" hangingPunct="1">
        <a:lnSpc>
          <a:spcPct val="90000"/>
        </a:lnSpc>
        <a:spcBef>
          <a:spcPts val="1624"/>
        </a:spcBef>
        <a:buFont typeface="Arial" panose="020B0604020202020204" pitchFamily="34" charset="0"/>
        <a:buChar char="•"/>
        <a:defRPr sz="5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69971" rtl="0" eaLnBrk="1" latinLnBrk="0" hangingPunct="1">
        <a:defRPr sz="5846" kern="1200">
          <a:solidFill>
            <a:schemeClr val="tx1"/>
          </a:solidFill>
          <a:latin typeface="+mn-lt"/>
          <a:ea typeface="+mn-ea"/>
          <a:cs typeface="+mn-cs"/>
        </a:defRPr>
      </a:lvl1pPr>
      <a:lvl2pPr marL="1484986" algn="l" defTabSz="2969971" rtl="0" eaLnBrk="1" latinLnBrk="0" hangingPunct="1">
        <a:defRPr sz="5846" kern="1200">
          <a:solidFill>
            <a:schemeClr val="tx1"/>
          </a:solidFill>
          <a:latin typeface="+mn-lt"/>
          <a:ea typeface="+mn-ea"/>
          <a:cs typeface="+mn-cs"/>
        </a:defRPr>
      </a:lvl2pPr>
      <a:lvl3pPr marL="2969971" algn="l" defTabSz="2969971" rtl="0" eaLnBrk="1" latinLnBrk="0" hangingPunct="1">
        <a:defRPr sz="5846" kern="1200">
          <a:solidFill>
            <a:schemeClr val="tx1"/>
          </a:solidFill>
          <a:latin typeface="+mn-lt"/>
          <a:ea typeface="+mn-ea"/>
          <a:cs typeface="+mn-cs"/>
        </a:defRPr>
      </a:lvl3pPr>
      <a:lvl4pPr marL="4454957" algn="l" defTabSz="2969971" rtl="0" eaLnBrk="1" latinLnBrk="0" hangingPunct="1">
        <a:defRPr sz="5846" kern="1200">
          <a:solidFill>
            <a:schemeClr val="tx1"/>
          </a:solidFill>
          <a:latin typeface="+mn-lt"/>
          <a:ea typeface="+mn-ea"/>
          <a:cs typeface="+mn-cs"/>
        </a:defRPr>
      </a:lvl4pPr>
      <a:lvl5pPr marL="5939942" algn="l" defTabSz="2969971" rtl="0" eaLnBrk="1" latinLnBrk="0" hangingPunct="1">
        <a:defRPr sz="5846" kern="1200">
          <a:solidFill>
            <a:schemeClr val="tx1"/>
          </a:solidFill>
          <a:latin typeface="+mn-lt"/>
          <a:ea typeface="+mn-ea"/>
          <a:cs typeface="+mn-cs"/>
        </a:defRPr>
      </a:lvl5pPr>
      <a:lvl6pPr marL="7424928" algn="l" defTabSz="2969971" rtl="0" eaLnBrk="1" latinLnBrk="0" hangingPunct="1">
        <a:defRPr sz="5846" kern="1200">
          <a:solidFill>
            <a:schemeClr val="tx1"/>
          </a:solidFill>
          <a:latin typeface="+mn-lt"/>
          <a:ea typeface="+mn-ea"/>
          <a:cs typeface="+mn-cs"/>
        </a:defRPr>
      </a:lvl6pPr>
      <a:lvl7pPr marL="8909914" algn="l" defTabSz="2969971" rtl="0" eaLnBrk="1" latinLnBrk="0" hangingPunct="1">
        <a:defRPr sz="5846" kern="1200">
          <a:solidFill>
            <a:schemeClr val="tx1"/>
          </a:solidFill>
          <a:latin typeface="+mn-lt"/>
          <a:ea typeface="+mn-ea"/>
          <a:cs typeface="+mn-cs"/>
        </a:defRPr>
      </a:lvl7pPr>
      <a:lvl8pPr marL="10394899" algn="l" defTabSz="2969971" rtl="0" eaLnBrk="1" latinLnBrk="0" hangingPunct="1">
        <a:defRPr sz="5846" kern="1200">
          <a:solidFill>
            <a:schemeClr val="tx1"/>
          </a:solidFill>
          <a:latin typeface="+mn-lt"/>
          <a:ea typeface="+mn-ea"/>
          <a:cs typeface="+mn-cs"/>
        </a:defRPr>
      </a:lvl8pPr>
      <a:lvl9pPr marL="11879885" algn="l" defTabSz="2969971" rtl="0" eaLnBrk="1" latinLnBrk="0" hangingPunct="1">
        <a:defRPr sz="58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hyperlink" Target="https://github.com/prismformore/SDSEN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hyperlink" Target="mailto:leoyhr@pku.edu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jp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">
              <a:schemeClr val="accent5">
                <a:lumMod val="67000"/>
              </a:schemeClr>
            </a:gs>
            <a:gs pos="74000">
              <a:schemeClr val="accent5">
                <a:lumMod val="20000"/>
                <a:lumOff val="80000"/>
              </a:schemeClr>
            </a:gs>
            <a:gs pos="16000">
              <a:schemeClr val="accent5">
                <a:lumMod val="97000"/>
                <a:lumOff val="3000"/>
              </a:schemeClr>
            </a:gs>
            <a:gs pos="52000">
              <a:srgbClr val="BBCBE9"/>
            </a:gs>
            <a:gs pos="27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-11608"/>
            <a:ext cx="39600187" cy="471899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0003" tIns="105001" rIns="210003" bIns="1050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6405"/>
          </a:p>
        </p:txBody>
      </p:sp>
      <p:sp>
        <p:nvSpPr>
          <p:cNvPr id="5" name="文本框 4"/>
          <p:cNvSpPr txBox="1"/>
          <p:nvPr/>
        </p:nvSpPr>
        <p:spPr>
          <a:xfrm>
            <a:off x="0" y="-20365"/>
            <a:ext cx="39600188" cy="526297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SDSEN: Self-Refining Deep Symmetry Enhanced Network </a:t>
            </a:r>
          </a:p>
          <a:p>
            <a:pPr algn="ctr"/>
            <a:r>
              <a:rPr lang="en-US" altLang="zh-CN" sz="8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 Rain Removal</a:t>
            </a:r>
          </a:p>
          <a:p>
            <a:pPr algn="ctr"/>
            <a:r>
              <a:rPr lang="en-US" altLang="zh-CN" sz="40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Hong Liu, Hanrong Ye*, Xia Li, Wei Shi, </a:t>
            </a:r>
            <a:r>
              <a:rPr lang="en-US" altLang="zh-CN" sz="4000" dirty="0" err="1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Mengyuan</a:t>
            </a:r>
            <a:r>
              <a:rPr lang="en-US" altLang="zh-CN" sz="40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Liu, </a:t>
            </a:r>
            <a:r>
              <a:rPr lang="en-US" altLang="zh-CN" sz="4000" dirty="0" err="1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Qianru</a:t>
            </a:r>
            <a:r>
              <a:rPr lang="en-US" altLang="zh-CN" sz="40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Sun</a:t>
            </a:r>
          </a:p>
          <a:p>
            <a:pPr algn="ctr"/>
            <a:r>
              <a:rPr lang="en-US" altLang="zh-CN" sz="40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Key Laboratory of Machine Perception, Peking University, China</a:t>
            </a:r>
          </a:p>
          <a:p>
            <a:pPr algn="ctr"/>
            <a:r>
              <a:rPr lang="en-US" altLang="zh-CN" sz="40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*Corresponding Author:</a:t>
            </a:r>
            <a:r>
              <a:rPr lang="zh-CN" altLang="en-US" sz="40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zh-CN" sz="40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linkClick r:id="rId2"/>
              </a:rPr>
              <a:t>leoyhr@pku.edu</a:t>
            </a:r>
            <a:r>
              <a:rPr lang="en-US" altLang="zh-CN" sz="40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 CODE: </a:t>
            </a:r>
            <a:r>
              <a:rPr lang="en-US" altLang="zh-CN" sz="40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linkClick r:id="rId3"/>
              </a:rPr>
              <a:t>https://github.com/prismformore/SDSEN</a:t>
            </a:r>
            <a:r>
              <a:rPr lang="en-US" altLang="zh-CN" sz="40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Please </a:t>
            </a:r>
            <a:r>
              <a:rPr lang="en-US" altLang="zh-CN" sz="40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STAR and FORK</a:t>
            </a:r>
            <a:r>
              <a:rPr lang="en-US" altLang="zh-CN" sz="40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!</a:t>
            </a:r>
          </a:p>
          <a:p>
            <a:pPr algn="ctr"/>
            <a:endParaRPr lang="zh-CN" altLang="en-US" sz="4000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-16410" y="4707386"/>
            <a:ext cx="39616598" cy="2538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4588" y="2767198"/>
            <a:ext cx="1728000" cy="17280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0611" y="2779035"/>
            <a:ext cx="1728000" cy="1728000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332253" y="5087810"/>
            <a:ext cx="65607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chemeClr val="accent5">
                    <a:lumMod val="50000"/>
                  </a:schemeClr>
                </a:solidFill>
              </a:rPr>
              <a:t>        </a:t>
            </a:r>
            <a:r>
              <a:rPr lang="en-US" altLang="zh-CN" sz="4400" b="1" dirty="0">
                <a:solidFill>
                  <a:schemeClr val="accent5">
                    <a:lumMod val="50000"/>
                  </a:schemeClr>
                </a:solidFill>
              </a:rPr>
              <a:t>INTRODUCTION</a:t>
            </a:r>
            <a:endParaRPr lang="zh-CN" altLang="en-US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单圆角矩形 12"/>
          <p:cNvSpPr/>
          <p:nvPr/>
        </p:nvSpPr>
        <p:spPr>
          <a:xfrm>
            <a:off x="428503" y="6040512"/>
            <a:ext cx="16169241" cy="2971397"/>
          </a:xfrm>
          <a:prstGeom prst="round1Rect">
            <a:avLst>
              <a:gd name="adj" fmla="val 10799"/>
            </a:avLst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 indent="-457200" algn="just">
              <a:spcAft>
                <a:spcPts val="600"/>
              </a:spcAft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dirty="0">
                <a:solidFill>
                  <a:schemeClr val="tx1"/>
                </a:solidFill>
              </a:rPr>
              <a:t>As a natural phenomenon, rain degenerates the visibility of images and affects vision algorithms severely. By restoring background information in rain scenes, </a:t>
            </a:r>
            <a:r>
              <a:rPr lang="en-US" altLang="zh-CN" sz="3600" b="1" dirty="0">
                <a:solidFill>
                  <a:schemeClr val="tx1"/>
                </a:solidFill>
              </a:rPr>
              <a:t>rain removal</a:t>
            </a:r>
            <a:r>
              <a:rPr lang="en-US" altLang="zh-CN" sz="3600" dirty="0">
                <a:solidFill>
                  <a:schemeClr val="tx1"/>
                </a:solidFill>
              </a:rPr>
              <a:t> is helpful for many computer vision systems including autonomous driving, intelligent photography and surveillance camera. </a:t>
            </a:r>
          </a:p>
        </p:txBody>
      </p:sp>
      <p:sp>
        <p:nvSpPr>
          <p:cNvPr id="16" name="流程图: 接点 15"/>
          <p:cNvSpPr/>
          <p:nvPr/>
        </p:nvSpPr>
        <p:spPr>
          <a:xfrm flipH="1">
            <a:off x="435623" y="5086874"/>
            <a:ext cx="709758" cy="709758"/>
          </a:xfrm>
          <a:prstGeom prst="flowChartConnector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4400" dirty="0">
                <a:solidFill>
                  <a:srgbClr val="FFFF00"/>
                </a:solidFill>
              </a:rPr>
              <a:t>Ⅰ</a:t>
            </a:r>
            <a:endParaRPr lang="zh-CN" altLang="en-US" sz="4400" dirty="0">
              <a:solidFill>
                <a:srgbClr val="FFFF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08190" y="9225310"/>
            <a:ext cx="103868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chemeClr val="accent5">
                    <a:lumMod val="50000"/>
                  </a:schemeClr>
                </a:solidFill>
              </a:rPr>
              <a:t>        </a:t>
            </a:r>
            <a:r>
              <a:rPr lang="en-US" altLang="zh-CN" sz="4400" b="1" dirty="0">
                <a:solidFill>
                  <a:schemeClr val="accent5">
                    <a:lumMod val="50000"/>
                  </a:schemeClr>
                </a:solidFill>
              </a:rPr>
              <a:t>OBSERVATION AND CONTRIBUTION</a:t>
            </a:r>
            <a:endParaRPr lang="zh-CN" altLang="en-US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单圆角矩形 17"/>
          <p:cNvSpPr/>
          <p:nvPr/>
        </p:nvSpPr>
        <p:spPr>
          <a:xfrm>
            <a:off x="428504" y="10238632"/>
            <a:ext cx="16169240" cy="5594783"/>
          </a:xfrm>
          <a:prstGeom prst="round1Rect">
            <a:avLst>
              <a:gd name="adj" fmla="val 8259"/>
            </a:avLst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 indent="-457200" algn="just">
              <a:spcAft>
                <a:spcPts val="600"/>
              </a:spcAft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dirty="0">
                <a:solidFill>
                  <a:schemeClr val="tx1"/>
                </a:solidFill>
              </a:rPr>
              <a:t>The state-of-the-art methods are mostly based on Convolutional Neural Network (CNN). However, as CNN is not equivariant to object rotation, these methods are unsuitable for dealing with the tilted rain streaks. </a:t>
            </a:r>
          </a:p>
          <a:p>
            <a:pPr marL="457200" indent="-457200" algn="just"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25000"/>
              <a:buFont typeface="Wingdings" panose="05000000000000000000" pitchFamily="2" charset="2"/>
              <a:buChar char="n"/>
            </a:pPr>
            <a:r>
              <a:rPr lang="en-US" altLang="zh-CN" sz="3600" b="1" dirty="0">
                <a:solidFill>
                  <a:schemeClr val="tx1"/>
                </a:solidFill>
              </a:rPr>
              <a:t>Contribution</a:t>
            </a:r>
            <a:r>
              <a:rPr lang="en-US" altLang="zh-CN" sz="3600" dirty="0">
                <a:solidFill>
                  <a:schemeClr val="tx1"/>
                </a:solidFill>
              </a:rPr>
              <a:t>: We propose Deep Symmetry Enhanced Network (DSEN), which is able to explicitly extract the </a:t>
            </a:r>
            <a:r>
              <a:rPr lang="en-US" altLang="zh-CN" sz="3600" b="1" dirty="0">
                <a:solidFill>
                  <a:schemeClr val="tx1"/>
                </a:solidFill>
              </a:rPr>
              <a:t>rotation equivariant features </a:t>
            </a:r>
            <a:r>
              <a:rPr lang="en-US" altLang="zh-CN" sz="3600" dirty="0">
                <a:solidFill>
                  <a:schemeClr val="tx1"/>
                </a:solidFill>
              </a:rPr>
              <a:t>from rain images. </a:t>
            </a:r>
          </a:p>
          <a:p>
            <a:pPr marL="457200" indent="-457200" algn="just">
              <a:spcAft>
                <a:spcPts val="600"/>
              </a:spcAft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dirty="0">
                <a:solidFill>
                  <a:schemeClr val="tx1"/>
                </a:solidFill>
              </a:rPr>
              <a:t>The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overlapping rain streaks make rain removal difficult to remove at a glance.</a:t>
            </a:r>
          </a:p>
          <a:p>
            <a:pPr marL="457200" indent="-457200" algn="just">
              <a:buClr>
                <a:schemeClr val="accent5">
                  <a:lumMod val="75000"/>
                </a:schemeClr>
              </a:buClr>
              <a:buSzPct val="125000"/>
              <a:buFont typeface="Wingdings" panose="05000000000000000000" pitchFamily="2" charset="2"/>
              <a:buChar char="n"/>
            </a:pPr>
            <a:r>
              <a:rPr lang="en-US" altLang="zh-CN" sz="3600" b="1" dirty="0">
                <a:solidFill>
                  <a:schemeClr val="tx1"/>
                </a:solidFill>
              </a:rPr>
              <a:t>Contribution</a:t>
            </a:r>
            <a:r>
              <a:rPr lang="en-US" altLang="zh-CN" sz="3600" dirty="0">
                <a:solidFill>
                  <a:schemeClr val="tx1"/>
                </a:solidFill>
              </a:rPr>
              <a:t>: We design a </a:t>
            </a:r>
            <a:r>
              <a:rPr lang="en-US" altLang="zh-CN" sz="3600" b="1" dirty="0">
                <a:solidFill>
                  <a:schemeClr val="tx1"/>
                </a:solidFill>
              </a:rPr>
              <a:t>self-refining mechanism </a:t>
            </a:r>
            <a:r>
              <a:rPr lang="en-US" altLang="zh-CN" sz="3600" dirty="0">
                <a:solidFill>
                  <a:schemeClr val="tx1"/>
                </a:solidFill>
              </a:rPr>
              <a:t>to remove the accumulated rain streaks in a coarse-to-fine manner. This mechanism reuses DSEN with a novel information link which passes the gradient flow to the higher stages.</a:t>
            </a:r>
            <a:endParaRPr lang="en-US" altLang="zh-CN" sz="4800" dirty="0">
              <a:solidFill>
                <a:schemeClr val="tx1"/>
              </a:solidFill>
            </a:endParaRPr>
          </a:p>
        </p:txBody>
      </p:sp>
      <p:sp>
        <p:nvSpPr>
          <p:cNvPr id="19" name="流程图: 接点 18"/>
          <p:cNvSpPr/>
          <p:nvPr/>
        </p:nvSpPr>
        <p:spPr>
          <a:xfrm flipH="1">
            <a:off x="435623" y="9224374"/>
            <a:ext cx="709758" cy="709758"/>
          </a:xfrm>
          <a:prstGeom prst="flowChartConnector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4400" dirty="0">
                <a:solidFill>
                  <a:srgbClr val="FFFF00"/>
                </a:solidFill>
              </a:rPr>
              <a:t>Ⅱ</a:t>
            </a:r>
            <a:endParaRPr lang="zh-CN" altLang="en-US" sz="6600" dirty="0">
              <a:solidFill>
                <a:srgbClr val="FFFF00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308190" y="16030131"/>
            <a:ext cx="133471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chemeClr val="accent5">
                    <a:lumMod val="50000"/>
                  </a:schemeClr>
                </a:solidFill>
              </a:rPr>
              <a:t>        </a:t>
            </a:r>
            <a:r>
              <a:rPr lang="en-US" altLang="zh-CN" sz="4400" b="1" dirty="0">
                <a:solidFill>
                  <a:schemeClr val="accent5">
                    <a:lumMod val="50000"/>
                  </a:schemeClr>
                </a:solidFill>
              </a:rPr>
              <a:t>PIPELINE OF IMPROVED PERSON SEARCH NETWORK</a:t>
            </a:r>
            <a:endParaRPr lang="zh-CN" altLang="en-US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8" name="单圆角矩形 27"/>
          <p:cNvSpPr/>
          <p:nvPr/>
        </p:nvSpPr>
        <p:spPr>
          <a:xfrm>
            <a:off x="428504" y="16925881"/>
            <a:ext cx="16169240" cy="7312537"/>
          </a:xfrm>
          <a:prstGeom prst="round1Rect">
            <a:avLst>
              <a:gd name="adj" fmla="val 6069"/>
            </a:avLst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4000" dirty="0">
              <a:solidFill>
                <a:schemeClr val="tx1"/>
              </a:solidFill>
            </a:endParaRPr>
          </a:p>
        </p:txBody>
      </p:sp>
      <p:sp>
        <p:nvSpPr>
          <p:cNvPr id="29" name="流程图: 接点 28"/>
          <p:cNvSpPr/>
          <p:nvPr/>
        </p:nvSpPr>
        <p:spPr>
          <a:xfrm flipH="1">
            <a:off x="435623" y="16029195"/>
            <a:ext cx="709758" cy="709758"/>
          </a:xfrm>
          <a:prstGeom prst="flowChartConnector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4400" dirty="0">
                <a:solidFill>
                  <a:srgbClr val="FFFF00"/>
                </a:solidFill>
              </a:rPr>
              <a:t>Ⅲ</a:t>
            </a:r>
            <a:endParaRPr lang="zh-CN" altLang="en-US" sz="9600" dirty="0">
              <a:solidFill>
                <a:srgbClr val="FFFF00"/>
              </a:solidFill>
            </a:endParaRPr>
          </a:p>
        </p:txBody>
      </p:sp>
      <p:sp>
        <p:nvSpPr>
          <p:cNvPr id="41" name="文本框 38"/>
          <p:cNvSpPr txBox="1"/>
          <p:nvPr/>
        </p:nvSpPr>
        <p:spPr>
          <a:xfrm>
            <a:off x="985562" y="22109003"/>
            <a:ext cx="152381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200" dirty="0"/>
              <a:t>A two-stage example of Self-refining DSEN. The output of stage I (</a:t>
            </a:r>
            <a:r>
              <a:rPr lang="en-US" altLang="zh-CN" sz="3200" b="1" dirty="0"/>
              <a:t>O´</a:t>
            </a:r>
            <a:r>
              <a:rPr lang="en-US" altLang="zh-CN" sz="3200" dirty="0"/>
              <a:t>) is reused as the input of stage II. P4ConvZ2 (yellow) contains one filter with four rotations (corresponding to 90°, 180°, 270° and 360°). P4ConvP4 (blue) contains four filters with four rotations. </a:t>
            </a:r>
            <a:endParaRPr lang="zh-CN" altLang="en-US" sz="5400" dirty="0"/>
          </a:p>
        </p:txBody>
      </p:sp>
      <p:sp>
        <p:nvSpPr>
          <p:cNvPr id="42" name="文本框 41"/>
          <p:cNvSpPr txBox="1"/>
          <p:nvPr/>
        </p:nvSpPr>
        <p:spPr>
          <a:xfrm>
            <a:off x="17011314" y="5040341"/>
            <a:ext cx="110189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accent5">
                    <a:lumMod val="50000"/>
                  </a:schemeClr>
                </a:solidFill>
              </a:rPr>
              <a:t>        Group Equivariant Convolution</a:t>
            </a:r>
            <a:endParaRPr lang="zh-CN" altLang="en-US" sz="4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3" name="单圆角矩形 42"/>
          <p:cNvSpPr/>
          <p:nvPr/>
        </p:nvSpPr>
        <p:spPr>
          <a:xfrm>
            <a:off x="17055708" y="5845474"/>
            <a:ext cx="12490342" cy="13562806"/>
          </a:xfrm>
          <a:prstGeom prst="round1Rect">
            <a:avLst>
              <a:gd name="adj" fmla="val 3761"/>
            </a:avLst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dirty="0">
                <a:solidFill>
                  <a:schemeClr val="tx1"/>
                </a:solidFill>
              </a:rPr>
              <a:t>A family of symmetry enhanced CNNs theoretically designed with rotation equivariance.</a:t>
            </a:r>
          </a:p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dirty="0">
                <a:solidFill>
                  <a:schemeClr val="tx1"/>
                </a:solidFill>
              </a:rPr>
              <a:t>Mathematically, regular convolution could be formulated as</a:t>
            </a:r>
            <a:r>
              <a:rPr lang="zh-CN" altLang="en-US" sz="3600" dirty="0">
                <a:solidFill>
                  <a:schemeClr val="tx1"/>
                </a:solidFill>
              </a:rPr>
              <a:t>：</a:t>
            </a:r>
            <a:endParaRPr lang="en-US" altLang="zh-CN" sz="3600" dirty="0">
              <a:solidFill>
                <a:schemeClr val="tx1"/>
              </a:solidFill>
            </a:endParaRPr>
          </a:p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endParaRPr lang="en-US" altLang="zh-CN" sz="3600" dirty="0">
              <a:solidFill>
                <a:schemeClr val="tx1"/>
              </a:solidFill>
            </a:endParaRPr>
          </a:p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endParaRPr lang="en-US" altLang="zh-CN" sz="3600" dirty="0">
              <a:solidFill>
                <a:schemeClr val="tx1"/>
              </a:solidFill>
            </a:endParaRPr>
          </a:p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dirty="0">
                <a:solidFill>
                  <a:schemeClr val="tx1"/>
                </a:solidFill>
              </a:rPr>
              <a:t>G-convolution is formulated as:</a:t>
            </a:r>
          </a:p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r>
              <a:rPr lang="en-US" altLang="zh-CN" sz="3600" dirty="0">
                <a:solidFill>
                  <a:schemeClr val="tx1"/>
                </a:solidFill>
              </a:rPr>
              <a:t>    here g denotes a symmetry transformation (e.g. rotation, translation).</a:t>
            </a:r>
          </a:p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dirty="0">
                <a:solidFill>
                  <a:schemeClr val="tx1"/>
                </a:solidFill>
              </a:rPr>
              <a:t>Transformation g of group p4 could be decomposed into a translation t and a rotation s : g = </a:t>
            </a:r>
            <a:r>
              <a:rPr lang="en-US" altLang="zh-CN" sz="3600" dirty="0" err="1">
                <a:solidFill>
                  <a:schemeClr val="tx1"/>
                </a:solidFill>
              </a:rPr>
              <a:t>ts</a:t>
            </a:r>
            <a:r>
              <a:rPr lang="en-US" altLang="zh-CN" sz="3600" dirty="0">
                <a:solidFill>
                  <a:schemeClr val="tx1"/>
                </a:solidFill>
              </a:rPr>
              <a:t>. Therefore, G-convolution could be rewritten as:</a:t>
            </a: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r>
              <a:rPr lang="en-US" altLang="zh-CN" sz="3600" dirty="0">
                <a:solidFill>
                  <a:schemeClr val="tx1"/>
                </a:solidFill>
              </a:rPr>
              <a:t>    Thus, to compute the p4 G-convolution we can first compute filter transformation for all 4 rotations, and then call a regular convolution routine on ƒ and the augmented filter bank.</a:t>
            </a:r>
          </a:p>
          <a:p>
            <a:pPr marL="457200" indent="-45720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b="1" dirty="0">
                <a:solidFill>
                  <a:schemeClr val="tx1"/>
                </a:solidFill>
              </a:rPr>
              <a:t>Symmetry enhanced convolutional block </a:t>
            </a:r>
            <a:r>
              <a:rPr lang="en-US" altLang="zh-CN" sz="3600" dirty="0">
                <a:solidFill>
                  <a:schemeClr val="tx1"/>
                </a:solidFill>
              </a:rPr>
              <a:t>P4 G-convolution composes of two types: p4 G-Convolution on Z2 (P4ConvZ2) and p4 G-convolution on p4 (P4ConvP4).</a:t>
            </a:r>
          </a:p>
          <a:p>
            <a:pPr marL="457200" indent="-45720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b="1" dirty="0">
                <a:solidFill>
                  <a:schemeClr val="tx1"/>
                </a:solidFill>
              </a:rPr>
              <a:t>Symmetry aggregation block </a:t>
            </a:r>
            <a:r>
              <a:rPr lang="en-US" altLang="zh-CN" sz="3600" dirty="0">
                <a:solidFill>
                  <a:schemeClr val="tx1"/>
                </a:solidFill>
              </a:rPr>
              <a:t>We propose to apply a 5 × 5 convolution on all orientation channels of G-feature maps to avoid the information loss of pooling.</a:t>
            </a: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</p:txBody>
      </p:sp>
      <p:sp>
        <p:nvSpPr>
          <p:cNvPr id="44" name="流程图: 接点 43"/>
          <p:cNvSpPr/>
          <p:nvPr/>
        </p:nvSpPr>
        <p:spPr>
          <a:xfrm flipH="1">
            <a:off x="17114685" y="5094823"/>
            <a:ext cx="709758" cy="709758"/>
          </a:xfrm>
          <a:prstGeom prst="flowChartConnector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4400" dirty="0">
                <a:solidFill>
                  <a:srgbClr val="FFFF00"/>
                </a:solidFill>
              </a:rPr>
              <a:t>Ⅳ</a:t>
            </a:r>
            <a:endParaRPr lang="zh-CN" altLang="en-US" sz="6600" dirty="0">
              <a:solidFill>
                <a:srgbClr val="FFFF00"/>
              </a:solidFill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16878396" y="19678316"/>
            <a:ext cx="72440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chemeClr val="accent5">
                    <a:lumMod val="50000"/>
                  </a:schemeClr>
                </a:solidFill>
              </a:rPr>
              <a:t>        </a:t>
            </a:r>
            <a:r>
              <a:rPr lang="en-US" altLang="zh-CN" sz="4400" b="1" dirty="0">
                <a:solidFill>
                  <a:schemeClr val="accent5">
                    <a:lumMod val="50000"/>
                  </a:schemeClr>
                </a:solidFill>
              </a:rPr>
              <a:t>DATASETS</a:t>
            </a:r>
            <a:endParaRPr lang="zh-CN" altLang="en-US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7" name="单圆角矩形 56"/>
          <p:cNvSpPr/>
          <p:nvPr/>
        </p:nvSpPr>
        <p:spPr>
          <a:xfrm>
            <a:off x="17055707" y="20588432"/>
            <a:ext cx="12490343" cy="3649986"/>
          </a:xfrm>
          <a:prstGeom prst="round1Rect">
            <a:avLst>
              <a:gd name="adj" fmla="val 10799"/>
            </a:avLst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dirty="0">
                <a:solidFill>
                  <a:schemeClr val="tx1"/>
                </a:solidFill>
              </a:rPr>
              <a:t>The statistics of the Rain100H and Zhang800 datasets.</a:t>
            </a: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endParaRPr lang="en-US" altLang="zh-CN" sz="2800" dirty="0">
              <a:solidFill>
                <a:schemeClr val="tx1"/>
              </a:solidFill>
            </a:endParaRPr>
          </a:p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</p:txBody>
      </p:sp>
      <p:sp>
        <p:nvSpPr>
          <p:cNvPr id="58" name="流程图: 接点 57"/>
          <p:cNvSpPr/>
          <p:nvPr/>
        </p:nvSpPr>
        <p:spPr>
          <a:xfrm flipH="1">
            <a:off x="16974862" y="19685177"/>
            <a:ext cx="783680" cy="795680"/>
          </a:xfrm>
          <a:prstGeom prst="flowChartConnector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4400" dirty="0">
                <a:solidFill>
                  <a:srgbClr val="FFFF00"/>
                </a:solidFill>
              </a:rPr>
              <a:t>Ⅴ</a:t>
            </a:r>
            <a:endParaRPr lang="zh-CN" altLang="en-US" sz="6600" dirty="0">
              <a:solidFill>
                <a:srgbClr val="FFFF00"/>
              </a:solidFill>
            </a:endParaRPr>
          </a:p>
        </p:txBody>
      </p:sp>
      <p:graphicFrame>
        <p:nvGraphicFramePr>
          <p:cNvPr id="59" name="表格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769851"/>
              </p:ext>
            </p:extLst>
          </p:nvPr>
        </p:nvGraphicFramePr>
        <p:xfrm>
          <a:off x="19761035" y="21303463"/>
          <a:ext cx="6973728" cy="2803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205">
                  <a:extLst>
                    <a:ext uri="{9D8B030D-6E8A-4147-A177-3AD203B41FA5}">
                      <a16:colId xmlns:a16="http://schemas.microsoft.com/office/drawing/2014/main" val="2172904077"/>
                    </a:ext>
                  </a:extLst>
                </a:gridCol>
                <a:gridCol w="1575015">
                  <a:extLst>
                    <a:ext uri="{9D8B030D-6E8A-4147-A177-3AD203B41FA5}">
                      <a16:colId xmlns:a16="http://schemas.microsoft.com/office/drawing/2014/main" val="2893249711"/>
                    </a:ext>
                  </a:extLst>
                </a:gridCol>
                <a:gridCol w="1795283">
                  <a:extLst>
                    <a:ext uri="{9D8B030D-6E8A-4147-A177-3AD203B41FA5}">
                      <a16:colId xmlns:a16="http://schemas.microsoft.com/office/drawing/2014/main" val="2374248830"/>
                    </a:ext>
                  </a:extLst>
                </a:gridCol>
                <a:gridCol w="1951225">
                  <a:extLst>
                    <a:ext uri="{9D8B030D-6E8A-4147-A177-3AD203B41FA5}">
                      <a16:colId xmlns:a16="http://schemas.microsoft.com/office/drawing/2014/main" val="1010769240"/>
                    </a:ext>
                  </a:extLst>
                </a:gridCol>
              </a:tblGrid>
              <a:tr h="110783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dirty="0"/>
                        <a:t>Dataset</a:t>
                      </a:r>
                      <a:endParaRPr lang="zh-CN" altLang="en-US" sz="3200" b="0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dirty="0"/>
                        <a:t>Images</a:t>
                      </a:r>
                      <a:endParaRPr lang="zh-CN" altLang="en-US" sz="3200" b="0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dirty="0"/>
                        <a:t>Training Set</a:t>
                      </a:r>
                      <a:endParaRPr lang="zh-CN" altLang="en-US" sz="3200" b="0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dirty="0"/>
                        <a:t>Testing</a:t>
                      </a:r>
                    </a:p>
                    <a:p>
                      <a:pPr algn="ctr"/>
                      <a:r>
                        <a:rPr lang="en-US" altLang="zh-CN" sz="3200" b="0" dirty="0"/>
                        <a:t>Set</a:t>
                      </a:r>
                      <a:endParaRPr lang="zh-CN" altLang="en-US" sz="3200" b="0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417020"/>
                  </a:ext>
                </a:extLst>
              </a:tr>
              <a:tr h="110783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/>
                        <a:t>Rain100H</a:t>
                      </a:r>
                      <a:endParaRPr lang="zh-CN" altLang="en-US" sz="2800" b="1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dirty="0"/>
                        <a:t>1900</a:t>
                      </a:r>
                      <a:endParaRPr lang="zh-CN" altLang="en-US" sz="3200" b="0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dirty="0"/>
                        <a:t>1800</a:t>
                      </a:r>
                      <a:endParaRPr lang="zh-CN" altLang="en-US" sz="3200" b="0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dirty="0"/>
                        <a:t>100</a:t>
                      </a:r>
                      <a:endParaRPr lang="zh-CN" altLang="en-US" sz="3200" b="0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167964"/>
                  </a:ext>
                </a:extLst>
              </a:tr>
              <a:tr h="58760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/>
                        <a:t>Zhang800</a:t>
                      </a:r>
                      <a:endParaRPr lang="zh-CN" altLang="en-US" sz="2800" b="1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dirty="0"/>
                        <a:t>800</a:t>
                      </a:r>
                      <a:endParaRPr lang="zh-CN" altLang="en-US" sz="3200" b="0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dirty="0"/>
                        <a:t>700</a:t>
                      </a:r>
                      <a:endParaRPr lang="zh-CN" altLang="en-US" sz="3200" b="0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dirty="0"/>
                        <a:t>100</a:t>
                      </a:r>
                      <a:endParaRPr lang="zh-CN" altLang="en-US" sz="3200" b="0" dirty="0"/>
                    </a:p>
                  </a:txBody>
                  <a:tcPr marL="63155" marR="63155" marT="31578" marB="31578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368381"/>
                  </a:ext>
                </a:extLst>
              </a:tr>
            </a:tbl>
          </a:graphicData>
        </a:graphic>
      </p:graphicFrame>
      <p:sp>
        <p:nvSpPr>
          <p:cNvPr id="60" name="文本框 59"/>
          <p:cNvSpPr txBox="1"/>
          <p:nvPr/>
        </p:nvSpPr>
        <p:spPr>
          <a:xfrm>
            <a:off x="29980966" y="5092901"/>
            <a:ext cx="94991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chemeClr val="accent5">
                    <a:lumMod val="50000"/>
                  </a:schemeClr>
                </a:solidFill>
              </a:rPr>
              <a:t>        EXPERIMENTAL RESULTS</a:t>
            </a:r>
            <a:endParaRPr lang="zh-CN" altLang="en-US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1" name="单圆角矩形 60"/>
          <p:cNvSpPr/>
          <p:nvPr/>
        </p:nvSpPr>
        <p:spPr>
          <a:xfrm>
            <a:off x="29957818" y="5871338"/>
            <a:ext cx="9110568" cy="12873861"/>
          </a:xfrm>
          <a:prstGeom prst="round1Rect">
            <a:avLst>
              <a:gd name="adj" fmla="val 5515"/>
            </a:avLst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dirty="0">
                <a:solidFill>
                  <a:schemeClr val="tx1"/>
                </a:solidFill>
              </a:rPr>
              <a:t>Ablation Study</a:t>
            </a: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3600" dirty="0">
              <a:solidFill>
                <a:schemeClr val="tx1"/>
              </a:solidFill>
            </a:endParaRPr>
          </a:p>
          <a:p>
            <a:pPr marL="457200" indent="-457200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p"/>
            </a:pPr>
            <a:r>
              <a:rPr lang="en-US" altLang="zh-CN" sz="3600" dirty="0">
                <a:solidFill>
                  <a:schemeClr val="tx1"/>
                </a:solidFill>
              </a:rPr>
              <a:t>Comparisons with state-of-arts</a:t>
            </a: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  <a:p>
            <a:pPr algn="just">
              <a:buClr>
                <a:schemeClr val="accent5">
                  <a:lumMod val="75000"/>
                </a:schemeClr>
              </a:buClr>
            </a:pPr>
            <a:endParaRPr lang="en-US" altLang="zh-CN" sz="2800" dirty="0">
              <a:solidFill>
                <a:schemeClr val="tx1"/>
              </a:solidFill>
            </a:endParaRPr>
          </a:p>
        </p:txBody>
      </p:sp>
      <p:sp>
        <p:nvSpPr>
          <p:cNvPr id="62" name="流程图: 接点 61"/>
          <p:cNvSpPr/>
          <p:nvPr/>
        </p:nvSpPr>
        <p:spPr>
          <a:xfrm flipH="1">
            <a:off x="30084337" y="5091965"/>
            <a:ext cx="709758" cy="709758"/>
          </a:xfrm>
          <a:prstGeom prst="flowChartConnector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4400" dirty="0">
                <a:solidFill>
                  <a:srgbClr val="FFFF00"/>
                </a:solidFill>
              </a:rPr>
              <a:t>Ⅵ</a:t>
            </a:r>
            <a:endParaRPr lang="zh-CN" altLang="en-US" sz="4400" dirty="0">
              <a:solidFill>
                <a:srgbClr val="FFFF00"/>
              </a:solidFill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29957818" y="19136713"/>
            <a:ext cx="65607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chemeClr val="accent5">
                    <a:lumMod val="50000"/>
                  </a:schemeClr>
                </a:solidFill>
              </a:rPr>
              <a:t>        </a:t>
            </a:r>
            <a:r>
              <a:rPr lang="en-US" altLang="zh-CN" sz="4400" b="1" dirty="0">
                <a:solidFill>
                  <a:schemeClr val="accent5">
                    <a:lumMod val="50000"/>
                  </a:schemeClr>
                </a:solidFill>
              </a:rPr>
              <a:t>REFERENCES</a:t>
            </a:r>
            <a:endParaRPr lang="zh-CN" altLang="en-US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7" name="单圆角矩形 66"/>
          <p:cNvSpPr/>
          <p:nvPr/>
        </p:nvSpPr>
        <p:spPr>
          <a:xfrm>
            <a:off x="29957817" y="19906154"/>
            <a:ext cx="9110569" cy="4332264"/>
          </a:xfrm>
          <a:prstGeom prst="round1Rect">
            <a:avLst>
              <a:gd name="adj" fmla="val 7241"/>
            </a:avLst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zh-CN" sz="2800" dirty="0">
                <a:solidFill>
                  <a:schemeClr val="tx1"/>
                </a:solidFill>
              </a:rPr>
              <a:t>[1] Hong Liu et al., “Self-Refining Deep Symmetry Enhanced Network”, in ICIP, 2019, pp. 2786-2790.</a:t>
            </a:r>
          </a:p>
          <a:p>
            <a:r>
              <a:rPr lang="en-US" altLang="zh-CN" sz="2800" dirty="0">
                <a:solidFill>
                  <a:schemeClr val="tx1"/>
                </a:solidFill>
              </a:rPr>
              <a:t>[2] Taco S. Cohen et al., “Group equivariant convolutional networks,” in ICML, 2016, pp. 2990– 2999.</a:t>
            </a:r>
          </a:p>
          <a:p>
            <a:r>
              <a:rPr lang="en-US" altLang="zh-CN" sz="2800" dirty="0">
                <a:solidFill>
                  <a:schemeClr val="tx1"/>
                </a:solidFill>
              </a:rPr>
              <a:t>[3] </a:t>
            </a:r>
            <a:r>
              <a:rPr lang="en-US" altLang="zh-CN" sz="2800" dirty="0" err="1">
                <a:solidFill>
                  <a:schemeClr val="tx1"/>
                </a:solidFill>
              </a:rPr>
              <a:t>Wenhan</a:t>
            </a:r>
            <a:r>
              <a:rPr lang="en-US" altLang="zh-CN" sz="2800" dirty="0">
                <a:solidFill>
                  <a:schemeClr val="tx1"/>
                </a:solidFill>
              </a:rPr>
              <a:t> Yang et al., “Deep joint rain detection and removal from a single image,” in CVPR, 2017, pp. 1357–1366.</a:t>
            </a:r>
          </a:p>
          <a:p>
            <a:r>
              <a:rPr lang="en-US" altLang="zh-CN" sz="2800" dirty="0">
                <a:solidFill>
                  <a:schemeClr val="tx1"/>
                </a:solidFill>
              </a:rPr>
              <a:t>[4] He Zhang et al., “Image de-raining using a conditional generative adversarial network,” </a:t>
            </a:r>
            <a:r>
              <a:rPr lang="en-US" altLang="zh-CN" sz="2800" dirty="0" err="1">
                <a:solidFill>
                  <a:schemeClr val="tx1"/>
                </a:solidFill>
              </a:rPr>
              <a:t>arXiv</a:t>
            </a:r>
            <a:r>
              <a:rPr lang="en-US" altLang="zh-CN" sz="2800" dirty="0">
                <a:solidFill>
                  <a:schemeClr val="tx1"/>
                </a:solidFill>
              </a:rPr>
              <a:t> preprint arXiv:1701.05957,2017.</a:t>
            </a:r>
          </a:p>
          <a:p>
            <a:endParaRPr lang="en-US" altLang="zh-CN" sz="2800" dirty="0">
              <a:solidFill>
                <a:schemeClr val="tx1"/>
              </a:solidFill>
            </a:endParaRPr>
          </a:p>
        </p:txBody>
      </p:sp>
      <p:sp>
        <p:nvSpPr>
          <p:cNvPr id="68" name="流程图: 接点 67"/>
          <p:cNvSpPr/>
          <p:nvPr/>
        </p:nvSpPr>
        <p:spPr>
          <a:xfrm flipH="1">
            <a:off x="30061188" y="19135777"/>
            <a:ext cx="709758" cy="709758"/>
          </a:xfrm>
          <a:prstGeom prst="flowChartConnector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4400" dirty="0">
                <a:solidFill>
                  <a:srgbClr val="FFFF00"/>
                </a:solidFill>
              </a:rPr>
              <a:t>Ⅶ</a:t>
            </a:r>
            <a:endParaRPr lang="zh-CN" altLang="en-US" sz="7200" dirty="0">
              <a:solidFill>
                <a:srgbClr val="FFFF00"/>
              </a:solidFill>
            </a:endParaRPr>
          </a:p>
        </p:txBody>
      </p:sp>
      <p:pic>
        <p:nvPicPr>
          <p:cNvPr id="46" name="圖片 26">
            <a:extLst>
              <a:ext uri="{FF2B5EF4-FFF2-40B4-BE49-F238E27FC236}">
                <a16:creationId xmlns:a16="http://schemas.microsoft.com/office/drawing/2014/main" id="{AF14F643-A9DE-4408-943C-7427857A3F8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652"/>
          <a:stretch/>
        </p:blipFill>
        <p:spPr>
          <a:xfrm>
            <a:off x="-734060" y="-458175"/>
            <a:ext cx="7717890" cy="3030716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44155CCB-8166-42BF-9EFD-BBDD17B11A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0658" y="17342004"/>
            <a:ext cx="15532585" cy="4443041"/>
          </a:xfrm>
          <a:prstGeom prst="rect">
            <a:avLst/>
          </a:prstGeom>
        </p:spPr>
      </p:pic>
      <p:pic>
        <p:nvPicPr>
          <p:cNvPr id="54" name="图片 53">
            <a:extLst>
              <a:ext uri="{FF2B5EF4-FFF2-40B4-BE49-F238E27FC236}">
                <a16:creationId xmlns:a16="http://schemas.microsoft.com/office/drawing/2014/main" id="{E4C6341B-5597-4038-8153-4E8DB438027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821781" y="7575888"/>
            <a:ext cx="4852236" cy="1158743"/>
          </a:xfrm>
          <a:prstGeom prst="rect">
            <a:avLst/>
          </a:prstGeom>
        </p:spPr>
      </p:pic>
      <p:pic>
        <p:nvPicPr>
          <p:cNvPr id="69" name="图片 68">
            <a:extLst>
              <a:ext uri="{FF2B5EF4-FFF2-40B4-BE49-F238E27FC236}">
                <a16:creationId xmlns:a16="http://schemas.microsoft.com/office/drawing/2014/main" id="{8C9968DF-33E1-4664-9595-40F5DC58DC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93330" y="9422304"/>
            <a:ext cx="4280134" cy="711637"/>
          </a:xfrm>
          <a:prstGeom prst="rect">
            <a:avLst/>
          </a:prstGeom>
        </p:spPr>
      </p:pic>
      <p:pic>
        <p:nvPicPr>
          <p:cNvPr id="71" name="图片 70">
            <a:extLst>
              <a:ext uri="{FF2B5EF4-FFF2-40B4-BE49-F238E27FC236}">
                <a16:creationId xmlns:a16="http://schemas.microsoft.com/office/drawing/2014/main" id="{7F5235E4-08EF-4AD7-B557-0482519C405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883909" y="13170047"/>
            <a:ext cx="4833938" cy="853048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30BF6B85-5CB8-4574-BC3C-DF9F76BE1EE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103846" y="6583434"/>
            <a:ext cx="6864703" cy="2121009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3D2DEDA1-5022-42E0-A474-F3024B5DBA44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t="1484"/>
          <a:stretch/>
        </p:blipFill>
        <p:spPr>
          <a:xfrm>
            <a:off x="31364210" y="8798131"/>
            <a:ext cx="6343976" cy="3547205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9F8D8920-B993-47A3-81A1-86F91425976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669842" y="12439024"/>
            <a:ext cx="5686518" cy="2004339"/>
          </a:xfrm>
          <a:prstGeom prst="rect">
            <a:avLst/>
          </a:prstGeom>
        </p:spPr>
      </p:pic>
      <p:grpSp>
        <p:nvGrpSpPr>
          <p:cNvPr id="8" name="组合 7">
            <a:extLst>
              <a:ext uri="{FF2B5EF4-FFF2-40B4-BE49-F238E27FC236}">
                <a16:creationId xmlns:a16="http://schemas.microsoft.com/office/drawing/2014/main" id="{44DC88AF-7E8E-4C87-9291-C87315B8240C}"/>
              </a:ext>
            </a:extLst>
          </p:cNvPr>
          <p:cNvGrpSpPr/>
          <p:nvPr/>
        </p:nvGrpSpPr>
        <p:grpSpPr>
          <a:xfrm>
            <a:off x="32103570" y="15402273"/>
            <a:ext cx="4812640" cy="3183860"/>
            <a:chOff x="32103570" y="15402273"/>
            <a:chExt cx="4812640" cy="3183860"/>
          </a:xfrm>
        </p:grpSpPr>
        <p:pic>
          <p:nvPicPr>
            <p:cNvPr id="21" name="图片 20">
              <a:extLst>
                <a:ext uri="{FF2B5EF4-FFF2-40B4-BE49-F238E27FC236}">
                  <a16:creationId xmlns:a16="http://schemas.microsoft.com/office/drawing/2014/main" id="{DC17B0EB-2D8A-45F1-9A54-B2C43182C0E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32103570" y="15402273"/>
              <a:ext cx="4812640" cy="3183860"/>
            </a:xfrm>
            <a:prstGeom prst="rect">
              <a:avLst/>
            </a:prstGeom>
          </p:spPr>
        </p:pic>
        <p:sp>
          <p:nvSpPr>
            <p:cNvPr id="2" name="矩形 1">
              <a:extLst>
                <a:ext uri="{FF2B5EF4-FFF2-40B4-BE49-F238E27FC236}">
                  <a16:creationId xmlns:a16="http://schemas.microsoft.com/office/drawing/2014/main" id="{B2778AA3-23AF-4554-BB57-5AD50C5195EE}"/>
                </a:ext>
              </a:extLst>
            </p:cNvPr>
            <p:cNvSpPr/>
            <p:nvPr/>
          </p:nvSpPr>
          <p:spPr>
            <a:xfrm>
              <a:off x="32933640" y="16200120"/>
              <a:ext cx="518160" cy="2209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DE224F83-536D-41C2-AA90-7DACF47E2CE2}"/>
                </a:ext>
              </a:extLst>
            </p:cNvPr>
            <p:cNvSpPr/>
            <p:nvPr/>
          </p:nvSpPr>
          <p:spPr>
            <a:xfrm>
              <a:off x="33040083" y="16430096"/>
              <a:ext cx="518160" cy="2209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36D309B6-AEFA-4464-850D-D61DD35D20C5}"/>
                </a:ext>
              </a:extLst>
            </p:cNvPr>
            <p:cNvSpPr/>
            <p:nvPr/>
          </p:nvSpPr>
          <p:spPr>
            <a:xfrm>
              <a:off x="32946371" y="16702124"/>
              <a:ext cx="518160" cy="1889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544E8073-9340-4F98-B042-80D63679A988}"/>
                </a:ext>
              </a:extLst>
            </p:cNvPr>
            <p:cNvSpPr/>
            <p:nvPr/>
          </p:nvSpPr>
          <p:spPr>
            <a:xfrm>
              <a:off x="33261063" y="16907847"/>
              <a:ext cx="396477" cy="2209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47E14E25-2BA0-40B2-A114-1B428692AB57}"/>
                </a:ext>
              </a:extLst>
            </p:cNvPr>
            <p:cNvSpPr/>
            <p:nvPr/>
          </p:nvSpPr>
          <p:spPr>
            <a:xfrm>
              <a:off x="33243551" y="17145587"/>
              <a:ext cx="396477" cy="2209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9" name="矩形 48">
              <a:extLst>
                <a:ext uri="{FF2B5EF4-FFF2-40B4-BE49-F238E27FC236}">
                  <a16:creationId xmlns:a16="http://schemas.microsoft.com/office/drawing/2014/main" id="{CBB6F589-6716-4C6C-82D3-920496765C01}"/>
                </a:ext>
              </a:extLst>
            </p:cNvPr>
            <p:cNvSpPr/>
            <p:nvPr/>
          </p:nvSpPr>
          <p:spPr>
            <a:xfrm>
              <a:off x="33360004" y="17380548"/>
              <a:ext cx="396477" cy="2209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18D9487B-080E-4555-984A-09027B9E0936}"/>
                </a:ext>
              </a:extLst>
            </p:cNvPr>
            <p:cNvSpPr/>
            <p:nvPr/>
          </p:nvSpPr>
          <p:spPr>
            <a:xfrm>
              <a:off x="33276303" y="17617275"/>
              <a:ext cx="396477" cy="2209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10181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1807</TotalTime>
  <Words>597</Words>
  <Application>Microsoft Office PowerPoint</Application>
  <PresentationFormat>自定义</PresentationFormat>
  <Paragraphs>98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Arial</vt:lpstr>
      <vt:lpstr>Calibri</vt:lpstr>
      <vt:lpstr>Calibri Light</vt:lpstr>
      <vt:lpstr>Wingdings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YE Hanrong</cp:lastModifiedBy>
  <cp:revision>86</cp:revision>
  <dcterms:created xsi:type="dcterms:W3CDTF">2018-04-08T02:37:49Z</dcterms:created>
  <dcterms:modified xsi:type="dcterms:W3CDTF">2019-09-17T00:31:13Z</dcterms:modified>
</cp:coreProperties>
</file>