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>
        <p:scale>
          <a:sx n="66" d="100"/>
          <a:sy n="66" d="100"/>
        </p:scale>
        <p:origin x="-169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2016/3/17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liye@ece.gatech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png"/><Relationship Id="rId4" Type="http://schemas.openxmlformats.org/officeDocument/2006/relationships/image" Target="../media/image8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1700808"/>
            <a:ext cx="8064896" cy="1470025"/>
          </a:xfrm>
        </p:spPr>
        <p:txBody>
          <a:bodyPr>
            <a:normAutofit fontScale="90000"/>
          </a:bodyPr>
          <a:lstStyle/>
          <a:p>
            <a:r>
              <a:rPr lang="en-US" altLang="zh-CN" sz="3200" b="1" dirty="0" smtClean="0">
                <a:solidFill>
                  <a:srgbClr val="C00000"/>
                </a:solidFill>
              </a:rPr>
              <a:t>Low-Complexity Recursive Convolutional Precoding</a:t>
            </a:r>
            <a:br>
              <a:rPr lang="en-US" altLang="zh-CN" sz="3200" b="1" dirty="0" smtClean="0">
                <a:solidFill>
                  <a:srgbClr val="C00000"/>
                </a:solidFill>
              </a:rPr>
            </a:br>
            <a:r>
              <a:rPr lang="en-US" altLang="zh-CN" sz="3200" b="1" dirty="0" smtClean="0">
                <a:solidFill>
                  <a:srgbClr val="C00000"/>
                </a:solidFill>
              </a:rPr>
              <a:t>for OFDM-based Large-Scale Antenna Systems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251520" y="3717032"/>
            <a:ext cx="828092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Presented by Wei</a:t>
            </a:r>
            <a:r>
              <a:rPr kumimoji="0" lang="en-US" altLang="zh-CN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600" baseline="0" dirty="0" smtClean="0">
                <a:latin typeface="+mj-lt"/>
                <a:ea typeface="+mj-ea"/>
                <a:cs typeface="+mj-cs"/>
              </a:rPr>
              <a:t>wayne.hanwei@huawei.com</a:t>
            </a:r>
            <a:endParaRPr kumimoji="0" lang="zh-CN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D:\Data\Paper\massive mimo\RTD precoding\ICASSP 2016\RC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996952"/>
            <a:ext cx="4248472" cy="3232226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Structure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 includes</a:t>
            </a:r>
          </a:p>
          <a:p>
            <a:pPr lvl="1"/>
            <a:r>
              <a:rPr lang="en-US" altLang="zh-CN" sz="2400" dirty="0" smtClean="0"/>
              <a:t>convolutional precoding</a:t>
            </a:r>
          </a:p>
          <a:p>
            <a:pPr lvl="1"/>
            <a:r>
              <a:rPr lang="en-US" altLang="zh-CN" sz="2400" dirty="0" smtClean="0"/>
              <a:t>recursive updating</a:t>
            </a:r>
          </a:p>
          <a:p>
            <a:pPr lvl="1"/>
            <a:r>
              <a:rPr lang="en-US" altLang="zh-CN" sz="2400" dirty="0" smtClean="0"/>
              <a:t>error calculation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Convolutional precoding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803937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Recursive updating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340768"/>
            <a:ext cx="789546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Error Calculation</a:t>
            </a:r>
            <a:endParaRPr lang="zh-CN" altLang="en-US" sz="3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739920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Performances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80720" y="3501008"/>
            <a:ext cx="3863280" cy="2376264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Significant complexity reduction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67570"/>
            <a:ext cx="4940216" cy="43904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16082" y="908720"/>
            <a:ext cx="7027918" cy="18736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Performances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5456981"/>
            <a:ext cx="8229600" cy="1401019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Significant improvement than MF</a:t>
            </a:r>
          </a:p>
          <a:p>
            <a:r>
              <a:rPr lang="en-US" altLang="zh-CN" sz="2400" dirty="0" smtClean="0"/>
              <a:t>Better performance than ZF with similar complexity</a:t>
            </a:r>
          </a:p>
          <a:p>
            <a:endParaRPr lang="zh-CN" altLang="en-US" sz="28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052736"/>
            <a:ext cx="5040560" cy="428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Conclusions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 can achieve lower complexity than traditional LSA-OFDM while maintaining satisfied performance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4690864" cy="72494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Authors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7" name="内容占位符 2"/>
          <p:cNvSpPr>
            <a:spLocks noGrp="1"/>
          </p:cNvSpPr>
          <p:nvPr>
            <p:ph idx="1"/>
          </p:nvPr>
        </p:nvSpPr>
        <p:spPr>
          <a:xfrm>
            <a:off x="683568" y="1412776"/>
            <a:ext cx="8003232" cy="4968552"/>
          </a:xfrm>
        </p:spPr>
        <p:txBody>
          <a:bodyPr>
            <a:normAutofit/>
          </a:bodyPr>
          <a:lstStyle/>
          <a:p>
            <a:r>
              <a:rPr lang="en-US" altLang="zh-CN" sz="2800" dirty="0" err="1" smtClean="0"/>
              <a:t>Yinsheng</a:t>
            </a:r>
            <a:r>
              <a:rPr lang="en-US" altLang="zh-CN" sz="2800" dirty="0" smtClean="0"/>
              <a:t> Liu</a:t>
            </a:r>
          </a:p>
          <a:p>
            <a:pPr>
              <a:buNone/>
            </a:pPr>
            <a:r>
              <a:rPr lang="en-US" altLang="zh-CN" sz="2800" dirty="0" smtClean="0"/>
              <a:t>	Beijing </a:t>
            </a:r>
            <a:r>
              <a:rPr lang="en-US" altLang="zh-CN" sz="2800" dirty="0" err="1" smtClean="0"/>
              <a:t>Jiaotong</a:t>
            </a:r>
            <a:r>
              <a:rPr lang="en-US" altLang="zh-CN" sz="2800" dirty="0" smtClean="0"/>
              <a:t> University, China</a:t>
            </a:r>
          </a:p>
          <a:p>
            <a:pPr>
              <a:buNone/>
            </a:pPr>
            <a:r>
              <a:rPr lang="en-US" altLang="zh-CN" sz="2800" dirty="0" smtClean="0"/>
              <a:t>	Email: </a:t>
            </a:r>
            <a:r>
              <a:rPr lang="en-US" altLang="zh-CN" sz="2800" dirty="0" smtClean="0">
                <a:hlinkClick r:id="rId2"/>
              </a:rPr>
              <a:t>ys.liu@bjtu.edu.cn.</a:t>
            </a:r>
          </a:p>
          <a:p>
            <a:r>
              <a:rPr lang="en-US" altLang="zh-CN" sz="2800" dirty="0" smtClean="0"/>
              <a:t>Geoffrey Ye Li</a:t>
            </a:r>
          </a:p>
          <a:p>
            <a:pPr>
              <a:buNone/>
            </a:pPr>
            <a:r>
              <a:rPr lang="en-US" altLang="zh-CN" sz="2800" dirty="0" smtClean="0"/>
              <a:t>	Georgia Institute of Technology, USA</a:t>
            </a:r>
          </a:p>
          <a:p>
            <a:pPr>
              <a:buNone/>
            </a:pPr>
            <a:r>
              <a:rPr lang="en-US" altLang="zh-CN" sz="2800" dirty="0" smtClean="0"/>
              <a:t>     Email: </a:t>
            </a:r>
            <a:r>
              <a:rPr lang="en-US" altLang="zh-CN" sz="2800" dirty="0" smtClean="0">
                <a:hlinkClick r:id="rId2"/>
              </a:rPr>
              <a:t>liye@ece.gatech.edu</a:t>
            </a:r>
            <a:r>
              <a:rPr lang="en-US" altLang="zh-CN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45624" cy="72494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Outlines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525963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Introduction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System Model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Recursive Convolutional Precoding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Performances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Introduction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Large-Scale Antenna (LSA) system</a:t>
            </a:r>
          </a:p>
          <a:p>
            <a:pPr lvl="1"/>
            <a:r>
              <a:rPr lang="en-US" altLang="zh-CN" sz="2400" dirty="0" smtClean="0"/>
              <a:t>Key technology for 5G</a:t>
            </a:r>
          </a:p>
          <a:p>
            <a:pPr lvl="1"/>
            <a:r>
              <a:rPr lang="en-US" altLang="zh-CN" sz="2400" dirty="0" smtClean="0"/>
              <a:t>Large amount of antennas at the base-station</a:t>
            </a:r>
          </a:p>
          <a:p>
            <a:pPr lvl="1"/>
            <a:r>
              <a:rPr lang="en-US" altLang="zh-CN" sz="2400" dirty="0" smtClean="0"/>
              <a:t>Improved spectrum- and energy-efficiencies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LSA-OFDM: combination of LSA and OFDM</a:t>
            </a:r>
          </a:p>
          <a:p>
            <a:pPr lvl="1"/>
            <a:r>
              <a:rPr lang="en-US" altLang="zh-CN" sz="2400" dirty="0" smtClean="0"/>
              <a:t>Straightforward evolution from MIMO-OFDM</a:t>
            </a:r>
          </a:p>
          <a:p>
            <a:pPr lvl="1"/>
            <a:r>
              <a:rPr lang="en-US" altLang="zh-CN" sz="2400" dirty="0" smtClean="0"/>
              <a:t>Provide frequency-selective channels for LSA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Introduction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209331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Drawback: large complexity of LSA-OFDM due to</a:t>
            </a:r>
          </a:p>
          <a:p>
            <a:pPr lvl="1"/>
            <a:r>
              <a:rPr lang="en-US" altLang="zh-CN" sz="2400" dirty="0" smtClean="0"/>
              <a:t>Huge number of IFFT/FFT modules</a:t>
            </a:r>
          </a:p>
          <a:p>
            <a:pPr lvl="1"/>
            <a:r>
              <a:rPr lang="en-US" altLang="zh-CN" sz="2400" dirty="0" smtClean="0"/>
              <a:t>Matrix inverse for ZF/MMSE </a:t>
            </a:r>
            <a:r>
              <a:rPr lang="en-US" altLang="zh-CN" sz="2400" dirty="0" err="1" smtClean="0"/>
              <a:t>precodings</a:t>
            </a:r>
            <a:endParaRPr lang="en-US" altLang="zh-CN" sz="2400" dirty="0" smtClean="0"/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Our Solution: recursive convolutional precoding</a:t>
            </a:r>
          </a:p>
          <a:p>
            <a:pPr lvl="1"/>
            <a:r>
              <a:rPr lang="en-US" altLang="zh-CN" sz="2400" dirty="0" smtClean="0"/>
              <a:t>Recursive: no need of matrix inverse</a:t>
            </a:r>
          </a:p>
          <a:p>
            <a:pPr lvl="1"/>
            <a:r>
              <a:rPr lang="en-US" altLang="zh-CN" sz="2400" dirty="0" smtClean="0"/>
              <a:t>Convolutional: reduce the number of IFFT/FFTs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System Model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00600"/>
          </a:xfrm>
        </p:spPr>
        <p:txBody>
          <a:bodyPr>
            <a:normAutofit/>
          </a:bodyPr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Scenario: Downlink multiuser precoding</a:t>
            </a:r>
          </a:p>
          <a:p>
            <a:pPr lvl="1"/>
            <a:r>
              <a:rPr lang="en-US" altLang="zh-CN" sz="2400" dirty="0" smtClean="0"/>
              <a:t>M antennas at the BS</a:t>
            </a:r>
          </a:p>
          <a:p>
            <a:pPr lvl="1"/>
            <a:r>
              <a:rPr lang="en-US" altLang="zh-CN" sz="2400" dirty="0" smtClean="0"/>
              <a:t>P users with single antenna for each user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Received signal at n-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th</a:t>
            </a:r>
            <a:r>
              <a:rPr lang="en-US" altLang="zh-CN" sz="2800" dirty="0" smtClean="0">
                <a:solidFill>
                  <a:srgbClr val="C00000"/>
                </a:solidFill>
              </a:rPr>
              <a:t> OFDM block and k-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th</a:t>
            </a:r>
            <a:r>
              <a:rPr lang="en-US" altLang="zh-CN" sz="2800" dirty="0" smtClean="0">
                <a:solidFill>
                  <a:srgbClr val="C00000"/>
                </a:solidFill>
              </a:rPr>
              <a:t> subcarrier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Channel statistics with 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differenet</a:t>
            </a:r>
            <a:r>
              <a:rPr lang="en-US" altLang="zh-CN" sz="2800" dirty="0" smtClean="0">
                <a:solidFill>
                  <a:srgbClr val="C00000"/>
                </a:solidFill>
              </a:rPr>
              <a:t> large-scale gain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1835696" y="3021340"/>
          <a:ext cx="4956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Formula" r:id="rId3" imgW="2500920" imgH="176760" progId="Equation.Ribbit">
                  <p:embed/>
                </p:oleObj>
              </mc:Choice>
              <mc:Fallback>
                <p:oleObj name="Formula" r:id="rId3" imgW="2500920" imgH="176760" progId="Equation.Ribbit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021340"/>
                        <a:ext cx="4956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直接连接符 7"/>
          <p:cNvCxnSpPr/>
          <p:nvPr/>
        </p:nvCxnSpPr>
        <p:spPr>
          <a:xfrm>
            <a:off x="1835696" y="3453388"/>
            <a:ext cx="79208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3059832" y="3453388"/>
            <a:ext cx="86409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995936" y="3453388"/>
            <a:ext cx="79208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4860032" y="3453388"/>
            <a:ext cx="79208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6084168" y="3453388"/>
            <a:ext cx="72008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2195736" y="3453388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15616" y="3729226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P-by-1</a:t>
            </a:r>
          </a:p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receive vector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>
            <a:off x="3491880" y="3453388"/>
            <a:ext cx="0" cy="121194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27784" y="4593322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P-by-M</a:t>
            </a:r>
          </a:p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channel matrix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29226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M-by-P</a:t>
            </a:r>
          </a:p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precoding matrix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>
            <a:off x="5364088" y="3453388"/>
            <a:ext cx="0" cy="121194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499992" y="4593322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P-by-1</a:t>
            </a:r>
          </a:p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transmit vector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>
            <a:off x="6516216" y="3453388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652120" y="372922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P-by-1</a:t>
            </a:r>
          </a:p>
          <a:p>
            <a:pPr algn="ctr"/>
            <a:r>
              <a:rPr lang="en-US" altLang="zh-CN" sz="2000" dirty="0" smtClean="0">
                <a:solidFill>
                  <a:srgbClr val="002060"/>
                </a:solidFill>
              </a:rPr>
              <a:t>noise vector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>
            <a:off x="4427984" y="3441194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611560" y="6021288"/>
          <a:ext cx="5616624" cy="351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Formula" r:id="rId5" imgW="3072240" imgH="191880" progId="Equation.Ribbit">
                  <p:embed/>
                </p:oleObj>
              </mc:Choice>
              <mc:Fallback>
                <p:oleObj name="Formula" r:id="rId5" imgW="3072240" imgH="191880" progId="Equation.Ribbit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6021288"/>
                        <a:ext cx="5616624" cy="351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44208" y="6021288"/>
            <a:ext cx="230505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" name="对象 50"/>
          <p:cNvGraphicFramePr>
            <a:graphicFrameLocks noChangeAspect="1"/>
          </p:cNvGraphicFramePr>
          <p:nvPr/>
        </p:nvGraphicFramePr>
        <p:xfrm>
          <a:off x="7812360" y="5589240"/>
          <a:ext cx="29561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Formula" r:id="rId8" imgW="134640" imgH="132120" progId="Equation.Ribbit">
                  <p:embed/>
                </p:oleObj>
              </mc:Choice>
              <mc:Fallback>
                <p:oleObj name="Formula" r:id="rId8" imgW="134640" imgH="132120" progId="Equation.Ribbi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5589240"/>
                        <a:ext cx="295612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Recursive Convolutional Precoding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353347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Low-complexity of recursive convolutional precoding</a:t>
            </a:r>
          </a:p>
          <a:p>
            <a:pPr lvl="1"/>
            <a:r>
              <a:rPr lang="en-US" altLang="zh-CN" sz="2400" dirty="0" smtClean="0"/>
              <a:t>Recursive: no need of matrix inverse</a:t>
            </a:r>
          </a:p>
          <a:p>
            <a:pPr lvl="1"/>
            <a:r>
              <a:rPr lang="en-US" altLang="zh-CN" sz="2400" dirty="0" smtClean="0"/>
              <a:t>Convolutional: reduce the number of IFFT/FFTs</a:t>
            </a: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From traditional to recursive convolutional precoding</a:t>
            </a:r>
          </a:p>
          <a:p>
            <a:pPr lvl="1"/>
            <a:r>
              <a:rPr lang="en-US" altLang="zh-CN" sz="2400" dirty="0" smtClean="0"/>
              <a:t>Step I: conversion from traditional frequency-domain (FD)</a:t>
            </a:r>
          </a:p>
          <a:p>
            <a:pPr lvl="1">
              <a:buNone/>
            </a:pPr>
            <a:r>
              <a:rPr lang="en-US" altLang="zh-CN" sz="2400" dirty="0" smtClean="0"/>
              <a:t>                precoding to recursive FD precoding</a:t>
            </a:r>
          </a:p>
          <a:p>
            <a:pPr lvl="1"/>
            <a:r>
              <a:rPr lang="en-US" altLang="zh-CN" sz="2400" dirty="0" smtClean="0"/>
              <a:t>Step II: conversion from recursive FD precoding to </a:t>
            </a:r>
          </a:p>
          <a:p>
            <a:pPr lvl="1">
              <a:buNone/>
            </a:pPr>
            <a:r>
              <a:rPr lang="en-US" altLang="zh-CN" sz="2400" dirty="0" smtClean="0"/>
              <a:t>                  convolutional precoding in time domain (TD)</a:t>
            </a:r>
          </a:p>
          <a:p>
            <a:pPr lvl="1"/>
            <a:endParaRPr lang="en-US" altLang="zh-CN" sz="2400" dirty="0" smtClean="0">
              <a:solidFill>
                <a:srgbClr val="C00000"/>
              </a:solidFill>
            </a:endParaRPr>
          </a:p>
          <a:p>
            <a:pPr lvl="1"/>
            <a:endParaRPr lang="en-US" altLang="zh-CN" sz="2400" dirty="0" smtClean="0">
              <a:solidFill>
                <a:srgbClr val="C00000"/>
              </a:solidFill>
            </a:endParaRPr>
          </a:p>
          <a:p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517232"/>
            <a:ext cx="7734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3945250"/>
            <a:ext cx="7755260" cy="78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Step I  </a:t>
            </a:r>
            <a:endParaRPr lang="zh-CN" altLang="en-US" sz="3600" b="1" dirty="0"/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96300" cy="485740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Traditional FD precoding (e.g. ZF)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Taylor expansion (matrix form)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Taylor expansion (vector form)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Recursive FD precoding</a:t>
            </a:r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pPr lvl="1"/>
            <a:endParaRPr lang="en-US" altLang="zh-CN" dirty="0" smtClean="0"/>
          </a:p>
        </p:txBody>
      </p:sp>
      <p:sp>
        <p:nvSpPr>
          <p:cNvPr id="9" name="下箭头 8"/>
          <p:cNvSpPr/>
          <p:nvPr/>
        </p:nvSpPr>
        <p:spPr>
          <a:xfrm>
            <a:off x="5796136" y="2060848"/>
            <a:ext cx="503238" cy="4322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899592" y="4725144"/>
            <a:ext cx="1574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kern="0" dirty="0">
                <a:solidFill>
                  <a:srgbClr val="0070C0"/>
                </a:solidFill>
              </a:rPr>
              <a:t>p-</a:t>
            </a:r>
            <a:r>
              <a:rPr lang="en-US" altLang="zh-CN" kern="0" dirty="0" err="1">
                <a:solidFill>
                  <a:srgbClr val="0070C0"/>
                </a:solidFill>
              </a:rPr>
              <a:t>th</a:t>
            </a:r>
            <a:r>
              <a:rPr lang="en-US" altLang="zh-CN" kern="0" dirty="0">
                <a:solidFill>
                  <a:srgbClr val="0070C0"/>
                </a:solidFill>
              </a:rPr>
              <a:t> </a:t>
            </a:r>
            <a:r>
              <a:rPr lang="en-US" altLang="zh-CN" kern="0" dirty="0" smtClean="0">
                <a:solidFill>
                  <a:srgbClr val="0070C0"/>
                </a:solidFill>
              </a:rPr>
              <a:t>column</a:t>
            </a:r>
            <a:r>
              <a:rPr lang="en-US" altLang="zh-CN" kern="0" dirty="0">
                <a:solidFill>
                  <a:srgbClr val="0070C0"/>
                </a:solidFill>
              </a:rPr>
              <a:t> of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12217" y="3212976"/>
            <a:ext cx="3355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Q+1-th </a:t>
            </a:r>
            <a:r>
              <a:rPr lang="en-US" altLang="zh-CN" kern="0" dirty="0">
                <a:solidFill>
                  <a:srgbClr val="0070C0"/>
                </a:solidFill>
              </a:rPr>
              <a:t>order </a:t>
            </a:r>
            <a:r>
              <a:rPr lang="en-US" altLang="zh-CN" kern="0" dirty="0" smtClean="0">
                <a:solidFill>
                  <a:srgbClr val="0070C0"/>
                </a:solidFill>
              </a:rPr>
              <a:t>Taylor expression </a:t>
            </a:r>
            <a:r>
              <a:rPr lang="en-US" altLang="zh-CN" kern="0" dirty="0">
                <a:solidFill>
                  <a:srgbClr val="0070C0"/>
                </a:solidFill>
              </a:rPr>
              <a:t>of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3995936" y="3284984"/>
          <a:ext cx="82073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Formula" r:id="rId5" imgW="501840" imgH="176760" progId="Equation.Ribbit">
                  <p:embed/>
                </p:oleObj>
              </mc:Choice>
              <mc:Fallback>
                <p:oleObj name="Formula" r:id="rId5" imgW="501840" imgH="176760" progId="Equation.Ribbi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284984"/>
                        <a:ext cx="82073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2411760" y="4751809"/>
          <a:ext cx="12319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Formula" r:id="rId7" imgW="753120" imgH="203400" progId="Equation.Ribbit">
                  <p:embed/>
                </p:oleObj>
              </mc:Choice>
              <mc:Fallback>
                <p:oleObj name="Formula" r:id="rId7" imgW="753120" imgH="20340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51809"/>
                        <a:ext cx="12319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矩形 20"/>
          <p:cNvSpPr/>
          <p:nvPr/>
        </p:nvSpPr>
        <p:spPr>
          <a:xfrm>
            <a:off x="6372200" y="2060848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>
                <a:solidFill>
                  <a:srgbClr val="0070C0"/>
                </a:solidFill>
              </a:rPr>
              <a:t>Taylor expression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6444208" y="4869160"/>
            <a:ext cx="24479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From order recursion to time recursion</a:t>
            </a:r>
            <a:endParaRPr lang="zh-CN" altLang="en-US" kern="0" dirty="0">
              <a:solidFill>
                <a:srgbClr val="0070C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55776" y="1484784"/>
            <a:ext cx="44481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31640" y="2564904"/>
            <a:ext cx="7128792" cy="548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直接连接符 26"/>
          <p:cNvCxnSpPr/>
          <p:nvPr/>
        </p:nvCxnSpPr>
        <p:spPr>
          <a:xfrm>
            <a:off x="1403648" y="2996952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10116616" y="5130527"/>
            <a:ext cx="122413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下箭头 33"/>
          <p:cNvSpPr/>
          <p:nvPr/>
        </p:nvSpPr>
        <p:spPr>
          <a:xfrm>
            <a:off x="5796136" y="3068960"/>
            <a:ext cx="50323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6372200" y="3284984"/>
            <a:ext cx="2699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Matrix form to vector form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7" name="下箭头 36"/>
          <p:cNvSpPr/>
          <p:nvPr/>
        </p:nvSpPr>
        <p:spPr>
          <a:xfrm>
            <a:off x="5796136" y="4581128"/>
            <a:ext cx="503238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cxnSp>
        <p:nvCxnSpPr>
          <p:cNvPr id="42" name="直接箭头连接符 41"/>
          <p:cNvCxnSpPr/>
          <p:nvPr/>
        </p:nvCxnSpPr>
        <p:spPr>
          <a:xfrm>
            <a:off x="1979712" y="2996952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1187624" y="4521314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1763688" y="4521314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C00000"/>
                </a:solidFill>
              </a:rPr>
              <a:t>Step II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r>
              <a:rPr lang="en-US" altLang="zh-CN" sz="2800" dirty="0" smtClean="0">
                <a:solidFill>
                  <a:srgbClr val="C00000"/>
                </a:solidFill>
              </a:rPr>
              <a:t>Recursive FD precoding</a:t>
            </a:r>
          </a:p>
          <a:p>
            <a:endParaRPr lang="en-US" altLang="zh-CN" dirty="0" smtClean="0"/>
          </a:p>
          <a:p>
            <a:endParaRPr lang="en-US" altLang="zh-CN" sz="2800" dirty="0" smtClean="0"/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Re-</a:t>
            </a:r>
            <a:r>
              <a:rPr lang="en-US" altLang="zh-CN" sz="2800" dirty="0" err="1" smtClean="0">
                <a:solidFill>
                  <a:srgbClr val="C00000"/>
                </a:solidFill>
              </a:rPr>
              <a:t>arrang</a:t>
            </a:r>
            <a:r>
              <a:rPr lang="en-US" altLang="zh-CN" sz="2800" dirty="0" smtClean="0">
                <a:solidFill>
                  <a:srgbClr val="C00000"/>
                </a:solidFill>
              </a:rPr>
              <a:t> vector representation</a:t>
            </a:r>
          </a:p>
          <a:p>
            <a:endParaRPr lang="en-US" altLang="zh-CN" sz="2800" dirty="0" smtClean="0"/>
          </a:p>
          <a:p>
            <a:endParaRPr lang="en-US" altLang="zh-CN" sz="2800" dirty="0" smtClean="0">
              <a:solidFill>
                <a:srgbClr val="C00000"/>
              </a:solidFill>
            </a:endParaRPr>
          </a:p>
          <a:p>
            <a:r>
              <a:rPr lang="en-US" altLang="zh-CN" sz="2800" dirty="0" smtClean="0">
                <a:solidFill>
                  <a:srgbClr val="C00000"/>
                </a:solidFill>
              </a:rPr>
              <a:t>Converted to convolutional precoding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556792"/>
            <a:ext cx="7488832" cy="811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212976"/>
            <a:ext cx="6179591" cy="7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5301208"/>
            <a:ext cx="6480720" cy="759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直接连接符 8"/>
          <p:cNvCxnSpPr/>
          <p:nvPr/>
        </p:nvCxnSpPr>
        <p:spPr>
          <a:xfrm>
            <a:off x="1187624" y="2132856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1763688" y="2132856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683568" y="2420888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includes precoding coefficients on al l antennas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043608" y="3789040"/>
            <a:ext cx="1224136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1691680" y="3789040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611560" y="4005064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includes precoding coefficients on al l subcarriers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1331640" y="4956888"/>
          <a:ext cx="3113534" cy="3398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Formula" r:id="rId6" imgW="1642320" imgH="179280" progId="Equation.Ribbit">
                  <p:embed/>
                </p:oleObj>
              </mc:Choice>
              <mc:Fallback>
                <p:oleObj name="Formula" r:id="rId6" imgW="1642320" imgH="179280" progId="Equation.Ribbit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956888"/>
                        <a:ext cx="3113534" cy="3398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下箭头 15"/>
          <p:cNvSpPr/>
          <p:nvPr/>
        </p:nvSpPr>
        <p:spPr>
          <a:xfrm>
            <a:off x="6516216" y="2276872"/>
            <a:ext cx="50323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7092280" y="2492896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vector re-arrange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8" name="下箭头 17"/>
          <p:cNvSpPr/>
          <p:nvPr/>
        </p:nvSpPr>
        <p:spPr>
          <a:xfrm>
            <a:off x="6516216" y="3933056"/>
            <a:ext cx="503238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7092280" y="4365104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DFT</a:t>
            </a:r>
            <a:endParaRPr lang="zh-CN" altLang="en-US" dirty="0">
              <a:solidFill>
                <a:srgbClr val="0070C0"/>
              </a:solidFill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6732240" y="5877272"/>
            <a:ext cx="792088" cy="0"/>
          </a:xfrm>
          <a:prstGeom prst="line">
            <a:avLst/>
          </a:prstGeom>
          <a:ln w="38100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7164288" y="5877272"/>
            <a:ext cx="0" cy="347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5364088" y="6237312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kern="0" dirty="0" smtClean="0">
                <a:solidFill>
                  <a:srgbClr val="0070C0"/>
                </a:solidFill>
              </a:rPr>
              <a:t>Estimation error for adaptive control</a:t>
            </a:r>
            <a:endParaRPr lang="zh-CN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341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主题</vt:lpstr>
      <vt:lpstr>Formula</vt:lpstr>
      <vt:lpstr>Low-Complexity Recursive Convolutional Precoding for OFDM-based Large-Scale Antenna Systems</vt:lpstr>
      <vt:lpstr>Authors</vt:lpstr>
      <vt:lpstr>Outlines</vt:lpstr>
      <vt:lpstr>Introduction</vt:lpstr>
      <vt:lpstr>Introduction</vt:lpstr>
      <vt:lpstr>System Model</vt:lpstr>
      <vt:lpstr>Recursive Convolutional Precoding</vt:lpstr>
      <vt:lpstr>Step I  </vt:lpstr>
      <vt:lpstr>Step II</vt:lpstr>
      <vt:lpstr>Structure</vt:lpstr>
      <vt:lpstr>Convolutional precoding</vt:lpstr>
      <vt:lpstr>Recursive updating</vt:lpstr>
      <vt:lpstr>Error Calculation</vt:lpstr>
      <vt:lpstr>Performances</vt:lpstr>
      <vt:lpstr>Performances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Low-Complexity Recursive Convolutional Precoding for OFDM-based Large-Scale Antenna Systems</dc:title>
  <dc:creator>Yinsheng.Liu</dc:creator>
  <cp:lastModifiedBy>Liu, Yinsheng</cp:lastModifiedBy>
  <cp:revision>78</cp:revision>
  <dcterms:created xsi:type="dcterms:W3CDTF">2016-03-15T14:47:43Z</dcterms:created>
  <dcterms:modified xsi:type="dcterms:W3CDTF">2016-03-17T13:49:59Z</dcterms:modified>
</cp:coreProperties>
</file>