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embeddedFontLst>
    <p:embeddedFont>
      <p:font typeface="Roboto"/>
      <p:regular r:id="rId48"/>
      <p:bold r:id="rId49"/>
      <p:italic r:id="rId50"/>
      <p:boldItalic r:id="rId51"/>
    </p:embeddedFont>
    <p:embeddedFont>
      <p:font typeface="Open Sans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Shubham Chandak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font" Target="fonts/Roboto-regular.fntdata"/><Relationship Id="rId47" Type="http://schemas.openxmlformats.org/officeDocument/2006/relationships/slide" Target="slides/slide41.xml"/><Relationship Id="rId49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OpenSans-bold.fntdata"/><Relationship Id="rId52" Type="http://schemas.openxmlformats.org/officeDocument/2006/relationships/font" Target="fonts/OpenSans-regular.fntdata"/><Relationship Id="rId11" Type="http://schemas.openxmlformats.org/officeDocument/2006/relationships/slide" Target="slides/slide5.xml"/><Relationship Id="rId55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54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2-23T04:13:54.804">
    <p:pos x="196" y="725"/>
    <p:text>Mention that they recently built a GPU based version that's more competitive (not necessary to put in slides)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a6f9a795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a6f9a795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a6f9a795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a6f9a795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a6f9a7955_0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a6f9a7955_0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00539e8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00539e8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</a:rPr>
              <a:t>Static modeling</a:t>
            </a:r>
            <a:endParaRPr sz="1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</a:rPr>
              <a:t>Fixed model accessible to encoder &amp; decoder</a:t>
            </a:r>
            <a:endParaRPr sz="1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</a:rPr>
              <a:t>Suitable when lot of similar data available for training</a:t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</a:rPr>
              <a:t>Semi-adaptive modeling</a:t>
            </a:r>
            <a:endParaRPr sz="1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</a:rPr>
              <a:t>Model learned from data to be compressed</a:t>
            </a:r>
            <a:endParaRPr sz="1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</a:rPr>
              <a:t>Model parameters stored as part of compressed file</a:t>
            </a:r>
            <a:endParaRPr sz="1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</a:rPr>
              <a:t>Suitable when similar data not available</a:t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</a:rPr>
              <a:t>Adaptive modeling</a:t>
            </a:r>
            <a:endParaRPr sz="1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</a:rPr>
              <a:t>Encoder/decoder start with same random model</a:t>
            </a:r>
            <a:endParaRPr sz="1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</a:rPr>
              <a:t>Model updated adaptively based on data seen till now</a:t>
            </a:r>
            <a:endParaRPr sz="1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</a:rPr>
              <a:t>No need to store model as model updates are symmetric</a:t>
            </a:r>
            <a:endParaRPr sz="1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</a:rPr>
              <a:t>Suitable when similar data not available and/or using a simple predictor (e.g., count based),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a6f9a795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a6f9a795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a6f9a7955_0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a6f9a7955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a6f9a7955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a6f9a7955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00539e8d0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c00539e8d0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a6f9a7955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a6f9a7955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a6f9a7955_0_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a6f9a7955_0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a6f9a795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a6f9a795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bfa169997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bfa169997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fa169997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bfa169997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fa169997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bfa169997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ba6f9a7955_0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ba6f9a7955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a6f9a7955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ba6f9a7955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ba6f9a7955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ba6f9a7955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c1f44339e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c1f44339e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ba6f9a7955_0_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ba6f9a7955_0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ba6f9a7955_0_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ba6f9a7955_0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ba6f9a7955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ba6f9a7955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a6f9a795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a6f9a795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ba6f9a7955_0_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ba6f9a7955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ba6f9a7955_0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ba6f9a7955_0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fa169997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bfa169997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c00539e8d0_0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c00539e8d0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ba6f9a7955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ba6f9a7955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ba6f9a7955_0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ba6f9a7955_0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ba6f9a7955_0_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ba6f9a7955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ba6f9a7955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ba6f9a7955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c00539e8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c00539e8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c00539e8b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c00539e8b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1f44339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1f44339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c00539e8b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c00539e8b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c00539e8b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c00539e8b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a6f9a795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a6f9a795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a6f9a795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a6f9a795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fa169997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fa169997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fa1699979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fa169997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fa169997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fa169997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github.com/mohit1997/Dzip-torch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comments" Target="../comments/comment1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github.com/mohit1997/Dzip-torch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51275" y="315750"/>
            <a:ext cx="8798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en" sz="2500">
                <a:solidFill>
                  <a:srgbClr val="000000"/>
                </a:solidFill>
              </a:rPr>
              <a:t>DZip: improved general-purpose lossless compression based on novel neural network modeling</a:t>
            </a:r>
            <a:endParaRPr b="1" sz="25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5000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Mohit Goyal, Kedar Tatwawadi, Shubham Chandak, Idoia Ochoa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Available at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https://github.com/mohit1997/Dzip-torch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00900"/>
            <a:ext cx="3014995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4450" y="3256500"/>
            <a:ext cx="2887598" cy="162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000" y="2324925"/>
            <a:ext cx="7631125" cy="23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152475"/>
            <a:ext cx="8520600" cy="18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Lossless Compression - Prediction + Entropy Coding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Neural networks are excellent classifiers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Many successful works on neural network based compression</a:t>
            </a:r>
            <a:endParaRPr/>
          </a:p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6907625" y="4219223"/>
            <a:ext cx="825300" cy="16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mes New Roman"/>
                <a:ea typeface="Times New Roman"/>
                <a:cs typeface="Times New Roman"/>
                <a:sym typeface="Times New Roman"/>
              </a:rPr>
              <a:t>NN-based</a:t>
            </a:r>
            <a:endParaRPr b="1"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1695925" y="4659925"/>
            <a:ext cx="587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Real-Time Adaptive Image Compression (ICML 2017)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1152475"/>
            <a:ext cx="8520600" cy="18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Lossless Compression - Prediction + Entropy Coding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Neural networks are excellent classifiers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Many successful works on neural network based compression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General purpose compression - data type independent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250" y="2937950"/>
            <a:ext cx="1821125" cy="18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5374400" y="3017575"/>
            <a:ext cx="1950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Text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Genomic data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Webpages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Executables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Audio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4657825" y="3281875"/>
            <a:ext cx="660900" cy="302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11700" y="1152475"/>
            <a:ext cx="8520600" cy="18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Lossless Compression - Prediction + Entropy Coding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Neural networks are excellent classifiers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Many successful works on neural network based compression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General purpose compression - data type independent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DZip: General-Purpose Lossless Data Compression with Neural Networks </a:t>
            </a:r>
            <a:br>
              <a:rPr b="1" lang="en"/>
            </a:br>
            <a:r>
              <a:rPr b="1" lang="en"/>
              <a:t>(for sequential data)</a:t>
            </a:r>
            <a:endParaRPr b="1"/>
          </a:p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/>
          <p:nvPr/>
        </p:nvSpPr>
        <p:spPr>
          <a:xfrm>
            <a:off x="5764550" y="1672025"/>
            <a:ext cx="3067800" cy="2799600"/>
          </a:xfrm>
          <a:prstGeom prst="roundRect">
            <a:avLst>
              <a:gd fmla="val 8248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311700" y="1152475"/>
            <a:ext cx="8520600" cy="11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Hybrid Modeling by combining </a:t>
            </a:r>
            <a:r>
              <a:rPr b="1" lang="en" sz="1700"/>
              <a:t>adaptive</a:t>
            </a:r>
            <a:r>
              <a:rPr lang="en" sz="1700"/>
              <a:t> and </a:t>
            </a:r>
            <a:r>
              <a:rPr b="1" lang="en" sz="1700"/>
              <a:t>semi-adaptive</a:t>
            </a:r>
            <a:r>
              <a:rPr lang="en" sz="1700"/>
              <a:t> techniques</a:t>
            </a:r>
            <a:endParaRPr sz="1700"/>
          </a:p>
        </p:txBody>
      </p:sp>
      <p:grpSp>
        <p:nvGrpSpPr>
          <p:cNvPr id="166" name="Google Shape;166;p25"/>
          <p:cNvGrpSpPr/>
          <p:nvPr/>
        </p:nvGrpSpPr>
        <p:grpSpPr>
          <a:xfrm>
            <a:off x="47775" y="2766050"/>
            <a:ext cx="3402074" cy="909110"/>
            <a:chOff x="-1515342" y="1986810"/>
            <a:chExt cx="4790979" cy="1289700"/>
          </a:xfrm>
        </p:grpSpPr>
        <p:sp>
          <p:nvSpPr>
            <p:cNvPr id="167" name="Google Shape;167;p25"/>
            <p:cNvSpPr txBox="1"/>
            <p:nvPr/>
          </p:nvSpPr>
          <p:spPr>
            <a:xfrm>
              <a:off x="-1515342" y="1986810"/>
              <a:ext cx="4528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Static Modeling</a:t>
              </a:r>
              <a:br>
                <a:rPr b="1" lang="en" sz="1200">
                  <a:latin typeface="Roboto"/>
                  <a:ea typeface="Roboto"/>
                  <a:cs typeface="Roboto"/>
                  <a:sym typeface="Roboto"/>
                </a:rPr>
              </a:b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AutoNum type="arabicPeriod"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</a:t>
              </a: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arge amounts of data available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AutoNum type="arabicPeriod"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Fixed model accessible to encoder-decoder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AutoNum type="arabicPeriod"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Faster Compression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68" name="Google Shape;168;p25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249C90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69" name="Google Shape;169;p25"/>
          <p:cNvGrpSpPr/>
          <p:nvPr/>
        </p:nvGrpSpPr>
        <p:grpSpPr>
          <a:xfrm>
            <a:off x="4823325" y="2113000"/>
            <a:ext cx="4315764" cy="909110"/>
            <a:chOff x="5209838" y="1060367"/>
            <a:chExt cx="6077685" cy="1289700"/>
          </a:xfrm>
        </p:grpSpPr>
        <p:sp>
          <p:nvSpPr>
            <p:cNvPr id="170" name="Google Shape;170;p25"/>
            <p:cNvSpPr txBox="1"/>
            <p:nvPr/>
          </p:nvSpPr>
          <p:spPr>
            <a:xfrm>
              <a:off x="6496523" y="1060367"/>
              <a:ext cx="4791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Adaptive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Modeling</a:t>
              </a:r>
              <a:b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AutoNum type="arabicPeriod"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Similar data unavailable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AutoNum type="arabicPeriod"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No model storage overhead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AutoNum type="arabicPeriod"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Adaptively train model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AutoNum type="arabicPeriod"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Symmetric encoding and decoding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AutoNum type="arabicPeriod"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Slower decoding than semi-adaptive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1" name="Google Shape;171;p25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55B5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72" name="Google Shape;172;p25"/>
          <p:cNvGrpSpPr/>
          <p:nvPr/>
        </p:nvGrpSpPr>
        <p:grpSpPr>
          <a:xfrm>
            <a:off x="4823325" y="3494675"/>
            <a:ext cx="4009001" cy="909110"/>
            <a:chOff x="5209838" y="3020468"/>
            <a:chExt cx="5645685" cy="1289700"/>
          </a:xfrm>
        </p:grpSpPr>
        <p:sp>
          <p:nvSpPr>
            <p:cNvPr id="173" name="Google Shape;173;p25"/>
            <p:cNvSpPr txBox="1"/>
            <p:nvPr/>
          </p:nvSpPr>
          <p:spPr>
            <a:xfrm>
              <a:off x="6496522" y="3020468"/>
              <a:ext cx="4359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Semi-adaptive</a:t>
              </a: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Modeling</a:t>
              </a:r>
              <a:b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AutoNum type="arabicPeriod"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Similar data unavailable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AutoNum type="arabicPeriod"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Utilize data to be compressed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AutoNum type="arabicPeriod"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Learned model needs to be stored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"/>
                <a:buAutoNum type="arabicPeriod"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Slower encoding and faster decoding</a:t>
              </a:r>
              <a:endPara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4" name="Google Shape;174;p25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D7E7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75" name="Google Shape;175;p25"/>
          <p:cNvGrpSpPr/>
          <p:nvPr/>
        </p:nvGrpSpPr>
        <p:grpSpPr>
          <a:xfrm>
            <a:off x="3014256" y="1879040"/>
            <a:ext cx="2708914" cy="2671992"/>
            <a:chOff x="2662213" y="676344"/>
            <a:chExt cx="3814835" cy="3790597"/>
          </a:xfrm>
        </p:grpSpPr>
        <p:sp>
          <p:nvSpPr>
            <p:cNvPr id="176" name="Google Shape;176;p25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5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5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249C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9" name="Google Shape;179;p25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180" name="Google Shape;180;p2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249C90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249C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2" name="Google Shape;182;p25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183" name="Google Shape;183;p25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25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5" name="Google Shape;185;p25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186" name="Google Shape;186;p25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5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8" name="Google Shape;188;p25"/>
            <p:cNvSpPr txBox="1"/>
            <p:nvPr/>
          </p:nvSpPr>
          <p:spPr>
            <a:xfrm>
              <a:off x="4334534" y="1147205"/>
              <a:ext cx="7095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" name="Google Shape;189;p25"/>
            <p:cNvSpPr txBox="1"/>
            <p:nvPr/>
          </p:nvSpPr>
          <p:spPr>
            <a:xfrm>
              <a:off x="3268357" y="2779352"/>
              <a:ext cx="788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p25"/>
            <p:cNvSpPr txBox="1"/>
            <p:nvPr/>
          </p:nvSpPr>
          <p:spPr>
            <a:xfrm>
              <a:off x="5127141" y="2857873"/>
              <a:ext cx="6639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1" name="Google Shape;191;p25"/>
          <p:cNvSpPr txBox="1"/>
          <p:nvPr/>
        </p:nvSpPr>
        <p:spPr>
          <a:xfrm>
            <a:off x="6128000" y="4551025"/>
            <a:ext cx="234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Combine both!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</a:t>
            </a:r>
            <a:endParaRPr/>
          </a:p>
        </p:txBody>
      </p:sp>
      <p:sp>
        <p:nvSpPr>
          <p:cNvPr id="197" name="Google Shape;197;p26"/>
          <p:cNvSpPr txBox="1"/>
          <p:nvPr>
            <p:ph idx="1" type="body"/>
          </p:nvPr>
        </p:nvSpPr>
        <p:spPr>
          <a:xfrm>
            <a:off x="311700" y="1152475"/>
            <a:ext cx="8520600" cy="11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Hybrid Modeling by </a:t>
            </a:r>
            <a:r>
              <a:rPr lang="en" sz="1700"/>
              <a:t>combining</a:t>
            </a:r>
            <a:r>
              <a:rPr lang="en" sz="1700"/>
              <a:t> adaptive and semi-adaptive techniques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Works</a:t>
            </a:r>
            <a:r>
              <a:rPr lang="en" sz="1700"/>
              <a:t> on </a:t>
            </a:r>
            <a:r>
              <a:rPr lang="en" sz="1700" u="sng"/>
              <a:t>various domains</a:t>
            </a:r>
            <a:r>
              <a:rPr lang="en" sz="1700"/>
              <a:t>: text, genomics, floating point data, html code</a:t>
            </a:r>
            <a:endParaRPr sz="1700"/>
          </a:p>
        </p:txBody>
      </p:sp>
      <p:sp>
        <p:nvSpPr>
          <p:cNvPr id="198" name="Google Shape;19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</a:t>
            </a:r>
            <a:endParaRPr/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311700" y="1152475"/>
            <a:ext cx="8520600" cy="11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Hybrid Modeling by combining adaptive and semi-adaptive techniques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Works on </a:t>
            </a:r>
            <a:r>
              <a:rPr lang="en" sz="1700" u="sng"/>
              <a:t>various domains</a:t>
            </a:r>
            <a:r>
              <a:rPr lang="en" sz="1700"/>
              <a:t>: text, genomics, floating point data, html code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 u="sng"/>
              <a:t>Improved Compression</a:t>
            </a:r>
            <a:r>
              <a:rPr lang="en" sz="1700"/>
              <a:t>: 29% reduction on Gzip and 8% reduction on BSC</a:t>
            </a:r>
            <a:endParaRPr sz="1700"/>
          </a:p>
        </p:txBody>
      </p:sp>
      <p:sp>
        <p:nvSpPr>
          <p:cNvPr id="205" name="Google Shape;2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</a:t>
            </a:r>
            <a:endParaRPr/>
          </a:p>
        </p:txBody>
      </p:sp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311700" y="1152475"/>
            <a:ext cx="8520600" cy="11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Hybrid Modeling by combining adaptive and semi-adaptive techniques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Works on </a:t>
            </a:r>
            <a:r>
              <a:rPr lang="en" sz="1700" u="sng"/>
              <a:t>various domains</a:t>
            </a:r>
            <a:r>
              <a:rPr lang="en" sz="1700"/>
              <a:t>: text, genomics, floating point data, html code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 u="sng"/>
              <a:t>Improved Compression</a:t>
            </a:r>
            <a:r>
              <a:rPr lang="en" sz="1700"/>
              <a:t>: 29% reduction on Gzip and 8% reduction on BSC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Roughly </a:t>
            </a:r>
            <a:r>
              <a:rPr lang="en" sz="1700" u="sng"/>
              <a:t>4 times faster</a:t>
            </a:r>
            <a:r>
              <a:rPr lang="en" sz="1700"/>
              <a:t> than state-of-the-art NN-based Compressors (GPUs)</a:t>
            </a:r>
            <a:endParaRPr sz="1700"/>
          </a:p>
        </p:txBody>
      </p:sp>
      <p:sp>
        <p:nvSpPr>
          <p:cNvPr id="212" name="Google Shape;21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Neural Network based Lossless Compression</a:t>
            </a:r>
            <a:endParaRPr/>
          </a:p>
        </p:txBody>
      </p:sp>
      <p:sp>
        <p:nvSpPr>
          <p:cNvPr id="218" name="Google Shape;218;p29"/>
          <p:cNvSpPr txBox="1"/>
          <p:nvPr>
            <p:ph idx="1" type="body"/>
          </p:nvPr>
        </p:nvSpPr>
        <p:spPr>
          <a:xfrm>
            <a:off x="311700" y="1152475"/>
            <a:ext cx="864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Data type specific compressors: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Images (Townsend et al. 2019)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DNA (Silva et al. 2019)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Text (Mahoney et al. 2000)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General-purpose com</a:t>
            </a:r>
            <a:r>
              <a:rPr lang="en"/>
              <a:t>pressors: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CMIX, Knoll et al. 2019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Detects data-type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Data-type specific context models combined with RNNs (Recurrent Neural Networks)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NNCP , </a:t>
            </a:r>
            <a:r>
              <a:rPr lang="en"/>
              <a:t>Bellard et al. 2019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/>
              <a:t>RNN based adaptive modeling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b="1" lang="en"/>
              <a:t>Proposed Method: </a:t>
            </a:r>
            <a:r>
              <a:rPr b="1" i="1" lang="en"/>
              <a:t>DZip</a:t>
            </a:r>
            <a:endParaRPr b="1" i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b="1" i="1" lang="en"/>
              <a:t>Hybrid Modeling with GPU accelerated compression</a:t>
            </a:r>
            <a:endParaRPr b="1" i="1"/>
          </a:p>
        </p:txBody>
      </p:sp>
      <p:sp>
        <p:nvSpPr>
          <p:cNvPr id="219" name="Google Shape;21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title"/>
          </p:nvPr>
        </p:nvSpPr>
        <p:spPr>
          <a:xfrm>
            <a:off x="265500" y="203775"/>
            <a:ext cx="4045200" cy="9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225" name="Google Shape;2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30"/>
          <p:cNvSpPr txBox="1"/>
          <p:nvPr>
            <p:ph idx="1" type="subTitle"/>
          </p:nvPr>
        </p:nvSpPr>
        <p:spPr>
          <a:xfrm>
            <a:off x="265500" y="14314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Two Models: 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Bootstrap (light, semi-adaptive)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Supporter (heavy, adaptive)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Combined: Bootstrap + Supporter</a:t>
            </a:r>
            <a:endParaRPr sz="1800"/>
          </a:p>
        </p:txBody>
      </p:sp>
      <p:sp>
        <p:nvSpPr>
          <p:cNvPr id="227" name="Google Shape;227;p30"/>
          <p:cNvSpPr txBox="1"/>
          <p:nvPr/>
        </p:nvSpPr>
        <p:spPr>
          <a:xfrm>
            <a:off x="278675" y="4235825"/>
            <a:ext cx="4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type="title"/>
          </p:nvPr>
        </p:nvSpPr>
        <p:spPr>
          <a:xfrm>
            <a:off x="265500" y="203775"/>
            <a:ext cx="4045200" cy="9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233" name="Google Shape;23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31"/>
          <p:cNvSpPr txBox="1"/>
          <p:nvPr>
            <p:ph idx="1" type="subTitle"/>
          </p:nvPr>
        </p:nvSpPr>
        <p:spPr>
          <a:xfrm>
            <a:off x="265500" y="14314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Two Models: 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Bootstrap (light)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Supporter (Heavy)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Combined: Bootstrap + Supporter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Two stages: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Train and save bootstrap</a:t>
            </a:r>
            <a:endParaRPr sz="1800"/>
          </a:p>
        </p:txBody>
      </p:sp>
      <p:pic>
        <p:nvPicPr>
          <p:cNvPr id="235" name="Google Shape;2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626" y="321100"/>
            <a:ext cx="3626750" cy="15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Introduction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Need for compression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Lossy vs Lossless compression</a:t>
            </a:r>
            <a:endParaRPr sz="10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AutoNum type="romanLcPeriod"/>
            </a:pPr>
            <a:r>
              <a:rPr lang="en" sz="1000"/>
              <a:t>Images: Lossy compression is fine</a:t>
            </a:r>
            <a:endParaRPr sz="10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AutoNum type="romanLcPeriod"/>
            </a:pPr>
            <a:r>
              <a:rPr lang="en" sz="1000"/>
              <a:t>Text or Documents: Lossless compression is needed (different from abstraction)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General-Purpose compressors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Objective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Lossless compression algorithms (predictor plus encoder)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Neural network are very powerful learners (if you look closely predictor is a classifier) and have been shown to compress well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Predictor can be trained in multiple ways: Static, Adaptive and Semi Adaptive manner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AutoNum type="alphaLcPeriod"/>
            </a:pPr>
            <a:r>
              <a:rPr lang="en" sz="1000"/>
              <a:t>DZip: Combining adaptive and semi adaptive techniques yields better performance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Contributions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Methodology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Experimental results I (Performance Comparison)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Experimental results II (Speed Comparison)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Conclusion</a:t>
            </a:r>
            <a:endParaRPr sz="1000"/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title"/>
          </p:nvPr>
        </p:nvSpPr>
        <p:spPr>
          <a:xfrm>
            <a:off x="265500" y="203775"/>
            <a:ext cx="4045200" cy="9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241" name="Google Shape;24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p32"/>
          <p:cNvSpPr txBox="1"/>
          <p:nvPr>
            <p:ph idx="1" type="subTitle"/>
          </p:nvPr>
        </p:nvSpPr>
        <p:spPr>
          <a:xfrm>
            <a:off x="265500" y="14314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Two Models: 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Bootstrap (light)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Supporter (heavy)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Combined: Bootstrap + Supporter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Two stages: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Train and save bootstrap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Compress and adaptively train combined model</a:t>
            </a:r>
            <a:endParaRPr sz="1800"/>
          </a:p>
        </p:txBody>
      </p:sp>
      <p:pic>
        <p:nvPicPr>
          <p:cNvPr id="243" name="Google Shape;24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626" y="321100"/>
            <a:ext cx="3626750" cy="15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981250"/>
            <a:ext cx="4571999" cy="284541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/>
          <p:nvPr/>
        </p:nvSpPr>
        <p:spPr>
          <a:xfrm>
            <a:off x="5931775" y="1893675"/>
            <a:ext cx="3168900" cy="53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2"/>
          <p:cNvSpPr/>
          <p:nvPr/>
        </p:nvSpPr>
        <p:spPr>
          <a:xfrm>
            <a:off x="7922275" y="2046075"/>
            <a:ext cx="1178400" cy="83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2"/>
          <p:cNvSpPr/>
          <p:nvPr/>
        </p:nvSpPr>
        <p:spPr>
          <a:xfrm>
            <a:off x="5502475" y="3957150"/>
            <a:ext cx="2913300" cy="39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2"/>
          <p:cNvSpPr/>
          <p:nvPr/>
        </p:nvSpPr>
        <p:spPr>
          <a:xfrm>
            <a:off x="7603800" y="3222888"/>
            <a:ext cx="501600" cy="79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2"/>
          <p:cNvSpPr txBox="1"/>
          <p:nvPr/>
        </p:nvSpPr>
        <p:spPr>
          <a:xfrm>
            <a:off x="4817075" y="3270875"/>
            <a:ext cx="1050900" cy="55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Randomly </a:t>
            </a:r>
            <a:br>
              <a:rPr lang="en" sz="8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Initialized (seeded)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0" name="Google Shape;250;p32"/>
          <p:cNvCxnSpPr>
            <a:stCxn id="249" idx="3"/>
          </p:cNvCxnSpPr>
          <p:nvPr/>
        </p:nvCxnSpPr>
        <p:spPr>
          <a:xfrm>
            <a:off x="5867975" y="3547925"/>
            <a:ext cx="151500" cy="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>
            <p:ph type="title"/>
          </p:nvPr>
        </p:nvSpPr>
        <p:spPr>
          <a:xfrm>
            <a:off x="265500" y="203775"/>
            <a:ext cx="4045200" cy="9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256" name="Google Shape;25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33"/>
          <p:cNvSpPr txBox="1"/>
          <p:nvPr>
            <p:ph idx="1" type="subTitle"/>
          </p:nvPr>
        </p:nvSpPr>
        <p:spPr>
          <a:xfrm>
            <a:off x="265500" y="14314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Two Models: 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Bootstrap (light)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Supporter (Heavy)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Combined: Bootstrap + Supporter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Two stages: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Train and save bootstrap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Compress and adaptively train combined model</a:t>
            </a:r>
            <a:endParaRPr sz="1800"/>
          </a:p>
        </p:txBody>
      </p:sp>
      <p:pic>
        <p:nvPicPr>
          <p:cNvPr id="258" name="Google Shape;2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626" y="321100"/>
            <a:ext cx="3626750" cy="15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981250"/>
            <a:ext cx="4571999" cy="284541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/>
          <p:nvPr/>
        </p:nvSpPr>
        <p:spPr>
          <a:xfrm>
            <a:off x="5931775" y="1893675"/>
            <a:ext cx="3168900" cy="53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3"/>
          <p:cNvSpPr/>
          <p:nvPr/>
        </p:nvSpPr>
        <p:spPr>
          <a:xfrm>
            <a:off x="7922275" y="2046075"/>
            <a:ext cx="1178400" cy="83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>
            <p:ph type="title"/>
          </p:nvPr>
        </p:nvSpPr>
        <p:spPr>
          <a:xfrm>
            <a:off x="265500" y="203775"/>
            <a:ext cx="4045200" cy="9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267" name="Google Shape;26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34"/>
          <p:cNvSpPr txBox="1"/>
          <p:nvPr>
            <p:ph idx="1" type="subTitle"/>
          </p:nvPr>
        </p:nvSpPr>
        <p:spPr>
          <a:xfrm>
            <a:off x="265500" y="14314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Two Models: 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Bootstrap (light)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Supporter (Heavy)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Combined: Bootstrap + Supporter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Two stages: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Train and save bootstrap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Compress and adaptively train combined model</a:t>
            </a:r>
            <a:endParaRPr sz="1800"/>
          </a:p>
        </p:txBody>
      </p:sp>
      <p:pic>
        <p:nvPicPr>
          <p:cNvPr id="269" name="Google Shape;2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626" y="321100"/>
            <a:ext cx="3626750" cy="15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981250"/>
            <a:ext cx="4571999" cy="2845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>
            <p:ph type="title"/>
          </p:nvPr>
        </p:nvSpPr>
        <p:spPr>
          <a:xfrm>
            <a:off x="265500" y="203775"/>
            <a:ext cx="4045200" cy="9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276" name="Google Shape;27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35"/>
          <p:cNvSpPr txBox="1"/>
          <p:nvPr>
            <p:ph idx="1" type="subTitle"/>
          </p:nvPr>
        </p:nvSpPr>
        <p:spPr>
          <a:xfrm>
            <a:off x="265500" y="14314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Two Models: 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Bootstrap (light)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Supporter (Heavy)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Combined: Bootstrap + Supporter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Two stages: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Train and save bootstrap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Compress and adaptively train combined model</a:t>
            </a:r>
            <a:endParaRPr sz="1800"/>
          </a:p>
        </p:txBody>
      </p:sp>
      <p:pic>
        <p:nvPicPr>
          <p:cNvPr id="278" name="Google Shape;2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626" y="321100"/>
            <a:ext cx="3626750" cy="15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981250"/>
            <a:ext cx="4571999" cy="284541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 txBox="1"/>
          <p:nvPr/>
        </p:nvSpPr>
        <p:spPr>
          <a:xfrm>
            <a:off x="278675" y="4235825"/>
            <a:ext cx="4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Open Sans"/>
                <a:ea typeface="Open Sans"/>
                <a:cs typeface="Open Sans"/>
                <a:sym typeface="Open Sans"/>
              </a:rPr>
              <a:t>DZip bootstrap only mode: faster compression</a:t>
            </a:r>
            <a:endParaRPr u="sng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sp>
        <p:nvSpPr>
          <p:cNvPr id="286" name="Google Shape;286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Datasets:</a:t>
            </a:r>
            <a:endParaRPr sz="20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Text Data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Genomic Data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HTML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Executables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Scientific Floating Point Data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Audio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Synthetic Data</a:t>
            </a:r>
            <a:endParaRPr sz="1700"/>
          </a:p>
        </p:txBody>
      </p:sp>
      <p:sp>
        <p:nvSpPr>
          <p:cNvPr id="287" name="Google Shape;28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Methods for Comparison:</a:t>
            </a:r>
            <a:endParaRPr sz="20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Traditional: Gzip, 7zip, BSC, ZPAQ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NN-based: LSTM Compress, NNCP, </a:t>
            </a:r>
            <a:r>
              <a:rPr lang="en" sz="1700" u="sng"/>
              <a:t>CMIX</a:t>
            </a:r>
            <a:endParaRPr sz="1700" u="sng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Specialized Compressors</a:t>
            </a:r>
            <a:endParaRPr sz="1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Compression Performance (Length of Sequence)</a:t>
            </a:r>
            <a:endParaRPr/>
          </a:p>
        </p:txBody>
      </p:sp>
      <p:sp>
        <p:nvSpPr>
          <p:cNvPr id="294" name="Google Shape;29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6" name="Google Shape;29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0851"/>
            <a:ext cx="9143999" cy="362649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7"/>
          <p:cNvSpPr/>
          <p:nvPr/>
        </p:nvSpPr>
        <p:spPr>
          <a:xfrm>
            <a:off x="7126050" y="1672025"/>
            <a:ext cx="1218300" cy="2991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Compression Performance (Text)</a:t>
            </a:r>
            <a:endParaRPr/>
          </a:p>
        </p:txBody>
      </p:sp>
      <p:sp>
        <p:nvSpPr>
          <p:cNvPr id="303" name="Google Shape;30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" name="Google Shape;3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0851"/>
            <a:ext cx="9143999" cy="362649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8"/>
          <p:cNvSpPr/>
          <p:nvPr/>
        </p:nvSpPr>
        <p:spPr>
          <a:xfrm>
            <a:off x="95550" y="1711850"/>
            <a:ext cx="9005100" cy="199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95550" y="3568136"/>
            <a:ext cx="9005100" cy="199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8"/>
          <p:cNvSpPr/>
          <p:nvPr/>
        </p:nvSpPr>
        <p:spPr>
          <a:xfrm>
            <a:off x="69450" y="2948223"/>
            <a:ext cx="9005100" cy="199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Compression Performance </a:t>
            </a:r>
            <a:r>
              <a:rPr lang="en"/>
              <a:t>(Executables)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6" name="Google Shape;3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0851"/>
            <a:ext cx="9143999" cy="362649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9"/>
          <p:cNvSpPr/>
          <p:nvPr/>
        </p:nvSpPr>
        <p:spPr>
          <a:xfrm>
            <a:off x="69450" y="1927961"/>
            <a:ext cx="9005100" cy="199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Compression Performance </a:t>
            </a:r>
            <a:r>
              <a:rPr lang="en"/>
              <a:t>(DNA sequence)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5" name="Google Shape;32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0851"/>
            <a:ext cx="9143999" cy="362649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0"/>
          <p:cNvSpPr/>
          <p:nvPr/>
        </p:nvSpPr>
        <p:spPr>
          <a:xfrm>
            <a:off x="69450" y="2132675"/>
            <a:ext cx="9005100" cy="630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0"/>
          <p:cNvSpPr/>
          <p:nvPr/>
        </p:nvSpPr>
        <p:spPr>
          <a:xfrm>
            <a:off x="69450" y="3154111"/>
            <a:ext cx="9005100" cy="199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Compression Performance </a:t>
            </a:r>
            <a:r>
              <a:rPr lang="en"/>
              <a:t>(Quality Scores)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5" name="Google Shape;33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0851"/>
            <a:ext cx="9143999" cy="3626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1"/>
          <p:cNvSpPr/>
          <p:nvPr/>
        </p:nvSpPr>
        <p:spPr>
          <a:xfrm>
            <a:off x="69450" y="3370208"/>
            <a:ext cx="9005100" cy="199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1"/>
          <p:cNvSpPr/>
          <p:nvPr/>
        </p:nvSpPr>
        <p:spPr>
          <a:xfrm>
            <a:off x="69450" y="2755094"/>
            <a:ext cx="9005100" cy="199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Compression is important for increasing data throughput</a:t>
            </a:r>
            <a:endParaRPr/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Compression Performance </a:t>
            </a:r>
            <a:r>
              <a:rPr lang="en"/>
              <a:t>(Floating point)</a:t>
            </a:r>
            <a:endParaRPr/>
          </a:p>
        </p:txBody>
      </p:sp>
      <p:sp>
        <p:nvSpPr>
          <p:cNvPr id="343" name="Google Shape;343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5" name="Google Shape;34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0851"/>
            <a:ext cx="9143999" cy="362649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2"/>
          <p:cNvSpPr/>
          <p:nvPr/>
        </p:nvSpPr>
        <p:spPr>
          <a:xfrm>
            <a:off x="69450" y="3758100"/>
            <a:ext cx="9005100" cy="629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Compression Performance </a:t>
            </a:r>
            <a:r>
              <a:rPr lang="en"/>
              <a:t>(Audio)</a:t>
            </a:r>
            <a:endParaRPr/>
          </a:p>
        </p:txBody>
      </p:sp>
      <p:sp>
        <p:nvSpPr>
          <p:cNvPr id="352" name="Google Shape;352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4" name="Google Shape;35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0851"/>
            <a:ext cx="9143999" cy="3626498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3"/>
          <p:cNvSpPr/>
          <p:nvPr/>
        </p:nvSpPr>
        <p:spPr>
          <a:xfrm>
            <a:off x="69450" y="4384694"/>
            <a:ext cx="9005100" cy="199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Synthetic Datasets</a:t>
            </a:r>
            <a:endParaRPr/>
          </a:p>
        </p:txBody>
      </p:sp>
      <p:sp>
        <p:nvSpPr>
          <p:cNvPr id="361" name="Google Shape;361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XOR-k</a:t>
            </a:r>
            <a:r>
              <a:rPr lang="en"/>
              <a:t> : Deterministic (Entropy rate 0 bpc)</a:t>
            </a:r>
            <a:br>
              <a:rPr lang="en"/>
            </a:br>
            <a:r>
              <a:rPr i="1" lang="en"/>
              <a:t>HMM-k</a:t>
            </a:r>
            <a:r>
              <a:rPr lang="en"/>
              <a:t> </a:t>
            </a:r>
            <a:r>
              <a:rPr lang="en"/>
              <a:t>: Stochastic (Entropy rate 0.469 bpc)</a:t>
            </a:r>
            <a:br>
              <a:rPr lang="en"/>
            </a:br>
            <a:r>
              <a:rPr i="1" lang="en"/>
              <a:t>k : </a:t>
            </a:r>
            <a:r>
              <a:rPr lang="en"/>
              <a:t>Memory of the sequence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3" name="Google Shape;36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65325"/>
            <a:ext cx="8352199" cy="20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</a:t>
            </a:r>
            <a:r>
              <a:rPr lang="en"/>
              <a:t> Requirements</a:t>
            </a:r>
            <a:endParaRPr/>
          </a:p>
        </p:txBody>
      </p:sp>
      <p:sp>
        <p:nvSpPr>
          <p:cNvPr id="369" name="Google Shape;369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DZip running time (GPU):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Bootstrap Training: 2-5 minutes per MB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Bootstrap encoding/decoding: 0.4/0.7 minutes per MB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Combined encoding/decoding 2.5/2.8 minutes per MB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Compared to NNCP, compresses/decompresses 4/15 times faster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Compared to CMIX, compresses/decompresses 5/10 times faster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Gzip, BSC, 7zip and ZPAQ take a few seconds per MB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700"/>
              <a:t>Note: DZIP requires same hardware for performing encoding and decoding.</a:t>
            </a:r>
            <a:br>
              <a:rPr b="1" lang="en" sz="1700"/>
            </a:br>
            <a:r>
              <a:rPr b="1" lang="en" sz="1300"/>
              <a:t>(PyTorch Limitation)</a:t>
            </a:r>
            <a:endParaRPr b="1" sz="1300"/>
          </a:p>
        </p:txBody>
      </p:sp>
      <p:sp>
        <p:nvSpPr>
          <p:cNvPr id="370" name="Google Shape;370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376" name="Google Shape;376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DZip: Faster and Efficient NN-based General-Purpose Compressor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Can be run in two modes: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Hybrid mode (better compression)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Bootstrap only mode (</a:t>
            </a:r>
            <a:r>
              <a:rPr lang="en"/>
              <a:t>4 times faster </a:t>
            </a:r>
            <a:r>
              <a:rPr lang="en"/>
              <a:t>encoding</a:t>
            </a:r>
            <a:r>
              <a:rPr lang="en"/>
              <a:t> with 3% worse compression)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DZip provides near-optimal compression for synthetic datasets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DZip is faster than other NN-based methods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DZip provides improved compression with higher compression time</a:t>
            </a:r>
            <a:endParaRPr/>
          </a:p>
        </p:txBody>
      </p:sp>
      <p:sp>
        <p:nvSpPr>
          <p:cNvPr id="377" name="Google Shape;377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383" name="Google Shape;383;p47"/>
          <p:cNvSpPr txBox="1"/>
          <p:nvPr>
            <p:ph idx="4294967295" type="body"/>
          </p:nvPr>
        </p:nvSpPr>
        <p:spPr>
          <a:xfrm>
            <a:off x="311700" y="3123450"/>
            <a:ext cx="85206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can be posted on IEEE Sigport.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Check out DZip at </a:t>
            </a:r>
            <a:r>
              <a:rPr lang="en" sz="15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https://github.com/mohit1997/Dzip-torch</a:t>
            </a:r>
            <a:endParaRPr/>
          </a:p>
        </p:txBody>
      </p:sp>
      <p:sp>
        <p:nvSpPr>
          <p:cNvPr id="384" name="Google Shape;384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vs Bootstrap only Mode</a:t>
            </a:r>
            <a:endParaRPr/>
          </a:p>
        </p:txBody>
      </p:sp>
      <p:sp>
        <p:nvSpPr>
          <p:cNvPr id="390" name="Google Shape;39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1" name="Google Shape;39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08675"/>
            <a:ext cx="9143999" cy="1329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and Loss function</a:t>
            </a:r>
            <a:endParaRPr/>
          </a:p>
        </p:txBody>
      </p:sp>
      <p:sp>
        <p:nvSpPr>
          <p:cNvPr id="397" name="Google Shape;397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9" name="Google Shape;399;p49"/>
          <p:cNvPicPr preferRelativeResize="0"/>
          <p:nvPr/>
        </p:nvPicPr>
        <p:blipFill rotWithShape="1">
          <a:blip r:embed="rId3">
            <a:alphaModFix/>
          </a:blip>
          <a:srcRect b="0" l="0" r="0" t="9779"/>
          <a:stretch/>
        </p:blipFill>
        <p:spPr>
          <a:xfrm>
            <a:off x="716575" y="1114700"/>
            <a:ext cx="7101475" cy="244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825" y="3465800"/>
            <a:ext cx="7459276" cy="5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adding some material I have to the following slides, see the Slack message for details. You can use this in the presentation after suitable modifications.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-Shubham</a:t>
            </a:r>
            <a:endParaRPr/>
          </a:p>
        </p:txBody>
      </p:sp>
      <p:sp>
        <p:nvSpPr>
          <p:cNvPr id="407" name="Google Shape;407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Simplified arithmetic coding step</a:t>
            </a:r>
            <a:endParaRPr/>
          </a:p>
        </p:txBody>
      </p:sp>
      <p:sp>
        <p:nvSpPr>
          <p:cNvPr id="413" name="Google Shape;413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5" name="Google Shape;41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725" y="1557338"/>
            <a:ext cx="7448550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Compression is important for increasing data throughput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Broadly two categories: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Lossy Compression: Images, Videos and Stock data</a:t>
            </a:r>
            <a:endParaRPr/>
          </a:p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50714" t="0"/>
          <a:stretch/>
        </p:blipFill>
        <p:spPr>
          <a:xfrm>
            <a:off x="206325" y="3018300"/>
            <a:ext cx="2922776" cy="7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50714" r="0" t="0"/>
          <a:stretch/>
        </p:blipFill>
        <p:spPr>
          <a:xfrm>
            <a:off x="206325" y="3738525"/>
            <a:ext cx="2922776" cy="7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06325" y="4602075"/>
            <a:ext cx="292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Lossy Image Compression (Theis et al. 2017)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5127575" y="3089275"/>
            <a:ext cx="2922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Original: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“Do </a:t>
            </a:r>
            <a:r>
              <a:rPr i="1" lang="en" u="sng"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send money”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Lossy Compression: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	“Do </a:t>
            </a:r>
            <a:r>
              <a:rPr i="1" lang="en" u="sng">
                <a:latin typeface="Open Sans"/>
                <a:ea typeface="Open Sans"/>
                <a:cs typeface="Open Sans"/>
                <a:sym typeface="Open Sans"/>
              </a:rPr>
              <a:t>now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send money”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Credits: Eric Roberts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Static modeling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Fixed model accessible to encoder &amp; decoder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Suitable when lot of similar data available for training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Semi-adaptive modeling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learned from data to be compressed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parameters stored as part of compressed file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Suitable when similar data not available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Adaptive modeling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Encoder/decoder start with same random model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updated adaptively based on data seen till now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need to store model as model updates are symmetric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Suitable when similar data not available and/or using a simple predictor (e.g., count based),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0" name="Google Shape;43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675" y="942975"/>
            <a:ext cx="4438650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Compression is important for increasing data throughput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Broadly two categories: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Lossy Compression: Images, Videos and Stock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Lossless Compression: Text, documents and Biological data (Discrete Sequences)</a:t>
            </a:r>
            <a:endParaRPr/>
          </a:p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0" l="0" r="50714" t="0"/>
          <a:stretch/>
        </p:blipFill>
        <p:spPr>
          <a:xfrm>
            <a:off x="206325" y="3018300"/>
            <a:ext cx="2922776" cy="7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50714" r="0" t="0"/>
          <a:stretch/>
        </p:blipFill>
        <p:spPr>
          <a:xfrm>
            <a:off x="206325" y="3738525"/>
            <a:ext cx="2922776" cy="7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206325" y="4602075"/>
            <a:ext cx="292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Lossy Image Compression (Theis et al. 2017)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5127575" y="3089275"/>
            <a:ext cx="2922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Original: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“Do </a:t>
            </a:r>
            <a:r>
              <a:rPr i="1" lang="en" u="sng"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send money”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Lossy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Compression: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	“Do </a:t>
            </a:r>
            <a:r>
              <a:rPr i="1" lang="en" u="sng">
                <a:latin typeface="Open Sans"/>
                <a:ea typeface="Open Sans"/>
                <a:cs typeface="Open Sans"/>
                <a:sym typeface="Open Sans"/>
              </a:rPr>
              <a:t>now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send money”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Credits: Eric Roberts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Lossless Compression - Prediction + Entropy Coding</a:t>
            </a:r>
            <a:endParaRPr/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0" y="1724538"/>
            <a:ext cx="7448550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5465400" y="2141800"/>
            <a:ext cx="2866500" cy="6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6528900" y="2294200"/>
            <a:ext cx="1743600" cy="113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Lossless Compression - Prediction + Entropy Coding</a:t>
            </a:r>
            <a:endParaRPr/>
          </a:p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0" y="1724538"/>
            <a:ext cx="7448550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>
            <a:off x="6528900" y="2778775"/>
            <a:ext cx="1743600" cy="65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Lossless Compression - Prediction + Entropy Coding</a:t>
            </a:r>
            <a:endParaRPr/>
          </a:p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0" y="1724538"/>
            <a:ext cx="7448550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/>
          <p:nvPr/>
        </p:nvSpPr>
        <p:spPr>
          <a:xfrm>
            <a:off x="6361701" y="2754877"/>
            <a:ext cx="1895100" cy="63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6449275" y="3487400"/>
            <a:ext cx="178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Classification Task!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Lossless Compression - Prediction + Entropy Coding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Neural networks are excellent classifiers</a:t>
            </a:r>
            <a:endParaRPr/>
          </a:p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85777"/>
            <a:ext cx="3717950" cy="174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557350" y="4745400"/>
            <a:ext cx="334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ImageNet Large Scale Visual Recognition Challenge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