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9" r:id="rId3"/>
    <p:sldId id="266" r:id="rId4"/>
    <p:sldId id="258" r:id="rId5"/>
    <p:sldId id="257" r:id="rId6"/>
    <p:sldId id="259" r:id="rId7"/>
    <p:sldId id="260" r:id="rId8"/>
    <p:sldId id="261" r:id="rId9"/>
    <p:sldId id="271" r:id="rId10"/>
    <p:sldId id="272" r:id="rId11"/>
    <p:sldId id="262" r:id="rId12"/>
    <p:sldId id="267" r:id="rId13"/>
    <p:sldId id="268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1281E-0540-4AA8-B0DA-003849F4443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6E753-3B17-47F9-A810-C80E3C38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075B26-469D-44E6-BC04-AC91DC731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252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870BD-6673-4C97-88AB-71044FBC5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90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49558-AEDC-4815-9737-7D1C2C1EA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434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E6EC8F-24E5-47AF-BE4F-74EA9B6C4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851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2CB51-475F-4303-AD0F-580599F91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8969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C70DD4-00B2-4DC4-AF43-B7B6264E1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0135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FD022-1BB1-4CAA-A5F2-8728CA783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8233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C6F15-E02C-4DF8-BC30-A95AD6FE0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375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EA055-8F17-4744-9D14-06105DFAE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268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682A73A-9514-4F22-887C-D7CF7469A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80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8E857D-DBB3-40CF-81A7-97576200E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30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9AA45-749B-4B64-9501-B5759412A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41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9E8A3-48A5-4507-81A1-7B743DB2A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622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FC0AD-2A64-4813-9910-CB5E5BDDC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59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A4341-BC8F-40B4-8A73-2B92E4E2D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972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559AA-606C-40E4-A9D7-688B3652A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95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B3A9B-021C-4FD5-A8DF-59B8CF469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03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4C13E-B88F-4C60-85E2-C545F77D3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3" y="41325"/>
            <a:ext cx="739678" cy="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704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10/10/2018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2018 IEEE International Conference on Image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508D8B-DF50-4987-8E9C-535B8A98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7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661" r:id="rId18"/>
  </p:sldLayoutIdLst>
  <p:transition spd="slow">
    <p:wipe/>
  </p:transition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24DD-C9AA-4064-BCF0-74FEC3539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Realistic rendering in material aging for artwork objects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92910-B37D-4B80-A9B8-0EFF90A86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9678988" cy="19473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{ A. Moutafidou, G. Adamopoulos, A. Drosou, D. Tzovaras, I. Fudos 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CDFC3-C6B3-482A-8611-68947D99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31A51-192B-4D94-8308-1C9DE286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0A473-4AEE-451B-8E7C-C0CE2B65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6" y="4407869"/>
            <a:ext cx="1414395" cy="1664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B99A9-75BB-4B55-9CB7-7B89099BB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37" y="4864668"/>
            <a:ext cx="5729435" cy="7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861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33BE-8D50-435B-A7AD-60918E6B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2280"/>
            <a:ext cx="8534400" cy="1507067"/>
          </a:xfrm>
        </p:spPr>
        <p:txBody>
          <a:bodyPr/>
          <a:lstStyle/>
          <a:p>
            <a:r>
              <a:rPr lang="en-US" dirty="0"/>
              <a:t>Aging simulation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D213-07AA-4239-BB7D-834093FE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04386"/>
            <a:ext cx="8534400" cy="4367814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Cracks occur 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When extreme deviations from the mean value (distance from the metal plate plane) are obtained.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Which are more likely to occur when bumps or dents are present.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Where geometry of the crack depends on the geometry of the existing object and the local deformations that have already occurred.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FE0B-174E-4CB6-9469-7F177005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82AA5-9DC2-439A-A525-146BE3BE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16C7E6-540B-4ED2-A1B7-64569283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09" y="3988294"/>
            <a:ext cx="1582586" cy="1876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737484-947F-430B-AF76-F2A965F32530}"/>
              </a:ext>
            </a:extLst>
          </p:cNvPr>
          <p:cNvSpPr txBox="1"/>
          <p:nvPr/>
        </p:nvSpPr>
        <p:spPr>
          <a:xfrm>
            <a:off x="4265927" y="5920961"/>
            <a:ext cx="1370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   Crack Path</a:t>
            </a:r>
          </a:p>
        </p:txBody>
      </p:sp>
    </p:spTree>
    <p:extLst>
      <p:ext uri="{BB962C8B-B14F-4D97-AF65-F5344CB8AC3E}">
        <p14:creationId xmlns:p14="http://schemas.microsoft.com/office/powerpoint/2010/main" val="13132638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A8C8-475B-41A1-A564-484D6E0D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07664"/>
            <a:ext cx="8534400" cy="1507067"/>
          </a:xfrm>
        </p:spPr>
        <p:txBody>
          <a:bodyPr/>
          <a:lstStyle/>
          <a:p>
            <a:r>
              <a:rPr lang="en-US" dirty="0"/>
              <a:t>Experiments (Dents/bumps)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3E79-A550-415D-8920-2DC1ABCF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5EFE7-4A2B-4CCD-A09E-7AE0AB0B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4E54388-4386-48DD-8A9A-0910BBB16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00210"/>
            <a:ext cx="2087840" cy="3614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28073-E351-48A4-9B42-2E1486B57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27" y="2000211"/>
            <a:ext cx="2087839" cy="3614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8D12D-614F-4AA1-B37E-5D6B371B4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40" y="2002946"/>
            <a:ext cx="2087839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A8C8-475B-41A1-A564-484D6E0D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07664"/>
            <a:ext cx="8534400" cy="1507067"/>
          </a:xfrm>
        </p:spPr>
        <p:txBody>
          <a:bodyPr/>
          <a:lstStyle/>
          <a:p>
            <a:r>
              <a:rPr lang="en-US" dirty="0"/>
              <a:t>Experiments (Cracks)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3E79-A550-415D-8920-2DC1ABCF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5EFE7-4A2B-4CCD-A09E-7AE0AB0B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A0861-21D0-47EF-97F4-4C4BBF3AB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392845"/>
            <a:ext cx="3994320" cy="3525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AC7C99-09C4-435B-A05F-564097046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02" y="3042107"/>
            <a:ext cx="3721310" cy="287593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B838F00-E2D0-4128-A67B-457EA190EB85}"/>
              </a:ext>
            </a:extLst>
          </p:cNvPr>
          <p:cNvSpPr/>
          <p:nvPr/>
        </p:nvSpPr>
        <p:spPr>
          <a:xfrm>
            <a:off x="2281561" y="2947285"/>
            <a:ext cx="479394" cy="508961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4A5D78-611B-4942-9733-B0757FF7EB92}"/>
              </a:ext>
            </a:extLst>
          </p:cNvPr>
          <p:cNvSpPr/>
          <p:nvPr/>
        </p:nvSpPr>
        <p:spPr>
          <a:xfrm>
            <a:off x="7057748" y="3675356"/>
            <a:ext cx="488271" cy="488272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A8C8-475B-41A1-A564-484D6E0D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07664"/>
            <a:ext cx="8619586" cy="1507067"/>
          </a:xfrm>
        </p:spPr>
        <p:txBody>
          <a:bodyPr/>
          <a:lstStyle/>
          <a:p>
            <a:r>
              <a:rPr lang="en-US" dirty="0"/>
              <a:t>Experiments (Dents/bumps/cracks)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3E79-A550-415D-8920-2DC1ABCF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5EFE7-4A2B-4CCD-A09E-7AE0AB0B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A285A-4FBC-4DE3-9243-425171CD9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44042"/>
            <a:ext cx="2698180" cy="37199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EE47BC-9D44-4E2D-BD97-142C0B989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78" y="1944043"/>
            <a:ext cx="2698180" cy="37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09C35-8CE1-410C-8FA8-167033D27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44" y="1944042"/>
            <a:ext cx="2698181" cy="37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7E4B-193A-40C6-86DD-E0676B49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13159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>
                <a:solidFill>
                  <a:schemeClr val="tx1"/>
                </a:solidFill>
              </a:rPr>
              <a:t>Conclusion</a:t>
            </a:r>
            <a:r>
              <a:rPr lang="en-US" i="1" u="sng" dirty="0"/>
              <a:t>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We have reported on the design and development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A method for realistic rendering of the aging effect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On artwork objects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Based on microprofilometry measurements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Taken on material samples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During an artificial aging process.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ACAF9-FA0B-472F-8AB7-7FBA0DB8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3E9E-56B7-4C53-990E-30031D38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283927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D637-3609-44DA-97AA-A60EFA31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74" y="2081483"/>
            <a:ext cx="8534400" cy="1507067"/>
          </a:xfrm>
        </p:spPr>
        <p:txBody>
          <a:bodyPr/>
          <a:lstStyle/>
          <a:p>
            <a:r>
              <a:rPr lang="en-US" dirty="0"/>
              <a:t>					</a:t>
            </a:r>
            <a:r>
              <a:rPr lang="en-US" i="1" cap="none" dirty="0">
                <a:solidFill>
                  <a:schemeClr val="bg1"/>
                </a:solidFill>
                <a:latin typeface="Calibri" panose="020F0502020204030204" pitchFamily="34" charset="0"/>
              </a:rPr>
              <a:t>Thank you!!!</a:t>
            </a:r>
            <a:endParaRPr lang="en-US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C852F-95E5-4F75-90AE-24BCEB40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7ACC8-17A8-42A5-B828-7A71954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341448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8CB5-6592-48ED-9FFD-00A4BD63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8913"/>
            <a:ext cx="8534400" cy="150706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E91C-264B-43FC-B49C-662B2AEA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Objectives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MLE function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Distribution function for bronze plate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Distribution function for silver plate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Distribution function for egg-tempera plate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Experiments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C535E-160A-409B-9ACD-4815714F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0183-9B1C-44E3-8B1B-5C0E791A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10039463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6C99-66DA-49FC-AC4C-EDE7ADD7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0035"/>
            <a:ext cx="8534400" cy="1507067"/>
          </a:xfrm>
        </p:spPr>
        <p:txBody>
          <a:bodyPr/>
          <a:lstStyle/>
          <a:p>
            <a:r>
              <a:rPr lang="en-US" dirty="0"/>
              <a:t>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C9A5-1634-4DA5-B699-89810366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93290"/>
            <a:ext cx="7421101" cy="3785186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Modeling the effect of aging is a computational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intensive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 task.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Specialized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 tools are needed to expedite the simulation process.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Production of artificial aging models due to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small deformations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in the surface.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Creation a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plausible realistic model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intended for computer graphics applications.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09F9-0158-489D-B4A8-911E75D3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347B-35EF-4A30-9C60-9B224DDC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24376144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5EF2-AC32-4444-89BC-9352D559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45647"/>
            <a:ext cx="8965815" cy="1507067"/>
          </a:xfrm>
        </p:spPr>
        <p:txBody>
          <a:bodyPr/>
          <a:lstStyle/>
          <a:p>
            <a:r>
              <a:rPr lang="en-US" dirty="0"/>
              <a:t>Maximum likelihood function (mle)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4679-741D-4AF4-96E2-02B16C9C4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677881"/>
            <a:ext cx="8965815" cy="44253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Given a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statistical model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(possibly multi-dimensional)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Determine the set of values of the model parameters that maximize the likelihood function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This process determines a </a:t>
            </a:r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probability distribution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function that best fits a random set of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input data.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The method of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maximum likelihood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is based on the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Likelihood function L(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θ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; x)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CE6B1-8236-4785-B52D-2B6FB3CF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6D0B-BF2B-48EC-86E1-AE55DB4D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12961975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3F14F-5A3F-47E2-B486-316E1F723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894794" cy="5486400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Given a statistical model 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 family of distributions f(</a:t>
                </a:r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;</a:t>
                </a:r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θ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)</a:t>
                </a:r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θ ϵ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Θ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l-GR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θ</a:t>
                </a: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denotes the multi-dimensional parameter for the model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The method defines a maximum likelihood estimate (MLE):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θ ϵ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𝑎𝑟𝑔</m:t>
                        </m:r>
                      </m:e>
                      <m:sub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maxL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m:t>θ</m:t>
                    </m:r>
                    <m:r>
                      <m:rPr>
                        <m:nor/>
                      </m:rPr>
                      <a:rPr lang="el-GR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m:t>;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We derive the MLE distribution for each pair of 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6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(type </a:t>
                </a: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of material, artificial aging time) 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And determine the parameters of the </a:t>
                </a:r>
                <a:r>
                  <a:rPr lang="en-US" sz="1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Gaussian</a:t>
                </a:r>
                <a:r>
                  <a:rPr lang="en-US" sz="1800" dirty="0">
                    <a:latin typeface="Calibri" panose="020F0502020204030204" pitchFamily="34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pdf that </a:t>
                </a:r>
                <a:r>
                  <a:rPr lang="en-US" sz="1800" b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best fits </a:t>
                </a: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each set of microprofilometry measurements.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3F14F-5A3F-47E2-B486-316E1F723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894794" cy="5486400"/>
              </a:xfrm>
              <a:blipFill>
                <a:blip r:embed="rId2"/>
                <a:stretch>
                  <a:fillRect l="-548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E5CE-6094-4AC6-89B8-48DC4038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940E-C179-4A06-B28D-AD95103A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38396501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25457B0-27A6-415C-A870-2442DD0FC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9" y="3531585"/>
            <a:ext cx="3175802" cy="238185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F45BA-84EE-4555-9362-0DCA32DF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94BE9-4145-4845-88EE-FC848451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9E6162-13E5-469E-9E2B-673346A5A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49" y="3531585"/>
            <a:ext cx="3175802" cy="23818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C6A755-3628-41B0-997D-DD0DA7B96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39" y="3531585"/>
            <a:ext cx="3175802" cy="2381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A88D4C-F5A1-4E7B-8828-6D58DC6D0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41" y="530688"/>
            <a:ext cx="4044998" cy="23818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91F852-0402-4463-85E0-E5132BA84F1A}"/>
              </a:ext>
            </a:extLst>
          </p:cNvPr>
          <p:cNvSpPr txBox="1"/>
          <p:nvPr/>
        </p:nvSpPr>
        <p:spPr>
          <a:xfrm>
            <a:off x="506027" y="1121449"/>
            <a:ext cx="224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chemeClr val="bg1"/>
                </a:solidFill>
              </a:rPr>
              <a:t>Micro-profilometry mesurments on bronze sample plate.</a:t>
            </a:r>
          </a:p>
        </p:txBody>
      </p:sp>
    </p:spTree>
    <p:extLst>
      <p:ext uri="{BB962C8B-B14F-4D97-AF65-F5344CB8AC3E}">
        <p14:creationId xmlns:p14="http://schemas.microsoft.com/office/powerpoint/2010/main" val="29910099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1C1FD2-79BA-4FB3-9C2B-F49D2386B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4" y="3716095"/>
            <a:ext cx="2483173" cy="18623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D916C-3220-46AE-8DF8-758E4D3B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CA95-81A1-4AE4-840F-55D4A819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C54AD-F243-413F-92CA-66B7E2003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38" y="3716095"/>
            <a:ext cx="2483173" cy="1862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EC1A06-AEA8-4684-984D-F0AD094EB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4" y="3716095"/>
            <a:ext cx="2483173" cy="1862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C7D580-0074-4563-9441-AC5F24635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50" y="3716095"/>
            <a:ext cx="2483173" cy="1862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52BE5A-EF24-4CE5-9EB3-11FABAB7C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5" y="1117060"/>
            <a:ext cx="4602681" cy="18979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32F656-8F4A-4AAF-B9CF-9142183A8582}"/>
              </a:ext>
            </a:extLst>
          </p:cNvPr>
          <p:cNvSpPr txBox="1"/>
          <p:nvPr/>
        </p:nvSpPr>
        <p:spPr>
          <a:xfrm>
            <a:off x="506027" y="1121449"/>
            <a:ext cx="224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chemeClr val="bg1"/>
                </a:solidFill>
              </a:rPr>
              <a:t>Micro-profilometry mesurments on silver sample plate.</a:t>
            </a:r>
          </a:p>
        </p:txBody>
      </p:sp>
    </p:spTree>
    <p:extLst>
      <p:ext uri="{BB962C8B-B14F-4D97-AF65-F5344CB8AC3E}">
        <p14:creationId xmlns:p14="http://schemas.microsoft.com/office/powerpoint/2010/main" val="197479042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E4F880-2B5C-4200-84C1-6C2928CF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8" y="3897266"/>
            <a:ext cx="2257886" cy="16934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5E1F-7BE5-492D-ADDA-108DB349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DD011-5455-44C1-B3A1-BF49BBDE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CAA7C3-55EB-48C2-9D59-34FA4C6AC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67" y="3872853"/>
            <a:ext cx="2290437" cy="1717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51EACC-C7D5-437F-BDC5-5433702B2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67" y="3885058"/>
            <a:ext cx="2290439" cy="17178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BD44A6-D747-4E91-92FE-006501CF1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04" y="1105695"/>
            <a:ext cx="3855764" cy="1995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F1AAA-0BB2-464F-BCEC-99160424855C}"/>
              </a:ext>
            </a:extLst>
          </p:cNvPr>
          <p:cNvSpPr txBox="1"/>
          <p:nvPr/>
        </p:nvSpPr>
        <p:spPr>
          <a:xfrm>
            <a:off x="506027" y="1121449"/>
            <a:ext cx="224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chemeClr val="bg1"/>
                </a:solidFill>
              </a:rPr>
              <a:t>Micro-profilometry mesurments on egg-tempera sample plate.</a:t>
            </a:r>
          </a:p>
        </p:txBody>
      </p:sp>
    </p:spTree>
    <p:extLst>
      <p:ext uri="{BB962C8B-B14F-4D97-AF65-F5344CB8AC3E}">
        <p14:creationId xmlns:p14="http://schemas.microsoft.com/office/powerpoint/2010/main" val="3026784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33BE-8D50-435B-A7AD-60918E6B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2280"/>
            <a:ext cx="8534400" cy="1507067"/>
          </a:xfrm>
        </p:spPr>
        <p:txBody>
          <a:bodyPr/>
          <a:lstStyle/>
          <a:p>
            <a:r>
              <a:rPr lang="en-US" dirty="0"/>
              <a:t>Aging simulation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D213-07AA-4239-BB7D-834093FE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68876"/>
            <a:ext cx="8534400" cy="4403324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Dents/Bumps occur 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Where large deviations from the mean value (distance from the metal plate plane) are obtained.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Created around a vertex and present themselves by translating the neighboring vertices.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Following an RBF function to attenuate the displacement in the neighborhood.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FE0B-174E-4CB6-9469-7F177005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82AA5-9DC2-439A-A525-146BE3BE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IEEE International Conference on Image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85563-BB86-459E-BAC3-CC8B536B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01" y="4041560"/>
            <a:ext cx="2050422" cy="1835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F3858B-F665-47D4-9076-70CEC201906F}"/>
              </a:ext>
            </a:extLst>
          </p:cNvPr>
          <p:cNvSpPr txBox="1"/>
          <p:nvPr/>
        </p:nvSpPr>
        <p:spPr>
          <a:xfrm>
            <a:off x="4044410" y="5921349"/>
            <a:ext cx="181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Vertex Neighborhood</a:t>
            </a:r>
          </a:p>
        </p:txBody>
      </p:sp>
    </p:spTree>
    <p:extLst>
      <p:ext uri="{BB962C8B-B14F-4D97-AF65-F5344CB8AC3E}">
        <p14:creationId xmlns:p14="http://schemas.microsoft.com/office/powerpoint/2010/main" val="42036260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373</TotalTime>
  <Words>555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Century Gothic</vt:lpstr>
      <vt:lpstr>Wingdings</vt:lpstr>
      <vt:lpstr>Wingdings 3</vt:lpstr>
      <vt:lpstr>Slice</vt:lpstr>
      <vt:lpstr>Realistic rendering in material aging for artwork objects</vt:lpstr>
      <vt:lpstr>outline</vt:lpstr>
      <vt:lpstr>objectives </vt:lpstr>
      <vt:lpstr>Maximum likelihood function (mle)</vt:lpstr>
      <vt:lpstr>PowerPoint Presentation</vt:lpstr>
      <vt:lpstr>PowerPoint Presentation</vt:lpstr>
      <vt:lpstr>PowerPoint Presentation</vt:lpstr>
      <vt:lpstr>PowerPoint Presentation</vt:lpstr>
      <vt:lpstr>Aging simulation (1)</vt:lpstr>
      <vt:lpstr>Aging simulation (2)</vt:lpstr>
      <vt:lpstr>Experiments (Dents/bumps)</vt:lpstr>
      <vt:lpstr>Experiments (Cracks)</vt:lpstr>
      <vt:lpstr>Experiments (Dents/bumps/cracks)</vt:lpstr>
      <vt:lpstr>PowerPoint Presentation</vt:lpstr>
      <vt:lpstr>     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moutafidou</dc:creator>
  <cp:lastModifiedBy>anastasia moutafidou</cp:lastModifiedBy>
  <cp:revision>20</cp:revision>
  <dcterms:created xsi:type="dcterms:W3CDTF">2018-10-02T10:15:36Z</dcterms:created>
  <dcterms:modified xsi:type="dcterms:W3CDTF">2018-10-03T12:17:05Z</dcterms:modified>
</cp:coreProperties>
</file>