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4" r:id="rId5"/>
    <p:sldId id="283" r:id="rId6"/>
    <p:sldId id="279" r:id="rId7"/>
    <p:sldId id="364" r:id="rId8"/>
    <p:sldId id="377" r:id="rId9"/>
    <p:sldId id="378" r:id="rId10"/>
    <p:sldId id="366" r:id="rId11"/>
    <p:sldId id="372" r:id="rId12"/>
    <p:sldId id="374" r:id="rId13"/>
    <p:sldId id="375" r:id="rId14"/>
    <p:sldId id="376" r:id="rId15"/>
    <p:sldId id="261" r:id="rId16"/>
  </p:sldIdLst>
  <p:sldSz cx="9144000" cy="6858000" type="screen4x3"/>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4.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4"/>
          <p:cNvSpPr txBox="1"/>
          <p:nvPr/>
        </p:nvSpPr>
        <p:spPr>
          <a:xfrm>
            <a:off x="1982215" y="985138"/>
            <a:ext cx="3036570" cy="196850"/>
          </a:xfrm>
          <a:prstGeom prst="rect">
            <a:avLst/>
          </a:prstGeom>
        </p:spPr>
        <p:txBody>
          <a:bodyPr vert="horz" wrap="square" lIns="0" tIns="12700" rIns="0" bIns="0" rtlCol="0">
            <a:spAutoFit/>
          </a:bodyPr>
          <a:p>
            <a:pPr marL="12700">
              <a:lnSpc>
                <a:spcPct val="100000"/>
              </a:lnSpc>
              <a:spcBef>
                <a:spcPts val="100"/>
              </a:spcBef>
            </a:pPr>
            <a:r>
              <a:rPr sz="1200" b="1" dirty="0">
                <a:solidFill>
                  <a:schemeClr val="tx1"/>
                </a:solidFill>
                <a:latin typeface="Times New Roman" panose="02020603050405020304"/>
                <a:cs typeface="Times New Roman" panose="02020603050405020304"/>
              </a:rPr>
              <a:t>Huazhong </a:t>
            </a:r>
            <a:r>
              <a:rPr sz="1200" b="1" spc="-5" dirty="0">
                <a:solidFill>
                  <a:schemeClr val="tx1"/>
                </a:solidFill>
                <a:latin typeface="Times New Roman" panose="02020603050405020304"/>
                <a:cs typeface="Times New Roman" panose="02020603050405020304"/>
              </a:rPr>
              <a:t>University </a:t>
            </a:r>
            <a:r>
              <a:rPr sz="1200" b="1" dirty="0">
                <a:solidFill>
                  <a:schemeClr val="tx1"/>
                </a:solidFill>
                <a:latin typeface="Times New Roman" panose="02020603050405020304"/>
                <a:cs typeface="Times New Roman" panose="02020603050405020304"/>
              </a:rPr>
              <a:t>of </a:t>
            </a:r>
            <a:r>
              <a:rPr sz="1200" b="1" spc="-5" dirty="0">
                <a:solidFill>
                  <a:schemeClr val="tx1"/>
                </a:solidFill>
                <a:latin typeface="Times New Roman" panose="02020603050405020304"/>
                <a:cs typeface="Times New Roman" panose="02020603050405020304"/>
              </a:rPr>
              <a:t>Science </a:t>
            </a:r>
            <a:r>
              <a:rPr sz="1200" b="1" dirty="0">
                <a:solidFill>
                  <a:schemeClr val="tx1"/>
                </a:solidFill>
                <a:latin typeface="Times New Roman" panose="02020603050405020304"/>
                <a:cs typeface="Times New Roman" panose="02020603050405020304"/>
              </a:rPr>
              <a:t>&amp;</a:t>
            </a:r>
            <a:r>
              <a:rPr sz="1200" b="1" spc="-45" dirty="0">
                <a:solidFill>
                  <a:schemeClr val="tx1"/>
                </a:solidFill>
                <a:latin typeface="Times New Roman" panose="02020603050405020304"/>
                <a:cs typeface="Times New Roman" panose="02020603050405020304"/>
              </a:rPr>
              <a:t> </a:t>
            </a:r>
            <a:r>
              <a:rPr sz="1200" b="1" spc="-15" dirty="0">
                <a:solidFill>
                  <a:schemeClr val="tx1"/>
                </a:solidFill>
                <a:latin typeface="Times New Roman" panose="02020603050405020304"/>
                <a:cs typeface="Times New Roman" panose="02020603050405020304"/>
              </a:rPr>
              <a:t>Technology</a:t>
            </a:r>
            <a:endParaRPr sz="1200" b="1" spc="-15" dirty="0">
              <a:solidFill>
                <a:schemeClr val="tx1"/>
              </a:solidFill>
              <a:latin typeface="Times New Roman" panose="02020603050405020304"/>
              <a:cs typeface="Times New Roman" panose="02020603050405020304"/>
            </a:endParaRPr>
          </a:p>
        </p:txBody>
      </p:sp>
      <p:sp>
        <p:nvSpPr>
          <p:cNvPr id="9" name="object 9"/>
          <p:cNvSpPr txBox="1"/>
          <p:nvPr/>
        </p:nvSpPr>
        <p:spPr>
          <a:xfrm>
            <a:off x="283845" y="4385310"/>
            <a:ext cx="8860155" cy="320040"/>
          </a:xfrm>
          <a:prstGeom prst="rect">
            <a:avLst/>
          </a:prstGeom>
        </p:spPr>
        <p:txBody>
          <a:bodyPr vert="horz" wrap="square" lIns="0" tIns="12700" rIns="0" bIns="0" rtlCol="0">
            <a:spAutoFit/>
          </a:bodyPr>
          <a:p>
            <a:pPr marL="3175" algn="ctr">
              <a:lnSpc>
                <a:spcPct val="100000"/>
              </a:lnSpc>
              <a:spcBef>
                <a:spcPts val="100"/>
              </a:spcBef>
            </a:pPr>
            <a:r>
              <a:rPr lang="en-US" altLang="zh-CN" sz="2000" b="1" dirty="0">
                <a:latin typeface="微软雅黑" panose="020B0503020204020204" charset="-122"/>
                <a:ea typeface="微软雅黑" panose="020B0503020204020204" charset="-122"/>
                <a:cs typeface="等线" panose="02010600030101010101" charset="-122"/>
              </a:rPr>
              <a:t>Fengfan Zhou, Hefei Ling, Yuxuan Shi, Jiazhong Chen, Ping Li</a:t>
            </a:r>
            <a:endParaRPr lang="en-US" altLang="zh-CN" sz="2000" b="1" dirty="0">
              <a:latin typeface="微软雅黑" panose="020B0503020204020204" charset="-122"/>
              <a:ea typeface="微软雅黑" panose="020B0503020204020204" charset="-122"/>
              <a:cs typeface="等线" panose="02010600030101010101" charset="-122"/>
            </a:endParaRPr>
          </a:p>
        </p:txBody>
      </p:sp>
      <p:pic>
        <p:nvPicPr>
          <p:cNvPr id="100" name="图片 99"/>
          <p:cNvPicPr/>
          <p:nvPr/>
        </p:nvPicPr>
        <p:blipFill>
          <a:blip r:embed="rId1"/>
          <a:stretch>
            <a:fillRect/>
          </a:stretch>
        </p:blipFill>
        <p:spPr>
          <a:xfrm>
            <a:off x="1981835" y="294640"/>
            <a:ext cx="2951480" cy="588645"/>
          </a:xfrm>
          <a:prstGeom prst="rect">
            <a:avLst/>
          </a:prstGeom>
          <a:noFill/>
          <a:ln w="9525">
            <a:noFill/>
          </a:ln>
        </p:spPr>
      </p:pic>
      <p:pic>
        <p:nvPicPr>
          <p:cNvPr id="101" name="图片 100"/>
          <p:cNvPicPr/>
          <p:nvPr/>
        </p:nvPicPr>
        <p:blipFill>
          <a:blip r:embed="rId2"/>
          <a:stretch>
            <a:fillRect/>
          </a:stretch>
        </p:blipFill>
        <p:spPr>
          <a:xfrm>
            <a:off x="248920" y="179705"/>
            <a:ext cx="1499235" cy="1139825"/>
          </a:xfrm>
          <a:prstGeom prst="rect">
            <a:avLst/>
          </a:prstGeom>
          <a:noFill/>
          <a:ln w="9525">
            <a:noFill/>
          </a:ln>
        </p:spPr>
      </p:pic>
      <p:sp>
        <p:nvSpPr>
          <p:cNvPr id="11" name="object 5"/>
          <p:cNvSpPr/>
          <p:nvPr/>
        </p:nvSpPr>
        <p:spPr>
          <a:xfrm>
            <a:off x="612140" y="3749675"/>
            <a:ext cx="380809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11886" y="3755897"/>
            <a:ext cx="7958455" cy="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sp>
        <p:nvSpPr>
          <p:cNvPr id="8" name="object 8"/>
          <p:cNvSpPr txBox="1">
            <a:spLocks noGrp="1"/>
          </p:cNvSpPr>
          <p:nvPr>
            <p:ph type="title"/>
          </p:nvPr>
        </p:nvSpPr>
        <p:spPr>
          <a:xfrm>
            <a:off x="-487680" y="2047240"/>
            <a:ext cx="9822815" cy="842645"/>
          </a:xfrm>
          <a:prstGeom prst="rect">
            <a:avLst/>
          </a:prstGeom>
        </p:spPr>
        <p:txBody>
          <a:bodyPr vert="horz" wrap="square" lIns="0" tIns="12065" rIns="0" bIns="0" rtlCol="0">
            <a:spAutoFit/>
          </a:bodyPr>
          <a:p>
            <a:pPr marL="12700" marR="5080" indent="482600" algn="ctr">
              <a:lnSpc>
                <a:spcPct val="100000"/>
              </a:lnSpc>
              <a:spcBef>
                <a:spcPts val="95"/>
              </a:spcBef>
            </a:pPr>
            <a:r>
              <a:rPr lang="zh-CN" sz="2700" spc="-25" dirty="0"/>
              <a:t>Improving Visual Quality and Transferability of Adversarial Attacks on Face Recognition Simultaneously with Adversarial Restoration</a:t>
            </a:r>
            <a:endParaRPr lang="zh-CN" sz="2700" spc="-25" dirty="0"/>
          </a:p>
        </p:txBody>
      </p:sp>
      <p:sp>
        <p:nvSpPr>
          <p:cNvPr id="4" name="object 9"/>
          <p:cNvSpPr txBox="1"/>
          <p:nvPr/>
        </p:nvSpPr>
        <p:spPr>
          <a:xfrm>
            <a:off x="283845" y="4893945"/>
            <a:ext cx="8860155" cy="320040"/>
          </a:xfrm>
          <a:prstGeom prst="rect">
            <a:avLst/>
          </a:prstGeom>
        </p:spPr>
        <p:txBody>
          <a:bodyPr vert="horz" wrap="square" lIns="0" tIns="12700" rIns="0" bIns="0" rtlCol="0">
            <a:spAutoFit/>
          </a:bodyPr>
          <a:p>
            <a:pPr marL="3175" algn="ctr">
              <a:lnSpc>
                <a:spcPct val="100000"/>
              </a:lnSpc>
              <a:spcBef>
                <a:spcPts val="100"/>
              </a:spcBef>
              <a:buClrTx/>
              <a:buSzTx/>
              <a:buFontTx/>
            </a:pPr>
            <a:r>
              <a:rPr lang="en-US" altLang="zh-CN" sz="2000" b="1" dirty="0">
                <a:latin typeface="微软雅黑" panose="020B0503020204020204" charset="-122"/>
                <a:ea typeface="微软雅黑" panose="020B0503020204020204" charset="-122"/>
                <a:cs typeface="等线" panose="02010600030101010101" charset="-122"/>
                <a:sym typeface="+mn-ea"/>
              </a:rPr>
              <a:t>Huazhong University of Science &amp; Technology</a:t>
            </a:r>
            <a:endParaRPr lang="en-US" altLang="zh-CN" sz="2000" b="1" dirty="0">
              <a:latin typeface="微软雅黑" panose="020B0503020204020204" charset="-122"/>
              <a:ea typeface="微软雅黑" panose="020B0503020204020204" charset="-122"/>
              <a:cs typeface="等线" panose="0201060003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27660"/>
            <a:ext cx="7087870" cy="629920"/>
          </a:xfrm>
          <a:prstGeom prst="rect">
            <a:avLst/>
          </a:prstGeom>
          <a:noFill/>
        </p:spPr>
        <p:txBody>
          <a:bodyPr wrap="square" rtlCol="0">
            <a:spAutoFit/>
          </a:bodyPr>
          <a:p>
            <a:pPr fontAlgn="auto">
              <a:lnSpc>
                <a:spcPct val="125000"/>
              </a:lnSpc>
            </a:pPr>
            <a:r>
              <a:rPr lang="en-US" altLang="zh-CN" sz="2800">
                <a:latin typeface="微软雅黑" panose="020B0503020204020204" charset="-122"/>
                <a:ea typeface="微软雅黑" panose="020B0503020204020204" charset="-122"/>
                <a:sym typeface="+mn-ea"/>
              </a:rPr>
              <a:t>Experiments</a:t>
            </a:r>
            <a:endParaRPr lang="en-US" altLang="zh-CN" sz="2800">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3"/>
          <a:stretch>
            <a:fillRect/>
          </a:stretch>
        </p:blipFill>
        <p:spPr>
          <a:xfrm>
            <a:off x="1238885" y="1752600"/>
            <a:ext cx="6666230" cy="2084070"/>
          </a:xfrm>
          <a:prstGeom prst="rect">
            <a:avLst/>
          </a:prstGeom>
        </p:spPr>
      </p:pic>
      <p:sp>
        <p:nvSpPr>
          <p:cNvPr id="9" name="文本框 8"/>
          <p:cNvSpPr txBox="1"/>
          <p:nvPr/>
        </p:nvSpPr>
        <p:spPr>
          <a:xfrm>
            <a:off x="735330" y="4175125"/>
            <a:ext cx="7614920" cy="1630045"/>
          </a:xfrm>
          <a:prstGeom prst="rect">
            <a:avLst/>
          </a:prstGeom>
          <a:noFill/>
        </p:spPr>
        <p:txBody>
          <a:bodyPr wrap="square" rtlCol="0">
            <a:spAutoFit/>
          </a:bodyPr>
          <a:p>
            <a:pPr fontAlgn="auto">
              <a:lnSpc>
                <a:spcPct val="125000"/>
              </a:lnSpc>
            </a:pPr>
            <a:r>
              <a:rPr lang="en-US" altLang="zh-CN" sz="2000">
                <a:sym typeface="+mn-ea"/>
              </a:rPr>
              <a:t>The visual quality of adversarial face examples crafted by our proposed method and the baseline. The first column represents the various image types in which Benign means the attacker image without adding adversarial perturbations.</a:t>
            </a:r>
            <a:endParaRPr lang="en-US" altLang="zh-CN" sz="200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27660"/>
            <a:ext cx="7087870" cy="629920"/>
          </a:xfrm>
          <a:prstGeom prst="rect">
            <a:avLst/>
          </a:prstGeom>
          <a:noFill/>
        </p:spPr>
        <p:txBody>
          <a:bodyPr wrap="square" rtlCol="0">
            <a:spAutoFit/>
          </a:bodyPr>
          <a:p>
            <a:pPr fontAlgn="auto">
              <a:lnSpc>
                <a:spcPct val="125000"/>
              </a:lnSpc>
            </a:pPr>
            <a:r>
              <a:rPr lang="en-US" altLang="zh-CN" sz="2800">
                <a:latin typeface="微软雅黑" panose="020B0503020204020204" charset="-122"/>
                <a:ea typeface="微软雅黑" panose="020B0503020204020204" charset="-122"/>
                <a:sym typeface="+mn-ea"/>
              </a:rPr>
              <a:t>Experiments</a:t>
            </a:r>
            <a:endParaRPr lang="en-US" altLang="zh-CN" sz="2800">
              <a:latin typeface="微软雅黑" panose="020B0503020204020204" charset="-122"/>
              <a:ea typeface="微软雅黑" panose="020B0503020204020204" charset="-122"/>
              <a:sym typeface="+mn-ea"/>
            </a:endParaRPr>
          </a:p>
        </p:txBody>
      </p:sp>
      <p:sp>
        <p:nvSpPr>
          <p:cNvPr id="9" name="文本框 8"/>
          <p:cNvSpPr txBox="1"/>
          <p:nvPr/>
        </p:nvSpPr>
        <p:spPr>
          <a:xfrm>
            <a:off x="735330" y="4231005"/>
            <a:ext cx="7614920" cy="1245235"/>
          </a:xfrm>
          <a:prstGeom prst="rect">
            <a:avLst/>
          </a:prstGeom>
          <a:noFill/>
        </p:spPr>
        <p:txBody>
          <a:bodyPr wrap="square" rtlCol="0">
            <a:spAutoFit/>
          </a:bodyPr>
          <a:p>
            <a:pPr fontAlgn="auto">
              <a:lnSpc>
                <a:spcPct val="125000"/>
              </a:lnSpc>
            </a:pPr>
            <a:r>
              <a:rPr lang="en-US" altLang="zh-CN" sz="2000">
                <a:sym typeface="+mn-ea"/>
              </a:rPr>
              <a:t>The attack success rates on LFW with normal trained models as the victim models. The first column demonstrates the attacks. The second to forth columns in the first row demonstrate the victim models.</a:t>
            </a:r>
            <a:endParaRPr lang="en-US" altLang="zh-CN" sz="2000">
              <a:sym typeface="+mn-ea"/>
            </a:endParaRPr>
          </a:p>
        </p:txBody>
      </p:sp>
      <p:pic>
        <p:nvPicPr>
          <p:cNvPr id="2" name="图片 1"/>
          <p:cNvPicPr>
            <a:picLocks noChangeAspect="1"/>
          </p:cNvPicPr>
          <p:nvPr/>
        </p:nvPicPr>
        <p:blipFill>
          <a:blip r:embed="rId3"/>
          <a:stretch>
            <a:fillRect/>
          </a:stretch>
        </p:blipFill>
        <p:spPr>
          <a:xfrm>
            <a:off x="896620" y="2033905"/>
            <a:ext cx="7087870" cy="19697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27660"/>
            <a:ext cx="7087870" cy="629920"/>
          </a:xfrm>
          <a:prstGeom prst="rect">
            <a:avLst/>
          </a:prstGeom>
          <a:noFill/>
        </p:spPr>
        <p:txBody>
          <a:bodyPr wrap="square" rtlCol="0">
            <a:spAutoFit/>
          </a:bodyPr>
          <a:p>
            <a:pPr fontAlgn="auto">
              <a:lnSpc>
                <a:spcPct val="125000"/>
              </a:lnSpc>
            </a:pPr>
            <a:r>
              <a:rPr lang="en-US" altLang="zh-CN" sz="2800">
                <a:latin typeface="微软雅黑" panose="020B0503020204020204" charset="-122"/>
                <a:ea typeface="微软雅黑" panose="020B0503020204020204" charset="-122"/>
                <a:sym typeface="+mn-ea"/>
              </a:rPr>
              <a:t>Experiments</a:t>
            </a:r>
            <a:endParaRPr lang="en-US" altLang="zh-CN" sz="2800">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3"/>
          <a:stretch>
            <a:fillRect/>
          </a:stretch>
        </p:blipFill>
        <p:spPr>
          <a:xfrm>
            <a:off x="1050290" y="2223770"/>
            <a:ext cx="6772275" cy="1612900"/>
          </a:xfrm>
          <a:prstGeom prst="rect">
            <a:avLst/>
          </a:prstGeom>
        </p:spPr>
      </p:pic>
      <p:sp>
        <p:nvSpPr>
          <p:cNvPr id="5" name="文本框 4"/>
          <p:cNvSpPr txBox="1"/>
          <p:nvPr/>
        </p:nvSpPr>
        <p:spPr>
          <a:xfrm>
            <a:off x="890905" y="3983355"/>
            <a:ext cx="7614920" cy="1245235"/>
          </a:xfrm>
          <a:prstGeom prst="rect">
            <a:avLst/>
          </a:prstGeom>
          <a:noFill/>
        </p:spPr>
        <p:txBody>
          <a:bodyPr wrap="square" rtlCol="0">
            <a:spAutoFit/>
          </a:bodyPr>
          <a:p>
            <a:pPr fontAlgn="auto">
              <a:lnSpc>
                <a:spcPct val="125000"/>
              </a:lnSpc>
            </a:pPr>
            <a:r>
              <a:rPr lang="en-US" altLang="zh-CN" sz="2000">
                <a:sym typeface="+mn-ea"/>
              </a:rPr>
              <a:t>The attack success rates on LFW with adversarial robust models as the victim models. The first column demonstrates the attacks. The second to forth columns in the first row demonstrate the victim models.</a:t>
            </a:r>
            <a:endParaRPr lang="en-US" altLang="zh-CN" sz="200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53530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flipV="1">
            <a:off x="535305" y="982345"/>
            <a:ext cx="820483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781685" y="2764155"/>
            <a:ext cx="6995795" cy="1106805"/>
          </a:xfrm>
          <a:prstGeom prst="rect">
            <a:avLst/>
          </a:prstGeom>
          <a:noFill/>
        </p:spPr>
        <p:txBody>
          <a:bodyPr wrap="square" rtlCol="0">
            <a:spAutoFit/>
          </a:bodyPr>
          <a:p>
            <a:pPr algn="ctr"/>
            <a:r>
              <a:rPr lang="en-US" altLang="zh-CN" sz="6600">
                <a:latin typeface="Arial" panose="020B0604020202020204" pitchFamily="34" charset="0"/>
                <a:cs typeface="Arial" panose="020B0604020202020204" pitchFamily="34" charset="0"/>
              </a:rPr>
              <a:t>Thank you</a:t>
            </a:r>
            <a:endParaRPr lang="en-US" altLang="zh-CN" sz="660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5305" y="377190"/>
            <a:ext cx="6359525" cy="521970"/>
          </a:xfrm>
          <a:prstGeom prst="rect">
            <a:avLst/>
          </a:prstGeom>
          <a:noFill/>
        </p:spPr>
        <p:txBody>
          <a:bodyPr wrap="square" rtlCol="0">
            <a:spAutoFit/>
          </a:bodyPr>
          <a:p>
            <a:r>
              <a:rPr lang="en-US" altLang="zh-CN" sz="2800">
                <a:latin typeface="微软雅黑" panose="020B0503020204020204" charset="-122"/>
                <a:ea typeface="微软雅黑" panose="020B0503020204020204" charset="-122"/>
                <a:sym typeface="+mn-ea"/>
              </a:rPr>
              <a:t>Background</a:t>
            </a:r>
            <a:endParaRPr lang="en-US" altLang="zh-CN" sz="2800">
              <a:sym typeface="+mn-ea"/>
            </a:endParaRPr>
          </a:p>
        </p:txBody>
      </p:sp>
      <p:sp>
        <p:nvSpPr>
          <p:cNvPr id="2" name="文本框 1"/>
          <p:cNvSpPr txBox="1"/>
          <p:nvPr/>
        </p:nvSpPr>
        <p:spPr>
          <a:xfrm>
            <a:off x="535305" y="1235710"/>
            <a:ext cx="9695180" cy="398780"/>
          </a:xfrm>
          <a:prstGeom prst="rect">
            <a:avLst/>
          </a:prstGeom>
          <a:noFill/>
        </p:spPr>
        <p:txBody>
          <a:bodyPr wrap="square" rtlCol="0">
            <a:spAutoFit/>
          </a:bodyPr>
          <a:p>
            <a:r>
              <a:rPr lang="zh-CN" altLang="en-US" sz="2000" b="1">
                <a:solidFill>
                  <a:srgbClr val="FF0000"/>
                </a:solidFill>
                <a:latin typeface="微软雅黑" panose="020B0503020204020204" charset="-122"/>
                <a:ea typeface="微软雅黑" panose="020B0503020204020204" charset="-122"/>
              </a:rPr>
              <a:t>Face </a:t>
            </a:r>
            <a:r>
              <a:rPr lang="en-US" altLang="zh-CN" sz="2000" b="1">
                <a:solidFill>
                  <a:srgbClr val="FF0000"/>
                </a:solidFill>
                <a:latin typeface="微软雅黑" panose="020B0503020204020204" charset="-122"/>
                <a:ea typeface="微软雅黑" panose="020B0503020204020204" charset="-122"/>
              </a:rPr>
              <a:t>R</a:t>
            </a:r>
            <a:r>
              <a:rPr lang="zh-CN" altLang="en-US" sz="2000" b="1">
                <a:solidFill>
                  <a:srgbClr val="FF0000"/>
                </a:solidFill>
                <a:latin typeface="微软雅黑" panose="020B0503020204020204" charset="-122"/>
                <a:ea typeface="微软雅黑" panose="020B0503020204020204" charset="-122"/>
              </a:rPr>
              <a:t>ecognition</a:t>
            </a:r>
            <a:r>
              <a:rPr lang="en-US" altLang="zh-CN" sz="2000" b="1">
                <a:solidFill>
                  <a:srgbClr val="FF0000"/>
                </a:solidFill>
                <a:latin typeface="微软雅黑" panose="020B0503020204020204" charset="-122"/>
                <a:ea typeface="微软雅黑" panose="020B0503020204020204" charset="-122"/>
              </a:rPr>
              <a:t> (FR)</a:t>
            </a:r>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has been widely used</a:t>
            </a:r>
            <a:r>
              <a:rPr lang="en-US" altLang="zh-CN" sz="2000">
                <a:latin typeface="微软雅黑" panose="020B0503020204020204" charset="-122"/>
                <a:ea typeface="微软雅黑" panose="020B0503020204020204" charset="-122"/>
              </a:rPr>
              <a:t>.</a:t>
            </a:r>
            <a:endParaRPr lang="en-US" altLang="zh-CN" sz="2000">
              <a:latin typeface="微软雅黑" panose="020B0503020204020204" charset="-122"/>
              <a:ea typeface="微软雅黑" panose="020B0503020204020204" charset="-122"/>
            </a:endParaRPr>
          </a:p>
        </p:txBody>
      </p:sp>
      <p:pic>
        <p:nvPicPr>
          <p:cNvPr id="3" name="图片 2"/>
          <p:cNvPicPr>
            <a:picLocks noChangeAspect="1"/>
          </p:cNvPicPr>
          <p:nvPr>
            <p:custDataLst>
              <p:tags r:id="rId3"/>
            </p:custDataLst>
          </p:nvPr>
        </p:nvPicPr>
        <p:blipFill>
          <a:blip r:embed="rId4"/>
          <a:stretch>
            <a:fillRect/>
          </a:stretch>
        </p:blipFill>
        <p:spPr>
          <a:xfrm>
            <a:off x="1000760" y="1971040"/>
            <a:ext cx="2647950" cy="1647825"/>
          </a:xfrm>
          <a:prstGeom prst="rect">
            <a:avLst/>
          </a:prstGeom>
        </p:spPr>
      </p:pic>
      <p:pic>
        <p:nvPicPr>
          <p:cNvPr id="6" name="图片 5"/>
          <p:cNvPicPr>
            <a:picLocks noChangeAspect="1"/>
          </p:cNvPicPr>
          <p:nvPr/>
        </p:nvPicPr>
        <p:blipFill>
          <a:blip r:embed="rId5"/>
          <a:stretch>
            <a:fillRect/>
          </a:stretch>
        </p:blipFill>
        <p:spPr>
          <a:xfrm>
            <a:off x="4277360" y="1849120"/>
            <a:ext cx="3566160" cy="1905000"/>
          </a:xfrm>
          <a:prstGeom prst="rect">
            <a:avLst/>
          </a:prstGeom>
        </p:spPr>
      </p:pic>
      <p:pic>
        <p:nvPicPr>
          <p:cNvPr id="9" name="图片 8"/>
          <p:cNvPicPr>
            <a:picLocks noChangeAspect="1"/>
          </p:cNvPicPr>
          <p:nvPr/>
        </p:nvPicPr>
        <p:blipFill>
          <a:blip r:embed="rId6"/>
          <a:stretch>
            <a:fillRect/>
          </a:stretch>
        </p:blipFill>
        <p:spPr>
          <a:xfrm>
            <a:off x="4429760" y="4104640"/>
            <a:ext cx="3321050" cy="1826895"/>
          </a:xfrm>
          <a:prstGeom prst="rect">
            <a:avLst/>
          </a:prstGeom>
        </p:spPr>
      </p:pic>
      <p:pic>
        <p:nvPicPr>
          <p:cNvPr id="10" name="图片 9"/>
          <p:cNvPicPr>
            <a:picLocks noChangeAspect="1"/>
          </p:cNvPicPr>
          <p:nvPr/>
        </p:nvPicPr>
        <p:blipFill>
          <a:blip r:embed="rId7"/>
          <a:srcRect l="20066"/>
          <a:stretch>
            <a:fillRect/>
          </a:stretch>
        </p:blipFill>
        <p:spPr>
          <a:xfrm>
            <a:off x="1047115" y="4108450"/>
            <a:ext cx="2613025" cy="18230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5305" y="377190"/>
            <a:ext cx="6359525" cy="521970"/>
          </a:xfrm>
          <a:prstGeom prst="rect">
            <a:avLst/>
          </a:prstGeom>
          <a:noFill/>
        </p:spPr>
        <p:txBody>
          <a:bodyPr wrap="square" rtlCol="0">
            <a:spAutoFit/>
          </a:bodyPr>
          <a:p>
            <a:r>
              <a:rPr lang="en-US" altLang="zh-CN" sz="2800">
                <a:latin typeface="微软雅黑" panose="020B0503020204020204" charset="-122"/>
                <a:ea typeface="微软雅黑" panose="020B0503020204020204" charset="-122"/>
                <a:sym typeface="+mn-ea"/>
              </a:rPr>
              <a:t>Background</a:t>
            </a:r>
            <a:endParaRPr lang="zh-CN" altLang="en-US" sz="2800">
              <a:latin typeface="微软雅黑" panose="020B0503020204020204" charset="-122"/>
              <a:ea typeface="微软雅黑" panose="020B0503020204020204" charset="-122"/>
              <a:sym typeface="+mn-ea"/>
            </a:endParaRPr>
          </a:p>
        </p:txBody>
      </p:sp>
      <p:sp>
        <p:nvSpPr>
          <p:cNvPr id="5" name="文本框 4"/>
          <p:cNvSpPr txBox="1"/>
          <p:nvPr/>
        </p:nvSpPr>
        <p:spPr>
          <a:xfrm>
            <a:off x="596265" y="1147445"/>
            <a:ext cx="7778115" cy="1245235"/>
          </a:xfrm>
          <a:prstGeom prst="rect">
            <a:avLst/>
          </a:prstGeom>
          <a:noFill/>
        </p:spPr>
        <p:txBody>
          <a:bodyPr wrap="square" rtlCol="0">
            <a:spAutoFit/>
          </a:bodyPr>
          <a:p>
            <a:pPr fontAlgn="auto">
              <a:lnSpc>
                <a:spcPct val="125000"/>
              </a:lnSpc>
            </a:pPr>
            <a:r>
              <a:rPr lang="en-US" sz="2000" b="1">
                <a:latin typeface="微软雅黑" panose="020B0503020204020204" charset="-122"/>
                <a:ea typeface="微软雅黑" panose="020B0503020204020204" charset="-122"/>
                <a:sym typeface="+mn-ea"/>
              </a:rPr>
              <a:t>Challenge:</a:t>
            </a:r>
            <a:r>
              <a:rPr lang="en-US" sz="2000">
                <a:latin typeface="微软雅黑" panose="020B0503020204020204" charset="-122"/>
                <a:ea typeface="微软雅黑" panose="020B0503020204020204" charset="-122"/>
                <a:sym typeface="+mn-ea"/>
              </a:rPr>
              <a:t> </a:t>
            </a:r>
            <a:r>
              <a:rPr lang="en-US" sz="2000">
                <a:latin typeface="微软雅黑" panose="020B0503020204020204" charset="-122"/>
                <a:ea typeface="微软雅黑" panose="020B0503020204020204" charset="-122"/>
                <a:sym typeface="+mn-ea"/>
              </a:rPr>
              <a:t>FR</a:t>
            </a:r>
            <a:r>
              <a:rPr lang="en-US" sz="2000">
                <a:latin typeface="微软雅黑" panose="020B0503020204020204" charset="-122"/>
                <a:ea typeface="微软雅黑" panose="020B0503020204020204" charset="-122"/>
                <a:sym typeface="+mn-ea"/>
              </a:rPr>
              <a:t> </a:t>
            </a:r>
            <a:r>
              <a:rPr sz="2000">
                <a:latin typeface="微软雅黑" panose="020B0503020204020204" charset="-122"/>
                <a:ea typeface="微软雅黑" panose="020B0503020204020204" charset="-122"/>
                <a:sym typeface="+mn-ea"/>
              </a:rPr>
              <a:t>models can be easily fooled by adversarial examples, which are crafted by adding imperceptible perturbations on benign face images.</a:t>
            </a:r>
            <a:endParaRPr sz="2000">
              <a:latin typeface="微软雅黑" panose="020B0503020204020204" charset="-122"/>
              <a:ea typeface="微软雅黑" panose="020B0503020204020204" charset="-122"/>
              <a:sym typeface="+mn-ea"/>
            </a:endParaRPr>
          </a:p>
        </p:txBody>
      </p:sp>
      <p:pic>
        <p:nvPicPr>
          <p:cNvPr id="7" name="图片 6" descr="realai破解手机"/>
          <p:cNvPicPr>
            <a:picLocks noChangeAspect="1"/>
          </p:cNvPicPr>
          <p:nvPr/>
        </p:nvPicPr>
        <p:blipFill>
          <a:blip r:embed="rId3"/>
          <a:stretch>
            <a:fillRect/>
          </a:stretch>
        </p:blipFill>
        <p:spPr>
          <a:xfrm>
            <a:off x="1793240" y="2545080"/>
            <a:ext cx="5556885" cy="31318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5305" y="377190"/>
            <a:ext cx="7087870" cy="521970"/>
          </a:xfrm>
          <a:prstGeom prst="rect">
            <a:avLst/>
          </a:prstGeom>
          <a:noFill/>
        </p:spPr>
        <p:txBody>
          <a:bodyPr wrap="square" rtlCol="0">
            <a:spAutoFit/>
          </a:bodyPr>
          <a:p>
            <a:pPr algn="l" fontAlgn="auto">
              <a:lnSpc>
                <a:spcPct val="100000"/>
              </a:lnSpc>
              <a:buClrTx/>
              <a:buSzTx/>
              <a:buFontTx/>
            </a:pPr>
            <a:r>
              <a:rPr lang="en-US" altLang="zh-CN" sz="2800">
                <a:latin typeface="微软雅黑" panose="020B0503020204020204" charset="-122"/>
                <a:ea typeface="微软雅黑" panose="020B0503020204020204" charset="-122"/>
                <a:sym typeface="+mn-ea"/>
              </a:rPr>
              <a:t>Related Works</a:t>
            </a:r>
            <a:endParaRPr lang="en-US" altLang="zh-CN" sz="280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753110" y="5181600"/>
            <a:ext cx="4001770" cy="1290320"/>
          </a:xfrm>
          <a:prstGeom prst="rect">
            <a:avLst/>
          </a:prstGeom>
        </p:spPr>
      </p:pic>
      <p:pic>
        <p:nvPicPr>
          <p:cNvPr id="3" name="图片 2"/>
          <p:cNvPicPr>
            <a:picLocks noChangeAspect="1"/>
          </p:cNvPicPr>
          <p:nvPr/>
        </p:nvPicPr>
        <p:blipFill>
          <a:blip r:embed="rId4"/>
          <a:stretch>
            <a:fillRect/>
          </a:stretch>
        </p:blipFill>
        <p:spPr>
          <a:xfrm>
            <a:off x="4552315" y="1899285"/>
            <a:ext cx="4021455" cy="2741930"/>
          </a:xfrm>
          <a:prstGeom prst="rect">
            <a:avLst/>
          </a:prstGeom>
        </p:spPr>
      </p:pic>
      <p:pic>
        <p:nvPicPr>
          <p:cNvPr id="7" name="图片 6"/>
          <p:cNvPicPr>
            <a:picLocks noChangeAspect="1"/>
          </p:cNvPicPr>
          <p:nvPr/>
        </p:nvPicPr>
        <p:blipFill>
          <a:blip r:embed="rId5"/>
          <a:stretch>
            <a:fillRect/>
          </a:stretch>
        </p:blipFill>
        <p:spPr>
          <a:xfrm>
            <a:off x="655955" y="1899285"/>
            <a:ext cx="3653790" cy="2534285"/>
          </a:xfrm>
          <a:prstGeom prst="rect">
            <a:avLst/>
          </a:prstGeom>
        </p:spPr>
      </p:pic>
      <p:sp>
        <p:nvSpPr>
          <p:cNvPr id="8" name="文本框 7"/>
          <p:cNvSpPr txBox="1"/>
          <p:nvPr/>
        </p:nvSpPr>
        <p:spPr>
          <a:xfrm>
            <a:off x="655955" y="1336040"/>
            <a:ext cx="7778115" cy="475615"/>
          </a:xfrm>
          <a:prstGeom prst="rect">
            <a:avLst/>
          </a:prstGeom>
          <a:noFill/>
        </p:spPr>
        <p:txBody>
          <a:bodyPr wrap="square" rtlCol="0">
            <a:spAutoFit/>
          </a:bodyPr>
          <a:p>
            <a:pPr fontAlgn="auto">
              <a:lnSpc>
                <a:spcPct val="125000"/>
              </a:lnSpc>
            </a:pPr>
            <a:r>
              <a:rPr lang="en-US" altLang="zh-CN" sz="2000"/>
              <a:t>Attacks in the </a:t>
            </a:r>
            <a:r>
              <a:rPr lang="en-US" altLang="zh-CN" sz="2000" b="1">
                <a:solidFill>
                  <a:srgbClr val="FF0000"/>
                </a:solidFill>
              </a:rPr>
              <a:t>Digital World</a:t>
            </a:r>
            <a:endParaRPr lang="en-US" altLang="zh-CN" sz="2000" b="1">
              <a:solidFill>
                <a:srgbClr val="FF0000"/>
              </a:solidFill>
            </a:endParaRPr>
          </a:p>
        </p:txBody>
      </p:sp>
      <p:sp>
        <p:nvSpPr>
          <p:cNvPr id="9" name="文本框 8"/>
          <p:cNvSpPr txBox="1"/>
          <p:nvPr/>
        </p:nvSpPr>
        <p:spPr>
          <a:xfrm>
            <a:off x="655955" y="4590415"/>
            <a:ext cx="7778115" cy="475615"/>
          </a:xfrm>
          <a:prstGeom prst="rect">
            <a:avLst/>
          </a:prstGeom>
          <a:noFill/>
        </p:spPr>
        <p:txBody>
          <a:bodyPr wrap="square" rtlCol="0">
            <a:spAutoFit/>
          </a:bodyPr>
          <a:p>
            <a:pPr fontAlgn="auto">
              <a:lnSpc>
                <a:spcPct val="125000"/>
              </a:lnSpc>
            </a:pPr>
            <a:r>
              <a:rPr lang="en-US" altLang="zh-CN" sz="2000">
                <a:sym typeface="+mn-ea"/>
              </a:rPr>
              <a:t>Attacks in the </a:t>
            </a:r>
            <a:r>
              <a:rPr lang="en-US" altLang="zh-CN" sz="2000" b="1">
                <a:solidFill>
                  <a:srgbClr val="FF0000"/>
                </a:solidFill>
                <a:sym typeface="+mn-ea"/>
              </a:rPr>
              <a:t>Physical World</a:t>
            </a:r>
            <a:endParaRPr lang="en-US" altLang="zh-CN" sz="2000"/>
          </a:p>
        </p:txBody>
      </p:sp>
      <p:pic>
        <p:nvPicPr>
          <p:cNvPr id="10" name="图片 9"/>
          <p:cNvPicPr>
            <a:picLocks noChangeAspect="1"/>
          </p:cNvPicPr>
          <p:nvPr/>
        </p:nvPicPr>
        <p:blipFill>
          <a:blip r:embed="rId6"/>
          <a:stretch>
            <a:fillRect/>
          </a:stretch>
        </p:blipFill>
        <p:spPr>
          <a:xfrm>
            <a:off x="5044440" y="5149850"/>
            <a:ext cx="1263650" cy="1266825"/>
          </a:xfrm>
          <a:prstGeom prst="rect">
            <a:avLst/>
          </a:prstGeom>
        </p:spPr>
      </p:pic>
      <p:pic>
        <p:nvPicPr>
          <p:cNvPr id="12" name="图片 11"/>
          <p:cNvPicPr>
            <a:picLocks noChangeAspect="1"/>
          </p:cNvPicPr>
          <p:nvPr/>
        </p:nvPicPr>
        <p:blipFill>
          <a:blip r:embed="rId7"/>
          <a:stretch>
            <a:fillRect/>
          </a:stretch>
        </p:blipFill>
        <p:spPr>
          <a:xfrm>
            <a:off x="6597650" y="5174615"/>
            <a:ext cx="1255395" cy="12534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77190"/>
            <a:ext cx="7087870" cy="521970"/>
          </a:xfrm>
          <a:prstGeom prst="rect">
            <a:avLst/>
          </a:prstGeom>
          <a:noFill/>
        </p:spPr>
        <p:txBody>
          <a:bodyPr wrap="square" rtlCol="0">
            <a:spAutoFit/>
          </a:bodyPr>
          <a:p>
            <a:pPr algn="l" fontAlgn="auto">
              <a:lnSpc>
                <a:spcPct val="100000"/>
              </a:lnSpc>
              <a:buClrTx/>
              <a:buSzTx/>
              <a:buFontTx/>
            </a:pPr>
            <a:r>
              <a:rPr lang="en-US" altLang="zh-CN" sz="2800">
                <a:latin typeface="微软雅黑" panose="020B0503020204020204" charset="-122"/>
                <a:ea typeface="微软雅黑" panose="020B0503020204020204" charset="-122"/>
                <a:sym typeface="+mn-ea"/>
              </a:rPr>
              <a:t>Related Works</a:t>
            </a:r>
            <a:endParaRPr lang="en-US" altLang="zh-CN" sz="2800">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3"/>
          <a:stretch>
            <a:fillRect/>
          </a:stretch>
        </p:blipFill>
        <p:spPr>
          <a:xfrm>
            <a:off x="534670" y="1964055"/>
            <a:ext cx="7893685" cy="3903980"/>
          </a:xfrm>
          <a:prstGeom prst="rect">
            <a:avLst/>
          </a:prstGeom>
        </p:spPr>
      </p:pic>
      <p:sp>
        <p:nvSpPr>
          <p:cNvPr id="6" name="文本框 5"/>
          <p:cNvSpPr txBox="1"/>
          <p:nvPr/>
        </p:nvSpPr>
        <p:spPr>
          <a:xfrm>
            <a:off x="579120" y="1342390"/>
            <a:ext cx="7970520" cy="398780"/>
          </a:xfrm>
          <a:prstGeom prst="rect">
            <a:avLst/>
          </a:prstGeom>
          <a:noFill/>
        </p:spPr>
        <p:txBody>
          <a:bodyPr wrap="square" rtlCol="0">
            <a:spAutoFit/>
          </a:bodyPr>
          <a:p>
            <a:pPr algn="l" fontAlgn="auto">
              <a:lnSpc>
                <a:spcPct val="100000"/>
              </a:lnSpc>
              <a:buClrTx/>
              <a:buSzTx/>
              <a:buFontTx/>
            </a:pPr>
            <a:r>
              <a:rPr lang="en-US" altLang="zh-CN" sz="2000">
                <a:latin typeface="微软雅黑" panose="020B0503020204020204" charset="-122"/>
                <a:ea typeface="微软雅黑" panose="020B0503020204020204" charset="-122"/>
                <a:sym typeface="+mn-ea"/>
              </a:rPr>
              <a:t>Weakness of Traditional Adversarial Attacks on FR</a:t>
            </a:r>
            <a:endParaRPr lang="en-US" altLang="zh-CN" sz="2000" b="1">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77190"/>
            <a:ext cx="7087870" cy="521970"/>
          </a:xfrm>
          <a:prstGeom prst="rect">
            <a:avLst/>
          </a:prstGeom>
          <a:noFill/>
        </p:spPr>
        <p:txBody>
          <a:bodyPr wrap="square" rtlCol="0">
            <a:spAutoFit/>
          </a:bodyPr>
          <a:p>
            <a:pPr algn="l" fontAlgn="auto">
              <a:lnSpc>
                <a:spcPct val="100000"/>
              </a:lnSpc>
              <a:buClrTx/>
              <a:buSzTx/>
              <a:buFontTx/>
            </a:pPr>
            <a:r>
              <a:rPr lang="en-US" altLang="zh-CN" sz="2800">
                <a:latin typeface="微软雅黑" panose="020B0503020204020204" charset="-122"/>
                <a:ea typeface="微软雅黑" panose="020B0503020204020204" charset="-122"/>
                <a:sym typeface="+mn-ea"/>
              </a:rPr>
              <a:t>Related Works</a:t>
            </a:r>
            <a:endParaRPr lang="en-US" altLang="zh-CN" sz="2800">
              <a:latin typeface="微软雅黑" panose="020B0503020204020204" charset="-122"/>
              <a:ea typeface="微软雅黑" panose="020B0503020204020204" charset="-122"/>
              <a:sym typeface="+mn-ea"/>
            </a:endParaRPr>
          </a:p>
        </p:txBody>
      </p:sp>
      <p:sp>
        <p:nvSpPr>
          <p:cNvPr id="6" name="文本框 5"/>
          <p:cNvSpPr txBox="1"/>
          <p:nvPr/>
        </p:nvSpPr>
        <p:spPr>
          <a:xfrm>
            <a:off x="579120" y="1342390"/>
            <a:ext cx="7970520" cy="398780"/>
          </a:xfrm>
          <a:prstGeom prst="rect">
            <a:avLst/>
          </a:prstGeom>
          <a:noFill/>
        </p:spPr>
        <p:txBody>
          <a:bodyPr wrap="square" rtlCol="0">
            <a:spAutoFit/>
          </a:bodyPr>
          <a:p>
            <a:pPr algn="l" fontAlgn="auto">
              <a:lnSpc>
                <a:spcPct val="100000"/>
              </a:lnSpc>
              <a:buClrTx/>
              <a:buSzTx/>
              <a:buFontTx/>
            </a:pPr>
            <a:r>
              <a:rPr lang="en-US" altLang="zh-CN" sz="2000">
                <a:latin typeface="微软雅黑" panose="020B0503020204020204" charset="-122"/>
                <a:ea typeface="微软雅黑" panose="020B0503020204020204" charset="-122"/>
                <a:sym typeface="+mn-ea"/>
              </a:rPr>
              <a:t>Weakness of Traditional Adversarial Attacks on FR</a:t>
            </a:r>
            <a:endParaRPr lang="en-US" altLang="zh-CN" sz="2000">
              <a:sym typeface="+mn-ea"/>
            </a:endParaRPr>
          </a:p>
        </p:txBody>
      </p:sp>
      <p:pic>
        <p:nvPicPr>
          <p:cNvPr id="2" name="图片 1"/>
          <p:cNvPicPr>
            <a:picLocks noChangeAspect="1"/>
          </p:cNvPicPr>
          <p:nvPr/>
        </p:nvPicPr>
        <p:blipFill>
          <a:blip r:embed="rId3"/>
          <a:stretch>
            <a:fillRect/>
          </a:stretch>
        </p:blipFill>
        <p:spPr>
          <a:xfrm>
            <a:off x="655955" y="2466340"/>
            <a:ext cx="7404100" cy="3053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77190"/>
            <a:ext cx="7087870" cy="629920"/>
          </a:xfrm>
          <a:prstGeom prst="rect">
            <a:avLst/>
          </a:prstGeom>
          <a:noFill/>
        </p:spPr>
        <p:txBody>
          <a:bodyPr wrap="square" rtlCol="0">
            <a:spAutoFit/>
          </a:bodyPr>
          <a:p>
            <a:pPr fontAlgn="auto">
              <a:lnSpc>
                <a:spcPct val="125000"/>
              </a:lnSpc>
            </a:pPr>
            <a:r>
              <a:rPr lang="en-US" altLang="zh-CN" sz="2800">
                <a:latin typeface="微软雅黑" panose="020B0503020204020204" charset="-122"/>
                <a:ea typeface="微软雅黑" panose="020B0503020204020204" charset="-122"/>
                <a:sym typeface="+mn-ea"/>
              </a:rPr>
              <a:t>Methodology</a:t>
            </a:r>
            <a:endParaRPr lang="en-US" altLang="zh-CN" sz="2800">
              <a:latin typeface="微软雅黑" panose="020B0503020204020204" charset="-122"/>
              <a:ea typeface="微软雅黑" panose="020B0503020204020204" charset="-122"/>
              <a:sym typeface="+mn-ea"/>
            </a:endParaRPr>
          </a:p>
        </p:txBody>
      </p:sp>
      <p:sp>
        <p:nvSpPr>
          <p:cNvPr id="6" name="文本框 5"/>
          <p:cNvSpPr txBox="1"/>
          <p:nvPr/>
        </p:nvSpPr>
        <p:spPr>
          <a:xfrm>
            <a:off x="579120" y="1342390"/>
            <a:ext cx="7970520" cy="479425"/>
          </a:xfrm>
          <a:prstGeom prst="rect">
            <a:avLst/>
          </a:prstGeom>
          <a:noFill/>
        </p:spPr>
        <p:txBody>
          <a:bodyPr wrap="square" rtlCol="0">
            <a:noAutofit/>
          </a:bodyPr>
          <a:p>
            <a:pPr algn="l" fontAlgn="auto">
              <a:lnSpc>
                <a:spcPct val="100000"/>
              </a:lnSpc>
              <a:buClrTx/>
              <a:buSzTx/>
              <a:buFontTx/>
            </a:pPr>
            <a:r>
              <a:rPr lang="en-US" altLang="zh-CN" sz="2000">
                <a:sym typeface="+mn-ea"/>
              </a:rPr>
              <a:t>To this end, we propose a novel attack method using the Face Restoration task as the </a:t>
            </a:r>
            <a:r>
              <a:rPr lang="en-US" altLang="zh-CN" sz="2000" b="1">
                <a:solidFill>
                  <a:srgbClr val="FF0000"/>
                </a:solidFill>
                <a:sym typeface="+mn-ea"/>
              </a:rPr>
              <a:t>Sibling Task</a:t>
            </a:r>
            <a:r>
              <a:rPr lang="en-US" altLang="zh-CN" sz="2000">
                <a:sym typeface="+mn-ea"/>
              </a:rPr>
              <a:t> to enhance Visual Quality and Transferability simultaneously.</a:t>
            </a:r>
            <a:endParaRPr lang="en-US" altLang="zh-CN" sz="2000">
              <a:sym typeface="+mn-ea"/>
            </a:endParaRPr>
          </a:p>
        </p:txBody>
      </p:sp>
      <p:pic>
        <p:nvPicPr>
          <p:cNvPr id="5" name="图片 4"/>
          <p:cNvPicPr>
            <a:picLocks noChangeAspect="1"/>
          </p:cNvPicPr>
          <p:nvPr/>
        </p:nvPicPr>
        <p:blipFill>
          <a:blip r:embed="rId3"/>
          <a:stretch>
            <a:fillRect/>
          </a:stretch>
        </p:blipFill>
        <p:spPr>
          <a:xfrm>
            <a:off x="335915" y="2705735"/>
            <a:ext cx="8808085" cy="2344420"/>
          </a:xfrm>
          <a:prstGeom prst="rect">
            <a:avLst/>
          </a:prstGeom>
        </p:spPr>
      </p:pic>
      <p:sp>
        <p:nvSpPr>
          <p:cNvPr id="9" name="文本框 8"/>
          <p:cNvSpPr txBox="1"/>
          <p:nvPr/>
        </p:nvSpPr>
        <p:spPr>
          <a:xfrm>
            <a:off x="586740" y="5450840"/>
            <a:ext cx="7970520" cy="475615"/>
          </a:xfrm>
          <a:prstGeom prst="rect">
            <a:avLst/>
          </a:prstGeom>
          <a:noFill/>
        </p:spPr>
        <p:txBody>
          <a:bodyPr wrap="square" rtlCol="0">
            <a:spAutoFit/>
          </a:bodyPr>
          <a:p>
            <a:pPr fontAlgn="auto">
              <a:lnSpc>
                <a:spcPct val="125000"/>
              </a:lnSpc>
            </a:pPr>
            <a:r>
              <a:rPr lang="en-US" altLang="zh-CN" sz="2000">
                <a:sym typeface="+mn-ea"/>
              </a:rPr>
              <a:t>The framework of the proposed Restoration Latent Diffusion Model (RLDM)</a:t>
            </a:r>
            <a:endParaRPr lang="en-US" altLang="zh-CN" sz="20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27660"/>
            <a:ext cx="7087870" cy="629920"/>
          </a:xfrm>
          <a:prstGeom prst="rect">
            <a:avLst/>
          </a:prstGeom>
          <a:noFill/>
        </p:spPr>
        <p:txBody>
          <a:bodyPr wrap="square" rtlCol="0">
            <a:spAutoFit/>
          </a:bodyPr>
          <a:p>
            <a:pPr fontAlgn="auto">
              <a:lnSpc>
                <a:spcPct val="125000"/>
              </a:lnSpc>
            </a:pPr>
            <a:r>
              <a:rPr lang="en-US" altLang="zh-CN" sz="2800">
                <a:latin typeface="微软雅黑" panose="020B0503020204020204" charset="-122"/>
                <a:ea typeface="微软雅黑" panose="020B0503020204020204" charset="-122"/>
                <a:sym typeface="+mn-ea"/>
              </a:rPr>
              <a:t>Methodology</a:t>
            </a:r>
            <a:endParaRPr lang="en-US" altLang="zh-CN" sz="3200">
              <a:sym typeface="+mn-ea"/>
            </a:endParaRPr>
          </a:p>
        </p:txBody>
      </p:sp>
      <p:pic>
        <p:nvPicPr>
          <p:cNvPr id="3" name="图片 2"/>
          <p:cNvPicPr>
            <a:picLocks noChangeAspect="1"/>
          </p:cNvPicPr>
          <p:nvPr/>
        </p:nvPicPr>
        <p:blipFill>
          <a:blip r:embed="rId3"/>
          <a:stretch>
            <a:fillRect/>
          </a:stretch>
        </p:blipFill>
        <p:spPr>
          <a:xfrm>
            <a:off x="2001520" y="1311275"/>
            <a:ext cx="5393055" cy="5118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5"/>
          <p:cNvSpPr/>
          <p:nvPr/>
        </p:nvSpPr>
        <p:spPr>
          <a:xfrm>
            <a:off x="655955" y="1043305"/>
            <a:ext cx="4979035" cy="108585"/>
          </a:xfrm>
          <a:custGeom>
            <a:avLst/>
            <a:gdLst/>
            <a:ahLst/>
            <a:cxnLst/>
            <a:rect l="l" t="t" r="r" b="b"/>
            <a:pathLst>
              <a:path w="4657725" h="108585">
                <a:moveTo>
                  <a:pt x="0" y="108204"/>
                </a:moveTo>
                <a:lnTo>
                  <a:pt x="4657344" y="108204"/>
                </a:lnTo>
                <a:lnTo>
                  <a:pt x="4657344" y="0"/>
                </a:lnTo>
                <a:lnTo>
                  <a:pt x="0" y="0"/>
                </a:lnTo>
                <a:lnTo>
                  <a:pt x="0" y="108204"/>
                </a:lnTo>
                <a:close/>
              </a:path>
            </a:pathLst>
          </a:custGeom>
          <a:solidFill>
            <a:schemeClr val="accent1">
              <a:lumMod val="60000"/>
              <a:lumOff val="40000"/>
            </a:schemeClr>
          </a:solidFill>
        </p:spPr>
        <p:txBody>
          <a:bodyPr wrap="square" lIns="0" tIns="0" rIns="0" bIns="0" rtlCol="0"/>
          <a:p/>
        </p:txBody>
      </p:sp>
      <p:sp>
        <p:nvSpPr>
          <p:cNvPr id="13" name="object 7"/>
          <p:cNvSpPr/>
          <p:nvPr/>
        </p:nvSpPr>
        <p:spPr>
          <a:xfrm>
            <a:off x="655955" y="1043305"/>
            <a:ext cx="8084185" cy="76200"/>
          </a:xfrm>
          <a:custGeom>
            <a:avLst/>
            <a:gdLst/>
            <a:ahLst/>
            <a:cxnLst/>
            <a:rect l="l" t="t" r="r" b="b"/>
            <a:pathLst>
              <a:path w="7958455">
                <a:moveTo>
                  <a:pt x="0" y="0"/>
                </a:moveTo>
                <a:lnTo>
                  <a:pt x="7958328" y="0"/>
                </a:lnTo>
              </a:path>
            </a:pathLst>
          </a:custGeom>
        </p:spPr>
        <p:style>
          <a:lnRef idx="1">
            <a:schemeClr val="accent5"/>
          </a:lnRef>
          <a:fillRef idx="0">
            <a:schemeClr val="accent5"/>
          </a:fillRef>
          <a:effectRef idx="0">
            <a:schemeClr val="accent5"/>
          </a:effectRef>
          <a:fontRef idx="minor">
            <a:schemeClr val="tx1"/>
          </a:fontRef>
        </p:style>
        <p:txBody>
          <a:bodyPr wrap="square" lIns="0" tIns="0" rIns="0" bIns="0" rtlCol="0">
            <a:noAutofit/>
          </a:bodyPr>
          <a:p>
            <a:pPr lvl="0" algn="l">
              <a:buClrTx/>
              <a:buSzTx/>
              <a:buFontTx/>
            </a:pPr>
            <a:endParaRPr>
              <a:sym typeface="+mn-ea"/>
            </a:endParaRPr>
          </a:p>
        </p:txBody>
      </p:sp>
      <p:pic>
        <p:nvPicPr>
          <p:cNvPr id="101" name="图片 100"/>
          <p:cNvPicPr/>
          <p:nvPr>
            <p:custDataLst>
              <p:tags r:id="rId1"/>
            </p:custDataLst>
          </p:nvPr>
        </p:nvPicPr>
        <p:blipFill>
          <a:blip r:embed="rId2"/>
          <a:stretch>
            <a:fillRect/>
          </a:stretch>
        </p:blipFill>
        <p:spPr>
          <a:xfrm>
            <a:off x="7622540" y="59690"/>
            <a:ext cx="1103630" cy="839470"/>
          </a:xfrm>
          <a:prstGeom prst="rect">
            <a:avLst/>
          </a:prstGeom>
          <a:noFill/>
          <a:ln w="9525">
            <a:noFill/>
          </a:ln>
        </p:spPr>
      </p:pic>
      <p:sp>
        <p:nvSpPr>
          <p:cNvPr id="4" name="文本框 3"/>
          <p:cNvSpPr txBox="1"/>
          <p:nvPr/>
        </p:nvSpPr>
        <p:spPr>
          <a:xfrm>
            <a:off x="534670" y="327660"/>
            <a:ext cx="7087870" cy="629920"/>
          </a:xfrm>
          <a:prstGeom prst="rect">
            <a:avLst/>
          </a:prstGeom>
          <a:noFill/>
        </p:spPr>
        <p:txBody>
          <a:bodyPr wrap="square" rtlCol="0">
            <a:spAutoFit/>
          </a:bodyPr>
          <a:p>
            <a:pPr fontAlgn="auto">
              <a:lnSpc>
                <a:spcPct val="125000"/>
              </a:lnSpc>
            </a:pPr>
            <a:r>
              <a:rPr lang="en-US" altLang="zh-CN" sz="2800">
                <a:latin typeface="微软雅黑" panose="020B0503020204020204" charset="-122"/>
                <a:ea typeface="微软雅黑" panose="020B0503020204020204" charset="-122"/>
                <a:sym typeface="+mn-ea"/>
              </a:rPr>
              <a:t>Experiments</a:t>
            </a:r>
            <a:endParaRPr lang="en-US" altLang="zh-CN" sz="280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655955" y="1634490"/>
            <a:ext cx="7867015" cy="2511425"/>
          </a:xfrm>
          <a:prstGeom prst="rect">
            <a:avLst/>
          </a:prstGeom>
        </p:spPr>
      </p:pic>
      <p:sp>
        <p:nvSpPr>
          <p:cNvPr id="5" name="文本框 4"/>
          <p:cNvSpPr txBox="1"/>
          <p:nvPr/>
        </p:nvSpPr>
        <p:spPr>
          <a:xfrm>
            <a:off x="600710" y="4237990"/>
            <a:ext cx="7922260" cy="1822450"/>
          </a:xfrm>
          <a:prstGeom prst="rect">
            <a:avLst/>
          </a:prstGeom>
          <a:noFill/>
        </p:spPr>
        <p:txBody>
          <a:bodyPr wrap="square" rtlCol="0" anchor="t">
            <a:spAutoFit/>
          </a:bodyPr>
          <a:p>
            <a:pPr fontAlgn="auto">
              <a:lnSpc>
                <a:spcPct val="125000"/>
              </a:lnSpc>
            </a:pPr>
            <a:r>
              <a:rPr lang="en-US" altLang="zh-CN">
                <a:latin typeface="微软雅黑" panose="020B0503020204020204" charset="-122"/>
                <a:ea typeface="微软雅黑" panose="020B0503020204020204" charset="-122"/>
                <a:sym typeface="+mn-ea"/>
              </a:rPr>
              <a:t>Illustration of the benign image, adversarial face example crafted by FIM, and adversarial face example crafted by our proposed attack method. From the figure, it is evident that </a:t>
            </a:r>
            <a:r>
              <a:rPr lang="en-US" altLang="zh-CN" b="1">
                <a:latin typeface="微软雅黑" panose="020B0503020204020204" charset="-122"/>
                <a:ea typeface="微软雅黑" panose="020B0503020204020204" charset="-122"/>
                <a:sym typeface="+mn-ea"/>
              </a:rPr>
              <a:t>our proposed method</a:t>
            </a:r>
            <a:r>
              <a:rPr lang="en-US" altLang="zh-CN">
                <a:latin typeface="微软雅黑" panose="020B0503020204020204" charset="-122"/>
                <a:ea typeface="微软雅黑" panose="020B0503020204020204" charset="-122"/>
                <a:sym typeface="+mn-ea"/>
              </a:rPr>
              <a:t> </a:t>
            </a:r>
            <a:r>
              <a:rPr lang="en-US" altLang="zh-CN" b="1">
                <a:solidFill>
                  <a:srgbClr val="FF0000"/>
                </a:solidFill>
                <a:latin typeface="微软雅黑" panose="020B0503020204020204" charset="-122"/>
                <a:ea typeface="微软雅黑" panose="020B0503020204020204" charset="-122"/>
                <a:sym typeface="+mn-ea"/>
              </a:rPr>
              <a:t>enhances </a:t>
            </a:r>
            <a:r>
              <a:rPr lang="en-US" altLang="zh-CN">
                <a:latin typeface="微软雅黑" panose="020B0503020204020204" charset="-122"/>
                <a:ea typeface="微软雅黑" panose="020B0503020204020204" charset="-122"/>
                <a:sym typeface="+mn-ea"/>
              </a:rPr>
              <a:t>the visual quality of the original benign image, in contrast to the  </a:t>
            </a:r>
            <a:r>
              <a:rPr lang="en-US" altLang="zh-CN" b="1">
                <a:latin typeface="微软雅黑" panose="020B0503020204020204" charset="-122"/>
                <a:ea typeface="微软雅黑" panose="020B0503020204020204" charset="-122"/>
                <a:sym typeface="+mn-ea"/>
              </a:rPr>
              <a:t>traditional attack method </a:t>
            </a:r>
            <a:r>
              <a:rPr lang="en-US" altLang="zh-CN">
                <a:latin typeface="微软雅黑" panose="020B0503020204020204" charset="-122"/>
                <a:ea typeface="微软雅黑" panose="020B0503020204020204" charset="-122"/>
                <a:sym typeface="+mn-ea"/>
              </a:rPr>
              <a:t>which </a:t>
            </a:r>
            <a:r>
              <a:rPr lang="en-US" altLang="zh-CN" b="1">
                <a:solidFill>
                  <a:srgbClr val="FF0000"/>
                </a:solidFill>
                <a:latin typeface="微软雅黑" panose="020B0503020204020204" charset="-122"/>
                <a:ea typeface="微软雅黑" panose="020B0503020204020204" charset="-122"/>
                <a:sym typeface="+mn-ea"/>
              </a:rPr>
              <a:t>degrades </a:t>
            </a:r>
            <a:r>
              <a:rPr lang="en-US" altLang="zh-CN">
                <a:latin typeface="微软雅黑" panose="020B0503020204020204" charset="-122"/>
                <a:ea typeface="微软雅黑" panose="020B0503020204020204" charset="-122"/>
                <a:sym typeface="+mn-ea"/>
              </a:rPr>
              <a:t>it.</a:t>
            </a:r>
            <a:endParaRPr lang="en-US" altLang="zh-CN">
              <a:latin typeface="微软雅黑" panose="020B0503020204020204" charset="-122"/>
              <a:ea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UNIT_PLACING_PICTURE_USER_VIEWPORT" val="{&quot;height&quot;:1795,&quot;width&quot;:2361}"/>
</p:tagLst>
</file>

<file path=ppt/tags/tag10.xml><?xml version="1.0" encoding="utf-8"?>
<p:tagLst xmlns:p="http://schemas.openxmlformats.org/presentationml/2006/main">
  <p:tag name="KSO_WM_UNIT_PLACING_PICTURE_USER_VIEWPORT" val="{&quot;height&quot;:1795,&quot;width&quot;:2361}"/>
</p:tagLst>
</file>

<file path=ppt/tags/tag11.xml><?xml version="1.0" encoding="utf-8"?>
<p:tagLst xmlns:p="http://schemas.openxmlformats.org/presentationml/2006/main">
  <p:tag name="KSO_WM_UNIT_PLACING_PICTURE_USER_VIEWPORT" val="{&quot;height&quot;:1795,&quot;width&quot;:2361}"/>
</p:tagLst>
</file>

<file path=ppt/tags/tag12.xml><?xml version="1.0" encoding="utf-8"?>
<p:tagLst xmlns:p="http://schemas.openxmlformats.org/presentationml/2006/main">
  <p:tag name="KSO_WM_UNIT_PLACING_PICTURE_USER_VIEWPORT" val="{&quot;height&quot;:1795,&quot;width&quot;:2361}"/>
</p:tagLst>
</file>

<file path=ppt/tags/tag13.xml><?xml version="1.0" encoding="utf-8"?>
<p:tagLst xmlns:p="http://schemas.openxmlformats.org/presentationml/2006/main">
  <p:tag name="KSO_WM_UNIT_PLACING_PICTURE_USER_VIEWPORT" val="{&quot;height&quot;:1795,&quot;width&quot;:2361}"/>
</p:tagLst>
</file>

<file path=ppt/tags/tag14.xml><?xml version="1.0" encoding="utf-8"?>
<p:tagLst xmlns:p="http://schemas.openxmlformats.org/presentationml/2006/main">
  <p:tag name="COMMONDATA" val="eyJoZGlkIjoiYmVjNTAxZGI0MTI1NmQ1Njc4ZDViMjQzYjYxYzU1NGMifQ=="/>
  <p:tag name="KSO_WPP_MARK_KEY" val="edd352ec-7ac6-4a54-87bf-573274c4983d"/>
</p:tagLst>
</file>

<file path=ppt/tags/tag2.xml><?xml version="1.0" encoding="utf-8"?>
<p:tagLst xmlns:p="http://schemas.openxmlformats.org/presentationml/2006/main">
  <p:tag name="KSO_WM_UNIT_PLACING_PICTURE_USER_VIEWPORT" val="{&quot;height&quot;:5436,&quot;width&quot;:8736}"/>
</p:tagLst>
</file>

<file path=ppt/tags/tag3.xml><?xml version="1.0" encoding="utf-8"?>
<p:tagLst xmlns:p="http://schemas.openxmlformats.org/presentationml/2006/main">
  <p:tag name="KSO_WM_UNIT_PLACING_PICTURE_USER_VIEWPORT" val="{&quot;height&quot;:1795,&quot;width&quot;:2361}"/>
</p:tagLst>
</file>

<file path=ppt/tags/tag4.xml><?xml version="1.0" encoding="utf-8"?>
<p:tagLst xmlns:p="http://schemas.openxmlformats.org/presentationml/2006/main">
  <p:tag name="KSO_WM_UNIT_PLACING_PICTURE_USER_VIEWPORT" val="{&quot;height&quot;:1795,&quot;width&quot;:2361}"/>
</p:tagLst>
</file>

<file path=ppt/tags/tag5.xml><?xml version="1.0" encoding="utf-8"?>
<p:tagLst xmlns:p="http://schemas.openxmlformats.org/presentationml/2006/main">
  <p:tag name="KSO_WM_UNIT_PLACING_PICTURE_USER_VIEWPORT" val="{&quot;height&quot;:1795,&quot;width&quot;:2361}"/>
</p:tagLst>
</file>

<file path=ppt/tags/tag6.xml><?xml version="1.0" encoding="utf-8"?>
<p:tagLst xmlns:p="http://schemas.openxmlformats.org/presentationml/2006/main">
  <p:tag name="KSO_WM_UNIT_PLACING_PICTURE_USER_VIEWPORT" val="{&quot;height&quot;:1795,&quot;width&quot;:2361}"/>
</p:tagLst>
</file>

<file path=ppt/tags/tag7.xml><?xml version="1.0" encoding="utf-8"?>
<p:tagLst xmlns:p="http://schemas.openxmlformats.org/presentationml/2006/main">
  <p:tag name="KSO_WM_UNIT_PLACING_PICTURE_USER_VIEWPORT" val="{&quot;height&quot;:1795,&quot;width&quot;:2361}"/>
</p:tagLst>
</file>

<file path=ppt/tags/tag8.xml><?xml version="1.0" encoding="utf-8"?>
<p:tagLst xmlns:p="http://schemas.openxmlformats.org/presentationml/2006/main">
  <p:tag name="KSO_WM_UNIT_PLACING_PICTURE_USER_VIEWPORT" val="{&quot;height&quot;:1795,&quot;width&quot;:2361}"/>
</p:tagLst>
</file>

<file path=ppt/tags/tag9.xml><?xml version="1.0" encoding="utf-8"?>
<p:tagLst xmlns:p="http://schemas.openxmlformats.org/presentationml/2006/main">
  <p:tag name="KSO_WM_UNIT_PLACING_PICTURE_USER_VIEWPORT" val="{&quot;height&quot;:1795,&quot;width&quot;:236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1938</Words>
  <Application>WPS 演示</Application>
  <PresentationFormat>宽屏</PresentationFormat>
  <Paragraphs>56</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Times New Roman</vt:lpstr>
      <vt:lpstr>微软雅黑</vt:lpstr>
      <vt:lpstr>等线</vt:lpstr>
      <vt:lpstr>Calibri</vt:lpstr>
      <vt:lpstr>Arial Unicode MS</vt:lpstr>
      <vt:lpstr>Office 主题</vt:lpstr>
      <vt:lpstr>Improving Visual Quality and Transferability of Adversarial Attacks on Face Recognition Simultaneously with Adversarial Restoration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周风帆</cp:lastModifiedBy>
  <cp:revision>1279</cp:revision>
  <dcterms:created xsi:type="dcterms:W3CDTF">2021-12-07T03:19:00Z</dcterms:created>
  <dcterms:modified xsi:type="dcterms:W3CDTF">2024-04-08T10:30:57Z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541E5DB2181D4CEBBC4E03BD466B83B5</vt:lpwstr>
  </property>
  <property fmtid="{D5CDD505-2E9C-101B-9397-08002B2CF9AE}" pid="3" name="KSOProductBuildVer">
    <vt:lpwstr>2052-12.1.0.16417</vt:lpwstr>
  </property>
</Properties>
</file>