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51206400" cy="28803600"/>
  <p:notesSz cx="6858000" cy="9144000"/>
  <p:defaultTextStyle>
    <a:defPPr>
      <a:defRPr lang="en-US"/>
    </a:defPPr>
    <a:lvl1pPr marL="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43"/>
  </p:normalViewPr>
  <p:slideViewPr>
    <p:cSldViewPr snapToGrid="0" snapToObjects="1">
      <p:cViewPr varScale="1">
        <p:scale>
          <a:sx n="36" d="100"/>
          <a:sy n="36" d="100"/>
        </p:scale>
        <p:origin x="702" y="108"/>
      </p:cViewPr>
      <p:guideLst>
        <p:guide orient="horz" pos="9073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1791" y="42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E5B4-F2A7-4585-85A5-90CCE0084EC7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E9DF-053C-4EA4-AE7D-FFB2D73110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40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06973" y="4774233"/>
            <a:ext cx="16734346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7275752" y="4774233"/>
            <a:ext cx="16734346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95312" y="4774234"/>
            <a:ext cx="16734346" cy="23920384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26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29" name="內容版面配置區 28"/>
          <p:cNvSpPr>
            <a:spLocks noGrp="1"/>
          </p:cNvSpPr>
          <p:nvPr>
            <p:ph sz="quarter" idx="16" hasCustomPrompt="1"/>
          </p:nvPr>
        </p:nvSpPr>
        <p:spPr>
          <a:xfrm>
            <a:off x="17863473" y="5525241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1" name="內容版面配置區 28"/>
          <p:cNvSpPr>
            <a:spLocks noGrp="1"/>
          </p:cNvSpPr>
          <p:nvPr>
            <p:ph sz="quarter" idx="17" hasCustomPrompt="1"/>
          </p:nvPr>
        </p:nvSpPr>
        <p:spPr>
          <a:xfrm>
            <a:off x="897115" y="5525245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2" name="內容版面配置區 28"/>
          <p:cNvSpPr>
            <a:spLocks noGrp="1"/>
          </p:cNvSpPr>
          <p:nvPr>
            <p:ph sz="quarter" idx="18" hasCustomPrompt="1"/>
          </p:nvPr>
        </p:nvSpPr>
        <p:spPr>
          <a:xfrm>
            <a:off x="34770299" y="5555014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3" name="媒體版面配置區 5"/>
          <p:cNvSpPr>
            <a:spLocks noGrp="1"/>
          </p:cNvSpPr>
          <p:nvPr>
            <p:ph type="media" sz="quarter" idx="19" hasCustomPrompt="1"/>
          </p:nvPr>
        </p:nvSpPr>
        <p:spPr>
          <a:xfrm>
            <a:off x="34770299" y="20711428"/>
            <a:ext cx="15632721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video</a:t>
            </a:r>
            <a:endParaRPr lang="zh-TW" altLang="en-US" dirty="0"/>
          </a:p>
        </p:txBody>
      </p:sp>
      <p:sp>
        <p:nvSpPr>
          <p:cNvPr id="14" name="圖片版面配置區 6"/>
          <p:cNvSpPr>
            <a:spLocks noGrp="1"/>
          </p:cNvSpPr>
          <p:nvPr>
            <p:ph type="pic" sz="quarter" idx="20" hasCustomPrompt="1"/>
          </p:nvPr>
        </p:nvSpPr>
        <p:spPr>
          <a:xfrm>
            <a:off x="17904649" y="20711428"/>
            <a:ext cx="15591545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0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60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13" name="表格版面配置區 12"/>
          <p:cNvSpPr>
            <a:spLocks noGrp="1"/>
          </p:cNvSpPr>
          <p:nvPr>
            <p:ph type="tbl" sz="quarter" idx="17" hasCustomPrompt="1"/>
          </p:nvPr>
        </p:nvSpPr>
        <p:spPr>
          <a:xfrm>
            <a:off x="5834053" y="12997637"/>
            <a:ext cx="17502156" cy="12135790"/>
          </a:xfrm>
          <a:prstGeom prst="rect">
            <a:avLst/>
          </a:prstGeom>
        </p:spPr>
        <p:txBody>
          <a:bodyPr/>
          <a:lstStyle>
            <a:lvl1pPr>
              <a:defRPr sz="8203" baseline="0"/>
            </a:lvl1pPr>
          </a:lstStyle>
          <a:p>
            <a:r>
              <a:rPr lang="en-US" altLang="zh-TW" dirty="0"/>
              <a:t>Click the icon to insert table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8" hasCustomPrompt="1"/>
          </p:nvPr>
        </p:nvSpPr>
        <p:spPr>
          <a:xfrm>
            <a:off x="5834052" y="7917682"/>
            <a:ext cx="39562169" cy="4286574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  <a:lvl2pPr>
              <a:defRPr sz="7383" baseline="0"/>
            </a:lvl2pPr>
            <a:lvl3pPr>
              <a:defRPr sz="6563"/>
            </a:lvl3pPr>
            <a:lvl4pPr>
              <a:defRPr sz="6016"/>
            </a:lvl4pPr>
            <a:lvl5pPr>
              <a:defRPr sz="6016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5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3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6696674"/>
            <a:ext cx="16215360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2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colorful text and a tower&#10;&#10;Description automatically generated">
            <a:extLst>
              <a:ext uri="{FF2B5EF4-FFF2-40B4-BE49-F238E27FC236}">
                <a16:creationId xmlns:a16="http://schemas.microsoft.com/office/drawing/2014/main" id="{729B919F-7FCB-5B0B-CF25-62C405603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" y="-131710"/>
            <a:ext cx="8192585" cy="50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txStyles>
    <p:titleStyle>
      <a:lvl1pPr algn="ctr" defTabSz="2285682" rtl="0" eaLnBrk="1" latinLnBrk="0" hangingPunct="1">
        <a:spcBef>
          <a:spcPct val="0"/>
        </a:spcBef>
        <a:buNone/>
        <a:defRPr sz="22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2" indent="-1714262" algn="l" defTabSz="2285682" rtl="0" eaLnBrk="1" latinLnBrk="0" hangingPunct="1">
        <a:spcBef>
          <a:spcPct val="20000"/>
        </a:spcBef>
        <a:buFont typeface="Arial"/>
        <a:buChar char="•"/>
        <a:defRPr sz="15991" kern="1200">
          <a:solidFill>
            <a:schemeClr val="tx1"/>
          </a:solidFill>
          <a:latin typeface="+mn-lt"/>
          <a:ea typeface="+mn-ea"/>
          <a:cs typeface="+mn-cs"/>
        </a:defRPr>
      </a:lvl1pPr>
      <a:lvl2pPr marL="3714235" indent="-1428552" algn="l" defTabSz="2285682" rtl="0" eaLnBrk="1" latinLnBrk="0" hangingPunct="1">
        <a:spcBef>
          <a:spcPct val="20000"/>
        </a:spcBef>
        <a:buFont typeface="Arial"/>
        <a:buChar char="–"/>
        <a:defRPr sz="13941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8" indent="-1142841" algn="l" defTabSz="2285682" rtl="0" eaLnBrk="1" latinLnBrk="0" hangingPunct="1">
        <a:spcBef>
          <a:spcPct val="20000"/>
        </a:spcBef>
        <a:buFont typeface="Arial"/>
        <a:buChar char="•"/>
        <a:defRPr sz="12027" kern="1200">
          <a:solidFill>
            <a:schemeClr val="tx1"/>
          </a:solidFill>
          <a:latin typeface="+mn-lt"/>
          <a:ea typeface="+mn-ea"/>
          <a:cs typeface="+mn-cs"/>
        </a:defRPr>
      </a:lvl3pPr>
      <a:lvl4pPr marL="7999892" indent="-1142841" algn="l" defTabSz="2285682" rtl="0" eaLnBrk="1" latinLnBrk="0" hangingPunct="1">
        <a:spcBef>
          <a:spcPct val="20000"/>
        </a:spcBef>
        <a:buFont typeface="Arial"/>
        <a:buChar char="–"/>
        <a:defRPr sz="9978" kern="1200">
          <a:solidFill>
            <a:schemeClr val="tx1"/>
          </a:solidFill>
          <a:latin typeface="+mn-lt"/>
          <a:ea typeface="+mn-ea"/>
          <a:cs typeface="+mn-cs"/>
        </a:defRPr>
      </a:lvl4pPr>
      <a:lvl5pPr marL="10285574" indent="-1142841" algn="l" defTabSz="2285682" rtl="0" eaLnBrk="1" latinLnBrk="0" hangingPunct="1">
        <a:spcBef>
          <a:spcPct val="20000"/>
        </a:spcBef>
        <a:buFont typeface="Arial"/>
        <a:buChar char="»"/>
        <a:defRPr sz="9978" kern="1200">
          <a:solidFill>
            <a:schemeClr val="tx1"/>
          </a:solidFill>
          <a:latin typeface="+mn-lt"/>
          <a:ea typeface="+mn-ea"/>
          <a:cs typeface="+mn-cs"/>
        </a:defRPr>
      </a:lvl5pPr>
      <a:lvl6pPr marL="1257125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6pPr>
      <a:lvl7pPr marL="14856941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7pPr>
      <a:lvl8pPr marL="17142624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8pPr>
      <a:lvl9pPr marL="1942830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1pPr>
      <a:lvl2pPr marL="22856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2pPr>
      <a:lvl3pPr marL="457136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3pPr>
      <a:lvl4pPr marL="6857049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4pPr>
      <a:lvl5pPr marL="9142733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5pPr>
      <a:lvl6pPr marL="1142841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6pPr>
      <a:lvl7pPr marL="1371410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7pPr>
      <a:lvl8pPr marL="159997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8pPr>
      <a:lvl9pPr marL="18285466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 descr="图表, 折线图, 直方图&#10;&#10;描述已自动生成">
            <a:extLst>
              <a:ext uri="{FF2B5EF4-FFF2-40B4-BE49-F238E27FC236}">
                <a16:creationId xmlns:a16="http://schemas.microsoft.com/office/drawing/2014/main" id="{D807C99E-5E0D-1721-0B34-15EC1E9C0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9" r="6114"/>
          <a:stretch/>
        </p:blipFill>
        <p:spPr>
          <a:xfrm>
            <a:off x="21899840" y="5588665"/>
            <a:ext cx="11764593" cy="8545654"/>
          </a:xfrm>
          <a:prstGeom prst="rect">
            <a:avLst/>
          </a:prstGeom>
        </p:spPr>
      </p:pic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8027306" y="448049"/>
            <a:ext cx="36451861" cy="1568296"/>
          </a:xfrm>
        </p:spPr>
        <p:txBody>
          <a:bodyPr/>
          <a:lstStyle/>
          <a:p>
            <a:r>
              <a:rPr lang="en-US" altLang="zh-TW" dirty="0"/>
              <a:t>ENABLING THE ENCODER-EMPOWERED GAN-BASED VIDEO GENERATORS</a:t>
            </a:r>
            <a:br>
              <a:rPr lang="en-US" altLang="zh-TW" dirty="0"/>
            </a:br>
            <a:r>
              <a:rPr lang="en-US" altLang="zh-TW" dirty="0"/>
              <a:t> FOR LONG VIDEO GENERATION</a:t>
            </a:r>
            <a:endParaRPr lang="zh-TW" alt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TW" dirty="0"/>
              <a:t>Department of Computer Science, University of York, York YO10 5GH, UK</a:t>
            </a:r>
          </a:p>
        </p:txBody>
      </p:sp>
      <p:sp>
        <p:nvSpPr>
          <p:cNvPr id="6" name="Text Box 142"/>
          <p:cNvSpPr txBox="1">
            <a:spLocks noChangeArrowheads="1"/>
          </p:cNvSpPr>
          <p:nvPr/>
        </p:nvSpPr>
        <p:spPr bwMode="auto">
          <a:xfrm>
            <a:off x="16417617" y="29030505"/>
            <a:ext cx="384644" cy="52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30" tIns="95212" rIns="190430" bIns="95212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188"/>
          </a:p>
        </p:txBody>
      </p:sp>
      <p:sp>
        <p:nvSpPr>
          <p:cNvPr id="9" name="文字方塊 8"/>
          <p:cNvSpPr txBox="1"/>
          <p:nvPr/>
        </p:nvSpPr>
        <p:spPr>
          <a:xfrm>
            <a:off x="1064608" y="6755213"/>
            <a:ext cx="15172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This work is to generate long </a:t>
            </a:r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temporally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consistent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and </a:t>
            </a:r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dynamic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videos.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We propose Recall Encoder-empowered GAN3 (</a:t>
            </a:r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REncGAN3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),</a:t>
            </a:r>
          </a:p>
          <a:p>
            <a:pPr marL="1695450" lvl="1" indent="-609600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It employs the </a:t>
            </a:r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recall mechanism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to a short video (16-frame) generat</a:t>
            </a:r>
            <a:r>
              <a:rPr lang="en-US" altLang="zh-CN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or </a:t>
            </a:r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EncGAN3*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.</a:t>
            </a:r>
          </a:p>
          <a:p>
            <a:pPr marL="1695450" lvl="1" indent="-609600" algn="just">
              <a:buFont typeface="Arial" panose="020B0604020202020204" pitchFamily="34" charset="0"/>
              <a:buChar char="•"/>
            </a:pP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Enabling the generation of long videos of hundreds of frames.</a:t>
            </a:r>
          </a:p>
        </p:txBody>
      </p:sp>
      <p:sp>
        <p:nvSpPr>
          <p:cNvPr id="35" name="矩形 34"/>
          <p:cNvSpPr/>
          <p:nvPr/>
        </p:nvSpPr>
        <p:spPr>
          <a:xfrm>
            <a:off x="883369" y="12855388"/>
            <a:ext cx="15804732" cy="15174454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6" name="矩形 35"/>
          <p:cNvSpPr/>
          <p:nvPr/>
        </p:nvSpPr>
        <p:spPr>
          <a:xfrm>
            <a:off x="757040" y="6360501"/>
            <a:ext cx="15804733" cy="5304467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7" name="矩形 36"/>
          <p:cNvSpPr/>
          <p:nvPr/>
        </p:nvSpPr>
        <p:spPr>
          <a:xfrm>
            <a:off x="1366768" y="12358870"/>
            <a:ext cx="5348708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16" b="1" cap="all" dirty="0">
                <a:ea typeface="Noto Sans CJK JP Medium" panose="020B0600000000000000" pitchFamily="34" charset="-128"/>
              </a:rPr>
              <a:t>Methodology</a:t>
            </a:r>
            <a:endParaRPr lang="en-US" sz="6016" dirty="0">
              <a:ea typeface="Noto Sans CJK JP Medium" panose="020B0600000000000000" pitchFamily="34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66768" y="5795451"/>
            <a:ext cx="5244769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6016" b="1" cap="all" dirty="0">
                <a:ea typeface="Noto Sans CJK JP Medium" panose="020B0600000000000000" pitchFamily="34" charset="-128"/>
              </a:rPr>
              <a:t>Introduction</a:t>
            </a:r>
          </a:p>
        </p:txBody>
      </p:sp>
      <p:sp>
        <p:nvSpPr>
          <p:cNvPr id="39" name="矩形 38"/>
          <p:cNvSpPr/>
          <p:nvPr/>
        </p:nvSpPr>
        <p:spPr>
          <a:xfrm>
            <a:off x="17706272" y="5650483"/>
            <a:ext cx="15744383" cy="9455527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75" dirty="0"/>
          </a:p>
        </p:txBody>
      </p:sp>
      <p:sp>
        <p:nvSpPr>
          <p:cNvPr id="40" name="矩形 39"/>
          <p:cNvSpPr/>
          <p:nvPr/>
        </p:nvSpPr>
        <p:spPr>
          <a:xfrm>
            <a:off x="18102706" y="5132063"/>
            <a:ext cx="4714176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Experiments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4678793" y="20552887"/>
            <a:ext cx="15744383" cy="7476955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44" name="矩形 43"/>
          <p:cNvSpPr/>
          <p:nvPr/>
        </p:nvSpPr>
        <p:spPr>
          <a:xfrm>
            <a:off x="34997583" y="20095689"/>
            <a:ext cx="4435381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/>
              <a:t>Conclusion</a:t>
            </a:r>
            <a:endParaRPr lang="zh-TW" altLang="en-US" sz="6016" dirty="0"/>
          </a:p>
        </p:txBody>
      </p:sp>
      <p:sp>
        <p:nvSpPr>
          <p:cNvPr id="52" name="矩形 51"/>
          <p:cNvSpPr/>
          <p:nvPr/>
        </p:nvSpPr>
        <p:spPr>
          <a:xfrm>
            <a:off x="18111125" y="6519196"/>
            <a:ext cx="460917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200" dirty="0">
                <a:solidFill>
                  <a:srgbClr val="000000"/>
                </a:solidFill>
              </a:rPr>
              <a:t>Video FID scores of non-overlapping 16</a:t>
            </a:r>
            <a:r>
              <a:rPr lang="en-US" altLang="zh-CN" sz="4200" dirty="0">
                <a:solidFill>
                  <a:srgbClr val="000000"/>
                </a:solidFill>
              </a:rPr>
              <a:t>-</a:t>
            </a:r>
            <a:r>
              <a:rPr lang="en-US" altLang="zh-TW" sz="4200" dirty="0">
                <a:solidFill>
                  <a:srgbClr val="000000"/>
                </a:solidFill>
              </a:rPr>
              <a:t>frame clips split from long videos generated by REncGAN3. </a:t>
            </a:r>
          </a:p>
          <a:p>
            <a:pPr marL="781355" lvl="1" indent="-781355">
              <a:buFont typeface="Arial" panose="020B0604020202020204" pitchFamily="34" charset="0"/>
              <a:buChar char="•"/>
            </a:pPr>
            <a:r>
              <a:rPr lang="en-US" altLang="zh-CN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Video FID score measures the </a:t>
            </a:r>
            <a:r>
              <a:rPr lang="en-US" altLang="zh-CN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temporal consistency </a:t>
            </a:r>
            <a:r>
              <a:rPr lang="en-US" altLang="zh-CN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and frame quality. </a:t>
            </a:r>
          </a:p>
          <a:p>
            <a:pPr marL="781355" lvl="1" indent="-781355">
              <a:buFont typeface="Arial" panose="020B0604020202020204" pitchFamily="34" charset="0"/>
              <a:buChar char="•"/>
            </a:pPr>
            <a:r>
              <a:rPr lang="en-US" altLang="zh-CN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Smaller is better.</a:t>
            </a: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lvl="0">
              <a:buSzPct val="25000"/>
            </a:pPr>
            <a:endParaRPr lang="en-US" altLang="zh-TW" sz="4200" dirty="0">
              <a:ea typeface="Arial"/>
              <a:cs typeface="Arial"/>
              <a:sym typeface="Arial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5220179" y="21332255"/>
            <a:ext cx="14800406" cy="6619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7626" indent="-937626" algn="just">
              <a:buFont typeface="Arial" panose="020B0604020202020204" pitchFamily="34" charset="0"/>
              <a:buChar char="•"/>
            </a:pPr>
            <a:r>
              <a:rPr lang="en-US" altLang="zh-CN" sz="5469" dirty="0">
                <a:cs typeface="Times New Roman" panose="02020603050405020304" pitchFamily="18" charset="0"/>
              </a:rPr>
              <a:t>Idea:</a:t>
            </a:r>
            <a:r>
              <a:rPr lang="zh-CN" altLang="en-US" sz="5469" dirty="0">
                <a:cs typeface="Times New Roman" panose="02020603050405020304" pitchFamily="18" charset="0"/>
              </a:rPr>
              <a:t> </a:t>
            </a:r>
            <a:r>
              <a:rPr lang="en-US" altLang="zh-CN" sz="5469" dirty="0">
                <a:cs typeface="Times New Roman" panose="02020603050405020304" pitchFamily="18" charset="0"/>
              </a:rPr>
              <a:t>Enabling inter-clip relationship modeling to achieve long duration video representations.</a:t>
            </a:r>
            <a:endParaRPr lang="en-CA" altLang="zh-TW" sz="5469" dirty="0">
              <a:cs typeface="Times New Roman" panose="02020603050405020304" pitchFamily="18" charset="0"/>
            </a:endParaRPr>
          </a:p>
          <a:p>
            <a:pPr marL="937626" indent="-937626" algn="just">
              <a:buFont typeface="Arial" panose="020B0604020202020204" pitchFamily="34" charset="0"/>
              <a:buChar char="•"/>
            </a:pPr>
            <a:r>
              <a:rPr lang="en-US" altLang="zh-CN" sz="5469" dirty="0">
                <a:cs typeface="Times New Roman" panose="02020603050405020304" pitchFamily="18" charset="0"/>
              </a:rPr>
              <a:t>Advance: With the same memory requirement, REncGAN3 could generate videos with hundreds of frames while EncGAN3* is just for 16-frame.</a:t>
            </a:r>
          </a:p>
          <a:p>
            <a:pPr marL="937626" indent="-937626" algn="just">
              <a:buFont typeface="Arial" panose="020B0604020202020204" pitchFamily="34" charset="0"/>
              <a:buChar char="•"/>
            </a:pPr>
            <a:endParaRPr lang="en-US" altLang="zh-TW" sz="5469" dirty="0">
              <a:cs typeface="Times New Roman" panose="02020603050405020304" pitchFamily="18" charset="0"/>
            </a:endParaRPr>
          </a:p>
          <a:p>
            <a:pPr algn="just"/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*</a:t>
            </a:r>
            <a:r>
              <a:rPr lang="en-US" altLang="zh-TW" sz="4200" dirty="0">
                <a:cs typeface="Times New Roman" panose="02020603050405020304" pitchFamily="18" charset="0"/>
              </a:rPr>
              <a:t> </a:t>
            </a:r>
            <a:r>
              <a:rPr lang="en-US" altLang="zh-TW" sz="4200" dirty="0" err="1">
                <a:cs typeface="Times New Roman" panose="02020603050405020304" pitchFamily="18" charset="0"/>
              </a:rPr>
              <a:t>Jingbo</a:t>
            </a:r>
            <a:r>
              <a:rPr lang="en-US" altLang="zh-TW" sz="4200" dirty="0">
                <a:cs typeface="Times New Roman" panose="02020603050405020304" pitchFamily="18" charset="0"/>
              </a:rPr>
              <a:t> Yang and Adrian G. </a:t>
            </a:r>
            <a:r>
              <a:rPr lang="en-US" altLang="zh-TW" sz="4200" dirty="0" err="1">
                <a:cs typeface="Times New Roman" panose="02020603050405020304" pitchFamily="18" charset="0"/>
              </a:rPr>
              <a:t>Bors</a:t>
            </a:r>
            <a:r>
              <a:rPr lang="en-US" altLang="zh-TW" sz="4200" dirty="0">
                <a:cs typeface="Times New Roman" panose="02020603050405020304" pitchFamily="18" charset="0"/>
              </a:rPr>
              <a:t>, “Encoder enabled GAN-based video generators”, in  ICIP 2022.</a:t>
            </a:r>
            <a:endParaRPr lang="en-CA" altLang="zh-TW" sz="4200" dirty="0">
              <a:cs typeface="Times New Roman" panose="02020603050405020304" pitchFamily="18" charset="0"/>
            </a:endParaRPr>
          </a:p>
        </p:txBody>
      </p:sp>
      <p:sp>
        <p:nvSpPr>
          <p:cNvPr id="50" name="矩形 40"/>
          <p:cNvSpPr/>
          <p:nvPr/>
        </p:nvSpPr>
        <p:spPr>
          <a:xfrm>
            <a:off x="17627468" y="16270941"/>
            <a:ext cx="15744383" cy="11758901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51" name="矩形 41"/>
          <p:cNvSpPr/>
          <p:nvPr/>
        </p:nvSpPr>
        <p:spPr>
          <a:xfrm>
            <a:off x="17898921" y="15700896"/>
            <a:ext cx="6595332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Generated Videos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54" name="矩形 54"/>
          <p:cNvSpPr/>
          <p:nvPr/>
        </p:nvSpPr>
        <p:spPr>
          <a:xfrm>
            <a:off x="17995043" y="25590509"/>
            <a:ext cx="15106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897" indent="-624897" algn="just">
              <a:buFont typeface="Arial"/>
              <a:buChar char="•"/>
            </a:pPr>
            <a:r>
              <a:rPr lang="en-US" altLang="zh-CN" sz="4200" dirty="0">
                <a:solidFill>
                  <a:srgbClr val="000000"/>
                </a:solidFill>
              </a:rPr>
              <a:t>As observed, the long Taichi videos generated by REncGAN3 show better </a:t>
            </a:r>
            <a:r>
              <a:rPr lang="en-US" altLang="zh-CN" sz="4200" b="1" dirty="0">
                <a:solidFill>
                  <a:srgbClr val="000000"/>
                </a:solidFill>
              </a:rPr>
              <a:t>temporal</a:t>
            </a:r>
            <a:r>
              <a:rPr lang="en-US" altLang="zh-CN" sz="4200" dirty="0">
                <a:solidFill>
                  <a:srgbClr val="000000"/>
                </a:solidFill>
              </a:rPr>
              <a:t> </a:t>
            </a:r>
            <a:r>
              <a:rPr lang="en-US" altLang="zh-CN" sz="4200" b="1" dirty="0">
                <a:solidFill>
                  <a:srgbClr val="000000"/>
                </a:solidFill>
              </a:rPr>
              <a:t>consistency</a:t>
            </a:r>
            <a:r>
              <a:rPr lang="en-US" altLang="zh-CN" sz="4200" dirty="0">
                <a:solidFill>
                  <a:srgbClr val="000000"/>
                </a:solidFill>
              </a:rPr>
              <a:t> than those by DIGAN and better </a:t>
            </a:r>
            <a:r>
              <a:rPr lang="en-US" altLang="zh-CN" sz="4200" b="1" dirty="0">
                <a:solidFill>
                  <a:srgbClr val="000000"/>
                </a:solidFill>
              </a:rPr>
              <a:t>temporal</a:t>
            </a:r>
            <a:r>
              <a:rPr lang="en-US" altLang="zh-CN" sz="4200" dirty="0">
                <a:solidFill>
                  <a:srgbClr val="000000"/>
                </a:solidFill>
              </a:rPr>
              <a:t> </a:t>
            </a:r>
            <a:r>
              <a:rPr lang="en-US" altLang="zh-CN" sz="4200" b="1" dirty="0">
                <a:solidFill>
                  <a:srgbClr val="000000"/>
                </a:solidFill>
              </a:rPr>
              <a:t>dynamics</a:t>
            </a:r>
            <a:r>
              <a:rPr lang="en-US" altLang="zh-CN" sz="4200" dirty="0">
                <a:solidFill>
                  <a:srgbClr val="000000"/>
                </a:solidFill>
              </a:rPr>
              <a:t> than those by TATS.</a:t>
            </a:r>
            <a:endParaRPr lang="en-US" altLang="zh-TW" sz="4200" dirty="0">
              <a:solidFill>
                <a:srgbClr val="000000"/>
              </a:solidFill>
            </a:endParaRPr>
          </a:p>
        </p:txBody>
      </p:sp>
      <p:sp>
        <p:nvSpPr>
          <p:cNvPr id="60" name="矩形 40"/>
          <p:cNvSpPr/>
          <p:nvPr/>
        </p:nvSpPr>
        <p:spPr>
          <a:xfrm>
            <a:off x="34660772" y="5880985"/>
            <a:ext cx="15744383" cy="13771427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63" name="矩形 41"/>
          <p:cNvSpPr/>
          <p:nvPr/>
        </p:nvSpPr>
        <p:spPr>
          <a:xfrm>
            <a:off x="35091785" y="5357377"/>
            <a:ext cx="6863867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Generated Frames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5826708-7849-81EC-60AC-3856812AEDE2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18040149" y="16958008"/>
            <a:ext cx="15126101" cy="8377533"/>
          </a:xfrm>
        </p:spPr>
      </p:pic>
      <p:sp>
        <p:nvSpPr>
          <p:cNvPr id="22" name="內容版面配置區 21"/>
          <p:cNvSpPr>
            <a:spLocks noGrp="1"/>
          </p:cNvSpPr>
          <p:nvPr>
            <p:ph sz="quarter" idx="14"/>
          </p:nvPr>
        </p:nvSpPr>
        <p:spPr>
          <a:xfrm>
            <a:off x="13258735" y="2292533"/>
            <a:ext cx="26187441" cy="1249360"/>
          </a:xfrm>
        </p:spPr>
        <p:txBody>
          <a:bodyPr/>
          <a:lstStyle/>
          <a:p>
            <a:r>
              <a:rPr lang="en-US" altLang="zh-TW" dirty="0" err="1"/>
              <a:t>Jingbo</a:t>
            </a:r>
            <a:r>
              <a:rPr lang="en-US" altLang="zh-TW" dirty="0"/>
              <a:t> Yang and Adrian G. </a:t>
            </a:r>
            <a:r>
              <a:rPr lang="en-US" altLang="zh-TW" dirty="0" err="1"/>
              <a:t>Bors</a:t>
            </a:r>
            <a:endParaRPr lang="zh-TW" altLang="en-US" dirty="0"/>
          </a:p>
        </p:txBody>
      </p:sp>
      <p:sp>
        <p:nvSpPr>
          <p:cNvPr id="16" name="文字版面配置區 7">
            <a:extLst>
              <a:ext uri="{FF2B5EF4-FFF2-40B4-BE49-F238E27FC236}">
                <a16:creationId xmlns:a16="http://schemas.microsoft.com/office/drawing/2014/main" id="{9B27FE6A-D6F2-9A5B-7239-FAA3DB34E378}"/>
              </a:ext>
            </a:extLst>
          </p:cNvPr>
          <p:cNvSpPr txBox="1">
            <a:spLocks/>
          </p:cNvSpPr>
          <p:nvPr/>
        </p:nvSpPr>
        <p:spPr>
          <a:xfrm>
            <a:off x="1099091" y="13545204"/>
            <a:ext cx="15373287" cy="8407589"/>
          </a:xfrm>
          <a:prstGeom prst="rect">
            <a:avLst/>
          </a:prstGeom>
        </p:spPr>
        <p:txBody>
          <a:bodyPr>
            <a:noAutofit/>
          </a:bodyPr>
          <a:lstStyle>
            <a:lvl1pPr marL="1714262" indent="-1714262" algn="l" defTabSz="2285682" rtl="0" eaLnBrk="1" latinLnBrk="0" hangingPunct="1">
              <a:spcBef>
                <a:spcPct val="20000"/>
              </a:spcBef>
              <a:buFont typeface="Arial"/>
              <a:buChar char="•"/>
              <a:defRPr sz="159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235" indent="-1428552" algn="l" defTabSz="2285682" rtl="0" eaLnBrk="1" latinLnBrk="0" hangingPunct="1">
              <a:spcBef>
                <a:spcPct val="20000"/>
              </a:spcBef>
              <a:buFont typeface="Arial"/>
              <a:buChar char="–"/>
              <a:defRPr sz="13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4208" indent="-1142841" algn="l" defTabSz="2285682" rtl="0" eaLnBrk="1" latinLnBrk="0" hangingPunct="1">
              <a:spcBef>
                <a:spcPct val="20000"/>
              </a:spcBef>
              <a:buFont typeface="Arial"/>
              <a:buChar char="•"/>
              <a:defRPr sz="120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9892" indent="-1142841" algn="l" defTabSz="2285682" rtl="0" eaLnBrk="1" latinLnBrk="0" hangingPunct="1">
              <a:spcBef>
                <a:spcPct val="20000"/>
              </a:spcBef>
              <a:buFont typeface="Arial"/>
              <a:buChar char="–"/>
              <a:defRPr sz="9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5574" indent="-1142841" algn="l" defTabSz="2285682" rtl="0" eaLnBrk="1" latinLnBrk="0" hangingPunct="1">
              <a:spcBef>
                <a:spcPct val="20000"/>
              </a:spcBef>
              <a:buFont typeface="Arial"/>
              <a:buChar char="»"/>
              <a:defRPr sz="9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1258" indent="-1142841" algn="l" defTabSz="2285682" rtl="0" eaLnBrk="1" latinLnBrk="0" hangingPunct="1">
              <a:spcBef>
                <a:spcPct val="20000"/>
              </a:spcBef>
              <a:buFont typeface="Arial"/>
              <a:buChar char="•"/>
              <a:defRPr sz="9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6941" indent="-1142841" algn="l" defTabSz="2285682" rtl="0" eaLnBrk="1" latinLnBrk="0" hangingPunct="1">
              <a:spcBef>
                <a:spcPct val="20000"/>
              </a:spcBef>
              <a:buFont typeface="Arial"/>
              <a:buChar char="•"/>
              <a:defRPr sz="9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2624" indent="-1142841" algn="l" defTabSz="2285682" rtl="0" eaLnBrk="1" latinLnBrk="0" hangingPunct="1">
              <a:spcBef>
                <a:spcPct val="20000"/>
              </a:spcBef>
              <a:buFont typeface="Arial"/>
              <a:buChar char="•"/>
              <a:defRPr sz="9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8308" indent="-1142841" algn="l" defTabSz="2285682" rtl="0" eaLnBrk="1" latinLnBrk="0" hangingPunct="1">
              <a:spcBef>
                <a:spcPct val="20000"/>
              </a:spcBef>
              <a:buFont typeface="Arial"/>
              <a:buChar char="•"/>
              <a:defRPr sz="9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r>
              <a:rPr lang="en-US" altLang="zh-TW" sz="5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REncGAN3:</a:t>
            </a:r>
            <a:r>
              <a:rPr lang="en-US" altLang="zh-TW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EncGAN3 + the recall mechanism.</a:t>
            </a:r>
          </a:p>
          <a:p>
            <a:pPr marL="1695450" lvl="1" indent="-609600" algn="just" defTabSz="2286032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EncGAN3</a:t>
            </a:r>
            <a:r>
              <a:rPr lang="en-US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: hybrid VAE-GAN with dual-stream processing of the video content and motion. </a:t>
            </a:r>
          </a:p>
          <a:p>
            <a:pPr marL="1695450" lvl="1" indent="-609600" algn="just" defTabSz="2286032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recall mechanism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feed the EncGAN3 with clip sequences that each inside clip has half-frame overlapped to its consecutive clips. </a:t>
            </a:r>
          </a:p>
          <a:p>
            <a:pPr marL="1695450" lvl="1" indent="-609600" algn="just" defTabSz="2286032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loss Function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train Encoder and Generator jointly rather than separately as in original EncGAN3.</a:t>
            </a:r>
            <a:endParaRPr lang="en-US" altLang="zh-TW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5450" lvl="1" indent="-609600" algn="just" defTabSz="2286032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endParaRPr lang="en-US" altLang="zh-CN" sz="503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endParaRPr lang="en-US" altLang="zh-CN" sz="503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298" indent="-719298" algn="just">
              <a:spcBef>
                <a:spcPts val="499"/>
              </a:spcBef>
              <a:spcAft>
                <a:spcPts val="499"/>
              </a:spcAft>
            </a:pPr>
            <a:endParaRPr lang="en-US" altLang="zh-CN" sz="503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 descr="图示&#10;&#10;中度可信度描述已自动生成">
            <a:extLst>
              <a:ext uri="{FF2B5EF4-FFF2-40B4-BE49-F238E27FC236}">
                <a16:creationId xmlns:a16="http://schemas.microsoft.com/office/drawing/2014/main" id="{30DC6FEC-675C-F066-A766-0A2C5CB32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15" y="20233149"/>
            <a:ext cx="15267071" cy="5655765"/>
          </a:xfrm>
          <a:prstGeom prst="rect">
            <a:avLst/>
          </a:prstGeom>
        </p:spPr>
      </p:pic>
      <p:sp>
        <p:nvSpPr>
          <p:cNvPr id="19" name="文字方塊 6">
            <a:extLst>
              <a:ext uri="{FF2B5EF4-FFF2-40B4-BE49-F238E27FC236}">
                <a16:creationId xmlns:a16="http://schemas.microsoft.com/office/drawing/2014/main" id="{4B72B630-6BE1-BF82-7BC8-62D9CBF52D8C}"/>
              </a:ext>
            </a:extLst>
          </p:cNvPr>
          <p:cNvSpPr txBox="1"/>
          <p:nvPr/>
        </p:nvSpPr>
        <p:spPr>
          <a:xfrm>
            <a:off x="5084032" y="26373220"/>
            <a:ext cx="5886548" cy="8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 model structure </a:t>
            </a:r>
            <a:endParaRPr lang="zh-TW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图片包含 户外, 照片, 草, 男人&#10;&#10;描述已自动生成">
            <a:extLst>
              <a:ext uri="{FF2B5EF4-FFF2-40B4-BE49-F238E27FC236}">
                <a16:creationId xmlns:a16="http://schemas.microsoft.com/office/drawing/2014/main" id="{E569F907-2587-3BF6-EB53-096622126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682" y="6619010"/>
            <a:ext cx="7560000" cy="5046445"/>
          </a:xfrm>
          <a:prstGeom prst="rect">
            <a:avLst/>
          </a:prstGeom>
        </p:spPr>
      </p:pic>
      <p:pic>
        <p:nvPicPr>
          <p:cNvPr id="21" name="图片 20" descr="许多照片放在一起&#10;&#10;中度可信度描述已自动生成">
            <a:extLst>
              <a:ext uri="{FF2B5EF4-FFF2-40B4-BE49-F238E27FC236}">
                <a16:creationId xmlns:a16="http://schemas.microsoft.com/office/drawing/2014/main" id="{151A1FA6-5279-E329-584F-2E668D791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682" y="13035433"/>
            <a:ext cx="7560000" cy="5046445"/>
          </a:xfrm>
          <a:prstGeom prst="rect">
            <a:avLst/>
          </a:prstGeom>
        </p:spPr>
      </p:pic>
      <p:sp>
        <p:nvSpPr>
          <p:cNvPr id="23" name="文字方塊 6">
            <a:extLst>
              <a:ext uri="{FF2B5EF4-FFF2-40B4-BE49-F238E27FC236}">
                <a16:creationId xmlns:a16="http://schemas.microsoft.com/office/drawing/2014/main" id="{DFC9B9D5-2EB6-E27B-41EF-43806FD58454}"/>
              </a:ext>
            </a:extLst>
          </p:cNvPr>
          <p:cNvSpPr txBox="1"/>
          <p:nvPr/>
        </p:nvSpPr>
        <p:spPr>
          <a:xfrm>
            <a:off x="43934837" y="11805006"/>
            <a:ext cx="5113689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0~130 frames</a:t>
            </a:r>
          </a:p>
        </p:txBody>
      </p:sp>
      <p:sp>
        <p:nvSpPr>
          <p:cNvPr id="24" name="文字方塊 6">
            <a:extLst>
              <a:ext uri="{FF2B5EF4-FFF2-40B4-BE49-F238E27FC236}">
                <a16:creationId xmlns:a16="http://schemas.microsoft.com/office/drawing/2014/main" id="{3F62BFDE-E76C-8358-BC6E-43BB763C7A6E}"/>
              </a:ext>
            </a:extLst>
          </p:cNvPr>
          <p:cNvSpPr txBox="1"/>
          <p:nvPr/>
        </p:nvSpPr>
        <p:spPr>
          <a:xfrm>
            <a:off x="36299916" y="18316195"/>
            <a:ext cx="5351556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130~260 frames</a:t>
            </a:r>
          </a:p>
        </p:txBody>
      </p:sp>
      <p:sp>
        <p:nvSpPr>
          <p:cNvPr id="26" name="文字方塊 6">
            <a:extLst>
              <a:ext uri="{FF2B5EF4-FFF2-40B4-BE49-F238E27FC236}">
                <a16:creationId xmlns:a16="http://schemas.microsoft.com/office/drawing/2014/main" id="{72D5E54E-E988-98C6-E194-CB159120FE7A}"/>
              </a:ext>
            </a:extLst>
          </p:cNvPr>
          <p:cNvSpPr txBox="1"/>
          <p:nvPr/>
        </p:nvSpPr>
        <p:spPr>
          <a:xfrm>
            <a:off x="43934837" y="18212129"/>
            <a:ext cx="5330402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260~400 frames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D423584-4306-336E-58B3-C56A5146237D}"/>
              </a:ext>
            </a:extLst>
          </p:cNvPr>
          <p:cNvSpPr txBox="1"/>
          <p:nvPr/>
        </p:nvSpPr>
        <p:spPr>
          <a:xfrm>
            <a:off x="36038092" y="7406533"/>
            <a:ext cx="3413162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REncGAN3</a:t>
            </a:r>
            <a:endParaRPr lang="zh-CN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9C05AB9-D59B-E94D-4F46-3B8AFEF773B9}"/>
              </a:ext>
            </a:extLst>
          </p:cNvPr>
          <p:cNvSpPr txBox="1"/>
          <p:nvPr/>
        </p:nvSpPr>
        <p:spPr>
          <a:xfrm>
            <a:off x="40165664" y="9319798"/>
            <a:ext cx="2272641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DIGAN</a:t>
            </a:r>
            <a:endParaRPr lang="zh-CN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A71772F-D08B-FF28-EAAB-F1E7564B67E5}"/>
              </a:ext>
            </a:extLst>
          </p:cNvPr>
          <p:cNvSpPr txBox="1"/>
          <p:nvPr/>
        </p:nvSpPr>
        <p:spPr>
          <a:xfrm>
            <a:off x="40666645" y="10488558"/>
            <a:ext cx="1666922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TATS</a:t>
            </a:r>
            <a:endParaRPr lang="zh-CN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 descr="许多人在看棒球比赛&#10;&#10;低可信度描述已自动生成">
            <a:extLst>
              <a:ext uri="{FF2B5EF4-FFF2-40B4-BE49-F238E27FC236}">
                <a16:creationId xmlns:a16="http://schemas.microsoft.com/office/drawing/2014/main" id="{4BC067DF-AE68-EF32-2ADE-4EDA7C8DC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393" y="13035433"/>
            <a:ext cx="7560000" cy="5046445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C2B7306B-86ED-EADE-ACF6-5A8C673140B2}"/>
              </a:ext>
            </a:extLst>
          </p:cNvPr>
          <p:cNvSpPr txBox="1"/>
          <p:nvPr/>
        </p:nvSpPr>
        <p:spPr>
          <a:xfrm>
            <a:off x="39754264" y="6725064"/>
            <a:ext cx="3413162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(new loss)</a:t>
            </a:r>
            <a:endParaRPr lang="zh-CN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A1D8E74-0E01-6FC8-AE00-4407D9A9150F}"/>
              </a:ext>
            </a:extLst>
          </p:cNvPr>
          <p:cNvSpPr txBox="1"/>
          <p:nvPr/>
        </p:nvSpPr>
        <p:spPr>
          <a:xfrm>
            <a:off x="39754264" y="7955491"/>
            <a:ext cx="3413162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(old loss)</a:t>
            </a:r>
            <a:endParaRPr lang="zh-CN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左大括号 55">
            <a:extLst>
              <a:ext uri="{FF2B5EF4-FFF2-40B4-BE49-F238E27FC236}">
                <a16:creationId xmlns:a16="http://schemas.microsoft.com/office/drawing/2014/main" id="{00BA4B0F-C962-49C6-26E2-229DA6E63476}"/>
              </a:ext>
            </a:extLst>
          </p:cNvPr>
          <p:cNvSpPr/>
          <p:nvPr/>
        </p:nvSpPr>
        <p:spPr>
          <a:xfrm>
            <a:off x="39298483" y="7158580"/>
            <a:ext cx="455781" cy="135490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字方塊 6">
            <a:extLst>
              <a:ext uri="{FF2B5EF4-FFF2-40B4-BE49-F238E27FC236}">
                <a16:creationId xmlns:a16="http://schemas.microsoft.com/office/drawing/2014/main" id="{7303ABE8-10B1-E7F4-90A0-5D6C8D422887}"/>
              </a:ext>
            </a:extLst>
          </p:cNvPr>
          <p:cNvSpPr txBox="1"/>
          <p:nvPr/>
        </p:nvSpPr>
        <p:spPr>
          <a:xfrm>
            <a:off x="24857528" y="14009466"/>
            <a:ext cx="6835526" cy="8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Fig.2 Quality degradation</a:t>
            </a:r>
            <a:endParaRPr lang="zh-TW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299</Words>
  <Application>Microsoft Office PowerPoint</Application>
  <PresentationFormat>自定义</PresentationFormat>
  <Paragraphs>44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演示文稿</vt:lpstr>
    </vt:vector>
  </TitlesOfParts>
  <Manager>I-Chan Lo</Manager>
  <Company>National Taiwan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ichan Lo</dc:creator>
  <cp:lastModifiedBy>YANG J. (929826)</cp:lastModifiedBy>
  <cp:revision>100</cp:revision>
  <dcterms:created xsi:type="dcterms:W3CDTF">2017-08-28T19:07:22Z</dcterms:created>
  <dcterms:modified xsi:type="dcterms:W3CDTF">2023-10-02T15:41:55Z</dcterms:modified>
</cp:coreProperties>
</file>