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61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3" r:id="rId3"/>
    <p:sldId id="275" r:id="rId4"/>
    <p:sldId id="274" r:id="rId5"/>
    <p:sldId id="257" r:id="rId6"/>
    <p:sldId id="258" r:id="rId7"/>
    <p:sldId id="277" r:id="rId8"/>
    <p:sldId id="288" r:id="rId9"/>
    <p:sldId id="282" r:id="rId10"/>
    <p:sldId id="280" r:id="rId11"/>
    <p:sldId id="281" r:id="rId12"/>
    <p:sldId id="279" r:id="rId13"/>
    <p:sldId id="278" r:id="rId14"/>
    <p:sldId id="283" r:id="rId15"/>
    <p:sldId id="276" r:id="rId16"/>
    <p:sldId id="287" r:id="rId17"/>
    <p:sldId id="286" r:id="rId18"/>
    <p:sldId id="272" r:id="rId19"/>
    <p:sldId id="284" r:id="rId20"/>
    <p:sldId id="271" r:id="rId21"/>
  </p:sldIdLst>
  <p:sldSz cx="12192000" cy="6858000"/>
  <p:notesSz cx="9928225" cy="6797675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2"/>
    <p:restoredTop sz="94649"/>
  </p:normalViewPr>
  <p:slideViewPr>
    <p:cSldViewPr>
      <p:cViewPr>
        <p:scale>
          <a:sx n="104" d="100"/>
          <a:sy n="104" d="100"/>
        </p:scale>
        <p:origin x="-108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9" d="100"/>
          <a:sy n="119" d="100"/>
        </p:scale>
        <p:origin x="-2046" y="-102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r">
              <a:defRPr sz="1200"/>
            </a:lvl1pPr>
          </a:lstStyle>
          <a:p>
            <a:fld id="{E0CFFD73-024D-4A42-B6C4-18B717DC3FE0}" type="datetimeFigureOut">
              <a:rPr lang="el-GR" smtClean="0"/>
              <a:t>3/10/2018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r">
              <a:defRPr sz="1200"/>
            </a:lvl1pPr>
          </a:lstStyle>
          <a:p>
            <a:fld id="{F71B8DEC-2E9D-4F7E-8090-33A80294F00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1248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PlaceHolder 1"/>
          <p:cNvSpPr>
            <a:spLocks noGrp="1"/>
          </p:cNvSpPr>
          <p:nvPr>
            <p:ph type="body"/>
          </p:nvPr>
        </p:nvSpPr>
        <p:spPr>
          <a:xfrm>
            <a:off x="1094451" y="3775385"/>
            <a:ext cx="8755079" cy="357654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</a:p>
        </p:txBody>
      </p:sp>
      <p:sp>
        <p:nvSpPr>
          <p:cNvPr id="37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4749392" cy="397156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371" name="PlaceHolder 3"/>
          <p:cNvSpPr>
            <a:spLocks noGrp="1"/>
          </p:cNvSpPr>
          <p:nvPr>
            <p:ph type="dt"/>
          </p:nvPr>
        </p:nvSpPr>
        <p:spPr>
          <a:xfrm>
            <a:off x="6194587" y="0"/>
            <a:ext cx="4749392" cy="397156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372" name="PlaceHolder 4"/>
          <p:cNvSpPr>
            <a:spLocks noGrp="1"/>
          </p:cNvSpPr>
          <p:nvPr>
            <p:ph type="ftr"/>
          </p:nvPr>
        </p:nvSpPr>
        <p:spPr>
          <a:xfrm>
            <a:off x="0" y="7551040"/>
            <a:ext cx="4749392" cy="397156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373" name="PlaceHolder 5"/>
          <p:cNvSpPr>
            <a:spLocks noGrp="1"/>
          </p:cNvSpPr>
          <p:nvPr>
            <p:ph type="sldNum"/>
          </p:nvPr>
        </p:nvSpPr>
        <p:spPr>
          <a:xfrm>
            <a:off x="6194587" y="7551040"/>
            <a:ext cx="4749392" cy="397156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AACEBF35-62C8-4493-B110-E9540BE9106E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52584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79CBED-EB19-6341-BD56-77C592927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748" y="1700808"/>
            <a:ext cx="9073008" cy="1656184"/>
          </a:xfrm>
        </p:spPr>
        <p:txBody>
          <a:bodyPr/>
          <a:lstStyle>
            <a:lvl1pPr algn="ctr">
              <a:defRPr sz="4200" b="1" baseline="0">
                <a:latin typeface="Titillium Web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977ED8-1571-4223-8DFF-FC5737134BC9}" type="slidenum">
              <a:rPr lang="el-GR" smtClean="0"/>
              <a:t>‹#›</a:t>
            </a:fld>
            <a:endParaRPr lang="el-GR"/>
          </a:p>
        </p:txBody>
      </p:sp>
      <p:sp>
        <p:nvSpPr>
          <p:cNvPr id="5" name="Subtitle 2">
            <a:extLst>
              <a:ext uri="{FF2B5EF4-FFF2-40B4-BE49-F238E27FC236}">
                <a16:creationId xmlns="" xmlns:a16="http://schemas.microsoft.com/office/drawing/2014/main" id="{975BB7F4-38CF-AF4F-BD35-105BB77D1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2252" y="3602038"/>
            <a:ext cx="9072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FDD239E-9E80-4753-BB21-9106A61669B4}" type="datetime1">
              <a:rPr lang="el-GR" smtClean="0"/>
              <a:t>3/10/2018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77ED8-1571-4223-8DFF-FC5737134BC9}" type="slidenum">
              <a:rPr lang="el-GR" smtClean="0"/>
              <a:t>‹#›</a:t>
            </a:fld>
            <a:endParaRPr lang="el-GR"/>
          </a:p>
        </p:txBody>
      </p:sp>
      <p:sp>
        <p:nvSpPr>
          <p:cNvPr id="4" name="Vertical Text Placeholder 2">
            <a:extLst>
              <a:ext uri="{FF2B5EF4-FFF2-40B4-BE49-F238E27FC236}">
                <a16:creationId xmlns="" xmlns:a16="http://schemas.microsoft.com/office/drawing/2014/main" id="{8F7BD6BE-2BC4-BF4F-B825-C6F8B66655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15480" y="1825625"/>
            <a:ext cx="9865096" cy="4351338"/>
          </a:xfrm>
        </p:spPr>
        <p:txBody>
          <a:bodyPr vert="eaVert"/>
          <a:lstStyle>
            <a:lvl1pPr marL="324000" indent="-324000">
              <a:defRPr sz="2800"/>
            </a:lvl1pPr>
            <a:lvl2pPr marL="648000" indent="-324000">
              <a:buFont typeface="Arial" pitchFamily="34" charset="0"/>
              <a:buChar char="•"/>
              <a:defRPr/>
            </a:lvl2pPr>
            <a:lvl3pPr marL="972000" indent="-324000">
              <a:buFont typeface="Arial" pitchFamily="34" charset="0"/>
              <a:buChar char="•"/>
              <a:defRPr sz="2000"/>
            </a:lvl3pPr>
            <a:lvl4pPr marL="1296000" indent="-324000">
              <a:buFont typeface="Arial" pitchFamily="34" charset="0"/>
              <a:buChar char="•"/>
              <a:defRPr/>
            </a:lvl4pPr>
            <a:lvl5pPr marL="1620000" indent="-324000"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D2FB96CE-B50C-2545-ABD1-87BC2B486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365125"/>
            <a:ext cx="7527352" cy="1325563"/>
          </a:xfrm>
        </p:spPr>
        <p:txBody>
          <a:bodyPr/>
          <a:lstStyle>
            <a:lvl1pPr>
              <a:defRPr lang="en-US" sz="3600" b="1" baseline="0" dirty="0">
                <a:solidFill>
                  <a:schemeClr val="tx2">
                    <a:lumMod val="50000"/>
                  </a:schemeClr>
                </a:solidFill>
                <a:latin typeface="Titillium Web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FDD239E-9E80-4753-BB21-9106A61669B4}" type="datetime1">
              <a:rPr lang="el-GR" smtClean="0"/>
              <a:t>3/10/2018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7854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77ED8-1571-4223-8DFF-FC5737134BC9}" type="slidenum">
              <a:rPr lang="el-GR" smtClean="0"/>
              <a:t>‹#›</a:t>
            </a:fld>
            <a:endParaRPr lang="el-GR"/>
          </a:p>
        </p:txBody>
      </p:sp>
      <p:sp>
        <p:nvSpPr>
          <p:cNvPr id="4" name="Vertical Text Placeholder 2">
            <a:extLst>
              <a:ext uri="{FF2B5EF4-FFF2-40B4-BE49-F238E27FC236}">
                <a16:creationId xmlns="" xmlns:a16="http://schemas.microsoft.com/office/drawing/2014/main" id="{8F7BD6BE-2BC4-BF4F-B825-C6F8B66655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15480" y="1825625"/>
            <a:ext cx="7632848" cy="4351338"/>
          </a:xfrm>
        </p:spPr>
        <p:txBody>
          <a:bodyPr vert="eaVert"/>
          <a:lstStyle>
            <a:lvl1pPr marL="324000" indent="-324000">
              <a:defRPr sz="2800"/>
            </a:lvl1pPr>
            <a:lvl2pPr marL="648000" indent="-324000">
              <a:buFont typeface="Arial" pitchFamily="34" charset="0"/>
              <a:buChar char="•"/>
              <a:defRPr/>
            </a:lvl2pPr>
            <a:lvl3pPr marL="972000" indent="-324000">
              <a:buFont typeface="Arial" pitchFamily="34" charset="0"/>
              <a:buChar char="•"/>
              <a:defRPr sz="2000"/>
            </a:lvl3pPr>
            <a:lvl4pPr marL="1296000" indent="-324000">
              <a:buFont typeface="Arial" pitchFamily="34" charset="0"/>
              <a:buChar char="•"/>
              <a:defRPr/>
            </a:lvl4pPr>
            <a:lvl5pPr marL="1620000" indent="-324000"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Vertical Title 1">
            <a:extLst>
              <a:ext uri="{FF2B5EF4-FFF2-40B4-BE49-F238E27FC236}">
                <a16:creationId xmlns="" xmlns:a16="http://schemas.microsoft.com/office/drawing/2014/main" id="{E1A2DEDC-B3F8-D547-A0C6-925BF43EAE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48328" y="1844823"/>
            <a:ext cx="2305472" cy="4332139"/>
          </a:xfrm>
        </p:spPr>
        <p:txBody>
          <a:bodyPr vert="eaVert"/>
          <a:lstStyle>
            <a:lvl1pPr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FDD239E-9E80-4753-BB21-9106A61669B4}" type="datetime1">
              <a:rPr lang="el-GR" smtClean="0"/>
              <a:t>3/10/2018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64764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D933A2BE-802A-0B41-9441-845EB990A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2" y="404664"/>
            <a:ext cx="7521480" cy="1325160"/>
          </a:xfrm>
        </p:spPr>
        <p:txBody>
          <a:bodyPr/>
          <a:lstStyle>
            <a:lvl1pPr>
              <a:defRPr sz="3600" b="1" baseline="0">
                <a:solidFill>
                  <a:schemeClr val="tx2">
                    <a:lumMod val="50000"/>
                  </a:schemeClr>
                </a:solidFill>
                <a:latin typeface="Titillium Web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977ED8-1571-4223-8DFF-FC5737134BC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1343472" y="1988840"/>
            <a:ext cx="10009188" cy="4249737"/>
          </a:xfrm>
        </p:spPr>
        <p:txBody>
          <a:bodyPr/>
          <a:lstStyle>
            <a:lvl1pPr marL="324000" indent="-324000">
              <a:defRPr sz="2800"/>
            </a:lvl1pPr>
            <a:lvl2pPr marL="648000" indent="-324000">
              <a:buFont typeface="Arial" pitchFamily="34" charset="0"/>
              <a:buChar char="•"/>
              <a:defRPr/>
            </a:lvl2pPr>
            <a:lvl3pPr marL="972000" indent="-324000">
              <a:buFont typeface="Arial" pitchFamily="34" charset="0"/>
              <a:buChar char="•"/>
              <a:defRPr sz="2000"/>
            </a:lvl3pPr>
            <a:lvl4pPr marL="1296000" indent="-324000">
              <a:buFont typeface="Arial" pitchFamily="34" charset="0"/>
              <a:buChar char="•"/>
              <a:defRPr/>
            </a:lvl4pPr>
            <a:lvl5pPr marL="1620000" indent="-324000"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FDD239E-9E80-4753-BB21-9106A61669B4}" type="datetime1">
              <a:rPr lang="el-GR" smtClean="0"/>
              <a:t>3/10/2018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07897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77ED8-1571-4223-8DFF-FC5737134BC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6F187022-CCAA-3642-9350-0768370F1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2" y="1709738"/>
            <a:ext cx="10003978" cy="2852737"/>
          </a:xfrm>
        </p:spPr>
        <p:txBody>
          <a:bodyPr anchor="b"/>
          <a:lstStyle>
            <a:lvl1pPr>
              <a:defRPr sz="60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="" xmlns:a16="http://schemas.microsoft.com/office/drawing/2014/main" id="{20588BA0-17DF-6349-84E6-63EE77A1B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3472" y="4589463"/>
            <a:ext cx="1000397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FDD239E-9E80-4753-BB21-9106A61669B4}" type="datetime1">
              <a:rPr lang="el-GR" smtClean="0"/>
              <a:t>3/10/2018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77ED8-1571-4223-8DFF-FC5737134BC9}" type="slidenum">
              <a:rPr lang="el-GR" smtClean="0"/>
              <a:t>‹#›</a:t>
            </a:fld>
            <a:endParaRPr lang="el-GR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D2FB96CE-B50C-2545-ABD1-87BC2B486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365125"/>
            <a:ext cx="7527352" cy="1325563"/>
          </a:xfrm>
        </p:spPr>
        <p:txBody>
          <a:bodyPr/>
          <a:lstStyle>
            <a:lvl1pPr>
              <a:defRPr lang="en-US" sz="3600" b="1" baseline="0" dirty="0">
                <a:solidFill>
                  <a:schemeClr val="tx2">
                    <a:lumMod val="50000"/>
                  </a:schemeClr>
                </a:solidFill>
                <a:latin typeface="Titillium Web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1"/>
          </p:nvPr>
        </p:nvSpPr>
        <p:spPr>
          <a:xfrm>
            <a:off x="1415480" y="1844824"/>
            <a:ext cx="4752528" cy="4320000"/>
          </a:xfrm>
        </p:spPr>
        <p:txBody>
          <a:bodyPr/>
          <a:lstStyle>
            <a:lvl1pPr marL="324000" indent="-324000">
              <a:defRPr sz="2800"/>
            </a:lvl1pPr>
            <a:lvl2pPr marL="648000" indent="-324000">
              <a:buFont typeface="Arial" pitchFamily="34" charset="0"/>
              <a:buChar char="•"/>
              <a:defRPr/>
            </a:lvl2pPr>
            <a:lvl3pPr marL="972000" indent="-324000">
              <a:buFont typeface="Arial" pitchFamily="34" charset="0"/>
              <a:buChar char="•"/>
              <a:defRPr sz="2000"/>
            </a:lvl3pPr>
            <a:lvl4pPr marL="1296000" indent="-324000">
              <a:buFont typeface="Arial" pitchFamily="34" charset="0"/>
              <a:buChar char="•"/>
              <a:defRPr/>
            </a:lvl4pPr>
            <a:lvl5pPr marL="1620000" indent="-324000"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2"/>
          </p:nvPr>
        </p:nvSpPr>
        <p:spPr>
          <a:xfrm>
            <a:off x="6527519" y="1844824"/>
            <a:ext cx="4753057" cy="4320629"/>
          </a:xfrm>
        </p:spPr>
        <p:txBody>
          <a:bodyPr/>
          <a:lstStyle>
            <a:lvl1pPr marL="324000" indent="-324000">
              <a:defRPr sz="2800"/>
            </a:lvl1pPr>
            <a:lvl2pPr marL="648000" indent="-324000">
              <a:buFont typeface="Arial" pitchFamily="34" charset="0"/>
              <a:buChar char="•"/>
              <a:defRPr/>
            </a:lvl2pPr>
            <a:lvl3pPr marL="972000" indent="-324000">
              <a:buFont typeface="Arial" pitchFamily="34" charset="0"/>
              <a:buChar char="•"/>
              <a:defRPr sz="2000"/>
            </a:lvl3pPr>
            <a:lvl4pPr marL="1296000" indent="-324000">
              <a:buFont typeface="Arial" pitchFamily="34" charset="0"/>
              <a:buChar char="•"/>
              <a:defRPr/>
            </a:lvl4pPr>
            <a:lvl5pPr marL="1620000" indent="-324000"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FDD239E-9E80-4753-BB21-9106A61669B4}" type="datetime1">
              <a:rPr lang="el-GR" smtClean="0"/>
              <a:t>3/10/2018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77ED8-1571-4223-8DFF-FC5737134BC9}" type="slidenum">
              <a:rPr lang="el-GR" smtClean="0"/>
              <a:t>‹#›</a:t>
            </a:fld>
            <a:endParaRPr lang="el-GR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D2FB96CE-B50C-2545-ABD1-87BC2B486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365125"/>
            <a:ext cx="7527352" cy="1325563"/>
          </a:xfrm>
        </p:spPr>
        <p:txBody>
          <a:bodyPr/>
          <a:lstStyle>
            <a:lvl1pPr>
              <a:defRPr lang="en-US" sz="3600" b="1" baseline="0" dirty="0">
                <a:solidFill>
                  <a:schemeClr val="tx2">
                    <a:lumMod val="50000"/>
                  </a:schemeClr>
                </a:solidFill>
                <a:latin typeface="Titillium Web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1"/>
          </p:nvPr>
        </p:nvSpPr>
        <p:spPr>
          <a:xfrm>
            <a:off x="1415480" y="2564755"/>
            <a:ext cx="4752000" cy="3672000"/>
          </a:xfrm>
        </p:spPr>
        <p:txBody>
          <a:bodyPr/>
          <a:lstStyle>
            <a:lvl1pPr marL="324000" indent="-324000">
              <a:defRPr sz="2800"/>
            </a:lvl1pPr>
            <a:lvl2pPr marL="648000" indent="-324000">
              <a:buFont typeface="Arial" pitchFamily="34" charset="0"/>
              <a:buChar char="•"/>
              <a:defRPr/>
            </a:lvl2pPr>
            <a:lvl3pPr marL="972000" indent="-324000">
              <a:buFont typeface="Arial" pitchFamily="34" charset="0"/>
              <a:buChar char="•"/>
              <a:defRPr sz="2000"/>
            </a:lvl3pPr>
            <a:lvl4pPr marL="1296000" indent="-324000">
              <a:buFont typeface="Arial" pitchFamily="34" charset="0"/>
              <a:buChar char="•"/>
              <a:defRPr/>
            </a:lvl4pPr>
            <a:lvl5pPr marL="1620000" indent="-324000"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2"/>
          </p:nvPr>
        </p:nvSpPr>
        <p:spPr>
          <a:xfrm>
            <a:off x="6528575" y="2564755"/>
            <a:ext cx="4752000" cy="3672557"/>
          </a:xfrm>
        </p:spPr>
        <p:txBody>
          <a:bodyPr/>
          <a:lstStyle>
            <a:lvl1pPr marL="324000" indent="-324000">
              <a:defRPr sz="2800"/>
            </a:lvl1pPr>
            <a:lvl2pPr marL="648000" indent="-324000">
              <a:buFont typeface="Arial" pitchFamily="34" charset="0"/>
              <a:buChar char="•"/>
              <a:defRPr/>
            </a:lvl2pPr>
            <a:lvl3pPr marL="972000" indent="-324000">
              <a:buFont typeface="Arial" pitchFamily="34" charset="0"/>
              <a:buChar char="•"/>
              <a:defRPr sz="2000"/>
            </a:lvl3pPr>
            <a:lvl4pPr marL="1296000" indent="-324000">
              <a:buFont typeface="Arial" pitchFamily="34" charset="0"/>
              <a:buChar char="•"/>
              <a:defRPr/>
            </a:lvl4pPr>
            <a:lvl5pPr marL="1620000" indent="-324000"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 dirty="0"/>
          </a:p>
        </p:txBody>
      </p:sp>
      <p:sp>
        <p:nvSpPr>
          <p:cNvPr id="6" name="Text Placeholder 2">
            <a:extLst>
              <a:ext uri="{FF2B5EF4-FFF2-40B4-BE49-F238E27FC236}">
                <a16:creationId xmlns="" xmlns:a16="http://schemas.microsoft.com/office/drawing/2014/main" id="{E30C239D-93B1-9945-9412-D53D1998C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5479" y="1753022"/>
            <a:ext cx="4752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="" xmlns:a16="http://schemas.microsoft.com/office/drawing/2014/main" id="{187CA7E7-FDF9-9541-9C3B-0E9F51F736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8576" y="1753022"/>
            <a:ext cx="4752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FDD239E-9E80-4753-BB21-9106A61669B4}" type="datetime1">
              <a:rPr lang="el-GR" smtClean="0"/>
              <a:t>3/10/2018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77208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77ED8-1571-4223-8DFF-FC5737134BC9}" type="slidenum">
              <a:rPr lang="el-GR" smtClean="0"/>
              <a:t>‹#›</a:t>
            </a:fld>
            <a:endParaRPr lang="el-GR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D2FB96CE-B50C-2545-ABD1-87BC2B486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365125"/>
            <a:ext cx="7527352" cy="1325563"/>
          </a:xfrm>
        </p:spPr>
        <p:txBody>
          <a:bodyPr/>
          <a:lstStyle>
            <a:lvl1pPr>
              <a:defRPr lang="en-US" sz="3600" b="1" baseline="0" dirty="0">
                <a:solidFill>
                  <a:schemeClr val="tx2">
                    <a:lumMod val="50000"/>
                  </a:schemeClr>
                </a:solidFill>
                <a:latin typeface="Titillium Web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FDD239E-9E80-4753-BB21-9106A61669B4}" type="datetime1">
              <a:rPr lang="el-GR" smtClean="0"/>
              <a:t>3/10/2018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81195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77ED8-1571-4223-8DFF-FC5737134BC9}" type="slidenum">
              <a:rPr lang="el-GR" smtClean="0"/>
              <a:t>‹#›</a:t>
            </a:fld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FDD239E-9E80-4753-BB21-9106A61669B4}" type="datetime1">
              <a:rPr lang="el-GR" smtClean="0"/>
              <a:t>3/10/2018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07208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77ED8-1571-4223-8DFF-FC5737134BC9}" type="slidenum">
              <a:rPr lang="el-GR" smtClean="0"/>
              <a:t>‹#›</a:t>
            </a:fld>
            <a:endParaRPr lang="el-GR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03E64AA8-103B-0C4C-AC73-64CB8718731B}"/>
              </a:ext>
            </a:extLst>
          </p:cNvPr>
          <p:cNvSpPr txBox="1">
            <a:spLocks/>
          </p:cNvSpPr>
          <p:nvPr userDrawn="1"/>
        </p:nvSpPr>
        <p:spPr>
          <a:xfrm>
            <a:off x="1371675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sz="3600" b="1" baseline="0" dirty="0">
                <a:solidFill>
                  <a:schemeClr val="tx2">
                    <a:lumMod val="50000"/>
                  </a:schemeClr>
                </a:solidFill>
                <a:latin typeface="Titillium Web"/>
              </a:rPr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24E09816-2698-B645-96DB-62B851486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9936" y="987425"/>
            <a:ext cx="5835452" cy="4889847"/>
          </a:xfrm>
        </p:spPr>
        <p:txBody>
          <a:bodyPr/>
          <a:lstStyle>
            <a:lvl1pPr marL="324000" indent="-324000">
              <a:defRPr sz="2800"/>
            </a:lvl1pPr>
            <a:lvl2pPr marL="648000" indent="-324000">
              <a:buFont typeface="Arial" pitchFamily="34" charset="0"/>
              <a:buChar char="•"/>
              <a:defRPr sz="2400"/>
            </a:lvl2pPr>
            <a:lvl3pPr marL="972000" indent="-324000">
              <a:buFont typeface="Arial" pitchFamily="34" charset="0"/>
              <a:buChar char="•"/>
              <a:defRPr sz="2000"/>
            </a:lvl3pPr>
            <a:lvl4pPr marL="1296000" indent="-324000">
              <a:buFont typeface="Arial" pitchFamily="34" charset="0"/>
              <a:buChar char="•"/>
              <a:defRPr sz="1800"/>
            </a:lvl4pPr>
            <a:lvl5pPr marL="1620000" indent="-324000">
              <a:buFont typeface="Arial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="" xmlns:a16="http://schemas.microsoft.com/office/drawing/2014/main" id="{5372C38D-31D1-604C-A23D-601701EDB1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75" y="2057400"/>
            <a:ext cx="3932237" cy="381158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FDD239E-9E80-4753-BB21-9106A61669B4}" type="datetime1">
              <a:rPr lang="el-GR" smtClean="0"/>
              <a:t>3/10/2018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29424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77ED8-1571-4223-8DFF-FC5737134BC9}" type="slidenum">
              <a:rPr lang="el-GR" smtClean="0"/>
              <a:t>‹#›</a:t>
            </a:fld>
            <a:endParaRPr lang="el-GR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03E64AA8-103B-0C4C-AC73-64CB8718731B}"/>
              </a:ext>
            </a:extLst>
          </p:cNvPr>
          <p:cNvSpPr txBox="1">
            <a:spLocks/>
          </p:cNvSpPr>
          <p:nvPr userDrawn="1"/>
        </p:nvSpPr>
        <p:spPr>
          <a:xfrm>
            <a:off x="1371675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sz="3600" b="1" baseline="0" dirty="0">
                <a:solidFill>
                  <a:schemeClr val="tx2">
                    <a:lumMod val="50000"/>
                  </a:schemeClr>
                </a:solidFill>
                <a:latin typeface="Titillium Web"/>
              </a:rPr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="" xmlns:a16="http://schemas.microsoft.com/office/drawing/2014/main" id="{5372C38D-31D1-604C-A23D-601701EDB1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75" y="2057400"/>
            <a:ext cx="3932237" cy="381158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="" xmlns:a16="http://schemas.microsoft.com/office/drawing/2014/main" id="{8123B6A3-D3A3-9F43-9025-0320EDF9D7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40424" y="1003647"/>
            <a:ext cx="581216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FDD239E-9E80-4753-BB21-9106A61669B4}" type="datetime1">
              <a:rPr lang="el-GR" smtClean="0"/>
              <a:t>3/10/2018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3642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13"/>
          <p:cNvPicPr/>
          <p:nvPr/>
        </p:nvPicPr>
        <p:blipFill>
          <a:blip r:embed="rId13"/>
          <a:srcRect l="3715" t="938" r="6723" b="13504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pic>
        <p:nvPicPr>
          <p:cNvPr id="46" name="Picture 10"/>
          <p:cNvPicPr/>
          <p:nvPr/>
        </p:nvPicPr>
        <p:blipFill>
          <a:blip r:embed="rId14"/>
          <a:stretch/>
        </p:blipFill>
        <p:spPr>
          <a:xfrm>
            <a:off x="8837640" y="169920"/>
            <a:ext cx="3250080" cy="1625040"/>
          </a:xfrm>
          <a:prstGeom prst="rect">
            <a:avLst/>
          </a:prstGeom>
          <a:ln>
            <a:noFill/>
          </a:ln>
        </p:spPr>
      </p:pic>
      <p:sp>
        <p:nvSpPr>
          <p:cNvPr id="48" name="CustomShape 1"/>
          <p:cNvSpPr/>
          <p:nvPr/>
        </p:nvSpPr>
        <p:spPr>
          <a:xfrm rot="19260000">
            <a:off x="4989600" y="4002480"/>
            <a:ext cx="7199640" cy="35640"/>
          </a:xfrm>
          <a:prstGeom prst="rect">
            <a:avLst/>
          </a:prstGeom>
          <a:gradFill>
            <a:gsLst>
              <a:gs pos="0">
                <a:schemeClr val="bg1">
                  <a:alpha val="25000"/>
                </a:schemeClr>
              </a:gs>
              <a:gs pos="100000">
                <a:srgbClr val="1A5EAA">
                  <a:alpha val="65000"/>
                </a:srgbClr>
              </a:gs>
            </a:gsLst>
            <a:lin ang="234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2"/>
          <p:cNvSpPr/>
          <p:nvPr/>
        </p:nvSpPr>
        <p:spPr>
          <a:xfrm rot="19860000">
            <a:off x="2968560" y="3574800"/>
            <a:ext cx="7811640" cy="35640"/>
          </a:xfrm>
          <a:prstGeom prst="rect">
            <a:avLst/>
          </a:prstGeom>
          <a:gradFill>
            <a:gsLst>
              <a:gs pos="0">
                <a:schemeClr val="bg1">
                  <a:alpha val="25000"/>
                </a:schemeClr>
              </a:gs>
              <a:gs pos="100000">
                <a:srgbClr val="1A5EAA">
                  <a:alpha val="65000"/>
                </a:srgbClr>
              </a:gs>
            </a:gsLst>
            <a:lin ang="174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" name="CustomShape 3"/>
          <p:cNvSpPr/>
          <p:nvPr/>
        </p:nvSpPr>
        <p:spPr>
          <a:xfrm rot="20220000">
            <a:off x="1867320" y="2960280"/>
            <a:ext cx="7811640" cy="35640"/>
          </a:xfrm>
          <a:prstGeom prst="rect">
            <a:avLst/>
          </a:prstGeom>
          <a:gradFill>
            <a:gsLst>
              <a:gs pos="0">
                <a:schemeClr val="bg1">
                  <a:alpha val="25000"/>
                </a:schemeClr>
              </a:gs>
              <a:gs pos="100000">
                <a:srgbClr val="1A5EAA">
                  <a:alpha val="65000"/>
                </a:srgbClr>
              </a:gs>
            </a:gsLst>
            <a:lin ang="138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1" name="Picture 4"/>
          <p:cNvPicPr/>
          <p:nvPr/>
        </p:nvPicPr>
        <p:blipFill>
          <a:blip r:embed="rId15"/>
          <a:stretch/>
        </p:blipFill>
        <p:spPr>
          <a:xfrm>
            <a:off x="7845480" y="6356520"/>
            <a:ext cx="547920" cy="364680"/>
          </a:xfrm>
          <a:prstGeom prst="rect">
            <a:avLst/>
          </a:prstGeom>
          <a:ln>
            <a:noFill/>
          </a:ln>
        </p:spPr>
      </p:pic>
      <p:sp>
        <p:nvSpPr>
          <p:cNvPr id="52" name="CustomShape 4"/>
          <p:cNvSpPr/>
          <p:nvPr/>
        </p:nvSpPr>
        <p:spPr>
          <a:xfrm>
            <a:off x="2855640" y="6338880"/>
            <a:ext cx="4920720" cy="38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0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Titillium Web"/>
                <a:ea typeface="Titillium Web"/>
              </a:rPr>
              <a:t>This project has received funding from the European Union’s Horizon 2020 research 
and innovation </a:t>
            </a:r>
            <a:r>
              <a:rPr lang="en-US" sz="1000" b="0" strike="noStrike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Titillium Web"/>
                <a:ea typeface="Titillium Web"/>
              </a:rPr>
              <a:t>programme</a:t>
            </a:r>
            <a:r>
              <a:rPr lang="en-US" sz="10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Titillium Web"/>
                <a:ea typeface="Titillium Web"/>
              </a:rPr>
              <a:t> under grant agreement No 731667 (MULTIDRONE)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 type="title"/>
          </p:nvPr>
        </p:nvSpPr>
        <p:spPr>
          <a:xfrm>
            <a:off x="1315800" y="365040"/>
            <a:ext cx="752148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1" strike="noStrike" spc="-1">
                <a:solidFill>
                  <a:srgbClr val="092545"/>
                </a:solidFill>
                <a:uFill>
                  <a:solidFill>
                    <a:srgbClr val="FFFFFF"/>
                  </a:solidFill>
                </a:uFill>
                <a:latin typeface="Titillium Web"/>
              </a:rPr>
              <a:t>Click to edit Master title style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6"/>
          <p:cNvSpPr>
            <a:spLocks noGrp="1"/>
          </p:cNvSpPr>
          <p:nvPr>
            <p:ph type="body"/>
          </p:nvPr>
        </p:nvSpPr>
        <p:spPr>
          <a:xfrm>
            <a:off x="1315800" y="1825560"/>
            <a:ext cx="10037520" cy="435096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tillium Web"/>
                <a:ea typeface="Titillium Web"/>
              </a:rPr>
              <a:t>Click to edit the outline text format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tillium Web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tillium Web"/>
                <a:ea typeface="Titillium Web"/>
              </a:rPr>
              <a:t>Second Outline Level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tillium Web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tillium Web"/>
                <a:ea typeface="Titillium Web"/>
              </a:rPr>
              <a:t>Third Outline Level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tillium Web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tillium Web"/>
                <a:ea typeface="Titillium Web"/>
              </a:rPr>
              <a:t>Fourth Outline Level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tillium Web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tillium Web"/>
                <a:ea typeface="Titillium Web"/>
              </a:rPr>
              <a:t>Fifth Outline Level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tillium Web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tillium Web"/>
                <a:ea typeface="Titillium Web"/>
              </a:rPr>
              <a:t>Sixth Outline Level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tillium Web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tillium Web"/>
                <a:ea typeface="Titillium Web"/>
              </a:rPr>
              <a:t>Seventh Outline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tillium Web"/>
                <a:ea typeface="Titillium Web"/>
              </a:rPr>
              <a:t>LevelClick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tillium Web"/>
                <a:ea typeface="Titillium Web"/>
              </a:rPr>
              <a:t> to edit Master text styles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tillium Web"/>
            </a:endParaRPr>
          </a:p>
          <a:p>
            <a:pPr marL="685800" lvl="1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tillium Web"/>
                <a:ea typeface="Titillium Web"/>
              </a:rPr>
              <a:t>Second level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tillium Web"/>
            </a:endParaRPr>
          </a:p>
          <a:p>
            <a:pPr marL="1143000" lvl="2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tillium Web"/>
                <a:ea typeface="Titillium Web"/>
              </a:rPr>
              <a:t>Third level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tillium Web"/>
            </a:endParaRPr>
          </a:p>
          <a:p>
            <a:pPr marL="1600200" lvl="3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tillium Web"/>
                <a:ea typeface="Titillium Web"/>
              </a:rPr>
              <a:t>Fourth level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tillium Web"/>
            </a:endParaRPr>
          </a:p>
          <a:p>
            <a:pPr marL="2057400" lvl="4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tillium Web"/>
                <a:ea typeface="Titillium Web"/>
              </a:rPr>
              <a:t>Fifth level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tillium Web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544272" y="635629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77ED8-1571-4223-8DFF-FC5737134BC9}" type="slidenum">
              <a:rPr lang="el-GR" smtClean="0"/>
              <a:t>‹#›</a:t>
            </a:fld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306984" y="636079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D239E-9E80-4753-BB21-9106A61669B4}" type="datetime1">
              <a:rPr lang="el-GR" smtClean="0"/>
              <a:t>3/10/2018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5" r:id="rId2"/>
    <p:sldLayoutId id="2147483665" r:id="rId3"/>
    <p:sldLayoutId id="2147483666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ftr="0"/>
  <p:txStyles>
    <p:titleStyle>
      <a:lvl1pPr eaLnBrk="1" hangingPunct="1">
        <a:defRPr>
          <a:solidFill>
            <a:schemeClr val="tx2">
              <a:lumMod val="50000"/>
            </a:schemeClr>
          </a:solidFill>
        </a:defRPr>
      </a:lvl1pPr>
    </p:titleStyle>
    <p:bodyStyle>
      <a:lvl1pPr marL="565200" indent="-457200" eaLnBrk="1" hangingPunct="1">
        <a:buFont typeface="Arial" pitchFamily="34" charset="0"/>
        <a:buChar char="•"/>
        <a:defRPr/>
      </a:lvl1pPr>
      <a:lvl2pPr eaLnBrk="1" hangingPunct="1">
        <a:defRPr sz="2400" baseline="0"/>
      </a:lvl2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038414-38D5-F64F-A651-A4358DE6F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1200" spc="-1" dirty="0">
                <a:solidFill>
                  <a:srgbClr val="092545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+mn-ea"/>
                <a:cs typeface="Times New Roman" pitchFamily="18" charset="0"/>
              </a:rPr>
              <a:t>UAV CINEMATOGRAPHY CONSTRAINTS IMPOSED BY VISUAL TARGET TRACKING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8D2A22A-2272-D644-BC76-D51B2FDFC4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Iason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Karakostas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Ioannis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Mademlis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Nikos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Nikolaidis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Ioannis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Pitas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Dpt. Artificial Intelligence and Information Analysis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Computer Science</a:t>
            </a:r>
            <a:endParaRPr lang="el-GR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Aristotle University of Thessaloniki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Greece</a:t>
            </a:r>
          </a:p>
        </p:txBody>
      </p:sp>
    </p:spTree>
    <p:extLst>
      <p:ext uri="{BB962C8B-B14F-4D97-AF65-F5344CB8AC3E}">
        <p14:creationId xmlns:p14="http://schemas.microsoft.com/office/powerpoint/2010/main" val="273769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887A79-3C2E-404A-AB2A-C8E19E905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Constraints On Maximum Focal Length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DD438BF1-DBBE-404B-97E3-553D96268C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977ED8-1571-4223-8DFF-FC5737134BC9}" type="slidenum">
              <a:rPr lang="el-GR" smtClean="0"/>
              <a:t>10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="" xmlns:a16="http://schemas.microsoft.com/office/drawing/2014/main" id="{A7F0D9BF-55E6-B544-8D32-BF367C8B1F40}"/>
                  </a:ext>
                </a:extLst>
              </p:cNvPr>
              <p:cNvSpPr>
                <a:spLocks noGrp="1"/>
              </p:cNvSpPr>
              <p:nvPr>
                <p:ph sz="quarter" idx="12"/>
              </p:nvPr>
            </p:nvSpPr>
            <p:spPr/>
            <p:txBody>
              <a:bodyPr/>
              <a:lstStyle/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Maximum focal length is calculated based on the camera projection equations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dirty="0">
                    <a:latin typeface="Times New Roman" pitchFamily="18" charset="0"/>
                    <a:cs typeface="Times New Roman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e>
                        </m:d>
                      </m:num>
                      <m:den>
                        <m:sSubSup>
                          <m:sSub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sz="2400" dirty="0">
                    <a:latin typeface="Times New Roman" pitchFamily="18" charset="0"/>
                    <a:cs typeface="Times New Roman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e>
                        </m:d>
                      </m:num>
                      <m:den>
                        <m:sSubSup>
                          <m:sSub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sz="2400" dirty="0">
                    <a:latin typeface="Times New Roman" pitchFamily="18" charset="0"/>
                    <a:cs typeface="Times New Roman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: target/UAV expected position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dirty="0">
                    <a:latin typeface="Times New Roman" pitchFamily="18" charset="0"/>
                    <a:cs typeface="Times New Roman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: target center (pixel coordinates)</a:t>
                </a:r>
                <a:br>
                  <a:rPr lang="en-US" sz="2400" dirty="0">
                    <a:latin typeface="Times New Roman" pitchFamily="18" charset="0"/>
                    <a:cs typeface="Times New Roman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: image center (pixel coordinates)</a:t>
                </a:r>
                <a:br>
                  <a:rPr lang="en-US" sz="2400" dirty="0">
                    <a:latin typeface="Times New Roman" pitchFamily="18" charset="0"/>
                    <a:cs typeface="Times New Roman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: pixel size (mm) </a:t>
                </a:r>
                <a:br>
                  <a:rPr lang="en-US" sz="2400" dirty="0">
                    <a:latin typeface="Times New Roman" pitchFamily="18" charset="0"/>
                    <a:cs typeface="Times New Roman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: rows of the rotation matrix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7F0D9BF-55E6-B544-8D32-BF367C8B1F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2"/>
              </p:nvPr>
            </p:nvSpPr>
            <p:spPr>
              <a:blipFill rotWithShape="1">
                <a:blip r:embed="rId2"/>
                <a:stretch>
                  <a:fillRect l="-792" t="-1148" r="-67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52DA4DF-6B1C-6F40-BB88-AB9C8DCB1C0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FDD239E-9E80-4753-BB21-9106A61669B4}" type="datetime1">
              <a:rPr lang="el-GR" smtClean="0"/>
              <a:t>3/10/2018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5136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72A5E1-1263-E54A-8D67-C7A94340E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Constraints On Maximum Focal Length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07588943-59CA-6F48-8425-E2C4398C34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977ED8-1571-4223-8DFF-FC5737134BC9}" type="slidenum">
              <a:rPr lang="el-GR" smtClean="0"/>
              <a:t>11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="" xmlns:a16="http://schemas.microsoft.com/office/drawing/2014/main" id="{3CC6F987-6A3F-3843-A20C-8E6D74D26092}"/>
                  </a:ext>
                </a:extLst>
              </p:cNvPr>
              <p:cNvSpPr>
                <a:spLocks noGrp="1"/>
              </p:cNvSpPr>
              <p:nvPr>
                <p:ph sz="quarter" idx="12"/>
              </p:nvPr>
            </p:nvSpPr>
            <p:spPr/>
            <p:txBody>
              <a:bodyPr/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Rotation Matrix</a:t>
                </a:r>
              </a:p>
              <a:p>
                <a:pPr lvl="1"/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the camera axis points directly at the target the unit vector of the k-axis for the Camera Coordinate System(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), can be obtained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as follows: </a:t>
                </a:r>
                <a:br>
                  <a:rPr lang="en-US" dirty="0">
                    <a:latin typeface="Times New Roman" pitchFamily="18" charset="0"/>
                    <a:cs typeface="Times New Roman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num>
                              <m:den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b>
                                    </m:sSub>
                                  </m:e>
                                </m:d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dirty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×−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num>
                              <m:den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b>
                                    </m:sSub>
                                  </m:e>
                                </m:d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b>
                                    </m:sSub>
                                  </m:num>
                                  <m:den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+1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den>
                                </m:f>
                              </m:e>
                            </m:d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×−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b>
                                    </m:sSub>
                                  </m:num>
                                  <m:den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+1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den>
                                </m:f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dirty="0">
                    <a:latin typeface="Times New Roman" pitchFamily="18" charset="0"/>
                    <a:cs typeface="Times New Roman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den>
                    </m:f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den>
                    </m:f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CC6F987-6A3F-3843-A20C-8E6D74D260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2"/>
              </p:nvPr>
            </p:nvSpPr>
            <p:spPr>
              <a:blipFill rotWithShape="1">
                <a:blip r:embed="rId2"/>
                <a:stretch>
                  <a:fillRect l="-1035" t="-1435" r="-85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E9F13BF-9238-AB40-BC02-2425AC9F03A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FDD239E-9E80-4753-BB21-9106A61669B4}" type="datetime1">
              <a:rPr lang="el-GR" smtClean="0"/>
              <a:t>3/10/2018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1863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75C8AF-EFD6-D74F-946A-10F789833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Constraints On Maximum Focal Length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294EC1FA-292B-D649-A06D-A896FC254D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977ED8-1571-4223-8DFF-FC5737134BC9}" type="slidenum">
              <a:rPr lang="el-GR" smtClean="0"/>
              <a:t>12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="" xmlns:a16="http://schemas.microsoft.com/office/drawing/2014/main" id="{617162E8-41BE-724B-A5EB-6C53FD753307}"/>
                  </a:ext>
                </a:extLst>
              </p:cNvPr>
              <p:cNvSpPr>
                <a:spLocks noGrp="1"/>
              </p:cNvSpPr>
              <p:nvPr>
                <p:ph sz="quarter" idx="12"/>
              </p:nvPr>
            </p:nvSpPr>
            <p:spPr/>
            <p:txBody>
              <a:bodyPr/>
              <a:lstStyle/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Using the limit constraint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sz="2400" b="0" dirty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sz="2400" b="0" dirty="0">
                    <a:latin typeface="Times New Roman" pitchFamily="18" charset="0"/>
                    <a:cs typeface="Times New Roman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2400" b="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b="0" dirty="0">
                    <a:latin typeface="Times New Roman" pitchFamily="18" charset="0"/>
                    <a:cs typeface="Times New Roman" pitchFamily="18" charset="0"/>
                  </a:rPr>
                  <a:t>Using projection equations,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is given by:</a:t>
                </a:r>
                <a:br>
                  <a:rPr lang="en-US" sz="2400" dirty="0">
                    <a:latin typeface="Times New Roman" pitchFamily="18" charset="0"/>
                    <a:cs typeface="Times New Roman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sSup>
                                          <m:sSupPr>
                                            <m:ctrlPr>
                                              <a:rPr lang="en-US" sz="2000" b="0" i="1" smtClean="0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sSubSup>
                                      <m:sSubSupPr>
                                        <m:ctrlPr>
                                          <a:rPr lang="en-US" sz="2000" b="0" i="1" smtClean="0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sSup>
                                          <m:sSupPr>
                                            <m:ctrlPr>
                                              <a:rPr lang="en-US" sz="2000" b="0" i="1" smtClean="0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</m:sub>
                                      <m:sup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sSup>
                                          <m:sSupPr>
                                            <m:ctrlPr>
                                              <a:rPr lang="en-US" sz="2000" b="0" i="1" smtClean="0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p>
                              <m:sSup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sSup>
                                          <m:sSupPr>
                                            <m:ctrlPr>
                                              <a:rPr lang="en-US" sz="2000" i="1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sz="2400" dirty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where</a:t>
                </a:r>
                <a:br>
                  <a:rPr lang="en-US" sz="2400" dirty="0">
                    <a:latin typeface="Times New Roman" pitchFamily="18" charset="0"/>
                    <a:cs typeface="Times New Roman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br>
                  <a:rPr lang="en-US" sz="2400" dirty="0">
                    <a:latin typeface="Times New Roman" pitchFamily="18" charset="0"/>
                    <a:cs typeface="Times New Roman" pitchFamily="18" charset="0"/>
                  </a:rPr>
                </a:b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17162E8-41BE-724B-A5EB-6C53FD7533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2"/>
              </p:nvPr>
            </p:nvSpPr>
            <p:spPr>
              <a:blipFill rotWithShape="1">
                <a:blip r:embed="rId2"/>
                <a:stretch>
                  <a:fillRect l="-792" t="-114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1B7F392-370E-244E-A524-28F81EA17A4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FDD239E-9E80-4753-BB21-9106A61669B4}" type="datetime1">
              <a:rPr lang="el-GR" smtClean="0"/>
              <a:t>3/10/2018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7318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27D8BB1-FFF3-494A-9201-41869E79F9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596" y="1991871"/>
            <a:ext cx="4930028" cy="36975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1D103B-7CFB-C644-AEA0-87627F6F0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Constraints On Maximum Focal Length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84DBDAF7-4D93-9149-8D67-CC05AE4EB4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977ED8-1571-4223-8DFF-FC5737134BC9}" type="slidenum">
              <a:rPr lang="el-GR" smtClean="0"/>
              <a:t>13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="" xmlns:a16="http://schemas.microsoft.com/office/drawing/2014/main" id="{818F1303-EAB8-AA42-973E-99FDBAB40E07}"/>
                  </a:ext>
                </a:extLst>
              </p:cNvPr>
              <p:cNvSpPr>
                <a:spLocks noGrp="1"/>
              </p:cNvSpPr>
              <p:nvPr>
                <p:ph sz="quarter" idx="12"/>
              </p:nvPr>
            </p:nvSpPr>
            <p:spPr/>
            <p:txBody>
              <a:bodyPr/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Experimental cases</a:t>
                </a:r>
              </a:p>
              <a:p>
                <a:pPr lvl="1"/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8 cases for the deviation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l-GR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18F1303-EAB8-AA42-973E-99FDBAB40E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2"/>
              </p:nvPr>
            </p:nvSpPr>
            <p:spPr>
              <a:blipFill rotWithShape="1">
                <a:blip r:embed="rId3"/>
                <a:stretch>
                  <a:fillRect l="-1035" t="-143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B027DD8-BA5F-184D-80AB-FC383E0A7C7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FDD239E-9E80-4753-BB21-9106A61669B4}" type="datetime1">
              <a:rPr lang="el-GR" smtClean="0"/>
              <a:t>3/10/2018</a:t>
            </a:fld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="" xmlns:a16="http://schemas.microsoft.com/office/drawing/2014/main" id="{29CA0049-F01A-6D4E-9195-65AD0BCBCF4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37183367"/>
                  </p:ext>
                </p:extLst>
              </p:nvPr>
            </p:nvGraphicFramePr>
            <p:xfrm>
              <a:off x="3044701" y="2924944"/>
              <a:ext cx="2032000" cy="3050992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2032000">
                      <a:extLst>
                        <a:ext uri="{9D8B030D-6E8A-4147-A177-3AD203B41FA5}">
                          <a16:colId xmlns="" xmlns:a16="http://schemas.microsoft.com/office/drawing/2014/main" val="387925299"/>
                        </a:ext>
                      </a:extLst>
                    </a:gridCol>
                  </a:tblGrid>
                  <a:tr h="38137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dirty="0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dirty="0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l-GR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l-GR" dirty="0" smtClean="0">
                                    <a:latin typeface="Cambria Math" panose="02040503050406030204" pitchFamily="18" charset="0"/>
                                  </a:rPr>
                                  <m:t>=[5, 0,</m:t>
                                </m:r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dirty="0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dirty="0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l-GR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l-GR" dirty="0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2488693548"/>
                      </a:ext>
                    </a:extLst>
                  </a:tr>
                  <a:tr h="38137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dirty="0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dirty="0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l-GR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l-GR" dirty="0" smtClean="0">
                                    <a:latin typeface="Cambria Math" panose="02040503050406030204" pitchFamily="18" charset="0"/>
                                  </a:rPr>
                                  <m:t>=[−5, 0,</m:t>
                                </m:r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dirty="0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dirty="0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l-GR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l-GR" dirty="0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1457838183"/>
                      </a:ext>
                    </a:extLst>
                  </a:tr>
                  <a:tr h="38137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dirty="0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dirty="0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l-GR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l-GR" dirty="0" smtClean="0">
                                    <a:latin typeface="Cambria Math" panose="02040503050406030204" pitchFamily="18" charset="0"/>
                                  </a:rPr>
                                  <m:t>=[0, 5,</m:t>
                                </m:r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dirty="0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dirty="0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l-GR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l-GR" dirty="0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4035966296"/>
                      </a:ext>
                    </a:extLst>
                  </a:tr>
                  <a:tr h="38137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dirty="0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dirty="0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l-GR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l-GR" dirty="0" smtClean="0">
                                    <a:latin typeface="Cambria Math" panose="02040503050406030204" pitchFamily="18" charset="0"/>
                                  </a:rPr>
                                  <m:t>=[0, −5,</m:t>
                                </m:r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dirty="0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dirty="0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l-GR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l-GR" dirty="0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652047828"/>
                      </a:ext>
                    </a:extLst>
                  </a:tr>
                  <a:tr h="38137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dirty="0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dirty="0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l-GR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lang="el-GR" dirty="0" smtClean="0">
                                    <a:latin typeface="Cambria Math" panose="02040503050406030204" pitchFamily="18" charset="0"/>
                                  </a:rPr>
                                  <m:t>=[5, 5,</m:t>
                                </m:r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dirty="0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dirty="0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l-GR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l-GR" dirty="0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3908705834"/>
                      </a:ext>
                    </a:extLst>
                  </a:tr>
                  <a:tr h="38137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dirty="0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dirty="0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l-GR" dirty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  <m:r>
                                  <a:rPr lang="el-GR" dirty="0" smtClean="0">
                                    <a:latin typeface="Cambria Math" panose="02040503050406030204" pitchFamily="18" charset="0"/>
                                  </a:rPr>
                                  <m:t>=[−5, −5,</m:t>
                                </m:r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dirty="0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dirty="0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l-GR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l-GR" dirty="0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4097879279"/>
                      </a:ext>
                    </a:extLst>
                  </a:tr>
                  <a:tr h="38137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dirty="0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dirty="0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l-GR" dirty="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  <m:r>
                                  <a:rPr lang="el-GR" dirty="0" smtClean="0">
                                    <a:latin typeface="Cambria Math" panose="02040503050406030204" pitchFamily="18" charset="0"/>
                                  </a:rPr>
                                  <m:t>=[−5, 5,</m:t>
                                </m:r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dirty="0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dirty="0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l-GR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l-GR" dirty="0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2906651576"/>
                      </a:ext>
                    </a:extLst>
                  </a:tr>
                  <a:tr h="38137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dirty="0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dirty="0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l-GR" dirty="0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  <m:r>
                                  <a:rPr lang="el-GR" dirty="0" smtClean="0">
                                    <a:latin typeface="Cambria Math" panose="02040503050406030204" pitchFamily="18" charset="0"/>
                                  </a:rPr>
                                  <m:t>=[5, −5,</m:t>
                                </m:r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dirty="0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dirty="0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l-GR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l-GR" dirty="0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101302538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29CA0049-F01A-6D4E-9195-65AD0BCBCF4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37183367"/>
                  </p:ext>
                </p:extLst>
              </p:nvPr>
            </p:nvGraphicFramePr>
            <p:xfrm>
              <a:off x="3044701" y="2924944"/>
              <a:ext cx="2032000" cy="3050992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387925299"/>
                        </a:ext>
                      </a:extLst>
                    </a:gridCol>
                  </a:tblGrid>
                  <a:tr h="38137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t="-3333" r="-621" b="-71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8693548"/>
                      </a:ext>
                    </a:extLst>
                  </a:tr>
                  <a:tr h="38137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t="-103333" r="-621" b="-61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7838183"/>
                      </a:ext>
                    </a:extLst>
                  </a:tr>
                  <a:tr h="38137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t="-203333" r="-621" b="-51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5966296"/>
                      </a:ext>
                    </a:extLst>
                  </a:tr>
                  <a:tr h="38137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t="-293548" r="-621" b="-3967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52047828"/>
                      </a:ext>
                    </a:extLst>
                  </a:tr>
                  <a:tr h="38137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t="-406667" r="-621" b="-3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08705834"/>
                      </a:ext>
                    </a:extLst>
                  </a:tr>
                  <a:tr h="38137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t="-506667" r="-621" b="-2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97879279"/>
                      </a:ext>
                    </a:extLst>
                  </a:tr>
                  <a:tr h="38137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t="-606667" r="-621" b="-1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6651576"/>
                      </a:ext>
                    </a:extLst>
                  </a:tr>
                  <a:tr h="38137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t="-706667" r="-621" b="-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302538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3159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40D69A6-CA39-084A-8C5F-15F71B1AB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Constraints On Maximum Focal Length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D1C29418-A1E6-1B40-AD01-FE9BCDF935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977ED8-1571-4223-8DFF-FC5737134BC9}" type="slidenum">
              <a:rPr lang="el-GR" smtClean="0"/>
              <a:t>14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="" xmlns:a16="http://schemas.microsoft.com/office/drawing/2014/main" id="{237C3474-529D-8D40-BBC4-4A585BE244EC}"/>
                  </a:ext>
                </a:extLst>
              </p:cNvPr>
              <p:cNvSpPr>
                <a:spLocks noGrp="1"/>
              </p:cNvSpPr>
              <p:nvPr>
                <p:ph sz="quarter" idx="12"/>
              </p:nvPr>
            </p:nvSpPr>
            <p:spPr/>
            <p:txBody>
              <a:bodyPr/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Lateral Tracking Shot</a:t>
                </a:r>
              </a:p>
              <a:p>
                <a:pPr lvl="1"/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UAV position is given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,0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Target position is given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is the camera framerate</a:t>
                </a:r>
              </a:p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Maximum focal length for the LTS is now given by</a:t>
                </a:r>
                <a:br>
                  <a:rPr lang="en-US" dirty="0">
                    <a:latin typeface="Times New Roman" pitchFamily="18" charset="0"/>
                    <a:cs typeface="Times New Roman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rad>
                      </m:den>
                    </m:f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37C3474-529D-8D40-BBC4-4A585BE244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2"/>
              </p:nvPr>
            </p:nvSpPr>
            <p:spPr>
              <a:blipFill rotWithShape="1">
                <a:blip r:embed="rId2"/>
                <a:stretch>
                  <a:fillRect l="-1035" t="-143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9C46A26-8EF4-6147-B7F3-0B056CA11CF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FDD239E-9E80-4753-BB21-9106A61669B4}" type="datetime1">
              <a:rPr lang="el-GR" smtClean="0"/>
              <a:t>3/10/2018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8694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96C9F5-BDCC-E54A-B68C-806E9B98F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Constraints On Maximum Focal Length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F41CBDE3-10D7-0441-A364-9F316D4CE3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977ED8-1571-4223-8DFF-FC5737134BC9}" type="slidenum">
              <a:rPr lang="el-GR" smtClean="0"/>
              <a:t>15</a:t>
            </a:fld>
            <a:endParaRPr lang="el-GR"/>
          </a:p>
        </p:txBody>
      </p:sp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9A981FF3-7348-1D4C-A710-250DB9EC662A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252" y="1729824"/>
            <a:ext cx="5172820" cy="3960440"/>
          </a:xfrm>
        </p:spPr>
      </p:pic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59B5E27-5F34-884E-B3C5-614C752AEF8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FDD239E-9E80-4753-BB21-9106A61669B4}" type="datetime1">
              <a:rPr lang="el-GR" smtClean="0"/>
              <a:t>3/10/2018</a:t>
            </a:fld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07F3906E-E82B-0C47-B374-41AA47348AEF}"/>
                  </a:ext>
                </a:extLst>
              </p:cNvPr>
              <p:cNvSpPr txBox="1"/>
              <p:nvPr/>
            </p:nvSpPr>
            <p:spPr>
              <a:xfrm>
                <a:off x="6744072" y="5705869"/>
                <a:ext cx="47336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Titillium Web" pitchFamily="2" charset="77"/>
                  </a:rPr>
                  <a:t>Variation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</a:rPr>
                      <m:t>𝑚𝑎𝑥</m:t>
                    </m:r>
                  </m:oMath>
                </a14:m>
                <a:r>
                  <a:rPr lang="en-US" sz="2400" dirty="0">
                    <a:latin typeface="Titillium Web" pitchFamily="2" charset="77"/>
                  </a:rPr>
                  <a:t> against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400" dirty="0">
                    <a:latin typeface="Titillium Web" pitchFamily="2" charset="77"/>
                  </a:rPr>
                  <a:t> for LTS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7F3906E-E82B-0C47-B374-41AA47348A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072" y="5705869"/>
                <a:ext cx="4733668" cy="461665"/>
              </a:xfrm>
              <a:prstGeom prst="rect">
                <a:avLst/>
              </a:prstGeom>
              <a:blipFill>
                <a:blip r:embed="rId3"/>
                <a:stretch>
                  <a:fillRect l="-1872" t="-5263" r="-1070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ED1F99EE-D957-EA4A-899B-6A527FAF230B}"/>
                  </a:ext>
                </a:extLst>
              </p:cNvPr>
              <p:cNvSpPr txBox="1"/>
              <p:nvPr/>
            </p:nvSpPr>
            <p:spPr>
              <a:xfrm>
                <a:off x="1306984" y="1729824"/>
                <a:ext cx="4789016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Variations in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target altitude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affect all study cases 1 – 8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the projected ROI center will not change in pixel coordinates, if the target approaches or goes away from the UAV</a:t>
                </a:r>
                <a:r>
                  <a:rPr lang="el-GR" sz="24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Due to the position of the UAV, target acceleration and deceleration have identical impact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D1F99EE-D957-EA4A-899B-6A527FAF23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984" y="1729824"/>
                <a:ext cx="4789016" cy="3785652"/>
              </a:xfrm>
              <a:prstGeom prst="rect">
                <a:avLst/>
              </a:prstGeom>
              <a:blipFill rotWithShape="1">
                <a:blip r:embed="rId4"/>
                <a:stretch>
                  <a:fillRect l="-1654" t="-1288" r="-3308" b="-273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442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023891-D64B-D342-9A44-788717C72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Constraints On Maximum Focal Length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196FBD1A-41E0-D048-9679-CD1442A5A9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977ED8-1571-4223-8DFF-FC5737134BC9}" type="slidenum">
              <a:rPr lang="el-GR" smtClean="0"/>
              <a:t>16</a:t>
            </a:fld>
            <a:endParaRPr lang="el-G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="" xmlns:a16="http://schemas.microsoft.com/office/drawing/2014/main" id="{8FB1C381-2683-3A41-B4A3-CA43A654E3FB}"/>
                  </a:ext>
                </a:extLst>
              </p:cNvPr>
              <p:cNvSpPr>
                <a:spLocks noGrp="1"/>
              </p:cNvSpPr>
              <p:nvPr>
                <p:ph sz="quarter" idx="12"/>
              </p:nvPr>
            </p:nvSpPr>
            <p:spPr>
              <a:xfrm>
                <a:off x="1343472" y="1799682"/>
                <a:ext cx="5904656" cy="4249737"/>
              </a:xfrm>
            </p:spPr>
            <p:txBody>
              <a:bodyPr/>
              <a:lstStyle/>
              <a:p>
                <a:pPr algn="l" rtl="0"/>
                <a:r>
                  <a:rPr lang="en-US" altLang="en-US" sz="20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Cases 1-2: </a:t>
                </a:r>
                <a:r>
                  <a:rPr lang="en-US" altLang="en-US" sz="16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UAV approaches the</a:t>
                </a:r>
                <a:r>
                  <a:rPr lang="en-US" altLang="en-US" sz="16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16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target and the maximum focal length decreases, before increasing again as the UAV</a:t>
                </a:r>
                <a:r>
                  <a:rPr lang="en-US" altLang="en-US" sz="16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16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is flying parallel to the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16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-axis. When the drone is positioned far</a:t>
                </a:r>
                <a:r>
                  <a:rPr lang="en-US" altLang="en-US" sz="16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16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from the target, any change in target </a:t>
                </a:r>
                <a:r>
                  <a:rPr lang="en-US" altLang="en-US" sz="16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velocity corresponds </a:t>
                </a:r>
                <a:r>
                  <a:rPr lang="en-US" altLang="en-US" sz="16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to a small change in the</a:t>
                </a:r>
                <a:r>
                  <a:rPr lang="en-US" altLang="en-US" sz="16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16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distance between the UAV and the target.</a:t>
                </a:r>
                <a:r>
                  <a:rPr lang="en-US" altLang="en-US" sz="16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algn="l" rtl="0"/>
                <a:r>
                  <a:rPr lang="en-US" altLang="en-US" sz="20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Cases 3-4: </a:t>
                </a:r>
              </a:p>
              <a:p>
                <a:pPr lvl="1" algn="l" rtl="0"/>
                <a:r>
                  <a:rPr lang="en-US" altLang="en-US" sz="16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target deviates from its expected position but remains on the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16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-axis </a:t>
                </a:r>
              </a:p>
              <a:p>
                <a:pPr lvl="1"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16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en-US" sz="1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altLang="en-US" sz="16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increases with distance between the UAV and the target. </a:t>
                </a:r>
                <a:endParaRPr lang="el-GR" altLang="en-US" sz="16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1"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altLang="en-US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16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slightly increases when the UAV is very close to the target.</a:t>
                </a:r>
                <a:r>
                  <a:rPr lang="en-US" altLang="en-US" sz="18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l-GR" altLang="en-US" sz="18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l" rtl="0"/>
                <a:r>
                  <a:rPr lang="en-US" altLang="en-US" sz="20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Cases 5-</a:t>
                </a:r>
                <a:r>
                  <a:rPr lang="el-GR" altLang="en-US" sz="20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8</a:t>
                </a:r>
                <a:r>
                  <a:rPr lang="en-US" altLang="en-US" sz="20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lvl="1"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altLang="en-US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16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depends on the angle between the </a:t>
                </a:r>
                <a:r>
                  <a:rPr lang="en-US" altLang="en-US" sz="1600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LookAt</a:t>
                </a:r>
                <a:r>
                  <a:rPr lang="en-US" altLang="en-US" sz="16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vector and the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16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-axis: it has lower values when this</a:t>
                </a:r>
                <a:r>
                  <a:rPr lang="en-US" altLang="en-US" sz="16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16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angle is close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l-GR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l-GR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l-GR" altLang="en-US" sz="16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16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altLang="en-US" sz="16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).</a:t>
                </a:r>
                <a:endParaRPr lang="en-US" altLang="en-US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FB1C381-2683-3A41-B4A3-CA43A654E3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2"/>
              </p:nvPr>
            </p:nvSpPr>
            <p:spPr>
              <a:xfrm>
                <a:off x="1343472" y="1799682"/>
                <a:ext cx="5904656" cy="4249737"/>
              </a:xfrm>
              <a:blipFill rotWithShape="1">
                <a:blip r:embed="rId2"/>
                <a:stretch>
                  <a:fillRect l="-826" t="-717" r="-123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9A16BE3-05A8-1B4F-8F23-91E55B8411A0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FDD239E-9E80-4753-BB21-9106A61669B4}" type="datetime1">
              <a:rPr lang="el-GR" smtClean="0"/>
              <a:t>3/10/2018</a:t>
            </a:fld>
            <a:endParaRPr lang="el-GR" dirty="0"/>
          </a:p>
        </p:txBody>
      </p:sp>
      <p:sp>
        <p:nvSpPr>
          <p:cNvPr id="8" name="Rectangle 3">
            <a:extLst>
              <a:ext uri="{FF2B5EF4-FFF2-40B4-BE49-F238E27FC236}">
                <a16:creationId xmlns="" xmlns:a16="http://schemas.microsoft.com/office/drawing/2014/main" id="{ED9FFF66-94D2-244D-B6E1-17B265053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2B2D47F-EE86-3B4F-9AD5-A1EE0F92FE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1988840"/>
            <a:ext cx="4253952" cy="33826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65C61652-50EB-874A-A3A5-4465D31BA17D}"/>
                  </a:ext>
                </a:extLst>
              </p:cNvPr>
              <p:cNvSpPr txBox="1"/>
              <p:nvPr/>
            </p:nvSpPr>
            <p:spPr>
              <a:xfrm>
                <a:off x="7536160" y="5608141"/>
                <a:ext cx="414575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Variation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baseline="-25000" dirty="0">
                        <a:latin typeface="Cambria Math" panose="02040503050406030204" pitchFamily="18" charset="0"/>
                      </a:rPr>
                      <m:t>𝑚𝑎𝑥</m:t>
                    </m:r>
                  </m:oMath>
                </a14:m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against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for FLYBY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5C61652-50EB-874A-A3A5-4465D31BA1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6160" y="5608141"/>
                <a:ext cx="4145750" cy="400110"/>
              </a:xfrm>
              <a:prstGeom prst="rect">
                <a:avLst/>
              </a:prstGeom>
              <a:blipFill rotWithShape="1">
                <a:blip r:embed="rId4"/>
                <a:stretch>
                  <a:fillRect l="-1471" t="-7576" r="-441" b="-2575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609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7A98E5EA-70F4-7E4B-82C9-5D27A9CF73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518" y="2313517"/>
            <a:ext cx="3162300" cy="2514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E4C45D-7639-D646-8FEA-0B147DF6D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Constraints On Maximum Focal Length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14856353-C7C4-5B45-B563-4B592B79AF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977ED8-1571-4223-8DFF-FC5737134BC9}" type="slidenum">
              <a:rPr lang="el-GR" smtClean="0"/>
              <a:t>17</a:t>
            </a:fld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B02091A-7FAE-1A47-8066-ADB1063CE3D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FDD239E-9E80-4753-BB21-9106A61669B4}" type="datetime1">
              <a:rPr lang="el-GR" smtClean="0"/>
              <a:t>3/10/2018</a:t>
            </a:fld>
            <a:endParaRPr lang="el-GR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A1623CF-CF57-724B-B83F-3647CF6A7B9F}"/>
              </a:ext>
            </a:extLst>
          </p:cNvPr>
          <p:cNvSpPr txBox="1"/>
          <p:nvPr/>
        </p:nvSpPr>
        <p:spPr>
          <a:xfrm>
            <a:off x="9366015" y="4892420"/>
            <a:ext cx="692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tillium Web" pitchFamily="2" charset="77"/>
              </a:rPr>
              <a:t>VTS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4B1B472-7710-1745-9DB5-236AECA3FDF0}"/>
              </a:ext>
            </a:extLst>
          </p:cNvPr>
          <p:cNvSpPr txBox="1"/>
          <p:nvPr/>
        </p:nvSpPr>
        <p:spPr>
          <a:xfrm>
            <a:off x="1910239" y="4892418"/>
            <a:ext cx="1401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tillium Web" pitchFamily="2" charset="77"/>
              </a:rPr>
              <a:t>FLYOVER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BC34D41-DB2C-0C42-8E70-20213E2F03F1}"/>
              </a:ext>
            </a:extLst>
          </p:cNvPr>
          <p:cNvSpPr txBox="1"/>
          <p:nvPr/>
        </p:nvSpPr>
        <p:spPr>
          <a:xfrm>
            <a:off x="5622097" y="4892419"/>
            <a:ext cx="1079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tillium Web" pitchFamily="2" charset="77"/>
              </a:rPr>
              <a:t>CHASE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35BE7FF-DFA8-8745-ACE4-E19651BAF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12" y="2313517"/>
            <a:ext cx="3200400" cy="24511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7D1ECC7-1DDE-A841-A1AB-57DA4ED405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24" y="2348880"/>
            <a:ext cx="32004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49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701B37-0322-4840-85AE-A75E64231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Conclusions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C4C95AF7-904A-5B4D-B4F6-E1732513B3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977ED8-1571-4223-8DFF-FC5737134BC9}" type="slidenum">
              <a:rPr lang="el-GR" smtClean="0"/>
              <a:t>18</a:t>
            </a:fld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C21A4D9-51A8-424E-876A-A5D772F2AE8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Industry-standard target-tracking UAV/camera motion types have been formalized and geometrically modelled 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Maximum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focal length constraints for computer vision-assisted UAV physical target following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have been extracted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 derived formulas can be readily employed as low-level rules in intelligent UAV shooting and cinematography planning systems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939BE93-95B7-7A40-9CF1-3D67B75E3C4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FDD239E-9E80-4753-BB21-9106A61669B4}" type="datetime1">
              <a:rPr lang="el-GR" smtClean="0"/>
              <a:t>3/10/2018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0370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9E7291-46A8-4A41-8136-E8F6D7D0F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Acknowledgement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0B8A50FC-C806-A348-85DD-68A19F21D3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977ED8-1571-4223-8DFF-FC5737134BC9}" type="slidenum">
              <a:rPr lang="el-GR" smtClean="0"/>
              <a:t>19</a:t>
            </a:fld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6D93E9E-7B23-914B-9DF7-DBA3E81AEB9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 research leading to these results has received funding from the European Union’s European Union Horizon 2020 research and innovation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under grant agreement No 731667 (MULTIDRONE).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C7D24C4-36CB-E64A-A235-AD36209E9C1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FDD239E-9E80-4753-BB21-9106A61669B4}" type="datetime1">
              <a:rPr lang="el-GR" smtClean="0"/>
              <a:t>3/10/2018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9701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E8C935-97FC-8A46-BBAA-CE84EF922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UAV in Cinematography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58181A3C-C03D-874E-BDE7-942749ACCC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977ED8-1571-4223-8DFF-FC5737134BC9}" type="slidenum">
              <a:rPr lang="el-GR" smtClean="0"/>
              <a:t>2</a:t>
            </a:fld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3F5AAED-536C-EE46-975C-667B8326E25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UAVs have revolutionized aerial cinematography</a:t>
            </a:r>
          </a:p>
          <a:p>
            <a:pPr lvl="1"/>
            <a:r>
              <a:rPr lang="en-US" dirty="0">
                <a:latin typeface="Times New Roman" pitchFamily="18" charset="0"/>
                <a:cs typeface="Times New Roman" pitchFamily="18" charset="0"/>
              </a:rPr>
              <a:t>Can replace helicopters, cranes, etc.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UAVs support autonomous functionalities based on machine learning and computer vision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Autonomous UAVs may visually track and actively follow  a specific target of interest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We present common UAV target-tracking trajectories and shot types </a:t>
            </a:r>
            <a:endParaRPr lang="el-GR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We study the constraints in maximum focal length for successful target tracking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8C09D93-FC61-A44B-A998-7114421A046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FDD239E-9E80-4753-BB21-9106A61669B4}" type="datetime1">
              <a:rPr lang="el-GR" smtClean="0"/>
              <a:t>3/10/2018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5306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035897-D9C2-274D-9D4E-3B8C46CE5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70EA92A-3223-9B42-ADC6-8B6E7F6BE5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41745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76EA3A-2FD6-1144-A8D1-F6679A259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UAV in Cinematography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0948A471-EE55-964D-94C3-FD3947E62E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977ED8-1571-4223-8DFF-FC5737134BC9}" type="slidenum">
              <a:rPr lang="el-GR" smtClean="0"/>
              <a:t>3</a:t>
            </a:fld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81F3077-FE5C-7748-B33D-57151FFEEC0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 standardized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geometrically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modeled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 number of common, target-following UAV motion types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 identified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compatible shot types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 analytically determined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maximal permissible camera focal length, so that 2D visual tracking does not get lost, for each UAV motion type.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F954F36-14C8-E44D-9068-65D2D930E8B5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FDD239E-9E80-4753-BB21-9106A61669B4}" type="datetime1">
              <a:rPr lang="el-GR" smtClean="0"/>
              <a:t>3/10/2018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697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0AEC42-5678-CA4C-BD66-3B5F76109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UAV/Camera Shot Types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52CD589C-62DD-F342-9241-DC76EB7C14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977ED8-1571-4223-8DFF-FC5737134BC9}" type="slidenum">
              <a:rPr lang="el-GR" smtClean="0"/>
              <a:pPr/>
              <a:t>4</a:t>
            </a:fld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2411F09-8771-924A-A124-4962F439F67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desired shot type is defined by the percentage of the video frame that is covered by the target Region Of Interest (ROI)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65BBD5D-A123-2F48-98DD-A6BF2AEF2B7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FDD239E-9E80-4753-BB21-9106A61669B4}" type="datetime1">
              <a:rPr lang="el-GR" smtClean="0"/>
              <a:pPr/>
              <a:t>3/10/2018</a:t>
            </a:fld>
            <a:endParaRPr lang="el-GR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3FBD9975-5C4C-CE43-8AD5-58B2D08DB6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051535"/>
              </p:ext>
            </p:extLst>
          </p:nvPr>
        </p:nvGraphicFramePr>
        <p:xfrm>
          <a:off x="3683732" y="2996952"/>
          <a:ext cx="4824536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>
                  <a:extLst>
                    <a:ext uri="{9D8B030D-6E8A-4147-A177-3AD203B41FA5}">
                      <a16:colId xmlns="" xmlns:a16="http://schemas.microsoft.com/office/drawing/2014/main" val="3875301194"/>
                    </a:ext>
                  </a:extLst>
                </a:gridCol>
                <a:gridCol w="2016224">
                  <a:extLst>
                    <a:ext uri="{9D8B030D-6E8A-4147-A177-3AD203B41FA5}">
                      <a16:colId xmlns="" xmlns:a16="http://schemas.microsoft.com/office/drawing/2014/main" val="22611120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Titillium Web" pitchFamily="2" charset="77"/>
                        </a:rPr>
                        <a:t>Shot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Titillium Web" pitchFamily="2" charset="77"/>
                        </a:rPr>
                        <a:t>Percentage of ROI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157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Titillium Web" pitchFamily="2" charset="77"/>
                        </a:rPr>
                        <a:t>Extreme Long Shot (ELS)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Titillium Web" pitchFamily="2" charset="77"/>
                        </a:rPr>
                        <a:t>&lt; 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54509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Titillium Web" pitchFamily="2" charset="77"/>
                        </a:rPr>
                        <a:t>Very Long Shot (VLS)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Titillium Web" pitchFamily="2" charset="77"/>
                        </a:rPr>
                        <a:t>5 % – 20 %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87673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Titillium Web" pitchFamily="2" charset="77"/>
                        </a:rPr>
                        <a:t>Long Shot (LS)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Titillium Web" pitchFamily="2" charset="77"/>
                        </a:rPr>
                        <a:t>20 % – 40 %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99684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Titillium Web" pitchFamily="2" charset="77"/>
                        </a:rPr>
                        <a:t>Medium Shot (MS)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Titillium Web" pitchFamily="2" charset="77"/>
                        </a:rPr>
                        <a:t>40 % – 60 %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96969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Titillium Web" pitchFamily="2" charset="77"/>
                        </a:rPr>
                        <a:t>Medium Close-Up (MCU)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Titillium Web" pitchFamily="2" charset="77"/>
                        </a:rPr>
                        <a:t>60 % - 75 %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37039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Titillium Web" pitchFamily="2" charset="77"/>
                        </a:rPr>
                        <a:t>Close-Up (CU)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Titillium Web" pitchFamily="2" charset="77"/>
                        </a:rPr>
                        <a:t>&gt; 75 %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44532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158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E5BD87-48DB-2F45-AFF1-4B5D4890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UAV/Camera Motion Types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7E4D85D6-A2AE-8247-B751-73290391E6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977ED8-1571-4223-8DFF-FC5737134BC9}" type="slidenum">
              <a:rPr lang="el-GR" smtClean="0"/>
              <a:t>5</a:t>
            </a:fld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21F3AD5-438B-6C46-A595-81EF9D4C1B6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l-GR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UAV industry- standard camera motion types are detailed and geometrically modeled </a:t>
            </a:r>
          </a:p>
          <a:p>
            <a:pPr lvl="1"/>
            <a:r>
              <a:rPr lang="en-US" dirty="0">
                <a:latin typeface="Times New Roman" pitchFamily="18" charset="0"/>
                <a:cs typeface="Times New Roman" pitchFamily="18" charset="0"/>
              </a:rPr>
              <a:t>Lateral Tracking Shot (LTS) </a:t>
            </a:r>
          </a:p>
          <a:p>
            <a:pPr lvl="1"/>
            <a:r>
              <a:rPr lang="en-US" dirty="0">
                <a:latin typeface="Times New Roman" pitchFamily="18" charset="0"/>
                <a:cs typeface="Times New Roman" pitchFamily="18" charset="0"/>
              </a:rPr>
              <a:t>Vertical Tracking Shot (VTS) </a:t>
            </a:r>
          </a:p>
          <a:p>
            <a:pPr lvl="1"/>
            <a:r>
              <a:rPr lang="en-US" dirty="0">
                <a:latin typeface="Times New Roman" pitchFamily="18" charset="0"/>
                <a:cs typeface="Times New Roman" pitchFamily="18" charset="0"/>
              </a:rPr>
              <a:t>Fly-Over (FLYOVER)</a:t>
            </a:r>
          </a:p>
          <a:p>
            <a:pPr lvl="1"/>
            <a:r>
              <a:rPr lang="en-US" dirty="0">
                <a:latin typeface="Times New Roman" pitchFamily="18" charset="0"/>
                <a:cs typeface="Times New Roman" pitchFamily="18" charset="0"/>
              </a:rPr>
              <a:t>Fly-By (FLYBY) </a:t>
            </a:r>
          </a:p>
          <a:p>
            <a:pPr lvl="1"/>
            <a:r>
              <a:rPr lang="en-US" dirty="0">
                <a:latin typeface="Times New Roman" pitchFamily="18" charset="0"/>
                <a:cs typeface="Times New Roman" pitchFamily="18" charset="0"/>
              </a:rPr>
              <a:t>Chase/Follow Shot (CHASE)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8850F04-87C2-FA4C-A4FF-ED38FC778CB2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FDD239E-9E80-4753-BB21-9106A61669B4}" type="datetime1">
              <a:rPr lang="el-GR" smtClean="0"/>
              <a:t>3/10/2018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9777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F2FE05-EE74-2A41-8915-5A9DA0CC8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UAV/Camera Motion Types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8BD6B7E0-FE37-1444-ACF6-342935097E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977ED8-1571-4223-8DFF-FC5737134BC9}" type="slidenum">
              <a:rPr lang="el-GR" smtClean="0"/>
              <a:t>6</a:t>
            </a:fld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5AC5336-039F-2E4E-9CD2-F74E54FDE4B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FDD239E-9E80-4753-BB21-9106A61669B4}" type="datetime1">
              <a:rPr lang="el-GR" smtClean="0"/>
              <a:t>3/10/2018</a:t>
            </a:fld>
            <a:endParaRPr lang="el-GR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D5AA6A04-8974-EF4D-BFB3-DB131A7E86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663" y="1776178"/>
            <a:ext cx="2506337" cy="145353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F3A1F36-0B47-8D49-BD67-C75616BB8169}"/>
              </a:ext>
            </a:extLst>
          </p:cNvPr>
          <p:cNvSpPr txBox="1"/>
          <p:nvPr/>
        </p:nvSpPr>
        <p:spPr>
          <a:xfrm>
            <a:off x="4511221" y="3215056"/>
            <a:ext cx="660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tillium Web" pitchFamily="2" charset="77"/>
              </a:rPr>
              <a:t>LTS</a:t>
            </a:r>
            <a:endParaRPr lang="en-US" sz="2400" dirty="0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98A04FFA-E515-6943-B31C-8EEB7D8AF3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23553"/>
            <a:ext cx="2354831" cy="158124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F9F1672-5AF8-554B-AD37-C6E33B769FE1}"/>
              </a:ext>
            </a:extLst>
          </p:cNvPr>
          <p:cNvSpPr txBox="1"/>
          <p:nvPr/>
        </p:nvSpPr>
        <p:spPr>
          <a:xfrm>
            <a:off x="7017558" y="3215055"/>
            <a:ext cx="692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tillium Web" pitchFamily="2" charset="77"/>
              </a:rPr>
              <a:t>VTS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E3171024-4904-1C48-B250-3EB3781D8B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972" y="4055439"/>
            <a:ext cx="2524123" cy="143971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AC63797A-2E06-4C45-B8D5-9DBE54A908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094" y="4020634"/>
            <a:ext cx="2884909" cy="143623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3F29761C-1F91-ED41-A666-9515E6A0A6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582" y="4017159"/>
            <a:ext cx="2372818" cy="145303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E9221C66-FD4E-334A-80AB-4199EFE860C4}"/>
              </a:ext>
            </a:extLst>
          </p:cNvPr>
          <p:cNvSpPr txBox="1"/>
          <p:nvPr/>
        </p:nvSpPr>
        <p:spPr>
          <a:xfrm>
            <a:off x="2690198" y="5397392"/>
            <a:ext cx="1401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tillium Web" pitchFamily="2" charset="77"/>
              </a:rPr>
              <a:t>FLYOVER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C2CA07BA-9E7A-A442-87F2-D43829B2E280}"/>
              </a:ext>
            </a:extLst>
          </p:cNvPr>
          <p:cNvSpPr txBox="1"/>
          <p:nvPr/>
        </p:nvSpPr>
        <p:spPr>
          <a:xfrm>
            <a:off x="5583558" y="5398938"/>
            <a:ext cx="1013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tillium Web" pitchFamily="2" charset="77"/>
              </a:rPr>
              <a:t>FLYBY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848DEF8F-84B6-CE49-827B-7564E52752BA}"/>
              </a:ext>
            </a:extLst>
          </p:cNvPr>
          <p:cNvSpPr txBox="1"/>
          <p:nvPr/>
        </p:nvSpPr>
        <p:spPr>
          <a:xfrm>
            <a:off x="7970420" y="5397392"/>
            <a:ext cx="1079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tillium Web" pitchFamily="2" charset="77"/>
              </a:rPr>
              <a:t>CHASE</a:t>
            </a:r>
          </a:p>
        </p:txBody>
      </p:sp>
    </p:spTree>
    <p:extLst>
      <p:ext uri="{BB962C8B-B14F-4D97-AF65-F5344CB8AC3E}">
        <p14:creationId xmlns:p14="http://schemas.microsoft.com/office/powerpoint/2010/main" val="98970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9736CF-D5CB-504B-BAC4-8672DC3A3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Constraints On Maximum Focal Length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EEAA3CA4-9D02-9E4C-B6D0-A24A2C11B0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977ED8-1571-4223-8DFF-FC5737134BC9}" type="slidenum">
              <a:rPr lang="el-GR" smtClean="0"/>
              <a:t>7</a:t>
            </a:fld>
            <a:endParaRPr lang="el-G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="" xmlns:a16="http://schemas.microsoft.com/office/drawing/2014/main" id="{57DACEFB-1043-0D49-8C1C-E20DF605C755}"/>
                  </a:ext>
                </a:extLst>
              </p:cNvPr>
              <p:cNvSpPr>
                <a:spLocks noGrp="1"/>
              </p:cNvSpPr>
              <p:nvPr>
                <p:ph sz="quarter" idx="12"/>
              </p:nvPr>
            </p:nvSpPr>
            <p:spPr>
              <a:xfrm>
                <a:off x="1343472" y="1844824"/>
                <a:ext cx="10009188" cy="4249737"/>
              </a:xfrm>
            </p:spPr>
            <p:txBody>
              <a:bodyPr/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2D visual tracking algorithms assume that the location of the target ROI center varies no more than a threshold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dirty="0" smtClean="0"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(in pixels) between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successive video frames </a:t>
                </a:r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Focal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affects the permissible shot framing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types</a:t>
                </a:r>
              </a:p>
              <a:p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For UAV cinematography it is important to determine the constraints on maximum focal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length imposed by the needs of visual target tracking</a:t>
                </a:r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7DACEFB-1043-0D49-8C1C-E20DF605C7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2"/>
              </p:nvPr>
            </p:nvSpPr>
            <p:spPr>
              <a:xfrm>
                <a:off x="1343472" y="1844824"/>
                <a:ext cx="10009188" cy="4249737"/>
              </a:xfrm>
              <a:blipFill rotWithShape="1">
                <a:blip r:embed="rId2"/>
                <a:stretch>
                  <a:fillRect l="-1035" t="-1435" r="-152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022753D-B523-A442-85FE-0C41BF60FF9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FDD239E-9E80-4753-BB21-9106A61669B4}" type="datetime1">
              <a:rPr lang="el-GR" smtClean="0"/>
              <a:t>3/10/2018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4803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9736CF-D5CB-504B-BAC4-8672DC3A3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Constraints On Maximum Focal Length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EEAA3CA4-9D02-9E4C-B6D0-A24A2C11B0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977ED8-1571-4223-8DFF-FC5737134BC9}" type="slidenum">
              <a:rPr lang="el-GR" smtClean="0"/>
              <a:t>8</a:t>
            </a:fld>
            <a:endParaRPr lang="el-G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="" xmlns:a16="http://schemas.microsoft.com/office/drawing/2014/main" id="{57DACEFB-1043-0D49-8C1C-E20DF605C755}"/>
                  </a:ext>
                </a:extLst>
              </p:cNvPr>
              <p:cNvSpPr>
                <a:spLocks noGrp="1"/>
              </p:cNvSpPr>
              <p:nvPr>
                <p:ph sz="quarter" idx="12"/>
              </p:nvPr>
            </p:nvSpPr>
            <p:spPr>
              <a:xfrm>
                <a:off x="1343472" y="1916832"/>
                <a:ext cx="10009188" cy="4249737"/>
              </a:xfrm>
            </p:spPr>
            <p:txBody>
              <a:bodyPr/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In a fully known 3D environment, if the target moves exactly as expected, its next 3D location can been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predicted</a:t>
                </a:r>
              </a:p>
              <a:p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Thus, in this ideal scenario, central composition may always be retained by computing the appropriate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LookAt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vector at each time instance</a:t>
                </a:r>
              </a:p>
              <a:p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If target motion deviates from expected,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its ROI may be displaced more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on the next video frame</a:t>
                </a:r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="" xmlns:a14="http://schemas.microsoft.com/office/drawing/2010/main" xmlns:a16="http://schemas.microsoft.com/office/drawing/2014/main" id="{57DACEFB-1043-0D49-8C1C-E20DF605C7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2"/>
              </p:nvPr>
            </p:nvSpPr>
            <p:spPr>
              <a:xfrm>
                <a:off x="1343472" y="1916832"/>
                <a:ext cx="10009188" cy="4249737"/>
              </a:xfrm>
              <a:blipFill rotWithShape="1">
                <a:blip r:embed="rId2"/>
                <a:stretch>
                  <a:fillRect l="-1035" t="-1433" r="-109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022753D-B523-A442-85FE-0C41BF60FF9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FDD239E-9E80-4753-BB21-9106A61669B4}" type="datetime1">
              <a:rPr lang="el-GR" smtClean="0"/>
              <a:t>3/10/2018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9834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4D5C20-C478-BB40-A042-01ECA7714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Constraints On Maximum Focal Length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47787462-096E-9E49-8D81-39F1F2529F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977ED8-1571-4223-8DFF-FC5737134BC9}" type="slidenum">
              <a:rPr lang="el-GR" smtClean="0"/>
              <a:t>9</a:t>
            </a:fld>
            <a:endParaRPr lang="el-G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="" xmlns:a16="http://schemas.microsoft.com/office/drawing/2014/main" id="{60385C9A-60B5-0440-A29C-3B0DCDFE4406}"/>
                  </a:ext>
                </a:extLst>
              </p:cNvPr>
              <p:cNvSpPr>
                <a:spLocks noGrp="1"/>
              </p:cNvSpPr>
              <p:nvPr>
                <p:ph sz="quarter" idx="12"/>
              </p:nvPr>
            </p:nvSpPr>
            <p:spPr>
              <a:xfrm>
                <a:off x="1343472" y="1700808"/>
                <a:ext cx="10009188" cy="4249737"/>
              </a:xfrm>
            </p:spPr>
            <p:txBody>
              <a:bodyPr/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We examine an entire shooting session as a sequence of repeated transitions between the “first”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) and the “second” video frame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+ 1 = 1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) </a:t>
                </a:r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The target ROI center is meant to be fixed at the image center for all video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frames, assuming accurate target ve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locity vector estimation at all times</a:t>
                </a:r>
              </a:p>
              <a:p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To study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we assume a maximum search radius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(in pixels) within which the ROI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+ 1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must lie </a:t>
                </a:r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0385C9A-60B5-0440-A29C-3B0DCDFE44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2"/>
              </p:nvPr>
            </p:nvSpPr>
            <p:spPr>
              <a:xfrm>
                <a:off x="1343472" y="1700808"/>
                <a:ext cx="10009188" cy="4249737"/>
              </a:xfrm>
              <a:blipFill rotWithShape="1">
                <a:blip r:embed="rId2"/>
                <a:stretch>
                  <a:fillRect l="-1035" t="-1435" b="-66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B9DE8D7-1C99-6A43-841D-A538350A965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FDD239E-9E80-4753-BB21-9106A61669B4}" type="datetime1">
              <a:rPr lang="el-GR" smtClean="0"/>
              <a:t>3/10/2018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3151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3" id="{1CB26676-7D30-DD43-9F9C-7CD81EAA1981}" vid="{C0F69CBF-7F2D-2C4C-9B83-7E948E18EB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2118</TotalTime>
  <Words>1166</Words>
  <Application>Microsoft Office PowerPoint</Application>
  <PresentationFormat>Προσαρμογή</PresentationFormat>
  <Paragraphs>152</Paragraphs>
  <Slides>20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1" baseType="lpstr">
      <vt:lpstr>Office Theme</vt:lpstr>
      <vt:lpstr>UAV CINEMATOGRAPHY CONSTRAINTS IMPOSED BY VISUAL TARGET TRACKING</vt:lpstr>
      <vt:lpstr>UAV in Cinematography</vt:lpstr>
      <vt:lpstr>UAV in Cinematography</vt:lpstr>
      <vt:lpstr>UAV/Camera Shot Types</vt:lpstr>
      <vt:lpstr>UAV/Camera Motion Types</vt:lpstr>
      <vt:lpstr>UAV/Camera Motion Types</vt:lpstr>
      <vt:lpstr>Constraints On Maximum Focal Length</vt:lpstr>
      <vt:lpstr>Constraints On Maximum Focal Length</vt:lpstr>
      <vt:lpstr>Constraints On Maximum Focal Length</vt:lpstr>
      <vt:lpstr>Constraints On Maximum Focal Length</vt:lpstr>
      <vt:lpstr>Constraints On Maximum Focal Length</vt:lpstr>
      <vt:lpstr>Constraints On Maximum Focal Length</vt:lpstr>
      <vt:lpstr>Constraints On Maximum Focal Length</vt:lpstr>
      <vt:lpstr>Constraints On Maximum Focal Length</vt:lpstr>
      <vt:lpstr>Constraints On Maximum Focal Length</vt:lpstr>
      <vt:lpstr>Constraints On Maximum Focal Length</vt:lpstr>
      <vt:lpstr>Constraints On Maximum Focal Length</vt:lpstr>
      <vt:lpstr>Conclusions</vt:lpstr>
      <vt:lpstr>Acknowledgement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UAV CINEMATOGRAPHY CONSTRAINTS IMPOSED BY VISUAL TARGET TRACKING</dc:title>
  <dc:creator>Iason Evangelos Karakostas</dc:creator>
  <cp:lastModifiedBy>imademlis</cp:lastModifiedBy>
  <cp:revision>78</cp:revision>
  <cp:lastPrinted>2017-10-20T11:11:55Z</cp:lastPrinted>
  <dcterms:created xsi:type="dcterms:W3CDTF">2018-08-24T10:15:56Z</dcterms:created>
  <dcterms:modified xsi:type="dcterms:W3CDTF">2018-10-03T10:51:43Z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15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6</vt:i4>
  </property>
  <property fmtid="{D5CDD505-2E9C-101B-9397-08002B2CF9AE}" pid="8" name="PresentationFormat">
    <vt:lpwstr>Custom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88</vt:i4>
  </property>
</Properties>
</file>