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258" r:id="rId3"/>
    <p:sldId id="308" r:id="rId4"/>
    <p:sldId id="285" r:id="rId5"/>
    <p:sldId id="286" r:id="rId6"/>
    <p:sldId id="309" r:id="rId7"/>
    <p:sldId id="287" r:id="rId8"/>
    <p:sldId id="288" r:id="rId9"/>
    <p:sldId id="289" r:id="rId10"/>
    <p:sldId id="290" r:id="rId11"/>
    <p:sldId id="294" r:id="rId12"/>
    <p:sldId id="310" r:id="rId13"/>
    <p:sldId id="291" r:id="rId14"/>
    <p:sldId id="295" r:id="rId15"/>
    <p:sldId id="296" r:id="rId16"/>
    <p:sldId id="311" r:id="rId17"/>
    <p:sldId id="297" r:id="rId18"/>
    <p:sldId id="292" r:id="rId19"/>
    <p:sldId id="298" r:id="rId20"/>
    <p:sldId id="299" r:id="rId21"/>
    <p:sldId id="300" r:id="rId22"/>
    <p:sldId id="301" r:id="rId23"/>
    <p:sldId id="312" r:id="rId24"/>
    <p:sldId id="302" r:id="rId25"/>
    <p:sldId id="303" r:id="rId26"/>
    <p:sldId id="304" r:id="rId27"/>
    <p:sldId id="305" r:id="rId28"/>
    <p:sldId id="306" r:id="rId29"/>
    <p:sldId id="307" r:id="rId30"/>
  </p:sldIdLst>
  <p:sldSz cx="9144000" cy="6858000" type="screen4x3"/>
  <p:notesSz cx="6877050" cy="9653588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41">
          <p15:clr>
            <a:srgbClr val="A4A3A4"/>
          </p15:clr>
        </p15:guide>
        <p15:guide id="2" pos="216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ntelis Kaplanoglou" initials="PK" lastIdx="6" clrIdx="0">
    <p:extLst>
      <p:ext uri="{19B8F6BF-5375-455C-9EA6-DF929625EA0E}">
        <p15:presenceInfo xmlns:p15="http://schemas.microsoft.com/office/powerpoint/2012/main" userId="Pantelis Kaplanoglou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8F8F8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162" autoAdjust="0"/>
    <p:restoredTop sz="94571" autoAdjust="0"/>
  </p:normalViewPr>
  <p:slideViewPr>
    <p:cSldViewPr>
      <p:cViewPr varScale="1">
        <p:scale>
          <a:sx n="83" d="100"/>
          <a:sy n="83" d="100"/>
        </p:scale>
        <p:origin x="1018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040" y="-78"/>
      </p:cViewPr>
      <p:guideLst>
        <p:guide orient="horz" pos="3041"/>
        <p:guide pos="216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9738" cy="4826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5725" y="0"/>
            <a:ext cx="2979738" cy="4826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F18210-2663-4829-AFC6-D8AFCA066083}" type="datetimeFigureOut">
              <a:rPr lang="el-GR" smtClean="0"/>
              <a:pPr/>
              <a:t>16/10/2019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69400"/>
            <a:ext cx="2979738" cy="4826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5725" y="9169400"/>
            <a:ext cx="2979738" cy="4826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B8A66B-BEFC-45AD-AAEB-A8FE736670E2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0055" cy="482679"/>
          </a:xfrm>
          <a:prstGeom prst="rect">
            <a:avLst/>
          </a:prstGeom>
        </p:spPr>
        <p:txBody>
          <a:bodyPr vert="horz" lIns="94458" tIns="47229" rIns="94458" bIns="4722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95404" y="0"/>
            <a:ext cx="2980055" cy="482679"/>
          </a:xfrm>
          <a:prstGeom prst="rect">
            <a:avLst/>
          </a:prstGeom>
        </p:spPr>
        <p:txBody>
          <a:bodyPr vert="horz" lIns="94458" tIns="47229" rIns="94458" bIns="4722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9AD9722-E361-4385-9739-5B29C3763F75}" type="datetimeFigureOut">
              <a:rPr lang="el-GR"/>
              <a:pPr>
                <a:defRPr/>
              </a:pPr>
              <a:t>16/10/2019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025525" y="723900"/>
            <a:ext cx="4826000" cy="3619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458" tIns="47229" rIns="94458" bIns="47229" rtlCol="0" anchor="ctr"/>
          <a:lstStyle/>
          <a:p>
            <a:pPr lvl="0"/>
            <a:endParaRPr lang="el-GR" noProof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7705" y="4585454"/>
            <a:ext cx="5501640" cy="4344115"/>
          </a:xfrm>
          <a:prstGeom prst="rect">
            <a:avLst/>
          </a:prstGeom>
        </p:spPr>
        <p:txBody>
          <a:bodyPr vert="horz" lIns="94458" tIns="47229" rIns="94458" bIns="47229" rtlCol="0">
            <a:normAutofit/>
          </a:bodyPr>
          <a:lstStyle/>
          <a:p>
            <a:pPr lvl="0"/>
            <a:r>
              <a:rPr lang="el-GR" noProof="0"/>
              <a:t>Kλικ για επεξεργασία των στυλ του υποδείγματος</a:t>
            </a:r>
          </a:p>
          <a:p>
            <a:pPr lvl="1"/>
            <a:r>
              <a:rPr lang="el-GR" noProof="0"/>
              <a:t>Δεύτερου επιπέδου</a:t>
            </a:r>
          </a:p>
          <a:p>
            <a:pPr lvl="2"/>
            <a:r>
              <a:rPr lang="el-GR" noProof="0"/>
              <a:t>Τρίτου επιπέδου</a:t>
            </a:r>
          </a:p>
          <a:p>
            <a:pPr lvl="3"/>
            <a:r>
              <a:rPr lang="el-GR" noProof="0"/>
              <a:t>Τέταρτου επιπέδου</a:t>
            </a:r>
          </a:p>
          <a:p>
            <a:pPr lvl="4"/>
            <a:r>
              <a:rPr lang="el-GR" noProof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9169233"/>
            <a:ext cx="2980055" cy="482679"/>
          </a:xfrm>
          <a:prstGeom prst="rect">
            <a:avLst/>
          </a:prstGeom>
        </p:spPr>
        <p:txBody>
          <a:bodyPr vert="horz" lIns="94458" tIns="47229" rIns="94458" bIns="4722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95404" y="9169233"/>
            <a:ext cx="2980055" cy="482679"/>
          </a:xfrm>
          <a:prstGeom prst="rect">
            <a:avLst/>
          </a:prstGeom>
        </p:spPr>
        <p:txBody>
          <a:bodyPr vert="horz" lIns="94458" tIns="47229" rIns="94458" bIns="4722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A698C94-C6C5-48B6-9EE6-E4A2DD80601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8D26BD-8352-45B2-9854-08702670D767}" type="slidenum">
              <a:rPr lang="el-GR" smtClean="0"/>
              <a:pPr>
                <a:defRPr/>
              </a:pPr>
              <a:t>1</a:t>
            </a:fld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D24374B-CDFF-440B-ACAD-8C2EB1B0247E}" type="slidenum">
              <a:rPr lang="el-GR" smtClean="0"/>
              <a:pPr>
                <a:defRPr/>
              </a:pPr>
              <a:t>2</a:t>
            </a:fld>
            <a:endParaRPr lang="el-G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D24374B-CDFF-440B-ACAD-8C2EB1B0247E}" type="slidenum">
              <a:rPr lang="el-GR" smtClean="0"/>
              <a:pPr>
                <a:defRPr/>
              </a:pPr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192021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D24374B-CDFF-440B-ACAD-8C2EB1B0247E}" type="slidenum">
              <a:rPr lang="el-GR" smtClean="0"/>
              <a:pPr>
                <a:defRPr/>
              </a:pPr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483426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D24374B-CDFF-440B-ACAD-8C2EB1B0247E}" type="slidenum">
              <a:rPr lang="el-GR" smtClean="0"/>
              <a:pPr>
                <a:defRPr/>
              </a:pPr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63018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D24374B-CDFF-440B-ACAD-8C2EB1B0247E}" type="slidenum">
              <a:rPr lang="el-GR" smtClean="0"/>
              <a:pPr>
                <a:defRPr/>
              </a:pPr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070888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D24374B-CDFF-440B-ACAD-8C2EB1B0247E}" type="slidenum">
              <a:rPr lang="el-GR" smtClean="0"/>
              <a:pPr>
                <a:defRPr/>
              </a:pPr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278972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D24374B-CDFF-440B-ACAD-8C2EB1B0247E}" type="slidenum">
              <a:rPr lang="el-GR" smtClean="0"/>
              <a:pPr>
                <a:defRPr/>
              </a:pPr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420564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D24374B-CDFF-440B-ACAD-8C2EB1B0247E}" type="slidenum">
              <a:rPr lang="el-GR" smtClean="0"/>
              <a:pPr>
                <a:defRPr/>
              </a:pPr>
              <a:t>23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999715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Διαφάνεια τίτλου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lang="el-GR" dirty="0" err="1"/>
              <a:t>Kλικ</a:t>
            </a:r>
            <a:r>
              <a:rPr lang="el-GR" dirty="0"/>
              <a:t> για επεξεργασία του τίτλου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400"/>
            </a:lvl1pPr>
          </a:lstStyle>
          <a:p>
            <a:pPr>
              <a:defRPr/>
            </a:pPr>
            <a:r>
              <a:rPr lang="el-GR"/>
              <a:t>10/2019</a:t>
            </a:r>
            <a:endParaRPr lang="el-GR" dirty="0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400"/>
            </a:lvl1pPr>
          </a:lstStyle>
          <a:p>
            <a:pPr>
              <a:defRPr/>
            </a:pPr>
            <a:r>
              <a:rPr lang="it-IT"/>
              <a:t>Diamantaras &amp; Petropulu, MLSP2019, Pittsburgh, PA</a:t>
            </a:r>
            <a:endParaRPr lang="el-GR" dirty="0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8341D5EC-AD6B-44F7-B582-A63967577910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/>
              <a:t>10/2019</a:t>
            </a:r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Diamantaras &amp; Petropulu, MLSP2019, Pittsburgh, PA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C4C1AC-9E08-4314-9929-CAFDFE7E7B5C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/>
              <a:t>10/2019</a:t>
            </a:r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Diamantaras &amp; Petropulu, MLSP2019, Pittsburgh, PA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C982AB-5C7A-4E00-9A93-2C9FC8F7D296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lang="el-GR" dirty="0" err="1"/>
              <a:t>Kλικ</a:t>
            </a:r>
            <a:r>
              <a:rPr lang="el-GR" dirty="0"/>
              <a:t>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l-GR" dirty="0" err="1"/>
              <a:t>Kλικ</a:t>
            </a:r>
            <a:r>
              <a:rPr lang="el-GR" dirty="0"/>
              <a:t> για επεξεργασία των στυλ του υποδείγματος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400"/>
            </a:lvl1pPr>
          </a:lstStyle>
          <a:p>
            <a:pPr>
              <a:defRPr/>
            </a:pPr>
            <a:r>
              <a:rPr lang="el-GR"/>
              <a:t>10/2019</a:t>
            </a:r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400"/>
            </a:lvl1pPr>
          </a:lstStyle>
          <a:p>
            <a:pPr>
              <a:defRPr/>
            </a:pPr>
            <a:r>
              <a:rPr lang="it-IT"/>
              <a:t>Diamantaras &amp; Petropulu, MLSP2019, Pittsburgh, PA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EDF8998E-B82A-40CB-8CCB-70E6D829A2B7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/>
              <a:t>10/2019</a:t>
            </a:r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Diamantaras &amp; Petropulu, MLSP2019, Pittsburgh, PA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4AF5B7-F3F0-4C28-9D1B-0DE74B2EE681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/>
              <a:t>10/2019</a:t>
            </a:r>
            <a:endParaRPr lang="el-GR" dirty="0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Diamantaras &amp; Petropulu, MLSP2019, Pittsburgh, PA</a:t>
            </a:r>
            <a:endParaRPr lang="el-GR" dirty="0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C64968-BA70-42F7-A768-97740B656CEA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/>
              <a:t>10/2019</a:t>
            </a:r>
            <a:endParaRPr lang="el-GR" dirty="0"/>
          </a:p>
        </p:txBody>
      </p:sp>
      <p:sp>
        <p:nvSpPr>
          <p:cNvPr id="8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Diamantaras &amp; Petropulu, MLSP2019, Pittsburgh, PA</a:t>
            </a:r>
            <a:endParaRPr lang="el-GR" dirty="0"/>
          </a:p>
        </p:txBody>
      </p:sp>
      <p:sp>
        <p:nvSpPr>
          <p:cNvPr id="9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F33F59-A363-4EA6-ACAF-A66E0AA04DF1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lang="el-GR" dirty="0" err="1"/>
              <a:t>Kλικ</a:t>
            </a:r>
            <a:r>
              <a:rPr lang="el-GR" dirty="0"/>
              <a:t> για επεξεργασία του τίτλου</a:t>
            </a:r>
          </a:p>
        </p:txBody>
      </p:sp>
      <p:sp>
        <p:nvSpPr>
          <p:cNvPr id="3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/>
              <a:t>10/2019</a:t>
            </a:r>
            <a:endParaRPr lang="el-GR" dirty="0"/>
          </a:p>
        </p:txBody>
      </p:sp>
      <p:sp>
        <p:nvSpPr>
          <p:cNvPr id="4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Diamantaras &amp; Petropulu, MLSP2019, Pittsburgh, PA</a:t>
            </a:r>
            <a:endParaRPr lang="el-GR" dirty="0"/>
          </a:p>
        </p:txBody>
      </p:sp>
      <p:sp>
        <p:nvSpPr>
          <p:cNvPr id="5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562D74-47EE-4D85-949A-5044953A9706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/>
              <a:t>10/2019</a:t>
            </a:r>
            <a:endParaRPr lang="el-GR" dirty="0"/>
          </a:p>
        </p:txBody>
      </p:sp>
      <p:sp>
        <p:nvSpPr>
          <p:cNvPr id="3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Diamantaras &amp; Petropulu, MLSP2019, Pittsburgh, PA</a:t>
            </a:r>
            <a:endParaRPr lang="el-GR" dirty="0"/>
          </a:p>
        </p:txBody>
      </p:sp>
      <p:sp>
        <p:nvSpPr>
          <p:cNvPr id="4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546B41-0372-433A-BC52-918D0876CC5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/>
              <a:t>10/2019</a:t>
            </a:r>
            <a:endParaRPr lang="el-GR" dirty="0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Diamantaras &amp; Petropulu, MLSP2019, Pittsburgh, PA</a:t>
            </a:r>
            <a:endParaRPr lang="el-GR" dirty="0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FAF2F-A178-4F56-8171-AFF3AB30717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/>
              <a:t>10/2019</a:t>
            </a:r>
            <a:endParaRPr lang="el-GR" dirty="0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Diamantaras &amp; Petropulu, MLSP2019, Pittsburgh, PA</a:t>
            </a:r>
            <a:endParaRPr lang="el-GR" dirty="0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306F4-6EC3-488A-8064-64DDC7B2DD9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/>
              <a:t>Kλικ για επεξεργασία του τίτλου</a:t>
            </a:r>
          </a:p>
        </p:txBody>
      </p:sp>
      <p:sp>
        <p:nvSpPr>
          <p:cNvPr id="11267" name="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dirty="0"/>
              <a:t>Kλικ για επεξεργασία των στυλ του υποδείγματος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l-GR"/>
              <a:t>10/2019</a:t>
            </a:r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it-IT"/>
              <a:t>Diamantaras &amp; Petropulu, MLSP2019, Pittsburgh, PA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A846B39-FEFC-4B9D-A770-B76FCC06E2FB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0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1358648"/>
              </p:ext>
            </p:extLst>
          </p:nvPr>
        </p:nvGraphicFramePr>
        <p:xfrm>
          <a:off x="539552" y="3662154"/>
          <a:ext cx="8313817" cy="16219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933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58934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002060"/>
                          </a:solidFill>
                        </a:rPr>
                        <a:t>Konstantinos Diamantaras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>
                        <a:alpha val="4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002060"/>
                          </a:solidFill>
                        </a:rPr>
                        <a:t>Athina </a:t>
                      </a:r>
                      <a:r>
                        <a:rPr lang="en-US" sz="2800" dirty="0" err="1">
                          <a:solidFill>
                            <a:srgbClr val="002060"/>
                          </a:solidFill>
                        </a:rPr>
                        <a:t>Petropulu</a:t>
                      </a:r>
                      <a:endParaRPr lang="en-US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>
                        <a:alpha val="4588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2991">
                <a:tc>
                  <a:txBody>
                    <a:bodyPr/>
                    <a:lstStyle/>
                    <a:p>
                      <a:pPr marL="0" indent="0" algn="ctr"/>
                      <a:r>
                        <a:rPr lang="en-US" sz="2800" dirty="0">
                          <a:solidFill>
                            <a:srgbClr val="002060"/>
                          </a:solidFill>
                        </a:rPr>
                        <a:t>International Hellenic University, GREECE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>
                        <a:alpha val="4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en-US" sz="2800" dirty="0">
                          <a:solidFill>
                            <a:srgbClr val="002060"/>
                          </a:solidFill>
                        </a:rPr>
                        <a:t>Rutgers University</a:t>
                      </a:r>
                    </a:p>
                    <a:p>
                      <a:pPr marL="0" indent="0" algn="ctr"/>
                      <a:r>
                        <a:rPr lang="en-US" sz="2800" dirty="0">
                          <a:solidFill>
                            <a:srgbClr val="002060"/>
                          </a:solidFill>
                        </a:rPr>
                        <a:t>USA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>
                        <a:alpha val="4588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500441" y="980727"/>
            <a:ext cx="8280920" cy="2547715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dirty="0"/>
              <a:t>Optimal Mobile Relay Beamforming via Reinforcement Learning </a:t>
            </a:r>
            <a:endParaRPr lang="el-GR" sz="4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4F22C-835A-41F3-98DE-5E0B4E1F6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Channel Log-Magnitude</a:t>
            </a:r>
            <a:endParaRPr lang="el-GR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3DFAF8-AC1A-4E34-B0D6-7F223B8A6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10/2019</a:t>
            </a:r>
            <a:endParaRPr lang="el-G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BA58BA-A8CE-48E0-9FA9-3B809F2CB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Diamantaras &amp; Petropulu, MLSP2019, Pittsburgh, PA</a:t>
            </a:r>
            <a:endParaRPr lang="el-G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028008-B976-44EF-82E0-6785D581F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F8998E-B82A-40CB-8CCB-70E6D829A2B7}" type="slidenum">
              <a:rPr lang="el-GR" smtClean="0"/>
              <a:pPr>
                <a:defRPr/>
              </a:pPr>
              <a:t>10</a:t>
            </a:fld>
            <a:endParaRPr lang="el-G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Content Placeholder 7">
                <a:extLst>
                  <a:ext uri="{FF2B5EF4-FFF2-40B4-BE49-F238E27FC236}">
                    <a16:creationId xmlns:a16="http://schemas.microsoft.com/office/drawing/2014/main" id="{46722D2B-8616-449B-AF7C-66F8D40A9A3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Autofit/>
              </a:bodyPr>
              <a:lstStyle/>
              <a:p>
                <a:r>
                  <a:rPr lang="en-US" b="0" dirty="0">
                    <a:latin typeface="Calibri" panose="020F0502020204030204" pitchFamily="34" charset="0"/>
                    <a:cs typeface="Calibri" panose="020F0502020204030204" pitchFamily="34" charset="0"/>
                  </a:rPr>
                  <a:t>Log-mag </a:t>
                </a:r>
                <a:r>
                  <a:rPr lang="en-US" b="0" u="sng" dirty="0">
                    <a:latin typeface="Calibri" panose="020F0502020204030204" pitchFamily="34" charset="0"/>
                    <a:cs typeface="Calibri" panose="020F0502020204030204" pitchFamily="34" charset="0"/>
                  </a:rPr>
                  <a:t>path-loss</a:t>
                </a:r>
                <a:r>
                  <a:rPr lang="en-US" b="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component: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0" smtClean="0">
                              <a:latin typeface="Cambria Math" panose="02040503050406030204" pitchFamily="18" charset="0"/>
                            </a:rPr>
                            <m:t>𝐩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=−10</m:t>
                      </m:r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sub>
                          </m:sSub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begChr m:val="‖"/>
                                  <m:endChr m:val="‖"/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1" i="0" smtClean="0">
                                      <a:latin typeface="Cambria Math" panose="02040503050406030204" pitchFamily="18" charset="0"/>
                                    </a:rPr>
                                    <m:t>𝐩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0" smtClean="0">
                                          <a:latin typeface="Cambria Math" panose="02040503050406030204" pitchFamily="18" charset="0"/>
                                        </a:rPr>
                                        <m:t>𝐩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d>
                        </m:e>
                      </m:func>
                      <m:r>
                        <a:rPr lang="en-US" i="1">
                          <a:latin typeface="Cambria Math" panose="02040503050406030204" pitchFamily="18" charset="0"/>
                        </a:rPr>
                        <m:t>⋅ℓ</m:t>
                      </m:r>
                    </m:oMath>
                  </m:oMathPara>
                </a14:m>
                <a:endParaRPr lang="en-US" dirty="0"/>
              </a:p>
              <a:p>
                <a:pPr marL="400050" lvl="1" indent="0">
                  <a:buNone/>
                </a:pPr>
                <a:r>
                  <a:rPr lang="en-US" sz="2800" dirty="0"/>
                  <a:t>… is deterministic</a:t>
                </a:r>
              </a:p>
              <a:p>
                <a:r>
                  <a:rPr lang="en-US" dirty="0"/>
                  <a:t>Log-mag </a:t>
                </a:r>
                <a:r>
                  <a:rPr lang="en-US" u="sng" dirty="0"/>
                  <a:t>multipath</a:t>
                </a:r>
                <a:r>
                  <a:rPr lang="en-US" dirty="0"/>
                  <a:t> component: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𝛾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>
                              <a:latin typeface="Cambria Math" panose="02040503050406030204" pitchFamily="18" charset="0"/>
                            </a:rPr>
                            <m:t>𝐩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=10</m:t>
                      </m:r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sub>
                          </m:sSub>
                        </m:fName>
                        <m:e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begChr m:val="|"/>
                                      <m:endChr m:val="|"/>
                                      <m:ctrlPr>
                                        <a:rPr lang="en-US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Sup>
                                        <m:sSubSup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SupPr>
                                        <m:e>
                                          <m:r>
                                            <a:rPr lang="en-US" b="0" i="1">
                                              <a:latin typeface="Cambria Math" panose="02040503050406030204" pitchFamily="18" charset="0"/>
                                            </a:rPr>
                                            <m:t>𝑓</m:t>
                                          </m:r>
                                        </m:e>
                                        <m:sub>
                                          <m:r>
                                            <a:rPr lang="en-US" b="0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sub>
                                        <m:sup>
                                          <m:r>
                                            <a:rPr lang="en-US" b="0" i="1">
                                              <a:latin typeface="Cambria Math" panose="02040503050406030204" pitchFamily="18" charset="0"/>
                                            </a:rPr>
                                            <m:t>𝑀𝑃</m:t>
                                          </m:r>
                                        </m:sup>
                                      </m:sSubSup>
                                      <m:d>
                                        <m:d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b="1" i="0">
                                              <a:latin typeface="Cambria Math" panose="02040503050406030204" pitchFamily="18" charset="0"/>
                                            </a:rPr>
                                            <m:t>𝐩</m:t>
                                          </m:r>
                                        </m:e>
                                      </m:d>
                                    </m:e>
                                  </m:d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</m:e>
                      </m:func>
                      <m:r>
                        <a:rPr lang="en-US" i="1">
                          <a:latin typeface="Cambria Math" panose="02040503050406030204" pitchFamily="18" charset="0"/>
                        </a:rPr>
                        <m:t>∼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𝑁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𝜌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𝜉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dirty="0"/>
              </a:p>
              <a:p>
                <a:pPr marL="400050" lvl="1" indent="0">
                  <a:buNone/>
                </a:pPr>
                <a:r>
                  <a:rPr lang="en-US" sz="2800" dirty="0"/>
                  <a:t>… is white noise</a:t>
                </a:r>
                <a:endParaRPr lang="el-GR" sz="2800" dirty="0"/>
              </a:p>
            </p:txBody>
          </p:sp>
        </mc:Choice>
        <mc:Fallback>
          <p:sp>
            <p:nvSpPr>
              <p:cNvPr id="8" name="Content Placeholder 7">
                <a:extLst>
                  <a:ext uri="{FF2B5EF4-FFF2-40B4-BE49-F238E27FC236}">
                    <a16:creationId xmlns:a16="http://schemas.microsoft.com/office/drawing/2014/main" id="{46722D2B-8616-449B-AF7C-66F8D40A9A3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333" t="-134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175973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4F22C-835A-41F3-98DE-5E0B4E1F6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Channel Log-Magnitude</a:t>
            </a:r>
            <a:endParaRPr lang="el-GR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3DFAF8-AC1A-4E34-B0D6-7F223B8A6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10/2019</a:t>
            </a:r>
            <a:endParaRPr lang="el-G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BA58BA-A8CE-48E0-9FA9-3B809F2CB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Diamantaras &amp; Petropulu, MLSP2019, Pittsburgh, PA</a:t>
            </a:r>
            <a:endParaRPr lang="el-G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028008-B976-44EF-82E0-6785D581F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F8998E-B82A-40CB-8CCB-70E6D829A2B7}" type="slidenum">
              <a:rPr lang="el-GR" smtClean="0"/>
              <a:pPr>
                <a:defRPr/>
              </a:pPr>
              <a:t>11</a:t>
            </a:fld>
            <a:endParaRPr lang="el-G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Content Placeholder 7">
                <a:extLst>
                  <a:ext uri="{FF2B5EF4-FFF2-40B4-BE49-F238E27FC236}">
                    <a16:creationId xmlns:a16="http://schemas.microsoft.com/office/drawing/2014/main" id="{46722D2B-8616-449B-AF7C-66F8D40A9A3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Autofit/>
              </a:bodyPr>
              <a:lstStyle/>
              <a:p>
                <a:r>
                  <a:rPr lang="en-US" sz="22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Log-mag </a:t>
                </a:r>
                <a:r>
                  <a:rPr lang="en-US" sz="2200" u="sng" dirty="0">
                    <a:latin typeface="Calibri" panose="020F0502020204030204" pitchFamily="34" charset="0"/>
                    <a:cs typeface="Calibri" panose="020F0502020204030204" pitchFamily="34" charset="0"/>
                  </a:rPr>
                  <a:t>shadowing</a:t>
                </a:r>
                <a:r>
                  <a:rPr lang="en-US" sz="22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component: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d>
                        <m:dPr>
                          <m:ctrlPr>
                            <a:rPr lang="en-US" sz="2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200" b="1">
                              <a:latin typeface="Cambria Math" panose="02040503050406030204" pitchFamily="18" charset="0"/>
                            </a:rPr>
                            <m:t>𝐩</m:t>
                          </m:r>
                        </m:e>
                      </m:d>
                      <m:r>
                        <a:rPr lang="en-US" sz="2200" i="1">
                          <a:latin typeface="Cambria Math" panose="02040503050406030204" pitchFamily="18" charset="0"/>
                        </a:rPr>
                        <m:t>=10</m:t>
                      </m:r>
                      <m:func>
                        <m:funcPr>
                          <m:ctrlPr>
                            <a:rPr lang="en-US" sz="22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20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sub>
                          </m:sSub>
                        </m:fName>
                        <m:e>
                          <m:d>
                            <m:dPr>
                              <m:ctrlPr>
                                <a:rPr lang="en-US" sz="2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2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begChr m:val="|"/>
                                      <m:endChr m:val="|"/>
                                      <m:ctrlPr>
                                        <a:rPr lang="en-US" sz="2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Sup>
                                        <m:sSubSupPr>
                                          <m:ctrlPr>
                                            <a:rPr lang="en-US" sz="22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SupPr>
                                        <m:e>
                                          <m:r>
                                            <a:rPr lang="en-US" sz="2200" b="0" i="1" smtClean="0">
                                              <a:latin typeface="Cambria Math" panose="02040503050406030204" pitchFamily="18" charset="0"/>
                                            </a:rPr>
                                            <m:t>𝑓</m:t>
                                          </m:r>
                                        </m:e>
                                        <m:sub>
                                          <m:r>
                                            <a:rPr lang="en-US" sz="2200" b="0" i="1" smtClean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sub>
                                        <m:sup>
                                          <m:r>
                                            <a:rPr lang="en-US" sz="2200" b="0" i="1" smtClean="0">
                                              <a:latin typeface="Cambria Math" panose="02040503050406030204" pitchFamily="18" charset="0"/>
                                            </a:rPr>
                                            <m:t>𝑆𝐻</m:t>
                                          </m:r>
                                        </m:sup>
                                      </m:sSubSup>
                                      <m:d>
                                        <m:dPr>
                                          <m:ctrlPr>
                                            <a:rPr lang="en-US" sz="22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2200" b="1" i="0" smtClean="0">
                                              <a:latin typeface="Cambria Math" panose="02040503050406030204" pitchFamily="18" charset="0"/>
                                            </a:rPr>
                                            <m:t>𝐩</m:t>
                                          </m:r>
                                        </m:e>
                                      </m:d>
                                    </m:e>
                                  </m:d>
                                </m:e>
                                <m:sup>
                                  <m:r>
                                    <a:rPr lang="en-US" sz="2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</m:e>
                      </m:func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∼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𝑁</m:t>
                      </m:r>
                      <m:d>
                        <m:dPr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0,</m:t>
                          </m:r>
                          <m:sSubSup>
                            <m:sSubSupPr>
                              <m:ctrl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𝜂</m:t>
                              </m:r>
                            </m:e>
                            <m:sub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  <m:sup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2200" dirty="0"/>
              </a:p>
              <a:p>
                <a:pPr marL="400050" lvl="1" indent="0">
                  <a:buNone/>
                </a:pPr>
                <a:r>
                  <a:rPr lang="en-US" sz="2200" dirty="0"/>
                  <a:t>… is colored noise</a:t>
                </a:r>
              </a:p>
              <a:p>
                <a:pPr lvl="1"/>
                <a:r>
                  <a:rPr lang="en-US" sz="2200" dirty="0"/>
                  <a:t>Temporal correlation:</a:t>
                </a: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𝐸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</m:e>
                            <m:sub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  <m:sup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p>
                          </m:sSubSup>
                          <m:d>
                            <m:dPr>
                              <m:ctrl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2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2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  <m:sSubSup>
                            <m:sSubSupPr>
                              <m:ctrl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</m:e>
                            <m:sub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  <m:sup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p>
                          </m:sSubSup>
                          <m:d>
                            <m:dPr>
                              <m:ctrl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2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2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e>
                      </m:d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  <m:sub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  <m:sup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func>
                        <m:funcPr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200" b="0" i="0" smtClean="0">
                              <a:latin typeface="Cambria Math" panose="02040503050406030204" pitchFamily="18" charset="0"/>
                            </a:rPr>
                            <m:t>exp</m:t>
                          </m:r>
                        </m:fName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sz="2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begChr m:val="‖"/>
                                          <m:endChr m:val="‖"/>
                                          <m:ctrlPr>
                                            <a:rPr lang="en-US" sz="2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sz="2200" b="1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200" b="1">
                                                  <a:latin typeface="Cambria Math" panose="02040503050406030204" pitchFamily="18" charset="0"/>
                                                </a:rPr>
                                                <m:t>𝐩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2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  <m:d>
                                            <m:dPr>
                                              <m:ctrlPr>
                                                <a:rPr lang="en-US" sz="2200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sz="2200" i="1" smtClean="0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200" b="0" i="1" smtClean="0">
                                                      <a:latin typeface="Cambria Math" panose="02040503050406030204" pitchFamily="18" charset="0"/>
                                                    </a:rPr>
                                                    <m:t>𝑡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200" b="0" i="1" smtClean="0">
                                                      <a:latin typeface="Cambria Math" panose="02040503050406030204" pitchFamily="18" charset="0"/>
                                                    </a:rPr>
                                                    <m:t>1</m:t>
                                                  </m:r>
                                                </m:sub>
                                              </m:sSub>
                                            </m:e>
                                          </m:d>
                                          <m:r>
                                            <a:rPr lang="en-US" sz="2200" i="1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22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200" b="1">
                                                  <a:latin typeface="Cambria Math" panose="02040503050406030204" pitchFamily="18" charset="0"/>
                                                </a:rPr>
                                                <m:t>𝐩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2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𝑗</m:t>
                                              </m:r>
                                            </m:sub>
                                          </m:sSub>
                                          <m:d>
                                            <m:dPr>
                                              <m:ctrlPr>
                                                <a:rPr lang="en-US" sz="22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sz="2200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200" i="1">
                                                      <a:latin typeface="Cambria Math" panose="02040503050406030204" pitchFamily="18" charset="0"/>
                                                    </a:rPr>
                                                    <m:t>𝑡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200" b="0" i="1" smtClean="0">
                                                      <a:latin typeface="Cambria Math" panose="02040503050406030204" pitchFamily="18" charset="0"/>
                                                    </a:rPr>
                                                    <m:t>2</m:t>
                                                  </m:r>
                                                </m:sub>
                                              </m:sSub>
                                            </m:e>
                                          </m:d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sz="22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200" b="0" i="1" smtClean="0">
                                          <a:latin typeface="Cambria Math" panose="02040503050406030204" pitchFamily="18" charset="0"/>
                                        </a:rPr>
                                        <m:t>𝑐</m:t>
                                      </m:r>
                                    </m:e>
                                    <m:sub>
                                      <m:r>
                                        <a:rPr lang="en-US" sz="2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2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begChr m:val="|"/>
                                      <m:endChr m:val="|"/>
                                      <m:ctrlPr>
                                        <a:rPr lang="en-US"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200" i="1">
                                              <a:latin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</m:e>
                                        <m:sub>
                                          <m:r>
                                            <a:rPr lang="en-US" sz="2200" i="1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2200" i="1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sSub>
                                        <m:sSubPr>
                                          <m:ctrlPr>
                                            <a:rPr lang="en-US" sz="2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200" i="1">
                                              <a:latin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</m:e>
                                        <m:sub>
                                          <m:r>
                                            <a:rPr lang="en-US" sz="2200" i="1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</m:d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200" b="0" i="1" smtClean="0">
                                          <a:latin typeface="Cambria Math" panose="02040503050406030204" pitchFamily="18" charset="0"/>
                                        </a:rPr>
                                        <m:t>𝑐</m:t>
                                      </m:r>
                                    </m:e>
                                    <m:sub>
                                      <m:r>
                                        <a:rPr lang="en-US" sz="22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US" sz="2200" dirty="0"/>
              </a:p>
              <a:p>
                <a:pPr lvl="1"/>
                <a:r>
                  <a:rPr lang="en-US" sz="2200" dirty="0"/>
                  <a:t>Spatial correlation:</a:t>
                </a: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>
                          <a:latin typeface="Cambria Math" panose="02040503050406030204" pitchFamily="18" charset="0"/>
                        </a:rPr>
                        <m:t>𝐸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n-US" sz="2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</m:e>
                            <m:sub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  <m:sup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p>
                          </m:sSubSup>
                          <m:d>
                            <m:dPr>
                              <m:ctrlPr>
                                <a:rPr lang="en-US" sz="2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2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2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  <m:sSubSup>
                            <m:sSubSupPr>
                              <m:ctrlPr>
                                <a:rPr lang="en-US" sz="2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</m:e>
                            <m:sub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sub>
                            <m:sup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p>
                          </m:sSubSup>
                          <m:d>
                            <m:dPr>
                              <m:ctrlPr>
                                <a:rPr lang="en-US" sz="2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2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22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e>
                      </m:d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𝐸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n-US" sz="2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</m:e>
                            <m:sub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  <m:sup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p>
                          </m:sSubSup>
                          <m:d>
                            <m:dPr>
                              <m:ctrlPr>
                                <a:rPr lang="en-US" sz="2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2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2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  <m:sSubSup>
                            <m:sSubSupPr>
                              <m:ctrlPr>
                                <a:rPr lang="en-US" sz="2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</m:e>
                            <m:sub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  <m:sup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p>
                          </m:sSubSup>
                          <m:d>
                            <m:dPr>
                              <m:ctrlPr>
                                <a:rPr lang="en-US" sz="2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2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22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e>
                      </m:d>
                      <m:func>
                        <m:funcPr>
                          <m:ctrlPr>
                            <a:rPr lang="en-US" sz="22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200">
                              <a:latin typeface="Cambria Math" panose="02040503050406030204" pitchFamily="18" charset="0"/>
                            </a:rPr>
                            <m:t>exp</m:t>
                          </m:r>
                        </m:fName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sz="2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begChr m:val="‖"/>
                                          <m:endChr m:val="‖"/>
                                          <m:ctrlPr>
                                            <a:rPr lang="en-US" sz="2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sz="2200" b="1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200" b="1">
                                                  <a:latin typeface="Cambria Math" panose="02040503050406030204" pitchFamily="18" charset="0"/>
                                                </a:rPr>
                                                <m:t>𝐩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2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𝑆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2200" i="1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22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200" b="1">
                                                  <a:latin typeface="Cambria Math" panose="02040503050406030204" pitchFamily="18" charset="0"/>
                                                </a:rPr>
                                                <m:t>𝐩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2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𝐷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sz="22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200" i="1">
                                          <a:latin typeface="Cambria Math" panose="02040503050406030204" pitchFamily="18" charset="0"/>
                                        </a:rPr>
                                        <m:t>𝑐</m:t>
                                      </m:r>
                                    </m:e>
                                    <m:sub>
                                      <m:r>
                                        <a:rPr lang="en-US" sz="2200" b="0" i="1" smtClean="0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l-GR" sz="2200" dirty="0"/>
              </a:p>
            </p:txBody>
          </p:sp>
        </mc:Choice>
        <mc:Fallback>
          <p:sp>
            <p:nvSpPr>
              <p:cNvPr id="8" name="Content Placeholder 7">
                <a:extLst>
                  <a:ext uri="{FF2B5EF4-FFF2-40B4-BE49-F238E27FC236}">
                    <a16:creationId xmlns:a16="http://schemas.microsoft.com/office/drawing/2014/main" id="{46722D2B-8616-449B-AF7C-66F8D40A9A3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815" t="-94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71140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Outline</a:t>
            </a:r>
            <a:endParaRPr lang="el-GR" dirty="0"/>
          </a:p>
        </p:txBody>
      </p:sp>
      <p:sp>
        <p:nvSpPr>
          <p:cNvPr id="1028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Problem Description</a:t>
            </a:r>
          </a:p>
          <a:p>
            <a:pPr eaLnBrk="1" hangingPunct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Channel model</a:t>
            </a:r>
          </a:p>
          <a:p>
            <a:pPr eaLnBrk="1" hangingPunct="1"/>
            <a:r>
              <a:rPr lang="en-US" dirty="0">
                <a:solidFill>
                  <a:srgbClr val="0070C0"/>
                </a:solidFill>
              </a:rPr>
              <a:t>Beamforming</a:t>
            </a:r>
          </a:p>
          <a:p>
            <a:pPr eaLnBrk="1" hangingPunct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Reinforcement Learning Formulation</a:t>
            </a:r>
          </a:p>
          <a:p>
            <a:pPr eaLnBrk="1" hangingPunct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Proposed Algorithm and Results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10/2019</a:t>
            </a:r>
            <a:endParaRPr lang="el-GR" dirty="0"/>
          </a:p>
        </p:txBody>
      </p:sp>
      <p:sp>
        <p:nvSpPr>
          <p:cNvPr id="12" name="1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Diamantaras &amp; Petropulu, MLSP2019, Pittsburgh, PA</a:t>
            </a:r>
            <a:endParaRPr lang="el-GR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F8998E-B82A-40CB-8CCB-70E6D829A2B7}" type="slidenum">
              <a:rPr lang="el-GR" smtClean="0"/>
              <a:pPr>
                <a:defRPr/>
              </a:pPr>
              <a:t>12</a:t>
            </a:fld>
            <a:endParaRPr lang="el-GR" dirty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l-GR">
              <a:latin typeface="Calibri" pitchFamily="34" charset="0"/>
            </a:endParaRPr>
          </a:p>
        </p:txBody>
      </p:sp>
      <p:sp>
        <p:nvSpPr>
          <p:cNvPr id="1030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l-GR">
              <a:latin typeface="Calibri" pitchFamily="34" charset="0"/>
            </a:endParaRPr>
          </a:p>
        </p:txBody>
      </p:sp>
      <p:sp>
        <p:nvSpPr>
          <p:cNvPr id="1034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l-GR">
              <a:latin typeface="Calibri" pitchFamily="34" charset="0"/>
            </a:endParaRP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l-GR">
              <a:latin typeface="Calibri" pitchFamily="34" charset="0"/>
            </a:endParaRPr>
          </a:p>
        </p:txBody>
      </p:sp>
      <p:sp>
        <p:nvSpPr>
          <p:cNvPr id="1036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l-GR">
              <a:latin typeface="Calibri" pitchFamily="34" charset="0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560824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D230A-9C35-4425-96FD-01E14675F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Beamforming</a:t>
            </a:r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7315B2B-DA09-4732-B0B0-CE44DA0D2C4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r>
                  <a:rPr lang="en-US" dirty="0"/>
                  <a:t>At every slot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i="1" dirty="0"/>
                  <a:t> </a:t>
                </a:r>
                <a:r>
                  <a:rPr lang="en-US" dirty="0"/>
                  <a:t>the relays perform beamforming in order to maximize the SINR at the destination.</a:t>
                </a:r>
              </a:p>
              <a:p>
                <a:r>
                  <a:rPr lang="en-US" dirty="0"/>
                  <a:t>The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/>
                  <a:t>-</a:t>
                </a:r>
                <a:r>
                  <a:rPr lang="en-US" dirty="0" err="1"/>
                  <a:t>th</a:t>
                </a:r>
                <a:r>
                  <a:rPr lang="en-US" dirty="0"/>
                  <a:t> relay modulates its received signal by a complex weight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so the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/>
                  <a:t>-</a:t>
                </a:r>
                <a:r>
                  <a:rPr lang="en-US" dirty="0" err="1"/>
                  <a:t>th</a:t>
                </a:r>
                <a:r>
                  <a:rPr lang="en-US" dirty="0"/>
                  <a:t> signal sent to the destination is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dirty="0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i="1" dirty="0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i="1" dirty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i="1" dirty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i="1" dirty="0">
                          <a:latin typeface="Cambria Math" panose="02040503050406030204" pitchFamily="18" charset="0"/>
                        </a:rPr>
                        <m:t>)=</m:t>
                      </m:r>
                      <m:sSub>
                        <m:sSub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dirty="0" err="1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en-US" i="1" dirty="0" err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d>
                        <m:dPr>
                          <m:ctrlPr>
                            <a:rPr lang="en-US" b="0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d>
                        <m:d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ad>
                            <m:radPr>
                              <m:degHide m:val="on"/>
                              <m:ctrlP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b>
                                <m:sSubPr>
                                  <m:ctrlPr>
                                    <a:rPr lang="en-US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i="1" dirty="0" smtClean="0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fr-FR" i="1" dirty="0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rad>
                          <m:sSub>
                            <m:sSubPr>
                              <m:ctrlP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 dirty="0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fr-FR" i="1" dirty="0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  <m:d>
                            <m:dPr>
                              <m:ctrlPr>
                                <a:rPr lang="fr-FR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b="1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b="1" i="0" dirty="0">
                                      <a:latin typeface="Cambria Math" panose="02040503050406030204" pitchFamily="18" charset="0"/>
                                    </a:rPr>
                                    <m:t>𝐩</m:t>
                                  </m:r>
                                </m:e>
                                <m:sub>
                                  <m:r>
                                    <a:rPr lang="fr-FR" i="1" dirty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  <m:r>
                            <a:rPr lang="fr-FR" i="1" dirty="0">
                              <a:latin typeface="Cambria Math" panose="02040503050406030204" pitchFamily="18" charset="0"/>
                            </a:rPr>
                            <m:t>𝑠</m:t>
                          </m:r>
                          <m:d>
                            <m:dPr>
                              <m:ctrlPr>
                                <a:rPr lang="fr-FR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 dirty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  <m:r>
                            <a:rPr lang="fr-FR" i="1" dirty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𝜈</m:t>
                              </m:r>
                            </m:e>
                            <m:sub>
                              <m:r>
                                <a:rPr lang="fr-FR" i="1" dirty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d>
                            <m:dPr>
                              <m:ctrlPr>
                                <a:rPr lang="fr-FR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 dirty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fr-FR" dirty="0"/>
              </a:p>
              <a:p>
                <a:endParaRPr lang="fr-FR" dirty="0"/>
              </a:p>
              <a:p>
                <a:endParaRPr lang="fr-FR" dirty="0"/>
              </a:p>
              <a:p>
                <a:r>
                  <a:rPr lang="fr-FR" dirty="0"/>
                  <a:t>We want to select optimal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fr-FR" dirty="0"/>
                  <a:t> to maximize the SINR under the total power constraint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sup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  <m:d>
                            <m:dPr>
                              <m:begChr m:val="{"/>
                              <m:endChr m:val="}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begChr m:val="|"/>
                                      <m:endChr m:val="|"/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  <m:sub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d>
                                        <m:dPr>
                                          <m:ctrlP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</m:e>
                                      </m:d>
                                    </m:e>
                                  </m:d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≤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fr-FR" dirty="0"/>
              </a:p>
              <a:p>
                <a:endParaRPr lang="el-GR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7315B2B-DA09-4732-B0B0-CE44DA0D2C4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63" t="-256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DF4157-8A89-48EC-B8AA-701C69EBD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10/2019</a:t>
            </a:r>
            <a:endParaRPr lang="el-G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BF55D0-5B05-41A1-9DF4-312CAE2F2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Diamantaras &amp; Petropulu, MLSP2019, Pittsburgh, PA</a:t>
            </a:r>
            <a:endParaRPr lang="el-G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334D32-8C4D-4A97-980A-9E11A380D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F8998E-B82A-40CB-8CCB-70E6D829A2B7}" type="slidenum">
              <a:rPr lang="el-GR" smtClean="0"/>
              <a:pPr>
                <a:defRPr/>
              </a:pPr>
              <a:t>13</a:t>
            </a:fld>
            <a:endParaRPr lang="el-GR" dirty="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A1235F3-052D-4ADB-8ACB-3FE8822F44F7}"/>
              </a:ext>
            </a:extLst>
          </p:cNvPr>
          <p:cNvSpPr/>
          <p:nvPr/>
        </p:nvSpPr>
        <p:spPr>
          <a:xfrm>
            <a:off x="4139952" y="3645024"/>
            <a:ext cx="1656184" cy="43204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Source symbol</a:t>
            </a:r>
            <a:endParaRPr lang="el-GR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C964C15-DBFD-4F5A-98CA-C863F62FF8E2}"/>
              </a:ext>
            </a:extLst>
          </p:cNvPr>
          <p:cNvCxnSpPr>
            <a:cxnSpLocks/>
            <a:stCxn id="7" idx="0"/>
          </p:cNvCxnSpPr>
          <p:nvPr/>
        </p:nvCxnSpPr>
        <p:spPr>
          <a:xfrm flipV="1">
            <a:off x="4968044" y="3356992"/>
            <a:ext cx="468052" cy="288032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: Rounded Corners 10">
                <a:extLst>
                  <a:ext uri="{FF2B5EF4-FFF2-40B4-BE49-F238E27FC236}">
                    <a16:creationId xmlns:a16="http://schemas.microsoft.com/office/drawing/2014/main" id="{033FEA3C-1F93-4723-9DAC-762F6B03104D}"/>
                  </a:ext>
                </a:extLst>
              </p:cNvPr>
              <p:cNvSpPr/>
              <p:nvPr/>
            </p:nvSpPr>
            <p:spPr>
              <a:xfrm>
                <a:off x="6019800" y="3622490"/>
                <a:ext cx="2152600" cy="432048"/>
              </a:xfrm>
              <a:prstGeom prst="round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Noise at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 err="1"/>
                  <a:t>-th</a:t>
                </a:r>
                <a:r>
                  <a:rPr lang="en-US" dirty="0"/>
                  <a:t> relay</a:t>
                </a:r>
                <a:endParaRPr lang="el-GR" dirty="0"/>
              </a:p>
            </p:txBody>
          </p:sp>
        </mc:Choice>
        <mc:Fallback xmlns="">
          <p:sp>
            <p:nvSpPr>
              <p:cNvPr id="11" name="Rectangle: Rounded Corners 10">
                <a:extLst>
                  <a:ext uri="{FF2B5EF4-FFF2-40B4-BE49-F238E27FC236}">
                    <a16:creationId xmlns:a16="http://schemas.microsoft.com/office/drawing/2014/main" id="{033FEA3C-1F93-4723-9DAC-762F6B03104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9800" y="3622490"/>
                <a:ext cx="2152600" cy="432048"/>
              </a:xfrm>
              <a:prstGeom prst="round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DA5C67C-65F3-492D-A693-19510134B8C5}"/>
              </a:ext>
            </a:extLst>
          </p:cNvPr>
          <p:cNvCxnSpPr>
            <a:cxnSpLocks/>
            <a:stCxn id="11" idx="0"/>
          </p:cNvCxnSpPr>
          <p:nvPr/>
        </p:nvCxnSpPr>
        <p:spPr>
          <a:xfrm flipH="1" flipV="1">
            <a:off x="6413376" y="3429000"/>
            <a:ext cx="682724" cy="19349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53423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D230A-9C35-4425-96FD-01E14675F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Beamforming</a:t>
            </a:r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7315B2B-DA09-4732-B0B0-CE44DA0D2C4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fr-FR" dirty="0"/>
                  <a:t>Problem solved in [1]</a:t>
                </a:r>
                <a:endParaRPr lang="el-GR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𝑅</m:t>
                        </m:r>
                      </m:sup>
                      <m:e>
                        <m:sSub>
                          <m:sSub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𝐺</m:t>
                            </m:r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sub>
                        </m:s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b="1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0" dirty="0">
                                <a:latin typeface="Cambria Math" panose="02040503050406030204" pitchFamily="18" charset="0"/>
                              </a:rPr>
                              <m:t>𝐩</m:t>
                            </m:r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), 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nary>
                  </m:oMath>
                </a14:m>
                <a:r>
                  <a:rPr lang="en-US" dirty="0"/>
                  <a:t> 	(optimal SINR)</a:t>
                </a:r>
              </a:p>
              <a:p>
                <a:r>
                  <a:rPr lang="en-US" dirty="0"/>
                  <a:t>Individual SINR due to relay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endParaRPr lang="en-US" dirty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Sup>
                                    <m:sSubSup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𝐹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sub>
                                    <m:sup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p>
                                  </m:sSubSup>
                                  <m:d>
                                    <m:d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e>
                                  </m:d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Sup>
                                    <m:sSubSup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𝐹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𝐷</m:t>
                                      </m:r>
                                    </m:sub>
                                    <m:sup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p>
                                  </m:sSubSup>
                                  <m:d>
                                    <m:d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e>
                                  </m:d>
                                </m:e>
                              </m:d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/10</m:t>
                              </m:r>
                            </m:sup>
                          </m:sSup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sSubSup>
                            <m:sSub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sub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f>
                                <m:fPr>
                                  <m:type m:val="lin"/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Sup>
                                    <m:sSubSup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𝐹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sub>
                                    <m:sup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p>
                                  </m:sSubSup>
                                  <m:d>
                                    <m:d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e>
                                  </m:d>
                                </m:num>
                                <m:den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den>
                              </m:f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p>
                          </m:s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f>
                                <m:fPr>
                                  <m:type m:val="lin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Sup>
                                    <m:sSubSup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𝐹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𝐷</m:t>
                                      </m:r>
                                    </m:sub>
                                    <m:sup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p>
                                  </m:sSubSup>
                                  <m:d>
                                    <m:d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e>
                                  </m:d>
                                </m:num>
                                <m:den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den>
                              </m:f>
                            </m:sup>
                          </m:s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+</m:t>
                          </m:r>
                          <m:sSubSup>
                            <m:sSub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sub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l-GR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sz="2000" dirty="0"/>
                  <a:t>G. Zheng, e</a:t>
                </a:r>
                <a:r>
                  <a:rPr lang="el-GR" sz="2000" dirty="0"/>
                  <a:t>.</a:t>
                </a:r>
                <a:r>
                  <a:rPr lang="en-US" sz="2000" dirty="0"/>
                  <a:t>a</a:t>
                </a:r>
                <a:r>
                  <a:rPr lang="el-GR" sz="2000" dirty="0"/>
                  <a:t>.</a:t>
                </a:r>
                <a:r>
                  <a:rPr lang="en-US" sz="2000" dirty="0"/>
                  <a:t>,</a:t>
                </a:r>
                <a:r>
                  <a:rPr lang="el-GR" sz="2000" dirty="0"/>
                  <a:t> </a:t>
                </a:r>
                <a:r>
                  <a:rPr lang="en-US" sz="2000" dirty="0"/>
                  <a:t>“Collaborative-relay beamforming with perfect </a:t>
                </a:r>
                <a:r>
                  <a:rPr lang="en-US" sz="2000" dirty="0" err="1"/>
                  <a:t>csi</a:t>
                </a:r>
                <a:r>
                  <a:rPr lang="en-US" sz="2000" dirty="0"/>
                  <a:t>: Optimum</a:t>
                </a:r>
                <a:r>
                  <a:rPr lang="el-GR" sz="2000" dirty="0"/>
                  <a:t> </a:t>
                </a:r>
                <a:r>
                  <a:rPr lang="en-US" sz="2000" dirty="0"/>
                  <a:t>and distributed implementation,” IEEE Signal</a:t>
                </a:r>
                <a:r>
                  <a:rPr lang="el-GR" sz="2000" dirty="0"/>
                  <a:t> </a:t>
                </a:r>
                <a:r>
                  <a:rPr lang="nl-NL" sz="2000" dirty="0"/>
                  <a:t>Processing Letters, vol. 16, no. 4, pp. 257–260, 2009.</a:t>
                </a:r>
                <a:endParaRPr lang="fr-FR" sz="2000" dirty="0"/>
              </a:p>
              <a:p>
                <a:endParaRPr lang="el-GR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7315B2B-DA09-4732-B0B0-CE44DA0D2C4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333" t="-2291" r="-519" b="-134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DF4157-8A89-48EC-B8AA-701C69EBD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10/2019</a:t>
            </a:r>
            <a:endParaRPr lang="el-G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BF55D0-5B05-41A1-9DF4-312CAE2F2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Diamantaras &amp; Petropulu, MLSP2019, Pittsburgh, PA</a:t>
            </a:r>
            <a:endParaRPr lang="el-G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334D32-8C4D-4A97-980A-9E11A380D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F8998E-B82A-40CB-8CCB-70E6D829A2B7}" type="slidenum">
              <a:rPr lang="el-GR" smtClean="0"/>
              <a:pPr>
                <a:defRPr/>
              </a:pPr>
              <a:t>14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708728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B64F57-3971-4AE6-B5A7-59C47C2AA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Assumptions</a:t>
            </a:r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2D0366D-7D09-4DFA-9626-D8C03DAB32E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Each relay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b="0" dirty="0"/>
                  <a:t> at time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endParaRPr lang="en-US" b="0" dirty="0"/>
              </a:p>
              <a:p>
                <a:pPr lvl="1"/>
                <a:r>
                  <a:rPr lang="en-US" dirty="0"/>
                  <a:t>Knows the position of the source and the destination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0" smtClean="0">
                            <a:latin typeface="Cambria Math" panose="02040503050406030204" pitchFamily="18" charset="0"/>
                          </a:rPr>
                          <m:t>𝐩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sub>
                    </m:sSub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0" smtClean="0">
                            <a:latin typeface="Cambria Math" panose="02040503050406030204" pitchFamily="18" charset="0"/>
                          </a:rPr>
                          <m:t>𝐩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</m:oMath>
                </a14:m>
                <a:r>
                  <a:rPr lang="en-US" dirty="0"/>
                  <a:t> as well as its own position</a:t>
                </a:r>
                <a:r>
                  <a:rPr lang="el-GR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0" smtClean="0">
                            <a:latin typeface="Cambria Math" panose="02040503050406030204" pitchFamily="18" charset="0"/>
                          </a:rPr>
                          <m:t>𝐩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Can estimate the channels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l-GR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bSup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el-GR" dirty="0"/>
                  <a:t>,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bSup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between itself and the source/destination</a:t>
                </a:r>
              </a:p>
              <a:p>
                <a:pPr lvl="1"/>
                <a:r>
                  <a:rPr lang="en-US" dirty="0"/>
                  <a:t>Knows the positions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0" dirty="0" smtClean="0">
                            <a:latin typeface="Cambria Math" panose="02040503050406030204" pitchFamily="18" charset="0"/>
                          </a:rPr>
                          <m:t>𝐩</m:t>
                        </m:r>
                      </m:e>
                      <m:sub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and channels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𝑆</m:t>
                        </m:r>
                      </m:sub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𝑗</m:t>
                        </m:r>
                      </m:sup>
                    </m:sSubSup>
                    <m:r>
                      <a:rPr lang="en-US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𝑗</m:t>
                        </m:r>
                      </m:sup>
                    </m:sSubSup>
                    <m:r>
                      <a:rPr lang="pl-PL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pl-PL" i="1" dirty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pl-PL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pl-PL" dirty="0"/>
                  <a:t>, </a:t>
                </a:r>
                <a:r>
                  <a:rPr lang="en-US" dirty="0"/>
                  <a:t>of the other relays </a:t>
                </a:r>
                <a14:m>
                  <m:oMath xmlns:m="http://schemas.openxmlformats.org/officeDocument/2006/math">
                    <m:r>
                      <a:rPr lang="pl-PL" i="1" dirty="0" smtClean="0"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≠</m:t>
                    </m:r>
                    <m:r>
                      <a:rPr lang="pl-PL" i="1" dirty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endParaRPr lang="el-GR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2D0366D-7D09-4DFA-9626-D8C03DAB32E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333" t="-1348" r="-51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C37125-7A83-4FAD-94E8-BC1A583E3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10/2019</a:t>
            </a:r>
            <a:endParaRPr lang="el-G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F55F5A-F6E7-4571-AFCD-803F88C41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Diamantaras &amp; Petropulu, MLSP2019, Pittsburgh, PA</a:t>
            </a:r>
            <a:endParaRPr lang="el-G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DB47B2-F880-4F4A-965C-54207CA52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F8998E-B82A-40CB-8CCB-70E6D829A2B7}" type="slidenum">
              <a:rPr lang="el-GR" smtClean="0"/>
              <a:pPr>
                <a:defRPr/>
              </a:pPr>
              <a:t>15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666815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Outline</a:t>
            </a:r>
            <a:endParaRPr lang="el-GR" dirty="0"/>
          </a:p>
        </p:txBody>
      </p:sp>
      <p:sp>
        <p:nvSpPr>
          <p:cNvPr id="1028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Problem Description</a:t>
            </a:r>
          </a:p>
          <a:p>
            <a:pPr eaLnBrk="1" hangingPunct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Channel model</a:t>
            </a:r>
          </a:p>
          <a:p>
            <a:pPr eaLnBrk="1" hangingPunct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Beamforming</a:t>
            </a:r>
          </a:p>
          <a:p>
            <a:pPr eaLnBrk="1" hangingPunct="1"/>
            <a:r>
              <a:rPr lang="en-US" dirty="0">
                <a:solidFill>
                  <a:srgbClr val="0070C0"/>
                </a:solidFill>
              </a:rPr>
              <a:t>Reinforcement Learning Formulation</a:t>
            </a:r>
          </a:p>
          <a:p>
            <a:pPr eaLnBrk="1" hangingPunct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Proposed Algorithm and Results</a:t>
            </a:r>
          </a:p>
          <a:p>
            <a:pPr marL="0" indent="0" eaLnBrk="1" hangingPunct="1">
              <a:buNone/>
            </a:pP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10/2019</a:t>
            </a:r>
            <a:endParaRPr lang="el-GR" dirty="0"/>
          </a:p>
        </p:txBody>
      </p:sp>
      <p:sp>
        <p:nvSpPr>
          <p:cNvPr id="12" name="1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Diamantaras &amp; Petropulu, MLSP2019, Pittsburgh, PA</a:t>
            </a:r>
            <a:endParaRPr lang="el-GR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F8998E-B82A-40CB-8CCB-70E6D829A2B7}" type="slidenum">
              <a:rPr lang="el-GR" smtClean="0"/>
              <a:pPr>
                <a:defRPr/>
              </a:pPr>
              <a:t>16</a:t>
            </a:fld>
            <a:endParaRPr lang="el-GR" dirty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l-GR">
              <a:latin typeface="Calibri" pitchFamily="34" charset="0"/>
            </a:endParaRPr>
          </a:p>
        </p:txBody>
      </p:sp>
      <p:sp>
        <p:nvSpPr>
          <p:cNvPr id="1030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l-GR">
              <a:latin typeface="Calibri" pitchFamily="34" charset="0"/>
            </a:endParaRPr>
          </a:p>
        </p:txBody>
      </p:sp>
      <p:sp>
        <p:nvSpPr>
          <p:cNvPr id="1034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l-GR">
              <a:latin typeface="Calibri" pitchFamily="34" charset="0"/>
            </a:endParaRP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l-GR">
              <a:latin typeface="Calibri" pitchFamily="34" charset="0"/>
            </a:endParaRPr>
          </a:p>
        </p:txBody>
      </p:sp>
      <p:sp>
        <p:nvSpPr>
          <p:cNvPr id="1036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l-GR">
              <a:latin typeface="Calibri" pitchFamily="34" charset="0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575920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B64F57-3971-4AE6-B5A7-59C47C2AA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Reinforcement Learning formulation</a:t>
            </a:r>
            <a:endParaRPr lang="el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D0366D-7D09-4DFA-9626-D8C03DAB32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sz="2400" dirty="0"/>
              <a:t>Multi-Armed Bandit problem: An agent interacts with the environment taking one of possible actions and receives reward</a:t>
            </a:r>
          </a:p>
          <a:p>
            <a:r>
              <a:rPr lang="en-US" sz="2400" dirty="0"/>
              <a:t>Exploration: try different actions to collect the statistics</a:t>
            </a:r>
          </a:p>
          <a:p>
            <a:r>
              <a:rPr lang="en-US" sz="2400" dirty="0"/>
              <a:t>Exploitation: use the obtained statistical estimates to choose smart actions</a:t>
            </a:r>
          </a:p>
          <a:p>
            <a:endParaRPr lang="el-GR" sz="24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C37125-7A83-4FAD-94E8-BC1A583E3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10/2019</a:t>
            </a:r>
            <a:endParaRPr lang="el-G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F55F5A-F6E7-4571-AFCD-803F88C41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Diamantaras &amp; Petropulu, MLSP2019, Pittsburgh, PA</a:t>
            </a:r>
            <a:endParaRPr lang="el-G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DB47B2-F880-4F4A-965C-54207CA52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F8998E-B82A-40CB-8CCB-70E6D829A2B7}" type="slidenum">
              <a:rPr lang="el-GR" smtClean="0"/>
              <a:pPr>
                <a:defRPr/>
              </a:pPr>
              <a:t>17</a:t>
            </a:fld>
            <a:endParaRPr lang="el-GR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30B88D0-6755-4236-B3E4-E3AEF895794C}"/>
              </a:ext>
            </a:extLst>
          </p:cNvPr>
          <p:cNvSpPr/>
          <p:nvPr/>
        </p:nvSpPr>
        <p:spPr>
          <a:xfrm>
            <a:off x="899592" y="4222286"/>
            <a:ext cx="1584176" cy="106209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519F910-2AB9-4447-9C42-F900F05B832B}"/>
                  </a:ext>
                </a:extLst>
              </p:cNvPr>
              <p:cNvSpPr txBox="1"/>
              <p:nvPr/>
            </p:nvSpPr>
            <p:spPr>
              <a:xfrm>
                <a:off x="899592" y="5405154"/>
                <a:ext cx="158417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/>
                  <a:t>Agent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endParaRPr lang="el-GR" sz="20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519F910-2AB9-4447-9C42-F900F05B83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592" y="5405154"/>
                <a:ext cx="1584176" cy="400110"/>
              </a:xfrm>
              <a:prstGeom prst="rect">
                <a:avLst/>
              </a:prstGeom>
              <a:blipFill>
                <a:blip r:embed="rId2"/>
                <a:stretch>
                  <a:fillRect t="-7692" b="-2923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Picture 9">
            <a:extLst>
              <a:ext uri="{FF2B5EF4-FFF2-40B4-BE49-F238E27FC236}">
                <a16:creationId xmlns:a16="http://schemas.microsoft.com/office/drawing/2014/main" id="{4F2CEFF1-B811-4318-933C-4743A19435C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6998" y="4653136"/>
            <a:ext cx="648000" cy="282081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51A22545-C8EE-45D2-9946-51E64B775C2B}"/>
              </a:ext>
            </a:extLst>
          </p:cNvPr>
          <p:cNvSpPr txBox="1"/>
          <p:nvPr/>
        </p:nvSpPr>
        <p:spPr>
          <a:xfrm>
            <a:off x="3267518" y="5383213"/>
            <a:ext cx="20965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Action</a:t>
            </a:r>
            <a:endParaRPr lang="el-GR" sz="2000" dirty="0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BA2CDA85-FE95-40B4-9AD6-16B907040B8A}"/>
              </a:ext>
            </a:extLst>
          </p:cNvPr>
          <p:cNvSpPr txBox="1"/>
          <p:nvPr/>
        </p:nvSpPr>
        <p:spPr>
          <a:xfrm>
            <a:off x="6435869" y="5378607"/>
            <a:ext cx="18805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Reward</a:t>
            </a:r>
            <a:endParaRPr lang="el-GR" sz="2000" dirty="0"/>
          </a:p>
        </p:txBody>
      </p: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9DB4AC7F-0D6F-4A5B-8F8E-7686393D7C83}"/>
              </a:ext>
            </a:extLst>
          </p:cNvPr>
          <p:cNvCxnSpPr>
            <a:cxnSpLocks/>
            <a:stCxn id="150" idx="3"/>
            <a:endCxn id="151" idx="1"/>
          </p:cNvCxnSpPr>
          <p:nvPr/>
        </p:nvCxnSpPr>
        <p:spPr>
          <a:xfrm>
            <a:off x="5364088" y="4752133"/>
            <a:ext cx="1071782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CE633D78-14E3-4037-A039-1E8A4C4476BF}"/>
              </a:ext>
            </a:extLst>
          </p:cNvPr>
          <p:cNvCxnSpPr>
            <a:cxnSpLocks/>
            <a:stCxn id="7" idx="3"/>
            <a:endCxn id="150" idx="1"/>
          </p:cNvCxnSpPr>
          <p:nvPr/>
        </p:nvCxnSpPr>
        <p:spPr>
          <a:xfrm flipV="1">
            <a:off x="2483768" y="4752133"/>
            <a:ext cx="783750" cy="1198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0" name="Rectangle 149">
                <a:extLst>
                  <a:ext uri="{FF2B5EF4-FFF2-40B4-BE49-F238E27FC236}">
                    <a16:creationId xmlns:a16="http://schemas.microsoft.com/office/drawing/2014/main" id="{7AD384E8-2076-439C-AA8D-A154B5D0000F}"/>
                  </a:ext>
                </a:extLst>
              </p:cNvPr>
              <p:cNvSpPr/>
              <p:nvPr/>
            </p:nvSpPr>
            <p:spPr>
              <a:xfrm>
                <a:off x="3267518" y="4221088"/>
                <a:ext cx="2096570" cy="106209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/>
                  <a:t>Choose next square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0" smtClean="0">
                              <a:latin typeface="Cambria Math" panose="02040503050406030204" pitchFamily="18" charset="0"/>
                            </a:rPr>
                            <m:t>𝐩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+1)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150" name="Rectangle 149">
                <a:extLst>
                  <a:ext uri="{FF2B5EF4-FFF2-40B4-BE49-F238E27FC236}">
                    <a16:creationId xmlns:a16="http://schemas.microsoft.com/office/drawing/2014/main" id="{7AD384E8-2076-439C-AA8D-A154B5D0000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7518" y="4221088"/>
                <a:ext cx="2096570" cy="1062090"/>
              </a:xfrm>
              <a:prstGeom prst="rect">
                <a:avLst/>
              </a:prstGeom>
              <a:blipFill>
                <a:blip r:embed="rId4"/>
                <a:stretch>
                  <a:fillRect b="-223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1" name="Rectangle 150">
                <a:extLst>
                  <a:ext uri="{FF2B5EF4-FFF2-40B4-BE49-F238E27FC236}">
                    <a16:creationId xmlns:a16="http://schemas.microsoft.com/office/drawing/2014/main" id="{6D8ED79F-83C8-4DBB-B5F4-8985EF6FF075}"/>
                  </a:ext>
                </a:extLst>
              </p:cNvPr>
              <p:cNvSpPr/>
              <p:nvPr/>
            </p:nvSpPr>
            <p:spPr>
              <a:xfrm>
                <a:off x="6435870" y="4221088"/>
                <a:ext cx="1880546" cy="106209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𝐼</m:t>
                          </m:r>
                        </m:sub>
                      </m:sSub>
                      <m:d>
                        <m:d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>
                                  <a:latin typeface="Cambria Math" panose="02040503050406030204" pitchFamily="18" charset="0"/>
                                </a:rPr>
                                <m:t>𝐩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151" name="Rectangle 150">
                <a:extLst>
                  <a:ext uri="{FF2B5EF4-FFF2-40B4-BE49-F238E27FC236}">
                    <a16:creationId xmlns:a16="http://schemas.microsoft.com/office/drawing/2014/main" id="{6D8ED79F-83C8-4DBB-B5F4-8985EF6FF07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5870" y="4221088"/>
                <a:ext cx="1880546" cy="106209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068851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2C41C-5675-4606-AC48-D2507269A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Constrained Multi-Arm Bandits</a:t>
            </a:r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0C3899C-F8EC-4B4A-976B-8DA216C6C23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sz="2400" dirty="0"/>
                  <a:t>Constraints:</a:t>
                </a:r>
              </a:p>
              <a:p>
                <a:pPr lvl="1"/>
                <a:r>
                  <a:rPr lang="en-US" dirty="0"/>
                  <a:t>Neighboring constraint: agent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/>
                  <a:t> may only choose squares neighboring its previous position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0" smtClean="0">
                            <a:latin typeface="Cambria Math" panose="02040503050406030204" pitchFamily="18" charset="0"/>
                          </a:rPr>
                          <m:t>𝐩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𝒩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0" smtClean="0">
                                <a:latin typeface="Cambria Math" panose="02040503050406030204" pitchFamily="18" charset="0"/>
                              </a:rPr>
                              <m:t>𝐩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</m:e>
                    </m:d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No-collision constraint: no two agents may choose the same square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0" smtClean="0">
                            <a:latin typeface="Cambria Math" panose="02040503050406030204" pitchFamily="18" charset="0"/>
                          </a:rPr>
                          <m:t>𝐩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0" smtClean="0">
                            <a:latin typeface="Cambria Math" panose="02040503050406030204" pitchFamily="18" charset="0"/>
                          </a:rPr>
                          <m:t>𝐩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e>
                    </m:d>
                  </m:oMath>
                </a14:m>
                <a:r>
                  <a:rPr lang="en-US" dirty="0"/>
                  <a:t>, all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𝑗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Stay in the grid constraint: next position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+1)</m:t>
                    </m:r>
                  </m:oMath>
                </a14:m>
                <a:r>
                  <a:rPr lang="en-US" dirty="0"/>
                  <a:t> should be inside the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𝑊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×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r>
                  <a:rPr lang="en-US" dirty="0"/>
                  <a:t> grid</a:t>
                </a:r>
              </a:p>
              <a:p>
                <a:r>
                  <a:rPr lang="en-US" sz="2400" dirty="0"/>
                  <a:t>Note:</a:t>
                </a:r>
                <a:endParaRPr lang="en-US" dirty="0"/>
              </a:p>
              <a:p>
                <a:pPr lvl="1"/>
                <a:r>
                  <a:rPr lang="en-US" dirty="0"/>
                  <a:t>The function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1" i="0" smtClean="0">
                            <a:latin typeface="Cambria Math" panose="02040503050406030204" pitchFamily="18" charset="0"/>
                          </a:rPr>
                          <m:t>𝐩</m:t>
                        </m:r>
                      </m:e>
                    </m:d>
                  </m:oMath>
                </a14:m>
                <a:r>
                  <a:rPr lang="en-US" dirty="0"/>
                  <a:t> is a function of position so at every time slot we can collect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dirty="0"/>
                  <a:t> samples</a:t>
                </a:r>
                <a:endParaRPr lang="el-GR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0C3899C-F8EC-4B4A-976B-8DA216C6C23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63" t="-107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3CC62B-F1E0-40AF-8663-ECB07E99A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10/2019</a:t>
            </a:r>
            <a:endParaRPr lang="el-G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A6FED8-4C14-499D-9159-F7E121A39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Diamantaras &amp; Petropulu, MLSP2019, Pittsburgh, PA</a:t>
            </a:r>
            <a:endParaRPr lang="el-G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0100FF-3EC5-4C8A-A686-93F0DF6EA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F8998E-B82A-40CB-8CCB-70E6D829A2B7}" type="slidenum">
              <a:rPr lang="el-GR" smtClean="0"/>
              <a:pPr>
                <a:defRPr/>
              </a:pPr>
              <a:t>18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745535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2C41C-5675-4606-AC48-D2507269A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Constrained Multi-Arm Bandits</a:t>
            </a:r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0C3899C-F8EC-4B4A-976B-8DA216C6C23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sz="2400" dirty="0"/>
                  <a:t>Constraints:</a:t>
                </a:r>
              </a:p>
              <a:p>
                <a:pPr lvl="1"/>
                <a:r>
                  <a:rPr lang="en-US" dirty="0"/>
                  <a:t>Neighboring constraint: agent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/>
                  <a:t> may only choose squares neighboring its previous position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0" smtClean="0">
                            <a:latin typeface="Cambria Math" panose="02040503050406030204" pitchFamily="18" charset="0"/>
                          </a:rPr>
                          <m:t>𝐩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𝒩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0" smtClean="0">
                                <a:latin typeface="Cambria Math" panose="02040503050406030204" pitchFamily="18" charset="0"/>
                              </a:rPr>
                              <m:t>𝐩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</m:e>
                    </m:d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No-collision constraint: no two agents may choose the same square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0" smtClean="0">
                            <a:latin typeface="Cambria Math" panose="02040503050406030204" pitchFamily="18" charset="0"/>
                          </a:rPr>
                          <m:t>𝐩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0" smtClean="0">
                            <a:latin typeface="Cambria Math" panose="02040503050406030204" pitchFamily="18" charset="0"/>
                          </a:rPr>
                          <m:t>𝐩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e>
                    </m:d>
                  </m:oMath>
                </a14:m>
                <a:r>
                  <a:rPr lang="en-US" dirty="0"/>
                  <a:t>, all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𝑗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Stay in the grid constraint: next position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+1)</m:t>
                    </m:r>
                  </m:oMath>
                </a14:m>
                <a:r>
                  <a:rPr lang="en-US" dirty="0"/>
                  <a:t> should be inside the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𝑊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×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r>
                  <a:rPr lang="en-US" dirty="0"/>
                  <a:t> grid</a:t>
                </a:r>
              </a:p>
              <a:p>
                <a:r>
                  <a:rPr lang="en-US" sz="2400" dirty="0"/>
                  <a:t>Note:</a:t>
                </a:r>
                <a:endParaRPr lang="en-US" dirty="0"/>
              </a:p>
              <a:p>
                <a:pPr lvl="1"/>
                <a:r>
                  <a:rPr lang="en-US" dirty="0"/>
                  <a:t>The function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1" i="0" smtClean="0">
                            <a:latin typeface="Cambria Math" panose="02040503050406030204" pitchFamily="18" charset="0"/>
                          </a:rPr>
                          <m:t>𝐩</m:t>
                        </m:r>
                      </m:e>
                    </m:d>
                  </m:oMath>
                </a14:m>
                <a:r>
                  <a:rPr lang="en-US" dirty="0"/>
                  <a:t> is a function of position so at every time slot we can collect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dirty="0"/>
                  <a:t> samples</a:t>
                </a:r>
                <a:endParaRPr lang="el-GR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0C3899C-F8EC-4B4A-976B-8DA216C6C23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63" t="-107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3CC62B-F1E0-40AF-8663-ECB07E99A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10/2019</a:t>
            </a:r>
            <a:endParaRPr lang="el-G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A6FED8-4C14-499D-9159-F7E121A39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Diamantaras &amp; Petropulu, MLSP2019, Pittsburgh, PA</a:t>
            </a:r>
            <a:endParaRPr lang="el-G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0100FF-3EC5-4C8A-A686-93F0DF6EA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F8998E-B82A-40CB-8CCB-70E6D829A2B7}" type="slidenum">
              <a:rPr lang="el-GR" smtClean="0"/>
              <a:pPr>
                <a:defRPr/>
              </a:pPr>
              <a:t>19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876517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Outline</a:t>
            </a:r>
            <a:endParaRPr lang="el-GR" dirty="0"/>
          </a:p>
        </p:txBody>
      </p:sp>
      <p:sp>
        <p:nvSpPr>
          <p:cNvPr id="1028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solidFill>
                  <a:srgbClr val="0070C0"/>
                </a:solidFill>
              </a:rPr>
              <a:t>Problem Description</a:t>
            </a:r>
          </a:p>
          <a:p>
            <a:pPr eaLnBrk="1" hangingPunct="1"/>
            <a:r>
              <a:rPr lang="en-US" dirty="0">
                <a:solidFill>
                  <a:srgbClr val="0070C0"/>
                </a:solidFill>
              </a:rPr>
              <a:t>Channel model</a:t>
            </a:r>
          </a:p>
          <a:p>
            <a:pPr eaLnBrk="1" hangingPunct="1"/>
            <a:r>
              <a:rPr lang="en-US" dirty="0">
                <a:solidFill>
                  <a:srgbClr val="0070C0"/>
                </a:solidFill>
              </a:rPr>
              <a:t>Beamforming</a:t>
            </a:r>
          </a:p>
          <a:p>
            <a:pPr eaLnBrk="1" hangingPunct="1"/>
            <a:r>
              <a:rPr lang="en-US" dirty="0">
                <a:solidFill>
                  <a:srgbClr val="0070C0"/>
                </a:solidFill>
              </a:rPr>
              <a:t>Reinforcement Learning Formulation</a:t>
            </a:r>
          </a:p>
          <a:p>
            <a:pPr eaLnBrk="1" hangingPunct="1"/>
            <a:r>
              <a:rPr lang="en-US" dirty="0">
                <a:solidFill>
                  <a:srgbClr val="0070C0"/>
                </a:solidFill>
              </a:rPr>
              <a:t>Proposed Algorithm and Results</a:t>
            </a:r>
          </a:p>
          <a:p>
            <a:pPr marL="0" indent="0" eaLnBrk="1" hangingPunct="1">
              <a:buNone/>
            </a:pP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10/2019</a:t>
            </a:r>
            <a:endParaRPr lang="el-GR" dirty="0"/>
          </a:p>
        </p:txBody>
      </p:sp>
      <p:sp>
        <p:nvSpPr>
          <p:cNvPr id="12" name="1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Diamantaras &amp; Petropulu, MLSP2019, Pittsburgh, PA</a:t>
            </a:r>
            <a:endParaRPr lang="el-GR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F8998E-B82A-40CB-8CCB-70E6D829A2B7}" type="slidenum">
              <a:rPr lang="el-GR" smtClean="0"/>
              <a:pPr>
                <a:defRPr/>
              </a:pPr>
              <a:t>2</a:t>
            </a:fld>
            <a:endParaRPr lang="el-GR" dirty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l-GR">
              <a:latin typeface="Calibri" pitchFamily="34" charset="0"/>
            </a:endParaRPr>
          </a:p>
        </p:txBody>
      </p:sp>
      <p:sp>
        <p:nvSpPr>
          <p:cNvPr id="1030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l-GR">
              <a:latin typeface="Calibri" pitchFamily="34" charset="0"/>
            </a:endParaRPr>
          </a:p>
        </p:txBody>
      </p:sp>
      <p:sp>
        <p:nvSpPr>
          <p:cNvPr id="1034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l-GR">
              <a:latin typeface="Calibri" pitchFamily="34" charset="0"/>
            </a:endParaRP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l-GR">
              <a:latin typeface="Calibri" pitchFamily="34" charset="0"/>
            </a:endParaRPr>
          </a:p>
        </p:txBody>
      </p:sp>
      <p:sp>
        <p:nvSpPr>
          <p:cNvPr id="1036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l-GR">
              <a:latin typeface="Calibri" pitchFamily="34" charset="0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871D2-CE03-4ACE-91BF-44F6C748E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Channel parameter estimation</a:t>
            </a:r>
            <a:endParaRPr lang="el-G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6C480AD-1D91-4886-B65B-243B5EA17E8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sz="2200" dirty="0"/>
                  <a:t>The estimate of the individual SINR gain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sub>
                    </m:sSub>
                  </m:oMath>
                </a14:m>
                <a:r>
                  <a:rPr lang="en-US" sz="2200" dirty="0"/>
                  <a:t> depends on the parameters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ℓ</m:t>
                    </m:r>
                  </m:oMath>
                </a14:m>
                <a:r>
                  <a:rPr lang="en-US" sz="2200" dirty="0"/>
                  <a:t>,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𝜌</m:t>
                    </m:r>
                  </m:oMath>
                </a14:m>
                <a:r>
                  <a:rPr lang="en-US" sz="2200" dirty="0"/>
                  <a:t> which are not known and need to be estimated.</a:t>
                </a:r>
              </a:p>
              <a:p>
                <a:r>
                  <a:rPr lang="en-US" sz="2200" dirty="0"/>
                  <a:t>Can be estimated from the log-mag channel between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sz="2200" dirty="0"/>
                  <a:t>-</a:t>
                </a:r>
                <a:r>
                  <a:rPr lang="en-US" sz="2200" dirty="0" err="1"/>
                  <a:t>th</a:t>
                </a:r>
                <a:r>
                  <a:rPr lang="en-US" sz="2200" dirty="0"/>
                  <a:t> relay and the source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2200" b="0" i="1" dirty="0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200" i="1" dirty="0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sz="2200" b="0" i="1" dirty="0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  <m:sup>
                          <m:r>
                            <a:rPr lang="en-US" sz="2200" b="0" i="1" dirty="0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p>
                      </m:sSubSup>
                      <m:r>
                        <a:rPr lang="en-US" sz="220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200" i="1" dirty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200" i="1" dirty="0">
                          <a:latin typeface="Cambria Math" panose="02040503050406030204" pitchFamily="18" charset="0"/>
                        </a:rPr>
                        <m:t>)=−10 </m:t>
                      </m:r>
                      <m:sSub>
                        <m:sSubPr>
                          <m:ctrlPr>
                            <a:rPr lang="en-US" sz="22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200" i="0" dirty="0">
                              <a:latin typeface="Cambria Math" panose="02040503050406030204" pitchFamily="18" charset="0"/>
                            </a:rPr>
                            <m:t>log</m:t>
                          </m:r>
                        </m:e>
                        <m:sub>
                          <m:r>
                            <a:rPr lang="en-US" sz="2200" i="1" dirty="0">
                              <a:latin typeface="Cambria Math" panose="02040503050406030204" pitchFamily="18" charset="0"/>
                            </a:rPr>
                            <m:t>10</m:t>
                          </m:r>
                        </m:sub>
                      </m:sSub>
                      <m:d>
                        <m:dPr>
                          <m:ctrlPr>
                            <a:rPr lang="en-US" sz="2200" b="0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sz="2200" b="1" i="1" dirty="0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200" b="1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200" b="1" i="0" dirty="0" err="1">
                                      <a:latin typeface="Cambria Math" panose="02040503050406030204" pitchFamily="18" charset="0"/>
                                    </a:rPr>
                                    <m:t>𝐩</m:t>
                                  </m:r>
                                </m:e>
                                <m:sub>
                                  <m:r>
                                    <a:rPr lang="en-US" sz="2200" i="1" dirty="0" err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en-US" sz="2200" i="1" dirty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200" i="1" dirty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  <m:r>
                                <a:rPr lang="en-US" sz="2200" i="1" dirty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2200" b="1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200" b="1" i="0" dirty="0" err="1">
                                      <a:latin typeface="Cambria Math" panose="02040503050406030204" pitchFamily="18" charset="0"/>
                                    </a:rPr>
                                    <m:t>𝐩</m:t>
                                  </m:r>
                                </m:e>
                                <m:sub>
                                  <m:r>
                                    <a:rPr lang="en-US" sz="2200" b="0" i="1" dirty="0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sub>
                              </m:sSub>
                            </m:e>
                          </m:d>
                        </m:e>
                      </m:d>
                      <m:r>
                        <a:rPr lang="en-US" sz="2200" b="0" i="1" dirty="0" smtClean="0">
                          <a:latin typeface="Cambria Math" panose="02040503050406030204" pitchFamily="18" charset="0"/>
                        </a:rPr>
                        <m:t>ℓ</m:t>
                      </m:r>
                      <m:r>
                        <a:rPr lang="en-US" sz="2200" i="1" dirty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200" b="0" i="1" dirty="0" smtClean="0">
                          <a:latin typeface="Cambria Math" panose="02040503050406030204" pitchFamily="18" charset="0"/>
                        </a:rPr>
                        <m:t>𝜌</m:t>
                      </m:r>
                      <m:r>
                        <a:rPr lang="en-US" sz="2200" i="1" dirty="0">
                          <a:latin typeface="Cambria Math" panose="02040503050406030204" pitchFamily="18" charset="0"/>
                        </a:rPr>
                        <m:t>+</m:t>
                      </m:r>
                      <m:sSubSup>
                        <m:sSubSupPr>
                          <m:ctrlPr>
                            <a:rPr lang="en-US" sz="2200" b="0" i="1" dirty="0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200" b="0" i="1" dirty="0" smtClean="0">
                              <a:latin typeface="Cambria Math" panose="02040503050406030204" pitchFamily="18" charset="0"/>
                            </a:rPr>
                            <m:t>𝜀</m:t>
                          </m:r>
                        </m:e>
                        <m:sub>
                          <m:r>
                            <a:rPr lang="en-US" sz="2200" b="0" i="1" dirty="0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  <m:sup>
                          <m:r>
                            <a:rPr lang="en-US" sz="2200" b="0" i="1" dirty="0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p>
                      </m:sSubSup>
                    </m:oMath>
                  </m:oMathPara>
                </a14:m>
                <a:endParaRPr lang="en-US" sz="2200" dirty="0"/>
              </a:p>
              <a:p>
                <a:pPr marL="400050" lvl="1" indent="0">
                  <a:buNone/>
                </a:pPr>
                <a:r>
                  <a:rPr lang="en-US" sz="2200" dirty="0"/>
                  <a:t>with noise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  <m:sup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bSup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  <m:sup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bSup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+</m:t>
                    </m:r>
                    <m:sSubSup>
                      <m:sSubSup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𝛾</m:t>
                        </m:r>
                      </m:e>
                      <m:sub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  <m:sup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bSup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𝜌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∼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𝑁</m:t>
                    </m:r>
                    <m:d>
                      <m:d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0,</m:t>
                        </m:r>
                        <m:sSubSup>
                          <m:sSubSup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𝜂</m:t>
                            </m:r>
                          </m:e>
                          <m:sub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sub>
                          <m:sup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bSup>
                          <m:sSubSup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𝜉</m:t>
                            </m:r>
                          </m:e>
                          <m:sub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sub>
                          <m:sup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e>
                    </m:d>
                  </m:oMath>
                </a14:m>
                <a:endParaRPr lang="en-US" sz="2200" dirty="0"/>
              </a:p>
              <a:p>
                <a:pPr marL="400050" lvl="1" indent="0">
                  <a:buNone/>
                </a:pPr>
                <a14:m>
                  <m:oMath xmlns:m="http://schemas.openxmlformats.org/officeDocument/2006/math">
                    <m:r>
                      <a:rPr lang="en-US" sz="2200" b="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200" i="1" dirty="0" smtClean="0">
                        <a:latin typeface="Cambria Math" panose="02040503050406030204" pitchFamily="18" charset="0"/>
                      </a:rPr>
                      <m:t> =</m:t>
                    </m:r>
                    <m:r>
                      <a:rPr lang="en-US" sz="2200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200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sz="2200" dirty="0"/>
                  <a:t> or </a:t>
                </a:r>
                <a14:m>
                  <m:oMath xmlns:m="http://schemas.openxmlformats.org/officeDocument/2006/math">
                    <m:r>
                      <a:rPr lang="en-US" sz="2200" i="1" dirty="0" smtClean="0"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en-US" sz="2200" dirty="0"/>
                  <a:t>.</a:t>
                </a:r>
              </a:p>
              <a:p>
                <a:r>
                  <a:rPr lang="en-US" sz="2200" dirty="0"/>
                  <a:t>Least squares formulation: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̃"/>
                          <m:ctrlPr>
                            <a:rPr lang="en-US" sz="2200" b="1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200" b="1" i="0" smtClean="0">
                              <a:latin typeface="Cambria Math" panose="02040503050406030204" pitchFamily="18" charset="0"/>
                            </a:rPr>
                            <m:t>𝐟</m:t>
                          </m:r>
                        </m:e>
                      </m:acc>
                      <m:d>
                        <m:dPr>
                          <m:ctrlPr>
                            <a:rPr lang="en-US" sz="22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200" b="0" i="1" dirty="0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2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̃"/>
                          <m:ctrlPr>
                            <a:rPr lang="en-US" sz="2200" b="1" i="1" dirty="0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200" b="1" i="0" dirty="0" smtClean="0">
                              <a:latin typeface="Cambria Math" panose="02040503050406030204" pitchFamily="18" charset="0"/>
                            </a:rPr>
                            <m:t>𝐃</m:t>
                          </m:r>
                        </m:e>
                      </m:acc>
                      <m:d>
                        <m:dPr>
                          <m:ctrlPr>
                            <a:rPr lang="en-US" sz="22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200" b="0" i="1" dirty="0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sz="22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22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200" b="0" i="1" dirty="0" smtClean="0">
                                  <a:latin typeface="Cambria Math" panose="02040503050406030204" pitchFamily="18" charset="0"/>
                                </a:rPr>
                                <m:t>ℓ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eqArr>
                        </m:e>
                      </m:d>
                      <m:r>
                        <a:rPr lang="en-US" sz="2200" b="0" i="1" dirty="0" smtClean="0">
                          <a:latin typeface="Cambria Math" panose="02040503050406030204" pitchFamily="18" charset="0"/>
                        </a:rPr>
                        <m:t>+</m:t>
                      </m:r>
                      <m:acc>
                        <m:accPr>
                          <m:chr m:val="̃"/>
                          <m:ctrlPr>
                            <a:rPr lang="en-US" sz="2200" b="1" i="1" dirty="0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200" b="1" i="0" dirty="0" smtClean="0">
                              <a:latin typeface="Cambria Math" panose="02040503050406030204" pitchFamily="18" charset="0"/>
                            </a:rPr>
                            <m:t>𝛆</m:t>
                          </m:r>
                        </m:e>
                      </m:acc>
                    </m:oMath>
                  </m:oMathPara>
                </a14:m>
                <a:endParaRPr lang="en-US" sz="2200" b="1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sz="2200" b="1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200" b="1" i="0" smtClean="0">
                            <a:latin typeface="Cambria Math" panose="02040503050406030204" pitchFamily="18" charset="0"/>
                          </a:rPr>
                          <m:t>𝐟</m:t>
                        </m:r>
                      </m:e>
                    </m:acc>
                    <m:d>
                      <m:dPr>
                        <m:ctrlPr>
                          <a:rPr lang="en-US" sz="22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dirty="0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200" b="0" i="1" dirty="0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22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en-US" sz="2200" i="1" dirty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2200" i="1" dirty="0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US" sz="2200" b="0" i="1" dirty="0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  <m:sup>
                            <m:r>
                              <a:rPr lang="en-US" sz="2200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p>
                        </m:sSubSup>
                        <m:d>
                          <m:dPr>
                            <m:ctrlPr>
                              <a:rPr lang="en-US" sz="22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200" i="1" dirty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  <m:r>
                          <a:rPr lang="en-US" sz="2200" b="0" i="1" dirty="0" smtClean="0">
                            <a:latin typeface="Cambria Math" panose="02040503050406030204" pitchFamily="18" charset="0"/>
                          </a:rPr>
                          <m:t>,…,</m:t>
                        </m:r>
                        <m:sSubSup>
                          <m:sSubSupPr>
                            <m:ctrlPr>
                              <a:rPr lang="en-US" sz="2200" i="1" dirty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2200" i="1" dirty="0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US" sz="2200" b="0" i="1" dirty="0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  <m:sup>
                            <m:r>
                              <a:rPr lang="en-US" sz="2200" b="0" i="1" dirty="0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sup>
                        </m:sSubSup>
                        <m:d>
                          <m:dPr>
                            <m:ctrlPr>
                              <a:rPr lang="en-US" sz="22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200" i="1" dirty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  <m:r>
                          <a:rPr lang="en-US" sz="2200" b="0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sSubSup>
                          <m:sSubSupPr>
                            <m:ctrlPr>
                              <a:rPr lang="en-US" sz="2200" i="1" dirty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2200" i="1" dirty="0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US" sz="2200" b="0" i="1" dirty="0" smtClean="0">
                                <a:latin typeface="Cambria Math" panose="02040503050406030204" pitchFamily="18" charset="0"/>
                              </a:rPr>
                              <m:t>𝐷</m:t>
                            </m:r>
                          </m:sub>
                          <m:sup>
                            <m:r>
                              <a:rPr lang="en-US" sz="2200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p>
                        </m:sSubSup>
                        <m:d>
                          <m:dPr>
                            <m:ctrlPr>
                              <a:rPr lang="en-US" sz="22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200" i="1" dirty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  <m:r>
                          <a:rPr lang="en-US" sz="2200" b="0" i="1" dirty="0" smtClean="0">
                            <a:latin typeface="Cambria Math" panose="02040503050406030204" pitchFamily="18" charset="0"/>
                          </a:rPr>
                          <m:t>,…,</m:t>
                        </m:r>
                        <m:sSubSup>
                          <m:sSubSupPr>
                            <m:ctrlPr>
                              <a:rPr lang="en-US" sz="2200" i="1" dirty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2200" i="1" dirty="0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US" sz="2200" b="0" i="1" dirty="0" smtClean="0">
                                <a:latin typeface="Cambria Math" panose="02040503050406030204" pitchFamily="18" charset="0"/>
                              </a:rPr>
                              <m:t>𝐷</m:t>
                            </m:r>
                          </m:sub>
                          <m:sup>
                            <m:r>
                              <a:rPr lang="en-US" sz="2200" b="0" i="1" dirty="0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sup>
                        </m:sSubSup>
                        <m:r>
                          <a:rPr lang="en-US" sz="2200" i="1" dirty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200" i="1" dirty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2200" i="1" dirty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d>
                  </m:oMath>
                </a14:m>
                <a:r>
                  <a:rPr lang="en-US" sz="2200" b="0" dirty="0"/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sz="2200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200" b="1" i="1" smtClean="0">
                            <a:latin typeface="Cambria Math" panose="02040503050406030204" pitchFamily="18" charset="0"/>
                          </a:rPr>
                          <m:t>𝜺</m:t>
                        </m:r>
                      </m:e>
                    </m:acc>
                    <m:d>
                      <m:dPr>
                        <m:ctrlPr>
                          <a:rPr lang="en-US" sz="22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i="1" dirty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200" i="1" dirty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22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en-US" sz="2200" i="1" dirty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2200" b="0" i="1" dirty="0" smtClean="0">
                                <a:latin typeface="Cambria Math" panose="02040503050406030204" pitchFamily="18" charset="0"/>
                              </a:rPr>
                              <m:t>𝜀</m:t>
                            </m:r>
                          </m:e>
                          <m:sub>
                            <m:r>
                              <a:rPr lang="en-US" sz="2200" i="1" dirty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  <m:sup>
                            <m:r>
                              <a:rPr lang="en-US" sz="2200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p>
                        </m:sSubSup>
                        <m:d>
                          <m:dPr>
                            <m:ctrlPr>
                              <a:rPr lang="en-US" sz="22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200" i="1" dirty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  <m:r>
                          <a:rPr lang="en-US" sz="2200" i="1" dirty="0">
                            <a:latin typeface="Cambria Math" panose="02040503050406030204" pitchFamily="18" charset="0"/>
                          </a:rPr>
                          <m:t>,…,</m:t>
                        </m:r>
                        <m:sSubSup>
                          <m:sSubSupPr>
                            <m:ctrlPr>
                              <a:rPr lang="en-US" sz="2200" i="1" dirty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2200" b="0" i="1" dirty="0" smtClean="0">
                                <a:latin typeface="Cambria Math" panose="02040503050406030204" pitchFamily="18" charset="0"/>
                              </a:rPr>
                              <m:t>𝜀</m:t>
                            </m:r>
                          </m:e>
                          <m:sub>
                            <m:r>
                              <a:rPr lang="en-US" sz="2200" i="1" dirty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  <m:sup>
                            <m:r>
                              <a:rPr lang="en-US" sz="2200" b="0" i="1" dirty="0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sup>
                        </m:sSubSup>
                        <m:d>
                          <m:dPr>
                            <m:ctrlPr>
                              <a:rPr lang="en-US" sz="22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200" i="1" dirty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  <m:r>
                          <a:rPr lang="en-US" sz="2200" i="1" dirty="0">
                            <a:latin typeface="Cambria Math" panose="02040503050406030204" pitchFamily="18" charset="0"/>
                          </a:rPr>
                          <m:t>,</m:t>
                        </m:r>
                        <m:sSubSup>
                          <m:sSubSupPr>
                            <m:ctrlPr>
                              <a:rPr lang="en-US" sz="2200" i="1" dirty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2200" b="0" i="1" dirty="0" smtClean="0">
                                <a:latin typeface="Cambria Math" panose="02040503050406030204" pitchFamily="18" charset="0"/>
                              </a:rPr>
                              <m:t>𝜀</m:t>
                            </m:r>
                          </m:e>
                          <m:sub>
                            <m:r>
                              <a:rPr lang="en-US" sz="2200" b="0" i="1" dirty="0" smtClean="0">
                                <a:latin typeface="Cambria Math" panose="02040503050406030204" pitchFamily="18" charset="0"/>
                              </a:rPr>
                              <m:t>𝐷</m:t>
                            </m:r>
                          </m:sub>
                          <m:sup>
                            <m:r>
                              <a:rPr lang="en-US" sz="2200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p>
                        </m:sSubSup>
                        <m:d>
                          <m:dPr>
                            <m:ctrlPr>
                              <a:rPr lang="en-US" sz="22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200" i="1" dirty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  <m:r>
                          <a:rPr lang="en-US" sz="2200" i="1" dirty="0">
                            <a:latin typeface="Cambria Math" panose="02040503050406030204" pitchFamily="18" charset="0"/>
                          </a:rPr>
                          <m:t>,…,</m:t>
                        </m:r>
                        <m:sSubSup>
                          <m:sSubSupPr>
                            <m:ctrlPr>
                              <a:rPr lang="en-US" sz="2200" i="1" dirty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2200" b="0" i="1" dirty="0" smtClean="0">
                                <a:latin typeface="Cambria Math" panose="02040503050406030204" pitchFamily="18" charset="0"/>
                              </a:rPr>
                              <m:t>𝜀</m:t>
                            </m:r>
                          </m:e>
                          <m:sub>
                            <m:r>
                              <a:rPr lang="en-US" sz="2200" b="0" i="1" dirty="0" smtClean="0">
                                <a:latin typeface="Cambria Math" panose="02040503050406030204" pitchFamily="18" charset="0"/>
                              </a:rPr>
                              <m:t>𝐷</m:t>
                            </m:r>
                          </m:sub>
                          <m:sup>
                            <m:r>
                              <a:rPr lang="en-US" sz="2200" b="0" i="1" dirty="0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sup>
                        </m:sSubSup>
                        <m:r>
                          <a:rPr lang="en-US" sz="2200" i="1" dirty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200" i="1" dirty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2200" i="1" dirty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d>
                  </m:oMath>
                </a14:m>
                <a:r>
                  <a:rPr lang="en-US" sz="2200" dirty="0"/>
                  <a:t> </a:t>
                </a:r>
                <a:endParaRPr lang="el-GR" sz="2200" dirty="0"/>
              </a:p>
              <a:p>
                <a:pPr marL="0" indent="0">
                  <a:buNone/>
                </a:pPr>
                <a:endParaRPr lang="el-GR" sz="2200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6C480AD-1D91-4886-B65B-243B5EA17E8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815" t="-943" r="-741" b="-148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AAE625-1E4B-4B9D-BAA8-6C8EEBA24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10/2019</a:t>
            </a:r>
            <a:endParaRPr lang="el-G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24D1E2-3224-40C1-9FD8-9E7C13CF0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Diamantaras &amp; Petropulu, MLSP2019, Pittsburgh, PA</a:t>
            </a:r>
            <a:endParaRPr lang="el-G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020C24-89BF-46BE-AB61-DF91D6755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F8998E-B82A-40CB-8CCB-70E6D829A2B7}" type="slidenum">
              <a:rPr lang="el-GR" smtClean="0"/>
              <a:pPr>
                <a:defRPr/>
              </a:pPr>
              <a:t>20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138838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871D2-CE03-4ACE-91BF-44F6C748E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ML estimation</a:t>
            </a:r>
            <a:endParaRPr lang="el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C480AD-1D91-4886-B65B-243B5EA17E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Problem: Noise covariance is unknown</a:t>
            </a:r>
          </a:p>
          <a:p>
            <a:pPr marL="0" indent="0">
              <a:buNone/>
            </a:pPr>
            <a:endParaRPr lang="el-GR" sz="22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AAE625-1E4B-4B9D-BAA8-6C8EEBA24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10/2019</a:t>
            </a:r>
            <a:endParaRPr lang="el-G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24D1E2-3224-40C1-9FD8-9E7C13CF0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Diamantaras &amp; Petropulu, MLSP2019, Pittsburgh, PA</a:t>
            </a:r>
            <a:endParaRPr lang="el-G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020C24-89BF-46BE-AB61-DF91D6755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F8998E-B82A-40CB-8CCB-70E6D829A2B7}" type="slidenum">
              <a:rPr lang="el-GR" smtClean="0"/>
              <a:pPr>
                <a:defRPr/>
              </a:pPr>
              <a:t>21</a:t>
            </a:fld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7">
                <a:extLst>
                  <a:ext uri="{FF2B5EF4-FFF2-40B4-BE49-F238E27FC236}">
                    <a16:creationId xmlns:a16="http://schemas.microsoft.com/office/drawing/2014/main" id="{9C0E1706-E3C3-423E-9EFE-77962389260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647125898"/>
                  </p:ext>
                </p:extLst>
              </p:nvPr>
            </p:nvGraphicFramePr>
            <p:xfrm>
              <a:off x="827584" y="2060847"/>
              <a:ext cx="7632848" cy="4262526"/>
            </p:xfrm>
            <a:graphic>
              <a:graphicData uri="http://schemas.openxmlformats.org/drawingml/2006/table">
                <a:tbl>
                  <a:tblPr firstRow="1" bandRow="1">
                    <a:tableStyleId>{69012ECD-51FC-41F1-AA8D-1B2483CD663E}</a:tableStyleId>
                  </a:tblPr>
                  <a:tblGrid>
                    <a:gridCol w="7632848">
                      <a:extLst>
                        <a:ext uri="{9D8B030D-6E8A-4147-A177-3AD203B41FA5}">
                          <a16:colId xmlns:a16="http://schemas.microsoft.com/office/drawing/2014/main" val="1071922105"/>
                        </a:ext>
                      </a:extLst>
                    </a:gridCol>
                  </a:tblGrid>
                  <a:tr h="452272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dirty="0"/>
                            <a:t>Algorithm Maximum Likelihood estimation with Unknown Covariance (MLUC)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02076708"/>
                      </a:ext>
                    </a:extLst>
                  </a:tr>
                  <a:tr h="3613044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0000"/>
                            </a:lnSpc>
                            <a:spcBef>
                              <a:spcPts val="60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/>
                            <a:t>Step 1. Set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dirty="0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1800" dirty="0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oMath>
                          </a14:m>
                          <a:r>
                            <a:rPr lang="en-US" sz="1800" dirty="0"/>
                            <a:t>, compute estimate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sz="180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18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1800" i="1" dirty="0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acc>
                                            <m:accPr>
                                              <m:chr m:val="̂"/>
                                              <m:ctrlPr>
                                                <a:rPr lang="en-US" sz="180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accPr>
                                            <m:e>
                                              <m:r>
                                                <a:rPr lang="en-US" sz="1800" smtClean="0">
                                                  <a:latin typeface="Cambria Math" panose="02040503050406030204" pitchFamily="18" charset="0"/>
                                                </a:rPr>
                                                <m:t>ℓ</m:t>
                                              </m:r>
                                            </m:e>
                                          </m:acc>
                                        </m:e>
                                        <m:sub>
                                          <m:r>
                                            <a:rPr lang="en-US" sz="1800" dirty="0" smtClean="0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1800" dirty="0" smtClean="0"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sSub>
                                        <m:sSubPr>
                                          <m:ctrlPr>
                                            <a:rPr lang="en-US" sz="1800" i="1" dirty="0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acc>
                                            <m:accPr>
                                              <m:chr m:val="̂"/>
                                              <m:ctrlPr>
                                                <a:rPr lang="en-US" sz="1800" i="1" dirty="0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accPr>
                                            <m:e>
                                              <m:r>
                                                <a:rPr lang="en-US" sz="1800" dirty="0" smtClean="0">
                                                  <a:latin typeface="Cambria Math" panose="02040503050406030204" pitchFamily="18" charset="0"/>
                                                </a:rPr>
                                                <m:t>𝜌</m:t>
                                              </m:r>
                                            </m:e>
                                          </m:acc>
                                        </m:e>
                                        <m:sub>
                                          <m:r>
                                            <a:rPr lang="en-US" sz="1800" dirty="0" smtClean="0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p>
                                  <m:r>
                                    <a:rPr lang="en-US" sz="1800" dirty="0" smtClean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sup>
                              </m:sSup>
                              <m:r>
                                <a:rPr lang="en-US" sz="1800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acc>
                                <m:accPr>
                                  <m:chr m:val="̃"/>
                                  <m:ctrlPr>
                                    <a:rPr lang="en-US" sz="1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800" smtClean="0">
                                      <a:latin typeface="Cambria Math" panose="02040503050406030204" pitchFamily="18" charset="0"/>
                                    </a:rPr>
                                    <m:t>𝐃</m:t>
                                  </m:r>
                                </m:e>
                              </m:acc>
                              <m:sSup>
                                <m:sSupPr>
                                  <m:ctrlPr>
                                    <a:rPr lang="en-US" sz="1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18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800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1800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</m:sup>
                              </m:sSup>
                              <m:acc>
                                <m:accPr>
                                  <m:chr m:val="̃"/>
                                  <m:ctrlPr>
                                    <a:rPr lang="en-US" sz="1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800" smtClean="0">
                                      <a:latin typeface="Cambria Math" panose="02040503050406030204" pitchFamily="18" charset="0"/>
                                    </a:rPr>
                                    <m:t>𝐟</m:t>
                                  </m:r>
                                </m:e>
                              </m:acc>
                              <m:r>
                                <a:rPr lang="en-US" sz="1800" dirty="0" smtClean="0">
                                  <a:latin typeface="Cambria Math" panose="02040503050406030204" pitchFamily="18" charset="0"/>
                                </a:rPr>
                                <m:t>(1)</m:t>
                              </m:r>
                            </m:oMath>
                          </a14:m>
                          <a:endParaRPr lang="en-US" sz="1800" dirty="0"/>
                        </a:p>
                        <a:p>
                          <a:pPr>
                            <a:lnSpc>
                              <a:spcPct val="100000"/>
                            </a:lnSpc>
                            <a:spcBef>
                              <a:spcPts val="60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/>
                            <a:t>Step 2. Estimate noise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̂"/>
                                  <m:ctrlPr>
                                    <a:rPr lang="en-US" sz="1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800" smtClean="0">
                                      <a:latin typeface="Cambria Math" panose="02040503050406030204" pitchFamily="18" charset="0"/>
                                    </a:rPr>
                                    <m:t>𝛆</m:t>
                                  </m:r>
                                </m:e>
                              </m:acc>
                              <m:d>
                                <m:dPr>
                                  <m:ctrlPr>
                                    <a:rPr lang="en-US" sz="1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800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  <m:r>
                                <a:rPr lang="en-US" sz="1800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acc>
                                <m:accPr>
                                  <m:chr m:val="̃"/>
                                  <m:ctrlPr>
                                    <a:rPr lang="en-US" sz="1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800" smtClean="0">
                                      <a:latin typeface="Cambria Math" panose="02040503050406030204" pitchFamily="18" charset="0"/>
                                    </a:rPr>
                                    <m:t>𝐟</m:t>
                                  </m:r>
                                </m:e>
                              </m:acc>
                              <m:d>
                                <m:dPr>
                                  <m:ctrlPr>
                                    <a:rPr lang="en-US" sz="180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800" dirty="0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  <m:r>
                                <a:rPr lang="en-US" sz="1800" dirty="0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acc>
                                <m:accPr>
                                  <m:chr m:val="̃"/>
                                  <m:ctrlPr>
                                    <a:rPr lang="en-US" sz="1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800" smtClean="0">
                                      <a:latin typeface="Cambria Math" panose="02040503050406030204" pitchFamily="18" charset="0"/>
                                    </a:rPr>
                                    <m:t>𝐃</m:t>
                                  </m:r>
                                </m:e>
                              </m:acc>
                              <m:r>
                                <a:rPr lang="en-US" sz="1800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1800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1800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  <m:sSup>
                                <m:sSupPr>
                                  <m:ctrlPr>
                                    <a:rPr lang="en-US" sz="180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18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1800" i="1" dirty="0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acc>
                                            <m:accPr>
                                              <m:chr m:val="̂"/>
                                              <m:ctrlPr>
                                                <a:rPr lang="en-US" sz="180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accPr>
                                            <m:e>
                                              <m:r>
                                                <a:rPr lang="en-US" sz="1800" smtClean="0">
                                                  <a:latin typeface="Cambria Math" panose="02040503050406030204" pitchFamily="18" charset="0"/>
                                                </a:rPr>
                                                <m:t>ℓ</m:t>
                                              </m:r>
                                            </m:e>
                                          </m:acc>
                                        </m:e>
                                        <m:sub>
                                          <m:r>
                                            <a:rPr lang="en-US" sz="1800" dirty="0" smtClean="0">
                                              <a:latin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</m:sub>
                                      </m:sSub>
                                      <m:r>
                                        <a:rPr lang="en-US" sz="1800" dirty="0" smtClean="0"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sSub>
                                        <m:sSubPr>
                                          <m:ctrlPr>
                                            <a:rPr lang="en-US" sz="1800" i="1" dirty="0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acc>
                                            <m:accPr>
                                              <m:chr m:val="̂"/>
                                              <m:ctrlPr>
                                                <a:rPr lang="en-US" sz="1800" i="1" dirty="0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accPr>
                                            <m:e>
                                              <m:r>
                                                <a:rPr lang="en-US" sz="1800" dirty="0" smtClean="0">
                                                  <a:latin typeface="Cambria Math" panose="02040503050406030204" pitchFamily="18" charset="0"/>
                                                </a:rPr>
                                                <m:t>𝜌</m:t>
                                              </m:r>
                                            </m:e>
                                          </m:acc>
                                        </m:e>
                                        <m:sub>
                                          <m:r>
                                            <a:rPr lang="en-US" sz="1800" dirty="0" smtClean="0">
                                              <a:latin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p>
                                  <m:r>
                                    <a:rPr lang="en-US" sz="1800" dirty="0" smtClean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sup>
                              </m:sSup>
                            </m:oMath>
                          </a14:m>
                          <a:endParaRPr lang="en-US" sz="1800" dirty="0"/>
                        </a:p>
                        <a:p>
                          <a:pPr>
                            <a:lnSpc>
                              <a:spcPct val="100000"/>
                            </a:lnSpc>
                            <a:spcBef>
                              <a:spcPts val="60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/>
                            <a:t>Step 3. Estimate covariance matrices</a:t>
                          </a:r>
                        </a:p>
                        <a:p>
                          <a:pPr marL="457200" marR="0" lvl="1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60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1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smtClean="0">
                                      <a:latin typeface="Cambria Math" panose="02040503050406030204" pitchFamily="18" charset="0"/>
                                    </a:rPr>
                                    <m:t>𝚺</m:t>
                                  </m:r>
                                </m:e>
                                <m:sub>
                                  <m:r>
                                    <a:rPr lang="en-US" sz="1800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US" sz="1800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m:rPr>
                                  <m:sty m:val="p"/>
                                </m:rPr>
                                <a:rPr lang="en-US" sz="1800" smtClean="0">
                                  <a:latin typeface="Cambria Math" panose="02040503050406030204" pitchFamily="18" charset="0"/>
                                </a:rPr>
                                <m:t>E</m:t>
                              </m:r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en-US" sz="1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acc>
                                    <m:accPr>
                                      <m:chr m:val="̂"/>
                                      <m:ctrlPr>
                                        <a:rPr lang="en-US" sz="18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1800" smtClean="0">
                                          <a:latin typeface="Cambria Math" panose="02040503050406030204" pitchFamily="18" charset="0"/>
                                        </a:rPr>
                                        <m:t>𝛆</m:t>
                                      </m:r>
                                    </m:e>
                                  </m:acc>
                                  <m:d>
                                    <m:dPr>
                                      <m:ctrlPr>
                                        <a:rPr lang="en-US" sz="18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800" smtClean="0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e>
                                  </m:d>
                                  <m:sSup>
                                    <m:sSupPr>
                                      <m:ctrlPr>
                                        <a:rPr lang="en-US" sz="1800" i="1" dirty="0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acc>
                                        <m:accPr>
                                          <m:chr m:val="̂"/>
                                          <m:ctrlPr>
                                            <a:rPr lang="en-US" sz="180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sz="1800" smtClean="0">
                                              <a:latin typeface="Cambria Math" panose="02040503050406030204" pitchFamily="18" charset="0"/>
                                            </a:rPr>
                                            <m:t>𝛆</m:t>
                                          </m:r>
                                        </m:e>
                                      </m:acc>
                                    </m:e>
                                    <m:sup>
                                      <m:r>
                                        <a:rPr lang="en-US" sz="1800" dirty="0" smtClean="0">
                                          <a:latin typeface="Cambria Math" panose="02040503050406030204" pitchFamily="18" charset="0"/>
                                        </a:rPr>
                                        <m:t>𝑇</m:t>
                                      </m:r>
                                    </m:sup>
                                  </m:sSup>
                                  <m:r>
                                    <a:rPr lang="en-US" sz="1800" smtClean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sz="1800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sz="1800" smtClean="0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</m:d>
                            </m:oMath>
                          </a14:m>
                          <a:r>
                            <a:rPr lang="en-US" sz="1800" dirty="0"/>
                            <a:t>,    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1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smtClean="0">
                                      <a:latin typeface="Cambria Math" panose="02040503050406030204" pitchFamily="18" charset="0"/>
                                    </a:rPr>
                                    <m:t>𝚺</m:t>
                                  </m:r>
                                </m:e>
                                <m:sub>
                                  <m:r>
                                    <a:rPr lang="en-US" sz="1800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800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m:rPr>
                                  <m:sty m:val="p"/>
                                </m:rPr>
                                <a:rPr lang="en-US" sz="1800" smtClean="0">
                                  <a:latin typeface="Cambria Math" panose="02040503050406030204" pitchFamily="18" charset="0"/>
                                </a:rPr>
                                <m:t>E</m:t>
                              </m:r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en-US" sz="1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acc>
                                    <m:accPr>
                                      <m:chr m:val="̂"/>
                                      <m:ctrlPr>
                                        <a:rPr lang="en-US" sz="18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1800" smtClean="0">
                                          <a:latin typeface="Cambria Math" panose="02040503050406030204" pitchFamily="18" charset="0"/>
                                        </a:rPr>
                                        <m:t>𝛆</m:t>
                                      </m:r>
                                    </m:e>
                                  </m:acc>
                                  <m:d>
                                    <m:dPr>
                                      <m:ctrlPr>
                                        <a:rPr lang="en-US" sz="18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800" smtClean="0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e>
                                  </m:d>
                                  <m:sSup>
                                    <m:sSupPr>
                                      <m:ctrlPr>
                                        <a:rPr lang="en-US" sz="18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acc>
                                        <m:accPr>
                                          <m:chr m:val="̂"/>
                                          <m:ctrlPr>
                                            <a:rPr lang="en-US" sz="180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sz="1800" smtClean="0">
                                              <a:latin typeface="Cambria Math" panose="02040503050406030204" pitchFamily="18" charset="0"/>
                                            </a:rPr>
                                            <m:t>𝛆</m:t>
                                          </m:r>
                                        </m:e>
                                      </m:acc>
                                    </m:e>
                                    <m:sup>
                                      <m:r>
                                        <a:rPr lang="en-US" sz="1800" smtClean="0">
                                          <a:latin typeface="Cambria Math" panose="02040503050406030204" pitchFamily="18" charset="0"/>
                                        </a:rPr>
                                        <m:t>𝑇</m:t>
                                      </m:r>
                                    </m:sup>
                                  </m:sSup>
                                  <m:r>
                                    <a:rPr lang="en-US" sz="1800" smtClean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sz="1800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sz="1800" smtClean="0">
                                      <a:latin typeface="Cambria Math" panose="02040503050406030204" pitchFamily="18" charset="0"/>
                                    </a:rPr>
                                    <m:t>−1)</m:t>
                                  </m:r>
                                </m:e>
                              </m:d>
                            </m:oMath>
                          </a14:m>
                          <a:endParaRPr lang="en-US" sz="1800" dirty="0"/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60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dirty="0"/>
                            <a:t>Step 4. Compute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180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̂"/>
                                      <m:ctrlPr>
                                        <a:rPr lang="en-US" sz="18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1800" smtClean="0">
                                          <a:latin typeface="Cambria Math" panose="02040503050406030204" pitchFamily="18" charset="0"/>
                                        </a:rPr>
                                        <m:t>𝛼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sz="1800" dirty="0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800" dirty="0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1800" dirty="0" smtClean="0">
                                  <a:latin typeface="Cambria Math" panose="02040503050406030204" pitchFamily="18" charset="0"/>
                                </a:rPr>
                                <m:t>𝑣𝑒𝑐</m:t>
                              </m:r>
                              <m:sSup>
                                <m:sSupPr>
                                  <m:ctrlPr>
                                    <a:rPr lang="en-US" sz="180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1800" i="1" dirty="0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1800" i="1" dirty="0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1800" dirty="0" smtClean="0">
                                              <a:latin typeface="Cambria Math" panose="02040503050406030204" pitchFamily="18" charset="0"/>
                                            </a:rPr>
                                            <m:t>𝚺</m:t>
                                          </m:r>
                                        </m:e>
                                        <m:sub>
                                          <m:r>
                                            <a:rPr lang="en-US" sz="1800" dirty="0" smtClean="0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p>
                                  <m:r>
                                    <a:rPr lang="en-US" sz="1800" dirty="0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</m:sup>
                              </m:sSup>
                              <m:r>
                                <a:rPr lang="en-US" sz="1800" dirty="0" smtClean="0">
                                  <a:latin typeface="Cambria Math" panose="02040503050406030204" pitchFamily="18" charset="0"/>
                                </a:rPr>
                                <m:t>𝑣𝑒𝑐</m:t>
                              </m:r>
                              <m:r>
                                <a:rPr lang="en-US" sz="1800" dirty="0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sSub>
                                <m:sSubPr>
                                  <m:ctrlPr>
                                    <a:rPr lang="en-US" sz="180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dirty="0" smtClean="0">
                                      <a:latin typeface="Cambria Math" panose="02040503050406030204" pitchFamily="18" charset="0"/>
                                    </a:rPr>
                                    <m:t>𝚺</m:t>
                                  </m:r>
                                </m:e>
                                <m:sub>
                                  <m:r>
                                    <a:rPr lang="en-US" sz="1800" dirty="0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US" sz="1800" dirty="0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oMath>
                          </a14:m>
                          <a:endParaRPr lang="en-US" sz="1800" dirty="0"/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60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dirty="0"/>
                            <a:t>Step 5. Whiten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̂"/>
                                  <m:ctrlPr>
                                    <a:rPr lang="en-US" sz="1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800" smtClean="0">
                                      <a:latin typeface="Cambria Math" panose="02040503050406030204" pitchFamily="18" charset="0"/>
                                    </a:rPr>
                                    <m:t>𝛆</m:t>
                                  </m:r>
                                </m:e>
                              </m:acc>
                            </m:oMath>
                          </a14:m>
                          <a:r>
                            <a:rPr lang="en-US" sz="1800" dirty="0"/>
                            <a:t>:             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180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̂"/>
                                      <m:ctrlPr>
                                        <a:rPr lang="en-US" sz="18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1800" smtClean="0">
                                          <a:latin typeface="Cambria Math" panose="02040503050406030204" pitchFamily="18" charset="0"/>
                                        </a:rPr>
                                        <m:t>𝛆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sz="1800" dirty="0" smtClean="0"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en-US" sz="180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800" dirty="0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  <m:r>
                                <a:rPr lang="en-US" sz="1800" dirty="0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acc>
                                <m:accPr>
                                  <m:chr m:val="̂"/>
                                  <m:ctrlPr>
                                    <a:rPr lang="en-US" sz="180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800" dirty="0" smtClean="0">
                                      <a:latin typeface="Cambria Math" panose="02040503050406030204" pitchFamily="18" charset="0"/>
                                    </a:rPr>
                                    <m:t>𝛆</m:t>
                                  </m:r>
                                </m:e>
                              </m:acc>
                              <m:d>
                                <m:dPr>
                                  <m:ctrlPr>
                                    <a:rPr lang="en-US" sz="180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800" dirty="0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  <m:r>
                                <a:rPr lang="en-US" sz="1800" dirty="0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180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̂"/>
                                      <m:ctrlPr>
                                        <a:rPr lang="en-US" sz="1800" i="1" dirty="0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1800" dirty="0" smtClean="0">
                                          <a:latin typeface="Cambria Math" panose="02040503050406030204" pitchFamily="18" charset="0"/>
                                        </a:rPr>
                                        <m:t>𝛼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sz="1800" dirty="0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acc>
                                <m:accPr>
                                  <m:chr m:val="̂"/>
                                  <m:ctrlPr>
                                    <a:rPr lang="en-US" sz="180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800" dirty="0" smtClean="0">
                                      <a:latin typeface="Cambria Math" panose="02040503050406030204" pitchFamily="18" charset="0"/>
                                    </a:rPr>
                                    <m:t>𝛆</m:t>
                                  </m:r>
                                </m:e>
                              </m:acc>
                              <m:r>
                                <a:rPr lang="en-US" sz="1800" dirty="0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1800" dirty="0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1800" dirty="0" smtClean="0">
                                  <a:latin typeface="Cambria Math" panose="02040503050406030204" pitchFamily="18" charset="0"/>
                                </a:rPr>
                                <m:t>−1)</m:t>
                              </m:r>
                            </m:oMath>
                          </a14:m>
                          <a:endParaRPr lang="en-US" sz="1800" dirty="0"/>
                        </a:p>
                        <a:p>
                          <a:pPr marL="457200" marR="0" lvl="1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60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dirty="0"/>
                            <a:t>Similarly for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̃"/>
                                  <m:ctrlPr>
                                    <a:rPr lang="en-US" sz="180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800" dirty="0" smtClean="0">
                                      <a:latin typeface="Cambria Math" panose="02040503050406030204" pitchFamily="18" charset="0"/>
                                    </a:rPr>
                                    <m:t>𝐟</m:t>
                                  </m:r>
                                </m:e>
                              </m:acc>
                            </m:oMath>
                          </a14:m>
                          <a:r>
                            <a:rPr lang="en-US" sz="1800" dirty="0"/>
                            <a:t>:          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180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̃"/>
                                      <m:ctrlPr>
                                        <a:rPr lang="en-US" sz="18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1800" smtClean="0">
                                          <a:latin typeface="Cambria Math" panose="02040503050406030204" pitchFamily="18" charset="0"/>
                                        </a:rPr>
                                        <m:t>𝐟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sz="1800" dirty="0" smtClean="0"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en-US" sz="180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800" dirty="0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  <m:r>
                                <a:rPr lang="en-US" sz="1800" dirty="0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acc>
                                <m:accPr>
                                  <m:chr m:val="̃"/>
                                  <m:ctrlPr>
                                    <a:rPr lang="en-US" sz="180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800" dirty="0" smtClean="0">
                                      <a:latin typeface="Cambria Math" panose="02040503050406030204" pitchFamily="18" charset="0"/>
                                    </a:rPr>
                                    <m:t>𝐟</m:t>
                                  </m:r>
                                </m:e>
                              </m:acc>
                              <m:d>
                                <m:dPr>
                                  <m:ctrlPr>
                                    <a:rPr lang="en-US" sz="180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800" dirty="0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  <m:r>
                                <a:rPr lang="en-US" sz="1800" dirty="0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180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̂"/>
                                      <m:ctrlPr>
                                        <a:rPr lang="en-US" sz="1800" i="1" dirty="0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1800" dirty="0" smtClean="0">
                                          <a:latin typeface="Cambria Math" panose="02040503050406030204" pitchFamily="18" charset="0"/>
                                        </a:rPr>
                                        <m:t>𝛼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sz="1800" dirty="0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acc>
                                <m:accPr>
                                  <m:chr m:val="̃"/>
                                  <m:ctrlPr>
                                    <a:rPr lang="en-US" sz="180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800" dirty="0" smtClean="0">
                                      <a:latin typeface="Cambria Math" panose="02040503050406030204" pitchFamily="18" charset="0"/>
                                    </a:rPr>
                                    <m:t>𝐟</m:t>
                                  </m:r>
                                </m:e>
                              </m:acc>
                              <m:r>
                                <a:rPr lang="en-US" sz="1800" dirty="0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1800" dirty="0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1800" dirty="0" smtClean="0">
                                  <a:latin typeface="Cambria Math" panose="02040503050406030204" pitchFamily="18" charset="0"/>
                                </a:rPr>
                                <m:t>−1)</m:t>
                              </m:r>
                            </m:oMath>
                          </a14:m>
                          <a:endParaRPr lang="el-GR" sz="1800" dirty="0"/>
                        </a:p>
                        <a:p>
                          <a:pPr lvl="1">
                            <a:lnSpc>
                              <a:spcPct val="100000"/>
                            </a:lnSpc>
                            <a:spcBef>
                              <a:spcPts val="60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/>
                            <a:t>Similarly for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̃"/>
                                  <m:ctrlPr>
                                    <a:rPr lang="en-US" sz="180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800" dirty="0" smtClean="0">
                                      <a:latin typeface="Cambria Math" panose="02040503050406030204" pitchFamily="18" charset="0"/>
                                    </a:rPr>
                                    <m:t>𝐃</m:t>
                                  </m:r>
                                </m:e>
                              </m:acc>
                            </m:oMath>
                          </a14:m>
                          <a:r>
                            <a:rPr lang="en-US" sz="1800" dirty="0"/>
                            <a:t>:         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180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̃"/>
                                      <m:ctrlPr>
                                        <a:rPr lang="en-US" sz="18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1800" smtClean="0">
                                          <a:latin typeface="Cambria Math" panose="02040503050406030204" pitchFamily="18" charset="0"/>
                                        </a:rPr>
                                        <m:t>𝐃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sz="1800" dirty="0" smtClean="0"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en-US" sz="180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800" dirty="0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  <m:r>
                                <a:rPr lang="en-US" sz="1800" dirty="0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acc>
                                <m:accPr>
                                  <m:chr m:val="̃"/>
                                  <m:ctrlPr>
                                    <a:rPr lang="en-US" sz="180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800" dirty="0" smtClean="0">
                                      <a:latin typeface="Cambria Math" panose="02040503050406030204" pitchFamily="18" charset="0"/>
                                    </a:rPr>
                                    <m:t>𝐃</m:t>
                                  </m:r>
                                </m:e>
                              </m:acc>
                              <m:d>
                                <m:dPr>
                                  <m:ctrlPr>
                                    <a:rPr lang="en-US" sz="180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800" dirty="0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  <m:r>
                                <a:rPr lang="en-US" sz="1800" dirty="0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180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̂"/>
                                      <m:ctrlPr>
                                        <a:rPr lang="en-US" sz="1800" i="1" dirty="0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1800" dirty="0" smtClean="0">
                                          <a:latin typeface="Cambria Math" panose="02040503050406030204" pitchFamily="18" charset="0"/>
                                        </a:rPr>
                                        <m:t>𝛼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sz="1800" dirty="0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acc>
                                <m:accPr>
                                  <m:chr m:val="̃"/>
                                  <m:ctrlPr>
                                    <a:rPr lang="en-US" sz="180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800" dirty="0" smtClean="0">
                                      <a:latin typeface="Cambria Math" panose="02040503050406030204" pitchFamily="18" charset="0"/>
                                    </a:rPr>
                                    <m:t>𝐃</m:t>
                                  </m:r>
                                </m:e>
                              </m:acc>
                              <m:r>
                                <a:rPr lang="en-US" sz="1800" dirty="0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1800" dirty="0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1800" dirty="0" smtClean="0">
                                  <a:latin typeface="Cambria Math" panose="02040503050406030204" pitchFamily="18" charset="0"/>
                                </a:rPr>
                                <m:t>−1)</m:t>
                              </m:r>
                            </m:oMath>
                          </a14:m>
                          <a:endParaRPr lang="en-US" sz="1800" dirty="0"/>
                        </a:p>
                        <a:p>
                          <a:pPr lvl="0">
                            <a:lnSpc>
                              <a:spcPct val="100000"/>
                            </a:lnSpc>
                            <a:spcBef>
                              <a:spcPts val="60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/>
                            <a:t>Step 6. Update: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sz="180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18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1800" i="1" dirty="0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acc>
                                            <m:accPr>
                                              <m:chr m:val="̂"/>
                                              <m:ctrlPr>
                                                <a:rPr lang="en-US" sz="180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accPr>
                                            <m:e>
                                              <m:r>
                                                <a:rPr lang="en-US" sz="1800" smtClean="0">
                                                  <a:latin typeface="Cambria Math" panose="02040503050406030204" pitchFamily="18" charset="0"/>
                                                </a:rPr>
                                                <m:t>ℓ</m:t>
                                              </m:r>
                                            </m:e>
                                          </m:acc>
                                        </m:e>
                                        <m:sub>
                                          <m:r>
                                            <a:rPr lang="en-US" sz="1800" smtClean="0">
                                              <a:latin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  <m:r>
                                            <a:rPr lang="en-US" sz="1800" smtClean="0">
                                              <a:latin typeface="Cambria Math" panose="02040503050406030204" pitchFamily="18" charset="0"/>
                                            </a:rPr>
                                            <m:t>+1</m:t>
                                          </m:r>
                                        </m:sub>
                                      </m:sSub>
                                      <m:r>
                                        <a:rPr lang="en-US" sz="1800" dirty="0" smtClean="0"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sSub>
                                        <m:sSubPr>
                                          <m:ctrlPr>
                                            <a:rPr lang="en-US" sz="1800" i="1" dirty="0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acc>
                                            <m:accPr>
                                              <m:chr m:val="̂"/>
                                              <m:ctrlPr>
                                                <a:rPr lang="en-US" sz="1800" i="1" dirty="0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accPr>
                                            <m:e>
                                              <m:r>
                                                <a:rPr lang="en-US" sz="1800" dirty="0" smtClean="0">
                                                  <a:latin typeface="Cambria Math" panose="02040503050406030204" pitchFamily="18" charset="0"/>
                                                </a:rPr>
                                                <m:t>𝜌</m:t>
                                              </m:r>
                                            </m:e>
                                          </m:acc>
                                        </m:e>
                                        <m:sub>
                                          <m:r>
                                            <a:rPr lang="en-US" sz="1800" dirty="0" smtClean="0">
                                              <a:latin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  <m:r>
                                            <a:rPr lang="en-US" sz="1800" dirty="0" smtClean="0">
                                              <a:latin typeface="Cambria Math" panose="02040503050406030204" pitchFamily="18" charset="0"/>
                                            </a:rPr>
                                            <m:t>+1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p>
                                  <m:r>
                                    <a:rPr lang="en-US" sz="1800" dirty="0" smtClean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sup>
                              </m:sSup>
                              <m:r>
                                <a:rPr lang="en-US" sz="1800" dirty="0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d>
                                <m:dPr>
                                  <m:ctrlPr>
                                    <a:rPr lang="en-US" sz="180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800" dirty="0" smtClean="0">
                                      <a:latin typeface="Cambria Math" panose="02040503050406030204" pitchFamily="18" charset="0"/>
                                    </a:rPr>
                                    <m:t>1−</m:t>
                                  </m:r>
                                  <m:r>
                                    <a:rPr lang="en-US" sz="1800" dirty="0" smtClean="0">
                                      <a:latin typeface="Cambria Math" panose="02040503050406030204" pitchFamily="18" charset="0"/>
                                    </a:rPr>
                                    <m:t>𝜁</m:t>
                                  </m:r>
                                </m:e>
                              </m:d>
                              <m:sSup>
                                <m:sSupPr>
                                  <m:ctrlPr>
                                    <a:rPr lang="en-US" sz="180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18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1800" i="1" dirty="0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acc>
                                            <m:accPr>
                                              <m:chr m:val="̂"/>
                                              <m:ctrlPr>
                                                <a:rPr lang="en-US" sz="180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accPr>
                                            <m:e>
                                              <m:r>
                                                <a:rPr lang="en-US" sz="1800" smtClean="0">
                                                  <a:latin typeface="Cambria Math" panose="02040503050406030204" pitchFamily="18" charset="0"/>
                                                </a:rPr>
                                                <m:t>ℓ</m:t>
                                              </m:r>
                                            </m:e>
                                          </m:acc>
                                        </m:e>
                                        <m:sub>
                                          <m:r>
                                            <a:rPr lang="en-US" sz="1800" dirty="0" smtClean="0">
                                              <a:latin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</m:sub>
                                      </m:sSub>
                                      <m:r>
                                        <a:rPr lang="en-US" sz="1800" dirty="0" smtClean="0"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sSub>
                                        <m:sSubPr>
                                          <m:ctrlPr>
                                            <a:rPr lang="en-US" sz="1800" i="1" dirty="0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acc>
                                            <m:accPr>
                                              <m:chr m:val="̂"/>
                                              <m:ctrlPr>
                                                <a:rPr lang="en-US" sz="1800" i="1" dirty="0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accPr>
                                            <m:e>
                                              <m:r>
                                                <a:rPr lang="en-US" sz="1800" dirty="0" smtClean="0">
                                                  <a:latin typeface="Cambria Math" panose="02040503050406030204" pitchFamily="18" charset="0"/>
                                                </a:rPr>
                                                <m:t>𝜌</m:t>
                                              </m:r>
                                            </m:e>
                                          </m:acc>
                                        </m:e>
                                        <m:sub>
                                          <m:r>
                                            <a:rPr lang="en-US" sz="1800" dirty="0" smtClean="0">
                                              <a:latin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p>
                                  <m:r>
                                    <a:rPr lang="en-US" sz="1800" dirty="0" smtClean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sup>
                              </m:sSup>
                              <m:r>
                                <a:rPr lang="en-US" sz="1800" dirty="0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1800" dirty="0" smtClean="0">
                                  <a:latin typeface="Cambria Math" panose="02040503050406030204" pitchFamily="18" charset="0"/>
                                </a:rPr>
                                <m:t>𝜁</m:t>
                              </m:r>
                              <m:sSub>
                                <m:sSubPr>
                                  <m:ctrlPr>
                                    <a:rPr lang="en-US" sz="1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̃"/>
                                      <m:ctrlPr>
                                        <a:rPr lang="en-US" sz="18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1800" smtClean="0">
                                          <a:latin typeface="Cambria Math" panose="02040503050406030204" pitchFamily="18" charset="0"/>
                                        </a:rPr>
                                        <m:t>𝐃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sz="1800" smtClean="0"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sub>
                              </m:sSub>
                              <m:sSup>
                                <m:sSupPr>
                                  <m:ctrlPr>
                                    <a:rPr lang="en-US" sz="1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18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800" smtClean="0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1800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</m:sup>
                              </m:sSup>
                              <m:sSub>
                                <m:sSubPr>
                                  <m:ctrlPr>
                                    <a:rPr lang="en-US" sz="1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̃"/>
                                      <m:ctrlPr>
                                        <a:rPr lang="en-US" sz="18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1800" smtClean="0">
                                          <a:latin typeface="Cambria Math" panose="02040503050406030204" pitchFamily="18" charset="0"/>
                                        </a:rPr>
                                        <m:t>𝐟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sz="1800" smtClean="0"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sub>
                              </m:sSub>
                              <m:r>
                                <a:rPr lang="en-US" sz="1800" dirty="0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1800" dirty="0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1800" dirty="0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oMath>
                          </a14:m>
                          <a:endParaRPr lang="en-US" sz="1800" dirty="0"/>
                        </a:p>
                        <a:p>
                          <a:pPr lvl="0">
                            <a:lnSpc>
                              <a:spcPct val="100000"/>
                            </a:lnSpc>
                            <a:spcBef>
                              <a:spcPts val="60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/>
                            <a:t>Step 7. Set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1800" smtClean="0">
                                  <a:latin typeface="Cambria Math" panose="02040503050406030204" pitchFamily="18" charset="0"/>
                                </a:rPr>
                                <m:t>←</m:t>
                              </m:r>
                              <m:r>
                                <a:rPr lang="en-US" sz="1800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1800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oMath>
                          </a14:m>
                          <a:r>
                            <a:rPr lang="en-US" sz="1800" dirty="0"/>
                            <a:t>, </a:t>
                          </a:r>
                          <a:r>
                            <a:rPr lang="en-US" sz="1800" dirty="0" err="1"/>
                            <a:t>goto</a:t>
                          </a:r>
                          <a:r>
                            <a:rPr lang="en-US" sz="1800" dirty="0"/>
                            <a:t> step 2</a:t>
                          </a:r>
                          <a:endParaRPr lang="el-GR" sz="18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24489688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7">
                <a:extLst>
                  <a:ext uri="{FF2B5EF4-FFF2-40B4-BE49-F238E27FC236}">
                    <a16:creationId xmlns:a16="http://schemas.microsoft.com/office/drawing/2014/main" id="{9C0E1706-E3C3-423E-9EFE-77962389260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647125898"/>
                  </p:ext>
                </p:extLst>
              </p:nvPr>
            </p:nvGraphicFramePr>
            <p:xfrm>
              <a:off x="827584" y="2060847"/>
              <a:ext cx="7632848" cy="4279290"/>
            </p:xfrm>
            <a:graphic>
              <a:graphicData uri="http://schemas.openxmlformats.org/drawingml/2006/table">
                <a:tbl>
                  <a:tblPr firstRow="1" bandRow="1">
                    <a:tableStyleId>{69012ECD-51FC-41F1-AA8D-1B2483CD663E}</a:tableStyleId>
                  </a:tblPr>
                  <a:tblGrid>
                    <a:gridCol w="7632848">
                      <a:extLst>
                        <a:ext uri="{9D8B030D-6E8A-4147-A177-3AD203B41FA5}">
                          <a16:colId xmlns:a16="http://schemas.microsoft.com/office/drawing/2014/main" val="1071922105"/>
                        </a:ext>
                      </a:extLst>
                    </a:gridCol>
                  </a:tblGrid>
                  <a:tr h="452272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dirty="0"/>
                            <a:t>Algorithm Maximum Likelihood estimation with Unknown Covariance (MLUC)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02076708"/>
                      </a:ext>
                    </a:extLst>
                  </a:tr>
                  <a:tr h="3827018"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>
                        <a:blipFill>
                          <a:blip r:embed="rId2"/>
                          <a:stretch>
                            <a:fillRect l="-80" t="-12560" r="-160" b="-238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4489688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0395077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1E5A6F-0A12-4305-9821-4A2D754DF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Channel and SINR estimation</a:t>
            </a:r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D3D6AB9-486F-475B-BA5D-C55765BD397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Using the parameter estimations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ℓ</m:t>
                            </m:r>
                          </m:e>
                        </m:acc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sz="2400" i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𝜌</m:t>
                            </m:r>
                          </m:e>
                        </m:acc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sz="2400" i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2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we estimate the log-mag channels fields</a:t>
                </a:r>
              </a:p>
              <a:p>
                <a:pPr marL="0" indent="0">
                  <a:lnSpc>
                    <a:spcPct val="150000"/>
                  </a:lnSpc>
                  <a:spcBef>
                    <a:spcPts val="12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i="1" dirty="0" smtClean="0"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</m:acc>
                        </m:e>
                        <m:sub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en-US" sz="2400" i="1" dirty="0">
                          <a:latin typeface="Cambria Math" panose="02040503050406030204" pitchFamily="18" charset="0"/>
                        </a:rPr>
                        <m:t>=−10 </m:t>
                      </m:r>
                      <m:sSub>
                        <m:sSubPr>
                          <m:ctrlPr>
                            <a:rPr lang="en-US" sz="2400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400" dirty="0">
                              <a:latin typeface="Cambria Math" panose="02040503050406030204" pitchFamily="18" charset="0"/>
                            </a:rPr>
                            <m:t>log</m:t>
                          </m:r>
                        </m:e>
                        <m:sub>
                          <m:r>
                            <a:rPr lang="en-US" sz="2400" i="1" dirty="0">
                              <a:latin typeface="Cambria Math" panose="02040503050406030204" pitchFamily="18" charset="0"/>
                            </a:rPr>
                            <m:t>10</m:t>
                          </m:r>
                        </m:sub>
                      </m:sSub>
                      <m:d>
                        <m:dPr>
                          <m:ctrlPr>
                            <a:rPr lang="en-US" sz="2400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sz="2400" b="1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1" i="0" dirty="0" smtClean="0">
                                  <a:latin typeface="Cambria Math" panose="02040503050406030204" pitchFamily="18" charset="0"/>
                                </a:rPr>
                                <m:t>𝐩</m:t>
                              </m:r>
                              <m:r>
                                <a:rPr lang="en-US" sz="2400" i="1" dirty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2400" b="1" i="1" dirty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1" dirty="0" err="1">
                                      <a:latin typeface="Cambria Math" panose="02040503050406030204" pitchFamily="18" charset="0"/>
                                    </a:rPr>
                                    <m:t>𝐩</m:t>
                                  </m:r>
                                </m:e>
                                <m:sub>
                                  <m:r>
                                    <a:rPr lang="en-US" sz="2400" b="0" i="1" dirty="0" smtClean="0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sub>
                              </m:sSub>
                            </m:e>
                          </m:d>
                        </m:e>
                      </m:d>
                      <m:sSub>
                        <m:sSubPr>
                          <m:ctrlP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i="1" dirty="0">
                                  <a:latin typeface="Cambria Math" panose="02040503050406030204" pitchFamily="18" charset="0"/>
                                </a:rPr>
                                <m:t>ℓ</m:t>
                              </m:r>
                            </m:e>
                          </m:acc>
                        </m:e>
                        <m:sub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sz="2400" i="1" dirty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i="1" dirty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acc>
                        </m:e>
                        <m:sub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en-US" sz="24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indent="0">
                  <a:lnSpc>
                    <a:spcPct val="150000"/>
                  </a:lnSpc>
                  <a:spcBef>
                    <a:spcPts val="12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sz="2400" i="1" dirty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i="1" dirty="0"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</m:acc>
                        </m:e>
                        <m:sub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  <m:r>
                        <a:rPr lang="en-US" sz="2400" i="1" dirty="0">
                          <a:latin typeface="Cambria Math" panose="02040503050406030204" pitchFamily="18" charset="0"/>
                        </a:rPr>
                        <m:t>=−10 </m:t>
                      </m:r>
                      <m:sSub>
                        <m:sSubPr>
                          <m:ctrlPr>
                            <a:rPr lang="en-US" sz="2400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400" dirty="0">
                              <a:latin typeface="Cambria Math" panose="02040503050406030204" pitchFamily="18" charset="0"/>
                            </a:rPr>
                            <m:t>log</m:t>
                          </m:r>
                        </m:e>
                        <m:sub>
                          <m:r>
                            <a:rPr lang="en-US" sz="2400" i="1" dirty="0">
                              <a:latin typeface="Cambria Math" panose="02040503050406030204" pitchFamily="18" charset="0"/>
                            </a:rPr>
                            <m:t>10</m:t>
                          </m:r>
                        </m:sub>
                      </m:sSub>
                      <m:d>
                        <m:dPr>
                          <m:ctrlPr>
                            <a:rPr lang="en-US" sz="2400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sz="2400" b="1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1" dirty="0">
                                  <a:latin typeface="Cambria Math" panose="02040503050406030204" pitchFamily="18" charset="0"/>
                                </a:rPr>
                                <m:t>𝐩</m:t>
                              </m:r>
                              <m:r>
                                <a:rPr lang="en-US" sz="2400" i="1" dirty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2400" b="1" i="1" dirty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1" dirty="0" err="1">
                                      <a:latin typeface="Cambria Math" panose="02040503050406030204" pitchFamily="18" charset="0"/>
                                    </a:rPr>
                                    <m:t>𝐩</m:t>
                                  </m:r>
                                </m:e>
                                <m:sub>
                                  <m:r>
                                    <a:rPr lang="en-US" sz="2400" b="0" i="1" dirty="0" smtClean="0"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</m:sub>
                              </m:sSub>
                            </m:e>
                          </m:d>
                        </m:e>
                      </m:d>
                      <m:sSub>
                        <m:sSubPr>
                          <m:ctrlPr>
                            <a:rPr lang="en-US" sz="2400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sz="2400" i="1" dirty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i="1" dirty="0">
                                  <a:latin typeface="Cambria Math" panose="02040503050406030204" pitchFamily="18" charset="0"/>
                                </a:rPr>
                                <m:t>ℓ</m:t>
                              </m:r>
                            </m:e>
                          </m:acc>
                        </m:e>
                        <m:sub>
                          <m:r>
                            <a:rPr lang="en-US" sz="2400" i="1" dirty="0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sz="2400" i="1" dirty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400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sz="2400" i="1" dirty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i="1" dirty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acc>
                        </m:e>
                        <m:sub>
                          <m:r>
                            <a:rPr lang="en-US" sz="2400" i="1" dirty="0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en-US" sz="24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US" sz="2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Then we can estimate the individual SINR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𝐺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𝐼</m:t>
                        </m:r>
                      </m:sub>
                    </m:sSub>
                  </m:oMath>
                </a14:m>
                <a:r>
                  <a:rPr lang="en-US" sz="2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for every relay in the next time slot by simply setting </a:t>
                </a:r>
                <a14:m>
                  <m:oMath xmlns:m="http://schemas.openxmlformats.org/officeDocument/2006/math">
                    <m:r>
                      <a:rPr lang="en-US" sz="2400" b="1" i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𝐩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sSubPr>
                      <m:e>
                        <m:r>
                          <a:rPr lang="en-US" sz="2400" b="1" i="0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𝐩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𝑖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𝑡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+1)</m:t>
                    </m:r>
                  </m:oMath>
                </a14:m>
                <a:endParaRPr lang="en-US" sz="24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e>
                          </m:acc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𝐼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+1)=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Sup>
                                    <m:sSubSup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acc>
                                        <m:accPr>
                                          <m:chr m:val="̂"/>
                                          <m:ctrlPr>
                                            <a:rPr lang="en-US" sz="24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  <m:t>𝐹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sub>
                                    <m:sup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p>
                                  </m:sSubSup>
                                  <m:d>
                                    <m:d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+1</m:t>
                                      </m:r>
                                    </m:e>
                                  </m:d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Sup>
                                    <m:sSubSup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acc>
                                        <m:accPr>
                                          <m:chr m:val="̂"/>
                                          <m:ctrlPr>
                                            <a:rPr lang="en-US" sz="24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  <m:t>𝐹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𝐷</m:t>
                                      </m:r>
                                    </m:sub>
                                    <m:sup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p>
                                  </m:sSubSup>
                                  <m:d>
                                    <m:d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+1</m:t>
                                      </m:r>
                                    </m:e>
                                  </m:d>
                                </m:e>
                              </m:d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/10</m:t>
                              </m:r>
                            </m:sup>
                          </m:sSup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sSubSup>
                            <m:sSub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sub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f>
                                <m:fPr>
                                  <m:type m:val="lin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Sup>
                                    <m:sSubSup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acc>
                                        <m:accPr>
                                          <m:chr m:val="̂"/>
                                          <m:ctrlPr>
                                            <a:rPr lang="en-US" sz="24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  <m:t>𝐹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sub>
                                    <m:sup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p>
                                  </m:sSubSup>
                                  <m:d>
                                    <m:d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+1</m:t>
                                      </m:r>
                                    </m:e>
                                  </m:d>
                                </m:num>
                                <m:den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den>
                              </m:f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p>
                          </m:s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f>
                                <m:fPr>
                                  <m:type m:val="lin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Sup>
                                    <m:sSubSup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acc>
                                        <m:accPr>
                                          <m:chr m:val="̂"/>
                                          <m:ctrlPr>
                                            <a:rPr lang="en-US" sz="24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  <m:t>𝐹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𝐷</m:t>
                                      </m:r>
                                    </m:sub>
                                    <m:sup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p>
                                  </m:sSubSup>
                                  <m:d>
                                    <m:d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+1</m:t>
                                      </m:r>
                                    </m:e>
                                  </m:d>
                                </m:num>
                                <m:den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den>
                              </m:f>
                            </m:sup>
                          </m:s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+</m:t>
                          </m:r>
                          <m:sSubSup>
                            <m:sSub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sub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l-GR" sz="24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D3D6AB9-486F-475B-BA5D-C55765BD397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63" t="-674" r="-81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A8A06A-C664-4345-BD42-53DD3C4BD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10/2019</a:t>
            </a:r>
            <a:endParaRPr lang="el-G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320722-965F-4B53-AC53-E4F3C53FE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Diamantaras &amp; Petropulu, MLSP2019, Pittsburgh, PA</a:t>
            </a:r>
            <a:endParaRPr lang="el-G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06DF99-ADB5-4C38-BCEC-6A7E14DF1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F8998E-B82A-40CB-8CCB-70E6D829A2B7}" type="slidenum">
              <a:rPr lang="el-GR" smtClean="0"/>
              <a:pPr>
                <a:defRPr/>
              </a:pPr>
              <a:t>22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930050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Outline</a:t>
            </a:r>
            <a:endParaRPr lang="el-GR" dirty="0"/>
          </a:p>
        </p:txBody>
      </p:sp>
      <p:sp>
        <p:nvSpPr>
          <p:cNvPr id="1028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Problem Description</a:t>
            </a:r>
          </a:p>
          <a:p>
            <a:pPr eaLnBrk="1" hangingPunct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Channel model</a:t>
            </a:r>
          </a:p>
          <a:p>
            <a:pPr eaLnBrk="1" hangingPunct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Beamforming</a:t>
            </a:r>
          </a:p>
          <a:p>
            <a:pPr eaLnBrk="1" hangingPunct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Reinforcement Learning Formulation</a:t>
            </a:r>
          </a:p>
          <a:p>
            <a:pPr eaLnBrk="1" hangingPunct="1"/>
            <a:r>
              <a:rPr lang="en-US" dirty="0">
                <a:solidFill>
                  <a:srgbClr val="0070C0"/>
                </a:solidFill>
              </a:rPr>
              <a:t>Proposed Algorithm and Results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10/2019</a:t>
            </a:r>
            <a:endParaRPr lang="el-GR" dirty="0"/>
          </a:p>
        </p:txBody>
      </p:sp>
      <p:sp>
        <p:nvSpPr>
          <p:cNvPr id="12" name="1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Diamantaras &amp; Petropulu, MLSP2019, Pittsburgh, PA</a:t>
            </a:r>
            <a:endParaRPr lang="el-GR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F8998E-B82A-40CB-8CCB-70E6D829A2B7}" type="slidenum">
              <a:rPr lang="el-GR" smtClean="0"/>
              <a:pPr>
                <a:defRPr/>
              </a:pPr>
              <a:t>23</a:t>
            </a:fld>
            <a:endParaRPr lang="el-GR" dirty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l-GR">
              <a:latin typeface="Calibri" pitchFamily="34" charset="0"/>
            </a:endParaRPr>
          </a:p>
        </p:txBody>
      </p:sp>
      <p:sp>
        <p:nvSpPr>
          <p:cNvPr id="1030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l-GR">
              <a:latin typeface="Calibri" pitchFamily="34" charset="0"/>
            </a:endParaRPr>
          </a:p>
        </p:txBody>
      </p:sp>
      <p:sp>
        <p:nvSpPr>
          <p:cNvPr id="1034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l-GR">
              <a:latin typeface="Calibri" pitchFamily="34" charset="0"/>
            </a:endParaRP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l-GR">
              <a:latin typeface="Calibri" pitchFamily="34" charset="0"/>
            </a:endParaRPr>
          </a:p>
        </p:txBody>
      </p:sp>
      <p:sp>
        <p:nvSpPr>
          <p:cNvPr id="1036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l-GR">
              <a:latin typeface="Calibri" pitchFamily="34" charset="0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843894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1E5A6F-0A12-4305-9821-4A2D754DF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RL algorithm</a:t>
            </a:r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7">
                <a:extLst>
                  <a:ext uri="{FF2B5EF4-FFF2-40B4-BE49-F238E27FC236}">
                    <a16:creationId xmlns:a16="http://schemas.microsoft.com/office/drawing/2014/main" id="{A4095190-7DEF-4852-A7B0-D275A47BE30C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000611087"/>
                  </p:ext>
                </p:extLst>
              </p:nvPr>
            </p:nvGraphicFramePr>
            <p:xfrm>
              <a:off x="457200" y="1482967"/>
              <a:ext cx="8229600" cy="473868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8229600">
                      <a:extLst>
                        <a:ext uri="{9D8B030D-6E8A-4147-A177-3AD203B41FA5}">
                          <a16:colId xmlns:a16="http://schemas.microsoft.com/office/drawing/2014/main" val="187058386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b="1" i="1" dirty="0" smtClean="0">
                                  <a:latin typeface="Cambria Math" panose="02040503050406030204" pitchFamily="18" charset="0"/>
                                </a:rPr>
                                <m:t>𝝐</m:t>
                              </m:r>
                            </m:oMath>
                          </a14:m>
                          <a:r>
                            <a:rPr lang="en-US" dirty="0"/>
                            <a:t>-Greedy</a:t>
                          </a:r>
                          <a:r>
                            <a:rPr lang="el-GR" dirty="0"/>
                            <a:t> </a:t>
                          </a:r>
                          <a:r>
                            <a:rPr lang="en-US" dirty="0"/>
                            <a:t>RL mobile relay positioning</a:t>
                          </a:r>
                          <a:endParaRPr lang="el-GR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04352466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1800" b="0" i="0" u="none" strike="noStrike" kern="1200" baseline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Locally for each relay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b="0" i="1" u="none" strike="noStrike" kern="1200" baseline="0" dirty="0" smtClean="0">
                                  <a:solidFill>
                                    <a:schemeClr val="dk1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𝑖</m:t>
                              </m:r>
                              <m:r>
                                <a:rPr lang="en-US" sz="1800" b="0" i="1" u="none" strike="noStrike" kern="1200" baseline="0" dirty="0" smtClean="0">
                                  <a:solidFill>
                                    <a:schemeClr val="dk1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=1, …,</m:t>
                              </m:r>
                              <m:r>
                                <a:rPr lang="en-US" sz="1800" b="0" i="1" u="none" strike="noStrike" kern="1200" baseline="0" dirty="0" smtClean="0">
                                  <a:solidFill>
                                    <a:schemeClr val="dk1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𝑅</m:t>
                              </m:r>
                            </m:oMath>
                          </a14:m>
                          <a:endParaRPr lang="en-US" sz="1800" b="0" i="0" u="none" strike="noStrike" kern="1200" baseline="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pPr lvl="1"/>
                          <a:r>
                            <a:rPr lang="en-US" sz="1800" b="0" i="0" u="none" strike="noStrike" kern="1200" baseline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Form an initial estimate </a:t>
                          </a: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US" sz="1800" b="0" i="1" u="none" strike="noStrike" kern="1200" baseline="0" dirty="0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bSupPr>
                                <m:e>
                                  <m:acc>
                                    <m:accPr>
                                      <m:chr m:val="̂"/>
                                      <m:ctrlPr>
                                        <a:rPr lang="en-US" sz="1800" b="0" i="1" u="none" strike="noStrike" kern="1200" baseline="0" smtClean="0">
                                          <a:solidFill>
                                            <a:schemeClr val="dk1"/>
                                          </a:solidFill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1800" b="0" i="1" u="none" strike="noStrike" kern="1200" baseline="0" smtClean="0">
                                          <a:solidFill>
                                            <a:schemeClr val="dk1"/>
                                          </a:solidFill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  <m:t>𝐺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sz="1800" b="0" i="0" u="none" strike="noStrike" kern="1200" baseline="0" dirty="0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I</m:t>
                                  </m:r>
                                </m:sub>
                                <m:sup>
                                  <m:d>
                                    <m:dPr>
                                      <m:ctrlPr>
                                        <a:rPr lang="en-US" sz="1800" b="0" i="1" u="none" strike="noStrike" kern="1200" baseline="0" dirty="0" smtClean="0">
                                          <a:solidFill>
                                            <a:schemeClr val="dk1"/>
                                          </a:solidFill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800" b="0" i="0" u="none" strike="noStrike" kern="1200" baseline="0" dirty="0" smtClean="0">
                                          <a:solidFill>
                                            <a:schemeClr val="dk1"/>
                                          </a:solidFill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  <m:t>0</m:t>
                                      </m:r>
                                    </m:e>
                                  </m:d>
                                </m:sup>
                              </m:sSubSup>
                            </m:oMath>
                          </a14:m>
                          <a:r>
                            <a:rPr lang="en-US" sz="1800" b="0" i="1" u="none" strike="noStrike" kern="1200" baseline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 </a:t>
                          </a:r>
                          <a:r>
                            <a:rPr lang="en-US" sz="1800" b="0" i="0" u="none" strike="noStrike" kern="1200" baseline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of the SINR map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1800" b="0" i="1" u="none" strike="noStrike" kern="1200" baseline="0" dirty="0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b="0" i="1" u="none" strike="noStrike" kern="1200" baseline="0" dirty="0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𝐺</m:t>
                                  </m:r>
                                </m:e>
                                <m:sub>
                                  <m:r>
                                    <a:rPr lang="en-US" sz="1800" b="0" i="1" u="none" strike="noStrike" kern="1200" baseline="0" dirty="0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𝐼</m:t>
                                  </m:r>
                                </m:sub>
                              </m:sSub>
                            </m:oMath>
                          </a14:m>
                          <a:endParaRPr lang="en-US" sz="1800" b="0" i="1" u="none" strike="noStrike" kern="1200" baseline="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pPr lvl="1"/>
                          <a:r>
                            <a:rPr lang="en-US" sz="1800" b="0" i="0" u="none" strike="noStrike" kern="1200" baseline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Set initial values for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1800" b="0" i="1" u="none" strike="noStrike" kern="1200" baseline="0" dirty="0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̂"/>
                                      <m:ctrlPr>
                                        <a:rPr lang="en-US" sz="1800" b="0" i="1" u="none" strike="noStrike" kern="1200" baseline="0" dirty="0" smtClean="0">
                                          <a:solidFill>
                                            <a:schemeClr val="dk1"/>
                                          </a:solidFill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1800" b="0" i="1" u="none" strike="noStrike" kern="1200" baseline="0" dirty="0" smtClean="0">
                                          <a:solidFill>
                                            <a:schemeClr val="dk1"/>
                                          </a:solidFill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  <m:t>ℓ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sz="1800" b="0" i="1" u="none" strike="noStrike" kern="1200" baseline="0" dirty="0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800" b="0" i="1" u="none" strike="noStrike" kern="1200" baseline="0" dirty="0" smtClean="0">
                                  <a:solidFill>
                                    <a:schemeClr val="dk1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, </m:t>
                              </m:r>
                              <m:sSub>
                                <m:sSubPr>
                                  <m:ctrlPr>
                                    <a:rPr lang="en-US" sz="1800" b="0" i="1" u="none" strike="noStrike" kern="1200" baseline="0" dirty="0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̂"/>
                                      <m:ctrlPr>
                                        <a:rPr lang="en-US" sz="1800" b="0" i="1" u="none" strike="noStrike" kern="1200" baseline="0" dirty="0" smtClean="0">
                                          <a:solidFill>
                                            <a:schemeClr val="dk1"/>
                                          </a:solidFill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1800" b="0" i="1" u="none" strike="noStrike" kern="1200" baseline="0" dirty="0" smtClean="0">
                                          <a:solidFill>
                                            <a:schemeClr val="dk1"/>
                                          </a:solidFill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  <m:t>𝜌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sz="1800" b="0" i="1" u="none" strike="noStrike" kern="1200" baseline="0" dirty="0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endParaRPr lang="en-US" sz="1800" b="0" i="0" u="none" strike="noStrike" kern="1200" baseline="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pPr lvl="1"/>
                          <a:r>
                            <a:rPr lang="en-US" sz="1800" b="0" i="0" u="none" strike="noStrike" kern="1200" baseline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for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b="0" i="1" u="none" strike="noStrike" kern="1200" baseline="0" dirty="0" smtClean="0">
                                  <a:solidFill>
                                    <a:schemeClr val="dk1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𝑡</m:t>
                              </m:r>
                              <m:r>
                                <a:rPr lang="en-US" sz="1800" b="0" i="1" u="none" strike="noStrike" kern="1200" baseline="0" dirty="0" smtClean="0">
                                  <a:solidFill>
                                    <a:schemeClr val="dk1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=1</m:t>
                              </m:r>
                            </m:oMath>
                          </a14:m>
                          <a:r>
                            <a:rPr lang="en-US" sz="1800" b="0" i="0" u="none" strike="noStrike" kern="1200" baseline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 to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b="0" i="1" u="none" strike="noStrike" kern="1200" baseline="0" dirty="0" smtClean="0">
                                  <a:solidFill>
                                    <a:schemeClr val="dk1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𝑇</m:t>
                              </m:r>
                            </m:oMath>
                          </a14:m>
                          <a:r>
                            <a:rPr lang="en-US" sz="1800" b="0" i="1" u="none" strike="noStrike" kern="1200" baseline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 </a:t>
                          </a:r>
                          <a:r>
                            <a:rPr lang="en-US" sz="1800" b="0" i="0" u="none" strike="noStrike" kern="1200" baseline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do</a:t>
                          </a:r>
                        </a:p>
                        <a:p>
                          <a:pPr lvl="2"/>
                          <a:r>
                            <a:rPr lang="en-US" sz="1800" b="0" i="0" u="none" strike="noStrike" kern="1200" baseline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Measure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1800" b="0" i="1" u="none" strike="noStrike" kern="1200" baseline="0" dirty="0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b="0" i="1" u="none" strike="noStrike" kern="1200" baseline="0" dirty="0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𝐹</m:t>
                                  </m:r>
                                </m:e>
                                <m:sub>
                                  <m:r>
                                    <a:rPr lang="en-US" sz="1800" b="0" i="1" u="none" strike="noStrike" kern="1200" baseline="0" dirty="0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𝑆</m:t>
                                  </m:r>
                                </m:sub>
                              </m:sSub>
                              <m:r>
                                <a:rPr lang="en-US" sz="1800" b="0" i="1" u="none" strike="noStrike" kern="1200" baseline="0" dirty="0" smtClean="0">
                                  <a:solidFill>
                                    <a:schemeClr val="dk1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(</m:t>
                              </m:r>
                              <m:sSub>
                                <m:sSubPr>
                                  <m:ctrlPr>
                                    <a:rPr lang="en-US" sz="1800" b="0" i="1" u="none" strike="noStrike" kern="1200" baseline="0" dirty="0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b="1" i="0" u="none" strike="noStrike" kern="1200" baseline="0" dirty="0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𝐩</m:t>
                                  </m:r>
                                </m:e>
                                <m:sub>
                                  <m:r>
                                    <a:rPr lang="en-US" sz="1800" b="0" i="1" u="none" strike="noStrike" kern="1200" baseline="0" dirty="0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sz="1800" b="0" i="1" u="none" strike="noStrike" kern="1200" baseline="0" dirty="0" smtClean="0">
                                  <a:solidFill>
                                    <a:schemeClr val="dk1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(</m:t>
                              </m:r>
                              <m:r>
                                <a:rPr lang="en-US" sz="1800" b="0" i="1" u="none" strike="noStrike" kern="1200" baseline="0" dirty="0" smtClean="0">
                                  <a:solidFill>
                                    <a:schemeClr val="dk1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𝑡</m:t>
                              </m:r>
                              <m:r>
                                <a:rPr lang="en-US" sz="1800" b="0" i="1" u="none" strike="noStrike" kern="1200" baseline="0" dirty="0" smtClean="0">
                                  <a:solidFill>
                                    <a:schemeClr val="dk1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))</m:t>
                              </m:r>
                            </m:oMath>
                          </a14:m>
                          <a:r>
                            <a:rPr lang="en-US" sz="1800" b="0" i="0" u="none" strike="noStrike" kern="1200" baseline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 and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1800" b="0" i="1" u="none" strike="noStrike" kern="1200" baseline="0" dirty="0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b="0" i="1" u="none" strike="noStrike" kern="1200" baseline="0" dirty="0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𝐹</m:t>
                                  </m:r>
                                </m:e>
                                <m:sub>
                                  <m:r>
                                    <a:rPr lang="en-US" sz="1800" b="0" i="1" u="none" strike="noStrike" kern="1200" baseline="0" dirty="0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𝐷</m:t>
                                  </m:r>
                                </m:sub>
                              </m:sSub>
                              <m:r>
                                <a:rPr lang="en-US" sz="1800" b="0" i="1" u="none" strike="noStrike" kern="1200" baseline="0" dirty="0" smtClean="0">
                                  <a:solidFill>
                                    <a:schemeClr val="dk1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(</m:t>
                              </m:r>
                              <m:sSub>
                                <m:sSubPr>
                                  <m:ctrlPr>
                                    <a:rPr lang="en-US" sz="1800" b="1" i="1" u="none" strike="noStrike" kern="1200" baseline="0" dirty="0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b="1" i="0" u="none" strike="noStrike" kern="1200" baseline="0" dirty="0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𝐩</m:t>
                                  </m:r>
                                </m:e>
                                <m:sub>
                                  <m:r>
                                    <a:rPr lang="en-US" sz="1800" b="0" i="1" u="none" strike="noStrike" kern="1200" baseline="0" dirty="0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sz="1800" b="0" i="1" u="none" strike="noStrike" kern="1200" baseline="0" dirty="0" smtClean="0">
                                  <a:solidFill>
                                    <a:schemeClr val="dk1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(</m:t>
                              </m:r>
                              <m:r>
                                <a:rPr lang="en-US" sz="1800" b="0" i="1" u="none" strike="noStrike" kern="1200" baseline="0" dirty="0" smtClean="0">
                                  <a:solidFill>
                                    <a:schemeClr val="dk1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𝑡</m:t>
                              </m:r>
                              <m:r>
                                <a:rPr lang="en-US" sz="1800" b="0" i="1" u="none" strike="noStrike" kern="1200" baseline="0" dirty="0" smtClean="0">
                                  <a:solidFill>
                                    <a:schemeClr val="dk1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))</m:t>
                              </m:r>
                            </m:oMath>
                          </a14:m>
                          <a:r>
                            <a:rPr lang="en-US" sz="1800" b="0" i="0" u="none" strike="noStrike" kern="1200" baseline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 and send these values to all other relays. Also receive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1800" b="0" i="1" u="none" strike="noStrike" kern="1200" baseline="0" dirty="0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b="0" i="1" u="none" strike="noStrike" kern="1200" baseline="0" dirty="0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𝐹</m:t>
                                  </m:r>
                                </m:e>
                                <m:sub>
                                  <m:r>
                                    <a:rPr lang="en-US" sz="1800" b="0" i="1" u="none" strike="noStrike" kern="1200" baseline="0" dirty="0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𝑆</m:t>
                                  </m:r>
                                </m:sub>
                              </m:sSub>
                              <m:r>
                                <a:rPr lang="en-US" sz="1800" b="0" i="1" u="none" strike="noStrike" kern="1200" baseline="0" dirty="0" smtClean="0">
                                  <a:solidFill>
                                    <a:schemeClr val="dk1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(</m:t>
                              </m:r>
                              <m:sSub>
                                <m:sSubPr>
                                  <m:ctrlPr>
                                    <a:rPr lang="en-US" sz="1800" b="1" i="1" u="none" strike="noStrike" kern="1200" baseline="0" dirty="0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b="1" i="0" u="none" strike="noStrike" kern="1200" baseline="0" dirty="0" err="1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𝐩</m:t>
                                  </m:r>
                                </m:e>
                                <m:sub>
                                  <m:r>
                                    <a:rPr lang="en-US" sz="1800" b="0" i="1" u="none" strike="noStrike" kern="1200" baseline="0" dirty="0" err="1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𝑗</m:t>
                                  </m:r>
                                </m:sub>
                              </m:sSub>
                              <m:r>
                                <a:rPr lang="en-US" sz="1800" b="0" i="1" u="none" strike="noStrike" kern="1200" baseline="0" dirty="0" smtClean="0">
                                  <a:solidFill>
                                    <a:schemeClr val="dk1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(</m:t>
                              </m:r>
                              <m:r>
                                <a:rPr lang="en-US" sz="1800" b="0" i="1" u="none" strike="noStrike" kern="1200" baseline="0" dirty="0" smtClean="0">
                                  <a:solidFill>
                                    <a:schemeClr val="dk1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𝑡</m:t>
                              </m:r>
                              <m:r>
                                <a:rPr lang="en-US" sz="1800" b="0" i="1" u="none" strike="noStrike" kern="1200" baseline="0" dirty="0" smtClean="0">
                                  <a:solidFill>
                                    <a:schemeClr val="dk1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))</m:t>
                              </m:r>
                            </m:oMath>
                          </a14:m>
                          <a:r>
                            <a:rPr lang="en-US" sz="1800" b="0" i="0" u="none" strike="noStrike" kern="1200" baseline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 and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1800" b="0" i="1" u="none" strike="noStrike" kern="1200" baseline="0" dirty="0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b="0" i="1" u="none" strike="noStrike" kern="1200" baseline="0" dirty="0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𝐹</m:t>
                                  </m:r>
                                </m:e>
                                <m:sub>
                                  <m:r>
                                    <a:rPr lang="en-US" sz="1800" b="0" i="1" u="none" strike="noStrike" kern="1200" baseline="0" dirty="0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𝐷</m:t>
                                  </m:r>
                                </m:sub>
                              </m:sSub>
                              <m:r>
                                <a:rPr lang="en-US" sz="1800" b="0" i="1" u="none" strike="noStrike" kern="1200" baseline="0" dirty="0" smtClean="0">
                                  <a:solidFill>
                                    <a:schemeClr val="dk1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(</m:t>
                              </m:r>
                              <m:sSub>
                                <m:sSubPr>
                                  <m:ctrlPr>
                                    <a:rPr lang="en-US" sz="1800" b="1" i="1" u="none" strike="noStrike" kern="1200" baseline="0" dirty="0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b="1" i="0" u="none" strike="noStrike" kern="1200" baseline="0" dirty="0" err="1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𝐩</m:t>
                                  </m:r>
                                </m:e>
                                <m:sub>
                                  <m:r>
                                    <a:rPr lang="en-US" sz="1800" b="0" i="1" u="none" strike="noStrike" kern="1200" baseline="0" dirty="0" err="1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𝑗</m:t>
                                  </m:r>
                                </m:sub>
                              </m:sSub>
                              <m:r>
                                <a:rPr lang="en-US" sz="1800" b="0" i="1" u="none" strike="noStrike" kern="1200" baseline="0" dirty="0" smtClean="0">
                                  <a:solidFill>
                                    <a:schemeClr val="dk1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(</m:t>
                              </m:r>
                              <m:r>
                                <a:rPr lang="en-US" sz="1800" b="0" i="1" u="none" strike="noStrike" kern="1200" baseline="0" dirty="0" smtClean="0">
                                  <a:solidFill>
                                    <a:schemeClr val="dk1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𝑡</m:t>
                              </m:r>
                              <m:r>
                                <a:rPr lang="en-US" sz="1800" b="0" i="1" u="none" strike="noStrike" kern="1200" baseline="0" dirty="0" smtClean="0">
                                  <a:solidFill>
                                    <a:schemeClr val="dk1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))</m:t>
                              </m:r>
                            </m:oMath>
                          </a14:m>
                          <a:r>
                            <a:rPr lang="en-US" sz="1800" b="0" i="0" u="none" strike="noStrike" kern="1200" baseline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 from all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b="0" i="1" u="none" strike="noStrike" kern="1200" baseline="0" dirty="0" smtClean="0">
                                  <a:solidFill>
                                    <a:schemeClr val="dk1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𝑗</m:t>
                              </m:r>
                              <m:r>
                                <a:rPr lang="en-US" sz="1800" b="0" i="1" u="none" strike="noStrike" kern="1200" baseline="0" dirty="0" smtClean="0">
                                  <a:solidFill>
                                    <a:schemeClr val="dk1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≠</m:t>
                              </m:r>
                              <m:r>
                                <a:rPr lang="en-US" sz="1800" b="0" i="1" u="none" strike="noStrike" kern="1200" baseline="0" dirty="0" err="1" smtClean="0">
                                  <a:solidFill>
                                    <a:schemeClr val="dk1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𝑖</m:t>
                              </m:r>
                            </m:oMath>
                          </a14:m>
                          <a:endParaRPr lang="en-US" sz="1800" b="0" i="1" u="none" strike="noStrike" kern="1200" baseline="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pPr lvl="2"/>
                          <a:r>
                            <a:rPr lang="en-US" sz="1800" b="0" i="0" u="none" strike="noStrike" kern="1200" baseline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Use the ML update procedure to estimate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1800" b="0" i="1" u="none" strike="noStrike" kern="1200" baseline="0" dirty="0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̂"/>
                                      <m:ctrlPr>
                                        <a:rPr lang="en-US" sz="1800" b="0" i="1" u="none" strike="noStrike" kern="1200" baseline="0" dirty="0" smtClean="0">
                                          <a:solidFill>
                                            <a:schemeClr val="dk1"/>
                                          </a:solidFill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1800" b="0" i="1" u="none" strike="noStrike" kern="1200" baseline="0" dirty="0" smtClean="0">
                                          <a:solidFill>
                                            <a:schemeClr val="dk1"/>
                                          </a:solidFill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  <m:t>ℓ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sz="1800" b="0" i="1" u="none" strike="noStrike" kern="1200" baseline="0" dirty="0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𝑡</m:t>
                                  </m:r>
                                </m:sub>
                              </m:sSub>
                              <m:r>
                                <a:rPr lang="en-US" sz="1800" b="0" i="1" u="none" strike="noStrike" kern="1200" baseline="0" dirty="0" smtClean="0">
                                  <a:solidFill>
                                    <a:schemeClr val="dk1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, </m:t>
                              </m:r>
                              <m:sSub>
                                <m:sSubPr>
                                  <m:ctrlPr>
                                    <a:rPr lang="en-US" sz="1800" b="0" i="1" u="none" strike="noStrike" kern="1200" baseline="0" dirty="0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̂"/>
                                      <m:ctrlPr>
                                        <a:rPr lang="en-US" sz="1800" b="0" i="1" u="none" strike="noStrike" kern="1200" baseline="0" dirty="0" smtClean="0">
                                          <a:solidFill>
                                            <a:schemeClr val="dk1"/>
                                          </a:solidFill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1800" b="0" i="1" u="none" strike="noStrike" kern="1200" baseline="0" dirty="0" smtClean="0">
                                          <a:solidFill>
                                            <a:schemeClr val="dk1"/>
                                          </a:solidFill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  <m:t>𝜌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sz="1800" b="0" i="1" u="none" strike="noStrike" kern="1200" baseline="0" dirty="0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𝑡</m:t>
                                  </m:r>
                                </m:sub>
                              </m:sSub>
                            </m:oMath>
                          </a14:m>
                          <a:endParaRPr lang="en-US" sz="1800" b="0" i="1" u="none" strike="noStrike" kern="1200" baseline="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pPr lvl="2"/>
                          <a:r>
                            <a:rPr lang="en-US" sz="1800" b="0" i="0" u="none" strike="noStrike" kern="1200" baseline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Apply optimal beamforming under the total relay power constraint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1800" b="0" i="1" u="none" strike="noStrike" kern="1200" baseline="0" dirty="0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b="0" i="1" u="none" strike="noStrike" kern="1200" baseline="0" dirty="0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US" sz="1800" b="0" i="1" u="none" strike="noStrike" kern="1200" baseline="0" dirty="0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𝑐</m:t>
                                  </m:r>
                                </m:sub>
                              </m:sSub>
                            </m:oMath>
                          </a14:m>
                          <a:endParaRPr lang="en-US" sz="1800" b="0" i="1" u="none" strike="noStrike" kern="1200" baseline="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pPr lvl="2"/>
                          <a:r>
                            <a:rPr lang="en-US" sz="1800" b="0" i="0" u="none" strike="noStrike" kern="1200" baseline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Estimate the SINR</a:t>
                          </a:r>
                        </a:p>
                        <a:p>
                          <a:pPr lvl="2"/>
                          <a:r>
                            <a:rPr lang="en-US" sz="1800" b="0" i="0" u="none" strike="noStrike" kern="1200" baseline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For all positions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b="1" i="0" u="none" strike="noStrike" kern="1200" baseline="0" dirty="0" smtClean="0">
                                  <a:solidFill>
                                    <a:schemeClr val="dk1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𝐩</m:t>
                              </m:r>
                            </m:oMath>
                          </a14:m>
                          <a:r>
                            <a:rPr lang="en-US" sz="1800" b="1" i="0" u="none" strike="noStrike" kern="1200" baseline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 </a:t>
                          </a:r>
                          <a:r>
                            <a:rPr lang="en-US" sz="1800" b="0" i="0" u="none" strike="noStrike" kern="1200" baseline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on the grid compute update </a:t>
                          </a: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US" sz="1800" b="0" i="1" u="none" strike="noStrike" kern="1200" baseline="0" dirty="0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bSupPr>
                                <m:e>
                                  <m:acc>
                                    <m:accPr>
                                      <m:chr m:val="̂"/>
                                      <m:ctrlPr>
                                        <a:rPr lang="en-US" sz="1800" b="0" i="1" u="none" strike="noStrike" kern="1200" baseline="0" dirty="0" smtClean="0">
                                          <a:solidFill>
                                            <a:schemeClr val="dk1"/>
                                          </a:solidFill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1800" b="0" i="1" u="none" strike="noStrike" kern="1200" baseline="0" dirty="0" smtClean="0">
                                          <a:solidFill>
                                            <a:schemeClr val="dk1"/>
                                          </a:solidFill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  <m:t>𝐺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sz="1800" b="0" i="1" u="none" strike="noStrike" kern="1200" baseline="0" dirty="0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𝐼</m:t>
                                  </m:r>
                                </m:sub>
                                <m:sup>
                                  <m:d>
                                    <m:dPr>
                                      <m:ctrlPr>
                                        <a:rPr lang="en-US" sz="1800" b="0" i="1" u="none" strike="noStrike" kern="1200" baseline="0" dirty="0" smtClean="0">
                                          <a:solidFill>
                                            <a:schemeClr val="dk1"/>
                                          </a:solidFill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800" b="0" i="1" u="none" strike="noStrike" kern="1200" baseline="0" dirty="0" smtClean="0">
                                          <a:solidFill>
                                            <a:schemeClr val="dk1"/>
                                          </a:solidFill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  <m:t>𝑡</m:t>
                                      </m:r>
                                    </m:e>
                                  </m:d>
                                </m:sup>
                              </m:sSubSup>
                              <m:r>
                                <a:rPr lang="en-US" sz="1800" b="0" i="1" u="none" strike="noStrike" kern="1200" baseline="0" dirty="0" smtClean="0">
                                  <a:solidFill>
                                    <a:schemeClr val="dk1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(</m:t>
                              </m:r>
                              <m:r>
                                <a:rPr lang="en-US" sz="1800" b="1" i="0" u="none" strike="noStrike" kern="1200" baseline="0" dirty="0" smtClean="0">
                                  <a:solidFill>
                                    <a:schemeClr val="dk1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𝐩</m:t>
                              </m:r>
                              <m:r>
                                <a:rPr lang="en-US" sz="1800" b="0" i="1" u="none" strike="noStrike" kern="1200" baseline="0" dirty="0" smtClean="0">
                                  <a:solidFill>
                                    <a:schemeClr val="dk1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)</m:t>
                              </m:r>
                            </m:oMath>
                          </a14:m>
                          <a:endParaRPr lang="en-US" sz="1800" b="0" i="0" u="none" strike="noStrike" kern="1200" baseline="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pPr lvl="2"/>
                          <a:r>
                            <a:rPr lang="en-US" sz="1800" b="0" i="0" u="none" strike="noStrike" kern="1200" baseline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With probability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b="0" i="1" u="none" strike="noStrike" kern="1200" baseline="0" smtClean="0">
                                  <a:solidFill>
                                    <a:schemeClr val="dk1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𝜖</m:t>
                              </m:r>
                            </m:oMath>
                          </a14:m>
                          <a:r>
                            <a:rPr lang="en-US" sz="1800" b="0" i="1" u="none" strike="noStrike" kern="1200" baseline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 </a:t>
                          </a:r>
                          <a:r>
                            <a:rPr lang="en-US" sz="1800" b="0" i="0" u="none" strike="noStrike" kern="1200" baseline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choose the next position from the set of allowable neighboring positions by maximizing</a:t>
                          </a:r>
                        </a:p>
                        <a:p>
                          <a:pPr lvl="2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b="1" i="1" u="none" strike="noStrike" kern="1200" baseline="0" dirty="0" smtClean="0">
                                        <a:solidFill>
                                          <a:schemeClr val="dk1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b="1" i="0" u="none" strike="noStrike" kern="1200" baseline="0" dirty="0" smtClean="0">
                                        <a:solidFill>
                                          <a:schemeClr val="dk1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𝐩</m:t>
                                    </m:r>
                                  </m:e>
                                  <m:sub>
                                    <m:r>
                                      <a:rPr lang="en-US" sz="1800" b="0" i="1" u="none" strike="noStrike" kern="1200" baseline="0" dirty="0" smtClean="0">
                                        <a:solidFill>
                                          <a:schemeClr val="dk1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n-US" sz="1800" b="0" i="1" u="none" strike="noStrike" kern="1200" baseline="0" dirty="0" smtClean="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(</m:t>
                                </m:r>
                                <m:r>
                                  <a:rPr lang="en-US" sz="1800" b="0" i="1" u="none" strike="noStrike" kern="1200" baseline="0" dirty="0" smtClean="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𝑡</m:t>
                                </m:r>
                                <m:r>
                                  <a:rPr lang="en-US" sz="1800" b="0" i="1" u="none" strike="noStrike" kern="1200" baseline="0" dirty="0" smtClean="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 + 1) =</m:t>
                                </m:r>
                                <m:func>
                                  <m:funcPr>
                                    <m:ctrlPr>
                                      <a:rPr lang="en-US" sz="1800" b="0" i="1" u="none" strike="noStrike" kern="1200" baseline="0" dirty="0" smtClean="0">
                                        <a:solidFill>
                                          <a:schemeClr val="dk1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1800" b="0" i="0" u="none" strike="noStrike" kern="1200" baseline="0" dirty="0" smtClean="0">
                                        <a:solidFill>
                                          <a:schemeClr val="dk1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arg</m:t>
                                    </m:r>
                                  </m:fName>
                                  <m:e>
                                    <m:func>
                                      <m:funcPr>
                                        <m:ctrlPr>
                                          <a:rPr lang="en-US" sz="1800" b="0" i="1" u="none" strike="noStrike" kern="1200" baseline="0" dirty="0" smtClean="0">
                                            <a:solidFill>
                                              <a:schemeClr val="dk1"/>
                                            </a:solidFill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</m:ctrlPr>
                                      </m:funcPr>
                                      <m:fName>
                                        <m:limLow>
                                          <m:limLowPr>
                                            <m:ctrlPr>
                                              <a:rPr lang="en-US" sz="1800" b="0" i="1" u="none" strike="noStrike" kern="1200" baseline="0" dirty="0" smtClean="0">
                                                <a:solidFill>
                                                  <a:schemeClr val="dk1"/>
                                                </a:solidFill>
                                                <a:latin typeface="Cambria Math" panose="02040503050406030204" pitchFamily="18" charset="0"/>
                                                <a:ea typeface="+mn-ea"/>
                                                <a:cs typeface="+mn-cs"/>
                                              </a:rPr>
                                            </m:ctrlPr>
                                          </m:limLowPr>
                                          <m:e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US" sz="1800" b="0" i="0" u="none" strike="noStrike" kern="1200" baseline="0" dirty="0" smtClean="0">
                                                <a:solidFill>
                                                  <a:schemeClr val="dk1"/>
                                                </a:solidFill>
                                                <a:latin typeface="Cambria Math" panose="02040503050406030204" pitchFamily="18" charset="0"/>
                                                <a:ea typeface="+mn-ea"/>
                                                <a:cs typeface="+mn-cs"/>
                                              </a:rPr>
                                              <m:t>max</m:t>
                                            </m:r>
                                          </m:e>
                                          <m:lim>
                                            <m:r>
                                              <a:rPr lang="en-US" sz="1800" b="1" i="0" u="none" strike="noStrike" kern="1200" baseline="0" dirty="0" smtClean="0">
                                                <a:solidFill>
                                                  <a:schemeClr val="dk1"/>
                                                </a:solidFill>
                                                <a:latin typeface="Cambria Math" panose="02040503050406030204" pitchFamily="18" charset="0"/>
                                                <a:ea typeface="+mn-ea"/>
                                                <a:cs typeface="+mn-cs"/>
                                              </a:rPr>
                                              <m:t>𝐩</m:t>
                                            </m:r>
                                            <m:r>
                                              <a:rPr lang="en-US" sz="1800" b="0" i="1" u="none" strike="noStrike" kern="1200" baseline="0" dirty="0" smtClean="0">
                                                <a:solidFill>
                                                  <a:schemeClr val="dk1"/>
                                                </a:solidFill>
                                                <a:latin typeface="Cambria Math" panose="02040503050406030204" pitchFamily="18" charset="0"/>
                                                <a:ea typeface="+mn-ea"/>
                                                <a:cs typeface="+mn-cs"/>
                                              </a:rPr>
                                              <m:t>∈</m:t>
                                            </m:r>
                                            <m:r>
                                              <a:rPr lang="en-US" sz="1800" b="0" i="1" u="none" strike="noStrike" kern="1200" baseline="0" dirty="0" smtClean="0">
                                                <a:solidFill>
                                                  <a:schemeClr val="dk1"/>
                                                </a:solidFill>
                                                <a:latin typeface="Cambria Math" panose="02040503050406030204" pitchFamily="18" charset="0"/>
                                                <a:ea typeface="+mn-ea"/>
                                                <a:cs typeface="+mn-cs"/>
                                              </a:rPr>
                                              <m:t>𝑁</m:t>
                                            </m:r>
                                            <m:d>
                                              <m:dPr>
                                                <m:ctrlPr>
                                                  <a:rPr lang="en-US" sz="1800" b="0" i="1" u="none" strike="noStrike" kern="1200" baseline="0" dirty="0" smtClean="0">
                                                    <a:solidFill>
                                                      <a:schemeClr val="dk1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+mn-ea"/>
                                                    <a:cs typeface="+mn-cs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sSub>
                                                  <m:sSubPr>
                                                    <m:ctrlPr>
                                                      <a:rPr lang="en-US" sz="1800" b="0" i="1" u="none" strike="noStrike" kern="1200" baseline="0" dirty="0" smtClean="0">
                                                        <a:solidFill>
                                                          <a:schemeClr val="dk1"/>
                                                        </a:solidFill>
                                                        <a:latin typeface="Cambria Math" panose="02040503050406030204" pitchFamily="18" charset="0"/>
                                                        <a:ea typeface="+mn-ea"/>
                                                        <a:cs typeface="+mn-cs"/>
                                                      </a:rPr>
                                                    </m:ctrlPr>
                                                  </m:sSubPr>
                                                  <m:e>
                                                    <m:r>
                                                      <a:rPr lang="en-US" sz="1800" b="1" i="0" u="none" strike="noStrike" kern="1200" baseline="0" dirty="0" smtClean="0">
                                                        <a:solidFill>
                                                          <a:schemeClr val="dk1"/>
                                                        </a:solidFill>
                                                        <a:latin typeface="Cambria Math" panose="02040503050406030204" pitchFamily="18" charset="0"/>
                                                        <a:ea typeface="+mn-ea"/>
                                                        <a:cs typeface="+mn-cs"/>
                                                      </a:rPr>
                                                      <m:t>𝐩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lang="en-US" sz="1800" b="0" i="1" u="none" strike="noStrike" kern="1200" baseline="0" dirty="0" smtClean="0">
                                                        <a:solidFill>
                                                          <a:schemeClr val="dk1"/>
                                                        </a:solidFill>
                                                        <a:latin typeface="Cambria Math" panose="02040503050406030204" pitchFamily="18" charset="0"/>
                                                        <a:ea typeface="+mn-ea"/>
                                                        <a:cs typeface="+mn-cs"/>
                                                      </a:rPr>
                                                      <m:t>𝑖</m:t>
                                                    </m:r>
                                                  </m:sub>
                                                </m:sSub>
                                                <m:d>
                                                  <m:dPr>
                                                    <m:ctrlPr>
                                                      <a:rPr lang="en-US" sz="1800" b="0" i="1" u="none" strike="noStrike" kern="1200" baseline="0" dirty="0" smtClean="0">
                                                        <a:solidFill>
                                                          <a:schemeClr val="dk1"/>
                                                        </a:solidFill>
                                                        <a:latin typeface="Cambria Math" panose="02040503050406030204" pitchFamily="18" charset="0"/>
                                                        <a:ea typeface="+mn-ea"/>
                                                        <a:cs typeface="+mn-cs"/>
                                                      </a:rPr>
                                                    </m:ctrlPr>
                                                  </m:dPr>
                                                  <m:e>
                                                    <m:r>
                                                      <a:rPr lang="en-US" sz="1800" b="0" i="1" u="none" strike="noStrike" kern="1200" baseline="0" dirty="0" smtClean="0">
                                                        <a:solidFill>
                                                          <a:schemeClr val="dk1"/>
                                                        </a:solidFill>
                                                        <a:latin typeface="Cambria Math" panose="02040503050406030204" pitchFamily="18" charset="0"/>
                                                        <a:ea typeface="+mn-ea"/>
                                                        <a:cs typeface="+mn-cs"/>
                                                      </a:rPr>
                                                      <m:t>𝑡</m:t>
                                                    </m:r>
                                                  </m:e>
                                                </m:d>
                                              </m:e>
                                            </m:d>
                                          </m:lim>
                                        </m:limLow>
                                      </m:fName>
                                      <m:e>
                                        <m:sSubSup>
                                          <m:sSubSupPr>
                                            <m:ctrlPr>
                                              <a:rPr lang="en-US" sz="1800" b="0" i="1" u="none" strike="noStrike" kern="1200" baseline="0" dirty="0" smtClean="0">
                                                <a:solidFill>
                                                  <a:schemeClr val="dk1"/>
                                                </a:solidFill>
                                                <a:latin typeface="Cambria Math" panose="02040503050406030204" pitchFamily="18" charset="0"/>
                                                <a:ea typeface="+mn-ea"/>
                                                <a:cs typeface="+mn-cs"/>
                                              </a:rPr>
                                            </m:ctrlPr>
                                          </m:sSubSupPr>
                                          <m:e>
                                            <m:acc>
                                              <m:accPr>
                                                <m:chr m:val="̂"/>
                                                <m:ctrlPr>
                                                  <a:rPr lang="en-US" sz="1800" b="0" i="1" u="none" strike="noStrike" kern="1200" baseline="0" dirty="0" smtClean="0">
                                                    <a:solidFill>
                                                      <a:schemeClr val="dk1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+mn-ea"/>
                                                    <a:cs typeface="+mn-cs"/>
                                                  </a:rPr>
                                                </m:ctrlPr>
                                              </m:accPr>
                                              <m:e>
                                                <m:r>
                                                  <a:rPr lang="en-US" sz="1800" b="0" i="1" u="none" strike="noStrike" kern="1200" baseline="0" dirty="0" smtClean="0">
                                                    <a:solidFill>
                                                      <a:schemeClr val="dk1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+mn-ea"/>
                                                    <a:cs typeface="+mn-cs"/>
                                                  </a:rPr>
                                                  <m:t>𝐺</m:t>
                                                </m:r>
                                              </m:e>
                                            </m:acc>
                                          </m:e>
                                          <m:sub>
                                            <m:r>
                                              <a:rPr lang="en-US" sz="1800" b="0" i="1" u="none" strike="noStrike" kern="1200" baseline="0" dirty="0" smtClean="0">
                                                <a:solidFill>
                                                  <a:schemeClr val="dk1"/>
                                                </a:solidFill>
                                                <a:latin typeface="Cambria Math" panose="02040503050406030204" pitchFamily="18" charset="0"/>
                                                <a:ea typeface="+mn-ea"/>
                                                <a:cs typeface="+mn-cs"/>
                                              </a:rPr>
                                              <m:t>𝐼</m:t>
                                            </m:r>
                                          </m:sub>
                                          <m:sup>
                                            <m:d>
                                              <m:dPr>
                                                <m:ctrlPr>
                                                  <a:rPr lang="en-US" sz="1800" b="0" i="1" u="none" strike="noStrike" kern="1200" baseline="0" dirty="0" smtClean="0">
                                                    <a:solidFill>
                                                      <a:schemeClr val="dk1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+mn-ea"/>
                                                    <a:cs typeface="+mn-cs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r>
                                                  <a:rPr lang="en-US" sz="1800" b="0" i="1" u="none" strike="noStrike" kern="1200" baseline="0" dirty="0" smtClean="0">
                                                    <a:solidFill>
                                                      <a:schemeClr val="dk1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+mn-ea"/>
                                                    <a:cs typeface="+mn-cs"/>
                                                  </a:rPr>
                                                  <m:t>𝑡</m:t>
                                                </m:r>
                                              </m:e>
                                            </m:d>
                                          </m:sup>
                                        </m:sSubSup>
                                        <m:r>
                                          <a:rPr lang="en-US" sz="1800" b="0" i="1" u="none" strike="noStrike" kern="1200" baseline="0" dirty="0" smtClean="0">
                                            <a:solidFill>
                                              <a:schemeClr val="dk1"/>
                                            </a:solidFill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(</m:t>
                                        </m:r>
                                        <m:r>
                                          <a:rPr lang="en-US" sz="1800" b="1" i="0" u="none" strike="noStrike" kern="1200" baseline="0" dirty="0" smtClean="0">
                                            <a:solidFill>
                                              <a:schemeClr val="dk1"/>
                                            </a:solidFill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𝐩</m:t>
                                        </m:r>
                                        <m:r>
                                          <a:rPr lang="en-US" sz="1800" b="0" i="1" u="none" strike="noStrike" kern="1200" baseline="0" dirty="0" smtClean="0">
                                            <a:solidFill>
                                              <a:schemeClr val="dk1"/>
                                            </a:solidFill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)</m:t>
                                        </m:r>
                                      </m:e>
                                    </m:func>
                                  </m:e>
                                </m:func>
                              </m:oMath>
                            </m:oMathPara>
                          </a14:m>
                          <a:endParaRPr lang="en-US" sz="1800" b="0" i="0" u="none" strike="noStrike" kern="1200" baseline="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pPr lvl="2"/>
                          <a:r>
                            <a:rPr lang="en-US" sz="1800" b="0" i="0" u="none" strike="noStrike" kern="1200" baseline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or with probability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b="0" i="1" u="none" strike="noStrike" kern="1200" baseline="0" dirty="0" smtClean="0">
                                  <a:solidFill>
                                    <a:schemeClr val="dk1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(1−</m:t>
                              </m:r>
                              <m:r>
                                <a:rPr lang="en-US" sz="1800" b="0" i="1" u="none" strike="noStrike" kern="1200" baseline="0" dirty="0" smtClean="0">
                                  <a:solidFill>
                                    <a:schemeClr val="dk1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𝜖</m:t>
                              </m:r>
                              <m:r>
                                <a:rPr lang="en-US" sz="1800" b="0" i="1" u="none" strike="noStrike" kern="1200" baseline="0" dirty="0" smtClean="0">
                                  <a:solidFill>
                                    <a:schemeClr val="dk1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)</m:t>
                              </m:r>
                            </m:oMath>
                          </a14:m>
                          <a:r>
                            <a:rPr lang="en-US" sz="1800" b="0" i="0" u="none" strike="noStrike" kern="1200" baseline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 choose a random element of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b="0" i="1" u="none" strike="noStrike" kern="1200" baseline="0" dirty="0" smtClean="0">
                                  <a:solidFill>
                                    <a:schemeClr val="dk1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𝑁</m:t>
                              </m:r>
                              <m:d>
                                <m:dPr>
                                  <m:ctrlPr>
                                    <a:rPr lang="en-US" sz="1800" b="0" i="1" u="none" strike="noStrike" kern="1200" baseline="0" dirty="0" smtClean="0">
                                      <a:solidFill>
                                        <a:schemeClr val="dk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1800" b="0" i="1" u="none" strike="noStrike" kern="1200" baseline="0" dirty="0" smtClean="0">
                                          <a:solidFill>
                                            <a:schemeClr val="dk1"/>
                                          </a:solidFill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800" b="1" i="0" u="none" strike="noStrike" kern="1200" baseline="0" dirty="0" smtClean="0">
                                          <a:solidFill>
                                            <a:schemeClr val="dk1"/>
                                          </a:solidFill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  <m:t>𝐩</m:t>
                                      </m:r>
                                    </m:e>
                                    <m:sub>
                                      <m:r>
                                        <a:rPr lang="en-US" sz="1800" b="0" i="1" u="none" strike="noStrike" kern="1200" baseline="0" dirty="0" smtClean="0">
                                          <a:solidFill>
                                            <a:schemeClr val="dk1"/>
                                          </a:solidFill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sz="1800" b="0" i="1" u="none" strike="noStrike" kern="1200" baseline="0" dirty="0" smtClean="0">
                                          <a:solidFill>
                                            <a:schemeClr val="dk1"/>
                                          </a:solidFill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800" b="0" i="1" u="none" strike="noStrike" kern="1200" baseline="0" dirty="0" smtClean="0">
                                          <a:solidFill>
                                            <a:schemeClr val="dk1"/>
                                          </a:solidFill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  <m:t>𝑡</m:t>
                                      </m:r>
                                    </m:e>
                                  </m:d>
                                </m:e>
                              </m:d>
                            </m:oMath>
                          </a14:m>
                          <a:endParaRPr lang="en-US" sz="1800" b="0" i="1" u="none" strike="noStrike" kern="1200" baseline="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79245610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7">
                <a:extLst>
                  <a:ext uri="{FF2B5EF4-FFF2-40B4-BE49-F238E27FC236}">
                    <a16:creationId xmlns:a16="http://schemas.microsoft.com/office/drawing/2014/main" id="{A4095190-7DEF-4852-A7B0-D275A47BE30C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000611087"/>
                  </p:ext>
                </p:extLst>
              </p:nvPr>
            </p:nvGraphicFramePr>
            <p:xfrm>
              <a:off x="457200" y="1482967"/>
              <a:ext cx="8229600" cy="473868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8229600">
                      <a:extLst>
                        <a:ext uri="{9D8B030D-6E8A-4147-A177-3AD203B41FA5}">
                          <a16:colId xmlns:a16="http://schemas.microsoft.com/office/drawing/2014/main" val="187058386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>
                        <a:blipFill>
                          <a:blip r:embed="rId2"/>
                          <a:stretch>
                            <a:fillRect l="-148" t="-8197" r="-370" b="-119836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43524666"/>
                      </a:ext>
                    </a:extLst>
                  </a:tr>
                  <a:tr h="4367848"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>
                        <a:blipFill>
                          <a:blip r:embed="rId2"/>
                          <a:stretch>
                            <a:fillRect l="-148" t="-9205" r="-370" b="-195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792456107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A8A06A-C664-4345-BD42-53DD3C4BD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10/2019</a:t>
            </a:r>
            <a:endParaRPr lang="el-G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320722-965F-4B53-AC53-E4F3C53FE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Diamantaras &amp; Petropulu, MLSP2019, Pittsburgh, PA</a:t>
            </a:r>
            <a:endParaRPr lang="el-G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06DF99-ADB5-4C38-BCEC-6A7E14DF1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F8998E-B82A-40CB-8CCB-70E6D829A2B7}" type="slidenum">
              <a:rPr lang="el-GR" smtClean="0"/>
              <a:pPr>
                <a:defRPr/>
              </a:pPr>
              <a:t>24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836483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1F7F0-74ED-4C00-A58D-0D5A0720F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Simulations</a:t>
            </a:r>
            <a:endParaRPr lang="el-G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3DA5500-E439-4E7C-BB3B-B7E200A1753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417638"/>
                <a:ext cx="8229600" cy="4708525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Setup</a:t>
                </a:r>
                <a:endParaRPr lang="el-GR" dirty="0"/>
              </a:p>
              <a:p>
                <a:r>
                  <a:rPr lang="en-US" sz="2000" dirty="0"/>
                  <a:t>Source/Destination positions: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1" i="0" dirty="0" smtClean="0">
                            <a:latin typeface="Cambria Math" panose="02040503050406030204" pitchFamily="18" charset="0"/>
                          </a:rPr>
                          <m:t>𝐩</m:t>
                        </m:r>
                      </m:e>
                      <m:sub>
                        <m:r>
                          <a:rPr lang="en-US" sz="2000" i="1" dirty="0" err="1">
                            <a:latin typeface="Cambria Math" panose="02040503050406030204" pitchFamily="18" charset="0"/>
                          </a:rPr>
                          <m:t>𝑆</m:t>
                        </m:r>
                      </m:sub>
                    </m:sSub>
                    <m:r>
                      <a:rPr lang="en-US" sz="2000" i="1" dirty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000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20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 dirty="0">
                                <a:latin typeface="Cambria Math" panose="02040503050406030204" pitchFamily="18" charset="0"/>
                              </a:rPr>
                              <m:t>15, 0</m:t>
                            </m:r>
                          </m:e>
                        </m:d>
                      </m:e>
                      <m:sup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</m:oMath>
                </a14:m>
                <a:r>
                  <a:rPr lang="en-US" sz="2000" i="1" dirty="0"/>
                  <a:t> </a:t>
                </a:r>
                <a:r>
                  <a:rPr lang="en-US" sz="2000" dirty="0"/>
                  <a:t>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l-GR" sz="20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1" i="0" dirty="0" smtClean="0">
                            <a:latin typeface="Cambria Math" panose="02040503050406030204" pitchFamily="18" charset="0"/>
                          </a:rPr>
                          <m:t>𝐩</m:t>
                        </m:r>
                      </m:e>
                      <m:sub>
                        <m:r>
                          <a:rPr lang="en-US" sz="2000" i="1" dirty="0" err="1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  <m:r>
                      <a:rPr lang="en-US" sz="2000" i="1" dirty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l-GR" sz="2000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20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 dirty="0">
                                <a:latin typeface="Cambria Math" panose="02040503050406030204" pitchFamily="18" charset="0"/>
                              </a:rPr>
                              <m:t>15, 30</m:t>
                            </m:r>
                          </m:e>
                        </m:d>
                      </m:e>
                      <m:sup>
                        <m:r>
                          <a:rPr lang="el-GR" sz="2000" b="0" i="1" dirty="0" smtClean="0">
                            <a:latin typeface="Cambria Math" panose="02040503050406030204" pitchFamily="18" charset="0"/>
                          </a:rPr>
                          <m:t>𝛵</m:t>
                        </m:r>
                      </m:sup>
                    </m:sSup>
                  </m:oMath>
                </a14:m>
                <a:endParaRPr lang="en-US" sz="2000" dirty="0"/>
              </a:p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30×8</m:t>
                    </m:r>
                  </m:oMath>
                </a14:m>
                <a:r>
                  <a:rPr lang="en-US" sz="2000" dirty="0"/>
                  <a:t> grid: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0≤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&lt;30</m:t>
                    </m:r>
                  </m:oMath>
                </a14:m>
                <a:r>
                  <a:rPr lang="en-US" sz="2000" dirty="0"/>
                  <a:t>,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11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&lt;19</m:t>
                    </m:r>
                  </m:oMath>
                </a14:m>
                <a:endParaRPr lang="en-US" sz="2000" dirty="0"/>
              </a:p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=8</m:t>
                    </m:r>
                  </m:oMath>
                </a14:m>
                <a:endParaRPr lang="el-GR" sz="2000" dirty="0"/>
              </a:p>
              <a:p>
                <a:pPr marL="0" indent="0">
                  <a:buNone/>
                </a:pPr>
                <a:r>
                  <a:rPr lang="en-US" sz="2000" dirty="0"/>
                  <a:t>Channel parameters</a:t>
                </a:r>
              </a:p>
              <a:p>
                <a14:m>
                  <m:oMath xmlns:m="http://schemas.openxmlformats.org/officeDocument/2006/math">
                    <m:r>
                      <a:rPr lang="el-GR" sz="2000" b="0" i="1" smtClean="0">
                        <a:latin typeface="Cambria Math" panose="02040503050406030204" pitchFamily="18" charset="0"/>
                      </a:rPr>
                      <m:t>ℓ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i="1" dirty="0">
                        <a:latin typeface="Cambria Math" panose="02040503050406030204" pitchFamily="18" charset="0"/>
                      </a:rPr>
                      <m:t>20,  </m:t>
                    </m:r>
                    <m:r>
                      <a:rPr lang="el-GR" sz="2000" b="0" i="1" dirty="0" smtClean="0">
                        <a:latin typeface="Cambria Math" panose="02040503050406030204" pitchFamily="18" charset="0"/>
                      </a:rPr>
                      <m:t>𝜌</m:t>
                    </m:r>
                    <m:r>
                      <a:rPr lang="el-GR" sz="2000" b="0" i="1" dirty="0" smtClean="0">
                        <a:latin typeface="Cambria Math" panose="02040503050406030204" pitchFamily="18" charset="0"/>
                      </a:rPr>
                      <m:t>=3</m:t>
                    </m:r>
                  </m:oMath>
                </a14:m>
                <a:endParaRPr lang="el-GR" sz="2000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l-GR" sz="2000" b="0" i="1" dirty="0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l-GR" sz="2000" b="0" i="1" dirty="0" smtClean="0">
                            <a:latin typeface="Cambria Math" panose="02040503050406030204" pitchFamily="18" charset="0"/>
                          </a:rPr>
                          <m:t>𝜂</m:t>
                        </m:r>
                      </m:e>
                      <m:sub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𝑆</m:t>
                        </m:r>
                      </m:sub>
                      <m:sup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sz="2000" b="0" i="1" dirty="0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𝜂</m:t>
                        </m:r>
                      </m:e>
                      <m:sub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  <m:sup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l-GR" sz="2000" i="1" dirty="0" smtClean="0">
                        <a:latin typeface="Cambria Math" panose="02040503050406030204" pitchFamily="18" charset="0"/>
                      </a:rPr>
                      <m:t>=50</m:t>
                    </m:r>
                  </m:oMath>
                </a14:m>
                <a:endParaRPr lang="el-GR" sz="2000" dirty="0"/>
              </a:p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l-GR" sz="2000" i="1" dirty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l-GR" sz="2000" b="0" i="1" dirty="0" smtClean="0">
                            <a:latin typeface="Cambria Math" panose="02040503050406030204" pitchFamily="18" charset="0"/>
                          </a:rPr>
                          <m:t>𝜉</m:t>
                        </m:r>
                      </m:e>
                      <m:sub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𝑆</m:t>
                        </m:r>
                      </m:sub>
                      <m:sup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sz="2000" i="1" dirty="0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000" b="0" i="1" dirty="0" smtClean="0">
                            <a:latin typeface="Cambria Math" panose="02040503050406030204" pitchFamily="18" charset="0"/>
                          </a:rPr>
                          <m:t>𝜉</m:t>
                        </m:r>
                      </m:e>
                      <m:sub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  <m:sup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l-GR" sz="2000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l-GR" sz="2000" i="1" dirty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el-GR" sz="2000" dirty="0"/>
              </a:p>
              <a:p>
                <a:r>
                  <a:rPr lang="en-US" sz="2000" dirty="0"/>
                  <a:t>Wavelength </a:t>
                </a:r>
                <a14:m>
                  <m:oMath xmlns:m="http://schemas.openxmlformats.org/officeDocument/2006/math">
                    <m:r>
                      <a:rPr lang="el-GR" sz="2000" i="1" dirty="0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i="1" dirty="0">
                        <a:latin typeface="Cambria Math" panose="02040503050406030204" pitchFamily="18" charset="0"/>
                      </a:rPr>
                      <m:t>1.25</m:t>
                    </m:r>
                  </m:oMath>
                </a14:m>
                <a:endParaRPr lang="en-US" sz="2000" i="1" dirty="0">
                  <a:latin typeface="Cambria Math" panose="02040503050406030204" pitchFamily="18" charset="0"/>
                </a:endParaRPr>
              </a:p>
              <a:p>
                <a:r>
                  <a:rPr lang="en-US" sz="2000" dirty="0"/>
                  <a:t>Correlation distance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l-GR" sz="20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 dirty="0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200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=10</m:t>
                    </m:r>
                  </m:oMath>
                </a14:m>
                <a:endParaRPr lang="en-US" sz="2000" i="1" dirty="0">
                  <a:latin typeface="Cambria Math" panose="02040503050406030204" pitchFamily="18" charset="0"/>
                </a:endParaRPr>
              </a:p>
              <a:p>
                <a:r>
                  <a:rPr lang="en-US" sz="2000" dirty="0"/>
                  <a:t>Correlation time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l-GR" sz="20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 dirty="0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200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=5</m:t>
                    </m:r>
                  </m:oMath>
                </a14:m>
                <a:endParaRPr lang="en-US" sz="2000" i="1" dirty="0">
                  <a:latin typeface="Cambria Math" panose="02040503050406030204" pitchFamily="18" charset="0"/>
                </a:endParaRPr>
              </a:p>
              <a:p>
                <a:r>
                  <a:rPr lang="en-US" sz="2000" b="0" dirty="0"/>
                  <a:t>Base station correlation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l-GR" sz="20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 dirty="0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200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el-GR" sz="2000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3DA5500-E439-4E7C-BB3B-B7E200A1753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417638"/>
                <a:ext cx="8229600" cy="4708525"/>
              </a:xfrm>
              <a:blipFill>
                <a:blip r:embed="rId2"/>
                <a:stretch>
                  <a:fillRect l="-1481" t="-129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F669F1-33D2-4E55-BEAB-53EE532B0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10/2019</a:t>
            </a:r>
            <a:endParaRPr lang="el-G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3757E6-6361-4E02-829C-6C760B3FD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Diamantaras &amp; Petropulu, MLSP2019, Pittsburgh, PA</a:t>
            </a:r>
            <a:endParaRPr lang="el-G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C485B8-6F9D-4AB6-894F-314622249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F8998E-B82A-40CB-8CCB-70E6D829A2B7}" type="slidenum">
              <a:rPr lang="el-GR" smtClean="0"/>
              <a:pPr>
                <a:defRPr/>
              </a:pPr>
              <a:t>25</a:t>
            </a:fld>
            <a:endParaRPr lang="el-GR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C05B00A-8234-47A9-888E-67E3C986FCB5}"/>
              </a:ext>
            </a:extLst>
          </p:cNvPr>
          <p:cNvSpPr/>
          <p:nvPr/>
        </p:nvSpPr>
        <p:spPr>
          <a:xfrm>
            <a:off x="4860432" y="2886163"/>
            <a:ext cx="3600000" cy="324000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44151747-9033-4557-A003-7CFFE6BA1844}"/>
                  </a:ext>
                </a:extLst>
              </p:cNvPr>
              <p:cNvSpPr/>
              <p:nvPr/>
            </p:nvSpPr>
            <p:spPr>
              <a:xfrm>
                <a:off x="4860432" y="4058916"/>
                <a:ext cx="3600000" cy="894493"/>
              </a:xfrm>
              <a:prstGeom prst="rect">
                <a:avLst/>
              </a:prstGeom>
              <a:noFill/>
              <a:ln>
                <a:solidFill>
                  <a:schemeClr val="dk1">
                    <a:alpha val="97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30×8</m:t>
                    </m:r>
                  </m:oMath>
                </a14:m>
                <a:r>
                  <a:rPr lang="en-US" i="1" dirty="0"/>
                  <a:t> Grid</a:t>
                </a:r>
                <a:endParaRPr lang="el-GR" i="1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44151747-9033-4557-A003-7CFFE6BA184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0432" y="4058916"/>
                <a:ext cx="3600000" cy="89449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chemeClr val="dk1">
                    <a:alpha val="97000"/>
                  </a:schemeClr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Oval 8">
            <a:extLst>
              <a:ext uri="{FF2B5EF4-FFF2-40B4-BE49-F238E27FC236}">
                <a16:creationId xmlns:a16="http://schemas.microsoft.com/office/drawing/2014/main" id="{97E09A82-E4E7-429C-9CD4-7C5A869C3EF4}"/>
              </a:ext>
            </a:extLst>
          </p:cNvPr>
          <p:cNvSpPr/>
          <p:nvPr/>
        </p:nvSpPr>
        <p:spPr>
          <a:xfrm>
            <a:off x="6588224" y="2813054"/>
            <a:ext cx="144016" cy="14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2CF1424-BD44-44FD-BC59-13830D1E1916}"/>
              </a:ext>
            </a:extLst>
          </p:cNvPr>
          <p:cNvSpPr/>
          <p:nvPr/>
        </p:nvSpPr>
        <p:spPr>
          <a:xfrm>
            <a:off x="6588224" y="6055272"/>
            <a:ext cx="144016" cy="14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AECA129-F2B1-462B-99DB-DDF708928D4C}"/>
              </a:ext>
            </a:extLst>
          </p:cNvPr>
          <p:cNvSpPr txBox="1"/>
          <p:nvPr/>
        </p:nvSpPr>
        <p:spPr>
          <a:xfrm flipH="1">
            <a:off x="4458198" y="2740938"/>
            <a:ext cx="5760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30</a:t>
            </a:r>
            <a:endParaRPr lang="el-GR" sz="16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9745F3F-A80E-4D79-AFB0-938717E69A8E}"/>
              </a:ext>
            </a:extLst>
          </p:cNvPr>
          <p:cNvSpPr txBox="1"/>
          <p:nvPr/>
        </p:nvSpPr>
        <p:spPr>
          <a:xfrm flipH="1">
            <a:off x="4572400" y="5956885"/>
            <a:ext cx="5760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0</a:t>
            </a:r>
            <a:endParaRPr lang="el-GR" sz="16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195F416-56EC-4BA9-8C78-B68FE572EF60}"/>
              </a:ext>
            </a:extLst>
          </p:cNvPr>
          <p:cNvSpPr txBox="1"/>
          <p:nvPr/>
        </p:nvSpPr>
        <p:spPr>
          <a:xfrm flipH="1">
            <a:off x="8225566" y="6102110"/>
            <a:ext cx="5760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30</a:t>
            </a:r>
            <a:endParaRPr lang="el-GR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1E6FB83-8143-4455-9FAD-A1DCF94D769A}"/>
              </a:ext>
            </a:extLst>
          </p:cNvPr>
          <p:cNvSpPr txBox="1"/>
          <p:nvPr/>
        </p:nvSpPr>
        <p:spPr>
          <a:xfrm flipH="1">
            <a:off x="6660232" y="5801198"/>
            <a:ext cx="5760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</a:t>
            </a:r>
            <a:endParaRPr lang="el-GR" sz="16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B617E32-2BB0-4626-8D71-BB0E5C7E77B9}"/>
              </a:ext>
            </a:extLst>
          </p:cNvPr>
          <p:cNvSpPr txBox="1"/>
          <p:nvPr/>
        </p:nvSpPr>
        <p:spPr>
          <a:xfrm flipH="1">
            <a:off x="6660232" y="2910215"/>
            <a:ext cx="5760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D</a:t>
            </a:r>
            <a:endParaRPr lang="el-GR" sz="1600" dirty="0"/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7D477087-AD59-4514-A2A7-95CD1AE44414}"/>
              </a:ext>
            </a:extLst>
          </p:cNvPr>
          <p:cNvCxnSpPr>
            <a:cxnSpLocks/>
          </p:cNvCxnSpPr>
          <p:nvPr/>
        </p:nvCxnSpPr>
        <p:spPr>
          <a:xfrm flipV="1">
            <a:off x="6660232" y="4058916"/>
            <a:ext cx="0" cy="2341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86C6A580-F1E5-443F-A647-A30820D5F632}"/>
              </a:ext>
            </a:extLst>
          </p:cNvPr>
          <p:cNvCxnSpPr>
            <a:cxnSpLocks/>
          </p:cNvCxnSpPr>
          <p:nvPr/>
        </p:nvCxnSpPr>
        <p:spPr>
          <a:xfrm>
            <a:off x="6660232" y="4653136"/>
            <a:ext cx="0" cy="3002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BA20C478-1F02-4F16-BA8B-547AC75A9AD4}"/>
              </a:ext>
            </a:extLst>
          </p:cNvPr>
          <p:cNvCxnSpPr>
            <a:cxnSpLocks/>
            <a:endCxn id="8" idx="3"/>
          </p:cNvCxnSpPr>
          <p:nvPr/>
        </p:nvCxnSpPr>
        <p:spPr>
          <a:xfrm>
            <a:off x="7236296" y="4506163"/>
            <a:ext cx="122413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9CB32277-64EB-4150-8ABC-12D353CCFDFD}"/>
              </a:ext>
            </a:extLst>
          </p:cNvPr>
          <p:cNvCxnSpPr>
            <a:cxnSpLocks/>
          </p:cNvCxnSpPr>
          <p:nvPr/>
        </p:nvCxnSpPr>
        <p:spPr>
          <a:xfrm flipH="1">
            <a:off x="4860432" y="4506163"/>
            <a:ext cx="115936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19427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261862-1255-4DD1-B2BC-027BD6502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Simulations</a:t>
            </a:r>
            <a:endParaRPr lang="el-GR" dirty="0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B1B61D88-47A8-4474-B440-C9BF23B302D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691" y="1600200"/>
            <a:ext cx="6034617" cy="4525963"/>
          </a:xfr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B60CC5-7ED0-4401-BAF5-434032408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10/2019</a:t>
            </a:r>
            <a:endParaRPr lang="el-G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F462DD-A781-4580-A153-E65D34927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Diamantaras &amp; Petropulu, MLSP2019, Pittsburgh, PA</a:t>
            </a:r>
            <a:endParaRPr lang="el-G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A2E4A4-FB20-4A30-B67B-10158228F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F8998E-B82A-40CB-8CCB-70E6D829A2B7}" type="slidenum">
              <a:rPr lang="el-GR" smtClean="0"/>
              <a:pPr>
                <a:defRPr/>
              </a:pPr>
              <a:t>26</a:t>
            </a:fld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78CC2FB-3DED-42AF-94EC-58EDF3352259}"/>
                  </a:ext>
                </a:extLst>
              </p:cNvPr>
              <p:cNvSpPr txBox="1"/>
              <p:nvPr/>
            </p:nvSpPr>
            <p:spPr>
              <a:xfrm>
                <a:off x="827584" y="1268760"/>
                <a:ext cx="748883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Evolution of SINR</a:t>
                </a:r>
                <a:r>
                  <a:rPr lang="el-GR" sz="2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2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(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𝐺</m:t>
                    </m:r>
                  </m:oMath>
                </a14:m>
                <a:r>
                  <a:rPr lang="en-US" sz="2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)</a:t>
                </a:r>
                <a:endParaRPr lang="el-GR" sz="24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78CC2FB-3DED-42AF-94EC-58EDF33522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1268760"/>
                <a:ext cx="7488832" cy="461665"/>
              </a:xfrm>
              <a:prstGeom prst="rect">
                <a:avLst/>
              </a:prstGeom>
              <a:blipFill>
                <a:blip r:embed="rId3"/>
                <a:stretch>
                  <a:fillRect t="-10526" b="-2894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821004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261862-1255-4DD1-B2BC-027BD6502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Simulations</a:t>
            </a:r>
            <a:endParaRPr lang="el-GR" dirty="0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B1B61D88-47A8-4474-B440-C9BF23B302D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54691" y="1600200"/>
            <a:ext cx="6034617" cy="4525962"/>
          </a:xfr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B60CC5-7ED0-4401-BAF5-434032408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10/2019</a:t>
            </a:r>
            <a:endParaRPr lang="el-G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F462DD-A781-4580-A153-E65D34927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Diamantaras &amp; Petropulu, MLSP2019, Pittsburgh, PA</a:t>
            </a:r>
            <a:endParaRPr lang="el-G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A2E4A4-FB20-4A30-B67B-10158228F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F8998E-B82A-40CB-8CCB-70E6D829A2B7}" type="slidenum">
              <a:rPr lang="el-GR" smtClean="0"/>
              <a:pPr>
                <a:defRPr/>
              </a:pPr>
              <a:t>27</a:t>
            </a:fld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989E3EC-525C-4CF0-8369-F200F23799D5}"/>
                  </a:ext>
                </a:extLst>
              </p:cNvPr>
              <p:cNvSpPr txBox="1"/>
              <p:nvPr/>
            </p:nvSpPr>
            <p:spPr>
              <a:xfrm>
                <a:off x="827584" y="1268760"/>
                <a:ext cx="748883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Estimation of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ℓ</m:t>
                    </m:r>
                  </m:oMath>
                </a14:m>
                <a:r>
                  <a:rPr lang="en-US" sz="2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𝜌</m:t>
                    </m:r>
                  </m:oMath>
                </a14:m>
                <a:r>
                  <a:rPr lang="en-US" sz="2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(MLUC)</a:t>
                </a:r>
                <a:endParaRPr lang="el-GR" sz="24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989E3EC-525C-4CF0-8369-F200F23799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1268760"/>
                <a:ext cx="7488832" cy="461665"/>
              </a:xfrm>
              <a:prstGeom prst="rect">
                <a:avLst/>
              </a:prstGeom>
              <a:blipFill>
                <a:blip r:embed="rId3"/>
                <a:stretch>
                  <a:fillRect t="-10526" b="-2894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0318917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2E648-899F-4C72-AFC3-387C7E784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</a:t>
            </a:r>
            <a:endParaRPr lang="el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90DDAB-F73D-4655-BF48-A5841DA9E4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Adaptive multiple mobile relay positioning</a:t>
            </a:r>
          </a:p>
          <a:p>
            <a:r>
              <a:rPr lang="en-US" dirty="0"/>
              <a:t>Cooperative, greedy reinforcement learning method</a:t>
            </a:r>
          </a:p>
          <a:p>
            <a:r>
              <a:rPr lang="en-US" dirty="0"/>
              <a:t>Good performance</a:t>
            </a:r>
          </a:p>
          <a:p>
            <a:r>
              <a:rPr lang="en-US" dirty="0"/>
              <a:t>Optimal beamforming on power budget constraint</a:t>
            </a:r>
          </a:p>
          <a:p>
            <a:r>
              <a:rPr lang="en-US" dirty="0"/>
              <a:t>Channel parameter estimation</a:t>
            </a:r>
          </a:p>
          <a:p>
            <a:r>
              <a:rPr lang="en-US" dirty="0"/>
              <a:t>Maximum likelihood method on unknown noise covariance</a:t>
            </a:r>
          </a:p>
          <a:p>
            <a:endParaRPr lang="el-GR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562BDA-B540-4FAF-9F3D-D8AD1FFEE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10/2019</a:t>
            </a:r>
            <a:endParaRPr lang="el-G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0CD5F8-6BAA-45AB-9929-4196D958D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Diamantaras &amp; Petropulu, MLSP2019, Pittsburgh, PA</a:t>
            </a:r>
            <a:endParaRPr lang="el-G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826B89-EA5F-464A-9F53-7933E742E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F8998E-B82A-40CB-8CCB-70E6D829A2B7}" type="slidenum">
              <a:rPr lang="el-GR" smtClean="0"/>
              <a:pPr>
                <a:defRPr/>
              </a:pPr>
              <a:t>28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0677619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C187D8-38C9-4D22-B085-836459EBF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10/2019</a:t>
            </a:r>
            <a:endParaRPr lang="el-G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16D994-248E-436D-B79A-B27C732C2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Diamantaras &amp; Petropulu, MLSP2019, Pittsburgh, PA</a:t>
            </a:r>
            <a:endParaRPr lang="el-G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5E65C0-F08A-4C1E-A583-00C898287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F8998E-B82A-40CB-8CCB-70E6D829A2B7}" type="slidenum">
              <a:rPr lang="el-GR" smtClean="0"/>
              <a:pPr>
                <a:defRPr/>
              </a:pPr>
              <a:t>29</a:t>
            </a:fld>
            <a:endParaRPr lang="el-G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57A67A2-AE83-45A0-A668-158B7C8D1930}"/>
              </a:ext>
            </a:extLst>
          </p:cNvPr>
          <p:cNvSpPr txBox="1"/>
          <p:nvPr/>
        </p:nvSpPr>
        <p:spPr>
          <a:xfrm>
            <a:off x="2208880" y="1997839"/>
            <a:ext cx="472623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Thank you!</a:t>
            </a:r>
          </a:p>
          <a:p>
            <a:pPr algn="ctr"/>
            <a:endParaRPr lang="en-US" sz="60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  <a:p>
            <a:pPr algn="ctr"/>
            <a:r>
              <a:rPr lang="en-US" sz="60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  <a:reflection blurRad="6350" stA="50000" endA="300" endPos="50000" dist="29997" dir="5400000" sy="-100000" algn="bl" rotWithShape="0"/>
                </a:effectLst>
              </a:rPr>
              <a:t>Questions ?</a:t>
            </a:r>
            <a:endParaRPr lang="el-GR" sz="60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  <a:reflection blurRad="6350" stA="50000" endA="300" endPos="50000" dist="29997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306688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Outline</a:t>
            </a:r>
            <a:endParaRPr lang="el-GR" dirty="0"/>
          </a:p>
        </p:txBody>
      </p:sp>
      <p:sp>
        <p:nvSpPr>
          <p:cNvPr id="1028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solidFill>
                  <a:srgbClr val="0070C0"/>
                </a:solidFill>
              </a:rPr>
              <a:t>Problem Description</a:t>
            </a:r>
          </a:p>
          <a:p>
            <a:pPr eaLnBrk="1" hangingPunct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Channel model</a:t>
            </a:r>
          </a:p>
          <a:p>
            <a:pPr eaLnBrk="1" hangingPunct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Beamforming</a:t>
            </a:r>
          </a:p>
          <a:p>
            <a:pPr eaLnBrk="1" hangingPunct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Reinforcement Learning Formulation</a:t>
            </a:r>
          </a:p>
          <a:p>
            <a:pPr eaLnBrk="1" hangingPunct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Proposed Algorithm and Results</a:t>
            </a:r>
          </a:p>
          <a:p>
            <a:pPr marL="0" indent="0" eaLnBrk="1" hangingPunct="1">
              <a:buNone/>
            </a:pP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10/2019</a:t>
            </a:r>
            <a:endParaRPr lang="el-GR" dirty="0"/>
          </a:p>
        </p:txBody>
      </p:sp>
      <p:sp>
        <p:nvSpPr>
          <p:cNvPr id="12" name="1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Diamantaras &amp; Petropulu, MLSP2019, Pittsburgh, PA</a:t>
            </a:r>
            <a:endParaRPr lang="el-GR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F8998E-B82A-40CB-8CCB-70E6D829A2B7}" type="slidenum">
              <a:rPr lang="el-GR" smtClean="0"/>
              <a:pPr>
                <a:defRPr/>
              </a:pPr>
              <a:t>3</a:t>
            </a:fld>
            <a:endParaRPr lang="el-GR" dirty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l-GR">
              <a:latin typeface="Calibri" pitchFamily="34" charset="0"/>
            </a:endParaRPr>
          </a:p>
        </p:txBody>
      </p:sp>
      <p:sp>
        <p:nvSpPr>
          <p:cNvPr id="1030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l-GR">
              <a:latin typeface="Calibri" pitchFamily="34" charset="0"/>
            </a:endParaRPr>
          </a:p>
        </p:txBody>
      </p:sp>
      <p:sp>
        <p:nvSpPr>
          <p:cNvPr id="1034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l-GR">
              <a:latin typeface="Calibri" pitchFamily="34" charset="0"/>
            </a:endParaRP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l-GR">
              <a:latin typeface="Calibri" pitchFamily="34" charset="0"/>
            </a:endParaRPr>
          </a:p>
        </p:txBody>
      </p:sp>
      <p:sp>
        <p:nvSpPr>
          <p:cNvPr id="1036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l-GR">
              <a:latin typeface="Calibri" pitchFamily="34" charset="0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4939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Problem Description (</a:t>
            </a:r>
            <a:r>
              <a:rPr lang="el-GR" dirty="0"/>
              <a:t>1</a:t>
            </a:r>
            <a:r>
              <a:rPr lang="en-US" dirty="0"/>
              <a:t>)</a:t>
            </a:r>
            <a:endParaRPr lang="el-GR" dirty="0"/>
          </a:p>
        </p:txBody>
      </p:sp>
      <p:sp>
        <p:nvSpPr>
          <p:cNvPr id="54" name="Content Placeholder 53">
            <a:extLst>
              <a:ext uri="{FF2B5EF4-FFF2-40B4-BE49-F238E27FC236}">
                <a16:creationId xmlns:a16="http://schemas.microsoft.com/office/drawing/2014/main" id="{F88CEE27-8388-4320-AA71-5FE2FCAC7F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Cooperative communication</a:t>
            </a:r>
          </a:p>
          <a:p>
            <a:pPr lvl="1"/>
            <a:r>
              <a:rPr lang="en-US" dirty="0"/>
              <a:t>Amplify and Forward scheme</a:t>
            </a:r>
          </a:p>
          <a:p>
            <a:r>
              <a:rPr lang="en-US" dirty="0"/>
              <a:t>Given fixed Source and Destination nodes</a:t>
            </a:r>
          </a:p>
          <a:p>
            <a:r>
              <a:rPr lang="en-US" dirty="0"/>
              <a:t>Goal: to maximize Signal to Interference Ratio (SINR) at the Destination</a:t>
            </a:r>
          </a:p>
          <a:p>
            <a:r>
              <a:rPr lang="en-US" dirty="0"/>
              <a:t>Mobile relays moving within a predetermined terrain/grid</a:t>
            </a:r>
          </a:p>
          <a:p>
            <a:r>
              <a:rPr lang="en-US" dirty="0"/>
              <a:t>Beamforming used</a:t>
            </a:r>
          </a:p>
          <a:p>
            <a:r>
              <a:rPr lang="en-US" dirty="0"/>
              <a:t>Relays exchange information with each other</a:t>
            </a:r>
            <a:endParaRPr lang="el-GR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10/2019</a:t>
            </a:r>
            <a:endParaRPr lang="el-GR" dirty="0"/>
          </a:p>
        </p:txBody>
      </p:sp>
      <p:sp>
        <p:nvSpPr>
          <p:cNvPr id="16" name="11 - Θέση υποσέλιδου">
            <a:extLst>
              <a:ext uri="{FF2B5EF4-FFF2-40B4-BE49-F238E27FC236}">
                <a16:creationId xmlns:a16="http://schemas.microsoft.com/office/drawing/2014/main" id="{AACEFE15-8C67-4FD6-AE8A-5A3CD3077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Diamantaras &amp; Petropulu, MLSP2019, Pittsburgh, PA</a:t>
            </a:r>
            <a:endParaRPr lang="el-GR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F8998E-B82A-40CB-8CCB-70E6D829A2B7}" type="slidenum">
              <a:rPr lang="el-GR" smtClean="0"/>
              <a:pPr>
                <a:defRPr/>
              </a:pPr>
              <a:t>4</a:t>
            </a:fld>
            <a:endParaRPr lang="el-GR" dirty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l-GR">
              <a:latin typeface="Calibri" pitchFamily="34" charset="0"/>
            </a:endParaRPr>
          </a:p>
        </p:txBody>
      </p:sp>
      <p:sp>
        <p:nvSpPr>
          <p:cNvPr id="1030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l-GR">
              <a:latin typeface="Calibri" pitchFamily="34" charset="0"/>
            </a:endParaRPr>
          </a:p>
        </p:txBody>
      </p:sp>
      <p:sp>
        <p:nvSpPr>
          <p:cNvPr id="1034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l-GR">
              <a:latin typeface="Calibri" pitchFamily="34" charset="0"/>
            </a:endParaRP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l-GR">
              <a:latin typeface="Calibri" pitchFamily="34" charset="0"/>
            </a:endParaRPr>
          </a:p>
        </p:txBody>
      </p:sp>
      <p:sp>
        <p:nvSpPr>
          <p:cNvPr id="1036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l-GR">
              <a:latin typeface="Calibri" pitchFamily="34" charset="0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070840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 12">
            <a:extLst>
              <a:ext uri="{FF2B5EF4-FFF2-40B4-BE49-F238E27FC236}">
                <a16:creationId xmlns:a16="http://schemas.microsoft.com/office/drawing/2014/main" id="{61DDB25A-537D-4E3D-9C71-3C765CD047F0}"/>
              </a:ext>
            </a:extLst>
          </p:cNvPr>
          <p:cNvGraphicFramePr>
            <a:graphicFrameLocks noGrp="1"/>
          </p:cNvGraphicFramePr>
          <p:nvPr/>
        </p:nvGraphicFramePr>
        <p:xfrm>
          <a:off x="1524000" y="2924944"/>
          <a:ext cx="6096000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1348054779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85792278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33425187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408487393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54421539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724706859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92530729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9020760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295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01449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81237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5765539"/>
                  </a:ext>
                </a:extLst>
              </a:tr>
            </a:tbl>
          </a:graphicData>
        </a:graphic>
      </p:graphicFrame>
      <p:sp>
        <p:nvSpPr>
          <p:cNvPr id="1027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Problem Description (2)</a:t>
            </a:r>
            <a:endParaRPr lang="el-GR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10/2019</a:t>
            </a:r>
            <a:endParaRPr lang="el-GR" dirty="0"/>
          </a:p>
        </p:txBody>
      </p:sp>
      <p:sp>
        <p:nvSpPr>
          <p:cNvPr id="16" name="11 - Θέση υποσέλιδου">
            <a:extLst>
              <a:ext uri="{FF2B5EF4-FFF2-40B4-BE49-F238E27FC236}">
                <a16:creationId xmlns:a16="http://schemas.microsoft.com/office/drawing/2014/main" id="{AACEFE15-8C67-4FD6-AE8A-5A3CD3077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Diamantaras &amp; Petropulu, MLSP2019, Pittsburgh, PA</a:t>
            </a:r>
            <a:endParaRPr lang="el-GR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F8998E-B82A-40CB-8CCB-70E6D829A2B7}" type="slidenum">
              <a:rPr lang="el-GR" smtClean="0"/>
              <a:pPr>
                <a:defRPr/>
              </a:pPr>
              <a:t>5</a:t>
            </a:fld>
            <a:endParaRPr lang="el-GR" dirty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l-GR">
              <a:latin typeface="Calibri" pitchFamily="34" charset="0"/>
            </a:endParaRPr>
          </a:p>
        </p:txBody>
      </p:sp>
      <p:sp>
        <p:nvSpPr>
          <p:cNvPr id="1030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l-GR">
              <a:latin typeface="Calibri" pitchFamily="34" charset="0"/>
            </a:endParaRPr>
          </a:p>
        </p:txBody>
      </p:sp>
      <p:sp>
        <p:nvSpPr>
          <p:cNvPr id="1034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l-GR">
              <a:latin typeface="Calibri" pitchFamily="34" charset="0"/>
            </a:endParaRP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l-GR">
              <a:latin typeface="Calibri" pitchFamily="34" charset="0"/>
            </a:endParaRPr>
          </a:p>
        </p:txBody>
      </p:sp>
      <p:sp>
        <p:nvSpPr>
          <p:cNvPr id="1036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l-GR">
              <a:latin typeface="Calibri" pitchFamily="34" charset="0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86069FD-BC65-4F92-81F0-7FEEE851114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0516" y="2980811"/>
            <a:ext cx="684000" cy="262432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961CDBD8-A3BF-45B6-96DF-3821E7CC5CD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5499" y="3344533"/>
            <a:ext cx="684000" cy="262432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3D9D6D6F-9093-4ADC-B913-2D0C666E5A9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9056" y="3713053"/>
            <a:ext cx="684000" cy="262432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9EBD296A-55A5-466C-BEED-29B832254EA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8767" y="4085645"/>
            <a:ext cx="684000" cy="26243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403A203-DA66-430B-9B25-6D1DFE9195A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2000" y="5517232"/>
            <a:ext cx="540000" cy="540000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29970920-8A61-4A1C-A99B-28853D3E337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2000" y="1298193"/>
            <a:ext cx="540000" cy="5400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4576D81-4157-4BAF-A34F-2B5856979976}"/>
              </a:ext>
            </a:extLst>
          </p:cNvPr>
          <p:cNvSpPr txBox="1"/>
          <p:nvPr/>
        </p:nvSpPr>
        <p:spPr>
          <a:xfrm>
            <a:off x="5108216" y="1383527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Destination</a:t>
            </a:r>
            <a:endParaRPr lang="el-GR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AA6B6B9-2926-4D69-9D02-5AFCD75F6988}"/>
              </a:ext>
            </a:extLst>
          </p:cNvPr>
          <p:cNvSpPr txBox="1"/>
          <p:nvPr/>
        </p:nvSpPr>
        <p:spPr>
          <a:xfrm>
            <a:off x="5108216" y="5602566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</a:t>
            </a:r>
            <a:endParaRPr lang="el-GR" dirty="0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2FE970E-D363-448A-BF27-6674529A9D93}"/>
              </a:ext>
            </a:extLst>
          </p:cNvPr>
          <p:cNvCxnSpPr>
            <a:stCxn id="10" idx="0"/>
            <a:endCxn id="8" idx="2"/>
          </p:cNvCxnSpPr>
          <p:nvPr/>
        </p:nvCxnSpPr>
        <p:spPr>
          <a:xfrm flipH="1" flipV="1">
            <a:off x="2672516" y="3243243"/>
            <a:ext cx="1899484" cy="2273989"/>
          </a:xfrm>
          <a:prstGeom prst="line">
            <a:avLst/>
          </a:prstGeom>
          <a:ln w="12700"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C7A40F1-4B32-447E-B7E0-4F4764B6AA62}"/>
              </a:ext>
            </a:extLst>
          </p:cNvPr>
          <p:cNvCxnSpPr>
            <a:cxnSpLocks/>
            <a:stCxn id="10" idx="0"/>
            <a:endCxn id="20" idx="2"/>
          </p:cNvCxnSpPr>
          <p:nvPr/>
        </p:nvCxnSpPr>
        <p:spPr>
          <a:xfrm flipH="1" flipV="1">
            <a:off x="3437499" y="3606965"/>
            <a:ext cx="1134501" cy="1910267"/>
          </a:xfrm>
          <a:prstGeom prst="line">
            <a:avLst/>
          </a:prstGeom>
          <a:ln w="12700"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040701FC-7CBA-4364-A970-F02F023E2329}"/>
              </a:ext>
            </a:extLst>
          </p:cNvPr>
          <p:cNvCxnSpPr>
            <a:cxnSpLocks/>
            <a:stCxn id="10" idx="0"/>
            <a:endCxn id="22" idx="2"/>
          </p:cNvCxnSpPr>
          <p:nvPr/>
        </p:nvCxnSpPr>
        <p:spPr>
          <a:xfrm flipV="1">
            <a:off x="4572000" y="4348077"/>
            <a:ext cx="378767" cy="1169155"/>
          </a:xfrm>
          <a:prstGeom prst="line">
            <a:avLst/>
          </a:prstGeom>
          <a:ln w="12700"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10AB5062-F273-4CDD-9078-1E56FD4D1DB8}"/>
              </a:ext>
            </a:extLst>
          </p:cNvPr>
          <p:cNvCxnSpPr>
            <a:cxnSpLocks/>
            <a:stCxn id="10" idx="0"/>
            <a:endCxn id="21" idx="2"/>
          </p:cNvCxnSpPr>
          <p:nvPr/>
        </p:nvCxnSpPr>
        <p:spPr>
          <a:xfrm flipV="1">
            <a:off x="4572000" y="3975485"/>
            <a:ext cx="2669056" cy="1541747"/>
          </a:xfrm>
          <a:prstGeom prst="line">
            <a:avLst/>
          </a:prstGeom>
          <a:ln w="12700"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F9649AD-6597-4871-B0EF-CCEA9C74DABE}"/>
              </a:ext>
            </a:extLst>
          </p:cNvPr>
          <p:cNvCxnSpPr>
            <a:cxnSpLocks/>
            <a:stCxn id="21" idx="0"/>
            <a:endCxn id="25" idx="2"/>
          </p:cNvCxnSpPr>
          <p:nvPr/>
        </p:nvCxnSpPr>
        <p:spPr>
          <a:xfrm flipH="1" flipV="1">
            <a:off x="4572000" y="1838193"/>
            <a:ext cx="2669056" cy="1874860"/>
          </a:xfrm>
          <a:prstGeom prst="line">
            <a:avLst/>
          </a:prstGeom>
          <a:ln w="12700"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AF5CFA94-72F9-4910-90AE-8018C2007B61}"/>
              </a:ext>
            </a:extLst>
          </p:cNvPr>
          <p:cNvCxnSpPr>
            <a:cxnSpLocks/>
            <a:stCxn id="22" idx="0"/>
            <a:endCxn id="25" idx="2"/>
          </p:cNvCxnSpPr>
          <p:nvPr/>
        </p:nvCxnSpPr>
        <p:spPr>
          <a:xfrm flipH="1" flipV="1">
            <a:off x="4572000" y="1838193"/>
            <a:ext cx="378767" cy="2247452"/>
          </a:xfrm>
          <a:prstGeom prst="line">
            <a:avLst/>
          </a:prstGeom>
          <a:ln w="12700"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B1F39231-654A-45A7-82F1-8D7406BE2AA3}"/>
              </a:ext>
            </a:extLst>
          </p:cNvPr>
          <p:cNvCxnSpPr>
            <a:cxnSpLocks/>
            <a:stCxn id="20" idx="0"/>
            <a:endCxn id="25" idx="2"/>
          </p:cNvCxnSpPr>
          <p:nvPr/>
        </p:nvCxnSpPr>
        <p:spPr>
          <a:xfrm flipV="1">
            <a:off x="3437499" y="1838193"/>
            <a:ext cx="1134501" cy="1506340"/>
          </a:xfrm>
          <a:prstGeom prst="line">
            <a:avLst/>
          </a:prstGeom>
          <a:ln w="12700"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0A11072B-F5FD-4AB4-AB5B-1C09436DC2A6}"/>
              </a:ext>
            </a:extLst>
          </p:cNvPr>
          <p:cNvCxnSpPr>
            <a:cxnSpLocks/>
            <a:stCxn id="8" idx="0"/>
            <a:endCxn id="25" idx="2"/>
          </p:cNvCxnSpPr>
          <p:nvPr/>
        </p:nvCxnSpPr>
        <p:spPr>
          <a:xfrm flipV="1">
            <a:off x="2672516" y="1838193"/>
            <a:ext cx="1899484" cy="1142618"/>
          </a:xfrm>
          <a:prstGeom prst="line">
            <a:avLst/>
          </a:prstGeom>
          <a:ln w="12700"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1331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Outline</a:t>
            </a:r>
            <a:endParaRPr lang="el-GR" dirty="0"/>
          </a:p>
        </p:txBody>
      </p:sp>
      <p:sp>
        <p:nvSpPr>
          <p:cNvPr id="1028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Problem Description</a:t>
            </a:r>
          </a:p>
          <a:p>
            <a:pPr eaLnBrk="1" hangingPunct="1"/>
            <a:r>
              <a:rPr lang="en-US" dirty="0">
                <a:solidFill>
                  <a:srgbClr val="0070C0"/>
                </a:solidFill>
              </a:rPr>
              <a:t>Channel model</a:t>
            </a:r>
          </a:p>
          <a:p>
            <a:pPr eaLnBrk="1" hangingPunct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Beamforming</a:t>
            </a:r>
          </a:p>
          <a:p>
            <a:pPr eaLnBrk="1" hangingPunct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Reinforcement Learning Formulation</a:t>
            </a:r>
          </a:p>
          <a:p>
            <a:pPr eaLnBrk="1" hangingPunct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Proposed Algorithm and Results</a:t>
            </a:r>
          </a:p>
          <a:p>
            <a:pPr eaLnBrk="1" hangingPunct="1"/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10/2019</a:t>
            </a:r>
            <a:endParaRPr lang="el-GR" dirty="0"/>
          </a:p>
        </p:txBody>
      </p:sp>
      <p:sp>
        <p:nvSpPr>
          <p:cNvPr id="12" name="1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Diamantaras &amp; Petropulu, MLSP2019, Pittsburgh, PA</a:t>
            </a:r>
            <a:endParaRPr lang="el-GR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F8998E-B82A-40CB-8CCB-70E6D829A2B7}" type="slidenum">
              <a:rPr lang="el-GR" smtClean="0"/>
              <a:pPr>
                <a:defRPr/>
              </a:pPr>
              <a:t>6</a:t>
            </a:fld>
            <a:endParaRPr lang="el-GR" dirty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l-GR">
              <a:latin typeface="Calibri" pitchFamily="34" charset="0"/>
            </a:endParaRPr>
          </a:p>
        </p:txBody>
      </p:sp>
      <p:sp>
        <p:nvSpPr>
          <p:cNvPr id="1030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l-GR">
              <a:latin typeface="Calibri" pitchFamily="34" charset="0"/>
            </a:endParaRPr>
          </a:p>
        </p:txBody>
      </p:sp>
      <p:sp>
        <p:nvSpPr>
          <p:cNvPr id="1034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l-GR">
              <a:latin typeface="Calibri" pitchFamily="34" charset="0"/>
            </a:endParaRP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l-GR">
              <a:latin typeface="Calibri" pitchFamily="34" charset="0"/>
            </a:endParaRPr>
          </a:p>
        </p:txBody>
      </p:sp>
      <p:sp>
        <p:nvSpPr>
          <p:cNvPr id="1036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l-GR">
              <a:latin typeface="Calibri" pitchFamily="34" charset="0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05859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4F22C-835A-41F3-98DE-5E0B4E1F6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Channel model</a:t>
            </a:r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E5A3BAB-0C31-47D2-84B1-CA808FE8F71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Source and destination position vectors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0" smtClean="0">
                            <a:latin typeface="Cambria Math" panose="02040503050406030204" pitchFamily="18" charset="0"/>
                          </a:rPr>
                          <m:t>𝐩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0" smtClean="0">
                            <a:latin typeface="Cambria Math" panose="02040503050406030204" pitchFamily="18" charset="0"/>
                          </a:rPr>
                          <m:t>𝐩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are known</a:t>
                </a:r>
              </a:p>
              <a:p>
                <a:r>
                  <a:rPr lang="en-US" dirty="0"/>
                  <a:t>There are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dirty="0"/>
                  <a:t> mobile relays moving within a 2-D grid of size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𝑊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×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r>
                  <a:rPr lang="en-US" dirty="0"/>
                  <a:t> (width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US" dirty="0"/>
                  <a:t> height)</a:t>
                </a:r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1" i="0" smtClean="0">
                        <a:latin typeface="Cambria Math" panose="02040503050406030204" pitchFamily="18" charset="0"/>
                      </a:rPr>
                      <m:t>𝐩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),</m:t>
                    </m:r>
                  </m:oMath>
                </a14:m>
                <a:r>
                  <a:rPr lang="el-GR" dirty="0"/>
                  <a:t> </a:t>
                </a:r>
                <a:r>
                  <a:rPr lang="en-US" dirty="0"/>
                  <a:t>be the channel between the source and point </a:t>
                </a:r>
                <a14:m>
                  <m:oMath xmlns:m="http://schemas.openxmlformats.org/officeDocument/2006/math">
                    <m:r>
                      <a:rPr lang="en-US" b="1" i="0" dirty="0" smtClean="0">
                        <a:latin typeface="Cambria Math" panose="02040503050406030204" pitchFamily="18" charset="0"/>
                      </a:rPr>
                      <m:t>𝐩</m:t>
                    </m:r>
                  </m:oMath>
                </a14:m>
                <a:r>
                  <a:rPr lang="en-US" dirty="0"/>
                  <a:t> on the grid. Similarly,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1">
                        <a:latin typeface="Cambria Math" panose="02040503050406030204" pitchFamily="18" charset="0"/>
                      </a:rPr>
                      <m:t>𝐩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),</m:t>
                    </m:r>
                  </m:oMath>
                </a14:m>
                <a:r>
                  <a:rPr lang="el-GR" dirty="0"/>
                  <a:t> </a:t>
                </a:r>
                <a:r>
                  <a:rPr lang="en-US" dirty="0"/>
                  <a:t>denotes the channel between the destination and </a:t>
                </a:r>
                <a14:m>
                  <m:oMath xmlns:m="http://schemas.openxmlformats.org/officeDocument/2006/math">
                    <m:r>
                      <a:rPr lang="en-US" b="1" dirty="0">
                        <a:latin typeface="Cambria Math" panose="02040503050406030204" pitchFamily="18" charset="0"/>
                      </a:rPr>
                      <m:t>𝐩</m:t>
                    </m:r>
                  </m:oMath>
                </a14:m>
                <a:r>
                  <a:rPr lang="en-US" dirty="0"/>
                  <a:t>.</a:t>
                </a:r>
              </a:p>
              <a:p>
                <a:r>
                  <a:rPr lang="en-US" dirty="0"/>
                  <a:t>Decisions on relay movement are made at discrete time steps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l-GR" b="0" i="1" smtClean="0">
                        <a:latin typeface="Cambria Math" panose="02040503050406030204" pitchFamily="18" charset="0"/>
                      </a:rPr>
                      <m:t>=1,2,…,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endParaRPr lang="en-US" dirty="0"/>
              </a:p>
              <a:p>
                <a:endParaRPr lang="el-GR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E5A3BAB-0C31-47D2-84B1-CA808FE8F71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333" t="-1348" r="-222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3DFAF8-AC1A-4E34-B0D6-7F223B8A6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10/2019</a:t>
            </a:r>
            <a:endParaRPr lang="el-G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BA58BA-A8CE-48E0-9FA9-3B809F2CB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Diamantaras &amp; Petropulu, MLSP2019, Pittsburgh, PA</a:t>
            </a:r>
            <a:endParaRPr lang="el-G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028008-B976-44EF-82E0-6785D581F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F8998E-B82A-40CB-8CCB-70E6D829A2B7}" type="slidenum">
              <a:rPr lang="el-GR" smtClean="0"/>
              <a:pPr>
                <a:defRPr/>
              </a:pPr>
              <a:t>7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088623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4F22C-835A-41F3-98DE-5E0B4E1F6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Channel model</a:t>
            </a:r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E5A3BAB-0C31-47D2-84B1-CA808FE8F71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400" dirty="0"/>
                  <a:t>Channel model: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>
                              <a:latin typeface="Cambria Math" panose="02040503050406030204" pitchFamily="18" charset="0"/>
                            </a:rPr>
                            <m:t>𝐩</m:t>
                          </m:r>
                        </m:e>
                      </m:d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1">
                                  <a:latin typeface="Cambria Math" panose="02040503050406030204" pitchFamily="18" charset="0"/>
                                </a:rPr>
                                <m:t>𝐩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1">
                                      <a:latin typeface="Cambria Math" panose="02040503050406030204" pitchFamily="18" charset="0"/>
                                    </a:rPr>
                                    <m:t>𝐩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type m:val="lin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ℓ</m:t>
                              </m:r>
                            </m:num>
                            <m:den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r>
                        <a:rPr lang="en-US" sz="2400" i="1">
                          <a:latin typeface="Cambria Math" panose="02040503050406030204" pitchFamily="18" charset="0"/>
                        </a:rPr>
                        <m:t>⋅</m:t>
                      </m:r>
                      <m:sSubSup>
                        <m:sSub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𝑆𝐻</m:t>
                          </m:r>
                        </m:sup>
                      </m:sSubSup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>
                              <a:latin typeface="Cambria Math" panose="02040503050406030204" pitchFamily="18" charset="0"/>
                            </a:rPr>
                            <m:t>𝐩</m:t>
                          </m:r>
                        </m:e>
                      </m:d>
                      <m:r>
                        <a:rPr lang="en-US" sz="2400" i="1">
                          <a:latin typeface="Cambria Math" panose="02040503050406030204" pitchFamily="18" charset="0"/>
                        </a:rPr>
                        <m:t>⋅</m:t>
                      </m:r>
                      <m:sSubSup>
                        <m:sSub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𝑀𝑃</m:t>
                          </m:r>
                        </m:sup>
                      </m:sSubSup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>
                              <a:latin typeface="Cambria Math" panose="02040503050406030204" pitchFamily="18" charset="0"/>
                            </a:rPr>
                            <m:t>𝐩</m:t>
                          </m:r>
                        </m:e>
                      </m:d>
                      <m:r>
                        <a:rPr lang="en-US" sz="2400" i="1">
                          <a:latin typeface="Cambria Math" panose="02040503050406030204" pitchFamily="18" charset="0"/>
                        </a:rPr>
                        <m:t>⋅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𝜋</m:t>
                          </m:r>
                          <m:d>
                            <m:dPr>
                              <m:begChr m:val="‖"/>
                              <m:endChr m:val="‖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1">
                                  <a:latin typeface="Cambria Math" panose="02040503050406030204" pitchFamily="18" charset="0"/>
                                </a:rPr>
                                <m:t>𝐩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1">
                                      <a:latin typeface="Cambria Math" panose="02040503050406030204" pitchFamily="18" charset="0"/>
                                    </a:rPr>
                                    <m:t>𝐩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𝜆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sz="2400" dirty="0"/>
                  <a:t>   (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400">
                        <a:latin typeface="Cambria Math" panose="02040503050406030204" pitchFamily="18" charset="0"/>
                      </a:rPr>
                      <m:t>or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en-US" sz="2400" dirty="0"/>
                  <a:t>)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400" dirty="0"/>
                  <a:t>Path-loss term: 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1">
                                <a:latin typeface="Cambria Math" panose="02040503050406030204" pitchFamily="18" charset="0"/>
                              </a:rPr>
                              <m:t>𝐩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b="1">
                                    <a:latin typeface="Cambria Math" panose="02040503050406030204" pitchFamily="18" charset="0"/>
                                  </a:rPr>
                                  <m:t>𝐩</m:t>
                                </m:r>
                              </m:e>
                              <m:sub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sub>
                            </m:sSub>
                          </m:e>
                        </m:d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type m:val="lin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ℓ</m:t>
                            </m:r>
                          </m:num>
                          <m:den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sz="2400" dirty="0"/>
                  <a:t>     (</a:t>
                </a:r>
                <a14:m>
                  <m:oMath xmlns:m="http://schemas.openxmlformats.org/officeDocument/2006/math">
                    <m:r>
                      <a:rPr lang="en-US" sz="2400" i="1" dirty="0">
                        <a:latin typeface="Cambria Math" panose="02040503050406030204" pitchFamily="18" charset="0"/>
                      </a:rPr>
                      <m:t>ℓ&gt;0</m:t>
                    </m:r>
                  </m:oMath>
                </a14:m>
                <a:r>
                  <a:rPr lang="en-US" sz="2400" dirty="0"/>
                  <a:t>)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400" dirty="0"/>
                  <a:t>Shadowing: 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𝑆𝐻</m:t>
                        </m:r>
                      </m:sup>
                    </m:sSubSup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1">
                            <a:latin typeface="Cambria Math" panose="02040503050406030204" pitchFamily="18" charset="0"/>
                          </a:rPr>
                          <m:t>𝐩</m:t>
                        </m:r>
                      </m:e>
                    </m:d>
                  </m:oMath>
                </a14:m>
                <a:endParaRPr lang="en-US" sz="2400" dirty="0"/>
              </a:p>
              <a:p>
                <a:pPr>
                  <a:lnSpc>
                    <a:spcPct val="150000"/>
                  </a:lnSpc>
                </a:pPr>
                <a:r>
                  <a:rPr lang="en-US" sz="2400" dirty="0"/>
                  <a:t>Multipath fading:	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𝑀𝑃</m:t>
                        </m:r>
                      </m:sup>
                    </m:sSubSup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1">
                            <a:latin typeface="Cambria Math" panose="02040503050406030204" pitchFamily="18" charset="0"/>
                          </a:rPr>
                          <m:t>𝐩</m:t>
                        </m:r>
                      </m:e>
                    </m:d>
                  </m:oMath>
                </a14:m>
                <a:endParaRPr lang="en-US" sz="2400" dirty="0"/>
              </a:p>
              <a:p>
                <a:pPr>
                  <a:lnSpc>
                    <a:spcPct val="150000"/>
                  </a:lnSpc>
                </a:pPr>
                <a:r>
                  <a:rPr lang="en-US" sz="2400" dirty="0"/>
                  <a:t>Carrier phase:	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𝜋</m:t>
                        </m:r>
                        <m:d>
                          <m:dPr>
                            <m:begChr m:val="‖"/>
                            <m:endChr m:val="‖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1">
                                <a:latin typeface="Cambria Math" panose="02040503050406030204" pitchFamily="18" charset="0"/>
                              </a:rPr>
                              <m:t>𝐩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b="1">
                                    <a:latin typeface="Cambria Math" panose="02040503050406030204" pitchFamily="18" charset="0"/>
                                  </a:rPr>
                                  <m:t>𝐩</m:t>
                                </m:r>
                              </m:e>
                              <m:sub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sub>
                            </m:sSub>
                          </m:e>
                        </m:d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𝜆</m:t>
                        </m:r>
                      </m:sup>
                    </m:sSup>
                  </m:oMath>
                </a14:m>
                <a:r>
                  <a:rPr lang="en-US" sz="2400" dirty="0"/>
                  <a:t>      (</a:t>
                </a:r>
                <a14:m>
                  <m:oMath xmlns:m="http://schemas.openxmlformats.org/officeDocument/2006/math">
                    <m:r>
                      <a:rPr lang="en-US" sz="2400" i="1" dirty="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sz="2400" dirty="0"/>
                  <a:t>= wavelength)</a:t>
                </a:r>
                <a:endParaRPr lang="el-GR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E5A3BAB-0C31-47D2-84B1-CA808FE8F71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63" t="-107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3DFAF8-AC1A-4E34-B0D6-7F223B8A6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10/2019</a:t>
            </a:r>
            <a:endParaRPr lang="el-G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BA58BA-A8CE-48E0-9FA9-3B809F2CB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Diamantaras &amp; Petropulu, MLSP2019, Pittsburgh, PA</a:t>
            </a:r>
            <a:endParaRPr lang="el-G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028008-B976-44EF-82E0-6785D581F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F8998E-B82A-40CB-8CCB-70E6D829A2B7}" type="slidenum">
              <a:rPr lang="el-GR" smtClean="0"/>
              <a:pPr>
                <a:defRPr/>
              </a:pPr>
              <a:t>8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068165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4F22C-835A-41F3-98DE-5E0B4E1F6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Channel Log-Magnitude</a:t>
            </a:r>
            <a:endParaRPr lang="el-GR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3DFAF8-AC1A-4E34-B0D6-7F223B8A6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10/2019</a:t>
            </a:r>
            <a:endParaRPr lang="el-G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BA58BA-A8CE-48E0-9FA9-3B809F2CB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Diamantaras &amp; Petropulu, MLSP2019, Pittsburgh, PA</a:t>
            </a:r>
            <a:endParaRPr lang="el-G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028008-B976-44EF-82E0-6785D581F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F8998E-B82A-40CB-8CCB-70E6D829A2B7}" type="slidenum">
              <a:rPr lang="el-GR" smtClean="0"/>
              <a:pPr>
                <a:defRPr/>
              </a:pPr>
              <a:t>9</a:t>
            </a:fld>
            <a:endParaRPr lang="el-G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Content Placeholder 7">
                <a:extLst>
                  <a:ext uri="{FF2B5EF4-FFF2-40B4-BE49-F238E27FC236}">
                    <a16:creationId xmlns:a16="http://schemas.microsoft.com/office/drawing/2014/main" id="{46722D2B-8616-449B-AF7C-66F8D40A9A3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It is very convenient to work with the log magnitude of the cannels reducing the terms to three: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0" smtClean="0">
                              <a:latin typeface="Cambria Math" panose="02040503050406030204" pitchFamily="18" charset="0"/>
                            </a:rPr>
                            <m:t>𝐩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=10</m:t>
                      </m:r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sub>
                          </m:sSub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begChr m:val="|"/>
                                      <m:endChr m:val="|"/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𝑓</m:t>
                                          </m:r>
                                        </m:e>
                                        <m:sub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sub>
                                      </m:sSub>
                                      <m:d>
                                        <m:dPr>
                                          <m:ctrlP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b="1" i="0" smtClean="0">
                                              <a:latin typeface="Cambria Math" panose="02040503050406030204" pitchFamily="18" charset="0"/>
                                            </a:rPr>
                                            <m:t>𝐩</m:t>
                                          </m:r>
                                        </m:e>
                                      </m:d>
                                    </m:e>
                                  </m:d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</m:e>
                      </m:func>
                    </m:oMath>
                  </m:oMathPara>
                </a14:m>
                <a:endParaRPr lang="en-US" b="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=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0" smtClean="0">
                              <a:latin typeface="Cambria Math" panose="02040503050406030204" pitchFamily="18" charset="0"/>
                            </a:rPr>
                            <m:t>𝐩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0" smtClean="0">
                              <a:latin typeface="Cambria Math" panose="02040503050406030204" pitchFamily="18" charset="0"/>
                            </a:rPr>
                            <m:t>𝐩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𝛾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0" smtClean="0">
                              <a:latin typeface="Cambria Math" panose="02040503050406030204" pitchFamily="18" charset="0"/>
                            </a:rPr>
                            <m:t>𝐩</m:t>
                          </m:r>
                        </m:e>
                      </m:d>
                    </m:oMath>
                  </m:oMathPara>
                </a14:m>
                <a:endParaRPr lang="en-US" dirty="0"/>
              </a:p>
              <a:p>
                <a:endParaRPr lang="el-GR" dirty="0"/>
              </a:p>
            </p:txBody>
          </p:sp>
        </mc:Choice>
        <mc:Fallback>
          <p:sp>
            <p:nvSpPr>
              <p:cNvPr id="8" name="Content Placeholder 7">
                <a:extLst>
                  <a:ext uri="{FF2B5EF4-FFF2-40B4-BE49-F238E27FC236}">
                    <a16:creationId xmlns:a16="http://schemas.microsoft.com/office/drawing/2014/main" id="{46722D2B-8616-449B-AF7C-66F8D40A9A3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333" t="-1348" r="-22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E900B81-F9B4-48DA-BE6D-20D530B52D3F}"/>
              </a:ext>
            </a:extLst>
          </p:cNvPr>
          <p:cNvSpPr/>
          <p:nvPr/>
        </p:nvSpPr>
        <p:spPr>
          <a:xfrm>
            <a:off x="1835696" y="4221088"/>
            <a:ext cx="1656184" cy="78296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Log path-loss </a:t>
            </a:r>
            <a:endParaRPr lang="el-GR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294FDFE0-D5E3-4C64-A9BD-4F84875F8A6F}"/>
              </a:ext>
            </a:extLst>
          </p:cNvPr>
          <p:cNvSpPr/>
          <p:nvPr/>
        </p:nvSpPr>
        <p:spPr>
          <a:xfrm>
            <a:off x="3998355" y="4221088"/>
            <a:ext cx="1656184" cy="78296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Log shadowing </a:t>
            </a:r>
            <a:endParaRPr lang="el-GR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848E9AB0-23FC-468C-97AA-D82CA88AE6D3}"/>
              </a:ext>
            </a:extLst>
          </p:cNvPr>
          <p:cNvSpPr/>
          <p:nvPr/>
        </p:nvSpPr>
        <p:spPr>
          <a:xfrm>
            <a:off x="6161014" y="4221088"/>
            <a:ext cx="1656184" cy="78296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Log multipath </a:t>
            </a:r>
            <a:endParaRPr lang="el-GR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8F6B1D4-7810-4FF2-B137-DC0374156FA8}"/>
              </a:ext>
            </a:extLst>
          </p:cNvPr>
          <p:cNvCxnSpPr>
            <a:stCxn id="3" idx="0"/>
          </p:cNvCxnSpPr>
          <p:nvPr/>
        </p:nvCxnSpPr>
        <p:spPr>
          <a:xfrm flipV="1">
            <a:off x="2663788" y="3429000"/>
            <a:ext cx="1188132" cy="7920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7A03C62-23AB-41A0-BDB9-A5669907FD84}"/>
              </a:ext>
            </a:extLst>
          </p:cNvPr>
          <p:cNvCxnSpPr>
            <a:cxnSpLocks/>
            <a:stCxn id="9" idx="0"/>
          </p:cNvCxnSpPr>
          <p:nvPr/>
        </p:nvCxnSpPr>
        <p:spPr>
          <a:xfrm flipV="1">
            <a:off x="4826447" y="3429000"/>
            <a:ext cx="249609" cy="7920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2D83B29-33EF-4460-86B0-F26ED6D56585}"/>
              </a:ext>
            </a:extLst>
          </p:cNvPr>
          <p:cNvCxnSpPr>
            <a:cxnSpLocks/>
            <a:stCxn id="10" idx="0"/>
          </p:cNvCxnSpPr>
          <p:nvPr/>
        </p:nvCxnSpPr>
        <p:spPr>
          <a:xfrm flipH="1" flipV="1">
            <a:off x="6287362" y="3501008"/>
            <a:ext cx="701744" cy="72008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6767949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5537</TotalTime>
  <Words>1698</Words>
  <Application>Microsoft Office PowerPoint</Application>
  <PresentationFormat>On-screen Show (4:3)</PresentationFormat>
  <Paragraphs>304</Paragraphs>
  <Slides>29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3" baseType="lpstr">
      <vt:lpstr>Arial</vt:lpstr>
      <vt:lpstr>Calibri</vt:lpstr>
      <vt:lpstr>Cambria Math</vt:lpstr>
      <vt:lpstr>Θέμα του Office</vt:lpstr>
      <vt:lpstr>Optimal Mobile Relay Beamforming via Reinforcement Learning </vt:lpstr>
      <vt:lpstr>Outline</vt:lpstr>
      <vt:lpstr>Outline</vt:lpstr>
      <vt:lpstr>Problem Description (1)</vt:lpstr>
      <vt:lpstr>Problem Description (2)</vt:lpstr>
      <vt:lpstr>Outline</vt:lpstr>
      <vt:lpstr>Channel model</vt:lpstr>
      <vt:lpstr>Channel model</vt:lpstr>
      <vt:lpstr>Channel Log-Magnitude</vt:lpstr>
      <vt:lpstr>Channel Log-Magnitude</vt:lpstr>
      <vt:lpstr>Channel Log-Magnitude</vt:lpstr>
      <vt:lpstr>Outline</vt:lpstr>
      <vt:lpstr>Beamforming</vt:lpstr>
      <vt:lpstr>Beamforming</vt:lpstr>
      <vt:lpstr>Problem Assumptions</vt:lpstr>
      <vt:lpstr>Outline</vt:lpstr>
      <vt:lpstr>Reinforcement Learning formulation</vt:lpstr>
      <vt:lpstr>Constrained Multi-Arm Bandits</vt:lpstr>
      <vt:lpstr>Constrained Multi-Arm Bandits</vt:lpstr>
      <vt:lpstr>Channel parameter estimation</vt:lpstr>
      <vt:lpstr>ML estimation</vt:lpstr>
      <vt:lpstr>Channel and SINR estimation</vt:lpstr>
      <vt:lpstr>Outline</vt:lpstr>
      <vt:lpstr>RL algorithm</vt:lpstr>
      <vt:lpstr>Simulations</vt:lpstr>
      <vt:lpstr>Simulations</vt:lpstr>
      <vt:lpstr>Simulations</vt:lpstr>
      <vt:lpstr>Conclusions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BLIND SEPARATION OF TWO MULTI-LEVEL SOURCES FROM A SINGLE LINEAR MIXTURE</dc:title>
  <dc:creator>kostas</dc:creator>
  <cp:lastModifiedBy>Kostas Diamantaras</cp:lastModifiedBy>
  <cp:revision>770</cp:revision>
  <dcterms:created xsi:type="dcterms:W3CDTF">2008-10-12T13:27:07Z</dcterms:created>
  <dcterms:modified xsi:type="dcterms:W3CDTF">2019-10-16T14:47:13Z</dcterms:modified>
</cp:coreProperties>
</file>