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21945600" cy="16459200"/>
  <p:notesSz cx="7023100" cy="9309100"/>
  <p:custDataLst>
    <p:tags r:id="rId7"/>
  </p:custDataLst>
  <p:defaultTextStyle>
    <a:defPPr>
      <a:defRPr lang="en-US"/>
    </a:defPPr>
    <a:lvl1pPr marL="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9728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9456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9184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8912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8640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8368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8096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7824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84">
          <p15:clr>
            <a:srgbClr val="A4A3A4"/>
          </p15:clr>
        </p15:guide>
        <p15:guide id="2" pos="691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ifan Gong" initials="YG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FFFF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594" autoAdjust="0"/>
    <p:restoredTop sz="99856" autoAdjust="0"/>
  </p:normalViewPr>
  <p:slideViewPr>
    <p:cSldViewPr>
      <p:cViewPr varScale="1">
        <p:scale>
          <a:sx n="53" d="100"/>
          <a:sy n="53" d="100"/>
        </p:scale>
        <p:origin x="1836" y="114"/>
      </p:cViewPr>
      <p:guideLst>
        <p:guide orient="horz" pos="5184"/>
        <p:guide pos="69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20311-4837-4E5C-9C17-C896FAF89630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B7A57-FEC7-4F9C-8190-8A5745D2E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48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B7A57-FEC7-4F9C-8190-8A5745D2E7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875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113021"/>
            <a:ext cx="18653760" cy="35280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9326880"/>
            <a:ext cx="15361920" cy="42062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80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DD3A-96A0-4986-A582-F96BF91AEF59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DD3A-96A0-4986-A582-F96BF91AEF59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87632" y="1581151"/>
            <a:ext cx="11849100" cy="337070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32711" y="1581151"/>
            <a:ext cx="35189160" cy="337070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DD3A-96A0-4986-A582-F96BF91AEF59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DD3A-96A0-4986-A582-F96BF91AEF59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10576561"/>
            <a:ext cx="18653760" cy="3268980"/>
          </a:xfrm>
        </p:spPr>
        <p:txBody>
          <a:bodyPr anchor="t"/>
          <a:lstStyle>
            <a:lvl1pPr algn="l">
              <a:defRPr sz="9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6976112"/>
            <a:ext cx="18653760" cy="3600449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9728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DD3A-96A0-4986-A582-F96BF91AEF59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2712" y="9216391"/>
            <a:ext cx="23519129" cy="26071829"/>
          </a:xfrm>
        </p:spPr>
        <p:txBody>
          <a:bodyPr/>
          <a:lstStyle>
            <a:lvl1pPr>
              <a:defRPr sz="6700"/>
            </a:lvl1pPr>
            <a:lvl2pPr>
              <a:defRPr sz="58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517600" y="9216391"/>
            <a:ext cx="23519131" cy="26071829"/>
          </a:xfrm>
        </p:spPr>
        <p:txBody>
          <a:bodyPr/>
          <a:lstStyle>
            <a:lvl1pPr>
              <a:defRPr sz="6700"/>
            </a:lvl1pPr>
            <a:lvl2pPr>
              <a:defRPr sz="58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DD3A-96A0-4986-A582-F96BF91AEF59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659131"/>
            <a:ext cx="19751040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3684271"/>
            <a:ext cx="9696451" cy="1535429"/>
          </a:xfrm>
        </p:spPr>
        <p:txBody>
          <a:bodyPr anchor="b"/>
          <a:lstStyle>
            <a:lvl1pPr marL="0" indent="0">
              <a:buNone/>
              <a:defRPr sz="580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00" b="1"/>
            </a:lvl3pPr>
            <a:lvl4pPr marL="3291840" indent="0">
              <a:buNone/>
              <a:defRPr sz="3800" b="1"/>
            </a:lvl4pPr>
            <a:lvl5pPr marL="4389120" indent="0">
              <a:buNone/>
              <a:defRPr sz="3800" b="1"/>
            </a:lvl5pPr>
            <a:lvl6pPr marL="5486400" indent="0">
              <a:buNone/>
              <a:defRPr sz="3800" b="1"/>
            </a:lvl6pPr>
            <a:lvl7pPr marL="6583680" indent="0">
              <a:buNone/>
              <a:defRPr sz="3800" b="1"/>
            </a:lvl7pPr>
            <a:lvl8pPr marL="7680960" indent="0">
              <a:buNone/>
              <a:defRPr sz="3800" b="1"/>
            </a:lvl8pPr>
            <a:lvl9pPr marL="877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5219700"/>
            <a:ext cx="9696451" cy="9483091"/>
          </a:xfrm>
        </p:spPr>
        <p:txBody>
          <a:bodyPr/>
          <a:lstStyle>
            <a:lvl1pPr>
              <a:defRPr sz="58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1" y="3684271"/>
            <a:ext cx="9700260" cy="1535429"/>
          </a:xfrm>
        </p:spPr>
        <p:txBody>
          <a:bodyPr anchor="b"/>
          <a:lstStyle>
            <a:lvl1pPr marL="0" indent="0">
              <a:buNone/>
              <a:defRPr sz="580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00" b="1"/>
            </a:lvl3pPr>
            <a:lvl4pPr marL="3291840" indent="0">
              <a:buNone/>
              <a:defRPr sz="3800" b="1"/>
            </a:lvl4pPr>
            <a:lvl5pPr marL="4389120" indent="0">
              <a:buNone/>
              <a:defRPr sz="3800" b="1"/>
            </a:lvl5pPr>
            <a:lvl6pPr marL="5486400" indent="0">
              <a:buNone/>
              <a:defRPr sz="3800" b="1"/>
            </a:lvl6pPr>
            <a:lvl7pPr marL="6583680" indent="0">
              <a:buNone/>
              <a:defRPr sz="3800" b="1"/>
            </a:lvl7pPr>
            <a:lvl8pPr marL="7680960" indent="0">
              <a:buNone/>
              <a:defRPr sz="3800" b="1"/>
            </a:lvl8pPr>
            <a:lvl9pPr marL="877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1" y="5219700"/>
            <a:ext cx="9700260" cy="9483091"/>
          </a:xfrm>
        </p:spPr>
        <p:txBody>
          <a:bodyPr/>
          <a:lstStyle>
            <a:lvl1pPr>
              <a:defRPr sz="58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DD3A-96A0-4986-A582-F96BF91AEF59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DD3A-96A0-4986-A582-F96BF91AEF59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DD3A-96A0-4986-A582-F96BF91AEF59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655320"/>
            <a:ext cx="7219951" cy="2788920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0" y="655321"/>
            <a:ext cx="12268200" cy="14047471"/>
          </a:xfrm>
        </p:spPr>
        <p:txBody>
          <a:bodyPr/>
          <a:lstStyle>
            <a:lvl1pPr>
              <a:defRPr sz="7700"/>
            </a:lvl1pPr>
            <a:lvl2pPr>
              <a:defRPr sz="6700"/>
            </a:lvl2pPr>
            <a:lvl3pPr>
              <a:defRPr sz="58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1" y="3444241"/>
            <a:ext cx="7219951" cy="11258551"/>
          </a:xfrm>
        </p:spPr>
        <p:txBody>
          <a:bodyPr/>
          <a:lstStyle>
            <a:lvl1pPr marL="0" indent="0">
              <a:buNone/>
              <a:defRPr sz="3400"/>
            </a:lvl1pPr>
            <a:lvl2pPr marL="1097280" indent="0">
              <a:buNone/>
              <a:defRPr sz="2900"/>
            </a:lvl2pPr>
            <a:lvl3pPr marL="2194560" indent="0">
              <a:buNone/>
              <a:defRPr sz="2400"/>
            </a:lvl3pPr>
            <a:lvl4pPr marL="3291840" indent="0">
              <a:buNone/>
              <a:defRPr sz="2200"/>
            </a:lvl4pPr>
            <a:lvl5pPr marL="4389120" indent="0">
              <a:buNone/>
              <a:defRPr sz="2200"/>
            </a:lvl5pPr>
            <a:lvl6pPr marL="5486400" indent="0">
              <a:buNone/>
              <a:defRPr sz="2200"/>
            </a:lvl6pPr>
            <a:lvl7pPr marL="6583680" indent="0">
              <a:buNone/>
              <a:defRPr sz="2200"/>
            </a:lvl7pPr>
            <a:lvl8pPr marL="7680960" indent="0">
              <a:buNone/>
              <a:defRPr sz="2200"/>
            </a:lvl8pPr>
            <a:lvl9pPr marL="8778240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DD3A-96A0-4986-A582-F96BF91AEF59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1" y="11521440"/>
            <a:ext cx="13167360" cy="1360171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1" y="1470660"/>
            <a:ext cx="13167360" cy="9875520"/>
          </a:xfrm>
        </p:spPr>
        <p:txBody>
          <a:bodyPr/>
          <a:lstStyle>
            <a:lvl1pPr marL="0" indent="0">
              <a:buNone/>
              <a:defRPr sz="7700"/>
            </a:lvl1pPr>
            <a:lvl2pPr marL="1097280" indent="0">
              <a:buNone/>
              <a:defRPr sz="6700"/>
            </a:lvl2pPr>
            <a:lvl3pPr marL="2194560" indent="0">
              <a:buNone/>
              <a:defRPr sz="580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1" y="12881611"/>
            <a:ext cx="13167360" cy="1931669"/>
          </a:xfrm>
        </p:spPr>
        <p:txBody>
          <a:bodyPr/>
          <a:lstStyle>
            <a:lvl1pPr marL="0" indent="0">
              <a:buNone/>
              <a:defRPr sz="3400"/>
            </a:lvl1pPr>
            <a:lvl2pPr marL="1097280" indent="0">
              <a:buNone/>
              <a:defRPr sz="2900"/>
            </a:lvl2pPr>
            <a:lvl3pPr marL="2194560" indent="0">
              <a:buNone/>
              <a:defRPr sz="2400"/>
            </a:lvl3pPr>
            <a:lvl4pPr marL="3291840" indent="0">
              <a:buNone/>
              <a:defRPr sz="2200"/>
            </a:lvl4pPr>
            <a:lvl5pPr marL="4389120" indent="0">
              <a:buNone/>
              <a:defRPr sz="2200"/>
            </a:lvl5pPr>
            <a:lvl6pPr marL="5486400" indent="0">
              <a:buNone/>
              <a:defRPr sz="2200"/>
            </a:lvl6pPr>
            <a:lvl7pPr marL="6583680" indent="0">
              <a:buNone/>
              <a:defRPr sz="2200"/>
            </a:lvl7pPr>
            <a:lvl8pPr marL="7680960" indent="0">
              <a:buNone/>
              <a:defRPr sz="2200"/>
            </a:lvl8pPr>
            <a:lvl9pPr marL="8778240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DD3A-96A0-4986-A582-F96BF91AEF59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659131"/>
            <a:ext cx="19751040" cy="2743200"/>
          </a:xfrm>
          <a:prstGeom prst="rect">
            <a:avLst/>
          </a:prstGeom>
        </p:spPr>
        <p:txBody>
          <a:bodyPr vert="horz" lIns="219456" tIns="109728" rIns="219456" bIns="10972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3840481"/>
            <a:ext cx="19751040" cy="10862311"/>
          </a:xfrm>
          <a:prstGeom prst="rect">
            <a:avLst/>
          </a:prstGeom>
        </p:spPr>
        <p:txBody>
          <a:bodyPr vert="horz" lIns="219456" tIns="109728" rIns="219456" bIns="10972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15255241"/>
            <a:ext cx="5120640" cy="876300"/>
          </a:xfrm>
          <a:prstGeom prst="rect">
            <a:avLst/>
          </a:prstGeom>
        </p:spPr>
        <p:txBody>
          <a:bodyPr vert="horz" lIns="219456" tIns="109728" rIns="219456" bIns="109728" rtlCol="0" anchor="ctr"/>
          <a:lstStyle>
            <a:lvl1pPr algn="l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CDD3A-96A0-4986-A582-F96BF91AEF59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98080" y="15255241"/>
            <a:ext cx="6949440" cy="876300"/>
          </a:xfrm>
          <a:prstGeom prst="rect">
            <a:avLst/>
          </a:prstGeom>
        </p:spPr>
        <p:txBody>
          <a:bodyPr vert="horz" lIns="219456" tIns="109728" rIns="219456" bIns="109728" rtlCol="0" anchor="ctr"/>
          <a:lstStyle>
            <a:lvl1pPr algn="ct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27680" y="15255241"/>
            <a:ext cx="5120640" cy="876300"/>
          </a:xfrm>
          <a:prstGeom prst="rect">
            <a:avLst/>
          </a:prstGeom>
        </p:spPr>
        <p:txBody>
          <a:bodyPr vert="horz" lIns="219456" tIns="109728" rIns="219456" bIns="109728" rtlCol="0" anchor="ctr"/>
          <a:lstStyle>
            <a:lvl1pPr algn="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10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219456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783080" indent="-685800" algn="l" defTabSz="2194560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1.png"/><Relationship Id="rId21" Type="http://schemas.openxmlformats.org/officeDocument/2006/relationships/image" Target="../media/image18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60.png"/><Relationship Id="rId14" Type="http://schemas.openxmlformats.org/officeDocument/2006/relationships/image" Target="../media/image11.png"/><Relationship Id="rId22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>
            <a:extLst>
              <a:ext uri="{FF2B5EF4-FFF2-40B4-BE49-F238E27FC236}">
                <a16:creationId xmlns:a16="http://schemas.microsoft.com/office/drawing/2014/main" id="{DA4D8A74-81BF-4726-94BA-BE584C965D7C}"/>
              </a:ext>
            </a:extLst>
          </p:cNvPr>
          <p:cNvGrpSpPr/>
          <p:nvPr/>
        </p:nvGrpSpPr>
        <p:grpSpPr>
          <a:xfrm>
            <a:off x="6135624" y="6240955"/>
            <a:ext cx="4650203" cy="5417646"/>
            <a:chOff x="8081845" y="2066000"/>
            <a:chExt cx="3790458" cy="4442581"/>
          </a:xfrm>
        </p:grpSpPr>
        <p:pic>
          <p:nvPicPr>
            <p:cNvPr id="86" name="Picture 85">
              <a:extLst>
                <a:ext uri="{FF2B5EF4-FFF2-40B4-BE49-F238E27FC236}">
                  <a16:creationId xmlns:a16="http://schemas.microsoft.com/office/drawing/2014/main" id="{87342C7D-A8B3-4042-A3B3-A7E9A530665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1845" y="2066000"/>
              <a:ext cx="3790458" cy="4442581"/>
            </a:xfrm>
            <a:prstGeom prst="rect">
              <a:avLst/>
            </a:prstGeom>
          </p:spPr>
        </p:pic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2B44B8B2-8283-4024-B3FE-B5CB340EEA42}"/>
                </a:ext>
              </a:extLst>
            </p:cNvPr>
            <p:cNvSpPr txBox="1"/>
            <p:nvPr/>
          </p:nvSpPr>
          <p:spPr>
            <a:xfrm>
              <a:off x="10359261" y="2326813"/>
              <a:ext cx="1028700" cy="290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Times" charset="0"/>
                  <a:ea typeface="Times" charset="0"/>
                  <a:cs typeface="Times" charset="0"/>
                </a:rPr>
                <a:t>i</a:t>
              </a:r>
              <a:r>
                <a:rPr lang="en-US" sz="1800" dirty="0">
                  <a:latin typeface="Times" charset="0"/>
                  <a:ea typeface="Times" charset="0"/>
                  <a:cs typeface="Times" charset="0"/>
                </a:rPr>
                <a:t>-vector</a:t>
              </a:r>
            </a:p>
          </p:txBody>
        </p:sp>
      </p:grpSp>
      <p:pic>
        <p:nvPicPr>
          <p:cNvPr id="121" name="Content Placeholder 5">
            <a:extLst>
              <a:ext uri="{FF2B5EF4-FFF2-40B4-BE49-F238E27FC236}">
                <a16:creationId xmlns:a16="http://schemas.microsoft.com/office/drawing/2014/main" id="{D5261BEC-1E89-44E0-BC73-09D0907359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7487" y="13563600"/>
            <a:ext cx="3799913" cy="2909776"/>
          </a:xfrm>
          <a:prstGeom prst="rect">
            <a:avLst/>
          </a:prstGeom>
        </p:spPr>
      </p:pic>
      <p:pic>
        <p:nvPicPr>
          <p:cNvPr id="122" name="Picture 121">
            <a:extLst>
              <a:ext uri="{FF2B5EF4-FFF2-40B4-BE49-F238E27FC236}">
                <a16:creationId xmlns:a16="http://schemas.microsoft.com/office/drawing/2014/main" id="{9029D91C-A04F-4FF5-A1E3-D8FA2E1A75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3952" y="13457047"/>
            <a:ext cx="3911860" cy="298597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35" name="Content Placeholder 2">
                <a:extLst>
                  <a:ext uri="{FF2B5EF4-FFF2-40B4-BE49-F238E27FC236}">
                    <a16:creationId xmlns:a16="http://schemas.microsoft.com/office/drawing/2014/main" id="{2E2237EA-CEC2-406B-BDC0-475D15EB684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83211" y="2479430"/>
                <a:ext cx="7218989" cy="627881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600" dirty="0"/>
                  <a:t>Learn a speaker-invariant and senone-discriminative deep feature</a:t>
                </a:r>
              </a:p>
              <a:p>
                <a:r>
                  <a:rPr lang="en-US" sz="2600" dirty="0"/>
                  <a:t>No need for any SI bases or SD representations during training or testing </a:t>
                </a:r>
              </a:p>
              <a:p>
                <a:r>
                  <a:rPr lang="en-US" sz="2600" dirty="0"/>
                  <a:t>SIT DNN acoustic model directly used in decoding.</a:t>
                </a:r>
              </a:p>
              <a:p>
                <a:r>
                  <a:rPr lang="en-US" sz="2600" b="1" dirty="0"/>
                  <a:t>One-pass online </a:t>
                </a:r>
                <a:r>
                  <a:rPr lang="en-US" sz="2600" dirty="0"/>
                  <a:t>decoding to generate final transcription.</a:t>
                </a:r>
              </a:p>
              <a:p>
                <a:r>
                  <a:rPr lang="en-US" sz="2600" dirty="0"/>
                  <a:t>Senone Classifier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</a:rPr>
                          <m:t>𝑀</m:t>
                        </m:r>
                      </m:e>
                      <m:sub>
                        <m:r>
                          <a:rPr lang="en-US" sz="2400" i="1">
                            <a:latin typeface="Cambria Math" charset="0"/>
                          </a:rPr>
                          <m:t>𝑦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</a:rPr>
                          <m:t>𝑀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2400" i="1">
                        <a:latin typeface="Cambria Math" charset="0"/>
                      </a:rPr>
                      <m:t>𝑝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charset="0"/>
                              </a:rPr>
                              <m:t>𝑦</m:t>
                            </m:r>
                          </m:e>
                        </m:acc>
                        <m:r>
                          <a:rPr lang="en-US" sz="2400" i="1">
                            <a:latin typeface="Cambria Math" charset="0"/>
                          </a:rPr>
                          <m:t>=</m:t>
                        </m:r>
                        <m:r>
                          <a:rPr lang="en-US" sz="2400" i="1">
                            <a:latin typeface="Cambria Math" charset="0"/>
                          </a:rPr>
                          <m:t>𝑞</m:t>
                        </m:r>
                      </m:e>
                      <m:e>
                        <m:r>
                          <a:rPr lang="en-US" sz="2400" i="1">
                            <a:latin typeface="Cambria Math" charset="0"/>
                          </a:rPr>
                          <m:t>𝑥</m:t>
                        </m:r>
                        <m:r>
                          <a:rPr lang="en-US" sz="2400" i="1">
                            <a:latin typeface="Cambria Math" charset="0"/>
                          </a:rPr>
                          <m:t>;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  <m:t>𝑓</m:t>
                            </m:r>
                          </m:sub>
                        </m:sSub>
                        <m:r>
                          <a:rPr lang="en-US" sz="2400" i="1">
                            <a:latin typeface="Cambria Math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4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𝑦</m:t>
                            </m:r>
                          </m:sub>
                        </m:sSub>
                      </m:e>
                    </m:d>
                  </m:oMath>
                </a14:m>
                <a:endParaRPr lang="en-US" sz="2400" dirty="0"/>
              </a:p>
              <a:p>
                <a:r>
                  <a:rPr lang="en-US" sz="2600" dirty="0"/>
                  <a:t>Speaker Classifier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</a:rPr>
                          <m:t>𝑀</m:t>
                        </m:r>
                      </m:e>
                      <m:sub>
                        <m:r>
                          <a:rPr lang="en-US" sz="2400" i="1">
                            <a:latin typeface="Cambria Math" charset="0"/>
                          </a:rPr>
                          <m:t>𝑑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</a:rPr>
                          <m:t>𝑀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charset="0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2400" i="1">
                        <a:latin typeface="Cambria Math" charset="0"/>
                      </a:rPr>
                      <m:t>𝑝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charset="0"/>
                              </a:rPr>
                              <m:t>𝑑</m:t>
                            </m:r>
                          </m:e>
                        </m:acc>
                        <m:r>
                          <a:rPr lang="en-US" sz="2400" i="1">
                            <a:latin typeface="Cambria Math" charset="0"/>
                          </a:rPr>
                          <m:t>=</m:t>
                        </m:r>
                        <m:r>
                          <a:rPr lang="en-US" sz="2400" i="1">
                            <a:latin typeface="Cambria Math" charset="0"/>
                          </a:rPr>
                          <m:t>𝑎</m:t>
                        </m:r>
                      </m: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charset="0"/>
                          </a:rPr>
                          <m:t>;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  <m:t>𝑓</m:t>
                            </m:r>
                          </m:sub>
                        </m:sSub>
                        <m:r>
                          <a:rPr lang="en-US" sz="2400" i="1">
                            <a:latin typeface="Cambria Math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4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𝑑</m:t>
                            </m:r>
                          </m:sub>
                        </m:sSub>
                      </m:e>
                    </m:d>
                  </m:oMath>
                </a14:m>
                <a:endParaRPr lang="en-US" sz="2400" dirty="0"/>
              </a:p>
              <a:p>
                <a:r>
                  <a:rPr lang="en-US" sz="2600" dirty="0"/>
                  <a:t>Senone Loss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ℒ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  <m:t>𝑦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mbria Math" charset="0"/>
                                    <a:cs typeface="Cambria Math" charset="0"/>
                                  </a:rPr>
                                  <m:t>𝑓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, </m:t>
                            </m:r>
                            <m:r>
                              <a:rPr lang="en-US" sz="24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4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US" sz="2400" i="1">
                        <a:latin typeface="Cambria Math" charset="0"/>
                        <a:ea typeface="Cambria Math" charset="0"/>
                        <a:cs typeface="Cambria Math" charset="0"/>
                      </a:rPr>
                      <m:t>=−</m:t>
                    </m:r>
                    <m:nary>
                      <m:naryPr>
                        <m:chr m:val="∑"/>
                        <m:ctrlPr>
                          <a:rPr lang="is-IS" sz="2400" i="1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𝑖</m:t>
                        </m:r>
                        <m:r>
                          <a:rPr lang="en-US" sz="24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=1</m:t>
                        </m:r>
                      </m:sub>
                      <m:sup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4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𝑠</m:t>
                            </m:r>
                          </m:sub>
                        </m:sSub>
                      </m:sup>
                      <m:e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400" i="1">
                                <a:latin typeface="Cambria Math" charset="0"/>
                              </a:rPr>
                              <m:t>𝑝</m:t>
                            </m:r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sz="2400" i="1">
                                    <a:latin typeface="Cambria Math" charset="0"/>
                                  </a:rPr>
                                  <m:t>;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  <a:ea typeface="Cambria Math" charset="0"/>
                                        <a:cs typeface="Cambria Math" charset="0"/>
                                      </a:rPr>
                                      <m:t>𝑓</m:t>
                                    </m:r>
                                  </m:sub>
                                </m:sSub>
                                <m:r>
                                  <a:rPr lang="en-US" sz="2400" i="1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  <a:ea typeface="Cambria Math" charset="0"/>
                                        <a:cs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e>
                    </m:nary>
                  </m:oMath>
                </a14:m>
                <a:endParaRPr lang="en-US" sz="2400" dirty="0"/>
              </a:p>
              <a:p>
                <a:r>
                  <a:rPr lang="en-US" sz="2600" dirty="0"/>
                  <a:t>Speaker Loss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ℒ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  <m:t>𝑑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  <m:t>𝑓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4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𝑑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charset="0"/>
                        <a:cs typeface="Cambria Math" charset="0"/>
                      </a:rPr>
                      <m:t>=</m:t>
                    </m:r>
                    <m:r>
                      <a:rPr lang="en-US" sz="2400" i="1">
                        <a:latin typeface="Cambria Math" charset="0"/>
                        <a:ea typeface="Cambria Math" charset="0"/>
                        <a:cs typeface="Cambria Math" charset="0"/>
                      </a:rPr>
                      <m:t>−</m:t>
                    </m:r>
                    <m:nary>
                      <m:naryPr>
                        <m:chr m:val="∑"/>
                        <m:ctrlPr>
                          <a:rPr lang="is-IS" sz="2400" i="1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𝑖</m:t>
                        </m:r>
                        <m:r>
                          <a:rPr lang="en-US" sz="24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=1</m:t>
                        </m:r>
                      </m:sub>
                      <m:sup>
                        <m:r>
                          <a:rPr lang="en-US" sz="24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𝑁</m:t>
                        </m:r>
                      </m:sup>
                      <m:e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400" i="1">
                                <a:latin typeface="Cambria Math" charset="0"/>
                              </a:rPr>
                              <m:t>𝑝</m:t>
                            </m:r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sz="2400" i="1">
                                    <a:latin typeface="Cambria Math" charset="0"/>
                                  </a:rPr>
                                  <m:t>;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  <a:ea typeface="Cambria Math" charset="0"/>
                                        <a:cs typeface="Cambria Math" charset="0"/>
                                      </a:rPr>
                                      <m:t>𝑓</m:t>
                                    </m:r>
                                  </m:sub>
                                </m:sSub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mbria Math" charset="0"/>
                                    <a:cs typeface="Cambria Math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e>
                    </m:nary>
                  </m:oMath>
                </a14:m>
                <a:endParaRPr lang="en-US" sz="2400" dirty="0"/>
              </a:p>
              <a:p>
                <a:r>
                  <a:rPr lang="en-US" sz="2600" dirty="0"/>
                  <a:t>Adversarial Multi-Task Learning</a:t>
                </a:r>
              </a:p>
              <a:p>
                <a:pPr lvl="1"/>
                <a:r>
                  <a:rPr lang="en-US" sz="2400" dirty="0" err="1"/>
                  <a:t>Senone</a:t>
                </a:r>
                <a:r>
                  <a:rPr lang="en-US" sz="2400" dirty="0"/>
                  <a:t>-discriminative: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charset="0"/>
                              </a:rPr>
                              <m:t>min</m:t>
                            </m:r>
                          </m:e>
                          <m:lim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charset="0"/>
                                  </a:rPr>
                                  <m:t>𝑦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mbria Math" charset="0"/>
                                    <a:cs typeface="Cambria Math" charset="0"/>
                                  </a:rPr>
                                  <m:t>𝑓</m:t>
                                </m:r>
                              </m:sub>
                            </m:sSub>
                          </m:lim>
                        </m:limLow>
                        <m:r>
                          <a:rPr lang="en-US" sz="2400" i="1">
                            <a:latin typeface="Cambria Math" charset="0"/>
                          </a:rPr>
                          <m:t> </m:t>
                        </m:r>
                      </m:fName>
                      <m:e>
                        <m:sSub>
                          <m:sSub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4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ℒ</m:t>
                            </m:r>
                          </m:e>
                          <m:sub>
                            <m:r>
                              <a:rPr lang="en-US" altLang="en-US" sz="24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𝑦</m:t>
                            </m:r>
                          </m:sub>
                        </m:sSub>
                        <m:d>
                          <m:dPr>
                            <m:ctrlPr>
                              <a:rPr lang="is-IS" altLang="en-US" sz="2400" i="1"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charset="0"/>
                                  </a:rPr>
                                  <m:t>𝑦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mbria Math" charset="0"/>
                                    <a:cs typeface="Cambria Math" charset="0"/>
                                  </a:rPr>
                                  <m:t>𝑓</m:t>
                                </m:r>
                              </m:sub>
                            </m:sSub>
                          </m:e>
                        </m:d>
                      </m:e>
                    </m:func>
                  </m:oMath>
                </a14:m>
                <a:endParaRPr lang="en-US" sz="2400" dirty="0"/>
              </a:p>
              <a:p>
                <a:pPr lvl="1"/>
                <a:r>
                  <a:rPr lang="en-US" sz="2400" dirty="0"/>
                  <a:t>Speaker-invariant: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charset="0"/>
                              </a:rPr>
                              <m:t>max</m:t>
                            </m:r>
                          </m:e>
                          <m:lim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mbria Math" charset="0"/>
                                    <a:cs typeface="Cambria Math" charset="0"/>
                                  </a:rPr>
                                  <m:t>𝑓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charset="0"/>
                                  </a:rPr>
                                  <m:t>min</m:t>
                                </m:r>
                              </m:e>
                              <m:lim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charset="0"/>
                                      </a:rPr>
                                      <m:t> </m:t>
                                    </m:r>
                                    <m:r>
                                      <a:rPr lang="en-US" sz="2400" i="1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charset="0"/>
                                      </a:rPr>
                                      <m:t>𝑑</m:t>
                                    </m:r>
                                  </m:sub>
                                </m:sSub>
                              </m:lim>
                            </m:limLow>
                          </m:fName>
                          <m:e>
                            <m:sSub>
                              <m:sSubPr>
                                <m:ctrlPr>
                                  <a:rPr lang="en-US" altLang="en-US" sz="2400" i="1"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en-US" sz="2400" i="1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ℒ</m:t>
                                </m:r>
                              </m:e>
                              <m:sub>
                                <m:r>
                                  <a:rPr lang="en-US" altLang="en-US" sz="2400" i="1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𝑑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is-IS" altLang="en-US" sz="2400" i="1">
                                    <a:latin typeface="Cambria Math" panose="02040503050406030204" pitchFamily="18" charset="0"/>
                                    <a:ea typeface="Cambria Math" charset="0"/>
                                    <a:cs typeface="Cambria Math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𝑑</m:t>
                                    </m:r>
                                  </m:sub>
                                </m:sSub>
                                <m:r>
                                  <a:rPr lang="en-US" sz="2400" i="1">
                                    <a:latin typeface="Cambria Math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  <a:ea typeface="Cambria Math" charset="0"/>
                                        <a:cs typeface="Cambria Math" charset="0"/>
                                      </a:rPr>
                                      <m:t>𝑓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e>
                    </m:func>
                  </m:oMath>
                </a14:m>
                <a:endParaRPr lang="en-US" dirty="0">
                  <a:ea typeface="Cambria Math" charset="0"/>
                  <a:cs typeface="Cambria Math" charset="0"/>
                </a:endParaRPr>
              </a:p>
              <a:p>
                <a:pPr marL="0" indent="0">
                  <a:lnSpc>
                    <a:spcPct val="80000"/>
                  </a:lnSpc>
                  <a:buNone/>
                </a:pPr>
                <a:endParaRPr lang="en-US" sz="2000" dirty="0"/>
              </a:p>
              <a:p>
                <a:pPr>
                  <a:lnSpc>
                    <a:spcPct val="80000"/>
                  </a:lnSpc>
                </a:pPr>
                <a:endParaRPr lang="en-US" sz="2000" dirty="0"/>
              </a:p>
              <a:p>
                <a:pPr>
                  <a:lnSpc>
                    <a:spcPct val="80000"/>
                  </a:lnSpc>
                </a:pPr>
                <a:endParaRPr lang="en-US" sz="2000" dirty="0"/>
              </a:p>
              <a:p>
                <a:pPr lvl="1">
                  <a:lnSpc>
                    <a:spcPct val="80000"/>
                  </a:lnSpc>
                </a:pPr>
                <a:endParaRPr lang="en-US" sz="2000" dirty="0"/>
              </a:p>
              <a:p>
                <a:pPr lvl="1">
                  <a:lnSpc>
                    <a:spcPct val="80000"/>
                  </a:lnSpc>
                </a:pPr>
                <a:endParaRPr lang="en-US" sz="2000" dirty="0"/>
              </a:p>
              <a:p>
                <a:pPr>
                  <a:lnSpc>
                    <a:spcPct val="80000"/>
                  </a:lnSpc>
                </a:pPr>
                <a:endParaRPr lang="en-US" sz="2400" dirty="0"/>
              </a:p>
            </p:txBody>
          </p:sp>
        </mc:Choice>
        <mc:Fallback xmlns="">
          <p:sp>
            <p:nvSpPr>
              <p:cNvPr id="335" name="Content Placeholder 2">
                <a:extLst>
                  <a:ext uri="{FF2B5EF4-FFF2-40B4-BE49-F238E27FC236}">
                    <a16:creationId xmlns:a16="http://schemas.microsoft.com/office/drawing/2014/main" id="{2E2237EA-CEC2-406B-BDC0-475D15EB68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3211" y="2479430"/>
                <a:ext cx="7218989" cy="6278811"/>
              </a:xfrm>
              <a:prstGeom prst="rect">
                <a:avLst/>
              </a:prstGeom>
              <a:blipFill>
                <a:blip r:embed="rId6"/>
                <a:stretch>
                  <a:fillRect l="-1181" t="-1845" r="-16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81537" y="1902690"/>
            <a:ext cx="2561663" cy="55399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0070C0"/>
                </a:solidFill>
              </a:rPr>
              <a:t>1. Introduction</a:t>
            </a:r>
          </a:p>
        </p:txBody>
      </p: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0287000" y="1912441"/>
            <a:ext cx="0" cy="99337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cxnSpLocks/>
          </p:cNvCxnSpPr>
          <p:nvPr/>
        </p:nvCxnSpPr>
        <p:spPr>
          <a:xfrm>
            <a:off x="-23022" y="6059424"/>
            <a:ext cx="10310022" cy="544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0" y="152400"/>
            <a:ext cx="21976794" cy="1760041"/>
            <a:chOff x="0" y="144959"/>
            <a:chExt cx="21976794" cy="1760041"/>
          </a:xfrm>
        </p:grpSpPr>
        <p:sp>
          <p:nvSpPr>
            <p:cNvPr id="4" name="TextBox 3"/>
            <p:cNvSpPr txBox="1"/>
            <p:nvPr/>
          </p:nvSpPr>
          <p:spPr>
            <a:xfrm>
              <a:off x="609600" y="144959"/>
              <a:ext cx="2005871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/>
                <a:t>Speaker-Invariant Training via Adversarial Learning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590803" y="838200"/>
              <a:ext cx="1607819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/>
                <a:t>Zhong Meng</a:t>
              </a:r>
              <a:r>
                <a:rPr lang="en-US" sz="2800" i="1" baseline="30000" dirty="0"/>
                <a:t>1, 2</a:t>
              </a:r>
              <a:r>
                <a:rPr lang="en-US" sz="2800" i="1" dirty="0"/>
                <a:t>, Jinyu Li</a:t>
              </a:r>
              <a:r>
                <a:rPr lang="en-US" sz="2800" i="1" baseline="30000" dirty="0"/>
                <a:t> 1</a:t>
              </a:r>
              <a:r>
                <a:rPr lang="en-US" sz="2800" i="1" dirty="0"/>
                <a:t>, Zhuo Chen</a:t>
              </a:r>
              <a:r>
                <a:rPr lang="en-US" sz="2800" i="1" baseline="30000" dirty="0"/>
                <a:t> 1</a:t>
              </a:r>
              <a:r>
                <a:rPr lang="en-US" sz="2800" i="1" dirty="0"/>
                <a:t>, Yong Zhao</a:t>
              </a:r>
              <a:r>
                <a:rPr lang="en-US" sz="2800" i="1" baseline="30000" dirty="0"/>
                <a:t> 1</a:t>
              </a:r>
              <a:r>
                <a:rPr lang="en-US" sz="2800" i="1" dirty="0"/>
                <a:t>, Vadim Mazalov</a:t>
              </a:r>
              <a:r>
                <a:rPr lang="en-US" sz="2800" i="1" baseline="30000" dirty="0"/>
                <a:t> 1</a:t>
              </a:r>
              <a:r>
                <a:rPr lang="en-US" sz="2800" i="1" dirty="0"/>
                <a:t>, Yifan Gong</a:t>
              </a:r>
              <a:r>
                <a:rPr lang="en-US" sz="2800" i="1" baseline="30000" dirty="0"/>
                <a:t> 1</a:t>
              </a:r>
              <a:r>
                <a:rPr lang="en-US" sz="2800" i="1" dirty="0"/>
                <a:t>, Biing-Hwang (Fred) Juang</a:t>
              </a:r>
              <a:r>
                <a:rPr lang="en-US" sz="2800" i="1" baseline="30000" dirty="0"/>
                <a:t> 2</a:t>
              </a:r>
              <a:r>
                <a:rPr lang="en-US" sz="2800" i="1" dirty="0"/>
                <a:t> </a:t>
              </a:r>
            </a:p>
            <a:p>
              <a:pPr algn="ctr"/>
              <a:r>
                <a:rPr lang="en-US" sz="2800" i="1" baseline="30000" dirty="0"/>
                <a:t>1</a:t>
              </a:r>
              <a:r>
                <a:rPr lang="en-US" sz="2800" dirty="0"/>
                <a:t>Microsoft AI and Research, USA, </a:t>
              </a:r>
              <a:r>
                <a:rPr lang="en-US" sz="2800" i="1" baseline="30000" dirty="0"/>
                <a:t>2 </a:t>
              </a:r>
              <a:r>
                <a:rPr lang="en-US" sz="2800" dirty="0"/>
                <a:t>Georgia Institute of Technology, USA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0" y="1905000"/>
              <a:ext cx="2197679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0"/>
            <a:ext cx="219456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9222" y="680366"/>
            <a:ext cx="3536378" cy="13008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79365" y="1922585"/>
            <a:ext cx="56169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3000" b="1" dirty="0">
                <a:solidFill>
                  <a:srgbClr val="0070C0"/>
                </a:solidFill>
              </a:rPr>
              <a:t>3. Speaker-Invariant Training (SIT)</a:t>
            </a:r>
          </a:p>
        </p:txBody>
      </p:sp>
      <p:sp>
        <p:nvSpPr>
          <p:cNvPr id="7" name="Rectangle 78"/>
          <p:cNvSpPr>
            <a:spLocks noChangeArrowheads="1"/>
          </p:cNvSpPr>
          <p:nvPr/>
        </p:nvSpPr>
        <p:spPr bwMode="auto">
          <a:xfrm>
            <a:off x="0" y="0"/>
            <a:ext cx="219456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" name="TextBox 194"/>
          <p:cNvSpPr txBox="1"/>
          <p:nvPr/>
        </p:nvSpPr>
        <p:spPr>
          <a:xfrm>
            <a:off x="149481" y="6057259"/>
            <a:ext cx="7024444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C00000"/>
                </a:solidFill>
              </a:defRPr>
            </a:lvl1pPr>
          </a:lstStyle>
          <a:p>
            <a:r>
              <a:rPr lang="en-US" sz="3000" dirty="0">
                <a:solidFill>
                  <a:srgbClr val="0070C0"/>
                </a:solidFill>
              </a:rPr>
              <a:t>2. Related Work</a:t>
            </a:r>
          </a:p>
        </p:txBody>
      </p:sp>
      <p:cxnSp>
        <p:nvCxnSpPr>
          <p:cNvPr id="198" name="Straight Connector 197"/>
          <p:cNvCxnSpPr>
            <a:cxnSpLocks/>
          </p:cNvCxnSpPr>
          <p:nvPr/>
        </p:nvCxnSpPr>
        <p:spPr>
          <a:xfrm>
            <a:off x="10287000" y="8458200"/>
            <a:ext cx="1165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Content Placeholder 2">
            <a:extLst>
              <a:ext uri="{FF2B5EF4-FFF2-40B4-BE49-F238E27FC236}">
                <a16:creationId xmlns:a16="http://schemas.microsoft.com/office/drawing/2014/main" id="{42B9B0AC-183F-4065-9F4E-4E64FF4F5CA8}"/>
              </a:ext>
            </a:extLst>
          </p:cNvPr>
          <p:cNvSpPr txBox="1">
            <a:spLocks/>
          </p:cNvSpPr>
          <p:nvPr/>
        </p:nvSpPr>
        <p:spPr>
          <a:xfrm>
            <a:off x="127872" y="6577481"/>
            <a:ext cx="6639167" cy="5007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SI bases interpolated by speaker-dependent (SD) representations [Tan et al., 2016]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Two passes of decoding to generate final transcription.</a:t>
            </a:r>
          </a:p>
          <a:p>
            <a:r>
              <a:rPr lang="en-US" sz="2400" dirty="0"/>
              <a:t>I-vector based speaker normalization [</a:t>
            </a:r>
            <a:r>
              <a:rPr lang="en-US" sz="2400" dirty="0" err="1"/>
              <a:t>Saon</a:t>
            </a:r>
            <a:r>
              <a:rPr lang="en-US" sz="2400" dirty="0"/>
              <a:t> et al., 2013]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One-pass decoding to generate final transcription.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Impossible to perform online decoding.</a:t>
            </a:r>
          </a:p>
          <a:p>
            <a:pPr marL="342900" lvl="1" indent="-342900"/>
            <a:r>
              <a:rPr lang="en-US" sz="2400" dirty="0"/>
              <a:t>I-vector based speaker-adversarial multi-task learning [</a:t>
            </a:r>
            <a:r>
              <a:rPr lang="en-US" sz="2400" dirty="0" err="1"/>
              <a:t>Saon</a:t>
            </a:r>
            <a:r>
              <a:rPr lang="en-US" sz="2400" dirty="0"/>
              <a:t> et al., 2017]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Input to acoustic model: speech feature and </a:t>
            </a:r>
            <a:r>
              <a:rPr lang="en-US" sz="2000" dirty="0" err="1"/>
              <a:t>i</a:t>
            </a:r>
            <a:r>
              <a:rPr lang="en-US" sz="2000" dirty="0"/>
              <a:t>-vector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Reconstruction network predicts input </a:t>
            </a:r>
            <a:r>
              <a:rPr lang="en-US" sz="2000" dirty="0" err="1"/>
              <a:t>i</a:t>
            </a:r>
            <a:r>
              <a:rPr lang="en-US" sz="2000" dirty="0"/>
              <a:t>-vector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Mean-squared error loss of </a:t>
            </a:r>
            <a:r>
              <a:rPr lang="en-US" sz="2000" dirty="0" err="1"/>
              <a:t>i</a:t>
            </a:r>
            <a:r>
              <a:rPr lang="en-US" sz="2000" dirty="0"/>
              <a:t>-vector reconstruction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Online decoding is impossible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8" name="Content Placeholder 2">
                <a:extLst>
                  <a:ext uri="{FF2B5EF4-FFF2-40B4-BE49-F238E27FC236}">
                    <a16:creationId xmlns:a16="http://schemas.microsoft.com/office/drawing/2014/main" id="{42B9B0AC-183F-4065-9F4E-4E64FF4F5CA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37012" y="2447359"/>
                <a:ext cx="10220908" cy="301698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en-US" sz="2400" dirty="0"/>
                  <a:t>Problems with the speaker-independent (SI) acoustic model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sz="2000" dirty="0"/>
                  <a:t>Hidden and output units exhibit high variance. 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sz="2000" dirty="0"/>
                  <a:t>Large overlap among distributions of different senones and reduced discriminatory capabilities.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sz="2000" dirty="0"/>
                  <a:t>Does not generalize well enough to the unseen speaker in the test data. 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sz="2400" dirty="0"/>
                  <a:t>Adversarial Learning (GRL, DSN) [</a:t>
                </a:r>
                <a:r>
                  <a:rPr lang="en-US" sz="2400" dirty="0" err="1"/>
                  <a:t>Ganin</a:t>
                </a:r>
                <a:r>
                  <a:rPr lang="en-US" sz="2400" dirty="0"/>
                  <a:t> et al., 2015]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sz="2000" dirty="0"/>
                  <a:t>No parallel data from source and target domain is required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sz="2000" dirty="0"/>
                  <a:t>Effectively suppress the environment variability in speech signal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sz="2000" dirty="0"/>
                  <a:t>Gradient reversal layer (GRL): identity transform in the forward pass, multiply gradient with negative number (</a:t>
                </a:r>
                <a14:m>
                  <m:oMath xmlns:m="http://schemas.openxmlformats.org/officeDocument/2006/math">
                    <m:r>
                      <a:rPr lang="en-US" altLang="en-US" sz="2000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en-US" sz="200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2000" dirty="0"/>
                  <a:t>) in the backward pass.</a:t>
                </a:r>
              </a:p>
              <a:p>
                <a:pPr lvl="1">
                  <a:lnSpc>
                    <a:spcPct val="80000"/>
                  </a:lnSpc>
                </a:pPr>
                <a:endParaRPr lang="en-US" sz="2000" dirty="0"/>
              </a:p>
            </p:txBody>
          </p:sp>
        </mc:Choice>
        <mc:Fallback>
          <p:sp>
            <p:nvSpPr>
              <p:cNvPr id="388" name="Content Placeholder 2">
                <a:extLst>
                  <a:ext uri="{FF2B5EF4-FFF2-40B4-BE49-F238E27FC236}">
                    <a16:creationId xmlns:a16="http://schemas.microsoft.com/office/drawing/2014/main" id="{42B9B0AC-183F-4065-9F4E-4E64FF4F5C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12" y="2447359"/>
                <a:ext cx="10220908" cy="3016983"/>
              </a:xfrm>
              <a:prstGeom prst="rect">
                <a:avLst/>
              </a:prstGeom>
              <a:blipFill>
                <a:blip r:embed="rId8"/>
                <a:stretch>
                  <a:fillRect l="-835" t="-3838" b="-20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9" name="Straight Connector 388"/>
          <p:cNvCxnSpPr>
            <a:cxnSpLocks/>
          </p:cNvCxnSpPr>
          <p:nvPr/>
        </p:nvCxnSpPr>
        <p:spPr>
          <a:xfrm>
            <a:off x="0" y="11822466"/>
            <a:ext cx="10287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0" name="TextBox 389"/>
          <p:cNvSpPr txBox="1"/>
          <p:nvPr/>
        </p:nvSpPr>
        <p:spPr>
          <a:xfrm>
            <a:off x="149481" y="11767861"/>
            <a:ext cx="7024444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C00000"/>
                </a:solidFill>
              </a:defRPr>
            </a:lvl1pPr>
          </a:lstStyle>
          <a:p>
            <a:r>
              <a:rPr lang="en-US" sz="3000" dirty="0">
                <a:solidFill>
                  <a:srgbClr val="0070C0"/>
                </a:solidFill>
              </a:rPr>
              <a:t>4.Experiments and Conclusions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10895" y="12350997"/>
                <a:ext cx="9210918" cy="41082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indent="-342900" defTabSz="457200">
                  <a:lnSpc>
                    <a:spcPct val="80000"/>
                  </a:lnSpc>
                  <a:spcBef>
                    <a:spcPts val="1000"/>
                  </a:spcBef>
                  <a:buClr>
                    <a:schemeClr val="accent1"/>
                  </a:buClr>
                  <a:buFont typeface="Wingdings 3" charset="2"/>
                  <a:buChar char=""/>
                </a:pPr>
                <a:r>
                  <a:rPr lang="en-US" sz="2400" dirty="0"/>
                  <a:t>Speaker-invariant training</a:t>
                </a:r>
              </a:p>
              <a:p>
                <a:pPr marL="742950" lvl="1" indent="-285750" defTabSz="457200">
                  <a:lnSpc>
                    <a:spcPct val="80000"/>
                  </a:lnSpc>
                  <a:spcBef>
                    <a:spcPts val="1000"/>
                  </a:spcBef>
                  <a:buClr>
                    <a:schemeClr val="accent1"/>
                  </a:buClr>
                  <a:buFont typeface="Wingdings 3" charset="2"/>
                  <a:buChar char=""/>
                </a:pPr>
                <a:r>
                  <a:rPr lang="en-US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Training data: 9137 labeled noisy utterances in CHiME-3 training set. </a:t>
                </a:r>
              </a:p>
              <a:p>
                <a:pPr marL="742950" lvl="1" indent="-285750" defTabSz="457200">
                  <a:lnSpc>
                    <a:spcPct val="80000"/>
                  </a:lnSpc>
                  <a:spcBef>
                    <a:spcPts val="1000"/>
                  </a:spcBef>
                  <a:buClr>
                    <a:schemeClr val="accent1"/>
                  </a:buClr>
                  <a:buFont typeface="Wingdings 3" charset="2"/>
                  <a:buChar char=""/>
                </a:pPr>
                <a:r>
                  <a:rPr lang="en-US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SI DNN acoustic model: 7 hidden layers, 2048 hidden units, 3012 output units representing senone labels</a:t>
                </a:r>
              </a:p>
              <a:p>
                <a:pPr marL="742950" lvl="1" indent="-285750" defTabSz="457200">
                  <a:lnSpc>
                    <a:spcPct val="80000"/>
                  </a:lnSpc>
                  <a:spcBef>
                    <a:spcPts val="1000"/>
                  </a:spcBef>
                  <a:buClr>
                    <a:schemeClr val="accent1"/>
                  </a:buClr>
                  <a:buFont typeface="Wingdings 3" charset="2"/>
                  <a:buChar char=""/>
                </a:pPr>
                <a:r>
                  <a:rPr lang="en-US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Feature Extractor: bottom 2 layers of DNN acoustic model.</a:t>
                </a:r>
              </a:p>
              <a:p>
                <a:pPr marL="742950" lvl="1" indent="-285750" defTabSz="457200">
                  <a:lnSpc>
                    <a:spcPct val="80000"/>
                  </a:lnSpc>
                  <a:spcBef>
                    <a:spcPts val="1000"/>
                  </a:spcBef>
                  <a:buClr>
                    <a:schemeClr val="accent1"/>
                  </a:buClr>
                  <a:buFont typeface="Wingdings 3" charset="2"/>
                  <a:buChar char=""/>
                </a:pPr>
                <a:r>
                  <a:rPr lang="en-US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29-dim log Mel </a:t>
                </a:r>
                <a:r>
                  <a:rPr lang="en-US" sz="20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filterbank</a:t>
                </a:r>
                <a:r>
                  <a:rPr lang="en-US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feature with 1st and 2nd order deltas, </a:t>
                </a:r>
                <a14:m>
                  <m:oMath xmlns:m="http://schemas.openxmlformats.org/officeDocument/2006/math">
                    <m:r>
                      <a:rPr lang="en-US" alt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alt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is fixed at 3.0</a:t>
                </a:r>
                <a:endParaRPr lang="en-US" sz="2400" dirty="0"/>
              </a:p>
              <a:p>
                <a:pPr marL="342900" indent="-342900" defTabSz="457200">
                  <a:lnSpc>
                    <a:spcPct val="80000"/>
                  </a:lnSpc>
                  <a:spcBef>
                    <a:spcPts val="1000"/>
                  </a:spcBef>
                  <a:buClr>
                    <a:schemeClr val="accent1"/>
                  </a:buClr>
                  <a:buFont typeface="Wingdings 3" charset="2"/>
                  <a:buChar char=""/>
                </a:pPr>
                <a:r>
                  <a:rPr lang="en-US" sz="2400" dirty="0"/>
                  <a:t>Unsupervised speaker adaptation of SI and SIT acoustic models</a:t>
                </a:r>
              </a:p>
              <a:p>
                <a:pPr marL="742950" lvl="1" indent="-285750" defTabSz="457200">
                  <a:lnSpc>
                    <a:spcPct val="80000"/>
                  </a:lnSpc>
                  <a:spcBef>
                    <a:spcPts val="1000"/>
                  </a:spcBef>
                  <a:buClr>
                    <a:schemeClr val="accent1"/>
                  </a:buClr>
                  <a:buFont typeface="Wingdings 3" charset="2"/>
                  <a:buChar char=""/>
                </a:pPr>
                <a:r>
                  <a:rPr lang="en-US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Constrained re-training [Erdogan et al., 2016]</a:t>
                </a:r>
              </a:p>
              <a:p>
                <a:pPr marL="742950" lvl="1" indent="-285750" defTabSz="457200">
                  <a:lnSpc>
                    <a:spcPct val="80000"/>
                  </a:lnSpc>
                  <a:spcBef>
                    <a:spcPts val="1000"/>
                  </a:spcBef>
                  <a:buClr>
                    <a:schemeClr val="accent1"/>
                  </a:buClr>
                  <a:buFont typeface="Wingdings 3" charset="2"/>
                  <a:buChar char=""/>
                </a:pPr>
                <a:r>
                  <a:rPr lang="en-US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Test</a:t>
                </a:r>
                <a:r>
                  <a:rPr lang="en-US" sz="2000" dirty="0"/>
                  <a:t>/adaptation data: CHiME-3 dev set with 4 noise conditions</a:t>
                </a:r>
              </a:p>
              <a:p>
                <a:pPr marL="742950" lvl="1" indent="-285750" defTabSz="457200">
                  <a:lnSpc>
                    <a:spcPct val="80000"/>
                  </a:lnSpc>
                  <a:spcBef>
                    <a:spcPts val="1000"/>
                  </a:spcBef>
                  <a:buClr>
                    <a:schemeClr val="accent1"/>
                  </a:buClr>
                  <a:buFont typeface="Wingdings 3" charset="2"/>
                  <a:buChar char=""/>
                </a:pPr>
                <a:r>
                  <a:rPr lang="en-US" sz="2000" dirty="0"/>
                  <a:t>Adapt both the SI and SIT DNNs to each of the speakers in the test data.</a:t>
                </a:r>
              </a:p>
              <a:p>
                <a:pPr marL="742950" lvl="1" indent="-285750" defTabSz="457200">
                  <a:lnSpc>
                    <a:spcPct val="80000"/>
                  </a:lnSpc>
                  <a:spcBef>
                    <a:spcPts val="1000"/>
                  </a:spcBef>
                  <a:buClr>
                    <a:schemeClr val="accent1"/>
                  </a:buClr>
                  <a:buFont typeface="Wingdings 3" charset="2"/>
                  <a:buChar char=""/>
                </a:pPr>
                <a:r>
                  <a:rPr lang="en-US" sz="2000" dirty="0"/>
                  <a:t>Adaptation target: 1-best path from first-pass decoding of the test data</a:t>
                </a:r>
              </a:p>
              <a:p>
                <a:pPr marL="457200" lvl="1" defTabSz="457200">
                  <a:lnSpc>
                    <a:spcPct val="80000"/>
                  </a:lnSpc>
                  <a:spcBef>
                    <a:spcPts val="1000"/>
                  </a:spcBef>
                  <a:buClr>
                    <a:schemeClr val="accent1"/>
                  </a:buClr>
                </a:pPr>
                <a:endParaRPr 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marL="342900" lvl="1" indent="-342900" defTabSz="457200">
                  <a:lnSpc>
                    <a:spcPct val="80000"/>
                  </a:lnSpc>
                  <a:spcBef>
                    <a:spcPts val="1000"/>
                  </a:spcBef>
                  <a:buClr>
                    <a:schemeClr val="accent1"/>
                  </a:buClr>
                  <a:buFont typeface="Wingdings 3" charset="2"/>
                  <a:buChar char=""/>
                </a:pPr>
                <a:endParaRPr 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defTabSz="457200">
                  <a:lnSpc>
                    <a:spcPct val="80000"/>
                  </a:lnSpc>
                  <a:spcBef>
                    <a:spcPts val="1000"/>
                  </a:spcBef>
                  <a:buClr>
                    <a:schemeClr val="accent1"/>
                  </a:buClr>
                </a:pPr>
                <a:endParaRPr 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marL="342900" indent="-342900" defTabSz="457200">
                  <a:lnSpc>
                    <a:spcPct val="80000"/>
                  </a:lnSpc>
                  <a:spcBef>
                    <a:spcPts val="1000"/>
                  </a:spcBef>
                  <a:buClr>
                    <a:schemeClr val="accent1"/>
                  </a:buClr>
                  <a:buFont typeface="Wingdings 3" charset="2"/>
                  <a:buChar char=""/>
                </a:pPr>
                <a:endParaRPr 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marL="342900" indent="-342900" defTabSz="457200">
                  <a:lnSpc>
                    <a:spcPct val="80000"/>
                  </a:lnSpc>
                  <a:spcBef>
                    <a:spcPts val="1000"/>
                  </a:spcBef>
                  <a:buClr>
                    <a:schemeClr val="accent1"/>
                  </a:buClr>
                  <a:buFont typeface="Wingdings 3" charset="2"/>
                  <a:buChar char=""/>
                </a:pPr>
                <a:endParaRPr 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marL="800100" lvl="1" indent="-342900" defTabSz="457200">
                  <a:lnSpc>
                    <a:spcPct val="80000"/>
                  </a:lnSpc>
                  <a:spcBef>
                    <a:spcPts val="1000"/>
                  </a:spcBef>
                  <a:buClr>
                    <a:schemeClr val="accent1"/>
                  </a:buClr>
                  <a:buFont typeface="Wingdings 3" charset="2"/>
                  <a:buChar char=""/>
                </a:pPr>
                <a:endParaRPr 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895" y="12350997"/>
                <a:ext cx="9210918" cy="4108203"/>
              </a:xfrm>
              <a:prstGeom prst="rect">
                <a:avLst/>
              </a:prstGeom>
              <a:blipFill>
                <a:blip r:embed="rId9"/>
                <a:stretch>
                  <a:fillRect l="-927" t="-2819" b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9" name="Content Placeholder 3">
            <a:extLst>
              <a:ext uri="{FF2B5EF4-FFF2-40B4-BE49-F238E27FC236}">
                <a16:creationId xmlns:a16="http://schemas.microsoft.com/office/drawing/2014/main" id="{B0524B13-3F79-481D-BB04-3BD0C5AA9B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7173750"/>
              </p:ext>
            </p:extLst>
          </p:nvPr>
        </p:nvGraphicFramePr>
        <p:xfrm>
          <a:off x="11007784" y="8974015"/>
          <a:ext cx="9642416" cy="2268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302">
                  <a:extLst>
                    <a:ext uri="{9D8B030D-6E8A-4147-A177-3AD203B41FA5}">
                      <a16:colId xmlns:a16="http://schemas.microsoft.com/office/drawing/2014/main" val="1687385667"/>
                    </a:ext>
                  </a:extLst>
                </a:gridCol>
                <a:gridCol w="1205302">
                  <a:extLst>
                    <a:ext uri="{9D8B030D-6E8A-4147-A177-3AD203B41FA5}">
                      <a16:colId xmlns:a16="http://schemas.microsoft.com/office/drawing/2014/main" val="3224694942"/>
                    </a:ext>
                  </a:extLst>
                </a:gridCol>
                <a:gridCol w="1205302">
                  <a:extLst>
                    <a:ext uri="{9D8B030D-6E8A-4147-A177-3AD203B41FA5}">
                      <a16:colId xmlns:a16="http://schemas.microsoft.com/office/drawing/2014/main" val="906477248"/>
                    </a:ext>
                  </a:extLst>
                </a:gridCol>
                <a:gridCol w="1205302">
                  <a:extLst>
                    <a:ext uri="{9D8B030D-6E8A-4147-A177-3AD203B41FA5}">
                      <a16:colId xmlns:a16="http://schemas.microsoft.com/office/drawing/2014/main" val="1387258243"/>
                    </a:ext>
                  </a:extLst>
                </a:gridCol>
                <a:gridCol w="1205302">
                  <a:extLst>
                    <a:ext uri="{9D8B030D-6E8A-4147-A177-3AD203B41FA5}">
                      <a16:colId xmlns:a16="http://schemas.microsoft.com/office/drawing/2014/main" val="2902368054"/>
                    </a:ext>
                  </a:extLst>
                </a:gridCol>
                <a:gridCol w="1205302">
                  <a:extLst>
                    <a:ext uri="{9D8B030D-6E8A-4147-A177-3AD203B41FA5}">
                      <a16:colId xmlns:a16="http://schemas.microsoft.com/office/drawing/2014/main" val="2753195520"/>
                    </a:ext>
                  </a:extLst>
                </a:gridCol>
                <a:gridCol w="1205302">
                  <a:extLst>
                    <a:ext uri="{9D8B030D-6E8A-4147-A177-3AD203B41FA5}">
                      <a16:colId xmlns:a16="http://schemas.microsoft.com/office/drawing/2014/main" val="394049371"/>
                    </a:ext>
                  </a:extLst>
                </a:gridCol>
                <a:gridCol w="1205302">
                  <a:extLst>
                    <a:ext uri="{9D8B030D-6E8A-4147-A177-3AD203B41FA5}">
                      <a16:colId xmlns:a16="http://schemas.microsoft.com/office/drawing/2014/main" val="2252816385"/>
                    </a:ext>
                  </a:extLst>
                </a:gridCol>
              </a:tblGrid>
              <a:tr h="45379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System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BUS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CAF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STR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Avg.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RWERR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7889704"/>
                  </a:ext>
                </a:extLst>
              </a:tr>
              <a:tr h="453793">
                <a:tc row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Real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24.77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16.12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13.39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17.27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17.84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0.00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0488793"/>
                  </a:ext>
                </a:extLst>
              </a:tr>
              <a:tr h="45379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Simu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18.07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21.44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14.68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16.70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17.72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0.00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7829558"/>
                  </a:ext>
                </a:extLst>
              </a:tr>
              <a:tr h="453793">
                <a:tc row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Real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22.91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15.63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12.77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16.66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16.95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4.99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208617"/>
                  </a:ext>
                </a:extLst>
              </a:tr>
              <a:tr h="45379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Simu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16.64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20.23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13.53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15.96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16.54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6.66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1124554"/>
                  </a:ext>
                </a:extLst>
              </a:tr>
            </a:tbl>
          </a:graphicData>
        </a:graphic>
      </p:graphicFrame>
      <p:graphicFrame>
        <p:nvGraphicFramePr>
          <p:cNvPr id="120" name="Content Placeholder 3">
            <a:extLst>
              <a:ext uri="{FF2B5EF4-FFF2-40B4-BE49-F238E27FC236}">
                <a16:creationId xmlns:a16="http://schemas.microsoft.com/office/drawing/2014/main" id="{6843B979-A6D6-4014-BB4C-5F90A6FAB5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1830239"/>
              </p:ext>
            </p:extLst>
          </p:nvPr>
        </p:nvGraphicFramePr>
        <p:xfrm>
          <a:off x="11277599" y="11823895"/>
          <a:ext cx="937260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8943">
                  <a:extLst>
                    <a:ext uri="{9D8B030D-6E8A-4147-A177-3AD203B41FA5}">
                      <a16:colId xmlns:a16="http://schemas.microsoft.com/office/drawing/2014/main" val="1687385667"/>
                    </a:ext>
                  </a:extLst>
                </a:gridCol>
                <a:gridCol w="1338943">
                  <a:extLst>
                    <a:ext uri="{9D8B030D-6E8A-4147-A177-3AD203B41FA5}">
                      <a16:colId xmlns:a16="http://schemas.microsoft.com/office/drawing/2014/main" val="906477248"/>
                    </a:ext>
                  </a:extLst>
                </a:gridCol>
                <a:gridCol w="1338943">
                  <a:extLst>
                    <a:ext uri="{9D8B030D-6E8A-4147-A177-3AD203B41FA5}">
                      <a16:colId xmlns:a16="http://schemas.microsoft.com/office/drawing/2014/main" val="1387258243"/>
                    </a:ext>
                  </a:extLst>
                </a:gridCol>
                <a:gridCol w="1338943">
                  <a:extLst>
                    <a:ext uri="{9D8B030D-6E8A-4147-A177-3AD203B41FA5}">
                      <a16:colId xmlns:a16="http://schemas.microsoft.com/office/drawing/2014/main" val="2902368054"/>
                    </a:ext>
                  </a:extLst>
                </a:gridCol>
                <a:gridCol w="1338943">
                  <a:extLst>
                    <a:ext uri="{9D8B030D-6E8A-4147-A177-3AD203B41FA5}">
                      <a16:colId xmlns:a16="http://schemas.microsoft.com/office/drawing/2014/main" val="2753195520"/>
                    </a:ext>
                  </a:extLst>
                </a:gridCol>
                <a:gridCol w="1338943">
                  <a:extLst>
                    <a:ext uri="{9D8B030D-6E8A-4147-A177-3AD203B41FA5}">
                      <a16:colId xmlns:a16="http://schemas.microsoft.com/office/drawing/2014/main" val="394049371"/>
                    </a:ext>
                  </a:extLst>
                </a:gridCol>
                <a:gridCol w="1338943">
                  <a:extLst>
                    <a:ext uri="{9D8B030D-6E8A-4147-A177-3AD203B41FA5}">
                      <a16:colId xmlns:a16="http://schemas.microsoft.com/office/drawing/2014/main" val="3326823560"/>
                    </a:ext>
                  </a:extLst>
                </a:gridCol>
              </a:tblGrid>
              <a:tr h="382485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System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BUS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CAF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STR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Avg.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RWERR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7889704"/>
                  </a:ext>
                </a:extLst>
              </a:tr>
              <a:tr h="382485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SA 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22.76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15.56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11.52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15.37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16.25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0.00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0488793"/>
                  </a:ext>
                </a:extLst>
              </a:tr>
              <a:tr h="382485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SA SIT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21.42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14.79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11.11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14.70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15.46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4.86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208617"/>
                  </a:ext>
                </a:extLst>
              </a:tr>
            </a:tbl>
          </a:graphicData>
        </a:graphic>
      </p:graphicFrame>
      <p:sp>
        <p:nvSpPr>
          <p:cNvPr id="123" name="Rectangle 122">
            <a:extLst>
              <a:ext uri="{FF2B5EF4-FFF2-40B4-BE49-F238E27FC236}">
                <a16:creationId xmlns:a16="http://schemas.microsoft.com/office/drawing/2014/main" id="{B9024332-24DD-4270-A3CF-55F55DD3886D}"/>
              </a:ext>
            </a:extLst>
          </p:cNvPr>
          <p:cNvSpPr/>
          <p:nvPr/>
        </p:nvSpPr>
        <p:spPr>
          <a:xfrm>
            <a:off x="11430000" y="8534400"/>
            <a:ext cx="91425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3515" marR="183515" algn="ctr">
              <a:spcBef>
                <a:spcPts val="600"/>
              </a:spcBef>
              <a:spcAft>
                <a:spcPts val="1200"/>
              </a:spcAft>
            </a:pPr>
            <a:r>
              <a:rPr lang="en-US" sz="2400" b="1" dirty="0">
                <a:ea typeface="宋体" panose="02010600030101010101" pitchFamily="2" charset="-122"/>
              </a:rPr>
              <a:t>Table 1. </a:t>
            </a:r>
            <a:r>
              <a:rPr lang="en-US" sz="2400" i="1" dirty="0"/>
              <a:t>WER (%) comparison of SI and SIT DNN acoustic models</a:t>
            </a:r>
            <a:endParaRPr lang="en-US" sz="2400" b="1" i="1" dirty="0">
              <a:effectLst/>
              <a:ea typeface="宋体" panose="02010600030101010101" pitchFamily="2" charset="-122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192FA3B7-BD49-4B0C-A4A1-73015E93BCBF}"/>
              </a:ext>
            </a:extLst>
          </p:cNvPr>
          <p:cNvSpPr/>
          <p:nvPr/>
        </p:nvSpPr>
        <p:spPr>
          <a:xfrm>
            <a:off x="9677402" y="11390365"/>
            <a:ext cx="12496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3515" marR="183515" algn="ctr">
              <a:spcBef>
                <a:spcPts val="600"/>
              </a:spcBef>
              <a:spcAft>
                <a:spcPts val="1200"/>
              </a:spcAft>
            </a:pPr>
            <a:r>
              <a:rPr lang="en-US" sz="2400" b="1" dirty="0">
                <a:ea typeface="宋体" panose="02010600030101010101" pitchFamily="2" charset="-122"/>
              </a:rPr>
              <a:t>Table 2. </a:t>
            </a:r>
            <a:r>
              <a:rPr lang="en-US" sz="2400" i="1" dirty="0"/>
              <a:t>WER (%) comparison of speaker-adapted (SA) SI and SIT DNN acoustic models</a:t>
            </a:r>
            <a:endParaRPr lang="en-US" sz="2400" b="1" i="1" dirty="0">
              <a:effectLst/>
              <a:ea typeface="宋体" panose="02010600030101010101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F03D4A94-FC6E-428C-8991-9C0F8EA791CD}"/>
                  </a:ext>
                </a:extLst>
              </p:cNvPr>
              <p:cNvSpPr/>
              <p:nvPr/>
            </p:nvSpPr>
            <p:spPr>
              <a:xfrm>
                <a:off x="10457920" y="13192481"/>
                <a:ext cx="2628829" cy="36471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83515" marR="183515" algn="ctr"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en-US" sz="2400" b="1" dirty="0">
                    <a:ea typeface="宋体" panose="02010600030101010101" pitchFamily="2" charset="-122"/>
                  </a:rPr>
                  <a:t>Figure 3. </a:t>
                </a:r>
                <a:r>
                  <a:rPr lang="en-US" sz="2400" dirty="0"/>
                  <a:t>t-SNE plots of deep features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/>
                  <a:t> extracted from speech frames aligned with phoneme “ah” in CHiME-3.</a:t>
                </a:r>
              </a:p>
              <a:p>
                <a:pPr marL="183515" marR="183515" algn="ctr">
                  <a:spcBef>
                    <a:spcPts val="600"/>
                  </a:spcBef>
                  <a:spcAft>
                    <a:spcPts val="1200"/>
                  </a:spcAft>
                </a:pPr>
                <a:endParaRPr lang="en-US" sz="2400" b="1" i="1" dirty="0">
                  <a:effectLst/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F03D4A94-FC6E-428C-8991-9C0F8EA791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7920" y="13192481"/>
                <a:ext cx="2628829" cy="3647152"/>
              </a:xfrm>
              <a:prstGeom prst="rect">
                <a:avLst/>
              </a:prstGeom>
              <a:blipFill>
                <a:blip r:embed="rId10"/>
                <a:stretch>
                  <a:fillRect t="-13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E0C538CB-7429-455F-96AB-03D0F70212CA}"/>
                  </a:ext>
                </a:extLst>
              </p:cNvPr>
              <p:cNvSpPr/>
              <p:nvPr/>
            </p:nvSpPr>
            <p:spPr>
              <a:xfrm>
                <a:off x="12577802" y="13187571"/>
                <a:ext cx="3911859" cy="10618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83515" marR="183515" algn="ctr"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en-US" sz="2400" dirty="0"/>
                  <a:t>(a) t-SNE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/>
                  <a:t> in SI model </a:t>
                </a:r>
              </a:p>
              <a:p>
                <a:pPr marL="183515" marR="183515" algn="ctr">
                  <a:spcBef>
                    <a:spcPts val="600"/>
                  </a:spcBef>
                  <a:spcAft>
                    <a:spcPts val="1200"/>
                  </a:spcAft>
                </a:pPr>
                <a:endParaRPr lang="en-US" sz="2400" b="1" i="1" dirty="0">
                  <a:effectLst/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E0C538CB-7429-455F-96AB-03D0F70212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7802" y="13187571"/>
                <a:ext cx="3911859" cy="1061829"/>
              </a:xfrm>
              <a:prstGeom prst="rect">
                <a:avLst/>
              </a:prstGeom>
              <a:blipFill>
                <a:blip r:embed="rId11"/>
                <a:stretch>
                  <a:fillRect t="-4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57000B0F-B650-4C45-B815-56529F530668}"/>
                  </a:ext>
                </a:extLst>
              </p:cNvPr>
              <p:cNvSpPr/>
              <p:nvPr/>
            </p:nvSpPr>
            <p:spPr>
              <a:xfrm>
                <a:off x="16840200" y="13182600"/>
                <a:ext cx="4134042" cy="10618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83515" marR="183515" algn="ctr"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en-US" sz="2400" dirty="0"/>
                  <a:t>(b) t-SNE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/>
                  <a:t> in SIT model </a:t>
                </a:r>
              </a:p>
              <a:p>
                <a:pPr marL="183515" marR="183515" algn="ctr">
                  <a:spcBef>
                    <a:spcPts val="600"/>
                  </a:spcBef>
                  <a:spcAft>
                    <a:spcPts val="1200"/>
                  </a:spcAft>
                </a:pPr>
                <a:endParaRPr lang="en-US" sz="2400" b="1" i="1" dirty="0">
                  <a:effectLst/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57000B0F-B650-4C45-B815-56529F5306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40200" y="13182600"/>
                <a:ext cx="4134042" cy="1061829"/>
              </a:xfrm>
              <a:prstGeom prst="rect">
                <a:avLst/>
              </a:prstGeom>
              <a:blipFill>
                <a:blip r:embed="rId12"/>
                <a:stretch>
                  <a:fillRect t="-45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>
            <a:extLst>
              <a:ext uri="{FF2B5EF4-FFF2-40B4-BE49-F238E27FC236}">
                <a16:creationId xmlns:a16="http://schemas.microsoft.com/office/drawing/2014/main" id="{F88FBF03-6C48-4AF8-BFE9-FD23C510CFE3}"/>
              </a:ext>
            </a:extLst>
          </p:cNvPr>
          <p:cNvGrpSpPr/>
          <p:nvPr/>
        </p:nvGrpSpPr>
        <p:grpSpPr>
          <a:xfrm>
            <a:off x="17356015" y="2264664"/>
            <a:ext cx="4168247" cy="5872597"/>
            <a:chOff x="17356015" y="2433203"/>
            <a:chExt cx="4168247" cy="5872597"/>
          </a:xfrm>
        </p:grpSpPr>
        <p:grpSp>
          <p:nvGrpSpPr>
            <p:cNvPr id="245" name="Group 244">
              <a:extLst>
                <a:ext uri="{FF2B5EF4-FFF2-40B4-BE49-F238E27FC236}">
                  <a16:creationId xmlns:a16="http://schemas.microsoft.com/office/drawing/2014/main" id="{7C904191-E633-4F9B-9365-B7CB3E29F8FE}"/>
                </a:ext>
              </a:extLst>
            </p:cNvPr>
            <p:cNvGrpSpPr/>
            <p:nvPr/>
          </p:nvGrpSpPr>
          <p:grpSpPr>
            <a:xfrm>
              <a:off x="17356015" y="2433203"/>
              <a:ext cx="4168247" cy="5872597"/>
              <a:chOff x="17356015" y="2286000"/>
              <a:chExt cx="4168247" cy="5872597"/>
            </a:xfrm>
          </p:grpSpPr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CBC33FF1-2178-4CED-BC2D-56295B71BB5D}"/>
                  </a:ext>
                </a:extLst>
              </p:cNvPr>
              <p:cNvGrpSpPr/>
              <p:nvPr/>
            </p:nvGrpSpPr>
            <p:grpSpPr>
              <a:xfrm>
                <a:off x="17356015" y="3284357"/>
                <a:ext cx="4168247" cy="4874240"/>
                <a:chOff x="7670683" y="1941195"/>
                <a:chExt cx="3355045" cy="4168717"/>
              </a:xfrm>
            </p:grpSpPr>
            <p:grpSp>
              <p:nvGrpSpPr>
                <p:cNvPr id="89" name="Group 88">
                  <a:extLst>
                    <a:ext uri="{FF2B5EF4-FFF2-40B4-BE49-F238E27FC236}">
                      <a16:creationId xmlns:a16="http://schemas.microsoft.com/office/drawing/2014/main" id="{9704763F-63A1-4907-96F8-3940D71BF34F}"/>
                    </a:ext>
                  </a:extLst>
                </p:cNvPr>
                <p:cNvGrpSpPr/>
                <p:nvPr/>
              </p:nvGrpSpPr>
              <p:grpSpPr>
                <a:xfrm>
                  <a:off x="7967525" y="1941195"/>
                  <a:ext cx="1300880" cy="1962883"/>
                  <a:chOff x="7517324" y="2581198"/>
                  <a:chExt cx="1300880" cy="1963794"/>
                </a:xfrm>
              </p:grpSpPr>
              <p:grpSp>
                <p:nvGrpSpPr>
                  <p:cNvPr id="107" name="Group 106">
                    <a:extLst>
                      <a:ext uri="{FF2B5EF4-FFF2-40B4-BE49-F238E27FC236}">
                        <a16:creationId xmlns:a16="http://schemas.microsoft.com/office/drawing/2014/main" id="{75FCB068-F85E-439A-B5E6-0A35EF58F5BC}"/>
                      </a:ext>
                    </a:extLst>
                  </p:cNvPr>
                  <p:cNvGrpSpPr/>
                  <p:nvPr/>
                </p:nvGrpSpPr>
                <p:grpSpPr>
                  <a:xfrm>
                    <a:off x="7517324" y="2581198"/>
                    <a:ext cx="1300880" cy="1362580"/>
                    <a:chOff x="7517324" y="2581198"/>
                    <a:chExt cx="1300880" cy="1362580"/>
                  </a:xfrm>
                </p:grpSpPr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09" name="Text Box 2">
                          <a:extLst>
                            <a:ext uri="{FF2B5EF4-FFF2-40B4-BE49-F238E27FC236}">
                              <a16:creationId xmlns:a16="http://schemas.microsoft.com/office/drawing/2014/main" id="{8FA0020C-BE1E-403F-8A97-B307045EEB9B}"/>
                            </a:ext>
                          </a:extLst>
                        </p:cNvPr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517324" y="3388920"/>
                          <a:ext cx="1300880" cy="554858"/>
                        </a:xfrm>
                        <a:prstGeom prst="rect">
                          <a:avLst/>
                        </a:prstGeom>
                        <a:solidFill>
                          <a:srgbClr val="00B0F0">
                            <a:alpha val="50000"/>
                          </a:srgbClr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ctr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altLang="en-US" sz="180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a:t>Senone Classifier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kumimoji="0" lang="en-US" altLang="en-US" sz="180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altLang="en-US" sz="180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kumimoji="0" lang="en-US" altLang="en-US" sz="180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oMath>
                          </a14:m>
                          <a:endParaRPr kumimoji="0" lang="en-US" altLang="en-US" sz="180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09" name="Text Box 2">
                          <a:extLst>
                            <a:ext uri="{FF2B5EF4-FFF2-40B4-BE49-F238E27FC236}">
                              <a16:creationId xmlns:a16="http://schemas.microsoft.com/office/drawing/2014/main" id="{8FA0020C-BE1E-403F-8A97-B307045EEB9B}"/>
                            </a:ext>
                          </a:extLst>
                        </p:cNvPr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 bwMode="auto">
                        <a:xfrm>
                          <a:off x="7517324" y="3388920"/>
                          <a:ext cx="1300880" cy="554858"/>
                        </a:xfrm>
                        <a:prstGeom prst="rect">
                          <a:avLst/>
                        </a:prstGeom>
                        <a:blipFill>
                          <a:blip r:embed="rId13"/>
                          <a:stretch>
                            <a:fillRect t="-5556" b="-12963"/>
                          </a:stretch>
                        </a:blip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r>
                            <a:rPr lang="en-US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10" name="Text Box 6">
                          <a:extLst>
                            <a:ext uri="{FF2B5EF4-FFF2-40B4-BE49-F238E27FC236}">
                              <a16:creationId xmlns:a16="http://schemas.microsoft.com/office/drawing/2014/main" id="{245B6CE9-9227-4968-AE4B-269097CF7E66}"/>
                            </a:ext>
                          </a:extLst>
                        </p:cNvPr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645102" y="2581198"/>
                          <a:ext cx="1111739" cy="530017"/>
                        </a:xfrm>
                        <a:prstGeom prst="ellipse">
                          <a:avLst/>
                        </a:prstGeom>
                        <a:solidFill>
                          <a:srgbClr val="00B0F0">
                            <a:alpha val="50000"/>
                          </a:srgbClr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ctr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lvl="0" algn="ctr" defTabSz="9144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r>
                            <a:rPr lang="en-US" sz="1800" dirty="0">
                              <a:latin typeface="Calibri" panose="020F0502020204030204" pitchFamily="34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a:t>Senone Label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latin typeface="Cambria Math" charset="0"/>
                                    </a:rPr>
                                    <m:t>𝑦</m:t>
                                  </m:r>
                                </m:e>
                              </m:acc>
                            </m:oMath>
                          </a14:m>
                          <a:endParaRPr kumimoji="0" lang="en-US" altLang="en-US" sz="180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10" name="Text Box 6">
                          <a:extLst>
                            <a:ext uri="{FF2B5EF4-FFF2-40B4-BE49-F238E27FC236}">
                              <a16:creationId xmlns:a16="http://schemas.microsoft.com/office/drawing/2014/main" id="{245B6CE9-9227-4968-AE4B-269097CF7E66}"/>
                            </a:ext>
                          </a:extLst>
                        </p:cNvPr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 bwMode="auto">
                        <a:xfrm>
                          <a:off x="7645102" y="2581198"/>
                          <a:ext cx="1111739" cy="530017"/>
                        </a:xfrm>
                        <a:prstGeom prst="ellipse">
                          <a:avLst/>
                        </a:prstGeom>
                        <a:blipFill>
                          <a:blip r:embed="rId14"/>
                          <a:stretch>
                            <a:fillRect t="-5769" r="-1754" b="-15385"/>
                          </a:stretch>
                        </a:blip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r>
                            <a:rPr lang="en-US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cxnSp>
                  <p:nvCxnSpPr>
                    <p:cNvPr id="111" name="Straight Arrow Connector 110">
                      <a:extLst>
                        <a:ext uri="{FF2B5EF4-FFF2-40B4-BE49-F238E27FC236}">
                          <a16:creationId xmlns:a16="http://schemas.microsoft.com/office/drawing/2014/main" id="{C7D75605-7042-4CA7-B6F7-C65BC031A6A5}"/>
                        </a:ext>
                      </a:extLst>
                    </p:cNvPr>
                    <p:cNvCxnSpPr>
                      <a:cxnSpLocks/>
                      <a:stCxn id="109" idx="0"/>
                    </p:cNvCxnSpPr>
                    <p:nvPr/>
                  </p:nvCxnSpPr>
                  <p:spPr>
                    <a:xfrm flipV="1">
                      <a:off x="8167764" y="3103787"/>
                      <a:ext cx="1472" cy="285134"/>
                    </a:xfrm>
                    <a:prstGeom prst="straightConnector1">
                      <a:avLst/>
                    </a:prstGeom>
                    <a:ln w="31750"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08" name="Straight Arrow Connector 107">
                    <a:extLst>
                      <a:ext uri="{FF2B5EF4-FFF2-40B4-BE49-F238E27FC236}">
                        <a16:creationId xmlns:a16="http://schemas.microsoft.com/office/drawing/2014/main" id="{47A13C1E-99AC-4356-89AE-A4421F27F8A4}"/>
                      </a:ext>
                    </a:extLst>
                  </p:cNvPr>
                  <p:cNvCxnSpPr>
                    <a:cxnSpLocks/>
                    <a:stCxn id="97" idx="0"/>
                    <a:endCxn id="109" idx="2"/>
                  </p:cNvCxnSpPr>
                  <p:nvPr/>
                </p:nvCxnSpPr>
                <p:spPr>
                  <a:xfrm flipH="1" flipV="1">
                    <a:off x="8167764" y="3943778"/>
                    <a:ext cx="1324" cy="601214"/>
                  </a:xfrm>
                  <a:prstGeom prst="straightConnector1">
                    <a:avLst/>
                  </a:prstGeom>
                  <a:ln w="3175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0" name="Group 89">
                  <a:extLst>
                    <a:ext uri="{FF2B5EF4-FFF2-40B4-BE49-F238E27FC236}">
                      <a16:creationId xmlns:a16="http://schemas.microsoft.com/office/drawing/2014/main" id="{DF6EE08E-375C-4BD7-9771-C6A79E2B7A10}"/>
                    </a:ext>
                  </a:extLst>
                </p:cNvPr>
                <p:cNvGrpSpPr/>
                <p:nvPr/>
              </p:nvGrpSpPr>
              <p:grpSpPr>
                <a:xfrm>
                  <a:off x="8910966" y="1941195"/>
                  <a:ext cx="2114762" cy="1992491"/>
                  <a:chOff x="8472054" y="1977771"/>
                  <a:chExt cx="2114762" cy="1992491"/>
                </a:xfrm>
              </p:grpSpPr>
              <p:grpSp>
                <p:nvGrpSpPr>
                  <p:cNvPr id="99" name="Group 98">
                    <a:extLst>
                      <a:ext uri="{FF2B5EF4-FFF2-40B4-BE49-F238E27FC236}">
                        <a16:creationId xmlns:a16="http://schemas.microsoft.com/office/drawing/2014/main" id="{CD609046-0E7D-4337-B88B-FC9B342DF452}"/>
                      </a:ext>
                    </a:extLst>
                  </p:cNvPr>
                  <p:cNvGrpSpPr/>
                  <p:nvPr/>
                </p:nvGrpSpPr>
                <p:grpSpPr>
                  <a:xfrm>
                    <a:off x="8472054" y="1977771"/>
                    <a:ext cx="2114762" cy="1992491"/>
                    <a:chOff x="8472054" y="1977771"/>
                    <a:chExt cx="2114762" cy="1992491"/>
                  </a:xfrm>
                </p:grpSpPr>
                <p:grpSp>
                  <p:nvGrpSpPr>
                    <p:cNvPr id="101" name="Group 100">
                      <a:extLst>
                        <a:ext uri="{FF2B5EF4-FFF2-40B4-BE49-F238E27FC236}">
                          <a16:creationId xmlns:a16="http://schemas.microsoft.com/office/drawing/2014/main" id="{36803C70-88A5-4F13-BE90-032F9361826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314267" y="1977771"/>
                      <a:ext cx="1272549" cy="1610476"/>
                      <a:chOff x="9302978" y="2589977"/>
                      <a:chExt cx="1272549" cy="1610476"/>
                    </a:xfrm>
                  </p:grpSpPr>
                  <p:grpSp>
                    <p:nvGrpSpPr>
                      <p:cNvPr id="103" name="Group 102">
                        <a:extLst>
                          <a:ext uri="{FF2B5EF4-FFF2-40B4-BE49-F238E27FC236}">
                            <a16:creationId xmlns:a16="http://schemas.microsoft.com/office/drawing/2014/main" id="{65B8263A-5416-4C0D-ABAF-C2083E9554CC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302978" y="2589977"/>
                        <a:ext cx="1272549" cy="1361947"/>
                        <a:chOff x="9302978" y="2589977"/>
                        <a:chExt cx="1272549" cy="1361947"/>
                      </a:xfrm>
                    </p:grpSpPr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05" name="Text Box 3">
                              <a:extLst>
                                <a:ext uri="{FF2B5EF4-FFF2-40B4-BE49-F238E27FC236}">
                                  <a16:creationId xmlns:a16="http://schemas.microsoft.com/office/drawing/2014/main" id="{90EBF6D4-A59D-41C5-8C58-95A1D7395857}"/>
                                </a:ext>
                              </a:extLst>
                            </p:cNvPr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9302978" y="3397062"/>
                              <a:ext cx="1272549" cy="554862"/>
                            </a:xfrm>
                            <a:prstGeom prst="rect">
                              <a:avLst/>
                            </a:prstGeom>
                            <a:solidFill>
                              <a:srgbClr val="92D050">
                                <a:alpha val="50000"/>
                              </a:srgbClr>
                            </a:solidFill>
                            <a:ln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ctr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lvl="0" indent="0" algn="ctr" defTabSz="914400" rtl="0" eaLnBrk="0" fontAlgn="base" latinLnBrk="0" hangingPunct="0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r>
                                <a:rPr kumimoji="0" lang="en-US" altLang="en-US" sz="1800" i="0" u="none" strike="noStrike" cap="none" normalizeH="0" baseline="0" dirty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libri" panose="020F0502020204030204" pitchFamily="34" charset="0"/>
                                  <a:ea typeface="DengXian" panose="02010600030101010101" pitchFamily="2" charset="-122"/>
                                  <a:cs typeface="Times New Roman" panose="02020603050405020304" pitchFamily="18" charset="0"/>
                                </a:rPr>
                                <a:t>Speaker Classifier </a:t>
                              </a:r>
                              <a14:m>
                                <m:oMath xmlns:m="http://schemas.openxmlformats.org/officeDocument/2006/math">
                                  <m:sSub>
                                    <m:sSubPr>
                                      <m:ctrlPr>
                                        <a:rPr kumimoji="0" lang="en-US" altLang="en-US" sz="1800" i="1" u="none" strike="noStrike" cap="none" normalizeH="0" baseline="0" smtClean="0">
                                          <a:ln>
                                            <a:noFill/>
                                          </a:ln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DengXian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0" lang="en-US" altLang="en-US" sz="1800" i="1" u="none" strike="noStrike" cap="none" normalizeH="0" baseline="0" smtClean="0">
                                          <a:ln>
                                            <a:noFill/>
                                          </a:ln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DengXian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kumimoji="0" lang="en-US" altLang="en-US" sz="1800" i="1" u="none" strike="noStrike" cap="none" normalizeH="0" baseline="0" smtClean="0">
                                          <a:ln>
                                            <a:noFill/>
                                          </a:ln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DengXian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</m:oMath>
                              </a14:m>
                              <a:endParaRPr kumimoji="0" lang="en-US" altLang="en-US" sz="1800" i="0" u="none" strike="noStrike" cap="none" normalizeH="0" baseline="0" dirty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Arial" panose="020B0604020202020204" pitchFamily="34" charset="0"/>
                              </a:endParaRPr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05" name="Text Box 3">
                              <a:extLst>
                                <a:ext uri="{FF2B5EF4-FFF2-40B4-BE49-F238E27FC236}">
                                  <a16:creationId xmlns:a16="http://schemas.microsoft.com/office/drawing/2014/main" id="{90EBF6D4-A59D-41C5-8C58-95A1D7395857}"/>
                                </a:ext>
                              </a:extLst>
                            </p:cNvPr>
                            <p:cNvSpPr txBox="1"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 bwMode="auto">
                            <a:xfrm>
                              <a:off x="9302978" y="3397062"/>
                              <a:ext cx="1272549" cy="554862"/>
                            </a:xfrm>
                            <a:prstGeom prst="rect">
                              <a:avLst/>
                            </a:prstGeom>
                            <a:blipFill>
                              <a:blip r:embed="rId15"/>
                              <a:stretch>
                                <a:fillRect t="-3704" b="-12963"/>
                              </a:stretch>
                            </a:blipFill>
                            <a:ln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/>
                            <a:lstStyle/>
                            <a:p>
                              <a:r>
                                <a:rPr lang="en-US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06" name="Text Box 6">
                              <a:extLst>
                                <a:ext uri="{FF2B5EF4-FFF2-40B4-BE49-F238E27FC236}">
                                  <a16:creationId xmlns:a16="http://schemas.microsoft.com/office/drawing/2014/main" id="{697CA110-6445-4C11-B8E9-0592842999F5}"/>
                                </a:ext>
                              </a:extLst>
                            </p:cNvPr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9321966" y="2589977"/>
                              <a:ext cx="1156660" cy="523721"/>
                            </a:xfrm>
                            <a:prstGeom prst="ellipse">
                              <a:avLst/>
                            </a:prstGeom>
                            <a:solidFill>
                              <a:srgbClr val="92D050">
                                <a:alpha val="50000"/>
                              </a:srgbClr>
                            </a:solidFill>
                            <a:ln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ctr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lvl="0" algn="ctr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</a:pPr>
                              <a:r>
                                <a:rPr lang="en-US" sz="1800" dirty="0" err="1">
                                  <a:latin typeface="Calibri" panose="020F0502020204030204" pitchFamily="34" charset="0"/>
                                  <a:ea typeface="DengXian" panose="02010600030101010101" pitchFamily="2" charset="-122"/>
                                  <a:cs typeface="Times New Roman" panose="02020603050405020304" pitchFamily="18" charset="0"/>
                                </a:rPr>
                                <a:t>SpeakerLabel</a:t>
                              </a:r>
                              <a:r>
                                <a:rPr lang="en-US" sz="1800" dirty="0"/>
                                <a:t> </a:t>
                              </a:r>
                              <a14:m>
                                <m:oMath xmlns:m="http://schemas.openxmlformats.org/officeDocument/2006/math">
                                  <m:acc>
                                    <m:accPr>
                                      <m:chr m:val="̂"/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b="0" i="1" smtClean="0">
                                          <a:latin typeface="Cambria Math" charset="0"/>
                                        </a:rPr>
                                        <m:t>𝑑</m:t>
                                      </m:r>
                                    </m:e>
                                  </m:acc>
                                </m:oMath>
                              </a14:m>
                              <a:endParaRPr kumimoji="0" lang="en-US" altLang="en-US" sz="1800" i="0" u="none" strike="noStrike" cap="none" normalizeH="0" baseline="0" dirty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Arial" panose="020B0604020202020204" pitchFamily="34" charset="0"/>
                              </a:endParaRPr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06" name="Text Box 6">
                              <a:extLst>
                                <a:ext uri="{FF2B5EF4-FFF2-40B4-BE49-F238E27FC236}">
                                  <a16:creationId xmlns:a16="http://schemas.microsoft.com/office/drawing/2014/main" id="{697CA110-6445-4C11-B8E9-0592842999F5}"/>
                                </a:ext>
                              </a:extLst>
                            </p:cNvPr>
                            <p:cNvSpPr txBox="1"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 bwMode="auto">
                            <a:xfrm>
                              <a:off x="9321966" y="2589977"/>
                              <a:ext cx="1156660" cy="523721"/>
                            </a:xfrm>
                            <a:prstGeom prst="ellipse">
                              <a:avLst/>
                            </a:prstGeom>
                            <a:blipFill>
                              <a:blip r:embed="rId16"/>
                              <a:stretch>
                                <a:fillRect t="-7843" b="-18627"/>
                              </a:stretch>
                            </a:blipFill>
                            <a:ln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/>
                            <a:lstStyle/>
                            <a:p>
                              <a:r>
                                <a:rPr lang="en-US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</p:grpSp>
                  <p:cxnSp>
                    <p:nvCxnSpPr>
                      <p:cNvPr id="104" name="Straight Arrow Connector 103">
                        <a:extLst>
                          <a:ext uri="{FF2B5EF4-FFF2-40B4-BE49-F238E27FC236}">
                            <a16:creationId xmlns:a16="http://schemas.microsoft.com/office/drawing/2014/main" id="{4C25FF1A-397F-4BCA-A0A8-98697594168E}"/>
                          </a:ext>
                        </a:extLst>
                      </p:cNvPr>
                      <p:cNvCxnSpPr>
                        <a:cxnSpLocks/>
                        <a:stCxn id="61" idx="0"/>
                        <a:endCxn id="105" idx="2"/>
                      </p:cNvCxnSpPr>
                      <p:nvPr/>
                    </p:nvCxnSpPr>
                    <p:spPr>
                      <a:xfrm flipH="1" flipV="1">
                        <a:off x="9939252" y="3951924"/>
                        <a:ext cx="401" cy="248529"/>
                      </a:xfrm>
                      <a:prstGeom prst="straightConnector1">
                        <a:avLst/>
                      </a:prstGeom>
                      <a:ln w="31750"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02" name="Elbow Connector 61">
                      <a:extLst>
                        <a:ext uri="{FF2B5EF4-FFF2-40B4-BE49-F238E27FC236}">
                          <a16:creationId xmlns:a16="http://schemas.microsoft.com/office/drawing/2014/main" id="{E2ECB1F7-5BFA-4A85-A4F6-6A3C1B2158E4}"/>
                        </a:ext>
                      </a:extLst>
                    </p:cNvPr>
                    <p:cNvCxnSpPr>
                      <a:cxnSpLocks/>
                      <a:endCxn id="61" idx="1"/>
                    </p:cNvCxnSpPr>
                    <p:nvPr/>
                  </p:nvCxnSpPr>
                  <p:spPr>
                    <a:xfrm flipV="1">
                      <a:off x="8472054" y="3786605"/>
                      <a:ext cx="1021534" cy="183657"/>
                    </a:xfrm>
                    <a:prstGeom prst="bentConnector3">
                      <a:avLst>
                        <a:gd name="adj1" fmla="val 1007"/>
                      </a:avLst>
                    </a:prstGeom>
                    <a:ln w="317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00" name="Straight Arrow Connector 99">
                    <a:extLst>
                      <a:ext uri="{FF2B5EF4-FFF2-40B4-BE49-F238E27FC236}">
                        <a16:creationId xmlns:a16="http://schemas.microsoft.com/office/drawing/2014/main" id="{3DE7B36D-B8A6-42A9-AC42-BCB76501FF20}"/>
                      </a:ext>
                    </a:extLst>
                  </p:cNvPr>
                  <p:cNvCxnSpPr>
                    <a:cxnSpLocks/>
                    <a:stCxn id="105" idx="0"/>
                  </p:cNvCxnSpPr>
                  <p:nvPr/>
                </p:nvCxnSpPr>
                <p:spPr>
                  <a:xfrm flipV="1">
                    <a:off x="9950542" y="2510020"/>
                    <a:ext cx="2283" cy="274837"/>
                  </a:xfrm>
                  <a:prstGeom prst="straightConnector1">
                    <a:avLst/>
                  </a:prstGeom>
                  <a:ln w="3175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2" name="Group 91">
                  <a:extLst>
                    <a:ext uri="{FF2B5EF4-FFF2-40B4-BE49-F238E27FC236}">
                      <a16:creationId xmlns:a16="http://schemas.microsoft.com/office/drawing/2014/main" id="{394DA08A-F870-4305-A16E-72E2FEBF5B64}"/>
                    </a:ext>
                  </a:extLst>
                </p:cNvPr>
                <p:cNvGrpSpPr/>
                <p:nvPr/>
              </p:nvGrpSpPr>
              <p:grpSpPr>
                <a:xfrm>
                  <a:off x="7670683" y="3904077"/>
                  <a:ext cx="1897211" cy="2205835"/>
                  <a:chOff x="7670683" y="3904077"/>
                  <a:chExt cx="1897211" cy="2205835"/>
                </a:xfrm>
              </p:grpSpPr>
              <p:grpSp>
                <p:nvGrpSpPr>
                  <p:cNvPr id="93" name="Group 92">
                    <a:extLst>
                      <a:ext uri="{FF2B5EF4-FFF2-40B4-BE49-F238E27FC236}">
                        <a16:creationId xmlns:a16="http://schemas.microsoft.com/office/drawing/2014/main" id="{9B366BBB-5366-43D1-A996-5B225F3A5299}"/>
                      </a:ext>
                    </a:extLst>
                  </p:cNvPr>
                  <p:cNvGrpSpPr/>
                  <p:nvPr/>
                </p:nvGrpSpPr>
                <p:grpSpPr>
                  <a:xfrm>
                    <a:off x="7670683" y="3904077"/>
                    <a:ext cx="1897211" cy="1710118"/>
                    <a:chOff x="7439762" y="4773929"/>
                    <a:chExt cx="1897211" cy="1576193"/>
                  </a:xfrm>
                </p:grpSpPr>
                <p:cxnSp>
                  <p:nvCxnSpPr>
                    <p:cNvPr id="95" name="Straight Arrow Connector 94">
                      <a:extLst>
                        <a:ext uri="{FF2B5EF4-FFF2-40B4-BE49-F238E27FC236}">
                          <a16:creationId xmlns:a16="http://schemas.microsoft.com/office/drawing/2014/main" id="{69071E84-C09A-4902-82F3-4F45F13FA845}"/>
                        </a:ext>
                      </a:extLst>
                    </p:cNvPr>
                    <p:cNvCxnSpPr>
                      <a:cxnSpLocks/>
                      <a:stCxn id="94" idx="0"/>
                      <a:endCxn id="96" idx="2"/>
                    </p:cNvCxnSpPr>
                    <p:nvPr/>
                  </p:nvCxnSpPr>
                  <p:spPr>
                    <a:xfrm flipH="1" flipV="1">
                      <a:off x="8382976" y="6077907"/>
                      <a:ext cx="959" cy="272215"/>
                    </a:xfrm>
                    <a:prstGeom prst="straightConnector1">
                      <a:avLst/>
                    </a:prstGeom>
                    <a:ln w="31750"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96" name="Text Box 2">
                          <a:extLst>
                            <a:ext uri="{FF2B5EF4-FFF2-40B4-BE49-F238E27FC236}">
                              <a16:creationId xmlns:a16="http://schemas.microsoft.com/office/drawing/2014/main" id="{2C13B10B-7107-4D88-B0D4-1EA88AB2FE6C}"/>
                            </a:ext>
                          </a:extLst>
                        </p:cNvPr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553415" y="5523044"/>
                          <a:ext cx="1659122" cy="554859"/>
                        </a:xfrm>
                        <a:prstGeom prst="rect">
                          <a:avLst/>
                        </a:prstGeom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ctr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altLang="en-US" sz="180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a:t>Feature</a:t>
                          </a:r>
                          <a:endParaRPr kumimoji="0" lang="en-US" altLang="en-US" sz="180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lvl="0" algn="ctr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r>
                            <a:rPr kumimoji="0" lang="en-US" altLang="en-US" sz="180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a:t>Extractor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en-US" sz="1800" i="1"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sz="1800" i="1" smtClean="0"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altLang="en-US" sz="1800" b="0" i="1" smtClean="0"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</m:oMath>
                          </a14:m>
                          <a:endParaRPr kumimoji="0" lang="en-US" altLang="en-US" sz="180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96" name="Text Box 2">
                          <a:extLst>
                            <a:ext uri="{FF2B5EF4-FFF2-40B4-BE49-F238E27FC236}">
                              <a16:creationId xmlns:a16="http://schemas.microsoft.com/office/drawing/2014/main" id="{2C13B10B-7107-4D88-B0D4-1EA88AB2FE6C}"/>
                            </a:ext>
                          </a:extLst>
                        </p:cNvPr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 bwMode="auto">
                        <a:xfrm>
                          <a:off x="7553415" y="5523044"/>
                          <a:ext cx="1659122" cy="554859"/>
                        </a:xfrm>
                        <a:prstGeom prst="rect">
                          <a:avLst/>
                        </a:prstGeom>
                        <a:blipFill>
                          <a:blip r:embed="rId17"/>
                          <a:stretch>
                            <a:fillRect t="-855" b="-7692"/>
                          </a:stretch>
                        </a:blip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r>
                            <a:rPr lang="en-US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97" name="Text Box 15">
                          <a:extLst>
                            <a:ext uri="{FF2B5EF4-FFF2-40B4-BE49-F238E27FC236}">
                              <a16:creationId xmlns:a16="http://schemas.microsoft.com/office/drawing/2014/main" id="{C474012C-804C-4DEA-A82F-83B88B093F3F}"/>
                            </a:ext>
                          </a:extLst>
                        </p:cNvPr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439762" y="4773929"/>
                          <a:ext cx="1897211" cy="484041"/>
                        </a:xfrm>
                        <a:prstGeom prst="ellipse">
                          <a:avLst/>
                        </a:prstGeom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ctr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lvl="0" algn="ctr" defTabSz="9144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r>
                            <a:rPr lang="en-US" sz="1800" dirty="0">
                              <a:latin typeface="Calibri" panose="020F0502020204030204" pitchFamily="34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a:t>Deep Feature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endParaRPr kumimoji="0" lang="en-US" altLang="en-US" sz="180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97" name="Text Box 15">
                          <a:extLst>
                            <a:ext uri="{FF2B5EF4-FFF2-40B4-BE49-F238E27FC236}">
                              <a16:creationId xmlns:a16="http://schemas.microsoft.com/office/drawing/2014/main" id="{C474012C-804C-4DEA-A82F-83B88B093F3F}"/>
                            </a:ext>
                          </a:extLst>
                        </p:cNvPr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 bwMode="auto">
                        <a:xfrm>
                          <a:off x="7439762" y="4773929"/>
                          <a:ext cx="1897211" cy="484041"/>
                        </a:xfrm>
                        <a:prstGeom prst="ellipse">
                          <a:avLst/>
                        </a:prstGeom>
                        <a:blipFill>
                          <a:blip r:embed="rId18"/>
                          <a:stretch>
                            <a:fillRect/>
                          </a:stretch>
                        </a:blip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r>
                            <a:rPr lang="en-US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cxnSp>
                  <p:nvCxnSpPr>
                    <p:cNvPr id="98" name="Straight Arrow Connector 97">
                      <a:extLst>
                        <a:ext uri="{FF2B5EF4-FFF2-40B4-BE49-F238E27FC236}">
                          <a16:creationId xmlns:a16="http://schemas.microsoft.com/office/drawing/2014/main" id="{2BC19E7E-B083-4CB2-9E67-B360BFB3C7B5}"/>
                        </a:ext>
                      </a:extLst>
                    </p:cNvPr>
                    <p:cNvCxnSpPr>
                      <a:cxnSpLocks/>
                      <a:stCxn id="96" idx="0"/>
                      <a:endCxn id="97" idx="4"/>
                    </p:cNvCxnSpPr>
                    <p:nvPr/>
                  </p:nvCxnSpPr>
                  <p:spPr>
                    <a:xfrm flipV="1">
                      <a:off x="8382976" y="5257970"/>
                      <a:ext cx="5392" cy="265074"/>
                    </a:xfrm>
                    <a:prstGeom prst="straightConnector1">
                      <a:avLst/>
                    </a:prstGeom>
                    <a:ln w="31750"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94" name="Text Box 6">
                        <a:extLst>
                          <a:ext uri="{FF2B5EF4-FFF2-40B4-BE49-F238E27FC236}">
                            <a16:creationId xmlns:a16="http://schemas.microsoft.com/office/drawing/2014/main" id="{50440659-5954-4968-8EEE-8799EFB45A9D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048698" y="5614187"/>
                        <a:ext cx="1132317" cy="495725"/>
                      </a:xfrm>
                      <a:prstGeom prst="flowChartConnector">
                        <a:avLst/>
                      </a:prstGeom>
                      <a:solidFill>
                        <a:srgbClr val="FFFF00">
                          <a:alpha val="50000"/>
                        </a:srgbClr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algn="ctr" defTabSz="9144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r>
                          <a:rPr lang="en-US" altLang="en-US" sz="1800" dirty="0"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a:t>Input Frame </a:t>
                        </a:r>
                        <a14:m>
                          <m:oMath xmlns:m="http://schemas.openxmlformats.org/officeDocument/2006/math">
                            <m:r>
                              <a:rPr lang="en-US" sz="1800" i="1">
                                <a:latin typeface="Cambria Math" charset="0"/>
                              </a:rPr>
                              <m:t>𝑥</m:t>
                            </m:r>
                          </m:oMath>
                        </a14:m>
                        <a:r>
                          <a:rPr lang="en-US" altLang="en-US" sz="1800" dirty="0"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a:t> </a:t>
                        </a:r>
                        <a:endParaRPr kumimoji="0" lang="en-US" altLang="en-US" sz="180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94" name="Text Box 6">
                        <a:extLst>
                          <a:ext uri="{FF2B5EF4-FFF2-40B4-BE49-F238E27FC236}">
                            <a16:creationId xmlns:a16="http://schemas.microsoft.com/office/drawing/2014/main" id="{50440659-5954-4968-8EEE-8799EFB45A9D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 bwMode="auto">
                      <a:xfrm>
                        <a:off x="8048698" y="5614187"/>
                        <a:ext cx="1132317" cy="495725"/>
                      </a:xfrm>
                      <a:prstGeom prst="flowChartConnector">
                        <a:avLst/>
                      </a:prstGeom>
                      <a:blipFill>
                        <a:blip r:embed="rId19"/>
                        <a:stretch>
                          <a:fillRect t="-10309" b="-20619"/>
                        </a:stretch>
                      </a:blip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6" name="Text Box 6">
                    <a:extLst>
                      <a:ext uri="{FF2B5EF4-FFF2-40B4-BE49-F238E27FC236}">
                        <a16:creationId xmlns:a16="http://schemas.microsoft.com/office/drawing/2014/main" id="{5ED8B4C9-82A8-42E4-B07C-278CB6D6BDD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773781" y="2286000"/>
                    <a:ext cx="1616189" cy="648451"/>
                  </a:xfrm>
                  <a:prstGeom prst="flowChartPreparation">
                    <a:avLst/>
                  </a:prstGeom>
                  <a:solidFill>
                    <a:srgbClr val="00B0F0">
                      <a:alpha val="50000"/>
                    </a:srgbClr>
                  </a:solidFill>
                  <a:ln w="9525">
                    <a:solidFill>
                      <a:schemeClr val="tx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altLang="en-US" sz="1800" dirty="0"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a:t>Senone</a:t>
                    </a:r>
                  </a:p>
                  <a:p>
                    <a:pPr lvl="0" algn="ctr" defTabSz="9144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800" dirty="0"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a:t>Loss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altLang="en-US" sz="1800" i="1"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18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ℒ</m:t>
                            </m:r>
                          </m:e>
                          <m:sub>
                            <m:r>
                              <a:rPr lang="en-US" altLang="en-US" sz="18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𝑦</m:t>
                            </m:r>
                          </m:sub>
                        </m:sSub>
                      </m:oMath>
                    </a14:m>
                    <a:endParaRPr lang="en-US" altLang="en-US" sz="1800" dirty="0">
                      <a:latin typeface="Calibri" panose="020F0502020204030204" pitchFamily="34" charset="0"/>
                      <a:ea typeface="DengXian" panose="02010600030101010101" pitchFamily="2" charset="-122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36" name="Text Box 6">
                    <a:extLst>
                      <a:ext uri="{FF2B5EF4-FFF2-40B4-BE49-F238E27FC236}">
                        <a16:creationId xmlns:a16="http://schemas.microsoft.com/office/drawing/2014/main" id="{5ED8B4C9-82A8-42E4-B07C-278CB6D6BDD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7773781" y="2286000"/>
                    <a:ext cx="1616189" cy="648451"/>
                  </a:xfrm>
                  <a:prstGeom prst="flowChartPreparation">
                    <a:avLst/>
                  </a:prstGeom>
                  <a:blipFill>
                    <a:blip r:embed="rId20"/>
                    <a:stretch>
                      <a:fillRect t="-4587" b="-11927"/>
                    </a:stretch>
                  </a:blipFill>
                  <a:ln w="9525">
                    <a:solidFill>
                      <a:schemeClr val="tx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7" name="Text Box 6">
                    <a:extLst>
                      <a:ext uri="{FF2B5EF4-FFF2-40B4-BE49-F238E27FC236}">
                        <a16:creationId xmlns:a16="http://schemas.microsoft.com/office/drawing/2014/main" id="{49A35A25-B21E-4845-8268-C89BCCFA028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01548" y="2297529"/>
                    <a:ext cx="1580992" cy="665021"/>
                  </a:xfrm>
                  <a:prstGeom prst="flowChartPreparation">
                    <a:avLst/>
                  </a:prstGeom>
                  <a:solidFill>
                    <a:srgbClr val="92D050">
                      <a:alpha val="50000"/>
                    </a:srgbClr>
                  </a:solidFill>
                  <a:ln w="9525">
                    <a:solidFill>
                      <a:schemeClr val="tx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9144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800" dirty="0"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a:t>Speaker</a:t>
                    </a:r>
                  </a:p>
                  <a:p>
                    <a:pPr algn="ctr" defTabSz="9144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800" dirty="0"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a:t>Loss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altLang="en-US" sz="1800" i="1" smtClean="0"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180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ℒ</m:t>
                            </m:r>
                          </m:e>
                          <m:sub>
                            <m:r>
                              <a:rPr lang="en-US" altLang="en-US" sz="1800" b="0" i="1" smtClean="0">
                                <a:latin typeface="Cambria Math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sub>
                        </m:sSub>
                      </m:oMath>
                    </a14:m>
                    <a:endParaRPr lang="en-US" altLang="en-US" sz="1800" dirty="0">
                      <a:latin typeface="Calibri" panose="020F0502020204030204" pitchFamily="34" charset="0"/>
                      <a:ea typeface="DengXian" panose="02010600030101010101" pitchFamily="2" charset="-122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37" name="Text Box 6">
                    <a:extLst>
                      <a:ext uri="{FF2B5EF4-FFF2-40B4-BE49-F238E27FC236}">
                        <a16:creationId xmlns:a16="http://schemas.microsoft.com/office/drawing/2014/main" id="{49A35A25-B21E-4845-8268-C89BCCFA028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9901548" y="2297529"/>
                    <a:ext cx="1580992" cy="665021"/>
                  </a:xfrm>
                  <a:prstGeom prst="flowChartPreparation">
                    <a:avLst/>
                  </a:prstGeom>
                  <a:blipFill>
                    <a:blip r:embed="rId21"/>
                    <a:stretch>
                      <a:fillRect t="-1802" b="-11712"/>
                    </a:stretch>
                  </a:blipFill>
                  <a:ln w="9525">
                    <a:solidFill>
                      <a:schemeClr val="tx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26" name="Straight Arrow Connector 225">
                <a:extLst>
                  <a:ext uri="{FF2B5EF4-FFF2-40B4-BE49-F238E27FC236}">
                    <a16:creationId xmlns:a16="http://schemas.microsoft.com/office/drawing/2014/main" id="{6B526114-17B8-4F4A-BC01-76B71C2C2EF0}"/>
                  </a:ext>
                </a:extLst>
              </p:cNvPr>
              <p:cNvCxnSpPr>
                <a:cxnSpLocks/>
                <a:stCxn id="110" idx="0"/>
                <a:endCxn id="136" idx="2"/>
              </p:cNvCxnSpPr>
              <p:nvPr/>
            </p:nvCxnSpPr>
            <p:spPr>
              <a:xfrm flipV="1">
                <a:off x="18574158" y="2934451"/>
                <a:ext cx="7718" cy="349906"/>
              </a:xfrm>
              <a:prstGeom prst="straightConnector1">
                <a:avLst/>
              </a:prstGeom>
              <a:ln w="317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Arrow Connector 227">
                <a:extLst>
                  <a:ext uri="{FF2B5EF4-FFF2-40B4-BE49-F238E27FC236}">
                    <a16:creationId xmlns:a16="http://schemas.microsoft.com/office/drawing/2014/main" id="{AB7AECAA-17DB-405E-BD9B-DDFE14102A34}"/>
                  </a:ext>
                </a:extLst>
              </p:cNvPr>
              <p:cNvCxnSpPr>
                <a:cxnSpLocks/>
                <a:stCxn id="106" idx="0"/>
                <a:endCxn id="137" idx="2"/>
              </p:cNvCxnSpPr>
              <p:nvPr/>
            </p:nvCxnSpPr>
            <p:spPr>
              <a:xfrm flipV="1">
                <a:off x="20685368" y="2962550"/>
                <a:ext cx="6676" cy="321807"/>
              </a:xfrm>
              <a:prstGeom prst="straightConnector1">
                <a:avLst/>
              </a:prstGeom>
              <a:ln w="317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 Box 6">
                  <a:extLst>
                    <a:ext uri="{FF2B5EF4-FFF2-40B4-BE49-F238E27FC236}">
                      <a16:creationId xmlns:a16="http://schemas.microsoft.com/office/drawing/2014/main" id="{B801D62B-909D-4F39-8B16-3909686138D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0166055" y="5314597"/>
                  <a:ext cx="1136417" cy="463855"/>
                </a:xfrm>
                <a:prstGeom prst="rect">
                  <a:avLst/>
                </a:prstGeom>
                <a:solidFill>
                  <a:srgbClr val="FF0000">
                    <a:alpha val="30000"/>
                  </a:srgbClr>
                </a:solidFill>
                <a:ln w="9525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1800" dirty="0">
                      <a:latin typeface="Calibri" panose="020F0502020204030204" pitchFamily="34" charset="0"/>
                      <a:ea typeface="DengXian" panose="02010600030101010101" pitchFamily="2" charset="-122"/>
                      <a:cs typeface="Times New Roman" panose="02020603050405020304" pitchFamily="18" charset="0"/>
                    </a:rPr>
                    <a:t>GRL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charset="0"/>
                            </a:rPr>
                            <m:t>𝑅</m:t>
                          </m:r>
                        </m:e>
                        <m:sub>
                          <m:r>
                            <a:rPr lang="en-US" sz="18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𝛼</m:t>
                          </m:r>
                        </m:sub>
                      </m:sSub>
                    </m:oMath>
                  </a14:m>
                  <a:endParaRPr lang="en-US" altLang="en-US" sz="1800" dirty="0"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61" name="Text Box 6">
                  <a:extLst>
                    <a:ext uri="{FF2B5EF4-FFF2-40B4-BE49-F238E27FC236}">
                      <a16:creationId xmlns:a16="http://schemas.microsoft.com/office/drawing/2014/main" id="{B801D62B-909D-4F39-8B16-3909686138D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0166055" y="5314597"/>
                  <a:ext cx="1136417" cy="463855"/>
                </a:xfrm>
                <a:prstGeom prst="rect">
                  <a:avLst/>
                </a:prstGeom>
                <a:blipFill>
                  <a:blip r:embed="rId22"/>
                  <a:stretch>
                    <a:fillRect b="-8974"/>
                  </a:stretch>
                </a:blipFill>
                <a:ln w="9525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MSELTZER@8NUJIKMLQKWXY5M7" val="3629"/>
  <p:tag name="FIRSTMSELTZER@YFUTBLKFUVWYY577" val="3629"/>
  <p:tag name="DEFAULTDISPLAYSOURCE" val="\documentclass{article}\pagestyle{empty}&#10;\begin{document}&#10;&#10;\end{document}&#10;"/>
  <p:tag name="EMBEDFONTS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60EB57C2793743BA628E8610DFF11B" ma:contentTypeVersion="0" ma:contentTypeDescription="Create a new document." ma:contentTypeScope="" ma:versionID="290dae9e6ee7e6f4d4b662c0726edcb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6f76458aedc3fade21f94b9f80b4ca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2FCF4A-551A-4D8A-BF30-DD591E8EBC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F3A8A33-93C3-4B13-8017-54F8D73409D1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04F3A10-A10C-493B-92B1-3FC71D326C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27840</TotalTime>
  <Words>617</Words>
  <Application>Microsoft Office PowerPoint</Application>
  <PresentationFormat>Custom</PresentationFormat>
  <Paragraphs>134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DengXian</vt:lpstr>
      <vt:lpstr>宋体</vt:lpstr>
      <vt:lpstr>Arial</vt:lpstr>
      <vt:lpstr>Calibri</vt:lpstr>
      <vt:lpstr>Cambria Math</vt:lpstr>
      <vt:lpstr>Times</vt:lpstr>
      <vt:lpstr>Times New Roman</vt:lpstr>
      <vt:lpstr>Wingdings 3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mseltzer</dc:creator>
  <cp:lastModifiedBy>Zhong Meng (CSI Interfusion Inc)</cp:lastModifiedBy>
  <cp:revision>445</cp:revision>
  <cp:lastPrinted>2012-03-20T17:16:52Z</cp:lastPrinted>
  <dcterms:created xsi:type="dcterms:W3CDTF">2009-12-07T22:59:28Z</dcterms:created>
  <dcterms:modified xsi:type="dcterms:W3CDTF">2018-04-01T06:37:19Z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0x0101006860EB57C2793743BA628E8610DFF11B</vt:lpwstr>
  </property>
  <property fmtid="{D5CDD505-2E9C-101B-9397-08002B2CF9AE}" pid="3" name="IsMyDocuments">
    <vt:bool>true</vt:bool>
  </property>
  <property fmtid="{D5CDD505-2E9C-101B-9397-08002B2CF9AE}" pid="4" name="MSIP_Label_f42aa342-8706-4288-bd11-ebb85995028c_Enabled">
    <vt:lpwstr>True</vt:lpwstr>
  </property>
  <property fmtid="{D5CDD505-2E9C-101B-9397-08002B2CF9AE}" pid="5" name="MSIP_Label_f42aa342-8706-4288-bd11-ebb85995028c_SiteId">
    <vt:lpwstr>72f988bf-86f1-41af-91ab-2d7cd011db47</vt:lpwstr>
  </property>
  <property fmtid="{D5CDD505-2E9C-101B-9397-08002B2CF9AE}" pid="6" name="MSIP_Label_f42aa342-8706-4288-bd11-ebb85995028c_Owner">
    <vt:lpwstr>jinyli@microsoft.com</vt:lpwstr>
  </property>
  <property fmtid="{D5CDD505-2E9C-101B-9397-08002B2CF9AE}" pid="7" name="MSIP_Label_f42aa342-8706-4288-bd11-ebb85995028c_SetDate">
    <vt:lpwstr>2017-11-30T21:40:18.7211296Z</vt:lpwstr>
  </property>
  <property fmtid="{D5CDD505-2E9C-101B-9397-08002B2CF9AE}" pid="8" name="MSIP_Label_f42aa342-8706-4288-bd11-ebb85995028c_Name">
    <vt:lpwstr>General</vt:lpwstr>
  </property>
  <property fmtid="{D5CDD505-2E9C-101B-9397-08002B2CF9AE}" pid="9" name="MSIP_Label_f42aa342-8706-4288-bd11-ebb85995028c_Application">
    <vt:lpwstr>Microsoft Azure Information Protection</vt:lpwstr>
  </property>
  <property fmtid="{D5CDD505-2E9C-101B-9397-08002B2CF9AE}" pid="10" name="MSIP_Label_f42aa342-8706-4288-bd11-ebb85995028c_Extended_MSFT_Method">
    <vt:lpwstr>Automatic</vt:lpwstr>
  </property>
  <property fmtid="{D5CDD505-2E9C-101B-9397-08002B2CF9AE}" pid="11" name="Sensitivity">
    <vt:lpwstr>General</vt:lpwstr>
  </property>
</Properties>
</file>