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handoutMasterIdLst>
    <p:handoutMasterId r:id="rId4"/>
  </p:handoutMasterIdLst>
  <p:sldIdLst>
    <p:sldId id="256" r:id="rId2"/>
  </p:sldIdLst>
  <p:sldSz cx="30275213" cy="42624375"/>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382" userDrawn="1">
          <p15:clr>
            <a:srgbClr val="A4A3A4"/>
          </p15:clr>
        </p15:guide>
        <p15:guide id="2" pos="954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80" autoAdjust="0"/>
    <p:restoredTop sz="86374"/>
  </p:normalViewPr>
  <p:slideViewPr>
    <p:cSldViewPr snapToGrid="0" showGuides="1">
      <p:cViewPr>
        <p:scale>
          <a:sx n="66" d="100"/>
          <a:sy n="66" d="100"/>
        </p:scale>
        <p:origin x="324" y="48"/>
      </p:cViewPr>
      <p:guideLst>
        <p:guide orient="horz" pos="13382"/>
        <p:guide pos="9549"/>
      </p:guideLst>
    </p:cSldViewPr>
  </p:slideViewPr>
  <p:outlineViewPr>
    <p:cViewPr>
      <p:scale>
        <a:sx n="33" d="100"/>
        <a:sy n="33" d="100"/>
      </p:scale>
      <p:origin x="0" y="0"/>
    </p:cViewPr>
  </p:outlin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t>2024/4/1</a:t>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t>2024/4/1</a:t>
            </a:fld>
            <a:endParaRPr lang="zh-CN" altLang="en-US"/>
          </a:p>
        </p:txBody>
      </p:sp>
      <p:sp>
        <p:nvSpPr>
          <p:cNvPr id="4" name="幻灯片图像占位符 3"/>
          <p:cNvSpPr>
            <a:spLocks noGrp="1" noRot="1" noChangeAspect="1"/>
          </p:cNvSpPr>
          <p:nvPr>
            <p:ph type="sldImg" idx="2"/>
          </p:nvPr>
        </p:nvSpPr>
        <p:spPr>
          <a:xfrm>
            <a:off x="2325988" y="1279525"/>
            <a:ext cx="2453675"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2325688" y="1279525"/>
            <a:ext cx="2454275" cy="3454400"/>
          </a:xfrm>
        </p:spPr>
      </p:sp>
      <p:sp>
        <p:nvSpPr>
          <p:cNvPr id="3" name="备注占位符 2"/>
          <p:cNvSpPr>
            <a:spLocks noGrp="1"/>
          </p:cNvSpPr>
          <p:nvPr>
            <p:ph type="body" idx="1"/>
          </p:nvPr>
        </p:nvSpPr>
        <p:spPr/>
        <p:txBody>
          <a:bodyPr/>
          <a:lstStyle/>
          <a:p>
            <a:endParaRPr kumimoji="1" lang="zh-CN" altLang="en-US"/>
          </a:p>
        </p:txBody>
      </p:sp>
      <p:sp>
        <p:nvSpPr>
          <p:cNvPr id="4" name="灯片编号占位符 3"/>
          <p:cNvSpPr>
            <a:spLocks noGrp="1"/>
          </p:cNvSpPr>
          <p:nvPr>
            <p:ph type="sldNum" sz="quarter" idx="5"/>
          </p:nvPr>
        </p:nvSpPr>
        <p:spPr/>
        <p:txBody>
          <a:bodyPr/>
          <a:lstStyle/>
          <a:p>
            <a:fld id="{85D0DACE-38E0-42D2-9336-2B707D34BC6D}" type="slidenum">
              <a:rPr lang="zh-CN" altLang="en-US" smtClean="0"/>
              <a:t>1</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3784500" y="8222504"/>
            <a:ext cx="22707001" cy="13592698"/>
          </a:xfrm>
        </p:spPr>
        <p:txBody>
          <a:bodyPr anchor="b">
            <a:normAutofit/>
          </a:bodyPr>
          <a:lstStyle>
            <a:lvl1pPr algn="ctr">
              <a:lnSpc>
                <a:spcPct val="130000"/>
              </a:lnSpc>
              <a:defRPr sz="19865">
                <a:effectLst/>
              </a:defRPr>
            </a:lvl1pPr>
          </a:lstStyle>
          <a:p>
            <a:r>
              <a:rPr lang="zh-CN" altLang="en-US" dirty="0"/>
              <a:t>单击此处添加标题</a:t>
            </a:r>
          </a:p>
        </p:txBody>
      </p:sp>
      <p:sp>
        <p:nvSpPr>
          <p:cNvPr id="4" name="日期占位符 3"/>
          <p:cNvSpPr>
            <a:spLocks noGrp="1"/>
          </p:cNvSpPr>
          <p:nvPr>
            <p:ph type="dt" sz="half" idx="10"/>
          </p:nvPr>
        </p:nvSpPr>
        <p:spPr/>
        <p:txBody>
          <a:bodyPr/>
          <a:lstStyle/>
          <a:p>
            <a:fld id="{760FBDFE-C587-4B4C-A407-44438C67B59E}" type="datetimeFigureOut">
              <a:rPr lang="zh-CN" altLang="en-US" smtClean="0"/>
              <a:t>2024/4/1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t>‹#›</a:t>
            </a:fld>
            <a:endParaRPr lang="zh-CN" altLang="en-US"/>
          </a:p>
        </p:txBody>
      </p:sp>
      <p:sp>
        <p:nvSpPr>
          <p:cNvPr id="3" name="副标题 2"/>
          <p:cNvSpPr>
            <a:spLocks noGrp="1"/>
          </p:cNvSpPr>
          <p:nvPr>
            <p:ph type="subTitle" idx="1" hasCustomPrompt="1"/>
          </p:nvPr>
        </p:nvSpPr>
        <p:spPr>
          <a:xfrm>
            <a:off x="3784500" y="22387469"/>
            <a:ext cx="22707001" cy="10290930"/>
          </a:xfrm>
        </p:spPr>
        <p:txBody>
          <a:bodyPr>
            <a:normAutofit/>
          </a:bodyPr>
          <a:lstStyle>
            <a:lvl1pPr marL="0" indent="0" algn="ctr">
              <a:buNone/>
              <a:defRPr sz="7945">
                <a:solidFill>
                  <a:schemeClr val="tx1">
                    <a:lumMod val="75000"/>
                    <a:lumOff val="25000"/>
                  </a:schemeClr>
                </a:solidFill>
                <a:effectLst/>
                <a:latin typeface="+mn-ea"/>
                <a:ea typeface="+mn-ea"/>
              </a:defRPr>
            </a:lvl1pPr>
            <a:lvl2pPr marL="1513840" indent="0" algn="ctr">
              <a:buNone/>
              <a:defRPr sz="6620"/>
            </a:lvl2pPr>
            <a:lvl3pPr marL="3027680" indent="0" algn="ctr">
              <a:buNone/>
              <a:defRPr sz="5960"/>
            </a:lvl3pPr>
            <a:lvl4pPr marL="4541520" indent="0" algn="ctr">
              <a:buNone/>
              <a:defRPr sz="5300"/>
            </a:lvl4pPr>
            <a:lvl5pPr marL="6055360" indent="0" algn="ctr">
              <a:buNone/>
              <a:defRPr sz="5300"/>
            </a:lvl5pPr>
            <a:lvl6pPr marL="7569200" indent="0" algn="ctr">
              <a:buNone/>
              <a:defRPr sz="5300"/>
            </a:lvl6pPr>
            <a:lvl7pPr marL="9083040" indent="0" algn="ctr">
              <a:buNone/>
              <a:defRPr sz="5300"/>
            </a:lvl7pPr>
            <a:lvl8pPr marL="10596880" indent="0" algn="ctr">
              <a:buNone/>
              <a:defRPr sz="5300"/>
            </a:lvl8pPr>
            <a:lvl9pPr marL="12110085" indent="0" algn="ctr">
              <a:buNone/>
              <a:defRPr sz="5300"/>
            </a:lvl9pPr>
          </a:lstStyle>
          <a:p>
            <a:r>
              <a:rPr lang="zh-CN" altLang="en-US" dirty="0"/>
              <a:t>单击此处添加副标题</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t>2024/4/1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nvPr>
        </p:nvSpPr>
        <p:spPr>
          <a:xfrm>
            <a:off x="2081475" y="3427963"/>
            <a:ext cx="26113051" cy="34550243"/>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FB AI">
    <p:spTree>
      <p:nvGrpSpPr>
        <p:cNvPr id="1" name=""/>
        <p:cNvGrpSpPr/>
        <p:nvPr/>
      </p:nvGrpSpPr>
      <p:grpSpPr>
        <a:xfrm>
          <a:off x="0" y="0"/>
          <a:ext cx="0" cy="0"/>
          <a:chOff x="0" y="0"/>
          <a:chExt cx="0" cy="0"/>
        </a:xfrm>
      </p:grpSpPr>
      <p:sp>
        <p:nvSpPr>
          <p:cNvPr id="11" name="Slide Number"/>
          <p:cNvSpPr txBox="1">
            <a:spLocks noGrp="1"/>
          </p:cNvSpPr>
          <p:nvPr>
            <p:ph type="sldNum" sz="quarter" idx="2"/>
          </p:nvPr>
        </p:nvSpPr>
        <p:spPr>
          <a:prstGeom prst="rect">
            <a:avLst/>
          </a:prstGeom>
        </p:spPr>
        <p:txBody>
          <a:bodyPr/>
          <a:lstStyle/>
          <a:p>
            <a:fld id="{86CB4B4D-7CA3-9044-876B-883B54F8677D}" type="slidenum">
              <a:r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1608413" y="1606293"/>
            <a:ext cx="26113051" cy="8238669"/>
          </a:xfrm>
        </p:spPr>
        <p:txBody>
          <a:bodyPr anchor="ctr" anchorCtr="0">
            <a:normAutofit/>
          </a:bodyPr>
          <a:lstStyle>
            <a:lvl1pPr>
              <a:defRPr sz="14570" b="0">
                <a:effectLst/>
              </a:defRPr>
            </a:lvl1pPr>
          </a:lstStyle>
          <a:p>
            <a:r>
              <a:rPr lang="zh-CN" altLang="en-US" dirty="0"/>
              <a:t>单击此处编辑母版标题样式</a:t>
            </a:r>
          </a:p>
        </p:txBody>
      </p:sp>
      <p:sp>
        <p:nvSpPr>
          <p:cNvPr id="3" name="内容占位符 2"/>
          <p:cNvSpPr>
            <a:spLocks noGrp="1"/>
          </p:cNvSpPr>
          <p:nvPr>
            <p:ph idx="1"/>
          </p:nvPr>
        </p:nvSpPr>
        <p:spPr>
          <a:xfrm>
            <a:off x="1608413" y="11346666"/>
            <a:ext cx="26113051" cy="27044535"/>
          </a:xfrm>
        </p:spPr>
        <p:txBody>
          <a:bodyPr>
            <a:normAutofit/>
          </a:bodyPr>
          <a:lstStyle>
            <a:lvl1pPr>
              <a:defRPr sz="9270">
                <a:solidFill>
                  <a:schemeClr val="tx1">
                    <a:lumMod val="75000"/>
                    <a:lumOff val="25000"/>
                  </a:schemeClr>
                </a:solidFill>
              </a:defRPr>
            </a:lvl1pPr>
            <a:lvl2pPr>
              <a:defRPr sz="7945">
                <a:solidFill>
                  <a:schemeClr val="tx1">
                    <a:lumMod val="75000"/>
                    <a:lumOff val="25000"/>
                  </a:schemeClr>
                </a:solidFill>
              </a:defRPr>
            </a:lvl2pPr>
            <a:lvl3pPr>
              <a:defRPr sz="6620">
                <a:solidFill>
                  <a:schemeClr val="tx1">
                    <a:lumMod val="75000"/>
                    <a:lumOff val="25000"/>
                  </a:schemeClr>
                </a:solidFill>
              </a:defRPr>
            </a:lvl3pPr>
            <a:lvl4pPr>
              <a:defRPr sz="5960">
                <a:solidFill>
                  <a:schemeClr val="tx1">
                    <a:lumMod val="75000"/>
                    <a:lumOff val="25000"/>
                  </a:schemeClr>
                </a:solidFill>
              </a:defRPr>
            </a:lvl4pPr>
            <a:lvl5pPr>
              <a:defRPr sz="5960">
                <a:solidFill>
                  <a:schemeClr val="tx1">
                    <a:lumMod val="75000"/>
                    <a:lumOff val="25000"/>
                  </a:schemeClr>
                </a:solidFill>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760FBDFE-C587-4B4C-A407-44438C67B59E}" type="datetimeFigureOut">
              <a:rPr lang="zh-CN" altLang="en-US" smtClean="0"/>
              <a:t>2024/4/1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2065704" y="2915729"/>
            <a:ext cx="25597343" cy="25441064"/>
          </a:xfrm>
        </p:spPr>
        <p:txBody>
          <a:bodyPr anchor="b">
            <a:normAutofit/>
          </a:bodyPr>
          <a:lstStyle>
            <a:lvl1pPr>
              <a:defRPr sz="19865">
                <a:effectLst/>
              </a:defRPr>
            </a:lvl1pPr>
          </a:lstStyle>
          <a:p>
            <a:r>
              <a:rPr lang="zh-CN" altLang="en-US" dirty="0"/>
              <a:t>单击此处编辑母版标题样式</a:t>
            </a:r>
          </a:p>
        </p:txBody>
      </p:sp>
      <p:sp>
        <p:nvSpPr>
          <p:cNvPr id="3" name="文本占位符 2"/>
          <p:cNvSpPr>
            <a:spLocks noGrp="1"/>
          </p:cNvSpPr>
          <p:nvPr>
            <p:ph type="body" idx="1"/>
          </p:nvPr>
        </p:nvSpPr>
        <p:spPr>
          <a:xfrm>
            <a:off x="2065706" y="28652351"/>
            <a:ext cx="25597341" cy="4024699"/>
          </a:xfrm>
        </p:spPr>
        <p:txBody>
          <a:bodyPr>
            <a:normAutofit/>
          </a:bodyPr>
          <a:lstStyle>
            <a:lvl1pPr marL="0" indent="0">
              <a:buNone/>
              <a:defRPr sz="7945">
                <a:solidFill>
                  <a:schemeClr val="tx1"/>
                </a:solidFill>
              </a:defRPr>
            </a:lvl1pPr>
            <a:lvl2pPr marL="1513840" indent="0">
              <a:buNone/>
              <a:defRPr sz="6620">
                <a:solidFill>
                  <a:schemeClr val="tx1">
                    <a:tint val="75000"/>
                  </a:schemeClr>
                </a:solidFill>
              </a:defRPr>
            </a:lvl2pPr>
            <a:lvl3pPr marL="3027680" indent="0">
              <a:buNone/>
              <a:defRPr sz="5960">
                <a:solidFill>
                  <a:schemeClr val="tx1">
                    <a:tint val="75000"/>
                  </a:schemeClr>
                </a:solidFill>
              </a:defRPr>
            </a:lvl3pPr>
            <a:lvl4pPr marL="4541520" indent="0">
              <a:buNone/>
              <a:defRPr sz="5300">
                <a:solidFill>
                  <a:schemeClr val="tx1">
                    <a:tint val="75000"/>
                  </a:schemeClr>
                </a:solidFill>
              </a:defRPr>
            </a:lvl4pPr>
            <a:lvl5pPr marL="6055360" indent="0">
              <a:buNone/>
              <a:defRPr sz="5300">
                <a:solidFill>
                  <a:schemeClr val="tx1">
                    <a:tint val="75000"/>
                  </a:schemeClr>
                </a:solidFill>
              </a:defRPr>
            </a:lvl5pPr>
            <a:lvl6pPr marL="7569200" indent="0">
              <a:buNone/>
              <a:defRPr sz="5300">
                <a:solidFill>
                  <a:schemeClr val="tx1">
                    <a:tint val="75000"/>
                  </a:schemeClr>
                </a:solidFill>
              </a:defRPr>
            </a:lvl6pPr>
            <a:lvl7pPr marL="9083040" indent="0">
              <a:buNone/>
              <a:defRPr sz="5300">
                <a:solidFill>
                  <a:schemeClr val="tx1">
                    <a:tint val="75000"/>
                  </a:schemeClr>
                </a:solidFill>
              </a:defRPr>
            </a:lvl7pPr>
            <a:lvl8pPr marL="10596880" indent="0">
              <a:buNone/>
              <a:defRPr sz="5300">
                <a:solidFill>
                  <a:schemeClr val="tx1">
                    <a:tint val="75000"/>
                  </a:schemeClr>
                </a:solidFill>
              </a:defRPr>
            </a:lvl8pPr>
            <a:lvl9pPr marL="12110085" indent="0">
              <a:buNone/>
              <a:defRPr sz="5300">
                <a:solidFill>
                  <a:schemeClr val="tx1">
                    <a:tint val="75000"/>
                  </a:schemeClr>
                </a:solidFill>
              </a:defRPr>
            </a:lvl9pPr>
          </a:lstStyle>
          <a:p>
            <a:pPr lvl="0"/>
            <a:r>
              <a:rPr lang="zh-CN" altLang="en-US" dirty="0"/>
              <a:t>单击此处编辑母版文本样式</a:t>
            </a:r>
          </a:p>
        </p:txBody>
      </p:sp>
      <p:sp>
        <p:nvSpPr>
          <p:cNvPr id="4" name="日期占位符 3"/>
          <p:cNvSpPr>
            <a:spLocks noGrp="1"/>
          </p:cNvSpPr>
          <p:nvPr>
            <p:ph type="dt" sz="half" idx="10"/>
          </p:nvPr>
        </p:nvSpPr>
        <p:spPr/>
        <p:txBody>
          <a:bodyPr/>
          <a:lstStyle/>
          <a:p>
            <a:fld id="{760FBDFE-C587-4B4C-A407-44438C67B59E}" type="datetimeFigureOut">
              <a:rPr lang="zh-CN" altLang="en-US" smtClean="0"/>
              <a:t>2024/4/1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1608413" y="1606293"/>
            <a:ext cx="26113051" cy="8238669"/>
          </a:xfrm>
        </p:spPr>
        <p:txBody>
          <a:bodyPr>
            <a:normAutofit/>
          </a:bodyPr>
          <a:lstStyle>
            <a:lvl1pPr>
              <a:defRPr sz="14570" b="0" i="0">
                <a:effectLst/>
              </a:defRPr>
            </a:lvl1pPr>
          </a:lstStyle>
          <a:p>
            <a:r>
              <a:rPr lang="zh-CN" altLang="en-US" dirty="0"/>
              <a:t>单击此处编辑母版标题样式</a:t>
            </a:r>
          </a:p>
        </p:txBody>
      </p:sp>
      <p:sp>
        <p:nvSpPr>
          <p:cNvPr id="3" name="内容占位符 2"/>
          <p:cNvSpPr>
            <a:spLocks noGrp="1"/>
          </p:cNvSpPr>
          <p:nvPr>
            <p:ph sz="half" idx="1"/>
          </p:nvPr>
        </p:nvSpPr>
        <p:spPr>
          <a:xfrm>
            <a:off x="1608413" y="11346666"/>
            <a:ext cx="12867301" cy="27044535"/>
          </a:xfrm>
        </p:spPr>
        <p:txBody>
          <a:bodyPr>
            <a:normAutofit/>
          </a:bodyPr>
          <a:lstStyle>
            <a:lvl1pPr>
              <a:lnSpc>
                <a:spcPct val="90000"/>
              </a:lnSpc>
              <a:defRPr sz="9270">
                <a:solidFill>
                  <a:schemeClr val="tx1">
                    <a:lumMod val="75000"/>
                    <a:lumOff val="25000"/>
                  </a:schemeClr>
                </a:solidFill>
              </a:defRPr>
            </a:lvl1pPr>
            <a:lvl2pPr>
              <a:lnSpc>
                <a:spcPct val="90000"/>
              </a:lnSpc>
              <a:defRPr sz="7945">
                <a:solidFill>
                  <a:schemeClr val="tx1">
                    <a:lumMod val="75000"/>
                    <a:lumOff val="25000"/>
                  </a:schemeClr>
                </a:solidFill>
              </a:defRPr>
            </a:lvl2pPr>
            <a:lvl3pPr>
              <a:lnSpc>
                <a:spcPct val="90000"/>
              </a:lnSpc>
              <a:defRPr sz="6620">
                <a:solidFill>
                  <a:schemeClr val="tx1">
                    <a:lumMod val="75000"/>
                    <a:lumOff val="25000"/>
                  </a:schemeClr>
                </a:solidFill>
              </a:defRPr>
            </a:lvl3pPr>
            <a:lvl4pPr>
              <a:lnSpc>
                <a:spcPct val="90000"/>
              </a:lnSpc>
              <a:defRPr sz="5960">
                <a:solidFill>
                  <a:schemeClr val="tx1">
                    <a:lumMod val="75000"/>
                    <a:lumOff val="25000"/>
                  </a:schemeClr>
                </a:solidFill>
              </a:defRPr>
            </a:lvl4pPr>
            <a:lvl5pPr>
              <a:lnSpc>
                <a:spcPct val="90000"/>
              </a:lnSpc>
              <a:defRPr sz="5960">
                <a:solidFill>
                  <a:schemeClr val="tx1">
                    <a:lumMod val="75000"/>
                    <a:lumOff val="25000"/>
                  </a:schemeClr>
                </a:solidFill>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内容占位符 3"/>
          <p:cNvSpPr>
            <a:spLocks noGrp="1"/>
          </p:cNvSpPr>
          <p:nvPr>
            <p:ph sz="half" idx="2"/>
          </p:nvPr>
        </p:nvSpPr>
        <p:spPr>
          <a:xfrm>
            <a:off x="14854163" y="11346666"/>
            <a:ext cx="12867301" cy="27044535"/>
          </a:xfrm>
        </p:spPr>
        <p:txBody>
          <a:bodyPr>
            <a:normAutofit/>
          </a:bodyPr>
          <a:lstStyle>
            <a:lvl1pPr>
              <a:lnSpc>
                <a:spcPct val="90000"/>
              </a:lnSpc>
              <a:defRPr sz="9270">
                <a:solidFill>
                  <a:schemeClr val="tx1">
                    <a:lumMod val="75000"/>
                    <a:lumOff val="25000"/>
                  </a:schemeClr>
                </a:solidFill>
              </a:defRPr>
            </a:lvl1pPr>
            <a:lvl2pPr>
              <a:lnSpc>
                <a:spcPct val="90000"/>
              </a:lnSpc>
              <a:defRPr sz="7945">
                <a:solidFill>
                  <a:schemeClr val="tx1">
                    <a:lumMod val="75000"/>
                    <a:lumOff val="25000"/>
                  </a:schemeClr>
                </a:solidFill>
              </a:defRPr>
            </a:lvl2pPr>
            <a:lvl3pPr>
              <a:lnSpc>
                <a:spcPct val="90000"/>
              </a:lnSpc>
              <a:defRPr sz="6620">
                <a:solidFill>
                  <a:schemeClr val="tx1">
                    <a:lumMod val="75000"/>
                    <a:lumOff val="25000"/>
                  </a:schemeClr>
                </a:solidFill>
              </a:defRPr>
            </a:lvl3pPr>
            <a:lvl4pPr>
              <a:lnSpc>
                <a:spcPct val="90000"/>
              </a:lnSpc>
              <a:defRPr sz="5960">
                <a:solidFill>
                  <a:schemeClr val="tx1">
                    <a:lumMod val="75000"/>
                    <a:lumOff val="25000"/>
                  </a:schemeClr>
                </a:solidFill>
              </a:defRPr>
            </a:lvl4pPr>
            <a:lvl5pPr>
              <a:lnSpc>
                <a:spcPct val="90000"/>
              </a:lnSpc>
              <a:defRPr sz="5960">
                <a:solidFill>
                  <a:schemeClr val="tx1">
                    <a:lumMod val="75000"/>
                    <a:lumOff val="25000"/>
                  </a:schemeClr>
                </a:solidFill>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nvPr>
        </p:nvSpPr>
        <p:spPr/>
        <p:txBody>
          <a:bodyPr/>
          <a:lstStyle/>
          <a:p>
            <a:fld id="{760FBDFE-C587-4B4C-A407-44438C67B59E}" type="datetimeFigureOut">
              <a:rPr lang="zh-CN" altLang="en-US" smtClean="0"/>
              <a:t>2024/4/1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2085419" y="2269333"/>
            <a:ext cx="26113051" cy="8238669"/>
          </a:xfrm>
        </p:spPr>
        <p:txBody>
          <a:bodyPr/>
          <a:lstStyle/>
          <a:p>
            <a:r>
              <a:rPr lang="zh-CN" altLang="en-US" dirty="0"/>
              <a:t>单击此处编辑母版标题样式</a:t>
            </a:r>
          </a:p>
        </p:txBody>
      </p:sp>
      <p:sp>
        <p:nvSpPr>
          <p:cNvPr id="3" name="文本占位符 2"/>
          <p:cNvSpPr>
            <a:spLocks noGrp="1"/>
          </p:cNvSpPr>
          <p:nvPr>
            <p:ph type="body" idx="1"/>
          </p:nvPr>
        </p:nvSpPr>
        <p:spPr>
          <a:xfrm>
            <a:off x="2085419" y="10845321"/>
            <a:ext cx="12808166" cy="5120797"/>
          </a:xfrm>
        </p:spPr>
        <p:txBody>
          <a:bodyPr anchor="b">
            <a:normAutofit/>
          </a:bodyPr>
          <a:lstStyle>
            <a:lvl1pPr marL="0" indent="0">
              <a:buNone/>
              <a:defRPr sz="9270" b="0"/>
            </a:lvl1pPr>
            <a:lvl2pPr marL="1513840" indent="0">
              <a:buNone/>
              <a:defRPr sz="6620" b="1"/>
            </a:lvl2pPr>
            <a:lvl3pPr marL="3027680" indent="0">
              <a:buNone/>
              <a:defRPr sz="5960" b="1"/>
            </a:lvl3pPr>
            <a:lvl4pPr marL="4541520" indent="0">
              <a:buNone/>
              <a:defRPr sz="5300" b="1"/>
            </a:lvl4pPr>
            <a:lvl5pPr marL="6055360" indent="0">
              <a:buNone/>
              <a:defRPr sz="5300" b="1"/>
            </a:lvl5pPr>
            <a:lvl6pPr marL="7569200" indent="0">
              <a:buNone/>
              <a:defRPr sz="5300" b="1"/>
            </a:lvl6pPr>
            <a:lvl7pPr marL="9083040" indent="0">
              <a:buNone/>
              <a:defRPr sz="5300" b="1"/>
            </a:lvl7pPr>
            <a:lvl8pPr marL="10596880" indent="0">
              <a:buNone/>
              <a:defRPr sz="5300" b="1"/>
            </a:lvl8pPr>
            <a:lvl9pPr marL="12110085" indent="0">
              <a:buNone/>
              <a:defRPr sz="5300" b="1"/>
            </a:lvl9pPr>
          </a:lstStyle>
          <a:p>
            <a:pPr lvl="0"/>
            <a:r>
              <a:rPr lang="zh-CN" altLang="en-US" dirty="0"/>
              <a:t>单击此处编辑母版文本样式</a:t>
            </a:r>
          </a:p>
        </p:txBody>
      </p:sp>
      <p:sp>
        <p:nvSpPr>
          <p:cNvPr id="4" name="内容占位符 3"/>
          <p:cNvSpPr>
            <a:spLocks noGrp="1"/>
          </p:cNvSpPr>
          <p:nvPr>
            <p:ph sz="half" idx="2"/>
          </p:nvPr>
        </p:nvSpPr>
        <p:spPr>
          <a:xfrm>
            <a:off x="2085419" y="16256593"/>
            <a:ext cx="12808166" cy="22213542"/>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文本占位符 4"/>
          <p:cNvSpPr>
            <a:spLocks noGrp="1"/>
          </p:cNvSpPr>
          <p:nvPr>
            <p:ph type="body" sz="quarter" idx="3"/>
          </p:nvPr>
        </p:nvSpPr>
        <p:spPr>
          <a:xfrm>
            <a:off x="15327226" y="10845321"/>
            <a:ext cx="12871244" cy="5120797"/>
          </a:xfrm>
        </p:spPr>
        <p:txBody>
          <a:bodyPr anchor="b">
            <a:normAutofit/>
          </a:bodyPr>
          <a:lstStyle>
            <a:lvl1pPr marL="0" indent="0">
              <a:buNone/>
              <a:defRPr sz="9270" b="0"/>
            </a:lvl1pPr>
            <a:lvl2pPr marL="1513840" indent="0">
              <a:buNone/>
              <a:defRPr sz="6620" b="1"/>
            </a:lvl2pPr>
            <a:lvl3pPr marL="3027680" indent="0">
              <a:buNone/>
              <a:defRPr sz="5960" b="1"/>
            </a:lvl3pPr>
            <a:lvl4pPr marL="4541520" indent="0">
              <a:buNone/>
              <a:defRPr sz="5300" b="1"/>
            </a:lvl4pPr>
            <a:lvl5pPr marL="6055360" indent="0">
              <a:buNone/>
              <a:defRPr sz="5300" b="1"/>
            </a:lvl5pPr>
            <a:lvl6pPr marL="7569200" indent="0">
              <a:buNone/>
              <a:defRPr sz="5300" b="1"/>
            </a:lvl6pPr>
            <a:lvl7pPr marL="9083040" indent="0">
              <a:buNone/>
              <a:defRPr sz="5300" b="1"/>
            </a:lvl7pPr>
            <a:lvl8pPr marL="10596880" indent="0">
              <a:buNone/>
              <a:defRPr sz="5300" b="1"/>
            </a:lvl8pPr>
            <a:lvl9pPr marL="12110085" indent="0">
              <a:buNone/>
              <a:defRPr sz="5300" b="1"/>
            </a:lvl9pPr>
          </a:lstStyle>
          <a:p>
            <a:pPr lvl="0"/>
            <a:r>
              <a:rPr lang="zh-CN" altLang="en-US" dirty="0"/>
              <a:t>单击此处编辑母版文本样式</a:t>
            </a:r>
          </a:p>
        </p:txBody>
      </p:sp>
      <p:sp>
        <p:nvSpPr>
          <p:cNvPr id="6" name="内容占位符 5"/>
          <p:cNvSpPr>
            <a:spLocks noGrp="1"/>
          </p:cNvSpPr>
          <p:nvPr>
            <p:ph sz="quarter" idx="4"/>
          </p:nvPr>
        </p:nvSpPr>
        <p:spPr>
          <a:xfrm>
            <a:off x="15327226" y="16256593"/>
            <a:ext cx="12871244" cy="22213542"/>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7" name="日期占位符 6"/>
          <p:cNvSpPr>
            <a:spLocks noGrp="1"/>
          </p:cNvSpPr>
          <p:nvPr>
            <p:ph type="dt" sz="half" idx="10"/>
          </p:nvPr>
        </p:nvSpPr>
        <p:spPr/>
        <p:txBody>
          <a:bodyPr/>
          <a:lstStyle/>
          <a:p>
            <a:fld id="{760FBDFE-C587-4B4C-A407-44438C67B59E}" type="datetimeFigureOut">
              <a:rPr lang="zh-CN" altLang="en-US" smtClean="0"/>
              <a:t>2024/4/1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2081475" y="17192667"/>
            <a:ext cx="26113051" cy="8238669"/>
          </a:xfrm>
        </p:spPr>
        <p:txBody>
          <a:bodyPr>
            <a:normAutofit/>
          </a:bodyPr>
          <a:lstStyle>
            <a:lvl1pPr algn="ctr">
              <a:defRPr sz="14570" b="0">
                <a:effectLst/>
              </a:defRPr>
            </a:lvl1pPr>
          </a:lstStyle>
          <a:p>
            <a:r>
              <a:rPr lang="zh-CN" altLang="en-US" dirty="0"/>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2024/4/1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t>2024/4/1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1606046" y="789333"/>
            <a:ext cx="10343307" cy="9945600"/>
          </a:xfrm>
        </p:spPr>
        <p:txBody>
          <a:bodyPr anchor="ctr" anchorCtr="0">
            <a:normAutofit/>
          </a:bodyPr>
          <a:lstStyle>
            <a:lvl1pPr>
              <a:defRPr sz="10595" b="0">
                <a:effectLst/>
              </a:defRPr>
            </a:lvl1pPr>
          </a:lstStyle>
          <a:p>
            <a:r>
              <a:rPr lang="zh-CN" altLang="en-US" dirty="0"/>
              <a:t>单击此处编辑标题</a:t>
            </a:r>
          </a:p>
        </p:txBody>
      </p:sp>
      <p:sp>
        <p:nvSpPr>
          <p:cNvPr id="3" name="图片占位符 2"/>
          <p:cNvSpPr>
            <a:spLocks noGrp="1" noChangeAspect="1"/>
          </p:cNvSpPr>
          <p:nvPr>
            <p:ph type="pic" idx="1"/>
          </p:nvPr>
        </p:nvSpPr>
        <p:spPr>
          <a:xfrm>
            <a:off x="12873260" y="4763061"/>
            <a:ext cx="14446100" cy="31663117"/>
          </a:xfrm>
        </p:spPr>
        <p:txBody>
          <a:bodyPr/>
          <a:lstStyle>
            <a:lvl1pPr marL="0" indent="0">
              <a:buNone/>
              <a:defRPr sz="10595"/>
            </a:lvl1pPr>
            <a:lvl2pPr marL="1513840" indent="0">
              <a:buNone/>
              <a:defRPr sz="9270"/>
            </a:lvl2pPr>
            <a:lvl3pPr marL="3027680" indent="0">
              <a:buNone/>
              <a:defRPr sz="7945"/>
            </a:lvl3pPr>
            <a:lvl4pPr marL="4541520" indent="0">
              <a:buNone/>
              <a:defRPr sz="6620"/>
            </a:lvl4pPr>
            <a:lvl5pPr marL="6055360" indent="0">
              <a:buNone/>
              <a:defRPr sz="6620"/>
            </a:lvl5pPr>
            <a:lvl6pPr marL="7569200" indent="0">
              <a:buNone/>
              <a:defRPr sz="6620"/>
            </a:lvl6pPr>
            <a:lvl7pPr marL="9083040" indent="0">
              <a:buNone/>
              <a:defRPr sz="6620"/>
            </a:lvl7pPr>
            <a:lvl8pPr marL="10596880" indent="0">
              <a:buNone/>
              <a:defRPr sz="6620"/>
            </a:lvl8pPr>
            <a:lvl9pPr marL="12110085" indent="0">
              <a:buNone/>
              <a:defRPr sz="6620"/>
            </a:lvl9pPr>
          </a:lstStyle>
          <a:p>
            <a:endParaRPr lang="zh-CN" altLang="en-US" dirty="0"/>
          </a:p>
        </p:txBody>
      </p:sp>
      <p:sp>
        <p:nvSpPr>
          <p:cNvPr id="4" name="文本占位符 3"/>
          <p:cNvSpPr>
            <a:spLocks noGrp="1"/>
          </p:cNvSpPr>
          <p:nvPr>
            <p:ph type="body" sz="half" idx="2"/>
          </p:nvPr>
        </p:nvSpPr>
        <p:spPr>
          <a:xfrm>
            <a:off x="1618661" y="12787199"/>
            <a:ext cx="10343307" cy="23689869"/>
          </a:xfrm>
        </p:spPr>
        <p:txBody>
          <a:bodyPr>
            <a:normAutofit/>
          </a:bodyPr>
          <a:lstStyle>
            <a:lvl1pPr marL="0" indent="0">
              <a:lnSpc>
                <a:spcPct val="150000"/>
              </a:lnSpc>
              <a:buNone/>
              <a:defRPr sz="6620"/>
            </a:lvl1pPr>
            <a:lvl2pPr marL="1513840" indent="0">
              <a:buNone/>
              <a:defRPr sz="4635"/>
            </a:lvl2pPr>
            <a:lvl3pPr marL="3027680" indent="0">
              <a:buNone/>
              <a:defRPr sz="3975"/>
            </a:lvl3pPr>
            <a:lvl4pPr marL="4541520" indent="0">
              <a:buNone/>
              <a:defRPr sz="3310"/>
            </a:lvl4pPr>
            <a:lvl5pPr marL="6055360" indent="0">
              <a:buNone/>
              <a:defRPr sz="3310"/>
            </a:lvl5pPr>
            <a:lvl6pPr marL="7569200" indent="0">
              <a:buNone/>
              <a:defRPr sz="3310"/>
            </a:lvl6pPr>
            <a:lvl7pPr marL="9083040" indent="0">
              <a:buNone/>
              <a:defRPr sz="3310"/>
            </a:lvl7pPr>
            <a:lvl8pPr marL="10596880" indent="0">
              <a:buNone/>
              <a:defRPr sz="3310"/>
            </a:lvl8pPr>
            <a:lvl9pPr marL="12110085" indent="0">
              <a:buNone/>
              <a:defRPr sz="3310"/>
            </a:lvl9pPr>
          </a:lstStyle>
          <a:p>
            <a:pPr lvl="0"/>
            <a:r>
              <a:rPr lang="zh-CN" altLang="en-US" dirty="0"/>
              <a:t>单击此处编辑母版文本样式</a:t>
            </a:r>
          </a:p>
        </p:txBody>
      </p:sp>
      <p:sp>
        <p:nvSpPr>
          <p:cNvPr id="5" name="日期占位符 4"/>
          <p:cNvSpPr>
            <a:spLocks noGrp="1"/>
          </p:cNvSpPr>
          <p:nvPr>
            <p:ph type="dt" sz="half" idx="10"/>
          </p:nvPr>
        </p:nvSpPr>
        <p:spPr/>
        <p:txBody>
          <a:bodyPr/>
          <a:lstStyle/>
          <a:p>
            <a:fld id="{9EFD9D74-47D9-4702-A33C-335B63B48DBF}" type="datetimeFigureOut">
              <a:rPr lang="zh-CN" altLang="en-US" smtClean="0"/>
              <a:t>2024/4/1</a:t>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24396825" y="2269333"/>
            <a:ext cx="3797701" cy="36121868"/>
          </a:xfrm>
        </p:spPr>
        <p:txBody>
          <a:bodyPr vert="eaVert">
            <a:normAutofit/>
          </a:bodyPr>
          <a:lstStyle>
            <a:lvl1pPr>
              <a:defRPr sz="14570"/>
            </a:lvl1pPr>
          </a:lstStyle>
          <a:p>
            <a:r>
              <a:rPr lang="zh-CN" altLang="en-US" dirty="0"/>
              <a:t>单击此处编辑母版标题样式</a:t>
            </a:r>
          </a:p>
        </p:txBody>
      </p:sp>
      <p:sp>
        <p:nvSpPr>
          <p:cNvPr id="3" name="竖排文字占位符 2"/>
          <p:cNvSpPr>
            <a:spLocks noGrp="1"/>
          </p:cNvSpPr>
          <p:nvPr>
            <p:ph type="body" orient="vert" idx="1"/>
          </p:nvPr>
        </p:nvSpPr>
        <p:spPr>
          <a:xfrm>
            <a:off x="2081475" y="2269333"/>
            <a:ext cx="22051314" cy="36121868"/>
          </a:xfrm>
        </p:spPr>
        <p:txBody>
          <a:bodyPr vert="eaVert"/>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nvPr>
        </p:nvSpPr>
        <p:spPr/>
        <p:txBody>
          <a:bodyPr/>
          <a:lstStyle/>
          <a:p>
            <a:fld id="{760FBDFE-C587-4B4C-A407-44438C67B59E}" type="datetimeFigureOut">
              <a:rPr lang="zh-CN" altLang="en-US" smtClean="0"/>
              <a:t>2024/4/1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2081475" y="2269333"/>
            <a:ext cx="26113051" cy="8238669"/>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3" name="文本占位符 2"/>
          <p:cNvSpPr>
            <a:spLocks noGrp="1"/>
          </p:cNvSpPr>
          <p:nvPr>
            <p:ph type="body" idx="1"/>
          </p:nvPr>
        </p:nvSpPr>
        <p:spPr>
          <a:xfrm>
            <a:off x="2081475" y="11346666"/>
            <a:ext cx="26113051" cy="27044535"/>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2081475" y="39506131"/>
            <a:ext cx="6812100" cy="2269333"/>
          </a:xfrm>
          <a:prstGeom prst="rect">
            <a:avLst/>
          </a:prstGeom>
        </p:spPr>
        <p:txBody>
          <a:bodyPr vert="horz" lIns="91440" tIns="45720" rIns="91440" bIns="45720" rtlCol="0" anchor="ctr">
            <a:normAutofit/>
          </a:bodyPr>
          <a:lstStyle>
            <a:lvl1pPr algn="l">
              <a:defRPr sz="3975">
                <a:solidFill>
                  <a:schemeClr val="tx1">
                    <a:tint val="75000"/>
                  </a:schemeClr>
                </a:solidFill>
              </a:defRPr>
            </a:lvl1pPr>
          </a:lstStyle>
          <a:p>
            <a:fld id="{760FBDFE-C587-4B4C-A407-44438C67B59E}" type="datetimeFigureOut">
              <a:rPr lang="zh-CN" altLang="en-US" smtClean="0"/>
              <a:t>2024/4/1</a:t>
            </a:fld>
            <a:endParaRPr lang="zh-CN" altLang="en-US" dirty="0"/>
          </a:p>
        </p:txBody>
      </p:sp>
      <p:sp>
        <p:nvSpPr>
          <p:cNvPr id="5" name="页脚占位符 4"/>
          <p:cNvSpPr>
            <a:spLocks noGrp="1"/>
          </p:cNvSpPr>
          <p:nvPr>
            <p:ph type="ftr" sz="quarter" idx="3"/>
          </p:nvPr>
        </p:nvSpPr>
        <p:spPr>
          <a:xfrm>
            <a:off x="10028925" y="39506131"/>
            <a:ext cx="10218150" cy="2269333"/>
          </a:xfrm>
          <a:prstGeom prst="rect">
            <a:avLst/>
          </a:prstGeom>
        </p:spPr>
        <p:txBody>
          <a:bodyPr vert="horz" lIns="91440" tIns="45720" rIns="91440" bIns="45720" rtlCol="0" anchor="ctr">
            <a:normAutofit/>
          </a:bodyPr>
          <a:lstStyle>
            <a:lvl1pPr algn="ctr">
              <a:defRPr sz="3975">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21382426" y="39506131"/>
            <a:ext cx="6812100" cy="2269333"/>
          </a:xfrm>
          <a:prstGeom prst="rect">
            <a:avLst/>
          </a:prstGeom>
        </p:spPr>
        <p:txBody>
          <a:bodyPr vert="horz" lIns="91440" tIns="45720" rIns="91440" bIns="45720" rtlCol="0" anchor="ctr">
            <a:normAutofit/>
          </a:bodyPr>
          <a:lstStyle>
            <a:lvl1pPr algn="r">
              <a:defRPr sz="3975">
                <a:solidFill>
                  <a:schemeClr val="tx1">
                    <a:tint val="75000"/>
                  </a:schemeClr>
                </a:solidFill>
              </a:defRPr>
            </a:lvl1pPr>
          </a:lstStyle>
          <a:p>
            <a:fld id="{49AE70B2-8BF9-45C0-BB95-33D1B9D3A854}"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027680" rtl="0" eaLnBrk="1" latinLnBrk="0" hangingPunct="1">
        <a:lnSpc>
          <a:spcPct val="90000"/>
        </a:lnSpc>
        <a:spcBef>
          <a:spcPct val="0"/>
        </a:spcBef>
        <a:buNone/>
        <a:defRPr sz="14570" kern="1200">
          <a:solidFill>
            <a:schemeClr val="tx1"/>
          </a:solidFill>
          <a:latin typeface="+mj-lt"/>
          <a:ea typeface="+mj-ea"/>
          <a:cs typeface="+mj-cs"/>
        </a:defRPr>
      </a:lvl1pPr>
    </p:titleStyle>
    <p:bodyStyle>
      <a:lvl1pPr marL="756920" indent="-756920" algn="l" defTabSz="3027680" rtl="0" eaLnBrk="1" latinLnBrk="0" hangingPunct="1">
        <a:lnSpc>
          <a:spcPct val="90000"/>
        </a:lnSpc>
        <a:spcBef>
          <a:spcPts val="3315"/>
        </a:spcBef>
        <a:buFont typeface="Arial" panose="020B0604020202090204" pitchFamily="34" charset="0"/>
        <a:buChar char="•"/>
        <a:defRPr sz="9270" kern="1200">
          <a:solidFill>
            <a:schemeClr val="tx1"/>
          </a:solidFill>
          <a:latin typeface="+mn-lt"/>
          <a:ea typeface="+mn-ea"/>
          <a:cs typeface="+mn-cs"/>
        </a:defRPr>
      </a:lvl1pPr>
      <a:lvl2pPr marL="2270760" indent="-756920" algn="l" defTabSz="3027680" rtl="0" eaLnBrk="1" latinLnBrk="0" hangingPunct="1">
        <a:lnSpc>
          <a:spcPct val="90000"/>
        </a:lnSpc>
        <a:spcBef>
          <a:spcPts val="1660"/>
        </a:spcBef>
        <a:buFont typeface="Arial" panose="020B0604020202090204" pitchFamily="34" charset="0"/>
        <a:buChar char="•"/>
        <a:defRPr sz="7945" kern="1200">
          <a:solidFill>
            <a:schemeClr val="tx1"/>
          </a:solidFill>
          <a:latin typeface="+mn-lt"/>
          <a:ea typeface="+mn-ea"/>
          <a:cs typeface="+mn-cs"/>
        </a:defRPr>
      </a:lvl2pPr>
      <a:lvl3pPr marL="3784600" indent="-756920" algn="l" defTabSz="3027680" rtl="0" eaLnBrk="1" latinLnBrk="0" hangingPunct="1">
        <a:lnSpc>
          <a:spcPct val="90000"/>
        </a:lnSpc>
        <a:spcBef>
          <a:spcPts val="1660"/>
        </a:spcBef>
        <a:buFont typeface="Arial" panose="020B0604020202090204" pitchFamily="34" charset="0"/>
        <a:buChar char="•"/>
        <a:defRPr sz="6620" kern="1200">
          <a:solidFill>
            <a:schemeClr val="tx1"/>
          </a:solidFill>
          <a:latin typeface="+mn-lt"/>
          <a:ea typeface="+mn-ea"/>
          <a:cs typeface="+mn-cs"/>
        </a:defRPr>
      </a:lvl3pPr>
      <a:lvl4pPr marL="5298440" indent="-756920" algn="l" defTabSz="3027680" rtl="0" eaLnBrk="1" latinLnBrk="0" hangingPunct="1">
        <a:lnSpc>
          <a:spcPct val="90000"/>
        </a:lnSpc>
        <a:spcBef>
          <a:spcPts val="1660"/>
        </a:spcBef>
        <a:buFont typeface="Arial" panose="020B0604020202090204" pitchFamily="34" charset="0"/>
        <a:buChar char="•"/>
        <a:defRPr sz="5960" kern="1200">
          <a:solidFill>
            <a:schemeClr val="tx1"/>
          </a:solidFill>
          <a:latin typeface="+mn-lt"/>
          <a:ea typeface="+mn-ea"/>
          <a:cs typeface="+mn-cs"/>
        </a:defRPr>
      </a:lvl4pPr>
      <a:lvl5pPr marL="6812280" indent="-756920" algn="l" defTabSz="3027680" rtl="0" eaLnBrk="1" latinLnBrk="0" hangingPunct="1">
        <a:lnSpc>
          <a:spcPct val="90000"/>
        </a:lnSpc>
        <a:spcBef>
          <a:spcPts val="1660"/>
        </a:spcBef>
        <a:buFont typeface="Arial" panose="020B0604020202090204" pitchFamily="34" charset="0"/>
        <a:buChar char="•"/>
        <a:defRPr sz="5960" kern="1200">
          <a:solidFill>
            <a:schemeClr val="tx1"/>
          </a:solidFill>
          <a:latin typeface="+mn-lt"/>
          <a:ea typeface="+mn-ea"/>
          <a:cs typeface="+mn-cs"/>
        </a:defRPr>
      </a:lvl5pPr>
      <a:lvl6pPr marL="8326120" indent="-756920" algn="l" defTabSz="3027680" rtl="0" eaLnBrk="1" latinLnBrk="0" hangingPunct="1">
        <a:lnSpc>
          <a:spcPct val="90000"/>
        </a:lnSpc>
        <a:spcBef>
          <a:spcPts val="1660"/>
        </a:spcBef>
        <a:buFont typeface="Arial" panose="020B0604020202090204" pitchFamily="34" charset="0"/>
        <a:buChar char="•"/>
        <a:defRPr sz="5960" kern="1200">
          <a:solidFill>
            <a:schemeClr val="tx1"/>
          </a:solidFill>
          <a:latin typeface="+mn-lt"/>
          <a:ea typeface="+mn-ea"/>
          <a:cs typeface="+mn-cs"/>
        </a:defRPr>
      </a:lvl6pPr>
      <a:lvl7pPr marL="9839960" indent="-756920" algn="l" defTabSz="3027680" rtl="0" eaLnBrk="1" latinLnBrk="0" hangingPunct="1">
        <a:lnSpc>
          <a:spcPct val="90000"/>
        </a:lnSpc>
        <a:spcBef>
          <a:spcPts val="1660"/>
        </a:spcBef>
        <a:buFont typeface="Arial" panose="020B0604020202090204" pitchFamily="34" charset="0"/>
        <a:buChar char="•"/>
        <a:defRPr sz="5960" kern="1200">
          <a:solidFill>
            <a:schemeClr val="tx1"/>
          </a:solidFill>
          <a:latin typeface="+mn-lt"/>
          <a:ea typeface="+mn-ea"/>
          <a:cs typeface="+mn-cs"/>
        </a:defRPr>
      </a:lvl7pPr>
      <a:lvl8pPr marL="11353800" indent="-756920" algn="l" defTabSz="3027680" rtl="0" eaLnBrk="1" latinLnBrk="0" hangingPunct="1">
        <a:lnSpc>
          <a:spcPct val="90000"/>
        </a:lnSpc>
        <a:spcBef>
          <a:spcPts val="1660"/>
        </a:spcBef>
        <a:buFont typeface="Arial" panose="020B0604020202090204" pitchFamily="34" charset="0"/>
        <a:buChar char="•"/>
        <a:defRPr sz="5960" kern="1200">
          <a:solidFill>
            <a:schemeClr val="tx1"/>
          </a:solidFill>
          <a:latin typeface="+mn-lt"/>
          <a:ea typeface="+mn-ea"/>
          <a:cs typeface="+mn-cs"/>
        </a:defRPr>
      </a:lvl8pPr>
      <a:lvl9pPr marL="12867005" indent="-756920" algn="l" defTabSz="3027680" rtl="0" eaLnBrk="1" latinLnBrk="0" hangingPunct="1">
        <a:lnSpc>
          <a:spcPct val="90000"/>
        </a:lnSpc>
        <a:spcBef>
          <a:spcPts val="1660"/>
        </a:spcBef>
        <a:buFont typeface="Arial" panose="020B0604020202090204" pitchFamily="34" charset="0"/>
        <a:buChar char="•"/>
        <a:defRPr sz="5960" kern="1200">
          <a:solidFill>
            <a:schemeClr val="tx1"/>
          </a:solidFill>
          <a:latin typeface="+mn-lt"/>
          <a:ea typeface="+mn-ea"/>
          <a:cs typeface="+mn-cs"/>
        </a:defRPr>
      </a:lvl9pPr>
    </p:bodyStyle>
    <p:otherStyle>
      <a:defPPr>
        <a:defRPr lang="zh-CN"/>
      </a:defPPr>
      <a:lvl1pPr marL="0" algn="l" defTabSz="3027680" rtl="0" eaLnBrk="1" latinLnBrk="0" hangingPunct="1">
        <a:defRPr sz="5960" kern="1200">
          <a:solidFill>
            <a:schemeClr val="tx1"/>
          </a:solidFill>
          <a:latin typeface="+mn-lt"/>
          <a:ea typeface="+mn-ea"/>
          <a:cs typeface="+mn-cs"/>
        </a:defRPr>
      </a:lvl1pPr>
      <a:lvl2pPr marL="1513840" algn="l" defTabSz="3027680" rtl="0" eaLnBrk="1" latinLnBrk="0" hangingPunct="1">
        <a:defRPr sz="5960" kern="1200">
          <a:solidFill>
            <a:schemeClr val="tx1"/>
          </a:solidFill>
          <a:latin typeface="+mn-lt"/>
          <a:ea typeface="+mn-ea"/>
          <a:cs typeface="+mn-cs"/>
        </a:defRPr>
      </a:lvl2pPr>
      <a:lvl3pPr marL="3027680" algn="l" defTabSz="3027680" rtl="0" eaLnBrk="1" latinLnBrk="0" hangingPunct="1">
        <a:defRPr sz="5960" kern="1200">
          <a:solidFill>
            <a:schemeClr val="tx1"/>
          </a:solidFill>
          <a:latin typeface="+mn-lt"/>
          <a:ea typeface="+mn-ea"/>
          <a:cs typeface="+mn-cs"/>
        </a:defRPr>
      </a:lvl3pPr>
      <a:lvl4pPr marL="4541520" algn="l" defTabSz="3027680" rtl="0" eaLnBrk="1" latinLnBrk="0" hangingPunct="1">
        <a:defRPr sz="5960" kern="1200">
          <a:solidFill>
            <a:schemeClr val="tx1"/>
          </a:solidFill>
          <a:latin typeface="+mn-lt"/>
          <a:ea typeface="+mn-ea"/>
          <a:cs typeface="+mn-cs"/>
        </a:defRPr>
      </a:lvl4pPr>
      <a:lvl5pPr marL="6055360" algn="l" defTabSz="3027680" rtl="0" eaLnBrk="1" latinLnBrk="0" hangingPunct="1">
        <a:defRPr sz="5960" kern="1200">
          <a:solidFill>
            <a:schemeClr val="tx1"/>
          </a:solidFill>
          <a:latin typeface="+mn-lt"/>
          <a:ea typeface="+mn-ea"/>
          <a:cs typeface="+mn-cs"/>
        </a:defRPr>
      </a:lvl5pPr>
      <a:lvl6pPr marL="7569200" algn="l" defTabSz="3027680" rtl="0" eaLnBrk="1" latinLnBrk="0" hangingPunct="1">
        <a:defRPr sz="5960" kern="1200">
          <a:solidFill>
            <a:schemeClr val="tx1"/>
          </a:solidFill>
          <a:latin typeface="+mn-lt"/>
          <a:ea typeface="+mn-ea"/>
          <a:cs typeface="+mn-cs"/>
        </a:defRPr>
      </a:lvl6pPr>
      <a:lvl7pPr marL="9083040" algn="l" defTabSz="3027680" rtl="0" eaLnBrk="1" latinLnBrk="0" hangingPunct="1">
        <a:defRPr sz="5960" kern="1200">
          <a:solidFill>
            <a:schemeClr val="tx1"/>
          </a:solidFill>
          <a:latin typeface="+mn-lt"/>
          <a:ea typeface="+mn-ea"/>
          <a:cs typeface="+mn-cs"/>
        </a:defRPr>
      </a:lvl7pPr>
      <a:lvl8pPr marL="10596880" algn="l" defTabSz="3027680" rtl="0" eaLnBrk="1" latinLnBrk="0" hangingPunct="1">
        <a:defRPr sz="5960" kern="1200">
          <a:solidFill>
            <a:schemeClr val="tx1"/>
          </a:solidFill>
          <a:latin typeface="+mn-lt"/>
          <a:ea typeface="+mn-ea"/>
          <a:cs typeface="+mn-cs"/>
        </a:defRPr>
      </a:lvl8pPr>
      <a:lvl9pPr marL="12110085" algn="l" defTabSz="3027680"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18" Type="http://schemas.openxmlformats.org/officeDocument/2006/relationships/image" Target="../media/image3.png"/><Relationship Id="rId3" Type="http://schemas.openxmlformats.org/officeDocument/2006/relationships/tags" Target="../tags/tag3.xml"/><Relationship Id="rId21" Type="http://schemas.openxmlformats.org/officeDocument/2006/relationships/image" Target="../media/image6.png"/><Relationship Id="rId7" Type="http://schemas.openxmlformats.org/officeDocument/2006/relationships/tags" Target="../tags/tag7.xml"/><Relationship Id="rId12" Type="http://schemas.openxmlformats.org/officeDocument/2006/relationships/tags" Target="../tags/tag12.xml"/><Relationship Id="rId17" Type="http://schemas.openxmlformats.org/officeDocument/2006/relationships/image" Target="../media/image2.png"/><Relationship Id="rId2" Type="http://schemas.openxmlformats.org/officeDocument/2006/relationships/tags" Target="../tags/tag2.xml"/><Relationship Id="rId16" Type="http://schemas.openxmlformats.org/officeDocument/2006/relationships/image" Target="../media/image1.png"/><Relationship Id="rId20" Type="http://schemas.openxmlformats.org/officeDocument/2006/relationships/image" Target="../media/image5.jpeg"/><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notesSlide" Target="../notesSlides/notesSlide1.xml"/><Relationship Id="rId10" Type="http://schemas.openxmlformats.org/officeDocument/2006/relationships/tags" Target="../tags/tag10.xml"/><Relationship Id="rId19" Type="http://schemas.openxmlformats.org/officeDocument/2006/relationships/image" Target="../media/image4.png"/><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slideLayout" Target="../slideLayouts/slideLayout1.xml"/><Relationship Id="rId22"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 name="图片 54"/>
          <p:cNvPicPr>
            <a:picLocks noChangeAspect="1"/>
          </p:cNvPicPr>
          <p:nvPr>
            <p:custDataLst>
              <p:tags r:id="rId1"/>
            </p:custDataLst>
          </p:nvPr>
        </p:nvPicPr>
        <p:blipFill>
          <a:blip r:embed="rId16"/>
          <a:stretch>
            <a:fillRect/>
          </a:stretch>
        </p:blipFill>
        <p:spPr>
          <a:xfrm>
            <a:off x="16134715" y="26199796"/>
            <a:ext cx="12287250" cy="6897039"/>
          </a:xfrm>
          <a:prstGeom prst="rect">
            <a:avLst/>
          </a:prstGeom>
        </p:spPr>
      </p:pic>
      <p:sp>
        <p:nvSpPr>
          <p:cNvPr id="15" name="TextBox 35"/>
          <p:cNvSpPr txBox="1"/>
          <p:nvPr>
            <p:custDataLst>
              <p:tags r:id="rId2"/>
            </p:custDataLst>
          </p:nvPr>
        </p:nvSpPr>
        <p:spPr>
          <a:xfrm>
            <a:off x="443865" y="713740"/>
            <a:ext cx="29431615" cy="1856105"/>
          </a:xfrm>
          <a:prstGeom prst="rect">
            <a:avLst/>
          </a:prstGeom>
          <a:ln w="12700">
            <a:miter lim="400000"/>
          </a:ln>
        </p:spPr>
        <p:txBody>
          <a:bodyPr wrap="square" lIns="35478" rIns="35478">
            <a:noAutofit/>
          </a:bodyPr>
          <a:lstStyle>
            <a:lvl1pPr>
              <a:defRPr sz="5500">
                <a:latin typeface="Arial" panose="020B0604020202090204"/>
                <a:ea typeface="Arial" panose="020B0604020202090204"/>
                <a:cs typeface="Arial" panose="020B0604020202090204"/>
                <a:sym typeface="Arial" panose="020B0604020202090204"/>
              </a:defRPr>
            </a:lvl1pPr>
          </a:lstStyle>
          <a:p>
            <a:pPr indent="0" algn="ctr" fontAlgn="auto">
              <a:lnSpc>
                <a:spcPct val="150000"/>
              </a:lnSpc>
            </a:pPr>
            <a:r>
              <a:rPr lang="en-GB" altLang="zh-CN" sz="4400" b="1" dirty="0">
                <a:effectLst/>
                <a:latin typeface="Times New Roman" panose="02020603050405020304" pitchFamily="18" charset="0"/>
                <a:cs typeface="Times New Roman" panose="02020603050405020304" pitchFamily="18" charset="0"/>
              </a:rPr>
              <a:t> MODALITY-DEPENDENT SENTIMENTS EXPLORING FOR MULTI-MODAL SENTIMENT</a:t>
            </a:r>
            <a:r>
              <a:rPr lang="en-US" altLang="en-GB" sz="4400" b="1" dirty="0">
                <a:effectLst/>
                <a:latin typeface="Times New Roman" panose="02020603050405020304" pitchFamily="18" charset="0"/>
                <a:cs typeface="Times New Roman" panose="02020603050405020304" pitchFamily="18" charset="0"/>
              </a:rPr>
              <a:t> </a:t>
            </a:r>
            <a:r>
              <a:rPr lang="en-GB" altLang="zh-CN" sz="4400" b="1" dirty="0">
                <a:latin typeface="Times New Roman" panose="02020603050405020304" pitchFamily="18" charset="0"/>
                <a:cs typeface="Times New Roman" panose="02020603050405020304" pitchFamily="18" charset="0"/>
              </a:rPr>
              <a:t>CLASSIFICATION</a:t>
            </a:r>
          </a:p>
        </p:txBody>
      </p:sp>
      <p:sp>
        <p:nvSpPr>
          <p:cNvPr id="18" name="TextBox 37"/>
          <p:cNvSpPr txBox="1"/>
          <p:nvPr>
            <p:custDataLst>
              <p:tags r:id="rId3"/>
            </p:custDataLst>
          </p:nvPr>
        </p:nvSpPr>
        <p:spPr>
          <a:xfrm>
            <a:off x="4748530" y="1819275"/>
            <a:ext cx="20660360" cy="507365"/>
          </a:xfrm>
          <a:prstGeom prst="rect">
            <a:avLst/>
          </a:prstGeom>
          <a:ln w="12700">
            <a:miter lim="400000"/>
          </a:ln>
        </p:spPr>
        <p:txBody>
          <a:bodyPr wrap="square" lIns="35478" rIns="35478">
            <a:noAutofit/>
          </a:bodyPr>
          <a:lstStyle/>
          <a:p>
            <a:pPr indent="0" algn="ctr" fontAlgn="auto">
              <a:lnSpc>
                <a:spcPct val="100000"/>
              </a:lnSpc>
              <a:spcBef>
                <a:spcPts val="1000"/>
              </a:spcBef>
              <a:defRPr sz="2100">
                <a:latin typeface="Arial" panose="020B0604020202090204"/>
                <a:ea typeface="Arial" panose="020B0604020202090204"/>
                <a:cs typeface="Arial" panose="020B0604020202090204"/>
                <a:sym typeface="Arial" panose="020B0604020202090204"/>
              </a:defRPr>
            </a:pPr>
            <a:r>
              <a:rPr lang="en-US" altLang="zh-CN" sz="3200" b="1" dirty="0">
                <a:latin typeface="Times New Roman Regular" panose="02020603050405020304" charset="0"/>
                <a:cs typeface="Times New Roman Regular" panose="02020603050405020304" charset="0"/>
              </a:rPr>
              <a:t>Jingzhe</a:t>
            </a:r>
            <a:r>
              <a:rPr lang="zh-CN" altLang="en-US" sz="3200" b="1" dirty="0">
                <a:latin typeface="Times New Roman Regular" panose="02020603050405020304" charset="0"/>
                <a:cs typeface="Times New Roman Regular" panose="02020603050405020304" charset="0"/>
              </a:rPr>
              <a:t> </a:t>
            </a:r>
            <a:r>
              <a:rPr lang="en-US" altLang="zh-CN" sz="3200" b="1" dirty="0">
                <a:latin typeface="Times New Roman Regular" panose="02020603050405020304" charset="0"/>
                <a:cs typeface="Times New Roman Regular" panose="02020603050405020304" charset="0"/>
              </a:rPr>
              <a:t>Li</a:t>
            </a:r>
            <a:r>
              <a:rPr lang="en-US" altLang="zh-CN" sz="3200" baseline="30000" dirty="0">
                <a:latin typeface="Times New Roman Regular" panose="02020603050405020304" charset="0"/>
                <a:cs typeface="Times New Roman Regular" panose="02020603050405020304" charset="0"/>
              </a:rPr>
              <a:t>123</a:t>
            </a:r>
            <a:r>
              <a:rPr lang="en-US" altLang="zh-CN" sz="3200" b="1" dirty="0">
                <a:latin typeface="Times New Roman Regular" panose="02020603050405020304" charset="0"/>
                <a:cs typeface="Times New Roman Regular" panose="02020603050405020304" charset="0"/>
              </a:rPr>
              <a:t>,</a:t>
            </a:r>
            <a:r>
              <a:rPr lang="zh-CN" altLang="en-US" sz="3200" b="1" dirty="0">
                <a:latin typeface="Times New Roman Regular" panose="02020603050405020304" charset="0"/>
                <a:cs typeface="Times New Roman Regular" panose="02020603050405020304" charset="0"/>
              </a:rPr>
              <a:t> </a:t>
            </a:r>
            <a:r>
              <a:rPr lang="en-US" altLang="zh-CN" sz="3200" b="1" dirty="0">
                <a:latin typeface="Times New Roman Regular" panose="02020603050405020304" charset="0"/>
                <a:cs typeface="Times New Roman Regular" panose="02020603050405020304" charset="0"/>
              </a:rPr>
              <a:t>Chenji Wang</a:t>
            </a:r>
            <a:r>
              <a:rPr lang="en-US" altLang="zh-CN" sz="3200" baseline="30000" dirty="0">
                <a:latin typeface="Times New Roman Regular" panose="02020603050405020304" charset="0"/>
                <a:cs typeface="Times New Roman Regular" panose="02020603050405020304" charset="0"/>
              </a:rPr>
              <a:t>123</a:t>
            </a:r>
            <a:r>
              <a:rPr lang="en-US" altLang="zh-CN" sz="3200" b="1" dirty="0">
                <a:latin typeface="Times New Roman Regular" panose="02020603050405020304" charset="0"/>
                <a:cs typeface="Times New Roman Regular" panose="02020603050405020304" charset="0"/>
              </a:rPr>
              <a:t>,</a:t>
            </a:r>
            <a:r>
              <a:rPr lang="zh-CN" altLang="en-US" sz="3200" b="1" dirty="0">
                <a:latin typeface="Times New Roman Regular" panose="02020603050405020304" charset="0"/>
                <a:cs typeface="Times New Roman Regular" panose="02020603050405020304" charset="0"/>
              </a:rPr>
              <a:t> </a:t>
            </a:r>
            <a:r>
              <a:rPr lang="en-US" altLang="zh-CN" sz="3200" b="1" dirty="0" err="1">
                <a:latin typeface="Times New Roman Regular" panose="02020603050405020304" charset="0"/>
                <a:cs typeface="Times New Roman Regular" panose="02020603050405020304" charset="0"/>
              </a:rPr>
              <a:t>Zhiming Luo</a:t>
            </a:r>
            <a:r>
              <a:rPr lang="en-US" altLang="zh-CN" sz="3200" baseline="30000" dirty="0">
                <a:latin typeface="Times New Roman Regular" panose="02020603050405020304" charset="0"/>
                <a:cs typeface="Times New Roman Regular" panose="02020603050405020304" charset="0"/>
              </a:rPr>
              <a:t>4</a:t>
            </a:r>
            <a:r>
              <a:rPr lang="en-US" altLang="zh-CN" sz="3200" b="1" dirty="0">
                <a:latin typeface="Times New Roman Regular" panose="02020603050405020304" charset="0"/>
                <a:cs typeface="Times New Roman Regular" panose="02020603050405020304" charset="0"/>
              </a:rPr>
              <a:t>,</a:t>
            </a:r>
            <a:r>
              <a:rPr lang="zh-CN" altLang="en-US" sz="3200" b="1" dirty="0">
                <a:latin typeface="Times New Roman Regular" panose="02020603050405020304" charset="0"/>
                <a:cs typeface="Times New Roman Regular" panose="02020603050405020304" charset="0"/>
              </a:rPr>
              <a:t> </a:t>
            </a:r>
            <a:r>
              <a:rPr lang="en-US" altLang="zh-CN" sz="3200" b="1" dirty="0">
                <a:latin typeface="Times New Roman Regular" panose="02020603050405020304" charset="0"/>
                <a:cs typeface="Times New Roman Regular" panose="02020603050405020304" charset="0"/>
              </a:rPr>
              <a:t>Yuxian Wu</a:t>
            </a:r>
            <a:r>
              <a:rPr lang="en-US" altLang="zh-CN" sz="3200" baseline="30000" dirty="0">
                <a:latin typeface="Times New Roman Regular" panose="02020603050405020304" charset="0"/>
                <a:cs typeface="Times New Roman Regular" panose="02020603050405020304" charset="0"/>
              </a:rPr>
              <a:t>123</a:t>
            </a:r>
            <a:r>
              <a:rPr lang="en-US" altLang="zh-CN" sz="3200" b="1" dirty="0">
                <a:latin typeface="Times New Roman Regular" panose="02020603050405020304" charset="0"/>
                <a:cs typeface="Times New Roman Regular" panose="02020603050405020304" charset="0"/>
              </a:rPr>
              <a:t>, and</a:t>
            </a:r>
            <a:r>
              <a:rPr lang="zh-CN" altLang="en-US" sz="3200" b="1" dirty="0">
                <a:latin typeface="Times New Roman Regular" panose="02020603050405020304" charset="0"/>
                <a:cs typeface="Times New Roman Regular" panose="02020603050405020304" charset="0"/>
              </a:rPr>
              <a:t> </a:t>
            </a:r>
            <a:r>
              <a:rPr lang="en-US" altLang="zh-CN" sz="3200" b="1" dirty="0">
                <a:latin typeface="Times New Roman Regular" panose="02020603050405020304" charset="0"/>
                <a:cs typeface="Times New Roman Regular" panose="02020603050405020304" charset="0"/>
              </a:rPr>
              <a:t>Xingpeng Jiang</a:t>
            </a:r>
            <a:r>
              <a:rPr lang="en-US" altLang="zh-CN" sz="3200" baseline="30000" dirty="0">
                <a:latin typeface="Times New Roman Regular" panose="02020603050405020304" charset="0"/>
                <a:cs typeface="Times New Roman Regular" panose="02020603050405020304" charset="0"/>
              </a:rPr>
              <a:t>123</a:t>
            </a:r>
            <a:endParaRPr lang="en-US" altLang="zh-CN" sz="3200" b="1" baseline="30000" dirty="0">
              <a:latin typeface="Times New Roman Regular" panose="02020603050405020304" charset="0"/>
              <a:cs typeface="Times New Roman Regular" panose="02020603050405020304" charset="0"/>
            </a:endParaRPr>
          </a:p>
        </p:txBody>
      </p:sp>
      <p:sp>
        <p:nvSpPr>
          <p:cNvPr id="20" name="文本框 19"/>
          <p:cNvSpPr txBox="1"/>
          <p:nvPr>
            <p:custDataLst>
              <p:tags r:id="rId4"/>
            </p:custDataLst>
          </p:nvPr>
        </p:nvSpPr>
        <p:spPr>
          <a:xfrm>
            <a:off x="2250440" y="2381885"/>
            <a:ext cx="25439370" cy="2044700"/>
          </a:xfrm>
          <a:prstGeom prst="rect">
            <a:avLst/>
          </a:prstGeom>
          <a:noFill/>
        </p:spPr>
        <p:txBody>
          <a:bodyPr wrap="square">
            <a:noAutofit/>
          </a:bodyPr>
          <a:lstStyle/>
          <a:p>
            <a:pPr indent="0" algn="ctr" fontAlgn="auto"/>
            <a:r>
              <a:rPr lang="en-US" altLang="zh-CN" sz="3200" baseline="30000" dirty="0">
                <a:latin typeface="Times New Roman Regular" panose="02020603050405020304" charset="0"/>
                <a:cs typeface="Times New Roman Regular" panose="02020603050405020304" charset="0"/>
              </a:rPr>
              <a:t>1 </a:t>
            </a:r>
            <a:r>
              <a:rPr lang="en-US" altLang="zh-CN" sz="3200" dirty="0">
                <a:latin typeface="Times New Roman Regular" panose="02020603050405020304" charset="0"/>
                <a:cs typeface="Times New Roman Regular" panose="02020603050405020304" charset="0"/>
              </a:rPr>
              <a:t>Hubei Provincial Key Laboratory of Artificial Intelligence and Smart Learning</a:t>
            </a:r>
          </a:p>
          <a:p>
            <a:pPr indent="0" algn="ctr" fontAlgn="auto"/>
            <a:r>
              <a:rPr lang="en-US" altLang="zh-CN" sz="3200" baseline="30000" dirty="0">
                <a:latin typeface="Times New Roman Regular" panose="02020603050405020304" charset="0"/>
                <a:cs typeface="Times New Roman Regular" panose="02020603050405020304" charset="0"/>
              </a:rPr>
              <a:t>2 </a:t>
            </a:r>
            <a:r>
              <a:rPr lang="en-US" altLang="zh-CN" sz="3200" dirty="0">
                <a:latin typeface="Times New Roman Regular" panose="02020603050405020304" charset="0"/>
                <a:cs typeface="Times New Roman Regular" panose="02020603050405020304" charset="0"/>
              </a:rPr>
              <a:t>National Language Resources Monitoring and Research Center for Network Media</a:t>
            </a:r>
          </a:p>
          <a:p>
            <a:pPr indent="0" algn="ctr" fontAlgn="auto"/>
            <a:r>
              <a:rPr lang="en-US" altLang="zh-CN" sz="3200" baseline="30000" dirty="0">
                <a:latin typeface="Times New Roman Regular" panose="02020603050405020304" charset="0"/>
                <a:cs typeface="Times New Roman Regular" panose="02020603050405020304" charset="0"/>
              </a:rPr>
              <a:t>3</a:t>
            </a:r>
            <a:r>
              <a:rPr lang="en-US" altLang="zh-CN" sz="3200" dirty="0">
                <a:latin typeface="Times New Roman Regular" panose="02020603050405020304" charset="0"/>
                <a:cs typeface="Times New Roman Regular" panose="02020603050405020304" charset="0"/>
              </a:rPr>
              <a:t>School of Computer Science, Central China Normal University, Wuhan, China</a:t>
            </a:r>
          </a:p>
          <a:p>
            <a:pPr indent="0" algn="ctr" fontAlgn="auto"/>
            <a:r>
              <a:rPr lang="en-US" altLang="zh-CN" sz="3200" baseline="30000" dirty="0">
                <a:latin typeface="Times New Roman Regular" panose="02020603050405020304" charset="0"/>
                <a:cs typeface="Times New Roman Regular" panose="02020603050405020304" charset="0"/>
              </a:rPr>
              <a:t>4</a:t>
            </a:r>
            <a:r>
              <a:rPr lang="en-US" altLang="zh-CN" sz="3200" dirty="0">
                <a:latin typeface="Times New Roman Regular" panose="02020603050405020304" charset="0"/>
                <a:cs typeface="Times New Roman Regular" panose="02020603050405020304" charset="0"/>
              </a:rPr>
              <a:t>Department of Artificial Intelligence, Xiamen University, Xiamen, China </a:t>
            </a:r>
          </a:p>
        </p:txBody>
      </p:sp>
      <p:sp>
        <p:nvSpPr>
          <p:cNvPr id="28" name="Rectangle 5"/>
          <p:cNvSpPr>
            <a:spLocks noChangeArrowheads="1"/>
          </p:cNvSpPr>
          <p:nvPr>
            <p:custDataLst>
              <p:tags r:id="rId5"/>
            </p:custDataLst>
          </p:nvPr>
        </p:nvSpPr>
        <p:spPr bwMode="auto">
          <a:xfrm>
            <a:off x="1630045" y="5067343"/>
            <a:ext cx="12912725" cy="1116000"/>
          </a:xfrm>
          <a:prstGeom prst="rect">
            <a:avLst/>
          </a:prstGeom>
          <a:gradFill>
            <a:gsLst>
              <a:gs pos="5000">
                <a:srgbClr val="044DA2">
                  <a:lumMod val="100000"/>
                </a:srgbClr>
              </a:gs>
              <a:gs pos="100000">
                <a:srgbClr val="1482A5"/>
              </a:gs>
            </a:gsLst>
            <a:lin ang="0" scaled="1"/>
          </a:gradFill>
          <a:ln>
            <a:noFill/>
          </a:ln>
          <a:effectLst/>
        </p:spPr>
        <p:txBody>
          <a:bodyPr wrap="none" lIns="141918" tIns="35478" rIns="141918" bIns="35478" anchor="ctr"/>
          <a:lstStyle>
            <a:defPPr>
              <a:defRPr kern="1200"/>
            </a:defPPr>
          </a:lstStyle>
          <a:p>
            <a:pPr defTabSz="3136265"/>
            <a:r>
              <a:rPr lang="en-US" sz="4400" b="1" dirty="0">
                <a:solidFill>
                  <a:schemeClr val="bg1"/>
                </a:solidFill>
                <a:latin typeface="Times New Roman" panose="02020603050405020304" pitchFamily="18" charset="0"/>
                <a:cs typeface="Times New Roman" panose="02020603050405020304" pitchFamily="18" charset="0"/>
              </a:rPr>
              <a:t> Abstract</a:t>
            </a:r>
          </a:p>
        </p:txBody>
      </p:sp>
      <p:sp>
        <p:nvSpPr>
          <p:cNvPr id="32" name="Rectangle 5"/>
          <p:cNvSpPr>
            <a:spLocks noChangeArrowheads="1"/>
          </p:cNvSpPr>
          <p:nvPr>
            <p:custDataLst>
              <p:tags r:id="rId6"/>
            </p:custDataLst>
          </p:nvPr>
        </p:nvSpPr>
        <p:spPr bwMode="auto">
          <a:xfrm>
            <a:off x="15861665" y="5067343"/>
            <a:ext cx="12912725" cy="1116000"/>
          </a:xfrm>
          <a:prstGeom prst="rect">
            <a:avLst/>
          </a:prstGeom>
          <a:gradFill>
            <a:gsLst>
              <a:gs pos="5000">
                <a:srgbClr val="044DA2">
                  <a:lumMod val="100000"/>
                </a:srgbClr>
              </a:gs>
              <a:gs pos="100000">
                <a:srgbClr val="1482A5"/>
              </a:gs>
            </a:gsLst>
            <a:lin ang="0" scaled="1"/>
          </a:gradFill>
          <a:ln>
            <a:noFill/>
          </a:ln>
          <a:effectLst/>
        </p:spPr>
        <p:txBody>
          <a:bodyPr wrap="none" lIns="141918" tIns="35478" rIns="141918" bIns="35478" anchor="ctr"/>
          <a:lstStyle>
            <a:defPPr>
              <a:defRPr kern="1200"/>
            </a:defPPr>
          </a:lstStyle>
          <a:p>
            <a:pPr defTabSz="3136265"/>
            <a:r>
              <a:rPr lang="en-US" sz="4400" b="1" dirty="0">
                <a:solidFill>
                  <a:schemeClr val="bg1"/>
                </a:solidFill>
                <a:latin typeface="Times New Roman" panose="02020603050405020304" pitchFamily="18" charset="0"/>
                <a:cs typeface="Times New Roman" panose="02020603050405020304" pitchFamily="18" charset="0"/>
              </a:rPr>
              <a:t> Motivation</a:t>
            </a:r>
          </a:p>
        </p:txBody>
      </p:sp>
      <p:sp>
        <p:nvSpPr>
          <p:cNvPr id="41" name="Rectangle 5"/>
          <p:cNvSpPr>
            <a:spLocks noChangeArrowheads="1"/>
          </p:cNvSpPr>
          <p:nvPr>
            <p:custDataLst>
              <p:tags r:id="rId7"/>
            </p:custDataLst>
          </p:nvPr>
        </p:nvSpPr>
        <p:spPr bwMode="auto">
          <a:xfrm>
            <a:off x="1630045" y="18658675"/>
            <a:ext cx="12912725" cy="1116000"/>
          </a:xfrm>
          <a:prstGeom prst="rect">
            <a:avLst/>
          </a:prstGeom>
          <a:gradFill>
            <a:gsLst>
              <a:gs pos="5000">
                <a:srgbClr val="044DA2">
                  <a:lumMod val="100000"/>
                </a:srgbClr>
              </a:gs>
              <a:gs pos="100000">
                <a:srgbClr val="1482A5"/>
              </a:gs>
            </a:gsLst>
            <a:lin ang="0" scaled="1"/>
          </a:gradFill>
          <a:ln>
            <a:noFill/>
          </a:ln>
          <a:effectLst/>
        </p:spPr>
        <p:txBody>
          <a:bodyPr wrap="none" lIns="141918" tIns="35478" rIns="141918" bIns="35478" anchor="ctr"/>
          <a:lstStyle>
            <a:defPPr>
              <a:defRPr kern="1200"/>
            </a:defPPr>
          </a:lstStyle>
          <a:p>
            <a:pPr defTabSz="3136265"/>
            <a:r>
              <a:rPr lang="en-US" sz="4400" b="1" dirty="0">
                <a:solidFill>
                  <a:schemeClr val="bg1"/>
                </a:solidFill>
                <a:latin typeface="Times New Roman" panose="02020603050405020304" pitchFamily="18" charset="0"/>
                <a:cs typeface="Times New Roman" panose="02020603050405020304" pitchFamily="18" charset="0"/>
              </a:rPr>
              <a:t> Method</a:t>
            </a:r>
          </a:p>
        </p:txBody>
      </p:sp>
      <p:sp>
        <p:nvSpPr>
          <p:cNvPr id="42" name="Rectangle 5"/>
          <p:cNvSpPr>
            <a:spLocks noChangeArrowheads="1"/>
          </p:cNvSpPr>
          <p:nvPr>
            <p:custDataLst>
              <p:tags r:id="rId8"/>
            </p:custDataLst>
          </p:nvPr>
        </p:nvSpPr>
        <p:spPr bwMode="auto">
          <a:xfrm>
            <a:off x="15861665" y="15695251"/>
            <a:ext cx="12912725" cy="1154474"/>
          </a:xfrm>
          <a:prstGeom prst="rect">
            <a:avLst/>
          </a:prstGeom>
          <a:gradFill>
            <a:gsLst>
              <a:gs pos="5000">
                <a:srgbClr val="044DA2">
                  <a:lumMod val="100000"/>
                </a:srgbClr>
              </a:gs>
              <a:gs pos="100000">
                <a:srgbClr val="1482A5"/>
              </a:gs>
            </a:gsLst>
            <a:lin ang="0" scaled="1"/>
          </a:gradFill>
          <a:ln>
            <a:noFill/>
          </a:ln>
          <a:effectLst/>
        </p:spPr>
        <p:txBody>
          <a:bodyPr wrap="none" lIns="141918" tIns="35478" rIns="141918" bIns="35478" anchor="ctr"/>
          <a:lstStyle>
            <a:defPPr>
              <a:defRPr kern="1200"/>
            </a:defPPr>
          </a:lstStyle>
          <a:p>
            <a:pPr algn="l" defTabSz="3136265"/>
            <a:r>
              <a:rPr lang="en-US" sz="4400" b="1" dirty="0">
                <a:solidFill>
                  <a:schemeClr val="bg1"/>
                </a:solidFill>
                <a:latin typeface="Times New Roman" panose="02020603050405020304" pitchFamily="18" charset="0"/>
                <a:cs typeface="Times New Roman" panose="02020603050405020304" pitchFamily="18" charset="0"/>
                <a:sym typeface="+mn-ea"/>
              </a:rPr>
              <a:t> Experimental Results</a:t>
            </a:r>
          </a:p>
        </p:txBody>
      </p:sp>
      <p:sp>
        <p:nvSpPr>
          <p:cNvPr id="43" name="Rectangle 5"/>
          <p:cNvSpPr>
            <a:spLocks noChangeArrowheads="1"/>
          </p:cNvSpPr>
          <p:nvPr>
            <p:custDataLst>
              <p:tags r:id="rId9"/>
            </p:custDataLst>
          </p:nvPr>
        </p:nvSpPr>
        <p:spPr bwMode="auto">
          <a:xfrm>
            <a:off x="15861665" y="33096835"/>
            <a:ext cx="12912725" cy="1356360"/>
          </a:xfrm>
          <a:prstGeom prst="rect">
            <a:avLst/>
          </a:prstGeom>
          <a:gradFill>
            <a:gsLst>
              <a:gs pos="5000">
                <a:srgbClr val="044DA2">
                  <a:lumMod val="100000"/>
                </a:srgbClr>
              </a:gs>
              <a:gs pos="100000">
                <a:srgbClr val="1482A5"/>
              </a:gs>
            </a:gsLst>
            <a:lin ang="0" scaled="1"/>
          </a:gradFill>
          <a:ln>
            <a:noFill/>
          </a:ln>
          <a:effectLst/>
        </p:spPr>
        <p:txBody>
          <a:bodyPr wrap="none" lIns="141918" tIns="35478" rIns="141918" bIns="35478" anchor="ctr"/>
          <a:lstStyle>
            <a:defPPr>
              <a:defRPr kern="1200"/>
            </a:defPPr>
          </a:lstStyle>
          <a:p>
            <a:pPr algn="l" defTabSz="3136265"/>
            <a:r>
              <a:rPr lang="en-US" sz="4400" b="1" dirty="0">
                <a:solidFill>
                  <a:schemeClr val="bg1"/>
                </a:solidFill>
                <a:latin typeface="Times New Roman" panose="02020603050405020304" pitchFamily="18" charset="0"/>
                <a:cs typeface="Times New Roman" panose="02020603050405020304" pitchFamily="18" charset="0"/>
              </a:rPr>
              <a:t> </a:t>
            </a:r>
            <a:r>
              <a:rPr lang="en-US" sz="4400" b="1" dirty="0">
                <a:solidFill>
                  <a:schemeClr val="bg1"/>
                </a:solidFill>
                <a:latin typeface="Times New Roman" panose="02020603050405020304" pitchFamily="18" charset="0"/>
                <a:cs typeface="Times New Roman" panose="02020603050405020304" pitchFamily="18" charset="0"/>
                <a:sym typeface="+mn-ea"/>
              </a:rPr>
              <a:t>Conclusion</a:t>
            </a:r>
          </a:p>
        </p:txBody>
      </p:sp>
      <p:sp>
        <p:nvSpPr>
          <p:cNvPr id="44" name="文本框 43"/>
          <p:cNvSpPr txBox="1"/>
          <p:nvPr>
            <p:custDataLst>
              <p:tags r:id="rId10"/>
            </p:custDataLst>
          </p:nvPr>
        </p:nvSpPr>
        <p:spPr>
          <a:xfrm>
            <a:off x="1630045" y="6309830"/>
            <a:ext cx="12912090" cy="12402820"/>
          </a:xfrm>
          <a:prstGeom prst="rect">
            <a:avLst/>
          </a:prstGeom>
          <a:noFill/>
        </p:spPr>
        <p:txBody>
          <a:bodyPr wrap="square">
            <a:spAutoFit/>
          </a:bodyPr>
          <a:lstStyle/>
          <a:p>
            <a:pPr indent="0" algn="just" fontAlgn="auto"/>
            <a:r>
              <a:rPr lang="en-US" altLang="zh-CN" sz="4000" dirty="0">
                <a:latin typeface="Times New Roman" panose="02020603050405020304" pitchFamily="18" charset="0"/>
                <a:cs typeface="Times New Roman" panose="02020603050405020304" pitchFamily="18" charset="0"/>
              </a:rPr>
              <a:t>Recognizing human feelings from image and text is a core challenge of multi-modal data analysis, often applied in personalized advertising. Previous works aim at exploring the shared features, which are the matched contents between images and texts. However, the modality-dependent sentiment information (private features) in each modality is usually ignored by cross-modal interactions, the real sentiment is often reflected in one modality. In this paper, we propose a Modality-Dependent Sentiment Exploring framework (MDSE). First, to exploit the private features, we compare shared features with original image or text features, identifying previously overlooked unimodal features. Fusing the private and shared features can make the model more robust. Second, in order to obtain unified sentiment representations, we treat unimodal features and multi-modal fused features equally. We introduce a Modality-Agnostic Contrastive Loss (MACL) that performs contrastive learning between unimodal features and multi-modal fused features. The MACL can fully exploit sentiment information from multi-modal data and reduce the modality gap. </a:t>
            </a:r>
          </a:p>
        </p:txBody>
      </p:sp>
      <p:pic>
        <p:nvPicPr>
          <p:cNvPr id="46" name="图片 45" descr="/private/var/folders/tf/_4ph88cd1hgbhkpz8jc_z67c0000gn/T/com.kingsoft.wpsoffice.mac/photoeditapp/20240326144412/temp.pngtemp"/>
          <p:cNvPicPr>
            <a:picLocks noChangeAspect="1"/>
          </p:cNvPicPr>
          <p:nvPr/>
        </p:nvPicPr>
        <p:blipFill>
          <a:blip r:embed="rId17"/>
          <a:stretch>
            <a:fillRect/>
          </a:stretch>
        </p:blipFill>
        <p:spPr>
          <a:xfrm>
            <a:off x="1752788" y="20523445"/>
            <a:ext cx="12273410" cy="9837176"/>
          </a:xfrm>
          <a:prstGeom prst="rect">
            <a:avLst/>
          </a:prstGeom>
        </p:spPr>
      </p:pic>
      <p:sp>
        <p:nvSpPr>
          <p:cNvPr id="47" name="文本框 46"/>
          <p:cNvSpPr txBox="1"/>
          <p:nvPr/>
        </p:nvSpPr>
        <p:spPr>
          <a:xfrm>
            <a:off x="443865" y="19791307"/>
            <a:ext cx="15138400" cy="706755"/>
          </a:xfrm>
          <a:prstGeom prst="rect">
            <a:avLst/>
          </a:prstGeom>
          <a:noFill/>
        </p:spPr>
        <p:txBody>
          <a:bodyPr wrap="square" rtlCol="0" anchor="t">
            <a:spAutoFit/>
          </a:bodyPr>
          <a:lstStyle/>
          <a:p>
            <a:pPr algn="ctr"/>
            <a:r>
              <a:rPr lang="zh-CN" altLang="en-US" sz="4000" dirty="0">
                <a:latin typeface="Times New Roman Regular" panose="02020603050405020304" charset="0"/>
                <a:cs typeface="Times New Roman Regular" panose="02020603050405020304" charset="0"/>
              </a:rPr>
              <a:t>Overview of the proposed MDSE framework</a:t>
            </a:r>
          </a:p>
        </p:txBody>
      </p:sp>
      <p:sp>
        <p:nvSpPr>
          <p:cNvPr id="48" name="文本框 47"/>
          <p:cNvSpPr txBox="1"/>
          <p:nvPr/>
        </p:nvSpPr>
        <p:spPr>
          <a:xfrm>
            <a:off x="1629410" y="30245050"/>
            <a:ext cx="12912725" cy="12544425"/>
          </a:xfrm>
          <a:prstGeom prst="rect">
            <a:avLst/>
          </a:prstGeom>
          <a:noFill/>
        </p:spPr>
        <p:txBody>
          <a:bodyPr wrap="square" rtlCol="0" anchor="t">
            <a:noAutofit/>
          </a:bodyPr>
          <a:lstStyle/>
          <a:p>
            <a:pPr marL="457200" indent="-457200" algn="just" fontAlgn="auto">
              <a:buFont typeface="Wingdings" panose="05000000000000000000" charset="0"/>
              <a:buChar char=""/>
            </a:pPr>
            <a:r>
              <a:rPr lang="zh-CN" altLang="en-US" sz="4800" b="1" dirty="0">
                <a:latin typeface="Times New Roman Bold" panose="02020603050405020304" charset="0"/>
                <a:cs typeface="Times New Roman Bold" panose="02020603050405020304" charset="0"/>
              </a:rPr>
              <a:t>Dual Cross-Modal Interaction</a:t>
            </a:r>
          </a:p>
          <a:p>
            <a:pPr indent="0" algn="just" fontAlgn="auto">
              <a:buFont typeface="Wingdings" panose="05000000000000000000" charset="0"/>
              <a:buNone/>
            </a:pPr>
            <a:r>
              <a:rPr lang="zh-CN" altLang="en-US" sz="4000" dirty="0">
                <a:latin typeface="Times New Roman Regular" panose="02020603050405020304" charset="0"/>
                <a:cs typeface="Times New Roman Regular" panose="02020603050405020304" charset="0"/>
              </a:rPr>
              <a:t>The dual cross-modal interaction module utilizes the</a:t>
            </a:r>
            <a:r>
              <a:rPr lang="en-US" altLang="zh-CN" sz="4000" dirty="0">
                <a:latin typeface="Times New Roman Regular" panose="02020603050405020304" charset="0"/>
                <a:cs typeface="Times New Roman Regular" panose="02020603050405020304" charset="0"/>
              </a:rPr>
              <a:t> </a:t>
            </a:r>
            <a:r>
              <a:rPr lang="zh-CN" altLang="en-US" sz="4000" dirty="0">
                <a:latin typeface="Times New Roman Regular" panose="02020603050405020304" charset="0"/>
                <a:cs typeface="Times New Roman Regular" panose="02020603050405020304" charset="0"/>
              </a:rPr>
              <a:t>cross-attention block to extract</a:t>
            </a:r>
            <a:r>
              <a:rPr lang="en-US" altLang="zh-CN" sz="4000" dirty="0">
                <a:latin typeface="Times New Roman Regular" panose="02020603050405020304" charset="0"/>
                <a:cs typeface="Times New Roman Regular" panose="02020603050405020304" charset="0"/>
              </a:rPr>
              <a:t> </a:t>
            </a:r>
            <a:r>
              <a:rPr lang="zh-CN" altLang="en-US" sz="4000" dirty="0">
                <a:latin typeface="Times New Roman Regular" panose="02020603050405020304" charset="0"/>
                <a:cs typeface="Times New Roman Regular" panose="02020603050405020304" charset="0"/>
              </a:rPr>
              <a:t>multi-modal shared features.</a:t>
            </a:r>
            <a:r>
              <a:rPr lang="en-US" altLang="zh-CN" sz="4000" dirty="0">
                <a:latin typeface="Times New Roman Regular" panose="02020603050405020304" charset="0"/>
                <a:cs typeface="Times New Roman Regular" panose="02020603050405020304" charset="0"/>
              </a:rPr>
              <a:t>  The dual </a:t>
            </a:r>
            <a:r>
              <a:rPr lang="zh-CN" altLang="en-US" sz="4000" dirty="0">
                <a:latin typeface="Times New Roman Regular" panose="02020603050405020304" charset="0"/>
                <a:cs typeface="Times New Roman Regular" panose="02020603050405020304" charset="0"/>
              </a:rPr>
              <a:t>cross-modal interaction module has one co-attentional transformer layer. A co-attentional transformer layer contains</a:t>
            </a:r>
            <a:r>
              <a:rPr lang="en-US" altLang="zh-CN" sz="4000" dirty="0">
                <a:latin typeface="Times New Roman Regular" panose="02020603050405020304" charset="0"/>
                <a:cs typeface="Times New Roman Regular" panose="02020603050405020304" charset="0"/>
              </a:rPr>
              <a:t> </a:t>
            </a:r>
            <a:r>
              <a:rPr lang="zh-CN" altLang="en-US" sz="4000" dirty="0">
                <a:latin typeface="Times New Roman Regular" panose="02020603050405020304" charset="0"/>
                <a:cs typeface="Times New Roman Regular" panose="02020603050405020304" charset="0"/>
              </a:rPr>
              <a:t>a cross-attention block (CA) and a feed-forward layer (FF).</a:t>
            </a:r>
          </a:p>
          <a:p>
            <a:pPr marL="457200" indent="-457200" algn="just" fontAlgn="auto">
              <a:buFont typeface="Wingdings" panose="05000000000000000000" charset="0"/>
              <a:buChar char=""/>
            </a:pPr>
            <a:r>
              <a:rPr lang="zh-CN" altLang="en-US" sz="4800" b="1" dirty="0">
                <a:latin typeface="Times New Roman Bold" panose="02020603050405020304" charset="0"/>
                <a:cs typeface="Times New Roman Bold" panose="02020603050405020304" charset="0"/>
              </a:rPr>
              <a:t>Private Feature Learning</a:t>
            </a:r>
          </a:p>
          <a:p>
            <a:pPr indent="0" algn="just" fontAlgn="auto">
              <a:buFont typeface="Wingdings" panose="05000000000000000000" charset="0"/>
              <a:buNone/>
            </a:pPr>
            <a:r>
              <a:rPr lang="en-US" altLang="zh-CN" sz="4000" dirty="0">
                <a:latin typeface="Times New Roman Regular" panose="02020603050405020304" charset="0"/>
                <a:cs typeface="Times New Roman Regular" panose="02020603050405020304" charset="0"/>
              </a:rPr>
              <a:t>W</a:t>
            </a:r>
            <a:r>
              <a:rPr lang="zh-CN" altLang="en-US" sz="4000" dirty="0">
                <a:latin typeface="Times New Roman Regular" panose="02020603050405020304" charset="0"/>
                <a:cs typeface="Times New Roman Regular" panose="02020603050405020304" charset="0"/>
              </a:rPr>
              <a:t>e propose a private feature learning</a:t>
            </a:r>
            <a:r>
              <a:rPr lang="en-US" altLang="zh-CN" sz="4000" dirty="0">
                <a:latin typeface="Times New Roman Regular" panose="02020603050405020304" charset="0"/>
                <a:cs typeface="Times New Roman Regular" panose="02020603050405020304" charset="0"/>
              </a:rPr>
              <a:t> </a:t>
            </a:r>
            <a:r>
              <a:rPr lang="zh-CN" altLang="en-US" sz="4000" dirty="0">
                <a:latin typeface="Times New Roman Regular" panose="02020603050405020304" charset="0"/>
                <a:cs typeface="Times New Roman Regular" panose="02020603050405020304" charset="0"/>
              </a:rPr>
              <a:t>module </a:t>
            </a:r>
            <a:r>
              <a:rPr lang="en-US" altLang="zh-CN" sz="4000" dirty="0">
                <a:latin typeface="Times New Roman Regular" panose="02020603050405020304" charset="0"/>
                <a:cs typeface="Times New Roman Regular" panose="02020603050405020304" charset="0"/>
              </a:rPr>
              <a:t>(PFL)</a:t>
            </a:r>
            <a:r>
              <a:rPr lang="zh-CN" altLang="en-US" sz="4000" dirty="0">
                <a:latin typeface="Times New Roman Regular" panose="02020603050405020304" charset="0"/>
                <a:cs typeface="Times New Roman Regular" panose="02020603050405020304" charset="0"/>
              </a:rPr>
              <a:t>. Given unimodal image embeddings and the intermediate features, we obtain the similarity matrix</a:t>
            </a:r>
            <a:r>
              <a:rPr lang="en-US" altLang="zh-CN" sz="4000" dirty="0">
                <a:latin typeface="Times New Roman Regular" panose="02020603050405020304" charset="0"/>
                <a:cs typeface="Times New Roman Regular" panose="02020603050405020304" charset="0"/>
              </a:rPr>
              <a:t> </a:t>
            </a:r>
            <a:r>
              <a:rPr lang="zh-CN" altLang="en-US" sz="4000" dirty="0">
                <a:latin typeface="Times New Roman Regular" panose="02020603050405020304" charset="0"/>
                <a:cs typeface="Times New Roman Regular" panose="02020603050405020304" charset="0"/>
              </a:rPr>
              <a:t>by</a:t>
            </a:r>
            <a:r>
              <a:rPr lang="en-US" altLang="zh-CN" sz="4000" dirty="0">
                <a:latin typeface="Times New Roman Regular" panose="02020603050405020304" charset="0"/>
                <a:cs typeface="Times New Roman Regular" panose="02020603050405020304" charset="0"/>
              </a:rPr>
              <a:t> </a:t>
            </a:r>
            <a:r>
              <a:rPr lang="zh-CN" altLang="en-US" sz="4000" dirty="0">
                <a:latin typeface="Times New Roman Regular" panose="02020603050405020304" charset="0"/>
                <a:cs typeface="Times New Roman Regular" panose="02020603050405020304" charset="0"/>
              </a:rPr>
              <a:t>computing the similarities between every image patch embedding and intermediate image patch featur</a:t>
            </a:r>
            <a:r>
              <a:rPr lang="en-US" altLang="zh-CN" sz="4000" dirty="0">
                <a:latin typeface="Times New Roman Regular" panose="02020603050405020304" charset="0"/>
                <a:cs typeface="Times New Roman Regular" panose="02020603050405020304" charset="0"/>
              </a:rPr>
              <a:t>e. Then, we reverse the importance vector and multiply it with the original image embeddings to obtain the ignored features.</a:t>
            </a:r>
            <a:endParaRPr lang="zh-CN" altLang="en-US" sz="4000" dirty="0">
              <a:latin typeface="Times New Roman Regular" panose="02020603050405020304" charset="0"/>
              <a:cs typeface="Times New Roman Regular" panose="02020603050405020304" charset="0"/>
            </a:endParaRPr>
          </a:p>
          <a:p>
            <a:pPr marL="457200" indent="-457200" algn="just" fontAlgn="auto">
              <a:buFont typeface="Wingdings" panose="05000000000000000000" charset="0"/>
              <a:buChar char=""/>
            </a:pPr>
            <a:r>
              <a:rPr lang="zh-CN" altLang="en-US" sz="4800" b="1" dirty="0">
                <a:latin typeface="Times New Roman Bold" panose="02020603050405020304" charset="0"/>
                <a:cs typeface="Times New Roman Bold" panose="02020603050405020304" charset="0"/>
              </a:rPr>
              <a:t>Modality-Agnostic Contrastive Loss</a:t>
            </a:r>
          </a:p>
          <a:p>
            <a:pPr indent="0" algn="just" fontAlgn="auto">
              <a:buFont typeface="Wingdings" panose="05000000000000000000" charset="0"/>
              <a:buNone/>
            </a:pPr>
            <a:r>
              <a:rPr lang="en-US" altLang="zh-CN" sz="4000" dirty="0">
                <a:latin typeface="Times New Roman Regular" panose="02020603050405020304" charset="0"/>
                <a:cs typeface="Times New Roman Regular" panose="02020603050405020304" charset="0"/>
              </a:rPr>
              <a:t>W</a:t>
            </a:r>
            <a:r>
              <a:rPr lang="zh-CN" altLang="en-US" sz="4000" dirty="0">
                <a:latin typeface="Times New Roman Regular" panose="02020603050405020304" charset="0"/>
                <a:cs typeface="Times New Roman Regular" panose="02020603050405020304" charset="0"/>
              </a:rPr>
              <a:t>e propose a modality-agnostic contrastive loss to</a:t>
            </a:r>
            <a:r>
              <a:rPr lang="en-US" altLang="zh-CN" sz="4000" dirty="0">
                <a:latin typeface="Times New Roman Regular" panose="02020603050405020304" charset="0"/>
                <a:cs typeface="Times New Roman Regular" panose="02020603050405020304" charset="0"/>
              </a:rPr>
              <a:t> </a:t>
            </a:r>
            <a:r>
              <a:rPr lang="zh-CN" altLang="en-US" sz="4000" dirty="0">
                <a:latin typeface="Times New Roman Regular" panose="02020603050405020304" charset="0"/>
                <a:cs typeface="Times New Roman Regular" panose="02020603050405020304" charset="0"/>
              </a:rPr>
              <a:t>learn modality-invariant sentiment representations. MACL</a:t>
            </a:r>
            <a:r>
              <a:rPr lang="en-US" altLang="zh-CN" sz="4000" dirty="0">
                <a:latin typeface="Times New Roman Regular" panose="02020603050405020304" charset="0"/>
                <a:cs typeface="Times New Roman Regular" panose="02020603050405020304" charset="0"/>
              </a:rPr>
              <a:t> </a:t>
            </a:r>
            <a:r>
              <a:rPr lang="zh-CN" altLang="en-US" sz="4000" dirty="0">
                <a:latin typeface="Times New Roman Regular" panose="02020603050405020304" charset="0"/>
                <a:cs typeface="Times New Roman Regular" panose="02020603050405020304" charset="0"/>
              </a:rPr>
              <a:t>considers the image, text, and image-text pair as three</a:t>
            </a:r>
            <a:r>
              <a:rPr lang="en-US" altLang="zh-CN" sz="4000" dirty="0">
                <a:latin typeface="Times New Roman Regular" panose="02020603050405020304" charset="0"/>
                <a:cs typeface="Times New Roman Regular" panose="02020603050405020304" charset="0"/>
              </a:rPr>
              <a:t> </a:t>
            </a:r>
            <a:r>
              <a:rPr lang="zh-CN" altLang="en-US" sz="4000" dirty="0">
                <a:latin typeface="Times New Roman Regular" panose="02020603050405020304" charset="0"/>
                <a:cs typeface="Times New Roman Regular" panose="02020603050405020304" charset="0"/>
              </a:rPr>
              <a:t>samples; it performs contrastive learning among them.</a:t>
            </a:r>
          </a:p>
        </p:txBody>
      </p:sp>
      <p:sp>
        <p:nvSpPr>
          <p:cNvPr id="51" name="文本框 50"/>
          <p:cNvSpPr txBox="1"/>
          <p:nvPr/>
        </p:nvSpPr>
        <p:spPr>
          <a:xfrm>
            <a:off x="15861665" y="25692735"/>
            <a:ext cx="14013815" cy="584775"/>
          </a:xfrm>
          <a:prstGeom prst="rect">
            <a:avLst/>
          </a:prstGeom>
          <a:solidFill>
            <a:srgbClr val="FFFFFF"/>
          </a:solidFill>
        </p:spPr>
        <p:txBody>
          <a:bodyPr wrap="square" rtlCol="0" anchor="t">
            <a:spAutoFit/>
          </a:bodyPr>
          <a:lstStyle/>
          <a:p>
            <a:pPr marL="685800" indent="-685800">
              <a:buFont typeface="Wingdings" panose="05000000000000000000" charset="0"/>
              <a:buChar char=""/>
            </a:pPr>
            <a:r>
              <a:rPr lang="en-US" altLang="zh-CN" sz="3200" b="1" dirty="0">
                <a:latin typeface="Times New Roman Bold" panose="02020603050405020304" charset="0"/>
                <a:cs typeface="Times New Roman Bold" panose="02020603050405020304" charset="0"/>
                <a:sym typeface="+mn-ea"/>
              </a:rPr>
              <a:t>Results on TWITTER datasets</a:t>
            </a:r>
          </a:p>
        </p:txBody>
      </p:sp>
      <p:pic>
        <p:nvPicPr>
          <p:cNvPr id="53" name="图片 52"/>
          <p:cNvPicPr>
            <a:picLocks noChangeAspect="1"/>
          </p:cNvPicPr>
          <p:nvPr>
            <p:custDataLst>
              <p:tags r:id="rId11"/>
            </p:custDataLst>
          </p:nvPr>
        </p:nvPicPr>
        <p:blipFill>
          <a:blip r:embed="rId18"/>
          <a:stretch>
            <a:fillRect/>
          </a:stretch>
        </p:blipFill>
        <p:spPr>
          <a:xfrm>
            <a:off x="16249017" y="17366858"/>
            <a:ext cx="11903204" cy="8352000"/>
          </a:xfrm>
          <a:prstGeom prst="rect">
            <a:avLst/>
          </a:prstGeom>
        </p:spPr>
      </p:pic>
      <p:sp>
        <p:nvSpPr>
          <p:cNvPr id="56" name="文本框 55"/>
          <p:cNvSpPr txBox="1"/>
          <p:nvPr/>
        </p:nvSpPr>
        <p:spPr>
          <a:xfrm>
            <a:off x="15861665" y="34603690"/>
            <a:ext cx="12911455" cy="7477760"/>
          </a:xfrm>
          <a:prstGeom prst="rect">
            <a:avLst/>
          </a:prstGeom>
          <a:noFill/>
        </p:spPr>
        <p:txBody>
          <a:bodyPr wrap="square" rtlCol="0" anchor="t">
            <a:spAutoFit/>
          </a:bodyPr>
          <a:lstStyle/>
          <a:p>
            <a:pPr indent="0" algn="just" fontAlgn="auto"/>
            <a:r>
              <a:rPr lang="zh-CN" altLang="en-US" sz="4000" dirty="0">
                <a:latin typeface="Times New Roman Regular" panose="02020603050405020304" charset="0"/>
                <a:cs typeface="Times New Roman Regular" panose="02020603050405020304" charset="0"/>
              </a:rPr>
              <a:t>In this paper, we introduce modality-dependent sentiments</a:t>
            </a:r>
            <a:r>
              <a:rPr lang="en-US" altLang="zh-CN" sz="4000" dirty="0">
                <a:latin typeface="Times New Roman Regular" panose="02020603050405020304" charset="0"/>
                <a:cs typeface="Times New Roman Regular" panose="02020603050405020304" charset="0"/>
              </a:rPr>
              <a:t> </a:t>
            </a:r>
            <a:r>
              <a:rPr lang="zh-CN" altLang="en-US" sz="4000" dirty="0">
                <a:latin typeface="Times New Roman Regular" panose="02020603050405020304" charset="0"/>
                <a:cs typeface="Times New Roman Regular" panose="02020603050405020304" charset="0"/>
              </a:rPr>
              <a:t>exploring </a:t>
            </a:r>
            <a:r>
              <a:rPr lang="en-US" altLang="zh-CN" sz="4000" dirty="0">
                <a:latin typeface="Times New Roman Regular" panose="02020603050405020304" charset="0"/>
                <a:cs typeface="Times New Roman Regular" panose="02020603050405020304" charset="0"/>
              </a:rPr>
              <a:t>a </a:t>
            </a:r>
            <a:r>
              <a:rPr lang="zh-CN" altLang="en-US" sz="4000" dirty="0">
                <a:latin typeface="Times New Roman Regular" panose="02020603050405020304" charset="0"/>
                <a:cs typeface="Times New Roman Regular" panose="02020603050405020304" charset="0"/>
              </a:rPr>
              <a:t>framework for multi-modal sentiment classification(MDSE). MDSE aims to address the issue of overlooking</a:t>
            </a:r>
            <a:r>
              <a:rPr lang="en-US" altLang="zh-CN" sz="4000" dirty="0">
                <a:latin typeface="Times New Roman Regular" panose="02020603050405020304" charset="0"/>
                <a:cs typeface="Times New Roman Regular" panose="02020603050405020304" charset="0"/>
              </a:rPr>
              <a:t> </a:t>
            </a:r>
            <a:r>
              <a:rPr lang="zh-CN" altLang="en-US" sz="4000" dirty="0">
                <a:latin typeface="Times New Roman Regular" panose="02020603050405020304" charset="0"/>
                <a:cs typeface="Times New Roman Regular" panose="02020603050405020304" charset="0"/>
              </a:rPr>
              <a:t>modality-dependent private features in previous methods, resulting in learning of unrobust multi-modal sentiment representations. To address the issue, we propose a private feature</a:t>
            </a:r>
            <a:r>
              <a:rPr lang="en-US" altLang="zh-CN" sz="4000" dirty="0">
                <a:latin typeface="Times New Roman Regular" panose="02020603050405020304" charset="0"/>
                <a:cs typeface="Times New Roman Regular" panose="02020603050405020304" charset="0"/>
              </a:rPr>
              <a:t> </a:t>
            </a:r>
            <a:r>
              <a:rPr lang="zh-CN" altLang="en-US" sz="4000" dirty="0">
                <a:latin typeface="Times New Roman Regular" panose="02020603050405020304" charset="0"/>
                <a:cs typeface="Times New Roman Regular" panose="02020603050405020304" charset="0"/>
              </a:rPr>
              <a:t>learning module. It extracts modality-dependent private features by mining unfocused unimodal features. We further</a:t>
            </a:r>
            <a:r>
              <a:rPr lang="en-US" altLang="zh-CN" sz="4000" dirty="0">
                <a:latin typeface="Times New Roman Regular" panose="02020603050405020304" charset="0"/>
                <a:cs typeface="Times New Roman Regular" panose="02020603050405020304" charset="0"/>
              </a:rPr>
              <a:t> </a:t>
            </a:r>
            <a:r>
              <a:rPr lang="zh-CN" altLang="en-US" sz="4000" dirty="0">
                <a:latin typeface="Times New Roman Regular" panose="02020603050405020304" charset="0"/>
                <a:cs typeface="Times New Roman Regular" panose="02020603050405020304" charset="0"/>
              </a:rPr>
              <a:t>propose a modality-agnostic contrastive loss to perform contrastive learning among unimodal features and multi-modal</a:t>
            </a:r>
            <a:r>
              <a:rPr lang="en-US" altLang="zh-CN" sz="4000" dirty="0">
                <a:latin typeface="Times New Roman Regular" panose="02020603050405020304" charset="0"/>
                <a:cs typeface="Times New Roman Regular" panose="02020603050405020304" charset="0"/>
              </a:rPr>
              <a:t> </a:t>
            </a:r>
            <a:r>
              <a:rPr lang="zh-CN" altLang="en-US" sz="4000" dirty="0">
                <a:latin typeface="Times New Roman Regular" panose="02020603050405020304" charset="0"/>
                <a:cs typeface="Times New Roman Regular" panose="02020603050405020304" charset="0"/>
              </a:rPr>
              <a:t>features. These modules collaborate to learn robust multimodal sentiment representations.</a:t>
            </a:r>
          </a:p>
        </p:txBody>
      </p:sp>
      <p:sp>
        <p:nvSpPr>
          <p:cNvPr id="57" name="文本框 56"/>
          <p:cNvSpPr txBox="1"/>
          <p:nvPr/>
        </p:nvSpPr>
        <p:spPr>
          <a:xfrm>
            <a:off x="15861665" y="6127115"/>
            <a:ext cx="12912725" cy="3893820"/>
          </a:xfrm>
          <a:prstGeom prst="rect">
            <a:avLst/>
          </a:prstGeom>
          <a:noFill/>
        </p:spPr>
        <p:txBody>
          <a:bodyPr wrap="square" rtlCol="0" anchor="t">
            <a:noAutofit/>
          </a:bodyPr>
          <a:lstStyle/>
          <a:p>
            <a:pPr marL="571500" indent="-571500" algn="just" fontAlgn="auto">
              <a:buFont typeface="Wingdings" panose="05000000000000000000" charset="0"/>
              <a:buChar char=""/>
            </a:pPr>
            <a:r>
              <a:rPr lang="zh-CN" altLang="en-US" sz="4000" dirty="0">
                <a:latin typeface="Times New Roman Regular" panose="02020603050405020304" charset="0"/>
                <a:cs typeface="Times New Roman Regular" panose="02020603050405020304" charset="0"/>
              </a:rPr>
              <a:t> </a:t>
            </a:r>
            <a:r>
              <a:rPr lang="en-US" altLang="zh-CN" sz="4000" dirty="0">
                <a:latin typeface="Times New Roman Regular" panose="02020603050405020304" charset="0"/>
                <a:cs typeface="Times New Roman Regular" panose="02020603050405020304" charset="0"/>
              </a:rPr>
              <a:t>C</a:t>
            </a:r>
            <a:r>
              <a:rPr lang="zh-CN" altLang="en-US" sz="4000" dirty="0">
                <a:latin typeface="Times New Roman Regular" panose="02020603050405020304" charset="0"/>
                <a:cs typeface="Times New Roman Regular" panose="02020603050405020304" charset="0"/>
              </a:rPr>
              <a:t>ross-modal interaction usually employs a cross</a:t>
            </a:r>
            <a:r>
              <a:rPr lang="en-US" altLang="zh-CN" sz="4000" dirty="0">
                <a:latin typeface="Times New Roman Regular" panose="02020603050405020304" charset="0"/>
                <a:cs typeface="Times New Roman Regular" panose="02020603050405020304" charset="0"/>
              </a:rPr>
              <a:t>-</a:t>
            </a:r>
            <a:r>
              <a:rPr lang="zh-CN" altLang="en-US" sz="4000" dirty="0">
                <a:latin typeface="Times New Roman Regular" panose="02020603050405020304" charset="0"/>
                <a:cs typeface="Times New Roman Regular" panose="02020603050405020304" charset="0"/>
              </a:rPr>
              <a:t>attention mechanism,</a:t>
            </a:r>
            <a:r>
              <a:rPr lang="en-US" altLang="zh-CN" sz="4000" dirty="0">
                <a:latin typeface="Times New Roman Regular" panose="02020603050405020304" charset="0"/>
                <a:cs typeface="Times New Roman Regular" panose="02020603050405020304" charset="0"/>
              </a:rPr>
              <a:t> but it ignore the private feature.</a:t>
            </a:r>
          </a:p>
          <a:p>
            <a:pPr marL="571500" indent="-571500" algn="just" fontAlgn="auto">
              <a:buFont typeface="Wingdings" panose="05000000000000000000" charset="0"/>
              <a:buChar char=""/>
            </a:pPr>
            <a:r>
              <a:rPr lang="en-US" altLang="zh-CN" sz="4000" dirty="0">
                <a:latin typeface="Times New Roman Regular" panose="02020603050405020304" charset="0"/>
                <a:cs typeface="Times New Roman Regular" panose="02020603050405020304" charset="0"/>
              </a:rPr>
              <a:t>The modal gap is a major challenge for multi-modal sentiment analysis; the representation of individual modalities and multi-modal representations should have the same ability to represent sentiments.</a:t>
            </a:r>
          </a:p>
          <a:p>
            <a:pPr marL="571500" indent="-571500" algn="just" fontAlgn="auto">
              <a:buFont typeface="Wingdings" panose="05000000000000000000" charset="0"/>
              <a:buChar char=""/>
            </a:pPr>
            <a:endParaRPr lang="en-US" altLang="zh-CN" sz="4000" dirty="0">
              <a:latin typeface="Times New Roman Regular" panose="02020603050405020304" charset="0"/>
              <a:cs typeface="Times New Roman Regular" panose="02020603050405020304" charset="0"/>
            </a:endParaRPr>
          </a:p>
        </p:txBody>
      </p:sp>
      <p:pic>
        <p:nvPicPr>
          <p:cNvPr id="3" name="图片 2">
            <a:extLst>
              <a:ext uri="{FF2B5EF4-FFF2-40B4-BE49-F238E27FC236}">
                <a16:creationId xmlns:a16="http://schemas.microsoft.com/office/drawing/2014/main" id="{D1EB5744-6281-DA0E-7A9F-AC9004EFBCF2}"/>
              </a:ext>
            </a:extLst>
          </p:cNvPr>
          <p:cNvPicPr>
            <a:picLocks noChangeAspect="1"/>
          </p:cNvPicPr>
          <p:nvPr/>
        </p:nvPicPr>
        <p:blipFill>
          <a:blip r:embed="rId19"/>
          <a:stretch>
            <a:fillRect/>
          </a:stretch>
        </p:blipFill>
        <p:spPr>
          <a:xfrm>
            <a:off x="16322833" y="9868134"/>
            <a:ext cx="11909744" cy="5715357"/>
          </a:xfrm>
          <a:prstGeom prst="rect">
            <a:avLst/>
          </a:prstGeom>
        </p:spPr>
      </p:pic>
      <p:pic>
        <p:nvPicPr>
          <p:cNvPr id="1026" name="Picture 2" descr="Central China Normal University(CCNU) | Wuhan | Facebook">
            <a:extLst>
              <a:ext uri="{FF2B5EF4-FFF2-40B4-BE49-F238E27FC236}">
                <a16:creationId xmlns:a16="http://schemas.microsoft.com/office/drawing/2014/main" id="{8A92BFDB-F5A1-AD1A-4716-EE1C8C691D61}"/>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4220015" y="2377292"/>
            <a:ext cx="2207347" cy="2168980"/>
          </a:xfrm>
          <a:prstGeom prst="rect">
            <a:avLst/>
          </a:prstGeom>
          <a:noFill/>
          <a:extLst>
            <a:ext uri="{909E8E84-426E-40DD-AFC4-6F175D3DCCD1}">
              <a14:hiddenFill xmlns:a14="http://schemas.microsoft.com/office/drawing/2010/main">
                <a:solidFill>
                  <a:srgbClr val="FFFFFF"/>
                </a:solidFill>
              </a14:hiddenFill>
            </a:ext>
          </a:extLst>
        </p:spPr>
      </p:pic>
      <p:sp>
        <p:nvSpPr>
          <p:cNvPr id="4" name="文本框 3">
            <a:extLst>
              <a:ext uri="{FF2B5EF4-FFF2-40B4-BE49-F238E27FC236}">
                <a16:creationId xmlns:a16="http://schemas.microsoft.com/office/drawing/2014/main" id="{B3B414AC-9CBF-CB54-5BE8-6C81505FE857}"/>
              </a:ext>
            </a:extLst>
          </p:cNvPr>
          <p:cNvSpPr txBox="1"/>
          <p:nvPr>
            <p:custDataLst>
              <p:tags r:id="rId12"/>
            </p:custDataLst>
          </p:nvPr>
        </p:nvSpPr>
        <p:spPr>
          <a:xfrm>
            <a:off x="1752245" y="4355861"/>
            <a:ext cx="6607401" cy="58229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326390" rtl="0" fontAlgn="auto" latinLnBrk="0" hangingPunct="0">
              <a:lnSpc>
                <a:spcPct val="100000"/>
              </a:lnSpc>
              <a:spcBef>
                <a:spcPts val="0"/>
              </a:spcBef>
              <a:spcAft>
                <a:spcPts val="0"/>
              </a:spcAft>
              <a:buClrTx/>
              <a:buSzTx/>
              <a:buFontTx/>
              <a:buNone/>
            </a:pPr>
            <a:r>
              <a:rPr lang="en-US" altLang="zh-CN" sz="3200" dirty="0">
                <a:solidFill>
                  <a:srgbClr val="0000FF"/>
                </a:solidFill>
                <a:latin typeface="Times New Roman" panose="02020603050405020304" pitchFamily="18" charset="0"/>
                <a:cs typeface="Times New Roman" panose="02020603050405020304" pitchFamily="18" charset="0"/>
              </a:rPr>
              <a:t>https://github.com/royal-dargon/MDSE</a:t>
            </a:r>
          </a:p>
        </p:txBody>
      </p:sp>
      <p:sp>
        <p:nvSpPr>
          <p:cNvPr id="5" name="文本框 4">
            <a:extLst>
              <a:ext uri="{FF2B5EF4-FFF2-40B4-BE49-F238E27FC236}">
                <a16:creationId xmlns:a16="http://schemas.microsoft.com/office/drawing/2014/main" id="{06133010-D13F-72B3-6F3D-B62043ABED06}"/>
              </a:ext>
            </a:extLst>
          </p:cNvPr>
          <p:cNvSpPr txBox="1"/>
          <p:nvPr>
            <p:custDataLst>
              <p:tags r:id="rId13"/>
            </p:custDataLst>
          </p:nvPr>
        </p:nvSpPr>
        <p:spPr>
          <a:xfrm>
            <a:off x="10166221" y="4363432"/>
            <a:ext cx="8965691" cy="70788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R="0" algn="l" defTabSz="326390" rtl="0" fontAlgn="auto" latinLnBrk="0" hangingPunct="0">
              <a:lnSpc>
                <a:spcPct val="125000"/>
              </a:lnSpc>
              <a:spcBef>
                <a:spcPts val="0"/>
              </a:spcBef>
              <a:spcAft>
                <a:spcPts val="0"/>
              </a:spcAft>
              <a:buClrTx/>
              <a:buSzTx/>
            </a:pPr>
            <a:r>
              <a:rPr lang="en-US" altLang="zh-CN" sz="3200" dirty="0">
                <a:solidFill>
                  <a:schemeClr val="tx1"/>
                </a:solidFill>
                <a:latin typeface="Times New Roman" panose="02020603050405020304" pitchFamily="18" charset="0"/>
                <a:cs typeface="Times New Roman" panose="02020603050405020304" pitchFamily="18" charset="0"/>
              </a:rPr>
              <a:t>lijingz@mails.ccnu.edu.cn      </a:t>
            </a:r>
            <a:r>
              <a:rPr kumimoji="0" lang="en-US" altLang="zh-CN" sz="3200" b="0" i="0" strike="noStrike" cap="none" spc="0" normalizeH="0" baseline="0" dirty="0">
                <a:ln>
                  <a:noFill/>
                </a:ln>
                <a:solidFill>
                  <a:schemeClr val="tx1"/>
                </a:solidFill>
                <a:effectLst/>
                <a:uFillTx/>
                <a:latin typeface="Times New Roman" panose="02020603050405020304" pitchFamily="18" charset="0"/>
                <a:cs typeface="Times New Roman" panose="02020603050405020304" pitchFamily="18" charset="0"/>
                <a:sym typeface="Calibri"/>
              </a:rPr>
              <a:t>wcj@ccnu.edu.cn</a:t>
            </a:r>
          </a:p>
        </p:txBody>
      </p:sp>
      <p:pic>
        <p:nvPicPr>
          <p:cNvPr id="6" name="图片 5">
            <a:extLst>
              <a:ext uri="{FF2B5EF4-FFF2-40B4-BE49-F238E27FC236}">
                <a16:creationId xmlns:a16="http://schemas.microsoft.com/office/drawing/2014/main" id="{A3999679-77C1-FE45-24B6-95D9066BADCF}"/>
              </a:ext>
            </a:extLst>
          </p:cNvPr>
          <p:cNvPicPr>
            <a:picLocks noChangeAspect="1"/>
          </p:cNvPicPr>
          <p:nvPr/>
        </p:nvPicPr>
        <p:blipFill>
          <a:blip r:embed="rId21"/>
          <a:stretch>
            <a:fillRect/>
          </a:stretch>
        </p:blipFill>
        <p:spPr>
          <a:xfrm>
            <a:off x="3717127" y="2051373"/>
            <a:ext cx="2298391" cy="2304488"/>
          </a:xfrm>
          <a:prstGeom prst="rect">
            <a:avLst/>
          </a:prstGeom>
        </p:spPr>
      </p:pic>
      <p:pic>
        <p:nvPicPr>
          <p:cNvPr id="7" name="图片 6">
            <a:extLst>
              <a:ext uri="{FF2B5EF4-FFF2-40B4-BE49-F238E27FC236}">
                <a16:creationId xmlns:a16="http://schemas.microsoft.com/office/drawing/2014/main" id="{C431ACBD-C541-E38B-3715-5DCCA8695975}"/>
              </a:ext>
            </a:extLst>
          </p:cNvPr>
          <p:cNvPicPr>
            <a:picLocks noChangeAspect="1"/>
          </p:cNvPicPr>
          <p:nvPr/>
        </p:nvPicPr>
        <p:blipFill>
          <a:blip r:embed="rId22"/>
          <a:stretch>
            <a:fillRect/>
          </a:stretch>
        </p:blipFill>
        <p:spPr>
          <a:xfrm>
            <a:off x="26582614" y="2377292"/>
            <a:ext cx="2190506" cy="2168979"/>
          </a:xfrm>
          <a:prstGeom prst="rect">
            <a:avLst/>
          </a:prstGeom>
        </p:spPr>
      </p:pic>
      <p:sp>
        <p:nvSpPr>
          <p:cNvPr id="49" name="文本框 48"/>
          <p:cNvSpPr txBox="1"/>
          <p:nvPr/>
        </p:nvSpPr>
        <p:spPr>
          <a:xfrm>
            <a:off x="15861665" y="16885920"/>
            <a:ext cx="13132435" cy="584775"/>
          </a:xfrm>
          <a:prstGeom prst="rect">
            <a:avLst/>
          </a:prstGeom>
          <a:solidFill>
            <a:schemeClr val="bg1">
              <a:lumMod val="95000"/>
            </a:schemeClr>
          </a:solidFill>
        </p:spPr>
        <p:txBody>
          <a:bodyPr wrap="square" rtlCol="0" anchor="t">
            <a:spAutoFit/>
          </a:bodyPr>
          <a:lstStyle/>
          <a:p>
            <a:pPr marL="685800" indent="-685800" algn="just" fontAlgn="auto">
              <a:buFont typeface="Wingdings" panose="05000000000000000000" charset="0"/>
              <a:buChar char=""/>
            </a:pPr>
            <a:r>
              <a:rPr lang="en-US" altLang="zh-CN" sz="3200" b="1" dirty="0">
                <a:latin typeface="Times New Roman Bold" panose="02020603050405020304" charset="0"/>
                <a:cs typeface="Times New Roman Bold" panose="02020603050405020304" charset="0"/>
                <a:sym typeface="+mn-ea"/>
              </a:rPr>
              <a:t>Results on MVSA datasets </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WPS">
  <a:themeElements>
    <a:clrScheme name="WPS">
      <a:dk1>
        <a:sysClr val="windowText" lastClr="000000"/>
      </a:dk1>
      <a:lt1>
        <a:sysClr val="window" lastClr="FFFFFF"/>
      </a:lt1>
      <a:dk2>
        <a:srgbClr val="0F1423"/>
      </a:dk2>
      <a:lt2>
        <a:srgbClr val="FFFFFF"/>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宋体"/>
        <a:cs typeface=""/>
      </a:majorFont>
      <a:minorFont>
        <a:latin typeface="Calibri"/>
        <a:ea typeface="宋体"/>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633</Words>
  <Application>Microsoft Office PowerPoint</Application>
  <PresentationFormat>自定义</PresentationFormat>
  <Paragraphs>27</Paragraphs>
  <Slides>1</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vt:i4>
      </vt:variant>
    </vt:vector>
  </HeadingPairs>
  <TitlesOfParts>
    <vt:vector size="9" baseType="lpstr">
      <vt:lpstr>Times New Roman Regular</vt:lpstr>
      <vt:lpstr>宋体</vt:lpstr>
      <vt:lpstr>Arial</vt:lpstr>
      <vt:lpstr>Calibri</vt:lpstr>
      <vt:lpstr>Times New Roman</vt:lpstr>
      <vt:lpstr>Times New Roman Bold</vt:lpstr>
      <vt:lpstr>Wingdings</vt:lpstr>
      <vt:lpstr>WPS</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成济 王</cp:lastModifiedBy>
  <cp:revision>192</cp:revision>
  <dcterms:created xsi:type="dcterms:W3CDTF">2024-03-27T13:27:03Z</dcterms:created>
  <dcterms:modified xsi:type="dcterms:W3CDTF">2024-04-01T04:06:00Z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2052-6.5.0.8619</vt:lpwstr>
  </property>
  <property fmtid="{D5CDD505-2E9C-101B-9397-08002B2CF9AE}" pid="3" name="ICV">
    <vt:lpwstr>509E868E2B8242A0F8C8FE654917A49F_41</vt:lpwstr>
  </property>
</Properties>
</file>