
<file path=[Content_Types].xml><?xml version="1.0" encoding="utf-8"?>
<Types xmlns="http://schemas.openxmlformats.org/package/2006/content-types">
  <Default Extension="bin" ContentType="application/vnd.openxmlformats-officedocument.oleObject"/>
  <Default Extension="png" ContentType="image/png"/>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handoutMasterIdLst>
    <p:handoutMasterId r:id="rId20"/>
  </p:handoutMasterIdLst>
  <p:sldIdLst>
    <p:sldId id="256" r:id="rId2"/>
    <p:sldId id="257" r:id="rId3"/>
    <p:sldId id="258" r:id="rId4"/>
    <p:sldId id="259" r:id="rId5"/>
    <p:sldId id="265" r:id="rId6"/>
    <p:sldId id="260" r:id="rId7"/>
    <p:sldId id="261" r:id="rId8"/>
    <p:sldId id="262" r:id="rId9"/>
    <p:sldId id="264" r:id="rId10"/>
    <p:sldId id="266" r:id="rId11"/>
    <p:sldId id="267" r:id="rId12"/>
    <p:sldId id="268" r:id="rId13"/>
    <p:sldId id="269" r:id="rId14"/>
    <p:sldId id="273" r:id="rId15"/>
    <p:sldId id="270" r:id="rId16"/>
    <p:sldId id="271" r:id="rId17"/>
    <p:sldId id="272" r:id="rId18"/>
  </p:sldIdLst>
  <p:sldSz cx="9144000" cy="6858000" type="screen4x3"/>
  <p:notesSz cx="7099300" cy="10234613"/>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21" autoAdjust="0"/>
    <p:restoredTop sz="72662" autoAdjust="0"/>
  </p:normalViewPr>
  <p:slideViewPr>
    <p:cSldViewPr>
      <p:cViewPr varScale="1">
        <p:scale>
          <a:sx n="85" d="100"/>
          <a:sy n="85" d="100"/>
        </p:scale>
        <p:origin x="1776"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2.wmf"/><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image" Target="../media/image5.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1.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1" y="0"/>
            <a:ext cx="3076363" cy="513508"/>
          </a:xfrm>
          <a:prstGeom prst="rect">
            <a:avLst/>
          </a:prstGeom>
        </p:spPr>
        <p:txBody>
          <a:bodyPr vert="horz" lIns="99048" tIns="49524" rIns="99048" bIns="49524" rtlCol="0"/>
          <a:lstStyle>
            <a:lvl1pPr algn="l">
              <a:defRPr sz="1300"/>
            </a:lvl1pPr>
          </a:lstStyle>
          <a:p>
            <a:endParaRPr lang="zh-CN" altLang="en-US"/>
          </a:p>
        </p:txBody>
      </p:sp>
      <p:sp>
        <p:nvSpPr>
          <p:cNvPr id="3" name="日期占位符 2"/>
          <p:cNvSpPr>
            <a:spLocks noGrp="1"/>
          </p:cNvSpPr>
          <p:nvPr>
            <p:ph type="dt" sz="quarter" idx="1"/>
          </p:nvPr>
        </p:nvSpPr>
        <p:spPr>
          <a:xfrm>
            <a:off x="4021295" y="0"/>
            <a:ext cx="3076363" cy="513508"/>
          </a:xfrm>
          <a:prstGeom prst="rect">
            <a:avLst/>
          </a:prstGeom>
        </p:spPr>
        <p:txBody>
          <a:bodyPr vert="horz" lIns="99048" tIns="49524" rIns="99048" bIns="49524" rtlCol="0"/>
          <a:lstStyle>
            <a:lvl1pPr algn="r">
              <a:defRPr sz="1300"/>
            </a:lvl1pPr>
          </a:lstStyle>
          <a:p>
            <a:fld id="{EF7D15A1-236E-4167-A741-F12751F7CF62}" type="datetimeFigureOut">
              <a:rPr lang="zh-CN" altLang="en-US" smtClean="0"/>
              <a:t>2016/3/21</a:t>
            </a:fld>
            <a:endParaRPr lang="zh-CN" altLang="en-US"/>
          </a:p>
        </p:txBody>
      </p:sp>
      <p:sp>
        <p:nvSpPr>
          <p:cNvPr id="4" name="页脚占位符 3"/>
          <p:cNvSpPr>
            <a:spLocks noGrp="1"/>
          </p:cNvSpPr>
          <p:nvPr>
            <p:ph type="ftr" sz="quarter" idx="2"/>
          </p:nvPr>
        </p:nvSpPr>
        <p:spPr>
          <a:xfrm>
            <a:off x="1" y="9721107"/>
            <a:ext cx="3076363" cy="513507"/>
          </a:xfrm>
          <a:prstGeom prst="rect">
            <a:avLst/>
          </a:prstGeom>
        </p:spPr>
        <p:txBody>
          <a:bodyPr vert="horz" lIns="99048" tIns="49524" rIns="99048" bIns="49524" rtlCol="0" anchor="b"/>
          <a:lstStyle>
            <a:lvl1pPr algn="l">
              <a:defRPr sz="1300"/>
            </a:lvl1pPr>
          </a:lstStyle>
          <a:p>
            <a:endParaRPr lang="zh-CN" altLang="en-US"/>
          </a:p>
        </p:txBody>
      </p:sp>
      <p:sp>
        <p:nvSpPr>
          <p:cNvPr id="5" name="灯片编号占位符 4"/>
          <p:cNvSpPr>
            <a:spLocks noGrp="1"/>
          </p:cNvSpPr>
          <p:nvPr>
            <p:ph type="sldNum" sz="quarter" idx="3"/>
          </p:nvPr>
        </p:nvSpPr>
        <p:spPr>
          <a:xfrm>
            <a:off x="4021295" y="9721107"/>
            <a:ext cx="3076363" cy="513507"/>
          </a:xfrm>
          <a:prstGeom prst="rect">
            <a:avLst/>
          </a:prstGeom>
        </p:spPr>
        <p:txBody>
          <a:bodyPr vert="horz" lIns="99048" tIns="49524" rIns="99048" bIns="49524" rtlCol="0" anchor="b"/>
          <a:lstStyle>
            <a:lvl1pPr algn="r">
              <a:defRPr sz="1300"/>
            </a:lvl1pPr>
          </a:lstStyle>
          <a:p>
            <a:fld id="{E8E7D920-87FE-4955-99BD-00C17F7ECC41}" type="slidenum">
              <a:rPr lang="zh-CN" altLang="en-US" smtClean="0"/>
              <a:t>‹#›</a:t>
            </a:fld>
            <a:endParaRPr lang="zh-CN" altLang="en-US"/>
          </a:p>
        </p:txBody>
      </p:sp>
    </p:spTree>
    <p:extLst>
      <p:ext uri="{BB962C8B-B14F-4D97-AF65-F5344CB8AC3E}">
        <p14:creationId xmlns:p14="http://schemas.microsoft.com/office/powerpoint/2010/main" val="26657018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76363" cy="511731"/>
          </a:xfrm>
          <a:prstGeom prst="rect">
            <a:avLst/>
          </a:prstGeom>
        </p:spPr>
        <p:txBody>
          <a:bodyPr vert="horz" lIns="99048" tIns="49524" rIns="99048" bIns="49524" rtlCol="0"/>
          <a:lstStyle>
            <a:lvl1pPr algn="l">
              <a:defRPr sz="1300"/>
            </a:lvl1pPr>
          </a:lstStyle>
          <a:p>
            <a:endParaRPr lang="en-US"/>
          </a:p>
        </p:txBody>
      </p:sp>
      <p:sp>
        <p:nvSpPr>
          <p:cNvPr id="3" name="Date Placeholder 2"/>
          <p:cNvSpPr>
            <a:spLocks noGrp="1"/>
          </p:cNvSpPr>
          <p:nvPr>
            <p:ph type="dt" idx="1"/>
          </p:nvPr>
        </p:nvSpPr>
        <p:spPr>
          <a:xfrm>
            <a:off x="4021295" y="1"/>
            <a:ext cx="3076363" cy="511731"/>
          </a:xfrm>
          <a:prstGeom prst="rect">
            <a:avLst/>
          </a:prstGeom>
        </p:spPr>
        <p:txBody>
          <a:bodyPr vert="horz" lIns="99048" tIns="49524" rIns="99048" bIns="49524" rtlCol="0"/>
          <a:lstStyle>
            <a:lvl1pPr algn="r">
              <a:defRPr sz="1300"/>
            </a:lvl1pPr>
          </a:lstStyle>
          <a:p>
            <a:fld id="{E8F963CD-A836-4D30-9F0E-C4928966F52E}" type="datetimeFigureOut">
              <a:rPr lang="en-US" smtClean="0"/>
              <a:t>3/21/2016</a:t>
            </a:fld>
            <a:endParaRPr lang="en-US"/>
          </a:p>
        </p:txBody>
      </p:sp>
      <p:sp>
        <p:nvSpPr>
          <p:cNvPr id="4" name="Slide Image Placeholder 3"/>
          <p:cNvSpPr>
            <a:spLocks noGrp="1" noRot="1" noChangeAspect="1"/>
          </p:cNvSpPr>
          <p:nvPr>
            <p:ph type="sldImg" idx="2"/>
          </p:nvPr>
        </p:nvSpPr>
        <p:spPr>
          <a:xfrm>
            <a:off x="990600" y="766763"/>
            <a:ext cx="5118100" cy="3838575"/>
          </a:xfrm>
          <a:prstGeom prst="rect">
            <a:avLst/>
          </a:prstGeom>
          <a:noFill/>
          <a:ln w="12700">
            <a:solidFill>
              <a:prstClr val="black"/>
            </a:solidFill>
          </a:ln>
        </p:spPr>
        <p:txBody>
          <a:bodyPr vert="horz" lIns="99048" tIns="49524" rIns="99048" bIns="49524" rtlCol="0" anchor="ctr"/>
          <a:lstStyle/>
          <a:p>
            <a:endParaRPr lang="en-US"/>
          </a:p>
        </p:txBody>
      </p:sp>
      <p:sp>
        <p:nvSpPr>
          <p:cNvPr id="5" name="Notes Placeholder 4"/>
          <p:cNvSpPr>
            <a:spLocks noGrp="1"/>
          </p:cNvSpPr>
          <p:nvPr>
            <p:ph type="body" sz="quarter" idx="3"/>
          </p:nvPr>
        </p:nvSpPr>
        <p:spPr>
          <a:xfrm>
            <a:off x="709930" y="4861443"/>
            <a:ext cx="5679440" cy="4605576"/>
          </a:xfrm>
          <a:prstGeom prst="rect">
            <a:avLst/>
          </a:prstGeom>
        </p:spPr>
        <p:txBody>
          <a:bodyPr vert="horz" lIns="99048" tIns="49524" rIns="99048" bIns="49524"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9721107"/>
            <a:ext cx="3076363" cy="511731"/>
          </a:xfrm>
          <a:prstGeom prst="rect">
            <a:avLst/>
          </a:prstGeom>
        </p:spPr>
        <p:txBody>
          <a:bodyPr vert="horz" lIns="99048" tIns="49524" rIns="99048" bIns="49524" rtlCol="0" anchor="b"/>
          <a:lstStyle>
            <a:lvl1pPr algn="l">
              <a:defRPr sz="1300"/>
            </a:lvl1pPr>
          </a:lstStyle>
          <a:p>
            <a:endParaRPr lang="en-US"/>
          </a:p>
        </p:txBody>
      </p:sp>
      <p:sp>
        <p:nvSpPr>
          <p:cNvPr id="7" name="Slide Number Placeholder 6"/>
          <p:cNvSpPr>
            <a:spLocks noGrp="1"/>
          </p:cNvSpPr>
          <p:nvPr>
            <p:ph type="sldNum" sz="quarter" idx="5"/>
          </p:nvPr>
        </p:nvSpPr>
        <p:spPr>
          <a:xfrm>
            <a:off x="4021295" y="9721107"/>
            <a:ext cx="3076363" cy="511731"/>
          </a:xfrm>
          <a:prstGeom prst="rect">
            <a:avLst/>
          </a:prstGeom>
        </p:spPr>
        <p:txBody>
          <a:bodyPr vert="horz" lIns="99048" tIns="49524" rIns="99048" bIns="49524" rtlCol="0" anchor="b"/>
          <a:lstStyle>
            <a:lvl1pPr algn="r">
              <a:defRPr sz="1300"/>
            </a:lvl1pPr>
          </a:lstStyle>
          <a:p>
            <a:fld id="{34B53BD1-227F-4918-9ADD-59617925F81B}" type="slidenum">
              <a:rPr lang="en-US" smtClean="0"/>
              <a:t>‹#›</a:t>
            </a:fld>
            <a:endParaRPr lang="en-US"/>
          </a:p>
        </p:txBody>
      </p:sp>
    </p:spTree>
    <p:extLst>
      <p:ext uri="{BB962C8B-B14F-4D97-AF65-F5344CB8AC3E}">
        <p14:creationId xmlns:p14="http://schemas.microsoft.com/office/powerpoint/2010/main" val="13596281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4B53BD1-227F-4918-9ADD-59617925F81B}" type="slidenum">
              <a:rPr lang="en-US" smtClean="0"/>
              <a:t>1</a:t>
            </a:fld>
            <a:endParaRPr lang="en-US"/>
          </a:p>
        </p:txBody>
      </p:sp>
    </p:spTree>
    <p:extLst>
      <p:ext uri="{BB962C8B-B14F-4D97-AF65-F5344CB8AC3E}">
        <p14:creationId xmlns:p14="http://schemas.microsoft.com/office/powerpoint/2010/main" val="128155033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proposed recursive convolutional precoding includes three parts. The first one the actual precoding which</a:t>
            </a:r>
            <a:r>
              <a:rPr lang="en-US" baseline="0" dirty="0" smtClean="0"/>
              <a:t> is conducted in the time domain through convolutional filter. The second one is the recursive updating which is used to update the coefficients of the convolutional filter. The third one is the error calculation which  is used to update the coefficients and tracking the time variation of the channel.</a:t>
            </a:r>
            <a:endParaRPr lang="en-US" dirty="0"/>
          </a:p>
        </p:txBody>
      </p:sp>
      <p:sp>
        <p:nvSpPr>
          <p:cNvPr id="4" name="Slide Number Placeholder 3"/>
          <p:cNvSpPr>
            <a:spLocks noGrp="1"/>
          </p:cNvSpPr>
          <p:nvPr>
            <p:ph type="sldNum" sz="quarter" idx="10"/>
          </p:nvPr>
        </p:nvSpPr>
        <p:spPr/>
        <p:txBody>
          <a:bodyPr/>
          <a:lstStyle/>
          <a:p>
            <a:fld id="{34B53BD1-227F-4918-9ADD-59617925F81B}" type="slidenum">
              <a:rPr lang="en-US" smtClean="0"/>
              <a:t>10</a:t>
            </a:fld>
            <a:endParaRPr lang="en-US"/>
          </a:p>
        </p:txBody>
      </p:sp>
    </p:spTree>
    <p:extLst>
      <p:ext uri="{BB962C8B-B14F-4D97-AF65-F5344CB8AC3E}">
        <p14:creationId xmlns:p14="http://schemas.microsoft.com/office/powerpoint/2010/main" val="204188600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precoding is carried out in the time domain via the precoding filter. In this case, only one</a:t>
            </a:r>
          </a:p>
          <a:p>
            <a:r>
              <a:rPr lang="en-US" dirty="0" smtClean="0"/>
              <a:t>IFFT is required for each user no matter how many antennas there are at the BS. Therefore, the</a:t>
            </a:r>
          </a:p>
          <a:p>
            <a:r>
              <a:rPr lang="en-US" dirty="0" smtClean="0"/>
              <a:t>number of IFFTs is equal to the number of users, which is much smaller than the antenna number</a:t>
            </a:r>
          </a:p>
          <a:p>
            <a:r>
              <a:rPr lang="en-US" dirty="0" smtClean="0"/>
              <a:t>in LSA systems. By exploiting the correlation of frequency-domain precoding coefficients, the</a:t>
            </a:r>
          </a:p>
          <a:p>
            <a:r>
              <a:rPr lang="en-US" dirty="0" smtClean="0"/>
              <a:t>coefficients of the precoding filter is sparse and thus can be truncated. For the single user case,</a:t>
            </a:r>
          </a:p>
          <a:p>
            <a:r>
              <a:rPr lang="en-US" dirty="0" smtClean="0"/>
              <a:t>the precoding filter is exactly the conjugate of the CIR and thus 0 ≤ l ≤ L − 1. In the case</a:t>
            </a:r>
          </a:p>
          <a:p>
            <a:r>
              <a:rPr lang="en-US" dirty="0" smtClean="0"/>
              <a:t>of multiple users, we use one more tap, as a rule of thumb, for the positive taps and another</a:t>
            </a:r>
          </a:p>
          <a:p>
            <a:r>
              <a:rPr lang="en-US" dirty="0" smtClean="0"/>
              <a:t>L taps to include the significant coefficients on the negative taps. As a result, the</a:t>
            </a:r>
            <a:r>
              <a:rPr lang="en-US" baseline="0" dirty="0" smtClean="0"/>
              <a:t> length of the precoding filter can</a:t>
            </a:r>
            <a:endParaRPr lang="en-US" dirty="0" smtClean="0"/>
          </a:p>
          <a:p>
            <a:r>
              <a:rPr lang="en-US" dirty="0" smtClean="0"/>
              <a:t>be truncated within the range −L ≤ l ≤ L</a:t>
            </a:r>
            <a:endParaRPr lang="en-US" dirty="0"/>
          </a:p>
        </p:txBody>
      </p:sp>
      <p:sp>
        <p:nvSpPr>
          <p:cNvPr id="4" name="Slide Number Placeholder 3"/>
          <p:cNvSpPr>
            <a:spLocks noGrp="1"/>
          </p:cNvSpPr>
          <p:nvPr>
            <p:ph type="sldNum" sz="quarter" idx="10"/>
          </p:nvPr>
        </p:nvSpPr>
        <p:spPr/>
        <p:txBody>
          <a:bodyPr/>
          <a:lstStyle/>
          <a:p>
            <a:fld id="{34B53BD1-227F-4918-9ADD-59617925F81B}" type="slidenum">
              <a:rPr lang="en-US" smtClean="0"/>
              <a:t>11</a:t>
            </a:fld>
            <a:endParaRPr lang="en-US"/>
          </a:p>
        </p:txBody>
      </p:sp>
    </p:spTree>
    <p:extLst>
      <p:ext uri="{BB962C8B-B14F-4D97-AF65-F5344CB8AC3E}">
        <p14:creationId xmlns:p14="http://schemas.microsoft.com/office/powerpoint/2010/main" val="261085184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4B53BD1-227F-4918-9ADD-59617925F81B}" type="slidenum">
              <a:rPr lang="en-US" smtClean="0"/>
              <a:t>12</a:t>
            </a:fld>
            <a:endParaRPr lang="en-US"/>
          </a:p>
        </p:txBody>
      </p:sp>
    </p:spTree>
    <p:extLst>
      <p:ext uri="{BB962C8B-B14F-4D97-AF65-F5344CB8AC3E}">
        <p14:creationId xmlns:p14="http://schemas.microsoft.com/office/powerpoint/2010/main" val="324546144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4B53BD1-227F-4918-9ADD-59617925F81B}" type="slidenum">
              <a:rPr lang="en-US" smtClean="0"/>
              <a:t>13</a:t>
            </a:fld>
            <a:endParaRPr lang="en-US"/>
          </a:p>
        </p:txBody>
      </p:sp>
    </p:spTree>
    <p:extLst>
      <p:ext uri="{BB962C8B-B14F-4D97-AF65-F5344CB8AC3E}">
        <p14:creationId xmlns:p14="http://schemas.microsoft.com/office/powerpoint/2010/main" val="152579411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4B53BD1-227F-4918-9ADD-59617925F81B}" type="slidenum">
              <a:rPr lang="en-US" smtClean="0"/>
              <a:t>14</a:t>
            </a:fld>
            <a:endParaRPr lang="en-US"/>
          </a:p>
        </p:txBody>
      </p:sp>
    </p:spTree>
    <p:extLst>
      <p:ext uri="{BB962C8B-B14F-4D97-AF65-F5344CB8AC3E}">
        <p14:creationId xmlns:p14="http://schemas.microsoft.com/office/powerpoint/2010/main" val="292194386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4B53BD1-227F-4918-9ADD-59617925F81B}" type="slidenum">
              <a:rPr lang="en-US" smtClean="0"/>
              <a:t>15</a:t>
            </a:fld>
            <a:endParaRPr lang="en-US"/>
          </a:p>
        </p:txBody>
      </p:sp>
    </p:spTree>
    <p:extLst>
      <p:ext uri="{BB962C8B-B14F-4D97-AF65-F5344CB8AC3E}">
        <p14:creationId xmlns:p14="http://schemas.microsoft.com/office/powerpoint/2010/main" val="334934092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4B53BD1-227F-4918-9ADD-59617925F81B}" type="slidenum">
              <a:rPr lang="en-US" smtClean="0"/>
              <a:t>16</a:t>
            </a:fld>
            <a:endParaRPr lang="en-US"/>
          </a:p>
        </p:txBody>
      </p:sp>
    </p:spTree>
    <p:extLst>
      <p:ext uri="{BB962C8B-B14F-4D97-AF65-F5344CB8AC3E}">
        <p14:creationId xmlns:p14="http://schemas.microsoft.com/office/powerpoint/2010/main" val="372787061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4B53BD1-227F-4918-9ADD-59617925F81B}" type="slidenum">
              <a:rPr lang="en-US" smtClean="0"/>
              <a:t>17</a:t>
            </a:fld>
            <a:endParaRPr lang="en-US"/>
          </a:p>
        </p:txBody>
      </p:sp>
    </p:spTree>
    <p:extLst>
      <p:ext uri="{BB962C8B-B14F-4D97-AF65-F5344CB8AC3E}">
        <p14:creationId xmlns:p14="http://schemas.microsoft.com/office/powerpoint/2010/main" val="25856842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4B53BD1-227F-4918-9ADD-59617925F81B}" type="slidenum">
              <a:rPr lang="en-US" smtClean="0"/>
              <a:t>2</a:t>
            </a:fld>
            <a:endParaRPr lang="en-US"/>
          </a:p>
        </p:txBody>
      </p:sp>
    </p:spTree>
    <p:extLst>
      <p:ext uri="{BB962C8B-B14F-4D97-AF65-F5344CB8AC3E}">
        <p14:creationId xmlns:p14="http://schemas.microsoft.com/office/powerpoint/2010/main" val="14060047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4B53BD1-227F-4918-9ADD-59617925F81B}" type="slidenum">
              <a:rPr lang="en-US" smtClean="0"/>
              <a:t>3</a:t>
            </a:fld>
            <a:endParaRPr lang="en-US"/>
          </a:p>
        </p:txBody>
      </p:sp>
    </p:spTree>
    <p:extLst>
      <p:ext uri="{BB962C8B-B14F-4D97-AF65-F5344CB8AC3E}">
        <p14:creationId xmlns:p14="http://schemas.microsoft.com/office/powerpoint/2010/main" val="5935669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LSA is the key technology for the coming 5G mobile</a:t>
            </a:r>
            <a:r>
              <a:rPr lang="en-US" baseline="0" dirty="0" smtClean="0"/>
              <a:t> communication system. In an LSA system, the base-station is equipped with a lot of antennas. The large amount of antennas can help to improve the spectrum and energy efficiencies of the wireless network. As a natural evolution from MIMO-OFDM, LSA can be also combined with OFDM where the latter is used to convert the frequency selective channel into a group of frequency-flat channels.</a:t>
            </a:r>
          </a:p>
        </p:txBody>
      </p:sp>
      <p:sp>
        <p:nvSpPr>
          <p:cNvPr id="4" name="Slide Number Placeholder 3"/>
          <p:cNvSpPr>
            <a:spLocks noGrp="1"/>
          </p:cNvSpPr>
          <p:nvPr>
            <p:ph type="sldNum" sz="quarter" idx="10"/>
          </p:nvPr>
        </p:nvSpPr>
        <p:spPr/>
        <p:txBody>
          <a:bodyPr/>
          <a:lstStyle/>
          <a:p>
            <a:fld id="{34B53BD1-227F-4918-9ADD-59617925F81B}" type="slidenum">
              <a:rPr lang="en-US" smtClean="0"/>
              <a:t>4</a:t>
            </a:fld>
            <a:endParaRPr lang="en-US"/>
          </a:p>
        </p:txBody>
      </p:sp>
    </p:spTree>
    <p:extLst>
      <p:ext uri="{BB962C8B-B14F-4D97-AF65-F5344CB8AC3E}">
        <p14:creationId xmlns:p14="http://schemas.microsoft.com/office/powerpoint/2010/main" val="30599038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Although the evolution from MIMO-OFDM to LSA-OFDM is straightforward, such</a:t>
            </a:r>
            <a:r>
              <a:rPr lang="en-US" baseline="0" dirty="0" smtClean="0"/>
              <a:t> combination suffers from large complexity. </a:t>
            </a:r>
          </a:p>
          <a:p>
            <a:r>
              <a:rPr lang="en-US" baseline="0" dirty="0" smtClean="0"/>
              <a:t>First</a:t>
            </a:r>
            <a:r>
              <a:rPr lang="en-US" baseline="0" dirty="0" smtClean="0"/>
              <a:t>, </a:t>
            </a:r>
            <a:r>
              <a:rPr lang="en-US" sz="1300" dirty="0"/>
              <a:t>the </a:t>
            </a:r>
            <a:r>
              <a:rPr lang="en-US" sz="1300" dirty="0"/>
              <a:t>precoding is conducted in the frequency domain for traditional MIMO-OFDM. In this case, each antenna at the BS requires an IFFT</a:t>
            </a:r>
            <a:r>
              <a:rPr lang="en-US" sz="1300" i="1" dirty="0"/>
              <a:t> </a:t>
            </a:r>
            <a:r>
              <a:rPr lang="en-US" sz="1300" dirty="0"/>
              <a:t>for OFDM modulation and the number of IFFTs is equal to the antenna number. Therefore, the number of IFFTs will increase substantially as the rising of the antenna number in LSA systems, leading to a huge computational burden.</a:t>
            </a:r>
          </a:p>
          <a:p>
            <a:endParaRPr lang="en-US" sz="1300" dirty="0" smtClean="0"/>
          </a:p>
          <a:p>
            <a:r>
              <a:rPr lang="en-US" sz="1300" dirty="0" smtClean="0"/>
              <a:t>Second</a:t>
            </a:r>
            <a:r>
              <a:rPr lang="en-US" sz="1300" dirty="0"/>
              <a:t>, ZF </a:t>
            </a:r>
            <a:r>
              <a:rPr lang="en-US" sz="1300" dirty="0"/>
              <a:t>precoding is required to support more users in LSA systems. Although the MF precoding can perform as well as the ZF precoding in LSA</a:t>
            </a:r>
          </a:p>
          <a:p>
            <a:r>
              <a:rPr lang="en-US" sz="1300" dirty="0"/>
              <a:t>if the antenna number is large enough and the channels at different antennas and different users are independent. In practical systems, however, the antenna number is always finite. Moreover, the channels at different antennas will be correlated when placing so many antennas in a small area. In this sense, there will be residual IUI for the MF precoding, and the ZF precoding is thus still required. As a result, the matrix inversion of the ZF precoding will substantially increase the complexity, especially when the user number is large.</a:t>
            </a:r>
          </a:p>
          <a:p>
            <a:endParaRPr lang="en-US" sz="1300" dirty="0"/>
          </a:p>
          <a:p>
            <a:r>
              <a:rPr lang="en-US" sz="1300" dirty="0"/>
              <a:t>To address the complexity issue, we propose a recursive convolutional precoding scheme. The proposed approach is conducted recursively so that the matrix inverse can be </a:t>
            </a:r>
            <a:r>
              <a:rPr lang="en-US" sz="1300" dirty="0" err="1"/>
              <a:t>aoivded</a:t>
            </a:r>
            <a:r>
              <a:rPr lang="en-US" sz="1300" dirty="0"/>
              <a:t>, and convolutional precoding can also significantly reduce the number of IFFT at the BS.</a:t>
            </a:r>
            <a:endParaRPr lang="en-US" dirty="0"/>
          </a:p>
        </p:txBody>
      </p:sp>
      <p:sp>
        <p:nvSpPr>
          <p:cNvPr id="4" name="Slide Number Placeholder 3"/>
          <p:cNvSpPr>
            <a:spLocks noGrp="1"/>
          </p:cNvSpPr>
          <p:nvPr>
            <p:ph type="sldNum" sz="quarter" idx="10"/>
          </p:nvPr>
        </p:nvSpPr>
        <p:spPr/>
        <p:txBody>
          <a:bodyPr/>
          <a:lstStyle/>
          <a:p>
            <a:fld id="{34B53BD1-227F-4918-9ADD-59617925F81B}" type="slidenum">
              <a:rPr lang="en-US" smtClean="0"/>
              <a:t>5</a:t>
            </a:fld>
            <a:endParaRPr lang="en-US"/>
          </a:p>
        </p:txBody>
      </p:sp>
    </p:spTree>
    <p:extLst>
      <p:ext uri="{BB962C8B-B14F-4D97-AF65-F5344CB8AC3E}">
        <p14:creationId xmlns:p14="http://schemas.microsoft.com/office/powerpoint/2010/main" val="38002742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For</a:t>
            </a:r>
            <a:r>
              <a:rPr lang="en-US" baseline="0" dirty="0" smtClean="0"/>
              <a:t> the system model, we consider the scenario of downlink multiuser precoding in a cell.  The BS has M antennas to serve P users with single antenna for each user.</a:t>
            </a:r>
          </a:p>
          <a:p>
            <a:r>
              <a:rPr lang="en-US" baseline="0" dirty="0" smtClean="0"/>
              <a:t>The received signal at the k-</a:t>
            </a:r>
            <a:r>
              <a:rPr lang="en-US" baseline="0" dirty="0" err="1" smtClean="0"/>
              <a:t>th</a:t>
            </a:r>
            <a:r>
              <a:rPr lang="en-US" baseline="0" dirty="0" smtClean="0"/>
              <a:t> subcarrier of the n-</a:t>
            </a:r>
            <a:r>
              <a:rPr lang="en-US" baseline="0" dirty="0" err="1" smtClean="0"/>
              <a:t>th</a:t>
            </a:r>
            <a:r>
              <a:rPr lang="en-US" baseline="0" dirty="0" smtClean="0"/>
              <a:t> OFDM block can be represented by the following equation. In this slides, we assume the channels at different antennas for different users are independent, and different users have different large-scale gain, denoted by </a:t>
            </a:r>
            <a:r>
              <a:rPr lang="en-US" baseline="0" dirty="0" err="1" smtClean="0"/>
              <a:t>g_p</a:t>
            </a:r>
            <a:r>
              <a:rPr lang="en-US" baseline="0" dirty="0" smtClean="0"/>
              <a:t>.</a:t>
            </a:r>
            <a:endParaRPr lang="en-US" dirty="0"/>
          </a:p>
        </p:txBody>
      </p:sp>
      <p:sp>
        <p:nvSpPr>
          <p:cNvPr id="4" name="Slide Number Placeholder 3"/>
          <p:cNvSpPr>
            <a:spLocks noGrp="1"/>
          </p:cNvSpPr>
          <p:nvPr>
            <p:ph type="sldNum" sz="quarter" idx="10"/>
          </p:nvPr>
        </p:nvSpPr>
        <p:spPr/>
        <p:txBody>
          <a:bodyPr/>
          <a:lstStyle/>
          <a:p>
            <a:fld id="{34B53BD1-227F-4918-9ADD-59617925F81B}" type="slidenum">
              <a:rPr lang="en-US" smtClean="0"/>
              <a:t>6</a:t>
            </a:fld>
            <a:endParaRPr lang="en-US"/>
          </a:p>
        </p:txBody>
      </p:sp>
    </p:spTree>
    <p:extLst>
      <p:ext uri="{BB962C8B-B14F-4D97-AF65-F5344CB8AC3E}">
        <p14:creationId xmlns:p14="http://schemas.microsoft.com/office/powerpoint/2010/main" val="12823341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There</a:t>
            </a:r>
            <a:r>
              <a:rPr lang="en-US" baseline="0" dirty="0" smtClean="0"/>
              <a:t> are two reasons because of which the complexity can be reduced. First, the proposed approach is conducted recursively so that the matrix inverse can be avoided. Second, the proposed approach is conducted in the time domain through convolutional filters such that the number of IFFT can be greatly reduced. To derive the recursive convolutional precoding, we need to follow two steps: the fist step is to convert the traditional FD precoding into the recursive FD precoding, and the second step is to convert the recursive FD precoding to the convolutional precoding in the time domain.</a:t>
            </a:r>
            <a:endParaRPr lang="en-US" dirty="0"/>
          </a:p>
        </p:txBody>
      </p:sp>
      <p:sp>
        <p:nvSpPr>
          <p:cNvPr id="4" name="Slide Number Placeholder 3"/>
          <p:cNvSpPr>
            <a:spLocks noGrp="1"/>
          </p:cNvSpPr>
          <p:nvPr>
            <p:ph type="sldNum" sz="quarter" idx="10"/>
          </p:nvPr>
        </p:nvSpPr>
        <p:spPr/>
        <p:txBody>
          <a:bodyPr/>
          <a:lstStyle/>
          <a:p>
            <a:fld id="{34B53BD1-227F-4918-9ADD-59617925F81B}" type="slidenum">
              <a:rPr lang="en-US" smtClean="0"/>
              <a:t>7</a:t>
            </a:fld>
            <a:endParaRPr lang="en-US"/>
          </a:p>
        </p:txBody>
      </p:sp>
    </p:spTree>
    <p:extLst>
      <p:ext uri="{BB962C8B-B14F-4D97-AF65-F5344CB8AC3E}">
        <p14:creationId xmlns:p14="http://schemas.microsoft.com/office/powerpoint/2010/main" val="11168345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Step</a:t>
            </a:r>
            <a:r>
              <a:rPr lang="en-US" baseline="0" dirty="0" smtClean="0"/>
              <a:t> I</a:t>
            </a:r>
            <a:r>
              <a:rPr lang="en-US" dirty="0" smtClean="0"/>
              <a:t>,</a:t>
            </a:r>
            <a:r>
              <a:rPr lang="en-US" baseline="0" dirty="0" smtClean="0"/>
              <a:t> we begin the traditional ZF precoding which is conducted in the frequency domain. Using Taylor expansion, we can obtain a order-recursion version of the ZF precoding. Then, we can rewrite the matrix form Taylor expansion in a vector form. From the Taylor expansion in vector from, we note that the recursion is actually driven by the expansion order Q, </a:t>
            </a:r>
            <a:r>
              <a:rPr lang="en-US" sz="1300" dirty="0"/>
              <a:t>Mathematically, the expansion order can be viewed as a </a:t>
            </a:r>
            <a:r>
              <a:rPr lang="en-US" sz="1300" i="1" dirty="0"/>
              <a:t>recursion counter</a:t>
            </a:r>
            <a:r>
              <a:rPr lang="en-US" sz="1300" dirty="0"/>
              <a:t>, which increases as the recursion</a:t>
            </a:r>
          </a:p>
          <a:p>
            <a:r>
              <a:rPr lang="en-US" sz="1300" dirty="0"/>
              <a:t>proceeds. In this sense, the OFDM block index can be also used as that </a:t>
            </a:r>
            <a:r>
              <a:rPr lang="en-US" sz="1300" i="1" dirty="0"/>
              <a:t>recursion counter</a:t>
            </a:r>
            <a:r>
              <a:rPr lang="en-US" sz="1300" dirty="0"/>
              <a:t>. In other words, we can obtain recursive FD precoding driven by the OFDM block index if replacing expansion order, </a:t>
            </a:r>
            <a:r>
              <a:rPr lang="en-US" sz="1300" i="1" dirty="0"/>
              <a:t>Q</a:t>
            </a:r>
            <a:r>
              <a:rPr lang="en-US" sz="1300" dirty="0"/>
              <a:t>, with OFDM block index, </a:t>
            </a:r>
            <a:r>
              <a:rPr lang="en-US" sz="1300" i="1" dirty="0"/>
              <a:t>n</a:t>
            </a:r>
            <a:r>
              <a:rPr lang="en-US" sz="1300" dirty="0"/>
              <a:t>.</a:t>
            </a:r>
            <a:endParaRPr lang="en-US" dirty="0"/>
          </a:p>
        </p:txBody>
      </p:sp>
      <p:sp>
        <p:nvSpPr>
          <p:cNvPr id="4" name="Slide Number Placeholder 3"/>
          <p:cNvSpPr>
            <a:spLocks noGrp="1"/>
          </p:cNvSpPr>
          <p:nvPr>
            <p:ph type="sldNum" sz="quarter" idx="10"/>
          </p:nvPr>
        </p:nvSpPr>
        <p:spPr/>
        <p:txBody>
          <a:bodyPr/>
          <a:lstStyle/>
          <a:p>
            <a:fld id="{34B53BD1-227F-4918-9ADD-59617925F81B}" type="slidenum">
              <a:rPr lang="en-US" smtClean="0"/>
              <a:t>8</a:t>
            </a:fld>
            <a:endParaRPr lang="en-US"/>
          </a:p>
        </p:txBody>
      </p:sp>
    </p:spTree>
    <p:extLst>
      <p:ext uri="{BB962C8B-B14F-4D97-AF65-F5344CB8AC3E}">
        <p14:creationId xmlns:p14="http://schemas.microsoft.com/office/powerpoint/2010/main" val="174171209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Although the recursive FD precoding has</a:t>
            </a:r>
            <a:r>
              <a:rPr lang="en-US" baseline="0" dirty="0" smtClean="0"/>
              <a:t> been driven by the OFDM symbol index, the actual precoding operation is still conducted in the FD. We need to convert the FD precoding into the TD precoding to derive the structure of the convolutional precoding. For this purpose, re-arrange the vector representation, that is , let u_{</a:t>
            </a:r>
            <a:r>
              <a:rPr lang="en-US" baseline="0" dirty="0" err="1" smtClean="0"/>
              <a:t>m,p</a:t>
            </a:r>
            <a:r>
              <a:rPr lang="en-US" baseline="0" dirty="0" smtClean="0"/>
              <a:t>}[n] contains the precoding coefficients on all subcarriers. Then, perform DFT on both sides, leading to the adaptive updating of the coefficients of the precoding filter.</a:t>
            </a:r>
            <a:endParaRPr lang="en-US" dirty="0"/>
          </a:p>
        </p:txBody>
      </p:sp>
      <p:sp>
        <p:nvSpPr>
          <p:cNvPr id="4" name="Slide Number Placeholder 3"/>
          <p:cNvSpPr>
            <a:spLocks noGrp="1"/>
          </p:cNvSpPr>
          <p:nvPr>
            <p:ph type="sldNum" sz="quarter" idx="10"/>
          </p:nvPr>
        </p:nvSpPr>
        <p:spPr/>
        <p:txBody>
          <a:bodyPr/>
          <a:lstStyle/>
          <a:p>
            <a:fld id="{34B53BD1-227F-4918-9ADD-59617925F81B}" type="slidenum">
              <a:rPr lang="en-US" smtClean="0"/>
              <a:t>9</a:t>
            </a:fld>
            <a:endParaRPr lang="en-US"/>
          </a:p>
        </p:txBody>
      </p:sp>
    </p:spTree>
    <p:extLst>
      <p:ext uri="{BB962C8B-B14F-4D97-AF65-F5344CB8AC3E}">
        <p14:creationId xmlns:p14="http://schemas.microsoft.com/office/powerpoint/2010/main" val="2020246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2016/3/21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2016/3/21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2016/3/21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2016/3/21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2016/3/21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2016/3/21</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530820CF-B880-4189-942D-D702A7CBA730}" type="datetimeFigureOut">
              <a:rPr lang="zh-CN" altLang="en-US" smtClean="0"/>
              <a:pPr/>
              <a:t>2016/3/21</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530820CF-B880-4189-942D-D702A7CBA730}" type="datetimeFigureOut">
              <a:rPr lang="zh-CN" altLang="en-US" smtClean="0"/>
              <a:pPr/>
              <a:t>2016/3/21</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pPr/>
              <a:t>2016/3/21</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2016/3/21</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2016/3/21</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0820CF-B880-4189-942D-D702A7CBA730}" type="datetimeFigureOut">
              <a:rPr lang="zh-CN" altLang="en-US" smtClean="0"/>
              <a:pPr/>
              <a:t>2016/3/21</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913308-F349-4B6D-A68A-DD1791B4A57B}"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19.png"/></Relationships>
</file>

<file path=ppt/slides/_rels/slide16.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mailto:liye@ece.gatech.edu"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notesSlide" Target="../notesSlides/notesSlide6.xml"/><Relationship Id="rId7" Type="http://schemas.openxmlformats.org/officeDocument/2006/relationships/image" Target="../media/image2.wmf"/><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image" Target="../media/image1.wmf"/><Relationship Id="rId10" Type="http://schemas.openxmlformats.org/officeDocument/2006/relationships/image" Target="../media/image3.wmf"/><Relationship Id="rId4" Type="http://schemas.openxmlformats.org/officeDocument/2006/relationships/oleObject" Target="../embeddings/oleObject1.bin"/><Relationship Id="rId9" Type="http://schemas.openxmlformats.org/officeDocument/2006/relationships/oleObject" Target="../embeddings/oleObject3.bin"/></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oleObject" Target="../embeddings/oleObject5.bin"/><Relationship Id="rId3" Type="http://schemas.openxmlformats.org/officeDocument/2006/relationships/notesSlide" Target="../notesSlides/notesSlide8.xml"/><Relationship Id="rId7" Type="http://schemas.openxmlformats.org/officeDocument/2006/relationships/image" Target="../media/image5.wmf"/><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oleObject" Target="../embeddings/oleObject4.bin"/><Relationship Id="rId11" Type="http://schemas.openxmlformats.org/officeDocument/2006/relationships/image" Target="../media/image10.png"/><Relationship Id="rId5" Type="http://schemas.openxmlformats.org/officeDocument/2006/relationships/image" Target="../media/image8.png"/><Relationship Id="rId10" Type="http://schemas.openxmlformats.org/officeDocument/2006/relationships/image" Target="../media/image9.png"/><Relationship Id="rId4" Type="http://schemas.openxmlformats.org/officeDocument/2006/relationships/image" Target="../media/image7.png"/><Relationship Id="rId9" Type="http://schemas.openxmlformats.org/officeDocument/2006/relationships/image" Target="../media/image6.wmf"/></Relationships>
</file>

<file path=ppt/slides/_rels/slide9.xml.rels><?xml version="1.0" encoding="UTF-8" standalone="yes"?>
<Relationships xmlns="http://schemas.openxmlformats.org/package/2006/relationships"><Relationship Id="rId8" Type="http://schemas.openxmlformats.org/officeDocument/2006/relationships/image" Target="../media/image11.wmf"/><Relationship Id="rId3" Type="http://schemas.openxmlformats.org/officeDocument/2006/relationships/notesSlide" Target="../notesSlides/notesSlide9.xml"/><Relationship Id="rId7"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467544" y="1700808"/>
            <a:ext cx="8064896" cy="1470025"/>
          </a:xfrm>
        </p:spPr>
        <p:txBody>
          <a:bodyPr>
            <a:normAutofit fontScale="90000"/>
          </a:bodyPr>
          <a:lstStyle/>
          <a:p>
            <a:r>
              <a:rPr lang="en-US" altLang="zh-CN" sz="3200" b="1" dirty="0" smtClean="0">
                <a:solidFill>
                  <a:srgbClr val="C00000"/>
                </a:solidFill>
              </a:rPr>
              <a:t>Low-Complexity Recursive Convolutional Precoding</a:t>
            </a:r>
            <a:br>
              <a:rPr lang="en-US" altLang="zh-CN" sz="3200" b="1" dirty="0" smtClean="0">
                <a:solidFill>
                  <a:srgbClr val="C00000"/>
                </a:solidFill>
              </a:rPr>
            </a:br>
            <a:r>
              <a:rPr lang="en-US" altLang="zh-CN" sz="3200" b="1" dirty="0" smtClean="0">
                <a:solidFill>
                  <a:srgbClr val="C00000"/>
                </a:solidFill>
              </a:rPr>
              <a:t>for OFDM-based Large-Scale Antenna Systems</a:t>
            </a:r>
            <a:endParaRPr lang="zh-CN" altLang="en-US" sz="3200" b="1" dirty="0">
              <a:solidFill>
                <a:srgbClr val="C00000"/>
              </a:solidFill>
            </a:endParaRPr>
          </a:p>
        </p:txBody>
      </p:sp>
      <p:sp>
        <p:nvSpPr>
          <p:cNvPr id="7" name="标题 1"/>
          <p:cNvSpPr txBox="1">
            <a:spLocks/>
          </p:cNvSpPr>
          <p:nvPr/>
        </p:nvSpPr>
        <p:spPr>
          <a:xfrm>
            <a:off x="1187624" y="3573016"/>
            <a:ext cx="6624736" cy="1470025"/>
          </a:xfrm>
          <a:prstGeom prst="rect">
            <a:avLst/>
          </a:prstGeom>
        </p:spPr>
        <p:txBody>
          <a:bodyPr vert="horz" lIns="91440" tIns="45720" rIns="91440" bIns="45720" rtlCol="0" anchor="ctr">
            <a:normAutofit/>
          </a:bodyPr>
          <a:lstStyle/>
          <a:p>
            <a:r>
              <a:rPr lang="en-US" altLang="zh-CN" sz="2400" dirty="0"/>
              <a:t>Yinsheng </a:t>
            </a:r>
            <a:r>
              <a:rPr lang="en-US" altLang="zh-CN" sz="2400" dirty="0" smtClean="0"/>
              <a:t>Liu, </a:t>
            </a:r>
            <a:r>
              <a:rPr lang="en-US" altLang="zh-CN" sz="2400" dirty="0"/>
              <a:t>Beijing </a:t>
            </a:r>
            <a:r>
              <a:rPr lang="en-US" altLang="zh-CN" sz="2400" dirty="0" err="1"/>
              <a:t>Jiaotong</a:t>
            </a:r>
            <a:r>
              <a:rPr lang="en-US" altLang="zh-CN" sz="2400" dirty="0"/>
              <a:t> University, </a:t>
            </a:r>
            <a:r>
              <a:rPr lang="en-US" altLang="zh-CN" sz="2400" dirty="0" smtClean="0"/>
              <a:t>China</a:t>
            </a:r>
          </a:p>
          <a:p>
            <a:r>
              <a:rPr lang="en-US" altLang="zh-CN" sz="2400" dirty="0"/>
              <a:t>Geoffrey Ye </a:t>
            </a:r>
            <a:r>
              <a:rPr lang="en-US" altLang="zh-CN" sz="2400" dirty="0" smtClean="0"/>
              <a:t>Li, </a:t>
            </a:r>
            <a:r>
              <a:rPr lang="en-US" altLang="zh-CN" sz="2400" dirty="0"/>
              <a:t>Georgia Institute of Technology, USA</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1" name="Picture 3" descr="D:\Data\Paper\massive mimo\RTD precoding\ICASSP 2016\RCP.jpg"/>
          <p:cNvPicPr>
            <a:picLocks noChangeAspect="1" noChangeArrowheads="1"/>
          </p:cNvPicPr>
          <p:nvPr/>
        </p:nvPicPr>
        <p:blipFill>
          <a:blip r:embed="rId3" cstate="print"/>
          <a:srcRect/>
          <a:stretch>
            <a:fillRect/>
          </a:stretch>
        </p:blipFill>
        <p:spPr bwMode="auto">
          <a:xfrm>
            <a:off x="2051720" y="2996952"/>
            <a:ext cx="4248472" cy="3232226"/>
          </a:xfrm>
          <a:prstGeom prst="rect">
            <a:avLst/>
          </a:prstGeom>
          <a:noFill/>
        </p:spPr>
      </p:pic>
      <p:sp>
        <p:nvSpPr>
          <p:cNvPr id="2" name="标题 1"/>
          <p:cNvSpPr>
            <a:spLocks noGrp="1"/>
          </p:cNvSpPr>
          <p:nvPr>
            <p:ph type="title"/>
          </p:nvPr>
        </p:nvSpPr>
        <p:spPr>
          <a:xfrm>
            <a:off x="0" y="188640"/>
            <a:ext cx="9144000" cy="1143000"/>
          </a:xfrm>
        </p:spPr>
        <p:txBody>
          <a:bodyPr>
            <a:noAutofit/>
          </a:bodyPr>
          <a:lstStyle/>
          <a:p>
            <a:r>
              <a:rPr lang="en-US" altLang="zh-CN" sz="3600" b="1" dirty="0" smtClean="0">
                <a:solidFill>
                  <a:srgbClr val="C00000"/>
                </a:solidFill>
              </a:rPr>
              <a:t>Structure</a:t>
            </a:r>
            <a:endParaRPr lang="zh-CN" altLang="en-US" sz="3600" dirty="0"/>
          </a:p>
        </p:txBody>
      </p:sp>
      <p:sp>
        <p:nvSpPr>
          <p:cNvPr id="3" name="内容占位符 2"/>
          <p:cNvSpPr>
            <a:spLocks noGrp="1"/>
          </p:cNvSpPr>
          <p:nvPr>
            <p:ph idx="1"/>
          </p:nvPr>
        </p:nvSpPr>
        <p:spPr>
          <a:xfrm>
            <a:off x="457200" y="1268760"/>
            <a:ext cx="8229600" cy="4857403"/>
          </a:xfrm>
        </p:spPr>
        <p:txBody>
          <a:bodyPr/>
          <a:lstStyle/>
          <a:p>
            <a:r>
              <a:rPr lang="en-US" altLang="zh-CN" sz="2800" dirty="0" smtClean="0">
                <a:solidFill>
                  <a:srgbClr val="C00000"/>
                </a:solidFill>
              </a:rPr>
              <a:t>Recursive convolutional precoding includes</a:t>
            </a:r>
          </a:p>
          <a:p>
            <a:pPr lvl="1"/>
            <a:r>
              <a:rPr lang="en-US" altLang="zh-CN" sz="2400" dirty="0" smtClean="0"/>
              <a:t>convolutional precoding</a:t>
            </a:r>
          </a:p>
          <a:p>
            <a:pPr lvl="1"/>
            <a:r>
              <a:rPr lang="en-US" altLang="zh-CN" sz="2400" dirty="0" smtClean="0"/>
              <a:t>recursive updating</a:t>
            </a:r>
          </a:p>
          <a:p>
            <a:pPr lvl="1"/>
            <a:r>
              <a:rPr lang="en-US" altLang="zh-CN" sz="2400" dirty="0" smtClean="0"/>
              <a:t>error calculation</a:t>
            </a:r>
          </a:p>
          <a:p>
            <a:pPr lvl="1"/>
            <a:endParaRPr lang="zh-CN" alt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67544" y="0"/>
            <a:ext cx="8229600" cy="1143000"/>
          </a:xfrm>
        </p:spPr>
        <p:txBody>
          <a:bodyPr>
            <a:normAutofit/>
          </a:bodyPr>
          <a:lstStyle/>
          <a:p>
            <a:r>
              <a:rPr lang="en-US" altLang="zh-CN" sz="3600" b="1" dirty="0" smtClean="0">
                <a:solidFill>
                  <a:srgbClr val="C00000"/>
                </a:solidFill>
              </a:rPr>
              <a:t>Convolutional precoding</a:t>
            </a:r>
            <a:endParaRPr lang="zh-CN" altLang="en-US" sz="3600" b="1" dirty="0">
              <a:solidFill>
                <a:srgbClr val="C00000"/>
              </a:solidFill>
            </a:endParaRPr>
          </a:p>
        </p:txBody>
      </p:sp>
      <p:pic>
        <p:nvPicPr>
          <p:cNvPr id="5" name="Picture 2"/>
          <p:cNvPicPr>
            <a:picLocks noChangeAspect="1" noChangeArrowheads="1"/>
          </p:cNvPicPr>
          <p:nvPr/>
        </p:nvPicPr>
        <p:blipFill>
          <a:blip r:embed="rId3" cstate="print"/>
          <a:srcRect/>
          <a:stretch>
            <a:fillRect/>
          </a:stretch>
        </p:blipFill>
        <p:spPr bwMode="auto">
          <a:xfrm>
            <a:off x="251520" y="1196752"/>
            <a:ext cx="8039374" cy="453650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1"/>
          <p:cNvSpPr>
            <a:spLocks noGrp="1"/>
          </p:cNvSpPr>
          <p:nvPr>
            <p:ph type="title"/>
          </p:nvPr>
        </p:nvSpPr>
        <p:spPr>
          <a:xfrm>
            <a:off x="467544" y="0"/>
            <a:ext cx="8229600" cy="1143000"/>
          </a:xfrm>
        </p:spPr>
        <p:txBody>
          <a:bodyPr>
            <a:normAutofit/>
          </a:bodyPr>
          <a:lstStyle/>
          <a:p>
            <a:r>
              <a:rPr lang="en-US" altLang="zh-CN" sz="3600" b="1" dirty="0" smtClean="0">
                <a:solidFill>
                  <a:srgbClr val="C00000"/>
                </a:solidFill>
              </a:rPr>
              <a:t>Recursive updating</a:t>
            </a:r>
            <a:endParaRPr lang="zh-CN" altLang="en-US" sz="3600" b="1" dirty="0">
              <a:solidFill>
                <a:srgbClr val="C00000"/>
              </a:solidFill>
            </a:endParaRPr>
          </a:p>
        </p:txBody>
      </p:sp>
      <p:pic>
        <p:nvPicPr>
          <p:cNvPr id="5" name="Picture 2"/>
          <p:cNvPicPr>
            <a:picLocks noChangeAspect="1" noChangeArrowheads="1"/>
          </p:cNvPicPr>
          <p:nvPr/>
        </p:nvPicPr>
        <p:blipFill>
          <a:blip r:embed="rId3" cstate="print"/>
          <a:srcRect/>
          <a:stretch>
            <a:fillRect/>
          </a:stretch>
        </p:blipFill>
        <p:spPr bwMode="auto">
          <a:xfrm>
            <a:off x="827584" y="1340768"/>
            <a:ext cx="7895464" cy="403244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sz="3600" b="1" dirty="0" smtClean="0">
                <a:solidFill>
                  <a:srgbClr val="C00000"/>
                </a:solidFill>
              </a:rPr>
              <a:t>Error Calculation</a:t>
            </a:r>
            <a:endParaRPr lang="zh-CN" altLang="en-US" sz="3600" dirty="0"/>
          </a:p>
        </p:txBody>
      </p:sp>
      <p:pic>
        <p:nvPicPr>
          <p:cNvPr id="4" name="Picture 3"/>
          <p:cNvPicPr>
            <a:picLocks noChangeAspect="1" noChangeArrowheads="1"/>
          </p:cNvPicPr>
          <p:nvPr/>
        </p:nvPicPr>
        <p:blipFill>
          <a:blip r:embed="rId3" cstate="print"/>
          <a:srcRect/>
          <a:stretch>
            <a:fillRect/>
          </a:stretch>
        </p:blipFill>
        <p:spPr bwMode="auto">
          <a:xfrm>
            <a:off x="1043608" y="1556792"/>
            <a:ext cx="7399208" cy="396044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0"/>
            <a:ext cx="8229600" cy="1143000"/>
          </a:xfrm>
        </p:spPr>
        <p:txBody>
          <a:bodyPr/>
          <a:lstStyle/>
          <a:p>
            <a:r>
              <a:rPr lang="en-US" altLang="zh-CN" b="1" dirty="0">
                <a:solidFill>
                  <a:srgbClr val="C00000"/>
                </a:solidFill>
              </a:rPr>
              <a:t>Performances</a:t>
            </a:r>
            <a:endParaRPr lang="en-US" dirty="0"/>
          </a:p>
        </p:txBody>
      </p:sp>
      <p:sp>
        <p:nvSpPr>
          <p:cNvPr id="3" name="Content Placeholder 2"/>
          <p:cNvSpPr>
            <a:spLocks noGrp="1"/>
          </p:cNvSpPr>
          <p:nvPr>
            <p:ph idx="1"/>
          </p:nvPr>
        </p:nvSpPr>
        <p:spPr>
          <a:xfrm>
            <a:off x="467544" y="1196752"/>
            <a:ext cx="8229600" cy="4853136"/>
          </a:xfrm>
        </p:spPr>
        <p:txBody>
          <a:bodyPr>
            <a:normAutofit lnSpcReduction="10000"/>
          </a:bodyPr>
          <a:lstStyle/>
          <a:p>
            <a:r>
              <a:rPr lang="en-US" sz="2800" dirty="0" smtClean="0">
                <a:solidFill>
                  <a:srgbClr val="C00000"/>
                </a:solidFill>
              </a:rPr>
              <a:t>Complexity comparison among</a:t>
            </a:r>
          </a:p>
          <a:p>
            <a:pPr lvl="1"/>
            <a:r>
              <a:rPr lang="en-US" sz="2400" dirty="0" smtClean="0"/>
              <a:t>Proposed approach</a:t>
            </a:r>
          </a:p>
          <a:p>
            <a:pPr lvl="1"/>
            <a:r>
              <a:rPr lang="en-US" sz="2400" dirty="0" smtClean="0"/>
              <a:t>Truncated polynomial expansion (TPE) (Q iterations)</a:t>
            </a:r>
          </a:p>
          <a:p>
            <a:pPr lvl="1"/>
            <a:r>
              <a:rPr lang="en-US" sz="2400" dirty="0" smtClean="0"/>
              <a:t>Traditional FD ZF </a:t>
            </a:r>
          </a:p>
          <a:p>
            <a:pPr marL="457200" lvl="1" indent="0">
              <a:buNone/>
            </a:pPr>
            <a:r>
              <a:rPr lang="en-US" sz="2400" dirty="0"/>
              <a:t> </a:t>
            </a:r>
            <a:r>
              <a:rPr lang="en-US" sz="2400" dirty="0" smtClean="0"/>
              <a:t>   (B subcarriers share same precoding matrix)</a:t>
            </a:r>
          </a:p>
          <a:p>
            <a:r>
              <a:rPr lang="en-US" sz="2800" dirty="0" smtClean="0">
                <a:solidFill>
                  <a:srgbClr val="C00000"/>
                </a:solidFill>
              </a:rPr>
              <a:t>Symbol-error-rate (SER) simulation</a:t>
            </a:r>
          </a:p>
          <a:p>
            <a:pPr lvl="1"/>
            <a:r>
              <a:rPr lang="en-US" sz="2400" dirty="0" smtClean="0"/>
              <a:t>ETU channel with equal large gains for different users</a:t>
            </a:r>
          </a:p>
          <a:p>
            <a:pPr lvl="1"/>
            <a:r>
              <a:rPr lang="en-US" sz="2400" dirty="0" smtClean="0"/>
              <a:t>QPSK modulation</a:t>
            </a:r>
          </a:p>
          <a:p>
            <a:pPr lvl="1"/>
            <a:r>
              <a:rPr lang="en-US" sz="2400" dirty="0" smtClean="0"/>
              <a:t>5MHz LTE bandwidth</a:t>
            </a:r>
          </a:p>
          <a:p>
            <a:pPr marL="457200" lvl="1" indent="0">
              <a:buNone/>
            </a:pPr>
            <a:r>
              <a:rPr lang="en-US" sz="2400" dirty="0"/>
              <a:t> </a:t>
            </a:r>
            <a:r>
              <a:rPr lang="en-US" sz="2400" dirty="0" smtClean="0"/>
              <a:t>   (512 FFT size and 300 data subcarriers)</a:t>
            </a:r>
          </a:p>
          <a:p>
            <a:pPr lvl="1"/>
            <a:r>
              <a:rPr lang="en-US" sz="2400" dirty="0" smtClean="0"/>
              <a:t>100 antennas and 10 users</a:t>
            </a:r>
          </a:p>
        </p:txBody>
      </p:sp>
    </p:spTree>
    <p:extLst>
      <p:ext uri="{BB962C8B-B14F-4D97-AF65-F5344CB8AC3E}">
        <p14:creationId xmlns:p14="http://schemas.microsoft.com/office/powerpoint/2010/main" val="388318287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67544" y="0"/>
            <a:ext cx="8229600" cy="1143000"/>
          </a:xfrm>
        </p:spPr>
        <p:txBody>
          <a:bodyPr>
            <a:normAutofit/>
          </a:bodyPr>
          <a:lstStyle/>
          <a:p>
            <a:r>
              <a:rPr lang="en-US" altLang="zh-CN" sz="3600" b="1" dirty="0" smtClean="0">
                <a:solidFill>
                  <a:srgbClr val="C00000"/>
                </a:solidFill>
              </a:rPr>
              <a:t>Complexity comparison</a:t>
            </a:r>
            <a:endParaRPr lang="zh-CN" altLang="en-US" sz="3600" b="1" dirty="0">
              <a:solidFill>
                <a:srgbClr val="C00000"/>
              </a:solidFill>
            </a:endParaRPr>
          </a:p>
        </p:txBody>
      </p:sp>
      <p:sp>
        <p:nvSpPr>
          <p:cNvPr id="3" name="内容占位符 2"/>
          <p:cNvSpPr>
            <a:spLocks noGrp="1"/>
          </p:cNvSpPr>
          <p:nvPr>
            <p:ph idx="1"/>
          </p:nvPr>
        </p:nvSpPr>
        <p:spPr>
          <a:xfrm>
            <a:off x="5280720" y="3501008"/>
            <a:ext cx="3863280" cy="2376264"/>
          </a:xfrm>
        </p:spPr>
        <p:txBody>
          <a:bodyPr>
            <a:normAutofit/>
          </a:bodyPr>
          <a:lstStyle/>
          <a:p>
            <a:r>
              <a:rPr lang="en-US" altLang="zh-CN" sz="2800" dirty="0" smtClean="0">
                <a:solidFill>
                  <a:srgbClr val="C00000"/>
                </a:solidFill>
              </a:rPr>
              <a:t>Significant complexity reduction</a:t>
            </a:r>
            <a:endParaRPr lang="zh-CN" altLang="en-US" sz="2800" dirty="0">
              <a:solidFill>
                <a:srgbClr val="C00000"/>
              </a:solidFill>
            </a:endParaRPr>
          </a:p>
        </p:txBody>
      </p:sp>
      <p:pic>
        <p:nvPicPr>
          <p:cNvPr id="6" name="Picture 3"/>
          <p:cNvPicPr>
            <a:picLocks noChangeAspect="1" noChangeArrowheads="1"/>
          </p:cNvPicPr>
          <p:nvPr/>
        </p:nvPicPr>
        <p:blipFill>
          <a:blip r:embed="rId3" cstate="print"/>
          <a:srcRect/>
          <a:stretch>
            <a:fillRect/>
          </a:stretch>
        </p:blipFill>
        <p:spPr bwMode="auto">
          <a:xfrm>
            <a:off x="0" y="2467570"/>
            <a:ext cx="4940216" cy="4390430"/>
          </a:xfrm>
          <a:prstGeom prst="rect">
            <a:avLst/>
          </a:prstGeom>
          <a:ln>
            <a:noFill/>
          </a:ln>
          <a:effectLst>
            <a:outerShdw blurRad="292100" dist="139700" dir="2700000" algn="tl" rotWithShape="0">
              <a:srgbClr val="333333">
                <a:alpha val="65000"/>
              </a:srgbClr>
            </a:outerShdw>
          </a:effectLst>
        </p:spPr>
      </p:pic>
      <p:pic>
        <p:nvPicPr>
          <p:cNvPr id="8" name="Picture 1"/>
          <p:cNvPicPr>
            <a:picLocks noChangeAspect="1" noChangeArrowheads="1"/>
          </p:cNvPicPr>
          <p:nvPr/>
        </p:nvPicPr>
        <p:blipFill>
          <a:blip r:embed="rId4" cstate="print"/>
          <a:srcRect/>
          <a:stretch>
            <a:fillRect/>
          </a:stretch>
        </p:blipFill>
        <p:spPr bwMode="auto">
          <a:xfrm>
            <a:off x="2116082" y="908720"/>
            <a:ext cx="7027918" cy="1873654"/>
          </a:xfrm>
          <a:prstGeom prst="rect">
            <a:avLst/>
          </a:prstGeom>
          <a:ln>
            <a:noFill/>
          </a:ln>
          <a:effectLst>
            <a:outerShdw blurRad="292100" dist="139700" dir="2700000" algn="tl" rotWithShape="0">
              <a:srgbClr val="333333">
                <a:alpha val="65000"/>
              </a:srgbClr>
            </a:outerShdw>
          </a:effectLst>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67544" y="0"/>
            <a:ext cx="8229600" cy="1143000"/>
          </a:xfrm>
        </p:spPr>
        <p:txBody>
          <a:bodyPr>
            <a:normAutofit/>
          </a:bodyPr>
          <a:lstStyle/>
          <a:p>
            <a:r>
              <a:rPr lang="en-US" altLang="zh-CN" sz="3600" b="1" dirty="0" smtClean="0">
                <a:solidFill>
                  <a:srgbClr val="C00000"/>
                </a:solidFill>
              </a:rPr>
              <a:t>SER Simulation</a:t>
            </a:r>
            <a:endParaRPr lang="zh-CN" altLang="en-US" sz="3600" dirty="0"/>
          </a:p>
        </p:txBody>
      </p:sp>
      <p:sp>
        <p:nvSpPr>
          <p:cNvPr id="3" name="内容占位符 2"/>
          <p:cNvSpPr>
            <a:spLocks noGrp="1"/>
          </p:cNvSpPr>
          <p:nvPr>
            <p:ph idx="1"/>
          </p:nvPr>
        </p:nvSpPr>
        <p:spPr>
          <a:xfrm>
            <a:off x="611560" y="5456981"/>
            <a:ext cx="8229600" cy="1401019"/>
          </a:xfrm>
        </p:spPr>
        <p:txBody>
          <a:bodyPr>
            <a:normAutofit/>
          </a:bodyPr>
          <a:lstStyle/>
          <a:p>
            <a:r>
              <a:rPr lang="en-US" altLang="zh-CN" sz="2400" dirty="0" smtClean="0"/>
              <a:t>Significant improvement than MF</a:t>
            </a:r>
          </a:p>
          <a:p>
            <a:r>
              <a:rPr lang="en-US" altLang="zh-CN" sz="2400" dirty="0" smtClean="0"/>
              <a:t>Better performance than ZF with similar complexity</a:t>
            </a:r>
          </a:p>
          <a:p>
            <a:endParaRPr lang="zh-CN" altLang="en-US" sz="2800" dirty="0"/>
          </a:p>
        </p:txBody>
      </p:sp>
      <p:pic>
        <p:nvPicPr>
          <p:cNvPr id="25602" name="Picture 2"/>
          <p:cNvPicPr>
            <a:picLocks noChangeAspect="1" noChangeArrowheads="1"/>
          </p:cNvPicPr>
          <p:nvPr/>
        </p:nvPicPr>
        <p:blipFill>
          <a:blip r:embed="rId3" cstate="print"/>
          <a:srcRect/>
          <a:stretch>
            <a:fillRect/>
          </a:stretch>
        </p:blipFill>
        <p:spPr bwMode="auto">
          <a:xfrm>
            <a:off x="1907704" y="1052736"/>
            <a:ext cx="5040560" cy="428127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sz="3600" b="1" dirty="0" smtClean="0">
                <a:solidFill>
                  <a:srgbClr val="C00000"/>
                </a:solidFill>
              </a:rPr>
              <a:t>Conclusions</a:t>
            </a:r>
            <a:endParaRPr lang="zh-CN" altLang="en-US" sz="3600" dirty="0"/>
          </a:p>
        </p:txBody>
      </p:sp>
      <p:sp>
        <p:nvSpPr>
          <p:cNvPr id="3" name="内容占位符 2"/>
          <p:cNvSpPr>
            <a:spLocks noGrp="1"/>
          </p:cNvSpPr>
          <p:nvPr>
            <p:ph idx="1"/>
          </p:nvPr>
        </p:nvSpPr>
        <p:spPr/>
        <p:txBody>
          <a:bodyPr>
            <a:normAutofit/>
          </a:bodyPr>
          <a:lstStyle/>
          <a:p>
            <a:r>
              <a:rPr lang="en-US" altLang="zh-CN" sz="2800" dirty="0" smtClean="0">
                <a:solidFill>
                  <a:srgbClr val="C00000"/>
                </a:solidFill>
              </a:rPr>
              <a:t>Recursive convolutional precoding can achieve lower complexity than traditional LSA-OFDM while maintaining satisfied performance</a:t>
            </a:r>
            <a:endParaRPr lang="zh-CN" altLang="en-US" sz="2800" dirty="0">
              <a:solidFill>
                <a:srgbClr val="C00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2051720" y="548680"/>
            <a:ext cx="4690864" cy="724942"/>
          </a:xfrm>
        </p:spPr>
        <p:txBody>
          <a:bodyPr>
            <a:normAutofit/>
          </a:bodyPr>
          <a:lstStyle/>
          <a:p>
            <a:r>
              <a:rPr lang="en-US" altLang="zh-CN" sz="3600" b="1" dirty="0" smtClean="0">
                <a:solidFill>
                  <a:srgbClr val="C00000"/>
                </a:solidFill>
              </a:rPr>
              <a:t>Authors</a:t>
            </a:r>
            <a:endParaRPr lang="zh-CN" altLang="en-US" sz="3600" b="1" dirty="0">
              <a:solidFill>
                <a:srgbClr val="C00000"/>
              </a:solidFill>
            </a:endParaRPr>
          </a:p>
        </p:txBody>
      </p:sp>
      <p:sp>
        <p:nvSpPr>
          <p:cNvPr id="7" name="内容占位符 2"/>
          <p:cNvSpPr>
            <a:spLocks noGrp="1"/>
          </p:cNvSpPr>
          <p:nvPr>
            <p:ph idx="1"/>
          </p:nvPr>
        </p:nvSpPr>
        <p:spPr>
          <a:xfrm>
            <a:off x="683568" y="1412776"/>
            <a:ext cx="8003232" cy="4968552"/>
          </a:xfrm>
        </p:spPr>
        <p:txBody>
          <a:bodyPr>
            <a:normAutofit/>
          </a:bodyPr>
          <a:lstStyle/>
          <a:p>
            <a:r>
              <a:rPr lang="en-US" altLang="zh-CN" sz="2800" dirty="0" err="1" smtClean="0"/>
              <a:t>Yinsheng</a:t>
            </a:r>
            <a:r>
              <a:rPr lang="en-US" altLang="zh-CN" sz="2800" dirty="0" smtClean="0"/>
              <a:t> Liu</a:t>
            </a:r>
          </a:p>
          <a:p>
            <a:pPr>
              <a:buNone/>
            </a:pPr>
            <a:r>
              <a:rPr lang="en-US" altLang="zh-CN" sz="2800" dirty="0" smtClean="0"/>
              <a:t>	Beijing </a:t>
            </a:r>
            <a:r>
              <a:rPr lang="en-US" altLang="zh-CN" sz="2800" dirty="0" err="1" smtClean="0"/>
              <a:t>Jiaotong</a:t>
            </a:r>
            <a:r>
              <a:rPr lang="en-US" altLang="zh-CN" sz="2800" dirty="0" smtClean="0"/>
              <a:t> University, China</a:t>
            </a:r>
          </a:p>
          <a:p>
            <a:pPr>
              <a:buNone/>
            </a:pPr>
            <a:r>
              <a:rPr lang="en-US" altLang="zh-CN" sz="2800" dirty="0" smtClean="0"/>
              <a:t>	Email: </a:t>
            </a:r>
            <a:r>
              <a:rPr lang="en-US" altLang="zh-CN" sz="2800" dirty="0" smtClean="0">
                <a:hlinkClick r:id="rId3"/>
              </a:rPr>
              <a:t>ys.liu@bjtu.edu.cn.</a:t>
            </a:r>
          </a:p>
          <a:p>
            <a:r>
              <a:rPr lang="en-US" altLang="zh-CN" sz="2800" dirty="0" smtClean="0"/>
              <a:t>Geoffrey Ye Li</a:t>
            </a:r>
          </a:p>
          <a:p>
            <a:pPr>
              <a:buNone/>
            </a:pPr>
            <a:r>
              <a:rPr lang="en-US" altLang="zh-CN" sz="2800" dirty="0" smtClean="0"/>
              <a:t>	Georgia Institute of Technology, USA</a:t>
            </a:r>
          </a:p>
          <a:p>
            <a:pPr>
              <a:buNone/>
            </a:pPr>
            <a:r>
              <a:rPr lang="en-US" altLang="zh-CN" sz="2800" dirty="0" smtClean="0"/>
              <a:t>     Email: </a:t>
            </a:r>
            <a:r>
              <a:rPr lang="en-US" altLang="zh-CN" sz="2800" dirty="0" smtClean="0">
                <a:hlinkClick r:id="rId3"/>
              </a:rPr>
              <a:t>liye@ece.gatech.edu</a:t>
            </a:r>
            <a:r>
              <a:rPr lang="en-US" altLang="zh-CN" sz="2800" dirty="0" smtClean="0"/>
              <a:t>.</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95536" y="476672"/>
            <a:ext cx="8445624" cy="724942"/>
          </a:xfrm>
        </p:spPr>
        <p:txBody>
          <a:bodyPr>
            <a:normAutofit/>
          </a:bodyPr>
          <a:lstStyle/>
          <a:p>
            <a:r>
              <a:rPr lang="en-US" altLang="zh-CN" sz="3600" b="1" dirty="0" smtClean="0">
                <a:solidFill>
                  <a:srgbClr val="C00000"/>
                </a:solidFill>
              </a:rPr>
              <a:t>Outlines</a:t>
            </a:r>
            <a:endParaRPr lang="zh-CN" altLang="en-US" sz="3600" b="1" dirty="0">
              <a:solidFill>
                <a:srgbClr val="C00000"/>
              </a:solidFill>
            </a:endParaRPr>
          </a:p>
        </p:txBody>
      </p:sp>
      <p:sp>
        <p:nvSpPr>
          <p:cNvPr id="3" name="内容占位符 2"/>
          <p:cNvSpPr>
            <a:spLocks noGrp="1"/>
          </p:cNvSpPr>
          <p:nvPr>
            <p:ph idx="1"/>
          </p:nvPr>
        </p:nvSpPr>
        <p:spPr>
          <a:xfrm>
            <a:off x="755576" y="1412776"/>
            <a:ext cx="7931224" cy="4525963"/>
          </a:xfrm>
        </p:spPr>
        <p:txBody>
          <a:bodyPr>
            <a:normAutofit/>
          </a:bodyPr>
          <a:lstStyle/>
          <a:p>
            <a:r>
              <a:rPr lang="en-US" altLang="zh-CN" sz="2800" dirty="0" smtClean="0">
                <a:solidFill>
                  <a:srgbClr val="C00000"/>
                </a:solidFill>
              </a:rPr>
              <a:t>Introduction</a:t>
            </a:r>
          </a:p>
          <a:p>
            <a:r>
              <a:rPr lang="en-US" altLang="zh-CN" sz="2800" dirty="0" smtClean="0">
                <a:solidFill>
                  <a:srgbClr val="C00000"/>
                </a:solidFill>
              </a:rPr>
              <a:t>System Model</a:t>
            </a:r>
          </a:p>
          <a:p>
            <a:r>
              <a:rPr lang="en-US" altLang="zh-CN" sz="2800" dirty="0" smtClean="0">
                <a:solidFill>
                  <a:srgbClr val="C00000"/>
                </a:solidFill>
              </a:rPr>
              <a:t>Recursive Convolutional Precoding</a:t>
            </a:r>
          </a:p>
          <a:p>
            <a:r>
              <a:rPr lang="en-US" altLang="zh-CN" sz="2800" dirty="0" smtClean="0">
                <a:solidFill>
                  <a:srgbClr val="C00000"/>
                </a:solidFill>
              </a:rPr>
              <a:t>Performances</a:t>
            </a:r>
          </a:p>
          <a:p>
            <a:r>
              <a:rPr lang="en-US" altLang="zh-CN" sz="2800" dirty="0" smtClean="0">
                <a:solidFill>
                  <a:srgbClr val="C00000"/>
                </a:solidFill>
              </a:rPr>
              <a:t>Conclusions</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67544" y="188640"/>
            <a:ext cx="8229600" cy="1143000"/>
          </a:xfrm>
        </p:spPr>
        <p:txBody>
          <a:bodyPr>
            <a:normAutofit/>
          </a:bodyPr>
          <a:lstStyle/>
          <a:p>
            <a:r>
              <a:rPr lang="en-US" altLang="zh-CN" sz="3600" b="1" dirty="0" smtClean="0">
                <a:solidFill>
                  <a:srgbClr val="C00000"/>
                </a:solidFill>
              </a:rPr>
              <a:t>Introduction</a:t>
            </a:r>
            <a:endParaRPr lang="zh-CN" altLang="en-US" sz="3600" b="1" dirty="0">
              <a:solidFill>
                <a:srgbClr val="C00000"/>
              </a:solidFill>
            </a:endParaRPr>
          </a:p>
        </p:txBody>
      </p:sp>
      <p:sp>
        <p:nvSpPr>
          <p:cNvPr id="4" name="内容占位符 2"/>
          <p:cNvSpPr>
            <a:spLocks noGrp="1"/>
          </p:cNvSpPr>
          <p:nvPr>
            <p:ph idx="1"/>
          </p:nvPr>
        </p:nvSpPr>
        <p:spPr>
          <a:xfrm>
            <a:off x="467544" y="1340768"/>
            <a:ext cx="8229600" cy="5040560"/>
          </a:xfrm>
        </p:spPr>
        <p:txBody>
          <a:bodyPr>
            <a:normAutofit/>
          </a:bodyPr>
          <a:lstStyle/>
          <a:p>
            <a:r>
              <a:rPr lang="en-US" altLang="zh-CN" sz="2800" dirty="0" smtClean="0">
                <a:solidFill>
                  <a:srgbClr val="C00000"/>
                </a:solidFill>
              </a:rPr>
              <a:t>Large-Scale Antenna (LSA) system</a:t>
            </a:r>
          </a:p>
          <a:p>
            <a:pPr lvl="1"/>
            <a:r>
              <a:rPr lang="en-US" altLang="zh-CN" sz="2400" dirty="0" smtClean="0"/>
              <a:t>Key technology for 5G</a:t>
            </a:r>
          </a:p>
          <a:p>
            <a:pPr lvl="1"/>
            <a:r>
              <a:rPr lang="en-US" altLang="zh-CN" sz="2400" dirty="0" smtClean="0"/>
              <a:t>Large amount of antennas at the base-station</a:t>
            </a:r>
          </a:p>
          <a:p>
            <a:pPr lvl="1"/>
            <a:r>
              <a:rPr lang="en-US" altLang="zh-CN" sz="2400" dirty="0" smtClean="0"/>
              <a:t>Improved spectrum- and energy-efficiencies</a:t>
            </a:r>
          </a:p>
          <a:p>
            <a:r>
              <a:rPr lang="en-US" altLang="zh-CN" sz="2800" dirty="0" smtClean="0">
                <a:solidFill>
                  <a:srgbClr val="C00000"/>
                </a:solidFill>
              </a:rPr>
              <a:t>LSA-OFDM: combination of LSA and OFDM</a:t>
            </a:r>
          </a:p>
          <a:p>
            <a:pPr lvl="1"/>
            <a:r>
              <a:rPr lang="en-US" altLang="zh-CN" sz="2400" dirty="0" smtClean="0"/>
              <a:t>Straightforward evolution from MIMO-OFDM</a:t>
            </a:r>
          </a:p>
          <a:p>
            <a:pPr lvl="1"/>
            <a:r>
              <a:rPr lang="en-US" altLang="zh-CN" sz="2400" dirty="0" smtClean="0"/>
              <a:t>Provide frequency-selective channels for LSA systems</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sz="3600" b="1" dirty="0" smtClean="0">
                <a:solidFill>
                  <a:srgbClr val="C00000"/>
                </a:solidFill>
              </a:rPr>
              <a:t>Introduction</a:t>
            </a:r>
            <a:endParaRPr lang="zh-CN" altLang="en-US" sz="3600" dirty="0"/>
          </a:p>
        </p:txBody>
      </p:sp>
      <p:sp>
        <p:nvSpPr>
          <p:cNvPr id="3" name="内容占位符 2"/>
          <p:cNvSpPr>
            <a:spLocks noGrp="1"/>
          </p:cNvSpPr>
          <p:nvPr>
            <p:ph idx="1"/>
          </p:nvPr>
        </p:nvSpPr>
        <p:spPr>
          <a:xfrm>
            <a:off x="467544" y="1700808"/>
            <a:ext cx="8229600" cy="4209331"/>
          </a:xfrm>
        </p:spPr>
        <p:txBody>
          <a:bodyPr/>
          <a:lstStyle/>
          <a:p>
            <a:r>
              <a:rPr lang="en-US" altLang="zh-CN" sz="2800" dirty="0" smtClean="0">
                <a:solidFill>
                  <a:srgbClr val="C00000"/>
                </a:solidFill>
              </a:rPr>
              <a:t>Drawback: large complexity of LSA-OFDM due to</a:t>
            </a:r>
          </a:p>
          <a:p>
            <a:pPr lvl="1"/>
            <a:r>
              <a:rPr lang="en-US" altLang="zh-CN" sz="2400" dirty="0" smtClean="0"/>
              <a:t>Huge number of IFFT/FFT modules</a:t>
            </a:r>
          </a:p>
          <a:p>
            <a:pPr lvl="1"/>
            <a:r>
              <a:rPr lang="en-US" altLang="zh-CN" sz="2400" dirty="0" smtClean="0"/>
              <a:t>Matrix inverse for ZF/MMSE </a:t>
            </a:r>
            <a:r>
              <a:rPr lang="en-US" altLang="zh-CN" sz="2400" dirty="0" err="1" smtClean="0"/>
              <a:t>precodings</a:t>
            </a:r>
            <a:endParaRPr lang="en-US" altLang="zh-CN" sz="2400" dirty="0" smtClean="0"/>
          </a:p>
          <a:p>
            <a:r>
              <a:rPr lang="en-US" altLang="zh-CN" sz="2800" dirty="0" smtClean="0">
                <a:solidFill>
                  <a:srgbClr val="C00000"/>
                </a:solidFill>
              </a:rPr>
              <a:t>Our Solution: recursive convolutional precoding</a:t>
            </a:r>
          </a:p>
          <a:p>
            <a:pPr lvl="1"/>
            <a:r>
              <a:rPr lang="en-US" altLang="zh-CN" sz="2400" dirty="0" smtClean="0"/>
              <a:t>Recursive: no need of matrix inverse</a:t>
            </a:r>
          </a:p>
          <a:p>
            <a:pPr lvl="1"/>
            <a:r>
              <a:rPr lang="en-US" altLang="zh-CN" sz="2400" dirty="0" smtClean="0"/>
              <a:t>Convolutional: reduce the number of IFFT/FFTs</a:t>
            </a:r>
          </a:p>
          <a:p>
            <a:endParaRPr lang="en-US" altLang="zh-CN" sz="2800" dirty="0" smtClean="0">
              <a:solidFill>
                <a:srgbClr val="C00000"/>
              </a:solidFill>
            </a:endParaRPr>
          </a:p>
          <a:p>
            <a:endParaRPr lang="zh-CN" alt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84"/>
            <a:ext cx="8229600" cy="1143000"/>
          </a:xfrm>
        </p:spPr>
        <p:txBody>
          <a:bodyPr>
            <a:normAutofit/>
          </a:bodyPr>
          <a:lstStyle/>
          <a:p>
            <a:r>
              <a:rPr lang="en-US" altLang="zh-CN" sz="3600" b="1" dirty="0" smtClean="0">
                <a:solidFill>
                  <a:srgbClr val="C00000"/>
                </a:solidFill>
              </a:rPr>
              <a:t>System Model</a:t>
            </a:r>
            <a:endParaRPr lang="zh-CN" altLang="en-US" sz="3600" b="1" dirty="0">
              <a:solidFill>
                <a:srgbClr val="C00000"/>
              </a:solidFill>
            </a:endParaRPr>
          </a:p>
        </p:txBody>
      </p:sp>
      <p:sp>
        <p:nvSpPr>
          <p:cNvPr id="3" name="内容占位符 2"/>
          <p:cNvSpPr>
            <a:spLocks noGrp="1"/>
          </p:cNvSpPr>
          <p:nvPr>
            <p:ph idx="1"/>
          </p:nvPr>
        </p:nvSpPr>
        <p:spPr>
          <a:xfrm>
            <a:off x="251520" y="980728"/>
            <a:ext cx="8712968" cy="5400600"/>
          </a:xfrm>
        </p:spPr>
        <p:txBody>
          <a:bodyPr>
            <a:normAutofit/>
          </a:bodyPr>
          <a:lstStyle/>
          <a:p>
            <a:r>
              <a:rPr lang="en-US" altLang="zh-CN" sz="2800" dirty="0" smtClean="0">
                <a:solidFill>
                  <a:srgbClr val="C00000"/>
                </a:solidFill>
              </a:rPr>
              <a:t>Scenario: Downlink multiuser precoding</a:t>
            </a:r>
          </a:p>
          <a:p>
            <a:pPr lvl="1"/>
            <a:r>
              <a:rPr lang="en-US" altLang="zh-CN" sz="2400" dirty="0" smtClean="0"/>
              <a:t>M antennas at the BS</a:t>
            </a:r>
          </a:p>
          <a:p>
            <a:pPr lvl="1"/>
            <a:r>
              <a:rPr lang="en-US" altLang="zh-CN" sz="2400" dirty="0" smtClean="0"/>
              <a:t>P users with single antenna for each user</a:t>
            </a:r>
          </a:p>
          <a:p>
            <a:r>
              <a:rPr lang="en-US" altLang="zh-CN" sz="2800" dirty="0" smtClean="0">
                <a:solidFill>
                  <a:srgbClr val="C00000"/>
                </a:solidFill>
              </a:rPr>
              <a:t>Received signal at n-</a:t>
            </a:r>
            <a:r>
              <a:rPr lang="en-US" altLang="zh-CN" sz="2800" dirty="0" err="1" smtClean="0">
                <a:solidFill>
                  <a:srgbClr val="C00000"/>
                </a:solidFill>
              </a:rPr>
              <a:t>th</a:t>
            </a:r>
            <a:r>
              <a:rPr lang="en-US" altLang="zh-CN" sz="2800" dirty="0" smtClean="0">
                <a:solidFill>
                  <a:srgbClr val="C00000"/>
                </a:solidFill>
              </a:rPr>
              <a:t> OFDM block and k-</a:t>
            </a:r>
            <a:r>
              <a:rPr lang="en-US" altLang="zh-CN" sz="2800" dirty="0" err="1" smtClean="0">
                <a:solidFill>
                  <a:srgbClr val="C00000"/>
                </a:solidFill>
              </a:rPr>
              <a:t>th</a:t>
            </a:r>
            <a:r>
              <a:rPr lang="en-US" altLang="zh-CN" sz="2800" dirty="0" smtClean="0">
                <a:solidFill>
                  <a:srgbClr val="C00000"/>
                </a:solidFill>
              </a:rPr>
              <a:t> subcarrier</a:t>
            </a:r>
          </a:p>
          <a:p>
            <a:endParaRPr lang="en-US" altLang="zh-CN" sz="2800" dirty="0" smtClean="0">
              <a:solidFill>
                <a:srgbClr val="C00000"/>
              </a:solidFill>
            </a:endParaRPr>
          </a:p>
          <a:p>
            <a:endParaRPr lang="en-US" altLang="zh-CN" sz="2800" dirty="0" smtClean="0">
              <a:solidFill>
                <a:srgbClr val="C00000"/>
              </a:solidFill>
            </a:endParaRPr>
          </a:p>
          <a:p>
            <a:endParaRPr lang="en-US" altLang="zh-CN" sz="2800" dirty="0" smtClean="0">
              <a:solidFill>
                <a:srgbClr val="C00000"/>
              </a:solidFill>
            </a:endParaRPr>
          </a:p>
          <a:p>
            <a:endParaRPr lang="en-US" altLang="zh-CN" sz="2800" dirty="0" smtClean="0">
              <a:solidFill>
                <a:srgbClr val="C00000"/>
              </a:solidFill>
            </a:endParaRPr>
          </a:p>
          <a:p>
            <a:endParaRPr lang="en-US" altLang="zh-CN" sz="2800" dirty="0" smtClean="0">
              <a:solidFill>
                <a:srgbClr val="C00000"/>
              </a:solidFill>
            </a:endParaRPr>
          </a:p>
          <a:p>
            <a:r>
              <a:rPr lang="en-US" altLang="zh-CN" sz="2800" dirty="0" smtClean="0">
                <a:solidFill>
                  <a:srgbClr val="C00000"/>
                </a:solidFill>
              </a:rPr>
              <a:t>Channel statistics with different large-scale gain</a:t>
            </a:r>
            <a:endParaRPr lang="zh-CN" altLang="en-US" sz="2800" dirty="0">
              <a:solidFill>
                <a:srgbClr val="C00000"/>
              </a:solidFill>
            </a:endParaRPr>
          </a:p>
        </p:txBody>
      </p:sp>
      <p:graphicFrame>
        <p:nvGraphicFramePr>
          <p:cNvPr id="6" name="对象 5"/>
          <p:cNvGraphicFramePr>
            <a:graphicFrameLocks noChangeAspect="1"/>
          </p:cNvGraphicFramePr>
          <p:nvPr/>
        </p:nvGraphicFramePr>
        <p:xfrm>
          <a:off x="1835696" y="3021340"/>
          <a:ext cx="4956175" cy="349250"/>
        </p:xfrm>
        <a:graphic>
          <a:graphicData uri="http://schemas.openxmlformats.org/presentationml/2006/ole">
            <mc:AlternateContent xmlns:mc="http://schemas.openxmlformats.org/markup-compatibility/2006">
              <mc:Choice xmlns:v="urn:schemas-microsoft-com:vml" Requires="v">
                <p:oleObj spid="_x0000_s1125" name="Formula" r:id="rId4" imgW="2500920" imgH="176760" progId="Equation.Ribbit">
                  <p:embed/>
                </p:oleObj>
              </mc:Choice>
              <mc:Fallback>
                <p:oleObj name="Formula" r:id="rId4" imgW="2500920" imgH="176760" progId="Equation.Ribbit">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35696" y="3021340"/>
                        <a:ext cx="4956175" cy="3492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8" name="直接连接符 7"/>
          <p:cNvCxnSpPr/>
          <p:nvPr/>
        </p:nvCxnSpPr>
        <p:spPr>
          <a:xfrm>
            <a:off x="1835696" y="3453388"/>
            <a:ext cx="792088" cy="0"/>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9" name="直接连接符 8"/>
          <p:cNvCxnSpPr/>
          <p:nvPr/>
        </p:nvCxnSpPr>
        <p:spPr>
          <a:xfrm>
            <a:off x="3059832" y="3453388"/>
            <a:ext cx="864096" cy="0"/>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11" name="直接连接符 10"/>
          <p:cNvCxnSpPr/>
          <p:nvPr/>
        </p:nvCxnSpPr>
        <p:spPr>
          <a:xfrm>
            <a:off x="3995936" y="3453388"/>
            <a:ext cx="792088" cy="0"/>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13" name="直接连接符 12"/>
          <p:cNvCxnSpPr/>
          <p:nvPr/>
        </p:nvCxnSpPr>
        <p:spPr>
          <a:xfrm>
            <a:off x="4860032" y="3453388"/>
            <a:ext cx="792088" cy="0"/>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14" name="直接连接符 13"/>
          <p:cNvCxnSpPr/>
          <p:nvPr/>
        </p:nvCxnSpPr>
        <p:spPr>
          <a:xfrm>
            <a:off x="6084168" y="3453388"/>
            <a:ext cx="720080" cy="0"/>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17" name="直接箭头连接符 16"/>
          <p:cNvCxnSpPr/>
          <p:nvPr/>
        </p:nvCxnSpPr>
        <p:spPr>
          <a:xfrm>
            <a:off x="2195736" y="3453388"/>
            <a:ext cx="0" cy="347846"/>
          </a:xfrm>
          <a:prstGeom prst="straightConnector1">
            <a:avLst/>
          </a:prstGeom>
          <a:ln w="38100">
            <a:solidFill>
              <a:srgbClr val="0070C0"/>
            </a:solidFill>
            <a:tailEnd type="arrow"/>
          </a:ln>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1115616" y="3729226"/>
            <a:ext cx="2160240" cy="707886"/>
          </a:xfrm>
          <a:prstGeom prst="rect">
            <a:avLst/>
          </a:prstGeom>
          <a:noFill/>
        </p:spPr>
        <p:txBody>
          <a:bodyPr wrap="square" rtlCol="0">
            <a:spAutoFit/>
          </a:bodyPr>
          <a:lstStyle/>
          <a:p>
            <a:pPr algn="ctr"/>
            <a:r>
              <a:rPr lang="en-US" altLang="zh-CN" sz="2000" dirty="0" smtClean="0">
                <a:solidFill>
                  <a:srgbClr val="002060"/>
                </a:solidFill>
              </a:rPr>
              <a:t>P-by-1</a:t>
            </a:r>
          </a:p>
          <a:p>
            <a:pPr algn="ctr"/>
            <a:r>
              <a:rPr lang="en-US" altLang="zh-CN" sz="2000" dirty="0" smtClean="0">
                <a:solidFill>
                  <a:srgbClr val="002060"/>
                </a:solidFill>
              </a:rPr>
              <a:t>receive vector</a:t>
            </a:r>
            <a:endParaRPr lang="zh-CN" altLang="en-US" sz="2000" dirty="0">
              <a:solidFill>
                <a:srgbClr val="002060"/>
              </a:solidFill>
            </a:endParaRPr>
          </a:p>
        </p:txBody>
      </p:sp>
      <p:cxnSp>
        <p:nvCxnSpPr>
          <p:cNvPr id="20" name="直接箭头连接符 19"/>
          <p:cNvCxnSpPr/>
          <p:nvPr/>
        </p:nvCxnSpPr>
        <p:spPr>
          <a:xfrm>
            <a:off x="3491880" y="3453388"/>
            <a:ext cx="0" cy="1211942"/>
          </a:xfrm>
          <a:prstGeom prst="straightConnector1">
            <a:avLst/>
          </a:prstGeom>
          <a:ln w="38100">
            <a:solidFill>
              <a:srgbClr val="0070C0"/>
            </a:solidFill>
            <a:tailEnd type="arrow"/>
          </a:ln>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2627784" y="4593322"/>
            <a:ext cx="1728192" cy="707886"/>
          </a:xfrm>
          <a:prstGeom prst="rect">
            <a:avLst/>
          </a:prstGeom>
          <a:noFill/>
        </p:spPr>
        <p:txBody>
          <a:bodyPr wrap="square" rtlCol="0">
            <a:spAutoFit/>
          </a:bodyPr>
          <a:lstStyle/>
          <a:p>
            <a:pPr algn="ctr"/>
            <a:r>
              <a:rPr lang="en-US" altLang="zh-CN" sz="2000" dirty="0" smtClean="0">
                <a:solidFill>
                  <a:srgbClr val="002060"/>
                </a:solidFill>
              </a:rPr>
              <a:t>P-by-M</a:t>
            </a:r>
          </a:p>
          <a:p>
            <a:pPr algn="ctr"/>
            <a:r>
              <a:rPr lang="en-US" altLang="zh-CN" sz="2000" dirty="0" smtClean="0">
                <a:solidFill>
                  <a:srgbClr val="002060"/>
                </a:solidFill>
              </a:rPr>
              <a:t>channel matrix</a:t>
            </a:r>
            <a:endParaRPr lang="zh-CN" altLang="en-US" sz="2000" dirty="0">
              <a:solidFill>
                <a:srgbClr val="002060"/>
              </a:solidFill>
            </a:endParaRPr>
          </a:p>
        </p:txBody>
      </p:sp>
      <p:sp>
        <p:nvSpPr>
          <p:cNvPr id="25" name="TextBox 24"/>
          <p:cNvSpPr txBox="1"/>
          <p:nvPr/>
        </p:nvSpPr>
        <p:spPr>
          <a:xfrm>
            <a:off x="3347864" y="3729226"/>
            <a:ext cx="2160240" cy="707886"/>
          </a:xfrm>
          <a:prstGeom prst="rect">
            <a:avLst/>
          </a:prstGeom>
          <a:noFill/>
        </p:spPr>
        <p:txBody>
          <a:bodyPr wrap="square" rtlCol="0">
            <a:spAutoFit/>
          </a:bodyPr>
          <a:lstStyle/>
          <a:p>
            <a:pPr algn="ctr"/>
            <a:r>
              <a:rPr lang="en-US" altLang="zh-CN" sz="2000" dirty="0" smtClean="0">
                <a:solidFill>
                  <a:srgbClr val="002060"/>
                </a:solidFill>
              </a:rPr>
              <a:t>M-by-P</a:t>
            </a:r>
          </a:p>
          <a:p>
            <a:pPr algn="ctr"/>
            <a:r>
              <a:rPr lang="en-US" altLang="zh-CN" sz="2000" dirty="0" smtClean="0">
                <a:solidFill>
                  <a:srgbClr val="002060"/>
                </a:solidFill>
              </a:rPr>
              <a:t>precoding matrix</a:t>
            </a:r>
            <a:endParaRPr lang="zh-CN" altLang="en-US" sz="2000" dirty="0">
              <a:solidFill>
                <a:srgbClr val="002060"/>
              </a:solidFill>
            </a:endParaRPr>
          </a:p>
        </p:txBody>
      </p:sp>
      <p:cxnSp>
        <p:nvCxnSpPr>
          <p:cNvPr id="26" name="直接箭头连接符 25"/>
          <p:cNvCxnSpPr/>
          <p:nvPr/>
        </p:nvCxnSpPr>
        <p:spPr>
          <a:xfrm>
            <a:off x="5364088" y="3453388"/>
            <a:ext cx="0" cy="1211942"/>
          </a:xfrm>
          <a:prstGeom prst="straightConnector1">
            <a:avLst/>
          </a:prstGeom>
          <a:ln w="38100">
            <a:solidFill>
              <a:srgbClr val="0070C0"/>
            </a:solidFill>
            <a:tailEnd type="arrow"/>
          </a:ln>
        </p:spPr>
        <p:style>
          <a:lnRef idx="1">
            <a:schemeClr val="accent1"/>
          </a:lnRef>
          <a:fillRef idx="0">
            <a:schemeClr val="accent1"/>
          </a:fillRef>
          <a:effectRef idx="0">
            <a:schemeClr val="accent1"/>
          </a:effectRef>
          <a:fontRef idx="minor">
            <a:schemeClr val="tx1"/>
          </a:fontRef>
        </p:style>
      </p:cxnSp>
      <p:sp>
        <p:nvSpPr>
          <p:cNvPr id="29" name="TextBox 28"/>
          <p:cNvSpPr txBox="1"/>
          <p:nvPr/>
        </p:nvSpPr>
        <p:spPr>
          <a:xfrm>
            <a:off x="4499992" y="4593322"/>
            <a:ext cx="1872208" cy="707886"/>
          </a:xfrm>
          <a:prstGeom prst="rect">
            <a:avLst/>
          </a:prstGeom>
          <a:noFill/>
        </p:spPr>
        <p:txBody>
          <a:bodyPr wrap="square" rtlCol="0">
            <a:spAutoFit/>
          </a:bodyPr>
          <a:lstStyle/>
          <a:p>
            <a:pPr algn="ctr"/>
            <a:r>
              <a:rPr lang="en-US" altLang="zh-CN" sz="2000" dirty="0" smtClean="0">
                <a:solidFill>
                  <a:srgbClr val="002060"/>
                </a:solidFill>
              </a:rPr>
              <a:t>P-by-1</a:t>
            </a:r>
          </a:p>
          <a:p>
            <a:pPr algn="ctr"/>
            <a:r>
              <a:rPr lang="en-US" altLang="zh-CN" sz="2000" dirty="0" smtClean="0">
                <a:solidFill>
                  <a:srgbClr val="002060"/>
                </a:solidFill>
              </a:rPr>
              <a:t>transmit vector</a:t>
            </a:r>
            <a:endParaRPr lang="zh-CN" altLang="en-US" sz="2000" dirty="0">
              <a:solidFill>
                <a:srgbClr val="002060"/>
              </a:solidFill>
            </a:endParaRPr>
          </a:p>
        </p:txBody>
      </p:sp>
      <p:cxnSp>
        <p:nvCxnSpPr>
          <p:cNvPr id="30" name="直接箭头连接符 29"/>
          <p:cNvCxnSpPr/>
          <p:nvPr/>
        </p:nvCxnSpPr>
        <p:spPr>
          <a:xfrm>
            <a:off x="6516216" y="3453388"/>
            <a:ext cx="0" cy="347846"/>
          </a:xfrm>
          <a:prstGeom prst="straightConnector1">
            <a:avLst/>
          </a:prstGeom>
          <a:ln w="38100">
            <a:solidFill>
              <a:srgbClr val="0070C0"/>
            </a:solidFill>
            <a:tailEnd type="arrow"/>
          </a:ln>
        </p:spPr>
        <p:style>
          <a:lnRef idx="1">
            <a:schemeClr val="accent1"/>
          </a:lnRef>
          <a:fillRef idx="0">
            <a:schemeClr val="accent1"/>
          </a:fillRef>
          <a:effectRef idx="0">
            <a:schemeClr val="accent1"/>
          </a:effectRef>
          <a:fontRef idx="minor">
            <a:schemeClr val="tx1"/>
          </a:fontRef>
        </p:style>
      </p:cxnSp>
      <p:sp>
        <p:nvSpPr>
          <p:cNvPr id="31" name="TextBox 30"/>
          <p:cNvSpPr txBox="1"/>
          <p:nvPr/>
        </p:nvSpPr>
        <p:spPr>
          <a:xfrm>
            <a:off x="5652120" y="3729226"/>
            <a:ext cx="1872208" cy="707886"/>
          </a:xfrm>
          <a:prstGeom prst="rect">
            <a:avLst/>
          </a:prstGeom>
          <a:noFill/>
        </p:spPr>
        <p:txBody>
          <a:bodyPr wrap="square" rtlCol="0">
            <a:spAutoFit/>
          </a:bodyPr>
          <a:lstStyle/>
          <a:p>
            <a:pPr algn="ctr"/>
            <a:r>
              <a:rPr lang="en-US" altLang="zh-CN" sz="2000" dirty="0" smtClean="0">
                <a:solidFill>
                  <a:srgbClr val="002060"/>
                </a:solidFill>
              </a:rPr>
              <a:t>P-by-1</a:t>
            </a:r>
          </a:p>
          <a:p>
            <a:pPr algn="ctr"/>
            <a:r>
              <a:rPr lang="en-US" altLang="zh-CN" sz="2000" dirty="0" smtClean="0">
                <a:solidFill>
                  <a:srgbClr val="002060"/>
                </a:solidFill>
              </a:rPr>
              <a:t>noise vector</a:t>
            </a:r>
            <a:endParaRPr lang="zh-CN" altLang="en-US" sz="2000" dirty="0">
              <a:solidFill>
                <a:srgbClr val="002060"/>
              </a:solidFill>
            </a:endParaRPr>
          </a:p>
        </p:txBody>
      </p:sp>
      <p:cxnSp>
        <p:nvCxnSpPr>
          <p:cNvPr id="40" name="直接箭头连接符 39"/>
          <p:cNvCxnSpPr/>
          <p:nvPr/>
        </p:nvCxnSpPr>
        <p:spPr>
          <a:xfrm>
            <a:off x="4427984" y="3441194"/>
            <a:ext cx="0" cy="347846"/>
          </a:xfrm>
          <a:prstGeom prst="straightConnector1">
            <a:avLst/>
          </a:prstGeom>
          <a:ln w="38100">
            <a:solidFill>
              <a:srgbClr val="0070C0"/>
            </a:solidFill>
            <a:tailEnd type="arrow"/>
          </a:ln>
        </p:spPr>
        <p:style>
          <a:lnRef idx="1">
            <a:schemeClr val="accent1"/>
          </a:lnRef>
          <a:fillRef idx="0">
            <a:schemeClr val="accent1"/>
          </a:fillRef>
          <a:effectRef idx="0">
            <a:schemeClr val="accent1"/>
          </a:effectRef>
          <a:fontRef idx="minor">
            <a:schemeClr val="tx1"/>
          </a:fontRef>
        </p:style>
      </p:cxnSp>
      <p:graphicFrame>
        <p:nvGraphicFramePr>
          <p:cNvPr id="46" name="对象 45"/>
          <p:cNvGraphicFramePr>
            <a:graphicFrameLocks noChangeAspect="1"/>
          </p:cNvGraphicFramePr>
          <p:nvPr/>
        </p:nvGraphicFramePr>
        <p:xfrm>
          <a:off x="611560" y="6021288"/>
          <a:ext cx="5616624" cy="351405"/>
        </p:xfrm>
        <a:graphic>
          <a:graphicData uri="http://schemas.openxmlformats.org/presentationml/2006/ole">
            <mc:AlternateContent xmlns:mc="http://schemas.openxmlformats.org/markup-compatibility/2006">
              <mc:Choice xmlns:v="urn:schemas-microsoft-com:vml" Requires="v">
                <p:oleObj spid="_x0000_s1126" name="Formula" r:id="rId6" imgW="3072240" imgH="191880" progId="Equation.Ribbit">
                  <p:embed/>
                </p:oleObj>
              </mc:Choice>
              <mc:Fallback>
                <p:oleObj name="Formula" r:id="rId6" imgW="3072240" imgH="191880" progId="Equation.Ribbit">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11560" y="6021288"/>
                        <a:ext cx="5616624" cy="35140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1033" name="Picture 9"/>
          <p:cNvPicPr>
            <a:picLocks noChangeAspect="1" noChangeArrowheads="1"/>
          </p:cNvPicPr>
          <p:nvPr/>
        </p:nvPicPr>
        <p:blipFill>
          <a:blip r:embed="rId8" cstate="print"/>
          <a:srcRect/>
          <a:stretch>
            <a:fillRect/>
          </a:stretch>
        </p:blipFill>
        <p:spPr bwMode="auto">
          <a:xfrm>
            <a:off x="6444208" y="6021288"/>
            <a:ext cx="2305053" cy="395288"/>
          </a:xfrm>
          <a:prstGeom prst="rect">
            <a:avLst/>
          </a:prstGeom>
          <a:noFill/>
          <a:ln w="9525">
            <a:noFill/>
            <a:miter lim="800000"/>
            <a:headEnd/>
            <a:tailEnd/>
          </a:ln>
        </p:spPr>
      </p:pic>
      <p:graphicFrame>
        <p:nvGraphicFramePr>
          <p:cNvPr id="51" name="对象 50"/>
          <p:cNvGraphicFramePr>
            <a:graphicFrameLocks noChangeAspect="1"/>
          </p:cNvGraphicFramePr>
          <p:nvPr/>
        </p:nvGraphicFramePr>
        <p:xfrm>
          <a:off x="7812360" y="5589240"/>
          <a:ext cx="295612" cy="288032"/>
        </p:xfrm>
        <a:graphic>
          <a:graphicData uri="http://schemas.openxmlformats.org/presentationml/2006/ole">
            <mc:AlternateContent xmlns:mc="http://schemas.openxmlformats.org/markup-compatibility/2006">
              <mc:Choice xmlns:v="urn:schemas-microsoft-com:vml" Requires="v">
                <p:oleObj spid="_x0000_s1127" name="Formula" r:id="rId9" imgW="134640" imgH="132120" progId="Equation.Ribbit">
                  <p:embed/>
                </p:oleObj>
              </mc:Choice>
              <mc:Fallback>
                <p:oleObj name="Formula" r:id="rId9" imgW="134640" imgH="132120" progId="Equation.Ribbit">
                  <p:embed/>
                  <p:pic>
                    <p:nvPicPr>
                      <p:cNvPr id="0" name="Object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812360" y="5589240"/>
                        <a:ext cx="295612" cy="28803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Autofit/>
          </a:bodyPr>
          <a:lstStyle/>
          <a:p>
            <a:r>
              <a:rPr lang="en-US" altLang="zh-CN" sz="3600" b="1" dirty="0" smtClean="0">
                <a:solidFill>
                  <a:srgbClr val="C00000"/>
                </a:solidFill>
              </a:rPr>
              <a:t>Recursive Convolutional Precoding</a:t>
            </a:r>
            <a:endParaRPr lang="zh-CN" altLang="en-US" sz="3600" b="1" dirty="0"/>
          </a:p>
        </p:txBody>
      </p:sp>
      <p:sp>
        <p:nvSpPr>
          <p:cNvPr id="3" name="内容占位符 2"/>
          <p:cNvSpPr>
            <a:spLocks noGrp="1"/>
          </p:cNvSpPr>
          <p:nvPr>
            <p:ph idx="1"/>
          </p:nvPr>
        </p:nvSpPr>
        <p:spPr>
          <a:xfrm>
            <a:off x="457200" y="1412776"/>
            <a:ext cx="8229600" cy="4353347"/>
          </a:xfrm>
        </p:spPr>
        <p:txBody>
          <a:bodyPr/>
          <a:lstStyle/>
          <a:p>
            <a:r>
              <a:rPr lang="en-US" altLang="zh-CN" sz="2800" dirty="0" smtClean="0">
                <a:solidFill>
                  <a:srgbClr val="C00000"/>
                </a:solidFill>
              </a:rPr>
              <a:t>Low-complexity of recursive convolutional precoding</a:t>
            </a:r>
          </a:p>
          <a:p>
            <a:pPr lvl="1"/>
            <a:r>
              <a:rPr lang="en-US" altLang="zh-CN" sz="2400" dirty="0" smtClean="0"/>
              <a:t>Recursive: no need of matrix inverse</a:t>
            </a:r>
          </a:p>
          <a:p>
            <a:pPr lvl="1"/>
            <a:r>
              <a:rPr lang="en-US" altLang="zh-CN" sz="2400" dirty="0" smtClean="0"/>
              <a:t>Convolutional: reduce the number of IFFT/FFTs</a:t>
            </a:r>
          </a:p>
          <a:p>
            <a:r>
              <a:rPr lang="en-US" altLang="zh-CN" sz="2800" dirty="0" smtClean="0">
                <a:solidFill>
                  <a:srgbClr val="C00000"/>
                </a:solidFill>
              </a:rPr>
              <a:t>From traditional to recursive convolutional precoding</a:t>
            </a:r>
          </a:p>
          <a:p>
            <a:pPr lvl="1"/>
            <a:r>
              <a:rPr lang="en-US" altLang="zh-CN" sz="2400" dirty="0" smtClean="0"/>
              <a:t>Step I: conversion from traditional frequency-domain (FD)</a:t>
            </a:r>
          </a:p>
          <a:p>
            <a:pPr lvl="1">
              <a:buNone/>
            </a:pPr>
            <a:r>
              <a:rPr lang="en-US" altLang="zh-CN" sz="2400" dirty="0" smtClean="0"/>
              <a:t>                precoding to recursive FD precoding</a:t>
            </a:r>
          </a:p>
          <a:p>
            <a:pPr lvl="1"/>
            <a:r>
              <a:rPr lang="en-US" altLang="zh-CN" sz="2400" dirty="0" smtClean="0"/>
              <a:t>Step II: conversion from recursive FD precoding to </a:t>
            </a:r>
          </a:p>
          <a:p>
            <a:pPr lvl="1">
              <a:buNone/>
            </a:pPr>
            <a:r>
              <a:rPr lang="en-US" altLang="zh-CN" sz="2400" dirty="0" smtClean="0"/>
              <a:t>                  convolutional precoding in time domain (TD)</a:t>
            </a:r>
          </a:p>
          <a:p>
            <a:pPr lvl="1"/>
            <a:endParaRPr lang="en-US" altLang="zh-CN" sz="2400" dirty="0" smtClean="0">
              <a:solidFill>
                <a:srgbClr val="C00000"/>
              </a:solidFill>
            </a:endParaRPr>
          </a:p>
          <a:p>
            <a:pPr lvl="1"/>
            <a:endParaRPr lang="en-US" altLang="zh-CN" sz="2400" dirty="0" smtClean="0">
              <a:solidFill>
                <a:srgbClr val="C00000"/>
              </a:solidFill>
            </a:endParaRPr>
          </a:p>
          <a:p>
            <a:endParaRPr lang="zh-CN" altLang="en-US" sz="28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9" name="Picture 7"/>
          <p:cNvPicPr>
            <a:picLocks noChangeAspect="1" noChangeArrowheads="1"/>
          </p:cNvPicPr>
          <p:nvPr/>
        </p:nvPicPr>
        <p:blipFill>
          <a:blip r:embed="rId4" cstate="print"/>
          <a:srcRect/>
          <a:stretch>
            <a:fillRect/>
          </a:stretch>
        </p:blipFill>
        <p:spPr bwMode="auto">
          <a:xfrm>
            <a:off x="971600" y="5517232"/>
            <a:ext cx="7734300" cy="838200"/>
          </a:xfrm>
          <a:prstGeom prst="rect">
            <a:avLst/>
          </a:prstGeom>
          <a:noFill/>
          <a:ln w="9525">
            <a:noFill/>
            <a:miter lim="800000"/>
            <a:headEnd/>
            <a:tailEnd/>
          </a:ln>
        </p:spPr>
      </p:pic>
      <p:pic>
        <p:nvPicPr>
          <p:cNvPr id="3078" name="Picture 6"/>
          <p:cNvPicPr>
            <a:picLocks noChangeAspect="1" noChangeArrowheads="1"/>
          </p:cNvPicPr>
          <p:nvPr/>
        </p:nvPicPr>
        <p:blipFill>
          <a:blip r:embed="rId5" cstate="print"/>
          <a:srcRect/>
          <a:stretch>
            <a:fillRect/>
          </a:stretch>
        </p:blipFill>
        <p:spPr bwMode="auto">
          <a:xfrm>
            <a:off x="1115616" y="3945250"/>
            <a:ext cx="7755260" cy="782808"/>
          </a:xfrm>
          <a:prstGeom prst="rect">
            <a:avLst/>
          </a:prstGeom>
          <a:noFill/>
          <a:ln w="9525">
            <a:noFill/>
            <a:miter lim="800000"/>
            <a:headEnd/>
            <a:tailEnd/>
          </a:ln>
        </p:spPr>
      </p:pic>
      <p:sp>
        <p:nvSpPr>
          <p:cNvPr id="4" name="标题 1"/>
          <p:cNvSpPr>
            <a:spLocks noGrp="1"/>
          </p:cNvSpPr>
          <p:nvPr>
            <p:ph type="title"/>
          </p:nvPr>
        </p:nvSpPr>
        <p:spPr>
          <a:xfrm>
            <a:off x="539552" y="0"/>
            <a:ext cx="8229600" cy="1143000"/>
          </a:xfrm>
        </p:spPr>
        <p:txBody>
          <a:bodyPr>
            <a:noAutofit/>
          </a:bodyPr>
          <a:lstStyle/>
          <a:p>
            <a:r>
              <a:rPr lang="en-US" altLang="zh-CN" sz="3600" b="1" dirty="0" smtClean="0">
                <a:solidFill>
                  <a:srgbClr val="C00000"/>
                </a:solidFill>
              </a:rPr>
              <a:t>Step I  </a:t>
            </a:r>
            <a:endParaRPr lang="zh-CN" altLang="en-US" sz="3600" b="1" dirty="0"/>
          </a:p>
        </p:txBody>
      </p:sp>
      <p:sp>
        <p:nvSpPr>
          <p:cNvPr id="5" name="内容占位符 2"/>
          <p:cNvSpPr>
            <a:spLocks noGrp="1"/>
          </p:cNvSpPr>
          <p:nvPr>
            <p:ph idx="1"/>
          </p:nvPr>
        </p:nvSpPr>
        <p:spPr>
          <a:xfrm>
            <a:off x="251520" y="980728"/>
            <a:ext cx="8496300" cy="4857403"/>
          </a:xfrm>
        </p:spPr>
        <p:txBody>
          <a:bodyPr/>
          <a:lstStyle/>
          <a:p>
            <a:r>
              <a:rPr lang="en-US" altLang="zh-CN" sz="2800" dirty="0" smtClean="0">
                <a:solidFill>
                  <a:srgbClr val="C00000"/>
                </a:solidFill>
              </a:rPr>
              <a:t>Traditional FD precoding (e.g. ZF)</a:t>
            </a:r>
          </a:p>
          <a:p>
            <a:endParaRPr lang="en-US" altLang="zh-CN" sz="2800" dirty="0" smtClean="0">
              <a:solidFill>
                <a:srgbClr val="C00000"/>
              </a:solidFill>
            </a:endParaRPr>
          </a:p>
          <a:p>
            <a:r>
              <a:rPr lang="en-US" altLang="zh-CN" sz="2800" dirty="0" smtClean="0">
                <a:solidFill>
                  <a:srgbClr val="C00000"/>
                </a:solidFill>
              </a:rPr>
              <a:t>Taylor expansion (matrix form)</a:t>
            </a:r>
          </a:p>
          <a:p>
            <a:endParaRPr lang="en-US" altLang="zh-CN" sz="2800" dirty="0" smtClean="0">
              <a:solidFill>
                <a:srgbClr val="C00000"/>
              </a:solidFill>
            </a:endParaRPr>
          </a:p>
          <a:p>
            <a:pPr>
              <a:buNone/>
            </a:pPr>
            <a:endParaRPr lang="en-US" altLang="zh-CN" sz="2800" dirty="0" smtClean="0">
              <a:solidFill>
                <a:srgbClr val="C00000"/>
              </a:solidFill>
            </a:endParaRPr>
          </a:p>
          <a:p>
            <a:r>
              <a:rPr lang="en-US" altLang="zh-CN" sz="2800" dirty="0" smtClean="0">
                <a:solidFill>
                  <a:srgbClr val="C00000"/>
                </a:solidFill>
              </a:rPr>
              <a:t>Taylor expansion (vector form)</a:t>
            </a:r>
          </a:p>
          <a:p>
            <a:endParaRPr lang="en-US" altLang="zh-CN" sz="2800" dirty="0" smtClean="0">
              <a:solidFill>
                <a:srgbClr val="C00000"/>
              </a:solidFill>
            </a:endParaRPr>
          </a:p>
          <a:p>
            <a:endParaRPr lang="en-US" altLang="zh-CN" sz="2800" dirty="0" smtClean="0">
              <a:solidFill>
                <a:srgbClr val="C00000"/>
              </a:solidFill>
            </a:endParaRPr>
          </a:p>
          <a:p>
            <a:r>
              <a:rPr lang="en-US" altLang="zh-CN" sz="2800" dirty="0" smtClean="0">
                <a:solidFill>
                  <a:srgbClr val="C00000"/>
                </a:solidFill>
              </a:rPr>
              <a:t>Recursive FD precoding</a:t>
            </a:r>
          </a:p>
          <a:p>
            <a:endParaRPr lang="en-US" altLang="zh-CN" sz="2800" dirty="0" smtClean="0">
              <a:solidFill>
                <a:srgbClr val="C00000"/>
              </a:solidFill>
            </a:endParaRPr>
          </a:p>
          <a:p>
            <a:pPr lvl="1"/>
            <a:endParaRPr lang="en-US" altLang="zh-CN" dirty="0" smtClean="0"/>
          </a:p>
        </p:txBody>
      </p:sp>
      <p:sp>
        <p:nvSpPr>
          <p:cNvPr id="9" name="下箭头 8"/>
          <p:cNvSpPr/>
          <p:nvPr/>
        </p:nvSpPr>
        <p:spPr>
          <a:xfrm>
            <a:off x="5796136" y="2060848"/>
            <a:ext cx="503238" cy="43224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sp>
        <p:nvSpPr>
          <p:cNvPr id="17" name="矩形 16"/>
          <p:cNvSpPr/>
          <p:nvPr/>
        </p:nvSpPr>
        <p:spPr>
          <a:xfrm>
            <a:off x="899592" y="4725144"/>
            <a:ext cx="1574470" cy="369332"/>
          </a:xfrm>
          <a:prstGeom prst="rect">
            <a:avLst/>
          </a:prstGeom>
        </p:spPr>
        <p:txBody>
          <a:bodyPr wrap="none">
            <a:spAutoFit/>
          </a:bodyPr>
          <a:lstStyle/>
          <a:p>
            <a:pPr>
              <a:defRPr/>
            </a:pPr>
            <a:r>
              <a:rPr lang="en-US" altLang="zh-CN" kern="0" dirty="0">
                <a:solidFill>
                  <a:srgbClr val="0070C0"/>
                </a:solidFill>
              </a:rPr>
              <a:t>p-</a:t>
            </a:r>
            <a:r>
              <a:rPr lang="en-US" altLang="zh-CN" kern="0" dirty="0" err="1">
                <a:solidFill>
                  <a:srgbClr val="0070C0"/>
                </a:solidFill>
              </a:rPr>
              <a:t>th</a:t>
            </a:r>
            <a:r>
              <a:rPr lang="en-US" altLang="zh-CN" kern="0" dirty="0">
                <a:solidFill>
                  <a:srgbClr val="0070C0"/>
                </a:solidFill>
              </a:rPr>
              <a:t> </a:t>
            </a:r>
            <a:r>
              <a:rPr lang="en-US" altLang="zh-CN" kern="0" dirty="0" smtClean="0">
                <a:solidFill>
                  <a:srgbClr val="0070C0"/>
                </a:solidFill>
              </a:rPr>
              <a:t>column</a:t>
            </a:r>
            <a:r>
              <a:rPr lang="en-US" altLang="zh-CN" kern="0" dirty="0">
                <a:solidFill>
                  <a:srgbClr val="0070C0"/>
                </a:solidFill>
              </a:rPr>
              <a:t> of</a:t>
            </a:r>
            <a:endParaRPr lang="zh-CN" altLang="en-US" dirty="0">
              <a:solidFill>
                <a:srgbClr val="0070C0"/>
              </a:solidFill>
            </a:endParaRPr>
          </a:p>
        </p:txBody>
      </p:sp>
      <p:sp>
        <p:nvSpPr>
          <p:cNvPr id="18" name="矩形 17"/>
          <p:cNvSpPr/>
          <p:nvPr/>
        </p:nvSpPr>
        <p:spPr>
          <a:xfrm>
            <a:off x="712217" y="3212976"/>
            <a:ext cx="3355727" cy="369332"/>
          </a:xfrm>
          <a:prstGeom prst="rect">
            <a:avLst/>
          </a:prstGeom>
        </p:spPr>
        <p:txBody>
          <a:bodyPr wrap="square">
            <a:spAutoFit/>
          </a:bodyPr>
          <a:lstStyle/>
          <a:p>
            <a:pPr>
              <a:defRPr/>
            </a:pPr>
            <a:r>
              <a:rPr lang="en-US" altLang="zh-CN" kern="0" dirty="0" smtClean="0">
                <a:solidFill>
                  <a:srgbClr val="0070C0"/>
                </a:solidFill>
              </a:rPr>
              <a:t>Q+1-th </a:t>
            </a:r>
            <a:r>
              <a:rPr lang="en-US" altLang="zh-CN" kern="0" dirty="0">
                <a:solidFill>
                  <a:srgbClr val="0070C0"/>
                </a:solidFill>
              </a:rPr>
              <a:t>order </a:t>
            </a:r>
            <a:r>
              <a:rPr lang="en-US" altLang="zh-CN" kern="0" dirty="0" smtClean="0">
                <a:solidFill>
                  <a:srgbClr val="0070C0"/>
                </a:solidFill>
              </a:rPr>
              <a:t>Taylor expression </a:t>
            </a:r>
            <a:r>
              <a:rPr lang="en-US" altLang="zh-CN" kern="0" dirty="0">
                <a:solidFill>
                  <a:srgbClr val="0070C0"/>
                </a:solidFill>
              </a:rPr>
              <a:t>of </a:t>
            </a:r>
            <a:endParaRPr lang="zh-CN" altLang="en-US" dirty="0">
              <a:solidFill>
                <a:srgbClr val="0070C0"/>
              </a:solidFill>
            </a:endParaRPr>
          </a:p>
        </p:txBody>
      </p:sp>
      <p:graphicFrame>
        <p:nvGraphicFramePr>
          <p:cNvPr id="19" name="Object 4"/>
          <p:cNvGraphicFramePr>
            <a:graphicFrameLocks noChangeAspect="1"/>
          </p:cNvGraphicFramePr>
          <p:nvPr/>
        </p:nvGraphicFramePr>
        <p:xfrm>
          <a:off x="3995936" y="3284984"/>
          <a:ext cx="820737" cy="288925"/>
        </p:xfrm>
        <a:graphic>
          <a:graphicData uri="http://schemas.openxmlformats.org/presentationml/2006/ole">
            <mc:AlternateContent xmlns:mc="http://schemas.openxmlformats.org/markup-compatibility/2006">
              <mc:Choice xmlns:v="urn:schemas-microsoft-com:vml" Requires="v">
                <p:oleObj spid="_x0000_s3136" name="Formula" r:id="rId6" imgW="501840" imgH="176760" progId="Equation.Ribbit">
                  <p:embed/>
                </p:oleObj>
              </mc:Choice>
              <mc:Fallback>
                <p:oleObj name="Formula" r:id="rId6" imgW="501840" imgH="176760" progId="Equation.Ribbit">
                  <p:embed/>
                  <p:pic>
                    <p:nvPicPr>
                      <p:cNvPr id="0" name="Object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995936" y="3284984"/>
                        <a:ext cx="820737" cy="2889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 name="Object 4"/>
          <p:cNvGraphicFramePr>
            <a:graphicFrameLocks noChangeAspect="1"/>
          </p:cNvGraphicFramePr>
          <p:nvPr/>
        </p:nvGraphicFramePr>
        <p:xfrm>
          <a:off x="2411760" y="4751809"/>
          <a:ext cx="1231900" cy="333375"/>
        </p:xfrm>
        <a:graphic>
          <a:graphicData uri="http://schemas.openxmlformats.org/presentationml/2006/ole">
            <mc:AlternateContent xmlns:mc="http://schemas.openxmlformats.org/markup-compatibility/2006">
              <mc:Choice xmlns:v="urn:schemas-microsoft-com:vml" Requires="v">
                <p:oleObj spid="_x0000_s3137" name="Formula" r:id="rId8" imgW="753120" imgH="203400" progId="Equation.Ribbit">
                  <p:embed/>
                </p:oleObj>
              </mc:Choice>
              <mc:Fallback>
                <p:oleObj name="Formula" r:id="rId8" imgW="753120" imgH="203400" progId="Equation.Ribbit">
                  <p:embed/>
                  <p:pic>
                    <p:nvPicPr>
                      <p:cNvPr id="0" name="Picture 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411760" y="4751809"/>
                        <a:ext cx="1231900" cy="3333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1" name="矩形 20"/>
          <p:cNvSpPr/>
          <p:nvPr/>
        </p:nvSpPr>
        <p:spPr>
          <a:xfrm>
            <a:off x="6372200" y="2060848"/>
            <a:ext cx="1944216" cy="369332"/>
          </a:xfrm>
          <a:prstGeom prst="rect">
            <a:avLst/>
          </a:prstGeom>
        </p:spPr>
        <p:txBody>
          <a:bodyPr wrap="square">
            <a:spAutoFit/>
          </a:bodyPr>
          <a:lstStyle/>
          <a:p>
            <a:pPr>
              <a:defRPr/>
            </a:pPr>
            <a:r>
              <a:rPr lang="en-US" altLang="zh-CN" kern="0" dirty="0">
                <a:solidFill>
                  <a:srgbClr val="0070C0"/>
                </a:solidFill>
              </a:rPr>
              <a:t>Taylor expression </a:t>
            </a:r>
            <a:endParaRPr lang="zh-CN" altLang="en-US" dirty="0">
              <a:solidFill>
                <a:srgbClr val="0070C0"/>
              </a:solidFill>
            </a:endParaRPr>
          </a:p>
        </p:txBody>
      </p:sp>
      <p:sp>
        <p:nvSpPr>
          <p:cNvPr id="23" name="矩形 22"/>
          <p:cNvSpPr/>
          <p:nvPr/>
        </p:nvSpPr>
        <p:spPr>
          <a:xfrm>
            <a:off x="6444208" y="4869160"/>
            <a:ext cx="2447925" cy="646331"/>
          </a:xfrm>
          <a:prstGeom prst="rect">
            <a:avLst/>
          </a:prstGeom>
        </p:spPr>
        <p:txBody>
          <a:bodyPr>
            <a:spAutoFit/>
          </a:bodyPr>
          <a:lstStyle/>
          <a:p>
            <a:pPr>
              <a:defRPr/>
            </a:pPr>
            <a:r>
              <a:rPr lang="en-US" altLang="zh-CN" kern="0" dirty="0" smtClean="0">
                <a:solidFill>
                  <a:srgbClr val="0070C0"/>
                </a:solidFill>
              </a:rPr>
              <a:t>From order recursion to time recursion</a:t>
            </a:r>
            <a:endParaRPr lang="zh-CN" altLang="en-US" kern="0" dirty="0">
              <a:solidFill>
                <a:srgbClr val="0070C0"/>
              </a:solidFill>
            </a:endParaRPr>
          </a:p>
        </p:txBody>
      </p:sp>
      <p:pic>
        <p:nvPicPr>
          <p:cNvPr id="3076" name="Picture 4"/>
          <p:cNvPicPr>
            <a:picLocks noChangeAspect="1" noChangeArrowheads="1"/>
          </p:cNvPicPr>
          <p:nvPr/>
        </p:nvPicPr>
        <p:blipFill>
          <a:blip r:embed="rId10" cstate="print"/>
          <a:srcRect/>
          <a:stretch>
            <a:fillRect/>
          </a:stretch>
        </p:blipFill>
        <p:spPr bwMode="auto">
          <a:xfrm>
            <a:off x="2555776" y="1484784"/>
            <a:ext cx="4448175" cy="514350"/>
          </a:xfrm>
          <a:prstGeom prst="rect">
            <a:avLst/>
          </a:prstGeom>
          <a:noFill/>
          <a:ln w="9525">
            <a:noFill/>
            <a:miter lim="800000"/>
            <a:headEnd/>
            <a:tailEnd/>
          </a:ln>
        </p:spPr>
      </p:pic>
      <p:pic>
        <p:nvPicPr>
          <p:cNvPr id="3077" name="Picture 5"/>
          <p:cNvPicPr>
            <a:picLocks noChangeAspect="1" noChangeArrowheads="1"/>
          </p:cNvPicPr>
          <p:nvPr/>
        </p:nvPicPr>
        <p:blipFill>
          <a:blip r:embed="rId11" cstate="print"/>
          <a:srcRect/>
          <a:stretch>
            <a:fillRect/>
          </a:stretch>
        </p:blipFill>
        <p:spPr bwMode="auto">
          <a:xfrm>
            <a:off x="1331640" y="2564904"/>
            <a:ext cx="7128792" cy="548369"/>
          </a:xfrm>
          <a:prstGeom prst="rect">
            <a:avLst/>
          </a:prstGeom>
          <a:noFill/>
          <a:ln w="9525">
            <a:noFill/>
            <a:miter lim="800000"/>
            <a:headEnd/>
            <a:tailEnd/>
          </a:ln>
        </p:spPr>
      </p:pic>
      <p:cxnSp>
        <p:nvCxnSpPr>
          <p:cNvPr id="27" name="直接连接符 26"/>
          <p:cNvCxnSpPr/>
          <p:nvPr/>
        </p:nvCxnSpPr>
        <p:spPr>
          <a:xfrm>
            <a:off x="1403648" y="2996952"/>
            <a:ext cx="1224136" cy="0"/>
          </a:xfrm>
          <a:prstGeom prst="line">
            <a:avLst/>
          </a:prstGeom>
          <a:ln w="38100">
            <a:solidFill>
              <a:srgbClr val="0070C0"/>
            </a:solidFill>
            <a:prstDash val="solid"/>
          </a:ln>
        </p:spPr>
        <p:style>
          <a:lnRef idx="1">
            <a:schemeClr val="accent1"/>
          </a:lnRef>
          <a:fillRef idx="0">
            <a:schemeClr val="accent1"/>
          </a:fillRef>
          <a:effectRef idx="0">
            <a:schemeClr val="accent1"/>
          </a:effectRef>
          <a:fontRef idx="minor">
            <a:schemeClr val="tx1"/>
          </a:fontRef>
        </p:style>
      </p:cxnSp>
      <p:sp>
        <p:nvSpPr>
          <p:cNvPr id="34" name="下箭头 33"/>
          <p:cNvSpPr/>
          <p:nvPr/>
        </p:nvSpPr>
        <p:spPr>
          <a:xfrm>
            <a:off x="5796136" y="3068960"/>
            <a:ext cx="503238" cy="79208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sp>
        <p:nvSpPr>
          <p:cNvPr id="35" name="矩形 34"/>
          <p:cNvSpPr/>
          <p:nvPr/>
        </p:nvSpPr>
        <p:spPr>
          <a:xfrm>
            <a:off x="6372200" y="3284984"/>
            <a:ext cx="2699792" cy="369332"/>
          </a:xfrm>
          <a:prstGeom prst="rect">
            <a:avLst/>
          </a:prstGeom>
        </p:spPr>
        <p:txBody>
          <a:bodyPr wrap="square">
            <a:spAutoFit/>
          </a:bodyPr>
          <a:lstStyle/>
          <a:p>
            <a:pPr>
              <a:defRPr/>
            </a:pPr>
            <a:r>
              <a:rPr lang="en-US" altLang="zh-CN" kern="0" dirty="0" smtClean="0">
                <a:solidFill>
                  <a:srgbClr val="0070C0"/>
                </a:solidFill>
              </a:rPr>
              <a:t>Matrix form to vector form</a:t>
            </a:r>
            <a:endParaRPr lang="zh-CN" altLang="en-US" dirty="0">
              <a:solidFill>
                <a:srgbClr val="0070C0"/>
              </a:solidFill>
            </a:endParaRPr>
          </a:p>
        </p:txBody>
      </p:sp>
      <p:sp>
        <p:nvSpPr>
          <p:cNvPr id="37" name="下箭头 36"/>
          <p:cNvSpPr/>
          <p:nvPr/>
        </p:nvSpPr>
        <p:spPr>
          <a:xfrm>
            <a:off x="5796136" y="4581128"/>
            <a:ext cx="503238" cy="108012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cxnSp>
        <p:nvCxnSpPr>
          <p:cNvPr id="42" name="直接箭头连接符 41"/>
          <p:cNvCxnSpPr/>
          <p:nvPr/>
        </p:nvCxnSpPr>
        <p:spPr>
          <a:xfrm>
            <a:off x="1979712" y="2996952"/>
            <a:ext cx="0" cy="347846"/>
          </a:xfrm>
          <a:prstGeom prst="straightConnector1">
            <a:avLst/>
          </a:prstGeom>
          <a:ln w="38100">
            <a:solidFill>
              <a:srgbClr val="0070C0"/>
            </a:solidFill>
            <a:tailEnd type="arrow"/>
          </a:ln>
        </p:spPr>
        <p:style>
          <a:lnRef idx="1">
            <a:schemeClr val="accent1"/>
          </a:lnRef>
          <a:fillRef idx="0">
            <a:schemeClr val="accent1"/>
          </a:fillRef>
          <a:effectRef idx="0">
            <a:schemeClr val="accent1"/>
          </a:effectRef>
          <a:fontRef idx="minor">
            <a:schemeClr val="tx1"/>
          </a:fontRef>
        </p:style>
      </p:cxnSp>
      <p:cxnSp>
        <p:nvCxnSpPr>
          <p:cNvPr id="44" name="直接连接符 43"/>
          <p:cNvCxnSpPr/>
          <p:nvPr/>
        </p:nvCxnSpPr>
        <p:spPr>
          <a:xfrm>
            <a:off x="1187624" y="4521314"/>
            <a:ext cx="1224136" cy="0"/>
          </a:xfrm>
          <a:prstGeom prst="line">
            <a:avLst/>
          </a:prstGeom>
          <a:ln w="38100">
            <a:solidFill>
              <a:srgbClr val="0070C0"/>
            </a:solidFill>
            <a:prstDash val="solid"/>
          </a:ln>
        </p:spPr>
        <p:style>
          <a:lnRef idx="1">
            <a:schemeClr val="accent1"/>
          </a:lnRef>
          <a:fillRef idx="0">
            <a:schemeClr val="accent1"/>
          </a:fillRef>
          <a:effectRef idx="0">
            <a:schemeClr val="accent1"/>
          </a:effectRef>
          <a:fontRef idx="minor">
            <a:schemeClr val="tx1"/>
          </a:fontRef>
        </p:style>
      </p:cxnSp>
      <p:cxnSp>
        <p:nvCxnSpPr>
          <p:cNvPr id="45" name="直接箭头连接符 44"/>
          <p:cNvCxnSpPr/>
          <p:nvPr/>
        </p:nvCxnSpPr>
        <p:spPr>
          <a:xfrm>
            <a:off x="1763688" y="4521314"/>
            <a:ext cx="0" cy="347846"/>
          </a:xfrm>
          <a:prstGeom prst="straightConnector1">
            <a:avLst/>
          </a:prstGeom>
          <a:ln w="38100">
            <a:solidFill>
              <a:srgbClr val="0070C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67544" y="0"/>
            <a:ext cx="8229600" cy="1143000"/>
          </a:xfrm>
        </p:spPr>
        <p:txBody>
          <a:bodyPr>
            <a:normAutofit/>
          </a:bodyPr>
          <a:lstStyle/>
          <a:p>
            <a:r>
              <a:rPr lang="en-US" altLang="zh-CN" sz="3600" b="1" dirty="0" smtClean="0">
                <a:solidFill>
                  <a:srgbClr val="C00000"/>
                </a:solidFill>
              </a:rPr>
              <a:t>Step II</a:t>
            </a:r>
            <a:endParaRPr lang="zh-CN" altLang="en-US" sz="3600" b="1" dirty="0">
              <a:solidFill>
                <a:srgbClr val="C00000"/>
              </a:solidFill>
            </a:endParaRPr>
          </a:p>
        </p:txBody>
      </p:sp>
      <p:sp>
        <p:nvSpPr>
          <p:cNvPr id="3" name="内容占位符 2"/>
          <p:cNvSpPr>
            <a:spLocks noGrp="1"/>
          </p:cNvSpPr>
          <p:nvPr>
            <p:ph idx="1"/>
          </p:nvPr>
        </p:nvSpPr>
        <p:spPr>
          <a:xfrm>
            <a:off x="457200" y="908720"/>
            <a:ext cx="8229600" cy="4525963"/>
          </a:xfrm>
        </p:spPr>
        <p:txBody>
          <a:bodyPr/>
          <a:lstStyle/>
          <a:p>
            <a:r>
              <a:rPr lang="en-US" altLang="zh-CN" sz="2800" dirty="0" smtClean="0">
                <a:solidFill>
                  <a:srgbClr val="C00000"/>
                </a:solidFill>
              </a:rPr>
              <a:t>Recursive FD precoding</a:t>
            </a:r>
          </a:p>
          <a:p>
            <a:endParaRPr lang="en-US" altLang="zh-CN" dirty="0" smtClean="0"/>
          </a:p>
          <a:p>
            <a:endParaRPr lang="en-US" altLang="zh-CN" sz="2800" dirty="0" smtClean="0"/>
          </a:p>
          <a:p>
            <a:r>
              <a:rPr lang="en-US" altLang="zh-CN" sz="2800" dirty="0" smtClean="0">
                <a:solidFill>
                  <a:srgbClr val="C00000"/>
                </a:solidFill>
              </a:rPr>
              <a:t>Re-</a:t>
            </a:r>
            <a:r>
              <a:rPr lang="en-US" altLang="zh-CN" sz="2800" dirty="0" err="1" smtClean="0">
                <a:solidFill>
                  <a:srgbClr val="C00000"/>
                </a:solidFill>
              </a:rPr>
              <a:t>arrang</a:t>
            </a:r>
            <a:r>
              <a:rPr lang="en-US" altLang="zh-CN" sz="2800" dirty="0" smtClean="0">
                <a:solidFill>
                  <a:srgbClr val="C00000"/>
                </a:solidFill>
              </a:rPr>
              <a:t> vector representation</a:t>
            </a:r>
          </a:p>
          <a:p>
            <a:endParaRPr lang="en-US" altLang="zh-CN" sz="2800" dirty="0" smtClean="0"/>
          </a:p>
          <a:p>
            <a:endParaRPr lang="en-US" altLang="zh-CN" sz="2800" dirty="0" smtClean="0">
              <a:solidFill>
                <a:srgbClr val="C00000"/>
              </a:solidFill>
            </a:endParaRPr>
          </a:p>
          <a:p>
            <a:r>
              <a:rPr lang="en-US" altLang="zh-CN" sz="2800" dirty="0" smtClean="0">
                <a:solidFill>
                  <a:srgbClr val="C00000"/>
                </a:solidFill>
              </a:rPr>
              <a:t>Converted to convolutional precoding</a:t>
            </a:r>
            <a:endParaRPr lang="zh-CN" altLang="en-US" sz="2800" dirty="0">
              <a:solidFill>
                <a:srgbClr val="C00000"/>
              </a:solidFill>
            </a:endParaRPr>
          </a:p>
        </p:txBody>
      </p:sp>
      <p:pic>
        <p:nvPicPr>
          <p:cNvPr id="4" name="Picture 7"/>
          <p:cNvPicPr>
            <a:picLocks noChangeAspect="1" noChangeArrowheads="1"/>
          </p:cNvPicPr>
          <p:nvPr/>
        </p:nvPicPr>
        <p:blipFill>
          <a:blip r:embed="rId4" cstate="print"/>
          <a:srcRect/>
          <a:stretch>
            <a:fillRect/>
          </a:stretch>
        </p:blipFill>
        <p:spPr bwMode="auto">
          <a:xfrm>
            <a:off x="1187624" y="1340768"/>
            <a:ext cx="7488832" cy="811598"/>
          </a:xfrm>
          <a:prstGeom prst="rect">
            <a:avLst/>
          </a:prstGeom>
          <a:noFill/>
          <a:ln w="9525">
            <a:noFill/>
            <a:miter lim="800000"/>
            <a:headEnd/>
            <a:tailEnd/>
          </a:ln>
        </p:spPr>
      </p:pic>
      <p:pic>
        <p:nvPicPr>
          <p:cNvPr id="5122" name="Picture 2"/>
          <p:cNvPicPr>
            <a:picLocks noChangeAspect="1" noChangeArrowheads="1"/>
          </p:cNvPicPr>
          <p:nvPr/>
        </p:nvPicPr>
        <p:blipFill>
          <a:blip r:embed="rId5" cstate="print"/>
          <a:srcRect/>
          <a:stretch>
            <a:fillRect/>
          </a:stretch>
        </p:blipFill>
        <p:spPr bwMode="auto">
          <a:xfrm>
            <a:off x="1043608" y="2996952"/>
            <a:ext cx="6179591" cy="743602"/>
          </a:xfrm>
          <a:prstGeom prst="rect">
            <a:avLst/>
          </a:prstGeom>
          <a:noFill/>
          <a:ln w="9525">
            <a:noFill/>
            <a:miter lim="800000"/>
            <a:headEnd/>
            <a:tailEnd/>
          </a:ln>
        </p:spPr>
      </p:pic>
      <p:pic>
        <p:nvPicPr>
          <p:cNvPr id="5125" name="Picture 5"/>
          <p:cNvPicPr>
            <a:picLocks noChangeAspect="1" noChangeArrowheads="1"/>
          </p:cNvPicPr>
          <p:nvPr/>
        </p:nvPicPr>
        <p:blipFill>
          <a:blip r:embed="rId6" cstate="print"/>
          <a:srcRect/>
          <a:stretch>
            <a:fillRect/>
          </a:stretch>
        </p:blipFill>
        <p:spPr bwMode="auto">
          <a:xfrm>
            <a:off x="1115616" y="5085184"/>
            <a:ext cx="6480720" cy="759907"/>
          </a:xfrm>
          <a:prstGeom prst="rect">
            <a:avLst/>
          </a:prstGeom>
          <a:noFill/>
          <a:ln w="9525">
            <a:noFill/>
            <a:miter lim="800000"/>
            <a:headEnd/>
            <a:tailEnd/>
          </a:ln>
        </p:spPr>
      </p:pic>
      <p:cxnSp>
        <p:nvCxnSpPr>
          <p:cNvPr id="9" name="直接连接符 8"/>
          <p:cNvCxnSpPr/>
          <p:nvPr/>
        </p:nvCxnSpPr>
        <p:spPr>
          <a:xfrm>
            <a:off x="1187624" y="1916832"/>
            <a:ext cx="1224136" cy="0"/>
          </a:xfrm>
          <a:prstGeom prst="line">
            <a:avLst/>
          </a:prstGeom>
          <a:ln w="38100">
            <a:solidFill>
              <a:srgbClr val="0070C0"/>
            </a:solidFill>
            <a:prstDash val="solid"/>
          </a:ln>
        </p:spPr>
        <p:style>
          <a:lnRef idx="1">
            <a:schemeClr val="accent1"/>
          </a:lnRef>
          <a:fillRef idx="0">
            <a:schemeClr val="accent1"/>
          </a:fillRef>
          <a:effectRef idx="0">
            <a:schemeClr val="accent1"/>
          </a:effectRef>
          <a:fontRef idx="minor">
            <a:schemeClr val="tx1"/>
          </a:fontRef>
        </p:style>
      </p:cxnSp>
      <p:cxnSp>
        <p:nvCxnSpPr>
          <p:cNvPr id="10" name="直接箭头连接符 9"/>
          <p:cNvCxnSpPr/>
          <p:nvPr/>
        </p:nvCxnSpPr>
        <p:spPr>
          <a:xfrm>
            <a:off x="1763688" y="1916832"/>
            <a:ext cx="0" cy="347846"/>
          </a:xfrm>
          <a:prstGeom prst="straightConnector1">
            <a:avLst/>
          </a:prstGeom>
          <a:ln w="38100">
            <a:solidFill>
              <a:srgbClr val="0070C0"/>
            </a:solidFill>
            <a:tailEnd type="arrow"/>
          </a:ln>
        </p:spPr>
        <p:style>
          <a:lnRef idx="1">
            <a:schemeClr val="accent1"/>
          </a:lnRef>
          <a:fillRef idx="0">
            <a:schemeClr val="accent1"/>
          </a:fillRef>
          <a:effectRef idx="0">
            <a:schemeClr val="accent1"/>
          </a:effectRef>
          <a:fontRef idx="minor">
            <a:schemeClr val="tx1"/>
          </a:fontRef>
        </p:style>
      </p:cxnSp>
      <p:sp>
        <p:nvSpPr>
          <p:cNvPr id="11" name="矩形 10"/>
          <p:cNvSpPr/>
          <p:nvPr/>
        </p:nvSpPr>
        <p:spPr>
          <a:xfrm>
            <a:off x="683568" y="2204864"/>
            <a:ext cx="5400600" cy="369332"/>
          </a:xfrm>
          <a:prstGeom prst="rect">
            <a:avLst/>
          </a:prstGeom>
        </p:spPr>
        <p:txBody>
          <a:bodyPr wrap="square">
            <a:spAutoFit/>
          </a:bodyPr>
          <a:lstStyle/>
          <a:p>
            <a:pPr>
              <a:defRPr/>
            </a:pPr>
            <a:r>
              <a:rPr lang="en-US" altLang="zh-CN" kern="0" dirty="0" smtClean="0">
                <a:solidFill>
                  <a:srgbClr val="0070C0"/>
                </a:solidFill>
              </a:rPr>
              <a:t>vector includes precoding coefficients on al l antennas</a:t>
            </a:r>
            <a:endParaRPr lang="zh-CN" altLang="en-US" dirty="0">
              <a:solidFill>
                <a:srgbClr val="0070C0"/>
              </a:solidFill>
            </a:endParaRPr>
          </a:p>
        </p:txBody>
      </p:sp>
      <p:cxnSp>
        <p:nvCxnSpPr>
          <p:cNvPr id="12" name="直接连接符 11"/>
          <p:cNvCxnSpPr/>
          <p:nvPr/>
        </p:nvCxnSpPr>
        <p:spPr>
          <a:xfrm>
            <a:off x="1043608" y="3573016"/>
            <a:ext cx="1224136" cy="0"/>
          </a:xfrm>
          <a:prstGeom prst="line">
            <a:avLst/>
          </a:prstGeom>
          <a:ln w="38100">
            <a:solidFill>
              <a:srgbClr val="0070C0"/>
            </a:solidFill>
            <a:prstDash val="solid"/>
          </a:ln>
        </p:spPr>
        <p:style>
          <a:lnRef idx="1">
            <a:schemeClr val="accent1"/>
          </a:lnRef>
          <a:fillRef idx="0">
            <a:schemeClr val="accent1"/>
          </a:fillRef>
          <a:effectRef idx="0">
            <a:schemeClr val="accent1"/>
          </a:effectRef>
          <a:fontRef idx="minor">
            <a:schemeClr val="tx1"/>
          </a:fontRef>
        </p:style>
      </p:cxnSp>
      <p:cxnSp>
        <p:nvCxnSpPr>
          <p:cNvPr id="13" name="直接箭头连接符 12"/>
          <p:cNvCxnSpPr/>
          <p:nvPr/>
        </p:nvCxnSpPr>
        <p:spPr>
          <a:xfrm>
            <a:off x="1691680" y="3573016"/>
            <a:ext cx="0" cy="347846"/>
          </a:xfrm>
          <a:prstGeom prst="straightConnector1">
            <a:avLst/>
          </a:prstGeom>
          <a:ln w="38100">
            <a:solidFill>
              <a:srgbClr val="0070C0"/>
            </a:solidFill>
            <a:tailEnd type="arrow"/>
          </a:ln>
        </p:spPr>
        <p:style>
          <a:lnRef idx="1">
            <a:schemeClr val="accent1"/>
          </a:lnRef>
          <a:fillRef idx="0">
            <a:schemeClr val="accent1"/>
          </a:fillRef>
          <a:effectRef idx="0">
            <a:schemeClr val="accent1"/>
          </a:effectRef>
          <a:fontRef idx="minor">
            <a:schemeClr val="tx1"/>
          </a:fontRef>
        </p:style>
      </p:cxnSp>
      <p:sp>
        <p:nvSpPr>
          <p:cNvPr id="14" name="矩形 13"/>
          <p:cNvSpPr/>
          <p:nvPr/>
        </p:nvSpPr>
        <p:spPr>
          <a:xfrm>
            <a:off x="611560" y="3789040"/>
            <a:ext cx="5400600" cy="369332"/>
          </a:xfrm>
          <a:prstGeom prst="rect">
            <a:avLst/>
          </a:prstGeom>
        </p:spPr>
        <p:txBody>
          <a:bodyPr wrap="square">
            <a:spAutoFit/>
          </a:bodyPr>
          <a:lstStyle/>
          <a:p>
            <a:pPr>
              <a:defRPr/>
            </a:pPr>
            <a:r>
              <a:rPr lang="en-US" altLang="zh-CN" kern="0" dirty="0" smtClean="0">
                <a:solidFill>
                  <a:srgbClr val="0070C0"/>
                </a:solidFill>
              </a:rPr>
              <a:t>vector includes precoding coefficients on al l subcarriers</a:t>
            </a:r>
            <a:endParaRPr lang="zh-CN" altLang="en-US" dirty="0">
              <a:solidFill>
                <a:srgbClr val="0070C0"/>
              </a:solidFill>
            </a:endParaRPr>
          </a:p>
        </p:txBody>
      </p:sp>
      <p:graphicFrame>
        <p:nvGraphicFramePr>
          <p:cNvPr id="15" name="对象 14"/>
          <p:cNvGraphicFramePr>
            <a:graphicFrameLocks noChangeAspect="1"/>
          </p:cNvGraphicFramePr>
          <p:nvPr>
            <p:extLst>
              <p:ext uri="{D42A27DB-BD31-4B8C-83A1-F6EECF244321}">
                <p14:modId xmlns:p14="http://schemas.microsoft.com/office/powerpoint/2010/main" val="627631925"/>
              </p:ext>
            </p:extLst>
          </p:nvPr>
        </p:nvGraphicFramePr>
        <p:xfrm>
          <a:off x="1331640" y="4740864"/>
          <a:ext cx="3113534" cy="339879"/>
        </p:xfrm>
        <a:graphic>
          <a:graphicData uri="http://schemas.openxmlformats.org/presentationml/2006/ole">
            <mc:AlternateContent xmlns:mc="http://schemas.openxmlformats.org/markup-compatibility/2006">
              <mc:Choice xmlns:v="urn:schemas-microsoft-com:vml" Requires="v">
                <p:oleObj spid="_x0000_s5157" name="Formula" r:id="rId7" imgW="1642320" imgH="179280" progId="Equation.Ribbit">
                  <p:embed/>
                </p:oleObj>
              </mc:Choice>
              <mc:Fallback>
                <p:oleObj name="Formula" r:id="rId7" imgW="1642320" imgH="179280" progId="Equation.Ribbit">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331640" y="4740864"/>
                        <a:ext cx="3113534" cy="33987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6" name="下箭头 15"/>
          <p:cNvSpPr/>
          <p:nvPr/>
        </p:nvSpPr>
        <p:spPr>
          <a:xfrm>
            <a:off x="6516216" y="2060848"/>
            <a:ext cx="503238" cy="100811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sp>
        <p:nvSpPr>
          <p:cNvPr id="17" name="矩形 16"/>
          <p:cNvSpPr/>
          <p:nvPr/>
        </p:nvSpPr>
        <p:spPr>
          <a:xfrm>
            <a:off x="7092280" y="2276872"/>
            <a:ext cx="1872208" cy="369332"/>
          </a:xfrm>
          <a:prstGeom prst="rect">
            <a:avLst/>
          </a:prstGeom>
        </p:spPr>
        <p:txBody>
          <a:bodyPr wrap="square">
            <a:spAutoFit/>
          </a:bodyPr>
          <a:lstStyle/>
          <a:p>
            <a:pPr>
              <a:defRPr/>
            </a:pPr>
            <a:r>
              <a:rPr lang="en-US" altLang="zh-CN" kern="0" dirty="0" smtClean="0">
                <a:solidFill>
                  <a:srgbClr val="0070C0"/>
                </a:solidFill>
              </a:rPr>
              <a:t>vector re-arrange</a:t>
            </a:r>
            <a:endParaRPr lang="zh-CN" altLang="en-US" dirty="0">
              <a:solidFill>
                <a:srgbClr val="0070C0"/>
              </a:solidFill>
            </a:endParaRPr>
          </a:p>
        </p:txBody>
      </p:sp>
      <p:sp>
        <p:nvSpPr>
          <p:cNvPr id="18" name="下箭头 17"/>
          <p:cNvSpPr/>
          <p:nvPr/>
        </p:nvSpPr>
        <p:spPr>
          <a:xfrm>
            <a:off x="6516216" y="3717032"/>
            <a:ext cx="503238" cy="129614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sp>
        <p:nvSpPr>
          <p:cNvPr id="19" name="矩形 18"/>
          <p:cNvSpPr/>
          <p:nvPr/>
        </p:nvSpPr>
        <p:spPr>
          <a:xfrm>
            <a:off x="7092280" y="4149080"/>
            <a:ext cx="1872208" cy="369332"/>
          </a:xfrm>
          <a:prstGeom prst="rect">
            <a:avLst/>
          </a:prstGeom>
        </p:spPr>
        <p:txBody>
          <a:bodyPr wrap="square">
            <a:spAutoFit/>
          </a:bodyPr>
          <a:lstStyle/>
          <a:p>
            <a:pPr>
              <a:defRPr/>
            </a:pPr>
            <a:r>
              <a:rPr lang="en-US" altLang="zh-CN" kern="0" dirty="0" smtClean="0">
                <a:solidFill>
                  <a:srgbClr val="0070C0"/>
                </a:solidFill>
              </a:rPr>
              <a:t>DFT</a:t>
            </a:r>
            <a:endParaRPr lang="zh-CN" altLang="en-US" dirty="0">
              <a:solidFill>
                <a:srgbClr val="0070C0"/>
              </a:solidFill>
            </a:endParaRPr>
          </a:p>
        </p:txBody>
      </p:sp>
      <p:cxnSp>
        <p:nvCxnSpPr>
          <p:cNvPr id="20" name="直接连接符 19"/>
          <p:cNvCxnSpPr/>
          <p:nvPr/>
        </p:nvCxnSpPr>
        <p:spPr>
          <a:xfrm>
            <a:off x="6732240" y="5661248"/>
            <a:ext cx="792088" cy="0"/>
          </a:xfrm>
          <a:prstGeom prst="line">
            <a:avLst/>
          </a:prstGeom>
          <a:ln w="38100">
            <a:solidFill>
              <a:srgbClr val="0070C0"/>
            </a:solidFill>
            <a:prstDash val="solid"/>
          </a:ln>
        </p:spPr>
        <p:style>
          <a:lnRef idx="1">
            <a:schemeClr val="accent1"/>
          </a:lnRef>
          <a:fillRef idx="0">
            <a:schemeClr val="accent1"/>
          </a:fillRef>
          <a:effectRef idx="0">
            <a:schemeClr val="accent1"/>
          </a:effectRef>
          <a:fontRef idx="minor">
            <a:schemeClr val="tx1"/>
          </a:fontRef>
        </p:style>
      </p:cxnSp>
      <p:cxnSp>
        <p:nvCxnSpPr>
          <p:cNvPr id="22" name="直接箭头连接符 21"/>
          <p:cNvCxnSpPr/>
          <p:nvPr/>
        </p:nvCxnSpPr>
        <p:spPr>
          <a:xfrm>
            <a:off x="7164288" y="5661248"/>
            <a:ext cx="0" cy="347846"/>
          </a:xfrm>
          <a:prstGeom prst="straightConnector1">
            <a:avLst/>
          </a:prstGeom>
          <a:ln w="38100">
            <a:solidFill>
              <a:srgbClr val="0070C0"/>
            </a:solidFill>
            <a:tailEnd type="arrow"/>
          </a:ln>
        </p:spPr>
        <p:style>
          <a:lnRef idx="1">
            <a:schemeClr val="accent1"/>
          </a:lnRef>
          <a:fillRef idx="0">
            <a:schemeClr val="accent1"/>
          </a:fillRef>
          <a:effectRef idx="0">
            <a:schemeClr val="accent1"/>
          </a:effectRef>
          <a:fontRef idx="minor">
            <a:schemeClr val="tx1"/>
          </a:fontRef>
        </p:style>
      </p:cxnSp>
      <p:sp>
        <p:nvSpPr>
          <p:cNvPr id="23" name="矩形 22"/>
          <p:cNvSpPr/>
          <p:nvPr/>
        </p:nvSpPr>
        <p:spPr>
          <a:xfrm>
            <a:off x="5364088" y="6021288"/>
            <a:ext cx="3600400" cy="369332"/>
          </a:xfrm>
          <a:prstGeom prst="rect">
            <a:avLst/>
          </a:prstGeom>
        </p:spPr>
        <p:txBody>
          <a:bodyPr wrap="square">
            <a:spAutoFit/>
          </a:bodyPr>
          <a:lstStyle/>
          <a:p>
            <a:pPr>
              <a:defRPr/>
            </a:pPr>
            <a:r>
              <a:rPr lang="en-US" altLang="zh-CN" kern="0" dirty="0" smtClean="0">
                <a:solidFill>
                  <a:srgbClr val="0070C0"/>
                </a:solidFill>
              </a:rPr>
              <a:t>Estimation error for adaptive control</a:t>
            </a:r>
            <a:endParaRPr lang="zh-CN" altLang="en-US" dirty="0">
              <a:solidFill>
                <a:srgbClr val="0070C0"/>
              </a:solidFill>
            </a:endParaRPr>
          </a:p>
        </p:txBody>
      </p:sp>
      <p:cxnSp>
        <p:nvCxnSpPr>
          <p:cNvPr id="24" name="直接箭头连接符 21"/>
          <p:cNvCxnSpPr/>
          <p:nvPr/>
        </p:nvCxnSpPr>
        <p:spPr>
          <a:xfrm flipH="1">
            <a:off x="4133403" y="5661248"/>
            <a:ext cx="1705793" cy="544706"/>
          </a:xfrm>
          <a:prstGeom prst="straightConnector1">
            <a:avLst/>
          </a:prstGeom>
          <a:ln w="38100">
            <a:solidFill>
              <a:srgbClr val="0070C0"/>
            </a:solidFill>
            <a:tailEnd type="arrow"/>
          </a:ln>
        </p:spPr>
        <p:style>
          <a:lnRef idx="1">
            <a:schemeClr val="accent1"/>
          </a:lnRef>
          <a:fillRef idx="0">
            <a:schemeClr val="accent1"/>
          </a:fillRef>
          <a:effectRef idx="0">
            <a:schemeClr val="accent1"/>
          </a:effectRef>
          <a:fontRef idx="minor">
            <a:schemeClr val="tx1"/>
          </a:fontRef>
        </p:style>
      </p:cxnSp>
      <p:cxnSp>
        <p:nvCxnSpPr>
          <p:cNvPr id="25" name="直接连接符 19"/>
          <p:cNvCxnSpPr/>
          <p:nvPr/>
        </p:nvCxnSpPr>
        <p:spPr>
          <a:xfrm>
            <a:off x="5443151" y="5661248"/>
            <a:ext cx="792088" cy="0"/>
          </a:xfrm>
          <a:prstGeom prst="line">
            <a:avLst/>
          </a:prstGeom>
          <a:ln w="38100">
            <a:solidFill>
              <a:srgbClr val="0070C0"/>
            </a:solidFill>
            <a:prstDash val="solid"/>
          </a:ln>
        </p:spPr>
        <p:style>
          <a:lnRef idx="1">
            <a:schemeClr val="accent1"/>
          </a:lnRef>
          <a:fillRef idx="0">
            <a:schemeClr val="accent1"/>
          </a:fillRef>
          <a:effectRef idx="0">
            <a:schemeClr val="accent1"/>
          </a:effectRef>
          <a:fontRef idx="minor">
            <a:schemeClr val="tx1"/>
          </a:fontRef>
        </p:style>
      </p:cxnSp>
      <p:sp>
        <p:nvSpPr>
          <p:cNvPr id="26" name="矩形 22"/>
          <p:cNvSpPr/>
          <p:nvPr/>
        </p:nvSpPr>
        <p:spPr>
          <a:xfrm>
            <a:off x="3563888" y="6100727"/>
            <a:ext cx="569515" cy="369332"/>
          </a:xfrm>
          <a:prstGeom prst="rect">
            <a:avLst/>
          </a:prstGeom>
        </p:spPr>
        <p:txBody>
          <a:bodyPr wrap="square">
            <a:spAutoFit/>
          </a:bodyPr>
          <a:lstStyle/>
          <a:p>
            <a:pPr>
              <a:defRPr/>
            </a:pPr>
            <a:r>
              <a:rPr lang="en-US" altLang="zh-CN" kern="0" dirty="0" smtClean="0">
                <a:solidFill>
                  <a:srgbClr val="0070C0"/>
                </a:solidFill>
              </a:rPr>
              <a:t>CIR</a:t>
            </a:r>
            <a:endParaRPr lang="zh-CN" altLang="en-US" dirty="0">
              <a:solidFill>
                <a:srgbClr val="0070C0"/>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767</TotalTime>
  <Words>1428</Words>
  <Application>Microsoft Office PowerPoint</Application>
  <PresentationFormat>全屏显示(4:3)</PresentationFormat>
  <Paragraphs>159</Paragraphs>
  <Slides>17</Slides>
  <Notes>17</Notes>
  <HiddenSlides>0</HiddenSlides>
  <MMClips>0</MMClips>
  <ScaleCrop>false</ScaleCrop>
  <HeadingPairs>
    <vt:vector size="8" baseType="variant">
      <vt:variant>
        <vt:lpstr>已用的字体</vt:lpstr>
      </vt:variant>
      <vt:variant>
        <vt:i4>3</vt:i4>
      </vt:variant>
      <vt:variant>
        <vt:lpstr>主题</vt:lpstr>
      </vt:variant>
      <vt:variant>
        <vt:i4>1</vt:i4>
      </vt:variant>
      <vt:variant>
        <vt:lpstr>嵌入 OLE 服务器</vt:lpstr>
      </vt:variant>
      <vt:variant>
        <vt:i4>1</vt:i4>
      </vt:variant>
      <vt:variant>
        <vt:lpstr>幻灯片标题</vt:lpstr>
      </vt:variant>
      <vt:variant>
        <vt:i4>17</vt:i4>
      </vt:variant>
    </vt:vector>
  </HeadingPairs>
  <TitlesOfParts>
    <vt:vector size="22" baseType="lpstr">
      <vt:lpstr>宋体</vt:lpstr>
      <vt:lpstr>Arial</vt:lpstr>
      <vt:lpstr>Calibri</vt:lpstr>
      <vt:lpstr>Office 主题</vt:lpstr>
      <vt:lpstr>Formula</vt:lpstr>
      <vt:lpstr>Low-Complexity Recursive Convolutional Precoding for OFDM-based Large-Scale Antenna Systems</vt:lpstr>
      <vt:lpstr>Authors</vt:lpstr>
      <vt:lpstr>Outlines</vt:lpstr>
      <vt:lpstr>Introduction</vt:lpstr>
      <vt:lpstr>Introduction</vt:lpstr>
      <vt:lpstr>System Model</vt:lpstr>
      <vt:lpstr>Recursive Convolutional Precoding</vt:lpstr>
      <vt:lpstr>Step I  </vt:lpstr>
      <vt:lpstr>Step II</vt:lpstr>
      <vt:lpstr>Structure</vt:lpstr>
      <vt:lpstr>Convolutional precoding</vt:lpstr>
      <vt:lpstr>Recursive updating</vt:lpstr>
      <vt:lpstr>Error Calculation</vt:lpstr>
      <vt:lpstr>Performances</vt:lpstr>
      <vt:lpstr>Complexity comparison</vt:lpstr>
      <vt:lpstr>SER Simulation</vt:lpstr>
      <vt:lpstr>Conclusions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Low-Complexity Recursive Convolutional Precoding for OFDM-based Large-Scale Antenna Systems</dc:title>
  <dc:creator>Yinsheng.Liu</dc:creator>
  <cp:lastModifiedBy>hanwei (I)</cp:lastModifiedBy>
  <cp:revision>101</cp:revision>
  <cp:lastPrinted>2016-03-21T02:20:37Z</cp:lastPrinted>
  <dcterms:created xsi:type="dcterms:W3CDTF">2016-03-15T14:47:43Z</dcterms:created>
  <dcterms:modified xsi:type="dcterms:W3CDTF">2016-03-21T03:25:17Z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readonly">
    <vt:lpwstr/>
  </property>
  <property fmtid="{D5CDD505-2E9C-101B-9397-08002B2CF9AE}" pid="3" name="_change">
    <vt:lpwstr/>
  </property>
  <property fmtid="{D5CDD505-2E9C-101B-9397-08002B2CF9AE}" pid="4" name="_full-control">
    <vt:lpwstr/>
  </property>
  <property fmtid="{D5CDD505-2E9C-101B-9397-08002B2CF9AE}" pid="5" name="sflag">
    <vt:lpwstr>1458526530</vt:lpwstr>
  </property>
</Properties>
</file>