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43434000" cy="32461200"/>
  <p:defaultTextStyle>
    <a:defPPr>
      <a:defRPr lang="en-US"/>
    </a:defPPr>
    <a:lvl1pPr algn="l" rtl="0" eaLnBrk="0" fontAlgn="base" hangingPunct="0">
      <a:spcBef>
        <a:spcPct val="0"/>
      </a:spcBef>
      <a:spcAft>
        <a:spcPct val="0"/>
      </a:spcAft>
      <a:defRPr b="1" kern="1200">
        <a:solidFill>
          <a:schemeClr val="tx1"/>
        </a:solidFill>
        <a:latin typeface="Arial Narrow" pitchFamily="34" charset="0"/>
        <a:ea typeface="ＭＳ Ｐゴシック" pitchFamily="1" charset="-128"/>
        <a:cs typeface="+mn-cs"/>
      </a:defRPr>
    </a:lvl1pPr>
    <a:lvl2pPr marL="457200" algn="l" rtl="0" eaLnBrk="0" fontAlgn="base" hangingPunct="0">
      <a:spcBef>
        <a:spcPct val="0"/>
      </a:spcBef>
      <a:spcAft>
        <a:spcPct val="0"/>
      </a:spcAft>
      <a:defRPr b="1" kern="1200">
        <a:solidFill>
          <a:schemeClr val="tx1"/>
        </a:solidFill>
        <a:latin typeface="Arial Narrow" pitchFamily="34" charset="0"/>
        <a:ea typeface="ＭＳ Ｐゴシック" pitchFamily="1" charset="-128"/>
        <a:cs typeface="+mn-cs"/>
      </a:defRPr>
    </a:lvl2pPr>
    <a:lvl3pPr marL="914400" algn="l" rtl="0" eaLnBrk="0" fontAlgn="base" hangingPunct="0">
      <a:spcBef>
        <a:spcPct val="0"/>
      </a:spcBef>
      <a:spcAft>
        <a:spcPct val="0"/>
      </a:spcAft>
      <a:defRPr b="1" kern="1200">
        <a:solidFill>
          <a:schemeClr val="tx1"/>
        </a:solidFill>
        <a:latin typeface="Arial Narrow" pitchFamily="34" charset="0"/>
        <a:ea typeface="ＭＳ Ｐゴシック" pitchFamily="1" charset="-128"/>
        <a:cs typeface="+mn-cs"/>
      </a:defRPr>
    </a:lvl3pPr>
    <a:lvl4pPr marL="1371600" algn="l" rtl="0" eaLnBrk="0" fontAlgn="base" hangingPunct="0">
      <a:spcBef>
        <a:spcPct val="0"/>
      </a:spcBef>
      <a:spcAft>
        <a:spcPct val="0"/>
      </a:spcAft>
      <a:defRPr b="1" kern="1200">
        <a:solidFill>
          <a:schemeClr val="tx1"/>
        </a:solidFill>
        <a:latin typeface="Arial Narrow" pitchFamily="34" charset="0"/>
        <a:ea typeface="ＭＳ Ｐゴシック" pitchFamily="1" charset="-128"/>
        <a:cs typeface="+mn-cs"/>
      </a:defRPr>
    </a:lvl4pPr>
    <a:lvl5pPr marL="1828800" algn="l" rtl="0" eaLnBrk="0" fontAlgn="base" hangingPunct="0">
      <a:spcBef>
        <a:spcPct val="0"/>
      </a:spcBef>
      <a:spcAft>
        <a:spcPct val="0"/>
      </a:spcAft>
      <a:defRPr b="1" kern="1200">
        <a:solidFill>
          <a:schemeClr val="tx1"/>
        </a:solidFill>
        <a:latin typeface="Arial Narrow" pitchFamily="34" charset="0"/>
        <a:ea typeface="ＭＳ Ｐゴシック" pitchFamily="1" charset="-128"/>
        <a:cs typeface="+mn-cs"/>
      </a:defRPr>
    </a:lvl5pPr>
    <a:lvl6pPr marL="2286000" algn="l" defTabSz="914400" rtl="0" eaLnBrk="1" latinLnBrk="0" hangingPunct="1">
      <a:defRPr b="1" kern="1200">
        <a:solidFill>
          <a:schemeClr val="tx1"/>
        </a:solidFill>
        <a:latin typeface="Arial Narrow" pitchFamily="34" charset="0"/>
        <a:ea typeface="ＭＳ Ｐゴシック" pitchFamily="1" charset="-128"/>
        <a:cs typeface="+mn-cs"/>
      </a:defRPr>
    </a:lvl6pPr>
    <a:lvl7pPr marL="2743200" algn="l" defTabSz="914400" rtl="0" eaLnBrk="1" latinLnBrk="0" hangingPunct="1">
      <a:defRPr b="1" kern="1200">
        <a:solidFill>
          <a:schemeClr val="tx1"/>
        </a:solidFill>
        <a:latin typeface="Arial Narrow" pitchFamily="34" charset="0"/>
        <a:ea typeface="ＭＳ Ｐゴシック" pitchFamily="1" charset="-128"/>
        <a:cs typeface="+mn-cs"/>
      </a:defRPr>
    </a:lvl7pPr>
    <a:lvl8pPr marL="3200400" algn="l" defTabSz="914400" rtl="0" eaLnBrk="1" latinLnBrk="0" hangingPunct="1">
      <a:defRPr b="1" kern="1200">
        <a:solidFill>
          <a:schemeClr val="tx1"/>
        </a:solidFill>
        <a:latin typeface="Arial Narrow" pitchFamily="34" charset="0"/>
        <a:ea typeface="ＭＳ Ｐゴシック" pitchFamily="1" charset="-128"/>
        <a:cs typeface="+mn-cs"/>
      </a:defRPr>
    </a:lvl8pPr>
    <a:lvl9pPr marL="3657600" algn="l" defTabSz="914400" rtl="0" eaLnBrk="1" latinLnBrk="0" hangingPunct="1">
      <a:defRPr b="1" kern="1200">
        <a:solidFill>
          <a:schemeClr val="tx1"/>
        </a:solidFill>
        <a:latin typeface="Arial Narrow"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3246">
          <p15:clr>
            <a:srgbClr val="A4A3A4"/>
          </p15:clr>
        </p15:guide>
        <p15:guide id="2" pos="229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99"/>
    <a:srgbClr val="0099FF"/>
    <a:srgbClr val="FFFF99"/>
    <a:srgbClr val="66FFFF"/>
    <a:srgbClr val="315AD7"/>
    <a:srgbClr val="7E00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9655" autoAdjust="0"/>
    <p:restoredTop sz="96327" autoAdjust="0"/>
  </p:normalViewPr>
  <p:slideViewPr>
    <p:cSldViewPr>
      <p:cViewPr varScale="1">
        <p:scale>
          <a:sx n="24" d="100"/>
          <a:sy n="24" d="100"/>
        </p:scale>
        <p:origin x="2262" y="72"/>
      </p:cViewPr>
      <p:guideLst>
        <p:guide orient="horz" pos="3246"/>
        <p:guide pos="229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8824575" cy="1627188"/>
          </a:xfrm>
          <a:prstGeom prst="rect">
            <a:avLst/>
          </a:prstGeom>
          <a:noFill/>
          <a:ln w="9525">
            <a:noFill/>
            <a:miter lim="800000"/>
            <a:headEnd/>
            <a:tailEnd/>
          </a:ln>
          <a:effectLst/>
        </p:spPr>
        <p:txBody>
          <a:bodyPr vert="horz" wrap="square" lIns="428720" tIns="214356" rIns="428720" bIns="214356" numCol="1" anchor="t" anchorCtr="0" compatLnSpc="1">
            <a:prstTxWarp prst="textNoShape">
              <a:avLst/>
            </a:prstTxWarp>
          </a:bodyPr>
          <a:lstStyle>
            <a:lvl1pPr defTabSz="4287838">
              <a:defRPr sz="5800" b="0">
                <a:latin typeface="Times" pitchFamily="18" charset="0"/>
              </a:defRPr>
            </a:lvl1pPr>
          </a:lstStyle>
          <a:p>
            <a:endParaRPr lang="en-US"/>
          </a:p>
        </p:txBody>
      </p:sp>
      <p:sp>
        <p:nvSpPr>
          <p:cNvPr id="8195" name="Rectangle 3"/>
          <p:cNvSpPr>
            <a:spLocks noGrp="1" noChangeArrowheads="1"/>
          </p:cNvSpPr>
          <p:nvPr>
            <p:ph type="dt" idx="1"/>
          </p:nvPr>
        </p:nvSpPr>
        <p:spPr bwMode="auto">
          <a:xfrm>
            <a:off x="24601488" y="0"/>
            <a:ext cx="18824575" cy="1627188"/>
          </a:xfrm>
          <a:prstGeom prst="rect">
            <a:avLst/>
          </a:prstGeom>
          <a:noFill/>
          <a:ln w="9525">
            <a:noFill/>
            <a:miter lim="800000"/>
            <a:headEnd/>
            <a:tailEnd/>
          </a:ln>
          <a:effectLst/>
        </p:spPr>
        <p:txBody>
          <a:bodyPr vert="horz" wrap="square" lIns="428720" tIns="214356" rIns="428720" bIns="214356" numCol="1" anchor="t" anchorCtr="0" compatLnSpc="1">
            <a:prstTxWarp prst="textNoShape">
              <a:avLst/>
            </a:prstTxWarp>
          </a:bodyPr>
          <a:lstStyle>
            <a:lvl1pPr algn="r" defTabSz="4287838">
              <a:defRPr sz="5800" b="0">
                <a:latin typeface="Times"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13604875" y="2430463"/>
            <a:ext cx="16230600" cy="121729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4346575" y="15420975"/>
            <a:ext cx="34740850" cy="14609763"/>
          </a:xfrm>
          <a:prstGeom prst="rect">
            <a:avLst/>
          </a:prstGeom>
          <a:noFill/>
          <a:ln w="9525">
            <a:noFill/>
            <a:miter lim="800000"/>
            <a:headEnd/>
            <a:tailEnd/>
          </a:ln>
          <a:effectLst/>
        </p:spPr>
        <p:txBody>
          <a:bodyPr vert="horz" wrap="square" lIns="428720" tIns="214356" rIns="428720" bIns="2143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30829250"/>
            <a:ext cx="18824575" cy="1625600"/>
          </a:xfrm>
          <a:prstGeom prst="rect">
            <a:avLst/>
          </a:prstGeom>
          <a:noFill/>
          <a:ln w="9525">
            <a:noFill/>
            <a:miter lim="800000"/>
            <a:headEnd/>
            <a:tailEnd/>
          </a:ln>
          <a:effectLst/>
        </p:spPr>
        <p:txBody>
          <a:bodyPr vert="horz" wrap="square" lIns="428720" tIns="214356" rIns="428720" bIns="214356" numCol="1" anchor="b" anchorCtr="0" compatLnSpc="1">
            <a:prstTxWarp prst="textNoShape">
              <a:avLst/>
            </a:prstTxWarp>
          </a:bodyPr>
          <a:lstStyle>
            <a:lvl1pPr defTabSz="4287838">
              <a:defRPr sz="5800" b="0">
                <a:latin typeface="Times" pitchFamily="18" charset="0"/>
              </a:defRPr>
            </a:lvl1pPr>
          </a:lstStyle>
          <a:p>
            <a:endParaRPr lang="en-US"/>
          </a:p>
        </p:txBody>
      </p:sp>
      <p:sp>
        <p:nvSpPr>
          <p:cNvPr id="8199" name="Rectangle 7"/>
          <p:cNvSpPr>
            <a:spLocks noGrp="1" noChangeArrowheads="1"/>
          </p:cNvSpPr>
          <p:nvPr>
            <p:ph type="sldNum" sz="quarter" idx="5"/>
          </p:nvPr>
        </p:nvSpPr>
        <p:spPr bwMode="auto">
          <a:xfrm>
            <a:off x="24601488" y="30829250"/>
            <a:ext cx="18824575" cy="1625600"/>
          </a:xfrm>
          <a:prstGeom prst="rect">
            <a:avLst/>
          </a:prstGeom>
          <a:noFill/>
          <a:ln w="9525">
            <a:noFill/>
            <a:miter lim="800000"/>
            <a:headEnd/>
            <a:tailEnd/>
          </a:ln>
          <a:effectLst/>
        </p:spPr>
        <p:txBody>
          <a:bodyPr vert="horz" wrap="square" lIns="428720" tIns="214356" rIns="428720" bIns="214356" numCol="1" anchor="b" anchorCtr="0" compatLnSpc="1">
            <a:prstTxWarp prst="textNoShape">
              <a:avLst/>
            </a:prstTxWarp>
          </a:bodyPr>
          <a:lstStyle>
            <a:lvl1pPr algn="r" defTabSz="4287838">
              <a:defRPr sz="5800" b="0">
                <a:latin typeface="Times" pitchFamily="18" charset="0"/>
              </a:defRPr>
            </a:lvl1pPr>
          </a:lstStyle>
          <a:p>
            <a:fld id="{8F125803-6809-475D-A74C-039CB1A1DF7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2ADC6-BD6E-4E80-B57C-CAF4B2BB959D}"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C208C122-92EA-4694-878E-F29913466A8E}"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2E3979E-9F78-418E-9EA6-12805FFBD5FE}"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4063" y="2925763"/>
            <a:ext cx="27827287"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3DD620E-FFAA-4443-83AD-717A50349C03}"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358FBF8-8A16-4473-BD19-AB166B2A7E6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57367D14-3532-40A3-8288-85A9659C37A7}"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4063" y="9510713"/>
            <a:ext cx="18576925"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3388" y="9510713"/>
            <a:ext cx="18576925"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06504730-1E92-411D-A215-74604BCACE95}"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5236A111-3E82-40C2-BBB7-C95391565824}"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348C9CAC-7CA7-4505-AB06-2FB89B814C0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0CCB8C40-FD0D-4CF2-89C1-87D8783D551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2C9CC0D6-E277-434B-AB6F-B9E9F348432D}"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42D96406-9BBE-4E1D-90DB-A7B3B4452B9D}"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6250" cy="5486400"/>
          </a:xfrm>
          <a:prstGeom prst="rect">
            <a:avLst/>
          </a:prstGeom>
          <a:noFill/>
          <a:ln w="9525">
            <a:noFill/>
            <a:miter lim="800000"/>
            <a:headEnd/>
            <a:tailEnd/>
          </a:ln>
          <a:effectLst/>
        </p:spPr>
        <p:txBody>
          <a:bodyPr vert="horz" wrap="square" lIns="29831" tIns="-196452" rIns="29831" bIns="-196452"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3294063" y="9510713"/>
            <a:ext cx="37306250" cy="19750087"/>
          </a:xfrm>
          <a:prstGeom prst="rect">
            <a:avLst/>
          </a:prstGeom>
          <a:noFill/>
          <a:ln w="9525">
            <a:noFill/>
            <a:miter lim="800000"/>
            <a:headEnd/>
            <a:tailEnd/>
          </a:ln>
          <a:effectLst/>
        </p:spPr>
        <p:txBody>
          <a:bodyPr vert="horz" wrap="square" lIns="29831" tIns="-196452" rIns="29831" bIns="-196452"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w="9525">
            <a:noFill/>
            <a:miter lim="800000"/>
            <a:headEnd/>
            <a:tailEnd/>
          </a:ln>
          <a:effectLst/>
        </p:spPr>
        <p:txBody>
          <a:bodyPr vert="horz" wrap="square" lIns="29831" tIns="-196452" rIns="29831" bIns="-196452" numCol="1" anchor="t" anchorCtr="0" compatLnSpc="1">
            <a:prstTxWarp prst="textNoShape">
              <a:avLst/>
            </a:prstTxWarp>
          </a:bodyPr>
          <a:lstStyle>
            <a:lvl1pPr defTabSz="4525963">
              <a:defRPr sz="6900" b="0">
                <a:latin typeface="+mn-lt"/>
              </a:defRPr>
            </a:lvl1pPr>
          </a:lstStyle>
          <a:p>
            <a:endParaRPr lang="en-US" altLang="ja-JP"/>
          </a:p>
        </p:txBody>
      </p:sp>
      <p:sp>
        <p:nvSpPr>
          <p:cNvPr id="1029" name="Rectangle 5"/>
          <p:cNvSpPr>
            <a:spLocks noGrp="1" noChangeArrowheads="1"/>
          </p:cNvSpPr>
          <p:nvPr>
            <p:ph type="ftr" sz="quarter" idx="3"/>
          </p:nvPr>
        </p:nvSpPr>
        <p:spPr bwMode="auto">
          <a:xfrm>
            <a:off x="14997113" y="29992638"/>
            <a:ext cx="13900150" cy="2193925"/>
          </a:xfrm>
          <a:prstGeom prst="rect">
            <a:avLst/>
          </a:prstGeom>
          <a:noFill/>
          <a:ln w="9525">
            <a:noFill/>
            <a:miter lim="800000"/>
            <a:headEnd/>
            <a:tailEnd/>
          </a:ln>
          <a:effectLst/>
        </p:spPr>
        <p:txBody>
          <a:bodyPr vert="horz" wrap="square" lIns="29831" tIns="-196452" rIns="29831" bIns="-196452" numCol="1" anchor="t" anchorCtr="0" compatLnSpc="1">
            <a:prstTxWarp prst="textNoShape">
              <a:avLst/>
            </a:prstTxWarp>
          </a:bodyPr>
          <a:lstStyle>
            <a:lvl1pPr algn="ctr" defTabSz="4525963">
              <a:defRPr sz="6900" b="0">
                <a:latin typeface="+mn-lt"/>
              </a:defRPr>
            </a:lvl1pPr>
          </a:lstStyle>
          <a:p>
            <a:endParaRPr lang="en-US" altLang="ja-JP"/>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29831" tIns="-196452" rIns="29831" bIns="-196452" numCol="1" anchor="t" anchorCtr="0" compatLnSpc="1">
            <a:prstTxWarp prst="textNoShape">
              <a:avLst/>
            </a:prstTxWarp>
          </a:bodyPr>
          <a:lstStyle>
            <a:lvl1pPr algn="r" defTabSz="4525963">
              <a:defRPr sz="6900" b="0">
                <a:latin typeface="+mn-lt"/>
              </a:defRPr>
            </a:lvl1pPr>
          </a:lstStyle>
          <a:p>
            <a:fld id="{72F2D3CE-42E0-4D55-80AB-B17C6231A46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Times" pitchFamily="18" charset="0"/>
        </a:defRPr>
      </a:lvl2pPr>
      <a:lvl3pPr algn="ctr" defTabSz="4525963" rtl="0" eaLnBrk="0" fontAlgn="base" hangingPunct="0">
        <a:spcBef>
          <a:spcPct val="0"/>
        </a:spcBef>
        <a:spcAft>
          <a:spcPct val="0"/>
        </a:spcAft>
        <a:defRPr sz="21800">
          <a:solidFill>
            <a:schemeClr val="tx2"/>
          </a:solidFill>
          <a:latin typeface="Times" pitchFamily="18" charset="0"/>
        </a:defRPr>
      </a:lvl3pPr>
      <a:lvl4pPr algn="ctr" defTabSz="4525963" rtl="0" eaLnBrk="0" fontAlgn="base" hangingPunct="0">
        <a:spcBef>
          <a:spcPct val="0"/>
        </a:spcBef>
        <a:spcAft>
          <a:spcPct val="0"/>
        </a:spcAft>
        <a:defRPr sz="21800">
          <a:solidFill>
            <a:schemeClr val="tx2"/>
          </a:solidFill>
          <a:latin typeface="Times" pitchFamily="18" charset="0"/>
        </a:defRPr>
      </a:lvl4pPr>
      <a:lvl5pPr algn="ctr" defTabSz="4525963" rtl="0" eaLnBrk="0" fontAlgn="base" hangingPunct="0">
        <a:spcBef>
          <a:spcPct val="0"/>
        </a:spcBef>
        <a:spcAft>
          <a:spcPct val="0"/>
        </a:spcAft>
        <a:defRPr sz="21800">
          <a:solidFill>
            <a:schemeClr val="tx2"/>
          </a:solidFill>
          <a:latin typeface="Times" pitchFamily="18" charset="0"/>
        </a:defRPr>
      </a:lvl5pPr>
      <a:lvl6pPr marL="457200" algn="ctr" defTabSz="4525963" rtl="0" eaLnBrk="0" fontAlgn="base" hangingPunct="0">
        <a:spcBef>
          <a:spcPct val="0"/>
        </a:spcBef>
        <a:spcAft>
          <a:spcPct val="0"/>
        </a:spcAft>
        <a:defRPr sz="21800">
          <a:solidFill>
            <a:schemeClr val="tx2"/>
          </a:solidFill>
          <a:latin typeface="Times" pitchFamily="18" charset="0"/>
        </a:defRPr>
      </a:lvl6pPr>
      <a:lvl7pPr marL="914400" algn="ctr" defTabSz="4525963" rtl="0" eaLnBrk="0" fontAlgn="base" hangingPunct="0">
        <a:spcBef>
          <a:spcPct val="0"/>
        </a:spcBef>
        <a:spcAft>
          <a:spcPct val="0"/>
        </a:spcAft>
        <a:defRPr sz="21800">
          <a:solidFill>
            <a:schemeClr val="tx2"/>
          </a:solidFill>
          <a:latin typeface="Times" pitchFamily="18" charset="0"/>
        </a:defRPr>
      </a:lvl7pPr>
      <a:lvl8pPr marL="1371600" algn="ctr" defTabSz="4525963" rtl="0" eaLnBrk="0" fontAlgn="base" hangingPunct="0">
        <a:spcBef>
          <a:spcPct val="0"/>
        </a:spcBef>
        <a:spcAft>
          <a:spcPct val="0"/>
        </a:spcAft>
        <a:defRPr sz="21800">
          <a:solidFill>
            <a:schemeClr val="tx2"/>
          </a:solidFill>
          <a:latin typeface="Times" pitchFamily="18" charset="0"/>
        </a:defRPr>
      </a:lvl8pPr>
      <a:lvl9pPr marL="1828800" algn="ctr" defTabSz="4525963" rtl="0" eaLnBrk="0" fontAlgn="base" hangingPunct="0">
        <a:spcBef>
          <a:spcPct val="0"/>
        </a:spcBef>
        <a:spcAft>
          <a:spcPct val="0"/>
        </a:spcAft>
        <a:defRPr sz="21800">
          <a:solidFill>
            <a:schemeClr val="tx2"/>
          </a:solidFill>
          <a:latin typeface="Times" pitchFamily="18" charset="0"/>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5063" indent="-1414463" algn="l" defTabSz="4525963" rtl="0" eaLnBrk="0" fontAlgn="base" hangingPunct="0">
        <a:spcBef>
          <a:spcPct val="20000"/>
        </a:spcBef>
        <a:spcAft>
          <a:spcPct val="0"/>
        </a:spcAft>
        <a:buChar char="–"/>
        <a:defRPr sz="13900">
          <a:solidFill>
            <a:schemeClr val="tx1"/>
          </a:solidFill>
          <a:latin typeface="+mn-lt"/>
        </a:defRPr>
      </a:lvl2pPr>
      <a:lvl3pPr marL="5659438" indent="-1133475" algn="l" defTabSz="4525963" rtl="0" eaLnBrk="0" fontAlgn="base" hangingPunct="0">
        <a:spcBef>
          <a:spcPct val="20000"/>
        </a:spcBef>
        <a:spcAft>
          <a:spcPct val="0"/>
        </a:spcAft>
        <a:buChar char="•"/>
        <a:defRPr sz="11900">
          <a:solidFill>
            <a:schemeClr val="tx1"/>
          </a:solidFill>
          <a:latin typeface="+mn-lt"/>
        </a:defRPr>
      </a:lvl3pPr>
      <a:lvl4pPr marL="7920038" indent="-1131888" algn="l" defTabSz="4525963" rtl="0" eaLnBrk="0" fontAlgn="base" hangingPunct="0">
        <a:spcBef>
          <a:spcPct val="20000"/>
        </a:spcBef>
        <a:spcAft>
          <a:spcPct val="0"/>
        </a:spcAft>
        <a:buChar char="–"/>
        <a:defRPr sz="9900">
          <a:solidFill>
            <a:schemeClr val="tx1"/>
          </a:solidFill>
          <a:latin typeface="+mn-lt"/>
        </a:defRPr>
      </a:lvl4pPr>
      <a:lvl5pPr marL="10182225" indent="-1128713" algn="l" defTabSz="4525963" rtl="0" eaLnBrk="0" fontAlgn="base" hangingPunct="0">
        <a:spcBef>
          <a:spcPct val="20000"/>
        </a:spcBef>
        <a:spcAft>
          <a:spcPct val="0"/>
        </a:spcAft>
        <a:buChar char="»"/>
        <a:defRPr sz="9900">
          <a:solidFill>
            <a:schemeClr val="tx1"/>
          </a:solidFill>
          <a:latin typeface="+mn-lt"/>
        </a:defRPr>
      </a:lvl5pPr>
      <a:lvl6pPr marL="10639425" indent="-1128713" algn="l" defTabSz="4525963" rtl="0" eaLnBrk="0" fontAlgn="base" hangingPunct="0">
        <a:spcBef>
          <a:spcPct val="20000"/>
        </a:spcBef>
        <a:spcAft>
          <a:spcPct val="0"/>
        </a:spcAft>
        <a:buChar char="»"/>
        <a:defRPr sz="9900">
          <a:solidFill>
            <a:schemeClr val="tx1"/>
          </a:solidFill>
          <a:latin typeface="+mn-lt"/>
        </a:defRPr>
      </a:lvl6pPr>
      <a:lvl7pPr marL="11096625" indent="-1128713" algn="l" defTabSz="4525963" rtl="0" eaLnBrk="0" fontAlgn="base" hangingPunct="0">
        <a:spcBef>
          <a:spcPct val="20000"/>
        </a:spcBef>
        <a:spcAft>
          <a:spcPct val="0"/>
        </a:spcAft>
        <a:buChar char="»"/>
        <a:defRPr sz="9900">
          <a:solidFill>
            <a:schemeClr val="tx1"/>
          </a:solidFill>
          <a:latin typeface="+mn-lt"/>
        </a:defRPr>
      </a:lvl7pPr>
      <a:lvl8pPr marL="11553825" indent="-1128713" algn="l" defTabSz="4525963" rtl="0" eaLnBrk="0" fontAlgn="base" hangingPunct="0">
        <a:spcBef>
          <a:spcPct val="20000"/>
        </a:spcBef>
        <a:spcAft>
          <a:spcPct val="0"/>
        </a:spcAft>
        <a:buChar char="»"/>
        <a:defRPr sz="9900">
          <a:solidFill>
            <a:schemeClr val="tx1"/>
          </a:solidFill>
          <a:latin typeface="+mn-lt"/>
        </a:defRPr>
      </a:lvl8pPr>
      <a:lvl9pPr marL="12011025" indent="-1128713" algn="l" defTabSz="4525963" rtl="0" eaLnBrk="0" fontAlgn="base" hangingPunct="0">
        <a:spcBef>
          <a:spcPct val="20000"/>
        </a:spcBef>
        <a:spcAft>
          <a:spcPct val="0"/>
        </a:spcAft>
        <a:buChar char="»"/>
        <a:defRPr sz="9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9" name="Text Box 557"/>
          <p:cNvSpPr txBox="1">
            <a:spLocks noChangeArrowheads="1"/>
          </p:cNvSpPr>
          <p:nvPr/>
        </p:nvSpPr>
        <p:spPr bwMode="auto">
          <a:xfrm>
            <a:off x="11025810" y="4267200"/>
            <a:ext cx="21793200" cy="906169"/>
          </a:xfrm>
          <a:prstGeom prst="rect">
            <a:avLst/>
          </a:prstGeom>
          <a:noFill/>
          <a:ln w="9525">
            <a:noFill/>
            <a:miter lim="800000"/>
            <a:headEnd/>
            <a:tailEnd/>
          </a:ln>
          <a:effectLst/>
        </p:spPr>
        <p:txBody>
          <a:bodyPr lIns="90001" tIns="45001" rIns="90001" bIns="45001">
            <a:spAutoFit/>
          </a:bodyPr>
          <a:lstStyle/>
          <a:p>
            <a:pPr algn="ctr" defTabSz="900113">
              <a:lnSpc>
                <a:spcPct val="125000"/>
              </a:lnSpc>
            </a:pPr>
            <a:r>
              <a:rPr lang="en-US" altLang="ja-JP" sz="4700" u="sng" dirty="0">
                <a:solidFill>
                  <a:srgbClr val="7E0000"/>
                </a:solidFill>
                <a:latin typeface="Arial" charset="0"/>
              </a:rPr>
              <a:t>Method</a:t>
            </a:r>
          </a:p>
        </p:txBody>
      </p:sp>
      <p:sp>
        <p:nvSpPr>
          <p:cNvPr id="3980" name="Line 908"/>
          <p:cNvSpPr>
            <a:spLocks noChangeShapeType="1"/>
          </p:cNvSpPr>
          <p:nvPr/>
        </p:nvSpPr>
        <p:spPr bwMode="auto">
          <a:xfrm>
            <a:off x="10972800" y="3962400"/>
            <a:ext cx="77788" cy="27203400"/>
          </a:xfrm>
          <a:prstGeom prst="line">
            <a:avLst/>
          </a:prstGeom>
          <a:noFill/>
          <a:ln w="12700">
            <a:solidFill>
              <a:schemeClr val="tx1"/>
            </a:solidFill>
            <a:round/>
            <a:headEnd/>
            <a:tailEnd/>
          </a:ln>
          <a:effectLst/>
        </p:spPr>
        <p:txBody>
          <a:bodyPr/>
          <a:lstStyle/>
          <a:p>
            <a:endParaRPr lang="en-US"/>
          </a:p>
        </p:txBody>
      </p:sp>
      <p:sp>
        <p:nvSpPr>
          <p:cNvPr id="3983" name="Line 911"/>
          <p:cNvSpPr>
            <a:spLocks noChangeShapeType="1"/>
          </p:cNvSpPr>
          <p:nvPr/>
        </p:nvSpPr>
        <p:spPr bwMode="auto">
          <a:xfrm>
            <a:off x="32918400" y="4343400"/>
            <a:ext cx="77788" cy="27203400"/>
          </a:xfrm>
          <a:prstGeom prst="line">
            <a:avLst/>
          </a:prstGeom>
          <a:noFill/>
          <a:ln w="12700">
            <a:solidFill>
              <a:schemeClr val="tx1"/>
            </a:solidFill>
            <a:round/>
            <a:headEnd/>
            <a:tailEnd/>
          </a:ln>
          <a:effectLst/>
        </p:spPr>
        <p:txBody>
          <a:bodyPr/>
          <a:lstStyle/>
          <a:p>
            <a:endParaRPr lang="en-US"/>
          </a:p>
        </p:txBody>
      </p:sp>
      <p:grpSp>
        <p:nvGrpSpPr>
          <p:cNvPr id="7872" name="Group 704"/>
          <p:cNvGrpSpPr>
            <a:grpSpLocks/>
          </p:cNvGrpSpPr>
          <p:nvPr/>
        </p:nvGrpSpPr>
        <p:grpSpPr bwMode="auto">
          <a:xfrm>
            <a:off x="1371600" y="1311275"/>
            <a:ext cx="41148000" cy="3032102"/>
            <a:chOff x="864" y="827"/>
            <a:chExt cx="25872" cy="1909"/>
          </a:xfrm>
        </p:grpSpPr>
        <p:sp>
          <p:nvSpPr>
            <p:cNvPr id="3982" name="Text Box 910"/>
            <p:cNvSpPr txBox="1">
              <a:spLocks noChangeArrowheads="1"/>
            </p:cNvSpPr>
            <p:nvPr/>
          </p:nvSpPr>
          <p:spPr bwMode="auto">
            <a:xfrm>
              <a:off x="864" y="827"/>
              <a:ext cx="25872" cy="1578"/>
            </a:xfrm>
            <a:prstGeom prst="rect">
              <a:avLst/>
            </a:prstGeom>
            <a:solidFill>
              <a:srgbClr val="7E0000"/>
            </a:solidFill>
            <a:ln w="9525">
              <a:noFill/>
              <a:miter lim="800000"/>
              <a:headEnd/>
              <a:tailEnd/>
            </a:ln>
            <a:effectLst/>
          </p:spPr>
          <p:txBody>
            <a:bodyPr lIns="90001" tIns="45001" rIns="90001" bIns="45001">
              <a:spAutoFit/>
            </a:bodyPr>
            <a:lstStyle/>
            <a:p>
              <a:pPr algn="ctr" defTabSz="4321175" eaLnBrk="1" hangingPunct="1"/>
              <a:r>
                <a:rPr lang="en-US" sz="7100" dirty="0">
                  <a:solidFill>
                    <a:srgbClr val="FBC605"/>
                  </a:solidFill>
                  <a:latin typeface="Arial" charset="0"/>
                </a:rPr>
                <a:t>Discovering Malicious Signatures in Software from Structural Interactions</a:t>
              </a:r>
              <a:endParaRPr lang="en-US" sz="4300" b="0" dirty="0">
                <a:solidFill>
                  <a:srgbClr val="FBC605"/>
                </a:solidFill>
                <a:latin typeface="Arial" charset="0"/>
              </a:endParaRPr>
            </a:p>
            <a:p>
              <a:pPr algn="ctr" defTabSz="4321175" eaLnBrk="1" hangingPunct="1"/>
              <a:r>
                <a:rPr lang="en-US" sz="4300" b="0" dirty="0">
                  <a:solidFill>
                    <a:srgbClr val="FBC605"/>
                  </a:solidFill>
                  <a:latin typeface="Arial" charset="0"/>
                </a:rPr>
                <a:t> </a:t>
              </a:r>
              <a:r>
                <a:rPr lang="en-US" sz="4300" b="0" dirty="0" err="1">
                  <a:solidFill>
                    <a:srgbClr val="FBC605"/>
                  </a:solidFill>
                  <a:latin typeface="Arial" charset="0"/>
                </a:rPr>
                <a:t>Chenzhong</a:t>
              </a:r>
              <a:r>
                <a:rPr lang="en-US" sz="4300" b="0" dirty="0">
                  <a:solidFill>
                    <a:srgbClr val="FBC605"/>
                  </a:solidFill>
                  <a:latin typeface="Arial" charset="0"/>
                </a:rPr>
                <a:t> Yin*, </a:t>
              </a:r>
              <a:r>
                <a:rPr lang="en-US" sz="4300" b="0" dirty="0" err="1">
                  <a:solidFill>
                    <a:srgbClr val="FBC605"/>
                  </a:solidFill>
                  <a:latin typeface="Arial" charset="0"/>
                </a:rPr>
                <a:t>Hantang</a:t>
              </a:r>
              <a:r>
                <a:rPr lang="en-US" sz="4300" b="0" dirty="0">
                  <a:solidFill>
                    <a:srgbClr val="FBC605"/>
                  </a:solidFill>
                  <a:latin typeface="Arial" charset="0"/>
                </a:rPr>
                <a:t> Zhang*, </a:t>
              </a:r>
              <a:r>
                <a:rPr lang="en-US" sz="4300" b="0" dirty="0" err="1">
                  <a:solidFill>
                    <a:srgbClr val="FBC605"/>
                  </a:solidFill>
                  <a:latin typeface="Arial" charset="0"/>
                </a:rPr>
                <a:t>Mingxi</a:t>
              </a:r>
              <a:r>
                <a:rPr lang="en-US" sz="4300" b="0" dirty="0">
                  <a:solidFill>
                    <a:srgbClr val="FBC605"/>
                  </a:solidFill>
                  <a:latin typeface="Arial" charset="0"/>
                </a:rPr>
                <a:t> Cheng, </a:t>
              </a:r>
              <a:r>
                <a:rPr lang="en-US" sz="4300" b="0" dirty="0" err="1">
                  <a:solidFill>
                    <a:srgbClr val="FBC605"/>
                  </a:solidFill>
                  <a:latin typeface="Arial" charset="0"/>
                </a:rPr>
                <a:t>Xiongye</a:t>
              </a:r>
              <a:r>
                <a:rPr lang="en-US" sz="4300" b="0" dirty="0">
                  <a:solidFill>
                    <a:srgbClr val="FBC605"/>
                  </a:solidFill>
                  <a:latin typeface="Arial" charset="0"/>
                </a:rPr>
                <a:t> Xiao, </a:t>
              </a:r>
              <a:r>
                <a:rPr lang="en-US" sz="4300" b="0" dirty="0" err="1">
                  <a:solidFill>
                    <a:srgbClr val="FBC605"/>
                  </a:solidFill>
                  <a:latin typeface="Arial" charset="0"/>
                </a:rPr>
                <a:t>Xinghe</a:t>
              </a:r>
              <a:r>
                <a:rPr lang="en-US" sz="4300" b="0" dirty="0">
                  <a:solidFill>
                    <a:srgbClr val="FBC605"/>
                  </a:solidFill>
                  <a:latin typeface="Arial" charset="0"/>
                </a:rPr>
                <a:t> Chen, Xin Ren, Paul Bogdan, </a:t>
              </a:r>
            </a:p>
            <a:p>
              <a:pPr algn="ctr" defTabSz="4321175" eaLnBrk="1" hangingPunct="1"/>
              <a:r>
                <a:rPr lang="en-US" sz="4300" b="0" dirty="0">
                  <a:solidFill>
                    <a:srgbClr val="FBC605"/>
                  </a:solidFill>
                  <a:latin typeface="Arial" charset="0"/>
                </a:rPr>
                <a:t>University of Southern California, Los Angeles, CA, USA</a:t>
              </a:r>
              <a:endParaRPr lang="ja-JP" altLang="en-US" sz="3900" b="0">
                <a:solidFill>
                  <a:srgbClr val="FBC605"/>
                </a:solidFill>
                <a:latin typeface="Arial" charset="0"/>
              </a:endParaRPr>
            </a:p>
          </p:txBody>
        </p:sp>
        <p:pic>
          <p:nvPicPr>
            <p:cNvPr id="3986" name="Picture 914" descr="mark_123gold_pc"/>
            <p:cNvPicPr>
              <a:picLocks noChangeAspect="1" noChangeArrowheads="1"/>
            </p:cNvPicPr>
            <p:nvPr/>
          </p:nvPicPr>
          <p:blipFill>
            <a:blip r:embed="rId3" cstate="print"/>
            <a:srcRect/>
            <a:stretch>
              <a:fillRect/>
            </a:stretch>
          </p:blipFill>
          <p:spPr bwMode="auto">
            <a:xfrm>
              <a:off x="864" y="1259"/>
              <a:ext cx="1541" cy="1477"/>
            </a:xfrm>
            <a:prstGeom prst="rect">
              <a:avLst/>
            </a:prstGeom>
            <a:noFill/>
          </p:spPr>
        </p:pic>
        <p:pic>
          <p:nvPicPr>
            <p:cNvPr id="3987" name="Picture 915" descr="sig_gold_pc_123"/>
            <p:cNvPicPr>
              <a:picLocks noChangeAspect="1" noChangeArrowheads="1"/>
            </p:cNvPicPr>
            <p:nvPr/>
          </p:nvPicPr>
          <p:blipFill>
            <a:blip r:embed="rId4" cstate="print"/>
            <a:srcRect/>
            <a:stretch>
              <a:fillRect/>
            </a:stretch>
          </p:blipFill>
          <p:spPr bwMode="auto">
            <a:xfrm>
              <a:off x="2621" y="1650"/>
              <a:ext cx="2467" cy="750"/>
            </a:xfrm>
            <a:prstGeom prst="rect">
              <a:avLst/>
            </a:prstGeom>
            <a:noFill/>
          </p:spPr>
        </p:pic>
      </p:grpSp>
      <p:sp>
        <p:nvSpPr>
          <p:cNvPr id="7328" name="Rectangle 160"/>
          <p:cNvSpPr>
            <a:spLocks noChangeArrowheads="1"/>
          </p:cNvSpPr>
          <p:nvPr/>
        </p:nvSpPr>
        <p:spPr bwMode="auto">
          <a:xfrm>
            <a:off x="-304800" y="0"/>
            <a:ext cx="43891200" cy="0"/>
          </a:xfrm>
          <a:prstGeom prst="rect">
            <a:avLst/>
          </a:prstGeom>
          <a:noFill/>
          <a:ln w="9525">
            <a:noFill/>
            <a:miter lim="800000"/>
            <a:headEnd/>
            <a:tailEnd/>
          </a:ln>
          <a:effectLst/>
        </p:spPr>
        <p:txBody>
          <a:bodyPr wrap="none" anchor="ctr">
            <a:spAutoFit/>
          </a:bodyPr>
          <a:lstStyle/>
          <a:p>
            <a:endParaRPr lang="en-US"/>
          </a:p>
        </p:txBody>
      </p:sp>
      <p:sp>
        <p:nvSpPr>
          <p:cNvPr id="7368" name="Rectangle 200"/>
          <p:cNvSpPr>
            <a:spLocks noChangeArrowheads="1"/>
          </p:cNvSpPr>
          <p:nvPr/>
        </p:nvSpPr>
        <p:spPr bwMode="auto">
          <a:xfrm>
            <a:off x="0" y="16363950"/>
            <a:ext cx="43891200" cy="0"/>
          </a:xfrm>
          <a:prstGeom prst="rect">
            <a:avLst/>
          </a:prstGeom>
          <a:noFill/>
          <a:ln w="9525">
            <a:noFill/>
            <a:miter lim="800000"/>
            <a:headEnd/>
            <a:tailEnd/>
          </a:ln>
          <a:effectLst/>
        </p:spPr>
        <p:txBody>
          <a:bodyPr wrap="none" anchor="ctr">
            <a:spAutoFit/>
          </a:bodyPr>
          <a:lstStyle/>
          <a:p>
            <a:endParaRPr lang="en-US"/>
          </a:p>
        </p:txBody>
      </p:sp>
      <p:sp>
        <p:nvSpPr>
          <p:cNvPr id="7370" name="Rectangle 202"/>
          <p:cNvSpPr>
            <a:spLocks noChangeArrowheads="1"/>
          </p:cNvSpPr>
          <p:nvPr/>
        </p:nvSpPr>
        <p:spPr bwMode="auto">
          <a:xfrm>
            <a:off x="-2147483648" y="254000"/>
            <a:ext cx="2147483647" cy="0"/>
          </a:xfrm>
          <a:prstGeom prst="rect">
            <a:avLst/>
          </a:prstGeom>
          <a:noFill/>
          <a:ln w="9525">
            <a:noFill/>
            <a:miter lim="800000"/>
            <a:headEnd/>
            <a:tailEnd/>
          </a:ln>
          <a:effectLst/>
        </p:spPr>
        <p:txBody>
          <a:bodyPr wrap="none" anchor="ctr">
            <a:spAutoFit/>
          </a:bodyPr>
          <a:lstStyle/>
          <a:p>
            <a:endParaRPr lang="en-US"/>
          </a:p>
        </p:txBody>
      </p:sp>
      <p:sp>
        <p:nvSpPr>
          <p:cNvPr id="7375" name="Rectangle 207"/>
          <p:cNvSpPr>
            <a:spLocks noChangeArrowheads="1"/>
          </p:cNvSpPr>
          <p:nvPr/>
        </p:nvSpPr>
        <p:spPr bwMode="auto">
          <a:xfrm>
            <a:off x="0" y="16306800"/>
            <a:ext cx="43891200" cy="0"/>
          </a:xfrm>
          <a:prstGeom prst="rect">
            <a:avLst/>
          </a:prstGeom>
          <a:noFill/>
          <a:ln w="9525">
            <a:noFill/>
            <a:miter lim="800000"/>
            <a:headEnd/>
            <a:tailEnd/>
          </a:ln>
          <a:effectLst/>
        </p:spPr>
        <p:txBody>
          <a:bodyPr wrap="none" anchor="ctr">
            <a:spAutoFit/>
          </a:bodyPr>
          <a:lstStyle/>
          <a:p>
            <a:endParaRPr lang="en-US"/>
          </a:p>
        </p:txBody>
      </p:sp>
      <p:sp>
        <p:nvSpPr>
          <p:cNvPr id="10477" name="Text Box 237"/>
          <p:cNvSpPr txBox="1">
            <a:spLocks noChangeArrowheads="1"/>
          </p:cNvSpPr>
          <p:nvPr/>
        </p:nvSpPr>
        <p:spPr bwMode="auto">
          <a:xfrm>
            <a:off x="4057029" y="7577551"/>
            <a:ext cx="242888" cy="454025"/>
          </a:xfrm>
          <a:prstGeom prst="rect">
            <a:avLst/>
          </a:prstGeom>
          <a:noFill/>
          <a:ln w="9525">
            <a:noFill/>
            <a:miter lim="800000"/>
            <a:headEnd/>
            <a:tailEnd/>
          </a:ln>
          <a:effectLst/>
        </p:spPr>
        <p:txBody>
          <a:bodyPr lIns="90001" tIns="45001" rIns="90001" bIns="45001">
            <a:spAutoFit/>
          </a:bodyPr>
          <a:lstStyle/>
          <a:p>
            <a:pPr defTabSz="900113">
              <a:spcBef>
                <a:spcPct val="50000"/>
              </a:spcBef>
            </a:pPr>
            <a:endParaRPr lang="en-US" sz="2400" b="0">
              <a:latin typeface="Times" pitchFamily="18" charset="0"/>
            </a:endParaRPr>
          </a:p>
        </p:txBody>
      </p:sp>
      <p:grpSp>
        <p:nvGrpSpPr>
          <p:cNvPr id="26" name="Group 25">
            <a:extLst>
              <a:ext uri="{FF2B5EF4-FFF2-40B4-BE49-F238E27FC236}">
                <a16:creationId xmlns:a16="http://schemas.microsoft.com/office/drawing/2014/main" id="{7858C572-A626-C080-A732-F817BCBBE7E0}"/>
              </a:ext>
            </a:extLst>
          </p:cNvPr>
          <p:cNvGrpSpPr/>
          <p:nvPr/>
        </p:nvGrpSpPr>
        <p:grpSpPr>
          <a:xfrm>
            <a:off x="11540263" y="5110028"/>
            <a:ext cx="20715185" cy="6608927"/>
            <a:chOff x="11540263" y="10433596"/>
            <a:chExt cx="20715185" cy="6608927"/>
          </a:xfrm>
        </p:grpSpPr>
        <p:pic>
          <p:nvPicPr>
            <p:cNvPr id="3" name="Picture 2">
              <a:extLst>
                <a:ext uri="{FF2B5EF4-FFF2-40B4-BE49-F238E27FC236}">
                  <a16:creationId xmlns:a16="http://schemas.microsoft.com/office/drawing/2014/main" id="{99D2B02E-1E22-D3E5-F81B-139FC8F304A0}"/>
                </a:ext>
              </a:extLst>
            </p:cNvPr>
            <p:cNvPicPr>
              <a:picLocks noChangeAspect="1"/>
            </p:cNvPicPr>
            <p:nvPr/>
          </p:nvPicPr>
          <p:blipFill>
            <a:blip r:embed="rId5"/>
            <a:stretch>
              <a:fillRect/>
            </a:stretch>
          </p:blipFill>
          <p:spPr>
            <a:xfrm>
              <a:off x="11540263" y="10433596"/>
              <a:ext cx="20666075" cy="6274846"/>
            </a:xfrm>
            <a:prstGeom prst="rect">
              <a:avLst/>
            </a:prstGeom>
          </p:spPr>
        </p:pic>
        <p:sp>
          <p:nvSpPr>
            <p:cNvPr id="4" name="Rectangle 192">
              <a:extLst>
                <a:ext uri="{FF2B5EF4-FFF2-40B4-BE49-F238E27FC236}">
                  <a16:creationId xmlns:a16="http://schemas.microsoft.com/office/drawing/2014/main" id="{8474D569-975A-7913-B8BA-E7E85F0326A0}"/>
                </a:ext>
              </a:extLst>
            </p:cNvPr>
            <p:cNvSpPr>
              <a:spLocks noChangeArrowheads="1"/>
            </p:cNvSpPr>
            <p:nvPr/>
          </p:nvSpPr>
          <p:spPr bwMode="auto">
            <a:xfrm>
              <a:off x="11589373" y="16459200"/>
              <a:ext cx="20666075" cy="583323"/>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Figure 1:</a:t>
              </a:r>
              <a:r>
                <a:rPr lang="en-US" sz="3200" b="0" i="1" dirty="0">
                  <a:latin typeface="Arial" charset="0"/>
                </a:rPr>
                <a:t> Overview of the Proposed Method</a:t>
              </a:r>
            </a:p>
          </p:txBody>
        </p:sp>
      </p:grpSp>
      <p:sp>
        <p:nvSpPr>
          <p:cNvPr id="5" name="Text Box 557">
            <a:extLst>
              <a:ext uri="{FF2B5EF4-FFF2-40B4-BE49-F238E27FC236}">
                <a16:creationId xmlns:a16="http://schemas.microsoft.com/office/drawing/2014/main" id="{FF778074-E527-4A84-51AA-D741EBDF6133}"/>
              </a:ext>
            </a:extLst>
          </p:cNvPr>
          <p:cNvSpPr txBox="1">
            <a:spLocks noChangeArrowheads="1"/>
          </p:cNvSpPr>
          <p:nvPr/>
        </p:nvSpPr>
        <p:spPr bwMode="auto">
          <a:xfrm>
            <a:off x="1479205" y="4975932"/>
            <a:ext cx="8229823" cy="906169"/>
          </a:xfrm>
          <a:prstGeom prst="rect">
            <a:avLst/>
          </a:prstGeom>
          <a:noFill/>
          <a:ln w="9525">
            <a:noFill/>
            <a:miter lim="800000"/>
            <a:headEnd/>
            <a:tailEnd/>
          </a:ln>
          <a:effectLst/>
        </p:spPr>
        <p:txBody>
          <a:bodyPr wrap="square" lIns="90001" tIns="45001" rIns="90001" bIns="45001">
            <a:spAutoFit/>
          </a:bodyPr>
          <a:lstStyle/>
          <a:p>
            <a:pPr algn="ctr" defTabSz="900113">
              <a:lnSpc>
                <a:spcPct val="125000"/>
              </a:lnSpc>
            </a:pPr>
            <a:r>
              <a:rPr lang="en-US" altLang="ja-JP" sz="4700" u="sng" dirty="0">
                <a:solidFill>
                  <a:srgbClr val="7E0000"/>
                </a:solidFill>
                <a:latin typeface="Arial" charset="0"/>
              </a:rPr>
              <a:t>Introduction</a:t>
            </a:r>
          </a:p>
        </p:txBody>
      </p:sp>
      <p:sp>
        <p:nvSpPr>
          <p:cNvPr id="7" name="Rectangle 384">
            <a:extLst>
              <a:ext uri="{FF2B5EF4-FFF2-40B4-BE49-F238E27FC236}">
                <a16:creationId xmlns:a16="http://schemas.microsoft.com/office/drawing/2014/main" id="{F51AFE16-6409-7936-8A28-D592BF7BC35B}"/>
              </a:ext>
            </a:extLst>
          </p:cNvPr>
          <p:cNvSpPr>
            <a:spLocks noChangeArrowheads="1"/>
          </p:cNvSpPr>
          <p:nvPr/>
        </p:nvSpPr>
        <p:spPr bwMode="auto">
          <a:xfrm>
            <a:off x="783513" y="6268777"/>
            <a:ext cx="9284250" cy="13775717"/>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600" dirty="0">
                <a:latin typeface="Arial" panose="020B0604020202020204" pitchFamily="34" charset="0"/>
                <a:cs typeface="Arial" panose="020B0604020202020204" pitchFamily="34" charset="0"/>
              </a:rPr>
              <a:t>M</a:t>
            </a:r>
            <a:r>
              <a:rPr lang="en-US" altLang="zh-CN" sz="3600" dirty="0">
                <a:latin typeface="Arial" panose="020B0604020202020204" pitchFamily="34" charset="0"/>
                <a:cs typeface="Arial" panose="020B0604020202020204" pitchFamily="34" charset="0"/>
              </a:rPr>
              <a:t>otivation</a:t>
            </a:r>
            <a:r>
              <a:rPr lang="en-US" sz="3600" b="0" dirty="0">
                <a:latin typeface="Arial" panose="020B0604020202020204" pitchFamily="34" charset="0"/>
                <a:cs typeface="Arial" panose="020B0604020202020204" pitchFamily="34" charset="0"/>
              </a:rPr>
              <a:t>: </a:t>
            </a:r>
          </a:p>
          <a:p>
            <a:pPr marL="514350" indent="-514350" algn="just" defTabSz="900113">
              <a:lnSpc>
                <a:spcPct val="120000"/>
              </a:lnSpc>
              <a:buAutoNum type="arabicPeriod"/>
            </a:pPr>
            <a:r>
              <a:rPr lang="en-US" sz="3200" b="0" dirty="0">
                <a:latin typeface="Arial" panose="020B0604020202020204" pitchFamily="34" charset="0"/>
                <a:cs typeface="Arial" panose="020B0604020202020204" pitchFamily="34" charset="0"/>
              </a:rPr>
              <a:t>Malicious software that damages the Internet, computers, and cyber-physical systems. Capable of intruding PCs, stealing personal data, and causing significant operational and financial damages [1].</a:t>
            </a:r>
          </a:p>
          <a:p>
            <a:pPr marL="514350" indent="-514350" algn="just" defTabSz="900113">
              <a:lnSpc>
                <a:spcPct val="120000"/>
              </a:lnSpc>
              <a:buAutoNum type="arabicPeriod"/>
            </a:pPr>
            <a:r>
              <a:rPr lang="en-US" sz="3200" b="0" dirty="0">
                <a:latin typeface="Arial" panose="020B0604020202020204" pitchFamily="34" charset="0"/>
                <a:cs typeface="Arial" panose="020B0604020202020204" pitchFamily="34" charset="0"/>
              </a:rPr>
              <a:t>Current malware detection methods, such as static-based and dynamic-based approaches, struggle to identify newly developed (``zero-day") malware and are limited by customized virtual machine (VM) environments.</a:t>
            </a:r>
          </a:p>
          <a:p>
            <a:pPr algn="just" defTabSz="900113">
              <a:lnSpc>
                <a:spcPct val="120000"/>
              </a:lnSpc>
            </a:pPr>
            <a:r>
              <a:rPr lang="en-US" sz="3600" dirty="0">
                <a:latin typeface="Arial" panose="020B0604020202020204" pitchFamily="34" charset="0"/>
                <a:cs typeface="Arial" panose="020B0604020202020204" pitchFamily="34" charset="0"/>
              </a:rPr>
              <a:t>Contribution</a:t>
            </a:r>
            <a:r>
              <a:rPr lang="en-US" sz="3600" b="0" dirty="0">
                <a:latin typeface="Arial" panose="020B0604020202020204" pitchFamily="34" charset="0"/>
                <a:cs typeface="Arial" panose="020B0604020202020204" pitchFamily="34" charset="0"/>
              </a:rPr>
              <a:t>: </a:t>
            </a:r>
          </a:p>
          <a:p>
            <a:pPr marL="514350" indent="-514350" algn="just" defTabSz="900113">
              <a:lnSpc>
                <a:spcPct val="120000"/>
              </a:lnSpc>
              <a:buAutoNum type="arabicPeriod"/>
            </a:pPr>
            <a:r>
              <a:rPr lang="en-US" sz="3200" b="0" dirty="0">
                <a:latin typeface="Arial" panose="020B0604020202020204" pitchFamily="34" charset="0"/>
                <a:cs typeface="Arial" panose="020B0604020202020204" pitchFamily="34" charset="0"/>
              </a:rPr>
              <a:t>We propose a novel malware detection approach that leverages deep learning, mathematical techniques, and network science.</a:t>
            </a:r>
          </a:p>
          <a:p>
            <a:pPr marL="514350" indent="-514350" algn="just" defTabSz="900113">
              <a:lnSpc>
                <a:spcPct val="120000"/>
              </a:lnSpc>
              <a:buAutoNum type="arabicPeriod"/>
            </a:pPr>
            <a:r>
              <a:rPr lang="en-US" sz="3200" b="0" i="0" dirty="0">
                <a:effectLst/>
                <a:latin typeface="Arial" panose="020B0604020202020204" pitchFamily="34" charset="0"/>
                <a:cs typeface="Arial" panose="020B0604020202020204" pitchFamily="34" charset="0"/>
              </a:rPr>
              <a:t>The results show a high performance</a:t>
            </a:r>
            <a:br>
              <a:rPr lang="en-US" sz="3200" dirty="0">
                <a:latin typeface="Arial" panose="020B0604020202020204" pitchFamily="34" charset="0"/>
                <a:cs typeface="Arial" panose="020B0604020202020204" pitchFamily="34" charset="0"/>
              </a:rPr>
            </a:br>
            <a:r>
              <a:rPr lang="en-US" sz="3200" b="0" i="0" dirty="0">
                <a:effectLst/>
                <a:latin typeface="Arial" panose="020B0604020202020204" pitchFamily="34" charset="0"/>
                <a:cs typeface="Arial" panose="020B0604020202020204" pitchFamily="34" charset="0"/>
              </a:rPr>
              <a:t>with an AUROC of 99.85%.</a:t>
            </a:r>
          </a:p>
          <a:p>
            <a:pPr marL="514350" indent="-514350" algn="just" defTabSz="900113">
              <a:lnSpc>
                <a:spcPct val="120000"/>
              </a:lnSpc>
              <a:buAutoNum type="arabicPeriod"/>
            </a:pPr>
            <a:r>
              <a:rPr lang="en-US" sz="3200" b="0" i="0" dirty="0">
                <a:effectLst/>
                <a:latin typeface="Arial" panose="020B0604020202020204" pitchFamily="34" charset="0"/>
                <a:cs typeface="Arial" panose="020B0604020202020204" pitchFamily="34" charset="0"/>
              </a:rPr>
              <a:t>Our approach marks a substantial improvement in malware detection and provides a notably</a:t>
            </a:r>
            <a:br>
              <a:rPr lang="en-US" sz="3200" dirty="0">
                <a:latin typeface="Arial" panose="020B0604020202020204" pitchFamily="34" charset="0"/>
                <a:cs typeface="Arial" panose="020B0604020202020204" pitchFamily="34" charset="0"/>
              </a:rPr>
            </a:br>
            <a:r>
              <a:rPr lang="en-US" sz="3200" b="0" i="0" dirty="0">
                <a:effectLst/>
                <a:latin typeface="Arial" panose="020B0604020202020204" pitchFamily="34" charset="0"/>
                <a:cs typeface="Arial" panose="020B0604020202020204" pitchFamily="34" charset="0"/>
              </a:rPr>
              <a:t>more accurate/efficient solution when compared to state-of-the-art malware detection methods.</a:t>
            </a:r>
            <a:endParaRPr lang="en-US" sz="3200" b="0" dirty="0">
              <a:latin typeface="Arial" panose="020B0604020202020204" pitchFamily="34" charset="0"/>
              <a:cs typeface="Arial" panose="020B0604020202020204" pitchFamily="34" charset="0"/>
            </a:endParaRPr>
          </a:p>
          <a:p>
            <a:pPr algn="just" defTabSz="900113">
              <a:lnSpc>
                <a:spcPct val="120000"/>
              </a:lnSpc>
            </a:pPr>
            <a:endParaRPr lang="en-US" sz="3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D12BE5B-6DEC-0854-4C24-DEB5D453FAAD}"/>
              </a:ext>
            </a:extLst>
          </p:cNvPr>
          <p:cNvGrpSpPr/>
          <p:nvPr/>
        </p:nvGrpSpPr>
        <p:grpSpPr>
          <a:xfrm>
            <a:off x="11470119" y="18059399"/>
            <a:ext cx="9626166" cy="6788599"/>
            <a:chOff x="11738422" y="20093001"/>
            <a:chExt cx="7406762" cy="6096705"/>
          </a:xfrm>
        </p:grpSpPr>
        <p:pic>
          <p:nvPicPr>
            <p:cNvPr id="11" name="Picture 10">
              <a:extLst>
                <a:ext uri="{FF2B5EF4-FFF2-40B4-BE49-F238E27FC236}">
                  <a16:creationId xmlns:a16="http://schemas.microsoft.com/office/drawing/2014/main" id="{6501816D-AB76-DA04-0A20-9FB6B51534FD}"/>
                </a:ext>
              </a:extLst>
            </p:cNvPr>
            <p:cNvPicPr>
              <a:picLocks noChangeAspect="1"/>
            </p:cNvPicPr>
            <p:nvPr/>
          </p:nvPicPr>
          <p:blipFill>
            <a:blip r:embed="rId6"/>
            <a:stretch>
              <a:fillRect/>
            </a:stretch>
          </p:blipFill>
          <p:spPr>
            <a:xfrm>
              <a:off x="11738422" y="20093001"/>
              <a:ext cx="7406762" cy="4886046"/>
            </a:xfrm>
            <a:prstGeom prst="rect">
              <a:avLst/>
            </a:prstGeom>
          </p:spPr>
        </p:pic>
        <p:sp>
          <p:nvSpPr>
            <p:cNvPr id="16" name="Rectangle 192">
              <a:extLst>
                <a:ext uri="{FF2B5EF4-FFF2-40B4-BE49-F238E27FC236}">
                  <a16:creationId xmlns:a16="http://schemas.microsoft.com/office/drawing/2014/main" id="{953EE0D4-E631-08B8-46D8-35752B534643}"/>
                </a:ext>
              </a:extLst>
            </p:cNvPr>
            <p:cNvSpPr>
              <a:spLocks noChangeArrowheads="1"/>
            </p:cNvSpPr>
            <p:nvPr/>
          </p:nvSpPr>
          <p:spPr bwMode="auto">
            <a:xfrm>
              <a:off x="11738422" y="25046575"/>
              <a:ext cx="7359648" cy="1143131"/>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Table 1:</a:t>
              </a:r>
              <a:r>
                <a:rPr lang="en-US" sz="3200" b="0" i="1" dirty="0">
                  <a:latin typeface="Arial" charset="0"/>
                </a:rPr>
                <a:t> Ablation study. The best results are highlighted in </a:t>
              </a:r>
              <a:r>
                <a:rPr lang="en-US" sz="3200" b="0" i="1" dirty="0">
                  <a:solidFill>
                    <a:srgbClr val="FF0000"/>
                  </a:solidFill>
                  <a:latin typeface="Arial" charset="0"/>
                </a:rPr>
                <a:t>red</a:t>
              </a:r>
              <a:r>
                <a:rPr lang="en-US" sz="3200" b="0" i="1" dirty="0">
                  <a:latin typeface="Arial" charset="0"/>
                </a:rPr>
                <a:t>.</a:t>
              </a:r>
            </a:p>
          </p:txBody>
        </p:sp>
      </p:grpSp>
      <p:grpSp>
        <p:nvGrpSpPr>
          <p:cNvPr id="19" name="Group 18">
            <a:extLst>
              <a:ext uri="{FF2B5EF4-FFF2-40B4-BE49-F238E27FC236}">
                <a16:creationId xmlns:a16="http://schemas.microsoft.com/office/drawing/2014/main" id="{4F1877A8-E642-7950-D972-664415FB4D55}"/>
              </a:ext>
            </a:extLst>
          </p:cNvPr>
          <p:cNvGrpSpPr/>
          <p:nvPr/>
        </p:nvGrpSpPr>
        <p:grpSpPr>
          <a:xfrm>
            <a:off x="12460339" y="24582026"/>
            <a:ext cx="7035271" cy="4446402"/>
            <a:chOff x="19021411" y="19267784"/>
            <a:chExt cx="7475822" cy="4724836"/>
          </a:xfrm>
        </p:grpSpPr>
        <p:pic>
          <p:nvPicPr>
            <p:cNvPr id="12" name="Picture 11">
              <a:extLst>
                <a:ext uri="{FF2B5EF4-FFF2-40B4-BE49-F238E27FC236}">
                  <a16:creationId xmlns:a16="http://schemas.microsoft.com/office/drawing/2014/main" id="{AB812EA0-1B7A-2F90-09D1-18AA467E1D9E}"/>
                </a:ext>
              </a:extLst>
            </p:cNvPr>
            <p:cNvPicPr>
              <a:picLocks noChangeAspect="1"/>
            </p:cNvPicPr>
            <p:nvPr/>
          </p:nvPicPr>
          <p:blipFill>
            <a:blip r:embed="rId7"/>
            <a:stretch>
              <a:fillRect/>
            </a:stretch>
          </p:blipFill>
          <p:spPr>
            <a:xfrm>
              <a:off x="19021411" y="19267784"/>
              <a:ext cx="7475822" cy="3401240"/>
            </a:xfrm>
            <a:prstGeom prst="rect">
              <a:avLst/>
            </a:prstGeom>
          </p:spPr>
        </p:pic>
        <p:sp>
          <p:nvSpPr>
            <p:cNvPr id="18" name="Rectangle 192">
              <a:extLst>
                <a:ext uri="{FF2B5EF4-FFF2-40B4-BE49-F238E27FC236}">
                  <a16:creationId xmlns:a16="http://schemas.microsoft.com/office/drawing/2014/main" id="{DC9CE0A5-F94A-398D-160F-FC1DE82EBEB7}"/>
                </a:ext>
              </a:extLst>
            </p:cNvPr>
            <p:cNvSpPr>
              <a:spLocks noChangeArrowheads="1"/>
            </p:cNvSpPr>
            <p:nvPr/>
          </p:nvSpPr>
          <p:spPr bwMode="auto">
            <a:xfrm>
              <a:off x="19152415" y="22849489"/>
              <a:ext cx="6741207" cy="1143131"/>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Table 2:</a:t>
              </a:r>
              <a:r>
                <a:rPr lang="en-US" sz="3200" b="0" i="1" dirty="0">
                  <a:latin typeface="Arial" charset="0"/>
                </a:rPr>
                <a:t> Comparison of malware detection results across baselines</a:t>
              </a:r>
            </a:p>
          </p:txBody>
        </p:sp>
      </p:grpSp>
      <p:grpSp>
        <p:nvGrpSpPr>
          <p:cNvPr id="21" name="Group 20">
            <a:extLst>
              <a:ext uri="{FF2B5EF4-FFF2-40B4-BE49-F238E27FC236}">
                <a16:creationId xmlns:a16="http://schemas.microsoft.com/office/drawing/2014/main" id="{B8F014D5-3F00-AF12-D3D5-212C3211DEF5}"/>
              </a:ext>
            </a:extLst>
          </p:cNvPr>
          <p:cNvGrpSpPr/>
          <p:nvPr/>
        </p:nvGrpSpPr>
        <p:grpSpPr>
          <a:xfrm>
            <a:off x="21181351" y="18058608"/>
            <a:ext cx="10549149" cy="8151745"/>
            <a:chOff x="19054486" y="22862326"/>
            <a:chExt cx="7406763" cy="5561910"/>
          </a:xfrm>
        </p:grpSpPr>
        <p:pic>
          <p:nvPicPr>
            <p:cNvPr id="14" name="Picture 13">
              <a:extLst>
                <a:ext uri="{FF2B5EF4-FFF2-40B4-BE49-F238E27FC236}">
                  <a16:creationId xmlns:a16="http://schemas.microsoft.com/office/drawing/2014/main" id="{D9C448F7-425C-1BBA-D6AA-5E4258C9A38C}"/>
                </a:ext>
              </a:extLst>
            </p:cNvPr>
            <p:cNvPicPr>
              <a:picLocks noChangeAspect="1"/>
            </p:cNvPicPr>
            <p:nvPr/>
          </p:nvPicPr>
          <p:blipFill>
            <a:blip r:embed="rId8"/>
            <a:stretch>
              <a:fillRect/>
            </a:stretch>
          </p:blipFill>
          <p:spPr>
            <a:xfrm>
              <a:off x="19054486" y="22862326"/>
              <a:ext cx="7406763" cy="3211324"/>
            </a:xfrm>
            <a:prstGeom prst="rect">
              <a:avLst/>
            </a:prstGeom>
          </p:spPr>
        </p:pic>
        <p:sp>
          <p:nvSpPr>
            <p:cNvPr id="20" name="Rectangle 192">
              <a:extLst>
                <a:ext uri="{FF2B5EF4-FFF2-40B4-BE49-F238E27FC236}">
                  <a16:creationId xmlns:a16="http://schemas.microsoft.com/office/drawing/2014/main" id="{0E9DB5FD-26A1-4160-7930-D54B64937064}"/>
                </a:ext>
              </a:extLst>
            </p:cNvPr>
            <p:cNvSpPr>
              <a:spLocks noChangeArrowheads="1"/>
            </p:cNvSpPr>
            <p:nvPr/>
          </p:nvSpPr>
          <p:spPr bwMode="auto">
            <a:xfrm>
              <a:off x="19079867" y="26238759"/>
              <a:ext cx="7359648" cy="2185477"/>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Table 3:</a:t>
              </a:r>
              <a:r>
                <a:rPr lang="en-US" sz="3200" b="0" i="1" dirty="0">
                  <a:latin typeface="Arial" charset="0"/>
                </a:rPr>
                <a:t> Classification accuracy comparison between our model (MGN) and the state-of-the-art model across various malware types. </a:t>
              </a:r>
            </a:p>
          </p:txBody>
        </p:sp>
      </p:grpSp>
      <p:grpSp>
        <p:nvGrpSpPr>
          <p:cNvPr id="25" name="Group 24">
            <a:extLst>
              <a:ext uri="{FF2B5EF4-FFF2-40B4-BE49-F238E27FC236}">
                <a16:creationId xmlns:a16="http://schemas.microsoft.com/office/drawing/2014/main" id="{3E669323-BA79-B06F-EB7E-EEA56F659938}"/>
              </a:ext>
            </a:extLst>
          </p:cNvPr>
          <p:cNvGrpSpPr/>
          <p:nvPr/>
        </p:nvGrpSpPr>
        <p:grpSpPr>
          <a:xfrm>
            <a:off x="11460120" y="11666165"/>
            <a:ext cx="20994793" cy="6011281"/>
            <a:chOff x="11645267" y="18915600"/>
            <a:chExt cx="20994793" cy="6279753"/>
          </a:xfrm>
        </p:grpSpPr>
        <p:sp>
          <p:nvSpPr>
            <p:cNvPr id="22" name="Rectangle 384">
              <a:extLst>
                <a:ext uri="{FF2B5EF4-FFF2-40B4-BE49-F238E27FC236}">
                  <a16:creationId xmlns:a16="http://schemas.microsoft.com/office/drawing/2014/main" id="{72703F46-839D-C1C3-59D5-B2A64DBEF405}"/>
                </a:ext>
              </a:extLst>
            </p:cNvPr>
            <p:cNvSpPr>
              <a:spLocks noChangeArrowheads="1"/>
            </p:cNvSpPr>
            <p:nvPr/>
          </p:nvSpPr>
          <p:spPr bwMode="auto">
            <a:xfrm>
              <a:off x="11707136" y="20218565"/>
              <a:ext cx="10734090" cy="4976788"/>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dirty="0">
                  <a:latin typeface="Arial" charset="0"/>
                </a:rPr>
                <a:t>Figure 1.(a) Compiler Analysis and Network Modeling:</a:t>
              </a:r>
            </a:p>
            <a:p>
              <a:pPr marL="514350" indent="-514350" algn="just" defTabSz="900113">
                <a:lnSpc>
                  <a:spcPct val="120000"/>
                </a:lnSpc>
                <a:buAutoNum type="arabicPeriod"/>
              </a:pPr>
              <a:r>
                <a:rPr lang="en-US" sz="3200" b="0" i="1" dirty="0">
                  <a:latin typeface="Arial" charset="0"/>
                </a:rPr>
                <a:t>LLVM Compiler</a:t>
              </a:r>
              <a:r>
                <a:rPr lang="en-US" sz="3200" b="0" dirty="0">
                  <a:latin typeface="Arial" charset="0"/>
                </a:rPr>
                <a:t>: Transforms source code into graphs, identifying key operations.</a:t>
              </a:r>
            </a:p>
            <a:p>
              <a:pPr marL="514350" indent="-514350" algn="just" defTabSz="900113">
                <a:lnSpc>
                  <a:spcPct val="120000"/>
                </a:lnSpc>
                <a:buAutoNum type="arabicPeriod"/>
              </a:pPr>
              <a:r>
                <a:rPr lang="en-US" sz="3200" b="0" i="1" dirty="0">
                  <a:latin typeface="Arial" charset="0"/>
                </a:rPr>
                <a:t>Dynamic LLVM IR Traces</a:t>
              </a:r>
              <a:r>
                <a:rPr lang="en-US" sz="3200" b="0" dirty="0">
                  <a:latin typeface="Arial" charset="0"/>
                </a:rPr>
                <a:t>: Link instructions based on memory dependencies in the graph.</a:t>
              </a:r>
            </a:p>
            <a:p>
              <a:pPr marL="514350" indent="-514350" algn="just" defTabSz="900113">
                <a:lnSpc>
                  <a:spcPct val="120000"/>
                </a:lnSpc>
                <a:buAutoNum type="arabicPeriod"/>
              </a:pPr>
              <a:r>
                <a:rPr lang="en-US" sz="3200" b="0" i="1" dirty="0">
                  <a:latin typeface="Arial" charset="0"/>
                </a:rPr>
                <a:t>Graph Construction</a:t>
              </a:r>
              <a:r>
                <a:rPr lang="en-US" sz="3200" b="0" dirty="0">
                  <a:latin typeface="Arial" charset="0"/>
                </a:rPr>
                <a:t>: Results in a network with weighted edges reflecting data sizes.</a:t>
              </a:r>
            </a:p>
            <a:p>
              <a:pPr algn="just" defTabSz="900113">
                <a:lnSpc>
                  <a:spcPct val="120000"/>
                </a:lnSpc>
              </a:pPr>
              <a:endParaRPr lang="en-US" sz="3200" b="0" dirty="0">
                <a:latin typeface="Arial" charset="0"/>
              </a:endParaRPr>
            </a:p>
          </p:txBody>
        </p:sp>
        <p:sp>
          <p:nvSpPr>
            <p:cNvPr id="23" name="Rectangle 384">
              <a:extLst>
                <a:ext uri="{FF2B5EF4-FFF2-40B4-BE49-F238E27FC236}">
                  <a16:creationId xmlns:a16="http://schemas.microsoft.com/office/drawing/2014/main" id="{632E746B-EAC0-C9C3-46A9-9088632A913C}"/>
                </a:ext>
              </a:extLst>
            </p:cNvPr>
            <p:cNvSpPr>
              <a:spLocks noChangeArrowheads="1"/>
            </p:cNvSpPr>
            <p:nvPr/>
          </p:nvSpPr>
          <p:spPr bwMode="auto">
            <a:xfrm>
              <a:off x="11645267" y="18915600"/>
              <a:ext cx="20666075" cy="1272851"/>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b="0" dirty="0">
                  <a:latin typeface="Arial" charset="0"/>
                </a:rPr>
                <a:t>We introduce the Malware Graph Network (MGN), merging LLVM compiler methods with GNN-based deep learning for malware detection.</a:t>
              </a:r>
            </a:p>
          </p:txBody>
        </p:sp>
        <p:sp>
          <p:nvSpPr>
            <p:cNvPr id="24" name="Rectangle 384">
              <a:extLst>
                <a:ext uri="{FF2B5EF4-FFF2-40B4-BE49-F238E27FC236}">
                  <a16:creationId xmlns:a16="http://schemas.microsoft.com/office/drawing/2014/main" id="{5EA8B958-7CA4-9BB8-CBF3-30946124D291}"/>
                </a:ext>
              </a:extLst>
            </p:cNvPr>
            <p:cNvSpPr>
              <a:spLocks noChangeArrowheads="1"/>
            </p:cNvSpPr>
            <p:nvPr/>
          </p:nvSpPr>
          <p:spPr bwMode="auto">
            <a:xfrm>
              <a:off x="22441226" y="20209305"/>
              <a:ext cx="10198834" cy="4359063"/>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dirty="0">
                  <a:latin typeface="Arial" charset="0"/>
                </a:rPr>
                <a:t>Figure 1.(b) </a:t>
              </a:r>
              <a:r>
                <a:rPr lang="en-US" sz="3200" dirty="0" err="1">
                  <a:latin typeface="Arial" charset="0"/>
                </a:rPr>
                <a:t>GraphSAGE</a:t>
              </a:r>
              <a:r>
                <a:rPr lang="en-US" sz="3200" dirty="0">
                  <a:latin typeface="Arial" charset="0"/>
                </a:rPr>
                <a:t> Neural Network Modeling:</a:t>
              </a:r>
            </a:p>
            <a:p>
              <a:pPr marL="514350" indent="-514350" algn="just" defTabSz="900113">
                <a:lnSpc>
                  <a:spcPct val="120000"/>
                </a:lnSpc>
                <a:buAutoNum type="arabicPeriod"/>
              </a:pPr>
              <a:r>
                <a:rPr lang="en-US" sz="3200" b="0" i="1" dirty="0" err="1">
                  <a:latin typeface="Arial" charset="0"/>
                </a:rPr>
                <a:t>GraphSAGE</a:t>
              </a:r>
              <a:r>
                <a:rPr lang="en-US" sz="3200" b="0" i="1" dirty="0">
                  <a:latin typeface="Arial" charset="0"/>
                </a:rPr>
                <a:t> Utilization</a:t>
              </a:r>
              <a:r>
                <a:rPr lang="en-US" sz="3200" b="0" dirty="0">
                  <a:latin typeface="Arial" charset="0"/>
                </a:rPr>
                <a:t>: Chosen for its efficiency in handling large graph structures.</a:t>
              </a:r>
            </a:p>
            <a:p>
              <a:pPr marL="514350" indent="-514350" algn="just" defTabSz="900113">
                <a:lnSpc>
                  <a:spcPct val="120000"/>
                </a:lnSpc>
                <a:buAutoNum type="arabicPeriod"/>
              </a:pPr>
              <a:r>
                <a:rPr lang="en-US" sz="3200" b="0" i="1" dirty="0">
                  <a:latin typeface="Arial" charset="0"/>
                </a:rPr>
                <a:t>Architecture Components</a:t>
              </a:r>
              <a:r>
                <a:rPr lang="en-US" sz="3200" b="0" dirty="0">
                  <a:latin typeface="Arial" charset="0"/>
                </a:rPr>
                <a:t>: Includes an embedding layer, six </a:t>
              </a:r>
              <a:r>
                <a:rPr lang="en-US" sz="3200" b="0" dirty="0" err="1">
                  <a:latin typeface="Arial" charset="0"/>
                </a:rPr>
                <a:t>GraphSAGE</a:t>
              </a:r>
              <a:r>
                <a:rPr lang="en-US" sz="3200" b="0" dirty="0">
                  <a:latin typeface="Arial" charset="0"/>
                </a:rPr>
                <a:t> layers, and output layers.</a:t>
              </a:r>
            </a:p>
            <a:p>
              <a:pPr marL="514350" indent="-514350" algn="just" defTabSz="900113">
                <a:lnSpc>
                  <a:spcPct val="120000"/>
                </a:lnSpc>
                <a:buAutoNum type="arabicPeriod"/>
              </a:pPr>
              <a:r>
                <a:rPr lang="en-US" sz="3200" b="0" i="1" dirty="0">
                  <a:latin typeface="Arial" charset="0"/>
                </a:rPr>
                <a:t>Ablation</a:t>
              </a:r>
              <a:r>
                <a:rPr lang="en-US" sz="3200" b="0" dirty="0">
                  <a:latin typeface="Arial" charset="0"/>
                </a:rPr>
                <a:t>: The number of layers and activation functions significantly impact performance.</a:t>
              </a:r>
              <a:endParaRPr lang="en-US" sz="3200" b="0" dirty="0"/>
            </a:p>
          </p:txBody>
        </p:sp>
      </p:grpSp>
      <p:sp>
        <p:nvSpPr>
          <p:cNvPr id="29" name="Text Box 557">
            <a:extLst>
              <a:ext uri="{FF2B5EF4-FFF2-40B4-BE49-F238E27FC236}">
                <a16:creationId xmlns:a16="http://schemas.microsoft.com/office/drawing/2014/main" id="{710D2807-1705-CF13-CEAA-B63D187E928A}"/>
              </a:ext>
            </a:extLst>
          </p:cNvPr>
          <p:cNvSpPr txBox="1">
            <a:spLocks noChangeArrowheads="1"/>
          </p:cNvSpPr>
          <p:nvPr/>
        </p:nvSpPr>
        <p:spPr bwMode="auto">
          <a:xfrm>
            <a:off x="10831245" y="17012233"/>
            <a:ext cx="21793200" cy="906169"/>
          </a:xfrm>
          <a:prstGeom prst="rect">
            <a:avLst/>
          </a:prstGeom>
          <a:noFill/>
          <a:ln w="9525">
            <a:noFill/>
            <a:miter lim="800000"/>
            <a:headEnd/>
            <a:tailEnd/>
          </a:ln>
          <a:effectLst/>
        </p:spPr>
        <p:txBody>
          <a:bodyPr lIns="90001" tIns="45001" rIns="90001" bIns="45001">
            <a:spAutoFit/>
          </a:bodyPr>
          <a:lstStyle/>
          <a:p>
            <a:pPr algn="ctr" defTabSz="900113">
              <a:lnSpc>
                <a:spcPct val="125000"/>
              </a:lnSpc>
            </a:pPr>
            <a:r>
              <a:rPr lang="en-US" altLang="ja-JP" sz="4700" u="sng" dirty="0">
                <a:solidFill>
                  <a:srgbClr val="7E0000"/>
                </a:solidFill>
                <a:latin typeface="Arial" charset="0"/>
              </a:rPr>
              <a:t>Evaluation</a:t>
            </a:r>
          </a:p>
        </p:txBody>
      </p:sp>
      <p:sp>
        <p:nvSpPr>
          <p:cNvPr id="31" name="Rectangle 384">
            <a:extLst>
              <a:ext uri="{FF2B5EF4-FFF2-40B4-BE49-F238E27FC236}">
                <a16:creationId xmlns:a16="http://schemas.microsoft.com/office/drawing/2014/main" id="{8B128F5E-2817-C0B7-DBFB-2EBF5A42FE50}"/>
              </a:ext>
            </a:extLst>
          </p:cNvPr>
          <p:cNvSpPr>
            <a:spLocks noChangeArrowheads="1"/>
          </p:cNvSpPr>
          <p:nvPr/>
        </p:nvSpPr>
        <p:spPr bwMode="auto">
          <a:xfrm>
            <a:off x="20237193" y="24923190"/>
            <a:ext cx="12018255" cy="4173089"/>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b="0" dirty="0">
                <a:latin typeface="Arial" charset="0"/>
              </a:rPr>
              <a:t>Our model was trained and evaluated on 24,376 real-world applications, split into 12,815 malware (including Spyware, Botnet, Trojan, etc.) and 11,561 benign programs from diverse domains like gaming and AI. Key execution functions from each software were compiled into graphs, with the dataset divided into 80% for training and 20% for testing. Performance was assessed using AUROC and accuracy metrics.</a:t>
            </a:r>
          </a:p>
        </p:txBody>
      </p:sp>
      <p:grpSp>
        <p:nvGrpSpPr>
          <p:cNvPr id="6" name="Group 5">
            <a:extLst>
              <a:ext uri="{FF2B5EF4-FFF2-40B4-BE49-F238E27FC236}">
                <a16:creationId xmlns:a16="http://schemas.microsoft.com/office/drawing/2014/main" id="{D542E815-6DE6-8DB9-E871-4784C34F9DB4}"/>
              </a:ext>
            </a:extLst>
          </p:cNvPr>
          <p:cNvGrpSpPr/>
          <p:nvPr/>
        </p:nvGrpSpPr>
        <p:grpSpPr>
          <a:xfrm>
            <a:off x="33672415" y="4117449"/>
            <a:ext cx="8278693" cy="8446548"/>
            <a:chOff x="33708250" y="4289973"/>
            <a:chExt cx="8278693" cy="8446548"/>
          </a:xfrm>
        </p:grpSpPr>
        <p:pic>
          <p:nvPicPr>
            <p:cNvPr id="13" name="Picture 12">
              <a:extLst>
                <a:ext uri="{FF2B5EF4-FFF2-40B4-BE49-F238E27FC236}">
                  <a16:creationId xmlns:a16="http://schemas.microsoft.com/office/drawing/2014/main" id="{A41B5EA7-3CD8-2416-9EB5-697A26C39B8B}"/>
                </a:ext>
              </a:extLst>
            </p:cNvPr>
            <p:cNvPicPr>
              <a:picLocks noChangeAspect="1"/>
            </p:cNvPicPr>
            <p:nvPr/>
          </p:nvPicPr>
          <p:blipFill>
            <a:blip r:embed="rId9"/>
            <a:stretch>
              <a:fillRect/>
            </a:stretch>
          </p:blipFill>
          <p:spPr>
            <a:xfrm>
              <a:off x="34027086" y="4289973"/>
              <a:ext cx="7648475" cy="6180935"/>
            </a:xfrm>
            <a:prstGeom prst="rect">
              <a:avLst/>
            </a:prstGeom>
          </p:spPr>
        </p:pic>
        <p:sp>
          <p:nvSpPr>
            <p:cNvPr id="32" name="Rectangle 192">
              <a:extLst>
                <a:ext uri="{FF2B5EF4-FFF2-40B4-BE49-F238E27FC236}">
                  <a16:creationId xmlns:a16="http://schemas.microsoft.com/office/drawing/2014/main" id="{5230BC33-BA62-3813-B3A4-3A374F4C74A1}"/>
                </a:ext>
              </a:extLst>
            </p:cNvPr>
            <p:cNvSpPr>
              <a:spLocks noChangeArrowheads="1"/>
            </p:cNvSpPr>
            <p:nvPr/>
          </p:nvSpPr>
          <p:spPr bwMode="auto">
            <a:xfrm>
              <a:off x="33708250" y="10675870"/>
              <a:ext cx="8278693" cy="2060651"/>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Figure 2: </a:t>
              </a:r>
              <a:r>
                <a:rPr lang="en-US" sz="3200" b="0" dirty="0">
                  <a:latin typeface="Arial" charset="0"/>
                </a:rPr>
                <a:t>Performance comparison of MGN against baselines on the test set, showing a) ACC and b) AUROC; c) ACC and d) AUROC comparisons of MGN against baselines. </a:t>
              </a:r>
            </a:p>
          </p:txBody>
        </p:sp>
      </p:grpSp>
      <p:sp>
        <p:nvSpPr>
          <p:cNvPr id="34" name="Rectangle 384">
            <a:extLst>
              <a:ext uri="{FF2B5EF4-FFF2-40B4-BE49-F238E27FC236}">
                <a16:creationId xmlns:a16="http://schemas.microsoft.com/office/drawing/2014/main" id="{F9042197-AFFE-0AA4-D436-C1B76469B135}"/>
              </a:ext>
            </a:extLst>
          </p:cNvPr>
          <p:cNvSpPr>
            <a:spLocks noChangeArrowheads="1"/>
          </p:cNvSpPr>
          <p:nvPr/>
        </p:nvSpPr>
        <p:spPr bwMode="auto">
          <a:xfrm>
            <a:off x="11334947" y="28432979"/>
            <a:ext cx="21119966" cy="4173089"/>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endParaRPr lang="en-US" sz="3200" dirty="0">
              <a:latin typeface="Arial" charset="0"/>
            </a:endParaRPr>
          </a:p>
          <a:p>
            <a:pPr algn="just" defTabSz="900113">
              <a:lnSpc>
                <a:spcPct val="120000"/>
              </a:lnSpc>
            </a:pPr>
            <a:r>
              <a:rPr lang="en-US" sz="3200" dirty="0">
                <a:latin typeface="Arial" charset="0"/>
              </a:rPr>
              <a:t>Experimental Results</a:t>
            </a:r>
          </a:p>
          <a:p>
            <a:pPr algn="just" defTabSz="900113">
              <a:lnSpc>
                <a:spcPct val="120000"/>
              </a:lnSpc>
            </a:pPr>
            <a:r>
              <a:rPr lang="en-US" sz="3200" b="0" dirty="0">
                <a:latin typeface="Arial" charset="0"/>
              </a:rPr>
              <a:t>Table 2 and Figure 2 indicate that the MGN model surpasses baseline models in both ACC and AUROC. Figure 2.(a) and (b) demonstrate the quantitative superiority of MGN, while panels (c) and (d) show MGN's advantage during training when compared to baselines. Table 3 offers a comparison between MGN and ARI-LSTM, showcasing MGN’s advanced detection capabilities across a spectrum of malware types. </a:t>
            </a:r>
          </a:p>
          <a:p>
            <a:pPr algn="just" defTabSz="900113">
              <a:lnSpc>
                <a:spcPct val="120000"/>
              </a:lnSpc>
            </a:pPr>
            <a:endParaRPr lang="en-US" sz="3200" b="0" dirty="0">
              <a:latin typeface="Arial" charset="0"/>
            </a:endParaRPr>
          </a:p>
        </p:txBody>
      </p:sp>
      <p:grpSp>
        <p:nvGrpSpPr>
          <p:cNvPr id="36" name="Group 35">
            <a:extLst>
              <a:ext uri="{FF2B5EF4-FFF2-40B4-BE49-F238E27FC236}">
                <a16:creationId xmlns:a16="http://schemas.microsoft.com/office/drawing/2014/main" id="{53908681-66A5-FC46-5191-5B126FE201EF}"/>
              </a:ext>
            </a:extLst>
          </p:cNvPr>
          <p:cNvGrpSpPr/>
          <p:nvPr/>
        </p:nvGrpSpPr>
        <p:grpSpPr>
          <a:xfrm>
            <a:off x="33701912" y="12942331"/>
            <a:ext cx="8278693" cy="5216843"/>
            <a:chOff x="33618982" y="22326600"/>
            <a:chExt cx="8278693" cy="5216843"/>
          </a:xfrm>
        </p:grpSpPr>
        <p:pic>
          <p:nvPicPr>
            <p:cNvPr id="15" name="Picture 14">
              <a:extLst>
                <a:ext uri="{FF2B5EF4-FFF2-40B4-BE49-F238E27FC236}">
                  <a16:creationId xmlns:a16="http://schemas.microsoft.com/office/drawing/2014/main" id="{CF016C48-4701-6E4E-03B8-DF9BB6DD8AC4}"/>
                </a:ext>
              </a:extLst>
            </p:cNvPr>
            <p:cNvPicPr>
              <a:picLocks noChangeAspect="1"/>
            </p:cNvPicPr>
            <p:nvPr/>
          </p:nvPicPr>
          <p:blipFill>
            <a:blip r:embed="rId10"/>
            <a:stretch>
              <a:fillRect/>
            </a:stretch>
          </p:blipFill>
          <p:spPr>
            <a:xfrm>
              <a:off x="34010610" y="22326600"/>
              <a:ext cx="7648475" cy="3263119"/>
            </a:xfrm>
            <a:prstGeom prst="rect">
              <a:avLst/>
            </a:prstGeom>
          </p:spPr>
        </p:pic>
        <p:sp>
          <p:nvSpPr>
            <p:cNvPr id="35" name="Rectangle 192">
              <a:extLst>
                <a:ext uri="{FF2B5EF4-FFF2-40B4-BE49-F238E27FC236}">
                  <a16:creationId xmlns:a16="http://schemas.microsoft.com/office/drawing/2014/main" id="{AC017747-4E50-D908-D667-A22D5FF55273}"/>
                </a:ext>
              </a:extLst>
            </p:cNvPr>
            <p:cNvSpPr>
              <a:spLocks noChangeArrowheads="1"/>
            </p:cNvSpPr>
            <p:nvPr/>
          </p:nvSpPr>
          <p:spPr bwMode="auto">
            <a:xfrm>
              <a:off x="33618982" y="25482792"/>
              <a:ext cx="8278693" cy="2060651"/>
            </a:xfrm>
            <a:prstGeom prst="rect">
              <a:avLst/>
            </a:prstGeom>
            <a:noFill/>
            <a:ln w="9525">
              <a:noFill/>
              <a:miter lim="800000"/>
              <a:headEnd/>
              <a:tailEnd/>
            </a:ln>
            <a:effectLst/>
          </p:spPr>
          <p:txBody>
            <a:bodyPr wrap="square" lIns="90001" tIns="45001" rIns="90001" bIns="45001">
              <a:spAutoFit/>
            </a:bodyPr>
            <a:lstStyle/>
            <a:p>
              <a:pPr algn="just" defTabSz="900113"/>
              <a:r>
                <a:rPr lang="en-US" sz="3200" i="1" dirty="0">
                  <a:latin typeface="Arial" charset="0"/>
                </a:rPr>
                <a:t>Figure 3: </a:t>
              </a:r>
              <a:r>
                <a:rPr lang="en-US" sz="3200" b="0" dirty="0">
                  <a:latin typeface="Arial" charset="0"/>
                </a:rPr>
                <a:t>Two-dimensional t-SNE visualization of network topological features. Blue circles and red squares represent benign and malicious networks, respectively.</a:t>
              </a:r>
            </a:p>
          </p:txBody>
        </p:sp>
      </p:grpSp>
      <p:sp>
        <p:nvSpPr>
          <p:cNvPr id="38" name="Text Box 557">
            <a:extLst>
              <a:ext uri="{FF2B5EF4-FFF2-40B4-BE49-F238E27FC236}">
                <a16:creationId xmlns:a16="http://schemas.microsoft.com/office/drawing/2014/main" id="{A78DC1F1-CDF3-5072-5035-346CE5EB3DB7}"/>
              </a:ext>
            </a:extLst>
          </p:cNvPr>
          <p:cNvSpPr txBox="1">
            <a:spLocks noChangeArrowheads="1"/>
          </p:cNvSpPr>
          <p:nvPr/>
        </p:nvSpPr>
        <p:spPr bwMode="auto">
          <a:xfrm>
            <a:off x="33737850" y="21240615"/>
            <a:ext cx="8229823" cy="906169"/>
          </a:xfrm>
          <a:prstGeom prst="rect">
            <a:avLst/>
          </a:prstGeom>
          <a:noFill/>
          <a:ln w="9525">
            <a:noFill/>
            <a:miter lim="800000"/>
            <a:headEnd/>
            <a:tailEnd/>
          </a:ln>
          <a:effectLst/>
        </p:spPr>
        <p:txBody>
          <a:bodyPr wrap="square" lIns="90001" tIns="45001" rIns="90001" bIns="45001">
            <a:spAutoFit/>
          </a:bodyPr>
          <a:lstStyle/>
          <a:p>
            <a:pPr algn="ctr" defTabSz="900113">
              <a:lnSpc>
                <a:spcPct val="125000"/>
              </a:lnSpc>
            </a:pPr>
            <a:r>
              <a:rPr lang="en-US" altLang="ja-JP" sz="4700" u="sng" dirty="0">
                <a:solidFill>
                  <a:srgbClr val="7E0000"/>
                </a:solidFill>
                <a:latin typeface="Arial" charset="0"/>
              </a:rPr>
              <a:t>Conclusion</a:t>
            </a:r>
          </a:p>
        </p:txBody>
      </p:sp>
      <p:sp>
        <p:nvSpPr>
          <p:cNvPr id="9" name="Rectangle 384">
            <a:extLst>
              <a:ext uri="{FF2B5EF4-FFF2-40B4-BE49-F238E27FC236}">
                <a16:creationId xmlns:a16="http://schemas.microsoft.com/office/drawing/2014/main" id="{55EF6DA4-6561-CA74-59A0-2C90C6AB3415}"/>
              </a:ext>
            </a:extLst>
          </p:cNvPr>
          <p:cNvSpPr>
            <a:spLocks noChangeArrowheads="1"/>
          </p:cNvSpPr>
          <p:nvPr/>
        </p:nvSpPr>
        <p:spPr bwMode="auto">
          <a:xfrm>
            <a:off x="33624430" y="17142277"/>
            <a:ext cx="8672971" cy="4173089"/>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endParaRPr lang="en-US" sz="3200" b="0" dirty="0">
              <a:latin typeface="Arial" charset="0"/>
            </a:endParaRPr>
          </a:p>
          <a:p>
            <a:pPr algn="just" defTabSz="900113">
              <a:lnSpc>
                <a:spcPct val="120000"/>
              </a:lnSpc>
            </a:pPr>
            <a:endParaRPr lang="en-US" sz="3200" b="0" dirty="0">
              <a:latin typeface="Arial" charset="0"/>
            </a:endParaRPr>
          </a:p>
          <a:p>
            <a:pPr algn="just" defTabSz="900113">
              <a:lnSpc>
                <a:spcPct val="120000"/>
              </a:lnSpc>
            </a:pPr>
            <a:r>
              <a:rPr lang="en-US" sz="3200" dirty="0">
                <a:latin typeface="Arial" charset="0"/>
              </a:rPr>
              <a:t>Interpretability Analysis:</a:t>
            </a:r>
          </a:p>
          <a:p>
            <a:pPr algn="just" defTabSz="900113">
              <a:lnSpc>
                <a:spcPct val="120000"/>
              </a:lnSpc>
            </a:pPr>
            <a:r>
              <a:rPr lang="en-US" sz="3200" b="0" dirty="0">
                <a:latin typeface="Arial" charset="0"/>
              </a:rPr>
              <a:t>The t-SNE visualization in Figure 3 demonstrates how network topological features allow clear separation and clustering of benign and malicious networks. </a:t>
            </a:r>
          </a:p>
        </p:txBody>
      </p:sp>
      <p:sp>
        <p:nvSpPr>
          <p:cNvPr id="10" name="Rectangle 384">
            <a:extLst>
              <a:ext uri="{FF2B5EF4-FFF2-40B4-BE49-F238E27FC236}">
                <a16:creationId xmlns:a16="http://schemas.microsoft.com/office/drawing/2014/main" id="{23E578D6-3528-B8CD-6583-9A1A16CBAADC}"/>
              </a:ext>
            </a:extLst>
          </p:cNvPr>
          <p:cNvSpPr>
            <a:spLocks noChangeArrowheads="1"/>
          </p:cNvSpPr>
          <p:nvPr/>
        </p:nvSpPr>
        <p:spPr bwMode="auto">
          <a:xfrm>
            <a:off x="33273730" y="22093692"/>
            <a:ext cx="9944217" cy="10082399"/>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b="0" dirty="0">
                <a:latin typeface="Arial" panose="020B0604020202020204" pitchFamily="34" charset="0"/>
                <a:cs typeface="Arial" panose="020B0604020202020204" pitchFamily="34" charset="0"/>
              </a:rPr>
              <a:t>In this paper, we propose an innovative deep learning framework known as MGN, designed for malware detection. MGN utilizes a graph-based representation and harnesses the power of the LLVM compiler to capture intricate software dependencies, resulting in the creation of a complex network. This network is then subjected to classification using a GNN architecture, significantly improving the precision of distinguishing between benign and malicious programs.</a:t>
            </a:r>
            <a:r>
              <a:rPr lang="zh-CN" altLang="en-US" sz="3200" b="0" dirty="0">
                <a:latin typeface="Arial" panose="020B0604020202020204" pitchFamily="34" charset="0"/>
                <a:cs typeface="Arial" panose="020B0604020202020204" pitchFamily="34" charset="0"/>
              </a:rPr>
              <a:t> </a:t>
            </a:r>
            <a:r>
              <a:rPr lang="en-US" sz="3200" b="0" dirty="0">
                <a:latin typeface="Arial" panose="020B0604020202020204" pitchFamily="34" charset="0"/>
                <a:cs typeface="Arial" panose="020B0604020202020204" pitchFamily="34" charset="0"/>
              </a:rPr>
              <a:t>Through careful design of the model architecture, MGN demonstrates superior performance compared to state-of-the-art baselines, achieving higher accuracy and AUROC measurements. It is important to highlight that MGN's ability to transform software into the network's topology enhances its interpretability, setting it apart from other baseline approaches.</a:t>
            </a:r>
          </a:p>
        </p:txBody>
      </p:sp>
      <p:sp>
        <p:nvSpPr>
          <p:cNvPr id="30" name="Text Box 557">
            <a:extLst>
              <a:ext uri="{FF2B5EF4-FFF2-40B4-BE49-F238E27FC236}">
                <a16:creationId xmlns:a16="http://schemas.microsoft.com/office/drawing/2014/main" id="{263391F3-911E-1F0C-A4F2-7A6DB0CBE1F2}"/>
              </a:ext>
            </a:extLst>
          </p:cNvPr>
          <p:cNvSpPr txBox="1">
            <a:spLocks noChangeArrowheads="1"/>
          </p:cNvSpPr>
          <p:nvPr/>
        </p:nvSpPr>
        <p:spPr bwMode="auto">
          <a:xfrm>
            <a:off x="1479205" y="19176703"/>
            <a:ext cx="8229823" cy="906169"/>
          </a:xfrm>
          <a:prstGeom prst="rect">
            <a:avLst/>
          </a:prstGeom>
          <a:noFill/>
          <a:ln w="9525">
            <a:noFill/>
            <a:miter lim="800000"/>
            <a:headEnd/>
            <a:tailEnd/>
          </a:ln>
          <a:effectLst/>
        </p:spPr>
        <p:txBody>
          <a:bodyPr wrap="square" lIns="90001" tIns="45001" rIns="90001" bIns="45001">
            <a:spAutoFit/>
          </a:bodyPr>
          <a:lstStyle/>
          <a:p>
            <a:pPr algn="ctr" defTabSz="900113">
              <a:lnSpc>
                <a:spcPct val="125000"/>
              </a:lnSpc>
            </a:pPr>
            <a:r>
              <a:rPr lang="en-US" altLang="ja-JP" sz="4700" u="sng" dirty="0">
                <a:solidFill>
                  <a:srgbClr val="7E0000"/>
                </a:solidFill>
                <a:latin typeface="Arial" charset="0"/>
              </a:rPr>
              <a:t>Acknowledgment</a:t>
            </a:r>
          </a:p>
        </p:txBody>
      </p:sp>
      <p:sp>
        <p:nvSpPr>
          <p:cNvPr id="33" name="Rectangle 384">
            <a:extLst>
              <a:ext uri="{FF2B5EF4-FFF2-40B4-BE49-F238E27FC236}">
                <a16:creationId xmlns:a16="http://schemas.microsoft.com/office/drawing/2014/main" id="{EBCC769A-8212-4432-861D-F92308107BC9}"/>
              </a:ext>
            </a:extLst>
          </p:cNvPr>
          <p:cNvSpPr>
            <a:spLocks noChangeArrowheads="1"/>
          </p:cNvSpPr>
          <p:nvPr/>
        </p:nvSpPr>
        <p:spPr bwMode="auto">
          <a:xfrm>
            <a:off x="673253" y="19966853"/>
            <a:ext cx="9619723" cy="6536300"/>
          </a:xfrm>
          <a:prstGeom prst="rect">
            <a:avLst/>
          </a:prstGeom>
          <a:noFill/>
          <a:ln w="9525">
            <a:noFill/>
            <a:miter lim="800000"/>
            <a:headEnd/>
            <a:tailEnd/>
          </a:ln>
          <a:effectLst/>
        </p:spPr>
        <p:txBody>
          <a:bodyPr wrap="square" lIns="90001" tIns="45001" rIns="90001" bIns="45001">
            <a:spAutoFit/>
          </a:bodyPr>
          <a:lstStyle/>
          <a:p>
            <a:pPr algn="just" defTabSz="900113">
              <a:lnSpc>
                <a:spcPct val="120000"/>
              </a:lnSpc>
            </a:pPr>
            <a:r>
              <a:rPr lang="en-US" sz="3200" b="0" dirty="0">
                <a:latin typeface="Arial" charset="0"/>
              </a:rPr>
              <a:t>The authors acknowledge the support by the (NSF) under the Career Award CPS-1453860, CCF-1837131, MCB-1936775, CNS-1932620 and award No. 2243104, COMPASS. U.S. ARO under Grant No. W911NF-23-1-0111, DARPA Young Faculty Award and DARPA Director Award under Grant Number N66001-17-1-4044, and a Northrop Grumman grant. The views, opinions, and/or findings in this article are those of the authors and should not be interpreted as official views or policies of the Department of Defense or the NSF.</a:t>
            </a:r>
            <a:endParaRPr lang="en-US" sz="3200" dirty="0"/>
          </a:p>
        </p:txBody>
      </p:sp>
      <p:pic>
        <p:nvPicPr>
          <p:cNvPr id="1026" name="Picture 2" descr="Detecting Malware | Johns Hopkins ...">
            <a:extLst>
              <a:ext uri="{FF2B5EF4-FFF2-40B4-BE49-F238E27FC236}">
                <a16:creationId xmlns:a16="http://schemas.microsoft.com/office/drawing/2014/main" id="{6CF2B41B-4F5F-282B-C2A7-368B6A32A6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5157" y="26503153"/>
            <a:ext cx="8221489" cy="5471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6081</TotalTime>
  <Words>807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Times</vt:lpstr>
      <vt:lpstr>Blank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Mallen-Ornelas</dc:creator>
  <cp:lastModifiedBy>Chenzhong Yin</cp:lastModifiedBy>
  <cp:revision>369</cp:revision>
  <cp:lastPrinted>2024-04-03T05:26:20Z</cp:lastPrinted>
  <dcterms:created xsi:type="dcterms:W3CDTF">2002-11-13T19:33:41Z</dcterms:created>
  <dcterms:modified xsi:type="dcterms:W3CDTF">2024-04-11T05:21:32Z</dcterms:modified>
</cp:coreProperties>
</file>