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sldIdLst>
    <p:sldId id="485" r:id="rId5"/>
    <p:sldId id="480" r:id="rId6"/>
    <p:sldId id="481" r:id="rId7"/>
    <p:sldId id="483" r:id="rId8"/>
    <p:sldId id="257" r:id="rId9"/>
    <p:sldId id="487" r:id="rId10"/>
    <p:sldId id="488" r:id="rId11"/>
    <p:sldId id="489" r:id="rId12"/>
    <p:sldId id="486" r:id="rId13"/>
    <p:sldId id="477" r:id="rId14"/>
    <p:sldId id="490" r:id="rId15"/>
    <p:sldId id="491" r:id="rId16"/>
    <p:sldId id="492" r:id="rId17"/>
    <p:sldId id="484" r:id="rId18"/>
    <p:sldId id="469" r:id="rId19"/>
  </p:sldIdLst>
  <p:sldSz cx="10239375" cy="5759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1ED"/>
    <a:srgbClr val="181C62"/>
    <a:srgbClr val="24AA95"/>
    <a:srgbClr val="095BC0"/>
    <a:srgbClr val="0AE78E"/>
    <a:srgbClr val="FFF2CC"/>
    <a:srgbClr val="FF40FF"/>
    <a:srgbClr val="9933FF"/>
    <a:srgbClr val="1AB5FA"/>
    <a:srgbClr val="08AE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2E628-8AC4-4E64-80B6-F03482A82FB5}" v="8" dt="2024-03-29T05:08:42.729"/>
    <p1510:client id="{E810D050-C7D9-4BE7-99FE-E82FBD48286A}" v="513" dt="2024-03-29T04:36:35.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4" autoAdjust="0"/>
    <p:restoredTop sz="78777" autoAdjust="0"/>
  </p:normalViewPr>
  <p:slideViewPr>
    <p:cSldViewPr snapToGrid="0">
      <p:cViewPr>
        <p:scale>
          <a:sx n="93" d="100"/>
          <a:sy n="93" d="100"/>
        </p:scale>
        <p:origin x="130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 Jing (Dr)" userId="63c0e13c-40e5-418f-b226-fd6cdaadf780" providerId="ADAL" clId="{8032E628-8AC4-4E64-80B6-F03482A82FB5}"/>
    <pc:docChg chg="modSld">
      <pc:chgData name="Xia Jing (Dr)" userId="63c0e13c-40e5-418f-b226-fd6cdaadf780" providerId="ADAL" clId="{8032E628-8AC4-4E64-80B6-F03482A82FB5}" dt="2024-03-29T05:08:42.729" v="10"/>
      <pc:docMkLst>
        <pc:docMk/>
      </pc:docMkLst>
      <pc:sldChg chg="modAnim">
        <pc:chgData name="Xia Jing (Dr)" userId="63c0e13c-40e5-418f-b226-fd6cdaadf780" providerId="ADAL" clId="{8032E628-8AC4-4E64-80B6-F03482A82FB5}" dt="2024-03-29T05:08:42.729" v="10"/>
        <pc:sldMkLst>
          <pc:docMk/>
          <pc:sldMk cId="2022284671" sldId="257"/>
        </pc:sldMkLst>
      </pc:sldChg>
      <pc:sldChg chg="modSp mod">
        <pc:chgData name="Xia Jing (Dr)" userId="63c0e13c-40e5-418f-b226-fd6cdaadf780" providerId="ADAL" clId="{8032E628-8AC4-4E64-80B6-F03482A82FB5}" dt="2024-03-29T05:08:05.519" v="2" actId="1037"/>
        <pc:sldMkLst>
          <pc:docMk/>
          <pc:sldMk cId="822225891" sldId="488"/>
        </pc:sldMkLst>
        <pc:spChg chg="mod">
          <ac:chgData name="Xia Jing (Dr)" userId="63c0e13c-40e5-418f-b226-fd6cdaadf780" providerId="ADAL" clId="{8032E628-8AC4-4E64-80B6-F03482A82FB5}" dt="2024-03-29T05:08:05.519" v="2" actId="1037"/>
          <ac:spMkLst>
            <pc:docMk/>
            <pc:sldMk cId="822225891" sldId="488"/>
            <ac:spMk id="156" creationId="{D51222EA-5CE3-EB15-70C6-2D22BDF929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4600A-1ECA-4589-9009-51E208BFB75F}" type="datetimeFigureOut">
              <a:rPr lang="en-SG" smtClean="0"/>
              <a:t>9/4/2024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1BB3-153C-4E32-BA47-9E16DD5ED992}" type="slidenum">
              <a:rPr lang="en-SG" smtClean="0"/>
              <a:t>‹#›</a:t>
            </a:fld>
            <a:endParaRPr lang="en-SG"/>
          </a:p>
        </p:txBody>
      </p:sp>
    </p:spTree>
    <p:extLst>
      <p:ext uri="{BB962C8B-B14F-4D97-AF65-F5344CB8AC3E}">
        <p14:creationId xmlns:p14="http://schemas.microsoft.com/office/powerpoint/2010/main" val="367029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B84769C-E8B0-4EEF-936B-FD76F31B8C0F}" type="slidenum">
              <a:rPr lang="zh-CN" altLang="en-US" smtClean="0"/>
              <a:t>1</a:t>
            </a:fld>
            <a:endParaRPr lang="zh-CN" altLang="en-US"/>
          </a:p>
        </p:txBody>
      </p:sp>
    </p:spTree>
    <p:extLst>
      <p:ext uri="{BB962C8B-B14F-4D97-AF65-F5344CB8AC3E}">
        <p14:creationId xmlns:p14="http://schemas.microsoft.com/office/powerpoint/2010/main" val="73764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aimed to 1) understand the performance of the graph convolution encoder-decoder module and 2) examine the importance of utilizing structure-function interaction. For these, we performed the ablation study to evaluate the prediction performance. Three different training settings were used to compared with our network. The results show that our model got the highest correlation and lowest RMSE and MAE.</a:t>
            </a:r>
            <a:endParaRPr lang="en-SG" dirty="0"/>
          </a:p>
        </p:txBody>
      </p:sp>
      <p:sp>
        <p:nvSpPr>
          <p:cNvPr id="4" name="Slide Number Placeholder 3"/>
          <p:cNvSpPr>
            <a:spLocks noGrp="1"/>
          </p:cNvSpPr>
          <p:nvPr>
            <p:ph type="sldNum" sz="quarter" idx="10"/>
          </p:nvPr>
        </p:nvSpPr>
        <p:spPr/>
        <p:txBody>
          <a:bodyPr/>
          <a:lstStyle/>
          <a:p>
            <a:fld id="{3F9D1BB3-153C-4E32-BA47-9E16DD5ED992}" type="slidenum">
              <a:rPr lang="en-SG" smtClean="0"/>
              <a:t>10</a:t>
            </a:fld>
            <a:endParaRPr lang="en-SG"/>
          </a:p>
        </p:txBody>
      </p:sp>
    </p:spTree>
    <p:extLst>
      <p:ext uri="{BB962C8B-B14F-4D97-AF65-F5344CB8AC3E}">
        <p14:creationId xmlns:p14="http://schemas.microsoft.com/office/powerpoint/2010/main" val="169690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t>
            </a:r>
            <a:r>
              <a:rPr lang="en-US" altLang="zh-CN" dirty="0" smtClean="0"/>
              <a:t>visualize</a:t>
            </a:r>
            <a:r>
              <a:rPr lang="en-US" altLang="zh-CN" baseline="0" dirty="0" smtClean="0"/>
              <a:t> the</a:t>
            </a:r>
            <a:r>
              <a:rPr lang="en-US" altLang="zh-CN" dirty="0" smtClean="0"/>
              <a:t> </a:t>
            </a:r>
            <a:r>
              <a:rPr lang="en-US" altLang="zh-CN" dirty="0"/>
              <a:t>salient modality-specific </a:t>
            </a:r>
            <a:r>
              <a:rPr lang="en-US" altLang="zh-CN" dirty="0" smtClean="0"/>
              <a:t>regions identified by </a:t>
            </a:r>
            <a:r>
              <a:rPr lang="en-US" altLang="zh-CN" dirty="0" err="1" smtClean="0"/>
              <a:t>GNNExplainer</a:t>
            </a:r>
            <a:r>
              <a:rPr lang="en-US" altLang="zh-CN" dirty="0" smtClean="0"/>
              <a:t>. </a:t>
            </a:r>
            <a:r>
              <a:rPr lang="en-US" altLang="zh-CN" dirty="0"/>
              <a:t>The functional organizations within the </a:t>
            </a:r>
            <a:r>
              <a:rPr lang="en-US" altLang="zh-CN" dirty="0" smtClean="0"/>
              <a:t>prefrontal region, </a:t>
            </a:r>
            <a:r>
              <a:rPr lang="en-US" altLang="zh-CN" dirty="0"/>
              <a:t>right superior precentral gyrus, superior parietal, lateral occipital, and cuneus cortices are most discriminative for predicting fluid cognition. The structural organizations within the postcentral gyrus, inferior frontal gyrus, superior prefrontal, middle temporal, temporal pole, anterior cingulate </a:t>
            </a:r>
            <a:r>
              <a:rPr lang="en-US" altLang="zh-CN" dirty="0" smtClean="0"/>
              <a:t>cortices, </a:t>
            </a:r>
            <a:r>
              <a:rPr lang="en-US" altLang="zh-CN" dirty="0"/>
              <a:t>and cerebellum contribute most to the prediction</a:t>
            </a:r>
            <a:r>
              <a:rPr lang="en-US" altLang="zh-CN" dirty="0" smtClean="0"/>
              <a:t>.</a:t>
            </a:r>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ea typeface="DengXian" panose="02010600030101010101"/>
                <a:cs typeface="Arial" panose="020B0604020202020204" pitchFamily="34" charset="0"/>
              </a:rPr>
              <a:t>Fluid cognition involves the ability to executive function, such as plan, solve problems, and learn quickly. </a:t>
            </a:r>
            <a:r>
              <a:rPr lang="en-US" altLang="zh-CN" sz="1200" dirty="0" smtClean="0">
                <a:latin typeface="Arial" panose="020B0604020202020204" pitchFamily="34" charset="0"/>
                <a:cs typeface="Arial" panose="020B0604020202020204" pitchFamily="34" charset="0"/>
              </a:rPr>
              <a:t>The frontal and parietal regions participate in forming executive and control networks, involved in high-level cognitive processes. The occipital region,</a:t>
            </a:r>
            <a:r>
              <a:rPr lang="en-US" altLang="zh-CN" sz="1200" baseline="0" dirty="0" smtClean="0">
                <a:latin typeface="Arial" panose="020B0604020202020204" pitchFamily="34" charset="0"/>
                <a:cs typeface="Arial" panose="020B0604020202020204" pitchFamily="34" charset="0"/>
              </a:rPr>
              <a:t> related to visual function, is participating in various cognition tasks.</a:t>
            </a:r>
            <a:r>
              <a:rPr lang="en-US" altLang="zh-CN" sz="1200" dirty="0" smtClean="0">
                <a:latin typeface="Arial" panose="020B0604020202020204" pitchFamily="34" charset="0"/>
                <a:cs typeface="Arial" panose="020B0604020202020204" pitchFamily="34" charset="0"/>
              </a:rPr>
              <a:t> </a:t>
            </a:r>
          </a:p>
          <a:p>
            <a:endParaRPr lang="zh-CN" altLang="en-US" dirty="0"/>
          </a:p>
        </p:txBody>
      </p:sp>
      <p:sp>
        <p:nvSpPr>
          <p:cNvPr id="4" name="灯片编号占位符 3"/>
          <p:cNvSpPr>
            <a:spLocks noGrp="1"/>
          </p:cNvSpPr>
          <p:nvPr>
            <p:ph type="sldNum" sz="quarter" idx="5"/>
          </p:nvPr>
        </p:nvSpPr>
        <p:spPr/>
        <p:txBody>
          <a:bodyPr/>
          <a:lstStyle/>
          <a:p>
            <a:fld id="{3F9D1BB3-153C-4E32-BA47-9E16DD5ED992}" type="slidenum">
              <a:rPr lang="en-SG" smtClean="0"/>
              <a:t>11</a:t>
            </a:fld>
            <a:endParaRPr lang="en-SG"/>
          </a:p>
        </p:txBody>
      </p:sp>
    </p:spTree>
    <p:extLst>
      <p:ext uri="{BB962C8B-B14F-4D97-AF65-F5344CB8AC3E}">
        <p14:creationId xmlns:p14="http://schemas.microsoft.com/office/powerpoint/2010/main" val="16997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Moreover</a:t>
            </a:r>
            <a:r>
              <a:rPr lang="en-US" altLang="zh-CN" dirty="0"/>
              <a:t>, we </a:t>
            </a:r>
            <a:r>
              <a:rPr lang="en-US" altLang="zh-CN" dirty="0" smtClean="0"/>
              <a:t>visualize </a:t>
            </a:r>
            <a:r>
              <a:rPr lang="en-US" altLang="zh-CN" baseline="0" dirty="0" smtClean="0"/>
              <a:t>the</a:t>
            </a:r>
            <a:r>
              <a:rPr lang="en-US" altLang="zh-CN" dirty="0" smtClean="0"/>
              <a:t> salient modality-specific connections identified by </a:t>
            </a:r>
            <a:r>
              <a:rPr lang="en-US" altLang="zh-CN" dirty="0" err="1" smtClean="0"/>
              <a:t>GNNExplainer</a:t>
            </a:r>
            <a:r>
              <a:rPr lang="en-US" altLang="zh-CN" dirty="0" smtClean="0"/>
              <a:t>. Here, wider</a:t>
            </a:r>
            <a:r>
              <a:rPr lang="en-US" altLang="zh-CN" baseline="0" dirty="0" smtClean="0"/>
              <a:t> curves mean higher contributions for prediction. </a:t>
            </a:r>
            <a:r>
              <a:rPr lang="en-US" altLang="zh-CN" dirty="0" smtClean="0"/>
              <a:t>At </a:t>
            </a:r>
            <a:r>
              <a:rPr lang="en-US" altLang="zh-CN" dirty="0"/>
              <a:t>the subnetwork level, functional and structural connections within and across the executive-related networks (including </a:t>
            </a:r>
            <a:r>
              <a:rPr lang="en-US" altLang="zh-CN" dirty="0" err="1" smtClean="0"/>
              <a:t>frontoparietal</a:t>
            </a:r>
            <a:r>
              <a:rPr lang="en-US" altLang="zh-CN" dirty="0" smtClean="0"/>
              <a:t> </a:t>
            </a:r>
            <a:r>
              <a:rPr lang="en-US" altLang="zh-CN" dirty="0"/>
              <a:t>and </a:t>
            </a:r>
            <a:r>
              <a:rPr lang="en-US" altLang="zh-CN" dirty="0" smtClean="0"/>
              <a:t>attention), </a:t>
            </a:r>
            <a:r>
              <a:rPr lang="en-US" altLang="zh-CN" dirty="0"/>
              <a:t>DMN, </a:t>
            </a:r>
            <a:r>
              <a:rPr lang="en-US" altLang="zh-CN" dirty="0" smtClean="0"/>
              <a:t>subcortical, </a:t>
            </a:r>
            <a:r>
              <a:rPr lang="en-US" altLang="zh-CN" dirty="0"/>
              <a:t>and </a:t>
            </a:r>
            <a:r>
              <a:rPr lang="en-US" altLang="zh-CN" dirty="0" smtClean="0"/>
              <a:t>visual</a:t>
            </a:r>
            <a:r>
              <a:rPr lang="en-US" altLang="zh-CN" baseline="0" dirty="0" smtClean="0"/>
              <a:t> </a:t>
            </a:r>
            <a:r>
              <a:rPr lang="en-US" altLang="zh-CN" dirty="0" smtClean="0"/>
              <a:t>networks </a:t>
            </a:r>
            <a:r>
              <a:rPr lang="en-US" altLang="zh-CN" dirty="0"/>
              <a:t>are salient in predicting. Specifically, </a:t>
            </a:r>
            <a:r>
              <a:rPr lang="en-US" altLang="zh-CN" dirty="0" smtClean="0"/>
              <a:t>we identify that functional connections within these networks are more highlighted in prediction, whereas structural connections exhibit strong contributions across these networks. This suggests the alterations in the complementary mechanism of structural and functional connections in the high-order cognition and visual-related networks are discriminative for different fluid cognition states.</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F9D1BB3-153C-4E32-BA47-9E16DD5ED992}" type="slidenum">
              <a:rPr lang="en-SG" smtClean="0"/>
              <a:t>12</a:t>
            </a:fld>
            <a:endParaRPr lang="en-SG"/>
          </a:p>
        </p:txBody>
      </p:sp>
    </p:spTree>
    <p:extLst>
      <p:ext uri="{BB962C8B-B14F-4D97-AF65-F5344CB8AC3E}">
        <p14:creationId xmlns:p14="http://schemas.microsoft.com/office/powerpoint/2010/main" val="252753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ea typeface="DengXian" panose="02010600030101010101"/>
                <a:cs typeface="Arial" panose="020B0604020202020204" pitchFamily="34" charset="0"/>
              </a:rPr>
              <a:t>The visualization reveals that regions with strong structure-function coupling strength associated with fluid cognition are located in the prefrontal, cingulate, superior temporal cortices, and cerebellum, while relatively low structure-function coupling strength is located in the postcentral gyrus. Additionally, we used GNNExplainer to identify the salience of the interactions based on the edge </a:t>
            </a:r>
            <a:r>
              <a:rPr lang="en-US" altLang="zh-CN" sz="1200" dirty="0" smtClean="0">
                <a:latin typeface="Arial" panose="020B0604020202020204" pitchFamily="34" charset="0"/>
                <a:ea typeface="DengXian" panose="02010600030101010101"/>
                <a:cs typeface="Arial" panose="020B0604020202020204" pitchFamily="34" charset="0"/>
              </a:rPr>
              <a:t>mask, as shown in the right figure.</a:t>
            </a:r>
            <a:r>
              <a:rPr lang="en-US" altLang="zh-CN" sz="1200" baseline="0" dirty="0" smtClean="0">
                <a:latin typeface="Arial" panose="020B0604020202020204" pitchFamily="34" charset="0"/>
                <a:ea typeface="DengXian" panose="02010600030101010101"/>
                <a:cs typeface="Arial" panose="020B0604020202020204" pitchFamily="34" charset="0"/>
              </a:rPr>
              <a:t> The Pearson correlation coefficient between the edge importance and the learned interactive weights was 0.814 (p&lt;$0.001), indicating that our model can capture meaningful interactions for prediction. </a:t>
            </a:r>
            <a:endParaRPr lang="zh-CN" altLang="en-US" dirty="0"/>
          </a:p>
        </p:txBody>
      </p:sp>
      <p:sp>
        <p:nvSpPr>
          <p:cNvPr id="4" name="灯片编号占位符 3"/>
          <p:cNvSpPr>
            <a:spLocks noGrp="1"/>
          </p:cNvSpPr>
          <p:nvPr>
            <p:ph type="sldNum" sz="quarter" idx="5"/>
          </p:nvPr>
        </p:nvSpPr>
        <p:spPr/>
        <p:txBody>
          <a:bodyPr/>
          <a:lstStyle/>
          <a:p>
            <a:fld id="{3F9D1BB3-153C-4E32-BA47-9E16DD5ED992}" type="slidenum">
              <a:rPr lang="en-SG" smtClean="0"/>
              <a:t>13</a:t>
            </a:fld>
            <a:endParaRPr lang="en-SG"/>
          </a:p>
        </p:txBody>
      </p:sp>
    </p:spTree>
    <p:extLst>
      <p:ext uri="{BB962C8B-B14F-4D97-AF65-F5344CB8AC3E}">
        <p14:creationId xmlns:p14="http://schemas.microsoft.com/office/powerpoint/2010/main" val="33776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F9D1BB3-153C-4E32-BA47-9E16DD5ED992}" type="slidenum">
              <a:rPr lang="en-SG" smtClean="0"/>
              <a:t>14</a:t>
            </a:fld>
            <a:endParaRPr lang="en-SG"/>
          </a:p>
        </p:txBody>
      </p:sp>
    </p:spTree>
    <p:extLst>
      <p:ext uri="{BB962C8B-B14F-4D97-AF65-F5344CB8AC3E}">
        <p14:creationId xmlns:p14="http://schemas.microsoft.com/office/powerpoint/2010/main" val="101405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lgn="just">
              <a:buFont typeface="Wingdings" panose="05000000000000000000" pitchFamily="2" charset="2"/>
              <a:buChar char="Ø"/>
            </a:pPr>
            <a:r>
              <a:rPr lang="en-US" altLang="zh-CN" sz="1200" dirty="0">
                <a:latin typeface="Arial" panose="020B0604020202020204" pitchFamily="34" charset="0"/>
                <a:ea typeface="DengXian" panose="02010600030101010101"/>
                <a:cs typeface="Arial" panose="020B0604020202020204" pitchFamily="34" charset="0"/>
              </a:rPr>
              <a:t>Our study highlights the strong structure-function coupling of the frontal cortex is powerful to predict fluid cognition. </a:t>
            </a:r>
          </a:p>
          <a:p>
            <a:pPr marL="171450" indent="-171450" algn="just">
              <a:buFont typeface="Wingdings" panose="05000000000000000000" pitchFamily="2" charset="2"/>
              <a:buChar char="Ø"/>
            </a:pPr>
            <a:r>
              <a:rPr lang="en-US" altLang="zh-CN" sz="1200" dirty="0">
                <a:latin typeface="Arial" panose="020B0604020202020204" pitchFamily="34" charset="0"/>
                <a:ea typeface="DengXian" panose="02010600030101010101"/>
                <a:cs typeface="Arial" panose="020B0604020202020204" pitchFamily="34" charset="0"/>
              </a:rPr>
              <a:t>Fluid cognition involves the ability to executive function, such as plan, solve problems, and learn quickly. </a:t>
            </a:r>
            <a:r>
              <a:rPr lang="en-US" altLang="zh-CN" sz="1200" dirty="0">
                <a:latin typeface="Arial" panose="020B0604020202020204" pitchFamily="34" charset="0"/>
                <a:cs typeface="Arial" panose="020B0604020202020204" pitchFamily="34" charset="0"/>
              </a:rPr>
              <a:t>The frontal region participates in forming executive and control networks, involved in high-level cognitive processes. </a:t>
            </a:r>
          </a:p>
          <a:p>
            <a:pPr marL="171450" indent="-171450" algn="just">
              <a:buFont typeface="Wingdings" panose="05000000000000000000" pitchFamily="2" charset="2"/>
              <a:buChar char="Ø"/>
            </a:pPr>
            <a:r>
              <a:rPr lang="en-US" altLang="zh-CN" sz="1200" dirty="0">
                <a:latin typeface="Arial" panose="020B0604020202020204" pitchFamily="34" charset="0"/>
                <a:cs typeface="Arial" panose="020B0604020202020204" pitchFamily="34" charset="0"/>
              </a:rPr>
              <a:t>Therefore, the interactive weights from our framework identify the meaningful regions associated with fluid cognition</a:t>
            </a:r>
            <a:r>
              <a:rPr lang="en-US" altLang="zh-CN" sz="1200" dirty="0">
                <a:latin typeface="Arial" panose="020B0604020202020204" pitchFamily="34" charset="0"/>
                <a:ea typeface="DengXian" panose="02010600030101010101"/>
                <a:cs typeface="Arial" panose="020B0604020202020204" pitchFamily="34" charset="0"/>
              </a:rPr>
              <a:t>. </a:t>
            </a:r>
          </a:p>
          <a:p>
            <a:pPr marL="171450" indent="-171450" algn="just">
              <a:buFont typeface="Wingdings" panose="05000000000000000000" pitchFamily="2" charset="2"/>
              <a:buChar char="Ø"/>
            </a:pPr>
            <a:r>
              <a:rPr lang="en-US" altLang="zh-CN" sz="1200" dirty="0">
                <a:latin typeface="Arial" panose="020B0604020202020204" pitchFamily="34" charset="0"/>
                <a:cs typeface="Arial" panose="020B0604020202020204" pitchFamily="34" charset="0"/>
              </a:rPr>
              <a:t>Moreover, our study suggests that the postcentral gyrus, related to motor function, is significantly linked with fluid cognition with a relatively low interactive weight. This finding implies that the strong structure-function coupling within the executive and control networks, combined with weak coupling within the motor network, is possibly associated with fluid cognition. </a:t>
            </a:r>
          </a:p>
        </p:txBody>
      </p:sp>
      <p:sp>
        <p:nvSpPr>
          <p:cNvPr id="4" name="灯片编号占位符 3"/>
          <p:cNvSpPr>
            <a:spLocks noGrp="1"/>
          </p:cNvSpPr>
          <p:nvPr>
            <p:ph type="sldNum" sz="quarter" idx="5"/>
          </p:nvPr>
        </p:nvSpPr>
        <p:spPr/>
        <p:txBody>
          <a:bodyPr/>
          <a:lstStyle/>
          <a:p>
            <a:fld id="{3F9D1BB3-153C-4E32-BA47-9E16DD5ED992}" type="slidenum">
              <a:rPr lang="en-SG" smtClean="0"/>
              <a:t>15</a:t>
            </a:fld>
            <a:endParaRPr lang="en-SG"/>
          </a:p>
        </p:txBody>
      </p:sp>
    </p:spTree>
    <p:extLst>
      <p:ext uri="{BB962C8B-B14F-4D97-AF65-F5344CB8AC3E}">
        <p14:creationId xmlns:p14="http://schemas.microsoft.com/office/powerpoint/2010/main" val="9544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Click1: </a:t>
            </a:r>
            <a:r>
              <a:rPr lang="en-US" altLang="zh-CN" sz="1200" b="0" dirty="0">
                <a:solidFill>
                  <a:schemeClr val="accent2">
                    <a:lumMod val="75000"/>
                  </a:schemeClr>
                </a:solidFill>
                <a:latin typeface="Arial" panose="020B0604020202020204" pitchFamily="34" charset="0"/>
                <a:cs typeface="Arial" panose="020B0604020202020204" pitchFamily="34" charset="0"/>
              </a:rPr>
              <a:t>Fluid cognition </a:t>
            </a:r>
            <a:r>
              <a:rPr lang="en-US" altLang="zh-CN" sz="1200" b="0" dirty="0">
                <a:latin typeface="Arial" panose="020B0604020202020204" pitchFamily="34" charset="0"/>
                <a:cs typeface="Arial" panose="020B0604020202020204" pitchFamily="34" charset="0"/>
              </a:rPr>
              <a:t>is the ability of humans to solve new problems without relying on previously learned knowledge</a:t>
            </a:r>
          </a:p>
          <a:p>
            <a:endParaRPr lang="en-SG"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b="1" dirty="0"/>
              <a:t>Click2: </a:t>
            </a:r>
            <a:r>
              <a:rPr lang="en-US" altLang="zh-CN" sz="1200" b="0" dirty="0">
                <a:solidFill>
                  <a:schemeClr val="accent2">
                    <a:lumMod val="75000"/>
                  </a:schemeClr>
                </a:solidFill>
                <a:latin typeface="Arial" panose="020B0604020202020204" pitchFamily="34" charset="0"/>
                <a:cs typeface="Arial" panose="020B0604020202020204" pitchFamily="34" charset="0"/>
              </a:rPr>
              <a:t>Functional connectivity (FC) </a:t>
            </a:r>
            <a:r>
              <a:rPr lang="en-US" altLang="zh-CN" sz="1200" b="0" dirty="0">
                <a:latin typeface="Arial" panose="020B0604020202020204" pitchFamily="34" charset="0"/>
                <a:cs typeface="Arial" panose="020B0604020202020204" pitchFamily="34" charset="0"/>
              </a:rPr>
              <a:t>indicates temporal dependency patterns between regional blood-oxygenation-level-dependent signals, measured through resting-state functional MRI (</a:t>
            </a:r>
            <a:r>
              <a:rPr lang="en-US" altLang="zh-CN" sz="1200" b="0" dirty="0" err="1">
                <a:solidFill>
                  <a:schemeClr val="accent2">
                    <a:lumMod val="75000"/>
                  </a:schemeClr>
                </a:solidFill>
                <a:latin typeface="Arial" panose="020B0604020202020204" pitchFamily="34" charset="0"/>
                <a:cs typeface="Arial" panose="020B0604020202020204" pitchFamily="34" charset="0"/>
              </a:rPr>
              <a:t>rs</a:t>
            </a:r>
            <a:r>
              <a:rPr lang="en-US" altLang="zh-CN" sz="1200" b="0" dirty="0">
                <a:solidFill>
                  <a:schemeClr val="accent2">
                    <a:lumMod val="75000"/>
                  </a:schemeClr>
                </a:solidFill>
                <a:latin typeface="Arial" panose="020B0604020202020204" pitchFamily="34" charset="0"/>
                <a:cs typeface="Arial" panose="020B0604020202020204" pitchFamily="34" charset="0"/>
              </a:rPr>
              <a:t>-fMRI</a:t>
            </a:r>
            <a:r>
              <a:rPr lang="en-US" altLang="zh-CN" sz="1200" b="0" dirty="0">
                <a:latin typeface="Arial" panose="020B0604020202020204" pitchFamily="34" charset="0"/>
                <a:cs typeface="Arial" panose="020B0604020202020204" pitchFamily="34" charset="0"/>
              </a:rPr>
              <a:t>); </a:t>
            </a:r>
            <a:r>
              <a:rPr lang="en-US" altLang="zh-CN" sz="1200" b="0" dirty="0">
                <a:solidFill>
                  <a:schemeClr val="accent2">
                    <a:lumMod val="75000"/>
                  </a:schemeClr>
                </a:solidFill>
                <a:latin typeface="Arial" panose="020B0604020202020204" pitchFamily="34" charset="0"/>
                <a:cs typeface="Arial" panose="020B0604020202020204" pitchFamily="34" charset="0"/>
              </a:rPr>
              <a:t>Structural connectivity (SC) </a:t>
            </a:r>
            <a:r>
              <a:rPr lang="en-US" altLang="zh-CN" sz="1200" b="0" dirty="0">
                <a:latin typeface="Arial" panose="020B0604020202020204" pitchFamily="34" charset="0"/>
                <a:cs typeface="Arial" panose="020B0604020202020204" pitchFamily="34" charset="0"/>
              </a:rPr>
              <a:t>represents the integrity of regional white matter pathways estimated from diffusion MRI (</a:t>
            </a:r>
            <a:r>
              <a:rPr lang="en-US" altLang="zh-CN" sz="1200" b="0" dirty="0" err="1">
                <a:solidFill>
                  <a:schemeClr val="accent2">
                    <a:lumMod val="75000"/>
                  </a:schemeClr>
                </a:solidFill>
                <a:latin typeface="Arial" panose="020B0604020202020204" pitchFamily="34" charset="0"/>
                <a:cs typeface="Arial" panose="020B0604020202020204" pitchFamily="34" charset="0"/>
              </a:rPr>
              <a:t>dMRI</a:t>
            </a:r>
            <a:r>
              <a:rPr lang="en-US" altLang="zh-CN" sz="1200" b="0" dirty="0">
                <a:latin typeface="Arial" panose="020B0604020202020204" pitchFamily="34" charset="0"/>
                <a:cs typeface="Arial" panose="020B0604020202020204" pitchFamily="34" charset="0"/>
              </a:rPr>
              <a:t>)</a:t>
            </a:r>
          </a:p>
          <a:p>
            <a:endParaRPr lang="en-SG"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Click3: </a:t>
            </a:r>
            <a:r>
              <a:rPr lang="en-US" altLang="zh-CN" sz="1200" b="0" dirty="0">
                <a:latin typeface="Arial" panose="020B0604020202020204" pitchFamily="34" charset="0"/>
                <a:cs typeface="Arial" panose="020B0604020202020204" pitchFamily="34" charset="0"/>
              </a:rPr>
              <a:t>SC and FC have their </a:t>
            </a:r>
            <a:r>
              <a:rPr lang="en-US" altLang="zh-CN" sz="1200" b="0" dirty="0">
                <a:solidFill>
                  <a:schemeClr val="accent2">
                    <a:lumMod val="75000"/>
                  </a:schemeClr>
                </a:solidFill>
                <a:latin typeface="Arial" panose="020B0604020202020204" pitchFamily="34" charset="0"/>
                <a:cs typeface="Arial" panose="020B0604020202020204" pitchFamily="34" charset="0"/>
              </a:rPr>
              <a:t>individual markers </a:t>
            </a:r>
            <a:r>
              <a:rPr lang="en-US" altLang="zh-CN" sz="1200" b="0" dirty="0">
                <a:latin typeface="Arial" panose="020B0604020202020204" pitchFamily="34" charset="0"/>
                <a:cs typeface="Arial" panose="020B0604020202020204" pitchFamily="34" charset="0"/>
              </a:rPr>
              <a:t>for fluid cognition; The</a:t>
            </a:r>
            <a:r>
              <a:rPr lang="en-US" altLang="zh-CN" sz="1200" b="0" dirty="0">
                <a:solidFill>
                  <a:schemeClr val="accent2">
                    <a:lumMod val="75000"/>
                  </a:schemeClr>
                </a:solidFill>
                <a:latin typeface="Arial" panose="020B0604020202020204" pitchFamily="34" charset="0"/>
                <a:cs typeface="Arial" panose="020B0604020202020204" pitchFamily="34" charset="0"/>
              </a:rPr>
              <a:t> interaction between paired regions of SC and FC </a:t>
            </a:r>
            <a:r>
              <a:rPr lang="en-US" altLang="zh-CN" sz="1200" b="0" dirty="0">
                <a:latin typeface="Arial" panose="020B0604020202020204" pitchFamily="34" charset="0"/>
                <a:cs typeface="Arial" panose="020B0604020202020204" pitchFamily="34" charset="0"/>
              </a:rPr>
              <a:t>also contribute to cognition, considering the inherent linkage between neural function and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a:latin typeface="Arial" panose="020B0604020202020204" pitchFamily="34" charset="0"/>
              <a:cs typeface="Arial" panose="020B0604020202020204" pitchFamily="34" charset="0"/>
            </a:endParaRPr>
          </a:p>
          <a:p>
            <a:endParaRPr lang="en-SG" b="0" dirty="0"/>
          </a:p>
        </p:txBody>
      </p:sp>
      <p:sp>
        <p:nvSpPr>
          <p:cNvPr id="4" name="Slide Number Placeholder 3"/>
          <p:cNvSpPr>
            <a:spLocks noGrp="1"/>
          </p:cNvSpPr>
          <p:nvPr>
            <p:ph type="sldNum" sz="quarter" idx="10"/>
          </p:nvPr>
        </p:nvSpPr>
        <p:spPr/>
        <p:txBody>
          <a:bodyPr/>
          <a:lstStyle/>
          <a:p>
            <a:fld id="{3F9D1BB3-153C-4E32-BA47-9E16DD5ED992}" type="slidenum">
              <a:rPr lang="en-SG" smtClean="0"/>
              <a:t>2</a:t>
            </a:fld>
            <a:endParaRPr lang="en-SG"/>
          </a:p>
        </p:txBody>
      </p:sp>
    </p:spTree>
    <p:extLst>
      <p:ext uri="{BB962C8B-B14F-4D97-AF65-F5344CB8AC3E}">
        <p14:creationId xmlns:p14="http://schemas.microsoft.com/office/powerpoint/2010/main" val="294433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panose="020B0604020202020204" pitchFamily="34" charset="0"/>
                <a:cs typeface="Arial" panose="020B0604020202020204" pitchFamily="34" charset="0"/>
              </a:rPr>
              <a:t>Click1: </a:t>
            </a:r>
            <a:r>
              <a:rPr lang="en-US" altLang="zh-CN" b="0" dirty="0">
                <a:latin typeface="Arial" panose="020B0604020202020204" pitchFamily="34" charset="0"/>
                <a:cs typeface="Arial" panose="020B0604020202020204" pitchFamily="34" charset="0"/>
              </a:rPr>
              <a:t>Incorporating both </a:t>
            </a:r>
            <a:r>
              <a:rPr lang="en-US" altLang="zh-CN" b="0" dirty="0">
                <a:solidFill>
                  <a:schemeClr val="accent2">
                    <a:lumMod val="75000"/>
                  </a:schemeClr>
                </a:solidFill>
                <a:latin typeface="Arial" panose="020B0604020202020204" pitchFamily="34" charset="0"/>
                <a:cs typeface="Arial" panose="020B0604020202020204" pitchFamily="34" charset="0"/>
              </a:rPr>
              <a:t>modality-specific</a:t>
            </a:r>
            <a:r>
              <a:rPr lang="en-US" altLang="zh-CN" b="0" dirty="0">
                <a:latin typeface="Arial" panose="020B0604020202020204" pitchFamily="34" charset="0"/>
                <a:cs typeface="Arial" panose="020B0604020202020204" pitchFamily="34" charset="0"/>
              </a:rPr>
              <a:t> and </a:t>
            </a:r>
            <a:r>
              <a:rPr lang="en-US" altLang="zh-CN" b="0" dirty="0">
                <a:solidFill>
                  <a:schemeClr val="accent2">
                    <a:lumMod val="75000"/>
                  </a:schemeClr>
                </a:solidFill>
                <a:latin typeface="Arial" panose="020B0604020202020204" pitchFamily="34" charset="0"/>
                <a:cs typeface="Arial" panose="020B0604020202020204" pitchFamily="34" charset="0"/>
              </a:rPr>
              <a:t>interaction </a:t>
            </a:r>
            <a:r>
              <a:rPr lang="en-US" altLang="zh-CN" b="0" dirty="0">
                <a:latin typeface="Arial" panose="020B0604020202020204" pitchFamily="34" charset="0"/>
                <a:cs typeface="Arial" panose="020B0604020202020204" pitchFamily="34" charset="0"/>
              </a:rPr>
              <a:t>information between FC and SC could </a:t>
            </a:r>
            <a:r>
              <a:rPr lang="en-US" altLang="zh-CN" b="0" dirty="0">
                <a:solidFill>
                  <a:schemeClr val="accent2">
                    <a:lumMod val="75000"/>
                  </a:schemeClr>
                </a:solidFill>
                <a:latin typeface="Arial" panose="020B0604020202020204" pitchFamily="34" charset="0"/>
                <a:cs typeface="Arial" panose="020B0604020202020204" pitchFamily="34" charset="0"/>
              </a:rPr>
              <a:t>advance the prediction </a:t>
            </a:r>
            <a:r>
              <a:rPr lang="en-US" altLang="zh-CN" b="0" dirty="0">
                <a:latin typeface="Arial" panose="020B0604020202020204" pitchFamily="34" charset="0"/>
                <a:cs typeface="Arial" panose="020B0604020202020204" pitchFamily="34" charset="0"/>
              </a:rPr>
              <a:t>of fluid cognition and </a:t>
            </a:r>
            <a:r>
              <a:rPr lang="en-US" altLang="zh-CN" b="0" dirty="0">
                <a:solidFill>
                  <a:schemeClr val="accent2">
                    <a:lumMod val="75000"/>
                  </a:schemeClr>
                </a:solidFill>
                <a:latin typeface="Arial" panose="020B0604020202020204" pitchFamily="34" charset="0"/>
                <a:cs typeface="Arial" panose="020B0604020202020204" pitchFamily="34" charset="0"/>
              </a:rPr>
              <a:t>enhance our understanding </a:t>
            </a:r>
            <a:r>
              <a:rPr lang="en-US" altLang="zh-CN" b="0" dirty="0">
                <a:latin typeface="Arial" panose="020B0604020202020204" pitchFamily="34" charset="0"/>
                <a:cs typeface="Arial" panose="020B0604020202020204" pitchFamily="34" charset="0"/>
              </a:rPr>
              <a:t>of the fundamental neuroanatomical and neurophysiological bases of 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panose="020B0604020202020204" pitchFamily="34" charset="0"/>
                <a:cs typeface="Arial" panose="020B0604020202020204" pitchFamily="34" charset="0"/>
              </a:rPr>
              <a:t>Click2: </a:t>
            </a:r>
            <a:r>
              <a:rPr lang="en-US" altLang="zh-CN" b="0" dirty="0">
                <a:latin typeface="Arial" panose="020B0604020202020204" pitchFamily="34" charset="0"/>
                <a:cs typeface="Arial" panose="020B0604020202020204" pitchFamily="34" charset="0"/>
              </a:rPr>
              <a:t>Both FC and SC model the brain as a complex network. Since brain networks can be represented as </a:t>
            </a:r>
            <a:r>
              <a:rPr lang="en-US" altLang="zh-CN" b="0" dirty="0">
                <a:solidFill>
                  <a:schemeClr val="accent2">
                    <a:lumMod val="75000"/>
                  </a:schemeClr>
                </a:solidFill>
                <a:latin typeface="Arial" panose="020B0604020202020204" pitchFamily="34" charset="0"/>
                <a:cs typeface="Arial" panose="020B0604020202020204" pitchFamily="34" charset="0"/>
              </a:rPr>
              <a:t>graphs with brain regions as nodes connected by edges</a:t>
            </a:r>
            <a:r>
              <a:rPr lang="en-US" altLang="zh-CN" b="0" dirty="0">
                <a:latin typeface="Arial" panose="020B0604020202020204" pitchFamily="34" charset="0"/>
                <a:cs typeface="Arial" panose="020B0604020202020204" pitchFamily="34" charset="0"/>
              </a:rPr>
              <a:t>, one of the most widely used architectures for building such prediction models is Graph Neural Networks (GNN)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a:latin typeface="Arial" panose="020B0604020202020204" pitchFamily="34" charset="0"/>
              <a:cs typeface="Arial" panose="020B0604020202020204" pitchFamily="34" charset="0"/>
            </a:endParaRPr>
          </a:p>
          <a:p>
            <a:endParaRPr lang="en-SG" b="0" dirty="0"/>
          </a:p>
        </p:txBody>
      </p:sp>
      <p:sp>
        <p:nvSpPr>
          <p:cNvPr id="4" name="Slide Number Placeholder 3"/>
          <p:cNvSpPr>
            <a:spLocks noGrp="1"/>
          </p:cNvSpPr>
          <p:nvPr>
            <p:ph type="sldNum" sz="quarter" idx="10"/>
          </p:nvPr>
        </p:nvSpPr>
        <p:spPr/>
        <p:txBody>
          <a:bodyPr/>
          <a:lstStyle/>
          <a:p>
            <a:fld id="{3F9D1BB3-153C-4E32-BA47-9E16DD5ED992}" type="slidenum">
              <a:rPr lang="en-SG" smtClean="0"/>
              <a:t>3</a:t>
            </a:fld>
            <a:endParaRPr lang="en-SG"/>
          </a:p>
        </p:txBody>
      </p:sp>
    </p:spTree>
    <p:extLst>
      <p:ext uri="{BB962C8B-B14F-4D97-AF65-F5344CB8AC3E}">
        <p14:creationId xmlns:p14="http://schemas.microsoft.com/office/powerpoint/2010/main" val="321493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altLang="zh-CN" b="0" dirty="0">
                <a:latin typeface="Arial" panose="020B0604020202020204" pitchFamily="34" charset="0"/>
                <a:cs typeface="Arial" panose="020B0604020202020204" pitchFamily="34" charset="0"/>
              </a:rPr>
              <a:t>M-GCN is proposed to aggregate functional representations by regularizing with the structural graph information; </a:t>
            </a:r>
          </a:p>
          <a:p>
            <a:pPr marL="0" indent="0">
              <a:buFont typeface="Wingdings" panose="05000000000000000000" pitchFamily="2" charset="2"/>
              <a:buNone/>
            </a:pPr>
            <a:r>
              <a:rPr lang="en-SG" altLang="zh-CN" b="0" dirty="0">
                <a:latin typeface="Arial" panose="020B0604020202020204" pitchFamily="34" charset="0"/>
                <a:cs typeface="Arial" panose="020B0604020202020204" pitchFamily="34" charset="0"/>
              </a:rPr>
              <a:t>Multi-View GCN uses two </a:t>
            </a:r>
            <a:r>
              <a:rPr lang="en-SG" altLang="zh-CN" dirty="0">
                <a:latin typeface="Arial" panose="020B0604020202020204" pitchFamily="34" charset="0"/>
                <a:cs typeface="Arial" panose="020B0604020202020204" pitchFamily="34" charset="0"/>
              </a:rPr>
              <a:t>separate GCNs to extract features from SC and FC and concatenate them for the final prediction;</a:t>
            </a:r>
          </a:p>
          <a:p>
            <a:pPr marL="0" indent="0">
              <a:buFont typeface="Wingdings" panose="05000000000000000000" pitchFamily="2" charset="2"/>
              <a:buNone/>
            </a:pPr>
            <a:endParaRPr lang="en-SG" altLang="zh-CN" b="1"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SG" altLang="zh-CN" b="1" dirty="0">
                <a:latin typeface="Arial" panose="020B0604020202020204" pitchFamily="34" charset="0"/>
                <a:cs typeface="Arial" panose="020B0604020202020204" pitchFamily="34" charset="0"/>
              </a:rPr>
              <a:t>Click1: </a:t>
            </a:r>
            <a:r>
              <a:rPr lang="en-SG" altLang="zh-CN" dirty="0">
                <a:latin typeface="Arial" panose="020B0604020202020204" pitchFamily="34" charset="0"/>
                <a:cs typeface="Arial" panose="020B0604020202020204" pitchFamily="34" charset="0"/>
              </a:rPr>
              <a:t>These two methods can fuse structural and functional connectivity together, however, they did not capture the interactions between functional and structural connectivity.</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SG" altLang="zh-CN" b="1" dirty="0">
                <a:latin typeface="Arial" panose="020B0604020202020204" pitchFamily="34" charset="0"/>
                <a:cs typeface="Arial" panose="020B0604020202020204" pitchFamily="34" charset="0"/>
              </a:rPr>
              <a:t>Click2: </a:t>
            </a:r>
            <a:r>
              <a:rPr lang="en-SG" altLang="zh-CN" b="0" dirty="0">
                <a:latin typeface="Arial" panose="020B0604020202020204" pitchFamily="34" charset="0"/>
                <a:cs typeface="Arial" panose="020B0604020202020204" pitchFamily="34" charset="0"/>
              </a:rPr>
              <a:t>Joint GCN uses </a:t>
            </a:r>
            <a:r>
              <a:rPr lang="en-SG" altLang="zh-CN" dirty="0">
                <a:latin typeface="Arial" panose="020B0604020202020204" pitchFamily="34" charset="0"/>
                <a:cs typeface="Arial" panose="020B0604020202020204" pitchFamily="34" charset="0"/>
              </a:rPr>
              <a:t>GCN on a graph early to combine SC and FC with joint weight inserted for prediction.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SG" altLang="zh-CN" b="1" dirty="0">
                <a:latin typeface="Arial" panose="020B0604020202020204" pitchFamily="34" charset="0"/>
                <a:cs typeface="Arial" panose="020B0604020202020204" pitchFamily="34" charset="0"/>
              </a:rPr>
              <a:t>Click3: </a:t>
            </a:r>
            <a:r>
              <a:rPr lang="en-SG" altLang="zh-CN" dirty="0">
                <a:latin typeface="Arial" panose="020B0604020202020204" pitchFamily="34" charset="0"/>
                <a:cs typeface="Arial" panose="020B0604020202020204" pitchFamily="34" charset="0"/>
              </a:rPr>
              <a:t>However, it did not utilize the modality-specific features.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SG" altLang="zh-CN" b="1" dirty="0">
                <a:latin typeface="Arial" panose="020B0604020202020204" pitchFamily="34" charset="0"/>
                <a:cs typeface="Arial" panose="020B0604020202020204" pitchFamily="34" charset="0"/>
              </a:rPr>
              <a:t>Click4: </a:t>
            </a:r>
            <a:r>
              <a:rPr lang="en-SG" altLang="zh-CN" dirty="0">
                <a:latin typeface="Arial" panose="020B0604020202020204" pitchFamily="34" charset="0"/>
                <a:cs typeface="Arial" panose="020B0604020202020204" pitchFamily="34" charset="0"/>
              </a:rPr>
              <a:t>Overall, a </a:t>
            </a:r>
            <a:r>
              <a:rPr lang="zh-CN" altLang="en-US" sz="1200" dirty="0">
                <a:latin typeface="Arial" panose="020B0604020202020204" pitchFamily="34" charset="0"/>
                <a:cs typeface="Arial" panose="020B0604020202020204" pitchFamily="34" charset="0"/>
              </a:rPr>
              <a:t>method that incorporates both</a:t>
            </a:r>
            <a:r>
              <a:rPr lang="zh-CN" altLang="en-US" sz="1200" dirty="0">
                <a:solidFill>
                  <a:srgbClr val="2A31ED"/>
                </a:solidFill>
                <a:latin typeface="Arial" panose="020B0604020202020204" pitchFamily="34" charset="0"/>
                <a:cs typeface="Arial" panose="020B0604020202020204" pitchFamily="34" charset="0"/>
              </a:rPr>
              <a:t> </a:t>
            </a:r>
            <a:r>
              <a:rPr lang="zh-CN" altLang="en-US" sz="1200" b="0" dirty="0">
                <a:solidFill>
                  <a:srgbClr val="2A31ED"/>
                </a:solidFill>
                <a:latin typeface="Arial" panose="020B0604020202020204" pitchFamily="34" charset="0"/>
                <a:cs typeface="Arial" panose="020B0604020202020204" pitchFamily="34" charset="0"/>
              </a:rPr>
              <a:t>modality-specific information and interaction </a:t>
            </a:r>
            <a:r>
              <a:rPr lang="zh-CN" altLang="en-US" sz="1200" b="0" dirty="0">
                <a:latin typeface="Arial" panose="020B0604020202020204" pitchFamily="34" charset="0"/>
                <a:cs typeface="Arial" panose="020B0604020202020204" pitchFamily="34" charset="0"/>
              </a:rPr>
              <a:t>is highly desirable</a:t>
            </a:r>
            <a:endParaRPr lang="en-SG" altLang="zh-CN" b="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SG" altLang="zh-CN"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SG" altLang="zh-CN"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3F9D1BB3-153C-4E32-BA47-9E16DD5ED992}" type="slidenum">
              <a:rPr lang="en-SG" smtClean="0"/>
              <a:t>4</a:t>
            </a:fld>
            <a:endParaRPr lang="en-SG"/>
          </a:p>
        </p:txBody>
      </p:sp>
    </p:spTree>
    <p:extLst>
      <p:ext uri="{BB962C8B-B14F-4D97-AF65-F5344CB8AC3E}">
        <p14:creationId xmlns:p14="http://schemas.microsoft.com/office/powerpoint/2010/main" val="248993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this, we propose a novel structure-function interactive network based on GCN. The detailed framework will be introduced. Given functional and structural connectivity,</a:t>
            </a:r>
          </a:p>
          <a:p>
            <a:endParaRPr lang="en-US" altLang="zh-CN" dirty="0"/>
          </a:p>
          <a:p>
            <a:r>
              <a:rPr lang="en-US" altLang="zh-CN" b="1" dirty="0"/>
              <a:t>Click1: </a:t>
            </a:r>
            <a:r>
              <a:rPr lang="en-US" altLang="zh-CN" dirty="0"/>
              <a:t>firstly, a graph convolution encoder-decoder is employed to extract modality-specific task-relevant embeddings. The decoder is to constraint the functional node embedding </a:t>
            </a:r>
            <a:r>
              <a:rPr lang="en-US" altLang="zh-CN" dirty="0" err="1"/>
              <a:t>zf</a:t>
            </a:r>
            <a:r>
              <a:rPr lang="en-US" altLang="zh-CN" dirty="0"/>
              <a:t>, and structural node embedding zs,  in order to capture task-relevant information, enhanced by the task-relevant constraint </a:t>
            </a:r>
            <a:r>
              <a:rPr lang="en-US" altLang="zh-CN" dirty="0" err="1"/>
              <a:t>lf</a:t>
            </a:r>
            <a:r>
              <a:rPr lang="en-US" altLang="zh-CN" dirty="0"/>
              <a:t> and ls. </a:t>
            </a:r>
            <a:r>
              <a:rPr lang="en-US" altLang="zh-CN" dirty="0" err="1"/>
              <a:t>Lf</a:t>
            </a:r>
            <a:r>
              <a:rPr lang="en-US" altLang="zh-CN" dirty="0"/>
              <a:t> and ls are two loss functions defined as root mean square error between the actual and predicted fluid cognition scores.</a:t>
            </a:r>
          </a:p>
          <a:p>
            <a:r>
              <a:rPr lang="en-US" altLang="zh-CN" b="1" dirty="0"/>
              <a:t>Click2: </a:t>
            </a:r>
            <a:r>
              <a:rPr lang="en-US" altLang="zh-CN" dirty="0"/>
              <a:t>Then, an interactive module is designed to learn the interactions between corresponding regions of SC and FC, and an interactive graph is constructed. </a:t>
            </a:r>
          </a:p>
          <a:p>
            <a:r>
              <a:rPr lang="en-US" altLang="zh-CN" b="1" dirty="0"/>
              <a:t>Click3: </a:t>
            </a:r>
            <a:r>
              <a:rPr lang="en-US" altLang="zh-CN" dirty="0"/>
              <a:t>I will introduce it in the next slice.</a:t>
            </a:r>
          </a:p>
          <a:p>
            <a:endParaRPr lang="en-US" altLang="zh-CN" dirty="0"/>
          </a:p>
        </p:txBody>
      </p:sp>
      <p:sp>
        <p:nvSpPr>
          <p:cNvPr id="4" name="灯片编号占位符 3"/>
          <p:cNvSpPr>
            <a:spLocks noGrp="1"/>
          </p:cNvSpPr>
          <p:nvPr>
            <p:ph type="sldNum" sz="quarter" idx="5"/>
          </p:nvPr>
        </p:nvSpPr>
        <p:spPr/>
        <p:txBody>
          <a:bodyPr/>
          <a:lstStyle/>
          <a:p>
            <a:fld id="{3F9D1BB3-153C-4E32-BA47-9E16DD5ED992}" type="slidenum">
              <a:rPr lang="en-SG" smtClean="0"/>
              <a:t>5</a:t>
            </a:fld>
            <a:endParaRPr lang="en-SG"/>
          </a:p>
        </p:txBody>
      </p:sp>
    </p:spTree>
    <p:extLst>
      <p:ext uri="{BB962C8B-B14F-4D97-AF65-F5344CB8AC3E}">
        <p14:creationId xmlns:p14="http://schemas.microsoft.com/office/powerpoint/2010/main" val="262382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Specifically,  for the interactive module, given the SC-specific and FC-specific embeddings Zs and  </a:t>
            </a:r>
            <a:r>
              <a:rPr lang="en-US" altLang="zh-CN" dirty="0" err="1"/>
              <a:t>Zf</a:t>
            </a:r>
            <a:r>
              <a:rPr lang="en-US" altLang="zh-CN" dirty="0"/>
              <a:t>, we apply a convolution operation with bottleneck-like MLP to learn the interaction between corresponding brain regions of structure and function, as the yellow lines in the interactive graph.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1</a:t>
            </a:r>
            <a:r>
              <a:rPr lang="en-US" altLang="zh-CN" dirty="0"/>
              <a:t>: To</a:t>
            </a:r>
            <a:r>
              <a:rPr lang="zh-CN" altLang="en-US" dirty="0"/>
              <a:t> </a:t>
            </a:r>
            <a:r>
              <a:rPr lang="en-US" altLang="zh-CN" dirty="0"/>
              <a:t>combining modality-specific task-relevant embeddings and interactions, we construct an interactive graph, inserting the learned interactive weights as the inter-edges between corresponding regions of functional and structural connectivity, and using the modality-specific task-relevant embeddings as node features, as shown in the figure.</a:t>
            </a:r>
          </a:p>
          <a:p>
            <a:endParaRPr lang="zh-CN" altLang="en-US" dirty="0"/>
          </a:p>
        </p:txBody>
      </p:sp>
      <p:sp>
        <p:nvSpPr>
          <p:cNvPr id="4" name="灯片编号占位符 3"/>
          <p:cNvSpPr>
            <a:spLocks noGrp="1"/>
          </p:cNvSpPr>
          <p:nvPr>
            <p:ph type="sldNum" sz="quarter" idx="5"/>
          </p:nvPr>
        </p:nvSpPr>
        <p:spPr/>
        <p:txBody>
          <a:bodyPr/>
          <a:lstStyle/>
          <a:p>
            <a:fld id="{3F9D1BB3-153C-4E32-BA47-9E16DD5ED992}" type="slidenum">
              <a:rPr lang="en-SG" smtClean="0"/>
              <a:t>6</a:t>
            </a:fld>
            <a:endParaRPr lang="en-SG"/>
          </a:p>
        </p:txBody>
      </p:sp>
    </p:spTree>
    <p:extLst>
      <p:ext uri="{BB962C8B-B14F-4D97-AF65-F5344CB8AC3E}">
        <p14:creationId xmlns:p14="http://schemas.microsoft.com/office/powerpoint/2010/main" val="6220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C419F-D520-5938-0C61-5024E6E85EB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FC01CB5-C8C9-BBEC-E0B2-3D31B60CFA4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688B08-325D-2277-6161-E3430471F37E}"/>
              </a:ext>
            </a:extLst>
          </p:cNvPr>
          <p:cNvSpPr>
            <a:spLocks noGrp="1"/>
          </p:cNvSpPr>
          <p:nvPr>
            <p:ph type="body" idx="1"/>
          </p:nvPr>
        </p:nvSpPr>
        <p:spPr/>
        <p:txBody>
          <a:bodyPr/>
          <a:lstStyle/>
          <a:p>
            <a:r>
              <a:rPr lang="en-US" altLang="zh-CN" dirty="0"/>
              <a:t>(</a:t>
            </a:r>
            <a:r>
              <a:rPr lang="en-US" altLang="zh-CN" b="1" dirty="0"/>
              <a:t>Following the </a:t>
            </a:r>
            <a:r>
              <a:rPr lang="en-US" altLang="zh-CN" b="1" dirty="0" err="1"/>
              <a:t>the</a:t>
            </a:r>
            <a:r>
              <a:rPr lang="en-US" altLang="zh-CN" b="1"/>
              <a:t> 5</a:t>
            </a:r>
            <a:r>
              <a:rPr lang="en-US" altLang="zh-CN" b="1" baseline="30000"/>
              <a:t>th</a:t>
            </a:r>
            <a:r>
              <a:rPr lang="en-US" altLang="zh-CN" b="1"/>
              <a:t> slice</a:t>
            </a:r>
            <a:r>
              <a:rPr lang="en-US" altLang="zh-CN"/>
              <a:t>) </a:t>
            </a:r>
            <a:r>
              <a:rPr lang="en-US" altLang="zh-CN" dirty="0"/>
              <a:t>Then, a graph convolution network is applied on the interactive graph for final prediction. Here, </a:t>
            </a:r>
            <a:r>
              <a:rPr lang="en-US" altLang="zh-CN" b="0" i="0" dirty="0">
                <a:effectLst/>
                <a:latin typeface="Arial" panose="020B0604020202020204" pitchFamily="34" charset="0"/>
              </a:rPr>
              <a:t>the output layer includes two fully connected layers with dropout and </a:t>
            </a:r>
            <a:r>
              <a:rPr lang="en-US" altLang="zh-CN" b="0" i="0" dirty="0" err="1">
                <a:effectLst/>
                <a:latin typeface="Arial" panose="020B0604020202020204" pitchFamily="34" charset="0"/>
              </a:rPr>
              <a:t>ReLU</a:t>
            </a:r>
            <a:r>
              <a:rPr lang="en-US" altLang="zh-CN" b="0" i="0" dirty="0">
                <a:effectLst/>
                <a:latin typeface="Arial" panose="020B0604020202020204" pitchFamily="34" charset="0"/>
              </a:rPr>
              <a:t> function and another fully connected layer to generate final predicted values</a:t>
            </a:r>
          </a:p>
          <a:p>
            <a:endParaRPr lang="en-US" altLang="zh-CN"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effectLst/>
                <a:latin typeface="Arial" panose="020B0604020202020204" pitchFamily="34" charset="0"/>
              </a:rPr>
              <a:t>We employ two loss functions, i.e., </a:t>
            </a:r>
            <a:r>
              <a:rPr lang="en-US" altLang="zh-CN" b="0" i="0" dirty="0" err="1">
                <a:effectLst/>
                <a:latin typeface="Arial" panose="020B0604020202020204" pitchFamily="34" charset="0"/>
              </a:rPr>
              <a:t>lf</a:t>
            </a:r>
            <a:r>
              <a:rPr lang="en-US" altLang="zh-CN" b="0" i="0" dirty="0">
                <a:effectLst/>
                <a:latin typeface="Arial" panose="020B0604020202020204" pitchFamily="34" charset="0"/>
              </a:rPr>
              <a:t> and ls to learn the task-relevant embeddings for function and structure, respectively, and another one loss function, i.e., l for the final prediction of fluid cognition, </a:t>
            </a:r>
            <a:r>
              <a:rPr lang="en-US" altLang="zh-CN" dirty="0"/>
              <a:t>defined as root mean square error between the actual and predicted fluid cognition scores.</a:t>
            </a:r>
          </a:p>
          <a:p>
            <a:endParaRPr lang="en-US" altLang="zh-CN" dirty="0"/>
          </a:p>
        </p:txBody>
      </p:sp>
      <p:sp>
        <p:nvSpPr>
          <p:cNvPr id="4" name="灯片编号占位符 3">
            <a:extLst>
              <a:ext uri="{FF2B5EF4-FFF2-40B4-BE49-F238E27FC236}">
                <a16:creationId xmlns:a16="http://schemas.microsoft.com/office/drawing/2014/main" id="{65C66C56-7BC1-F128-EC0C-2E9BC5DDD237}"/>
              </a:ext>
            </a:extLst>
          </p:cNvPr>
          <p:cNvSpPr>
            <a:spLocks noGrp="1"/>
          </p:cNvSpPr>
          <p:nvPr>
            <p:ph type="sldNum" sz="quarter" idx="5"/>
          </p:nvPr>
        </p:nvSpPr>
        <p:spPr/>
        <p:txBody>
          <a:bodyPr/>
          <a:lstStyle/>
          <a:p>
            <a:fld id="{3F9D1BB3-153C-4E32-BA47-9E16DD5ED992}" type="slidenum">
              <a:rPr lang="en-SG" smtClean="0"/>
              <a:t>7</a:t>
            </a:fld>
            <a:endParaRPr lang="en-SG"/>
          </a:p>
        </p:txBody>
      </p:sp>
    </p:spTree>
    <p:extLst>
      <p:ext uri="{BB962C8B-B14F-4D97-AF65-F5344CB8AC3E}">
        <p14:creationId xmlns:p14="http://schemas.microsoft.com/office/powerpoint/2010/main" val="68587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a dataset of 838 participants from HCP, including corresponding T1w, </a:t>
            </a:r>
            <a:r>
              <a:rPr lang="en-US" dirty="0" err="1"/>
              <a:t>rs</a:t>
            </a:r>
            <a:r>
              <a:rPr lang="en-US" dirty="0"/>
              <a:t>-fMRI, and DTI images, to evaluate the proposed method. </a:t>
            </a:r>
            <a:r>
              <a:rPr lang="en-US" dirty="0" err="1"/>
              <a:t>rs</a:t>
            </a:r>
            <a:r>
              <a:rPr lang="en-US" dirty="0"/>
              <a:t>-fMRI and DTI images were preprocessed by the DPARSF 5.1 advanced toolkit and brain diffusion toolkit within FSL software, respectively, to construct the FC and SC with 116 ROIs, following AAL protocol. Fluid cognition scores were extracted from the Fluid Cognition Composite in the phenotype list, ranging from 87 to 147.</a:t>
            </a:r>
          </a:p>
          <a:p>
            <a:endParaRPr lang="en-US" dirty="0"/>
          </a:p>
          <a:p>
            <a:r>
              <a:rPr lang="en-US" dirty="0"/>
              <a:t>A post-hoc explainable technology-GNNExplainer is used to identify the salient modality-specific regions and connections, as well as the structure-function interactions.</a:t>
            </a:r>
            <a:endParaRPr lang="en-SG" dirty="0"/>
          </a:p>
        </p:txBody>
      </p:sp>
      <p:sp>
        <p:nvSpPr>
          <p:cNvPr id="4" name="Slide Number Placeholder 3"/>
          <p:cNvSpPr>
            <a:spLocks noGrp="1"/>
          </p:cNvSpPr>
          <p:nvPr>
            <p:ph type="sldNum" sz="quarter" idx="10"/>
          </p:nvPr>
        </p:nvSpPr>
        <p:spPr/>
        <p:txBody>
          <a:bodyPr/>
          <a:lstStyle/>
          <a:p>
            <a:fld id="{3F9D1BB3-153C-4E32-BA47-9E16DD5ED992}" type="slidenum">
              <a:rPr lang="en-SG" smtClean="0"/>
              <a:t>8</a:t>
            </a:fld>
            <a:endParaRPr lang="en-SG"/>
          </a:p>
        </p:txBody>
      </p:sp>
    </p:spTree>
    <p:extLst>
      <p:ext uri="{BB962C8B-B14F-4D97-AF65-F5344CB8AC3E}">
        <p14:creationId xmlns:p14="http://schemas.microsoft.com/office/powerpoint/2010/main" val="12269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AD1B3-E4CE-C681-E5C8-DA3185E6F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E6C9E-C2B1-F02A-D76C-64B2A16A6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865A0-A75B-750F-EC4E-C0900070E705}"/>
              </a:ext>
            </a:extLst>
          </p:cNvPr>
          <p:cNvSpPr>
            <a:spLocks noGrp="1"/>
          </p:cNvSpPr>
          <p:nvPr>
            <p:ph type="body" idx="1"/>
          </p:nvPr>
        </p:nvSpPr>
        <p:spPr/>
        <p:txBody>
          <a:bodyPr/>
          <a:lstStyle/>
          <a:p>
            <a:r>
              <a:rPr lang="en-US" dirty="0"/>
              <a:t>The quantitative results of all models performed on the HCP dataset, with the number of participants listed in brackets, are shown in the table. In comparison to state-of-the-art approaches, our framework significantly got the highest correlation, as bold cells, confirmed by the student's t-test (p&lt;0.05).</a:t>
            </a:r>
            <a:endParaRPr lang="en-SG" dirty="0"/>
          </a:p>
        </p:txBody>
      </p:sp>
      <p:sp>
        <p:nvSpPr>
          <p:cNvPr id="4" name="Slide Number Placeholder 3">
            <a:extLst>
              <a:ext uri="{FF2B5EF4-FFF2-40B4-BE49-F238E27FC236}">
                <a16:creationId xmlns:a16="http://schemas.microsoft.com/office/drawing/2014/main" id="{97174A7D-CEA1-3DB2-3769-64EE71D1BEFC}"/>
              </a:ext>
            </a:extLst>
          </p:cNvPr>
          <p:cNvSpPr>
            <a:spLocks noGrp="1"/>
          </p:cNvSpPr>
          <p:nvPr>
            <p:ph type="sldNum" sz="quarter" idx="10"/>
          </p:nvPr>
        </p:nvSpPr>
        <p:spPr/>
        <p:txBody>
          <a:bodyPr/>
          <a:lstStyle/>
          <a:p>
            <a:fld id="{3F9D1BB3-153C-4E32-BA47-9E16DD5ED992}" type="slidenum">
              <a:rPr lang="en-SG" smtClean="0"/>
              <a:t>9</a:t>
            </a:fld>
            <a:endParaRPr lang="en-SG"/>
          </a:p>
        </p:txBody>
      </p:sp>
    </p:spTree>
    <p:extLst>
      <p:ext uri="{BB962C8B-B14F-4D97-AF65-F5344CB8AC3E}">
        <p14:creationId xmlns:p14="http://schemas.microsoft.com/office/powerpoint/2010/main" val="99150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218630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198847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148825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119461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403606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369955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67832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425570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132390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85257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A22083FB-CF96-E84E-B475-66B4A2ECF452}" type="datetimeFigureOut">
              <a:rPr lang="zh-CN" altLang="en-US" smtClean="0"/>
              <a:t>2024/4/9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18132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A22083FB-CF96-E84E-B475-66B4A2ECF452}" type="datetimeFigureOut">
              <a:rPr lang="zh-CN" altLang="en-US" smtClean="0"/>
              <a:t>2024/4/9</a:t>
            </a:fld>
            <a:endParaRPr lang="en-US"/>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B2579602-8C51-3946-AA4A-7A748236B9A1}" type="slidenum">
              <a:rPr lang="en-US" altLang="zh-CN" smtClean="0"/>
              <a:t>‹#›</a:t>
            </a:fld>
            <a:endParaRPr lang="zh-CN" altLang="en-US"/>
          </a:p>
        </p:txBody>
      </p:sp>
    </p:spTree>
    <p:extLst>
      <p:ext uri="{BB962C8B-B14F-4D97-AF65-F5344CB8AC3E}">
        <p14:creationId xmlns:p14="http://schemas.microsoft.com/office/powerpoint/2010/main" val="3105535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41.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41.png"/><Relationship Id="rId3" Type="http://schemas.openxmlformats.org/officeDocument/2006/relationships/image" Target="../media/image55.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1.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0.png"/><Relationship Id="rId21" Type="http://schemas.microsoft.com/office/2007/relationships/hdphoto" Target="../media/hdphoto1.wdp"/><Relationship Id="rId7" Type="http://schemas.openxmlformats.org/officeDocument/2006/relationships/image" Target="../media/image13.png"/><Relationship Id="rId12" Type="http://schemas.microsoft.com/office/2007/relationships/hdphoto" Target="../media/hdphoto5.wdp"/><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2.wdp"/><Relationship Id="rId15" Type="http://schemas.openxmlformats.org/officeDocument/2006/relationships/image" Target="../media/image18.png"/><Relationship Id="rId23" Type="http://schemas.openxmlformats.org/officeDocument/2006/relationships/image" Target="../media/image1.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17.png"/><Relationship Id="rId22"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microsoft.com/office/2007/relationships/hdphoto" Target="../media/hdphoto6.wdp"/><Relationship Id="rId12"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4.wdp"/><Relationship Id="rId5" Type="http://schemas.openxmlformats.org/officeDocument/2006/relationships/image" Target="../media/image25.png"/><Relationship Id="rId10" Type="http://schemas.openxmlformats.org/officeDocument/2006/relationships/image" Target="../media/image26.png"/><Relationship Id="rId4" Type="http://schemas.openxmlformats.org/officeDocument/2006/relationships/image" Target="../media/image24.png"/><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7.png"/><Relationship Id="rId21" Type="http://schemas.openxmlformats.org/officeDocument/2006/relationships/image" Target="../media/image7.png"/><Relationship Id="rId7" Type="http://schemas.microsoft.com/office/2007/relationships/hdphoto" Target="../media/hdphoto3.wdp"/><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3.png"/><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29.png"/><Relationship Id="rId5" Type="http://schemas.microsoft.com/office/2007/relationships/hdphoto" Target="../media/hdphoto2.wdp"/><Relationship Id="rId15" Type="http://schemas.openxmlformats.org/officeDocument/2006/relationships/image" Target="../media/image32.png"/><Relationship Id="rId23" Type="http://schemas.openxmlformats.org/officeDocument/2006/relationships/image" Target="../media/image36.png"/><Relationship Id="rId10" Type="http://schemas.microsoft.com/office/2007/relationships/hdphoto" Target="../media/hdphoto5.wdp"/><Relationship Id="rId19" Type="http://schemas.openxmlformats.org/officeDocument/2006/relationships/image" Target="../media/image6.png"/><Relationship Id="rId4" Type="http://schemas.openxmlformats.org/officeDocument/2006/relationships/image" Target="../media/image11.png"/><Relationship Id="rId9" Type="http://schemas.microsoft.com/office/2007/relationships/hdphoto" Target="../media/hdphoto4.wdp"/><Relationship Id="rId14" Type="http://schemas.openxmlformats.org/officeDocument/2006/relationships/image" Target="../media/image18.png"/><Relationship Id="rId2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6B423844-C590-DC4E-BE5E-B56F3C3A90BE}"/>
              </a:ext>
            </a:extLst>
          </p:cNvPr>
          <p:cNvSpPr txBox="1">
            <a:spLocks/>
          </p:cNvSpPr>
          <p:nvPr/>
        </p:nvSpPr>
        <p:spPr>
          <a:xfrm>
            <a:off x="124324" y="47076"/>
            <a:ext cx="6623368" cy="591691"/>
          </a:xfrm>
          <a:prstGeom prst="rect">
            <a:avLst/>
          </a:prstGeom>
        </p:spPr>
        <p:txBody>
          <a:bodyPr vert="horz" lIns="76793" tIns="38396" rIns="76793" bIns="383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endParaRPr lang="zh-CN" altLang="en-US" sz="2351" b="1" kern="0" dirty="0">
              <a:latin typeface="微软雅黑" panose="020B0503020204020204" pitchFamily="34" charset="-122"/>
              <a:ea typeface="微软雅黑" panose="020B0503020204020204" pitchFamily="34" charset="-122"/>
            </a:endParaRPr>
          </a:p>
        </p:txBody>
      </p:sp>
      <p:cxnSp>
        <p:nvCxnSpPr>
          <p:cNvPr id="4" name="Straight Connector 8">
            <a:extLst>
              <a:ext uri="{FF2B5EF4-FFF2-40B4-BE49-F238E27FC236}">
                <a16:creationId xmlns:a16="http://schemas.microsoft.com/office/drawing/2014/main" id="{B1E3DC74-9748-7498-B26A-7058DD39B14F}"/>
              </a:ext>
            </a:extLst>
          </p:cNvPr>
          <p:cNvCxnSpPr>
            <a:cxnSpLocks/>
          </p:cNvCxnSpPr>
          <p:nvPr/>
        </p:nvCxnSpPr>
        <p:spPr>
          <a:xfrm>
            <a:off x="392410" y="3179777"/>
            <a:ext cx="945455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9B9174AA-4E49-9316-B13C-7ED2256C46AA}"/>
              </a:ext>
            </a:extLst>
          </p:cNvPr>
          <p:cNvSpPr txBox="1"/>
          <p:nvPr/>
        </p:nvSpPr>
        <p:spPr>
          <a:xfrm>
            <a:off x="1262600" y="1852926"/>
            <a:ext cx="7714173" cy="954107"/>
          </a:xfrm>
          <a:prstGeom prst="rect">
            <a:avLst/>
          </a:prstGeom>
          <a:noFill/>
        </p:spPr>
        <p:txBody>
          <a:bodyPr wrap="square">
            <a:spAutoFit/>
          </a:bodyPr>
          <a:lstStyle/>
          <a:p>
            <a:pPr algn="ctr"/>
            <a:r>
              <a:rPr lang="zh-CN" altLang="en-US" sz="2800" b="1" dirty="0">
                <a:solidFill>
                  <a:srgbClr val="181C62"/>
                </a:solidFill>
                <a:latin typeface="Arial" panose="020B0604020202020204" pitchFamily="34" charset="0"/>
                <a:cs typeface="Arial" panose="020B0604020202020204" pitchFamily="34" charset="0"/>
              </a:rPr>
              <a:t>Brain structure-function interaction network for fluid cognition prediction</a:t>
            </a:r>
          </a:p>
        </p:txBody>
      </p:sp>
      <p:pic>
        <p:nvPicPr>
          <p:cNvPr id="1026" name="Picture 2" descr="Nanyang Technological University - NTU Singapore">
            <a:extLst>
              <a:ext uri="{FF2B5EF4-FFF2-40B4-BE49-F238E27FC236}">
                <a16:creationId xmlns:a16="http://schemas.microsoft.com/office/drawing/2014/main" id="{A8E8E533-60E5-B840-64FE-0B6ED3B81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4" y="112422"/>
            <a:ext cx="2932981" cy="1052690"/>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A6078B6C-CCFC-C68D-E38B-B97B438421E7}"/>
              </a:ext>
            </a:extLst>
          </p:cNvPr>
          <p:cNvSpPr txBox="1"/>
          <p:nvPr/>
        </p:nvSpPr>
        <p:spPr>
          <a:xfrm>
            <a:off x="1924268" y="4313866"/>
            <a:ext cx="6390834" cy="1015663"/>
          </a:xfrm>
          <a:prstGeom prst="rect">
            <a:avLst/>
          </a:prstGeom>
          <a:noFill/>
        </p:spPr>
        <p:txBody>
          <a:bodyPr wrap="square">
            <a:spAutoFit/>
          </a:bodyPr>
          <a:lstStyle/>
          <a:p>
            <a:pPr algn="ctr"/>
            <a:r>
              <a:rPr lang="en-US" altLang="zh-CN" sz="2000" dirty="0">
                <a:solidFill>
                  <a:schemeClr val="bg1">
                    <a:lumMod val="50000"/>
                  </a:schemeClr>
                </a:solidFill>
                <a:latin typeface="Arial" panose="020B0604020202020204" pitchFamily="34" charset="0"/>
                <a:cs typeface="Arial" panose="020B0604020202020204" pitchFamily="34" charset="0"/>
              </a:rPr>
              <a:t>School of Computer Science and Engineering Nanyang Technological University</a:t>
            </a:r>
          </a:p>
          <a:p>
            <a:r>
              <a:rPr lang="zh-CN" altLang="en-US" sz="2000" dirty="0">
                <a:solidFill>
                  <a:schemeClr val="bg1">
                    <a:lumMod val="50000"/>
                  </a:schemeClr>
                </a:solidFill>
                <a:latin typeface="Arial" panose="020B0604020202020204" pitchFamily="34" charset="0"/>
                <a:cs typeface="Arial" panose="020B0604020202020204" pitchFamily="34" charset="0"/>
              </a:rPr>
              <a:t> </a:t>
            </a:r>
            <a:endParaRPr lang="en-US" altLang="zh-CN" sz="2000" dirty="0">
              <a:solidFill>
                <a:schemeClr val="bg1">
                  <a:lumMod val="50000"/>
                </a:schemeClr>
              </a:solidFill>
              <a:latin typeface="Arial" panose="020B0604020202020204" pitchFamily="34" charset="0"/>
              <a:cs typeface="Arial" panose="020B0604020202020204" pitchFamily="34" charset="0"/>
            </a:endParaRPr>
          </a:p>
        </p:txBody>
      </p:sp>
      <p:sp>
        <p:nvSpPr>
          <p:cNvPr id="3" name="文本框 2">
            <a:extLst>
              <a:ext uri="{FF2B5EF4-FFF2-40B4-BE49-F238E27FC236}">
                <a16:creationId xmlns:a16="http://schemas.microsoft.com/office/drawing/2014/main" id="{1B4B7A5C-8EF9-DE8B-C071-C3D4E9D5B7F5}"/>
              </a:ext>
            </a:extLst>
          </p:cNvPr>
          <p:cNvSpPr txBox="1"/>
          <p:nvPr/>
        </p:nvSpPr>
        <p:spPr>
          <a:xfrm>
            <a:off x="1590814" y="3494140"/>
            <a:ext cx="8053109" cy="400110"/>
          </a:xfrm>
          <a:prstGeom prst="rect">
            <a:avLst/>
          </a:prstGeom>
          <a:noFill/>
        </p:spPr>
        <p:txBody>
          <a:bodyPr wrap="square">
            <a:spAutoFit/>
          </a:bodyPr>
          <a:lstStyle/>
          <a:p>
            <a:r>
              <a:rPr lang="en-US" altLang="zh-CN" sz="2000" dirty="0">
                <a:solidFill>
                  <a:schemeClr val="bg1">
                    <a:lumMod val="50000"/>
                  </a:schemeClr>
                </a:solidFill>
                <a:latin typeface="Arial" panose="020B0604020202020204" pitchFamily="34" charset="0"/>
                <a:cs typeface="Arial" panose="020B0604020202020204" pitchFamily="34" charset="0"/>
              </a:rPr>
              <a:t>Xia Jing, Yi Hao Chan, </a:t>
            </a:r>
            <a:r>
              <a:rPr lang="en-US" altLang="zh-CN" sz="2000" dirty="0" err="1">
                <a:solidFill>
                  <a:schemeClr val="bg1">
                    <a:lumMod val="50000"/>
                  </a:schemeClr>
                </a:solidFill>
                <a:latin typeface="Arial" panose="020B0604020202020204" pitchFamily="34" charset="0"/>
                <a:cs typeface="Arial" panose="020B0604020202020204" pitchFamily="34" charset="0"/>
              </a:rPr>
              <a:t>Deepank</a:t>
            </a:r>
            <a:r>
              <a:rPr lang="en-US" altLang="zh-CN" sz="2000" dirty="0">
                <a:solidFill>
                  <a:schemeClr val="bg1">
                    <a:lumMod val="50000"/>
                  </a:schemeClr>
                </a:solidFill>
                <a:latin typeface="Arial" panose="020B0604020202020204" pitchFamily="34" charset="0"/>
                <a:cs typeface="Arial" panose="020B0604020202020204" pitchFamily="34" charset="0"/>
              </a:rPr>
              <a:t> Girish, </a:t>
            </a:r>
            <a:r>
              <a:rPr lang="en-US" altLang="zh-CN" sz="2000" b="1" dirty="0">
                <a:solidFill>
                  <a:schemeClr val="bg1">
                    <a:lumMod val="50000"/>
                  </a:schemeClr>
                </a:solidFill>
                <a:latin typeface="Arial" panose="020B0604020202020204" pitchFamily="34" charset="0"/>
                <a:cs typeface="Arial" panose="020B0604020202020204" pitchFamily="34" charset="0"/>
              </a:rPr>
              <a:t>Jagath C. Rajapakse*</a:t>
            </a:r>
            <a:endParaRPr lang="zh-CN"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993" y="99981"/>
            <a:ext cx="9794920" cy="461665"/>
          </a:xfrm>
          <a:prstGeom prst="rect">
            <a:avLst/>
          </a:prstGeom>
        </p:spPr>
        <p:txBody>
          <a:bodyPr wrap="square">
            <a:spAutoFit/>
          </a:bodyPr>
          <a:lstStyle/>
          <a:p>
            <a:r>
              <a:rPr lang="en-US" sz="2400" b="1" dirty="0">
                <a:solidFill>
                  <a:srgbClr val="181C62"/>
                </a:solidFill>
                <a:latin typeface="Arial" panose="020B0604020202020204" pitchFamily="34" charset="0"/>
                <a:cs typeface="Arial" panose="020B0604020202020204" pitchFamily="34" charset="0"/>
              </a:rPr>
              <a:t>Ablation study</a:t>
            </a:r>
            <a:endParaRPr lang="en-SG" sz="2400" b="1" dirty="0">
              <a:solidFill>
                <a:srgbClr val="181C62"/>
              </a:solidFill>
              <a:latin typeface="Arial" panose="020B0604020202020204" pitchFamily="34" charset="0"/>
              <a:cs typeface="Arial" panose="020B0604020202020204" pitchFamily="34" charset="0"/>
            </a:endParaRPr>
          </a:p>
        </p:txBody>
      </p:sp>
      <p:sp>
        <p:nvSpPr>
          <p:cNvPr id="3" name="文本框 2">
            <a:extLst>
              <a:ext uri="{FF2B5EF4-FFF2-40B4-BE49-F238E27FC236}">
                <a16:creationId xmlns:a16="http://schemas.microsoft.com/office/drawing/2014/main" id="{A2A7EA1F-B9B4-01AE-09E2-881BB927A2A9}"/>
              </a:ext>
            </a:extLst>
          </p:cNvPr>
          <p:cNvSpPr txBox="1"/>
          <p:nvPr/>
        </p:nvSpPr>
        <p:spPr>
          <a:xfrm>
            <a:off x="598993" y="855508"/>
            <a:ext cx="8868872" cy="1905073"/>
          </a:xfrm>
          <a:prstGeom prst="rect">
            <a:avLst/>
          </a:prstGeom>
          <a:noFill/>
        </p:spPr>
        <p:txBody>
          <a:bodyPr wrap="square">
            <a:spAutoFit/>
          </a:bodyPr>
          <a:lstStyle/>
          <a:p>
            <a:pPr>
              <a:lnSpc>
                <a:spcPct val="120000"/>
              </a:lnSpc>
            </a:pP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a:t>
            </a:r>
            <a:r>
              <a:rPr lang="zh-CN" altLang="en-US" sz="2000" dirty="0">
                <a:latin typeface="Arial" panose="020B0604020202020204" pitchFamily="34" charset="0"/>
                <a:cs typeface="Arial" panose="020B0604020202020204" pitchFamily="34" charset="0"/>
              </a:rPr>
              <a:t>ifferent training settings were used:</a:t>
            </a:r>
            <a:endParaRPr lang="en-US" altLang="zh-CN" sz="2000" dirty="0">
              <a:latin typeface="Arial" panose="020B0604020202020204" pitchFamily="34" charset="0"/>
              <a:cs typeface="Arial" panose="020B0604020202020204" pitchFamily="34" charset="0"/>
            </a:endParaRPr>
          </a:p>
          <a:p>
            <a:pPr marL="285750" indent="-285750">
              <a:lnSpc>
                <a:spcPct val="120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G</a:t>
            </a:r>
            <a:r>
              <a:rPr lang="zh-CN" altLang="en-US" sz="2000" dirty="0">
                <a:latin typeface="Arial" panose="020B0604020202020204" pitchFamily="34" charset="0"/>
                <a:cs typeface="Arial" panose="020B0604020202020204" pitchFamily="34" charset="0"/>
              </a:rPr>
              <a:t>raph convolution encoder-decoder performed on </a:t>
            </a:r>
            <a:endParaRPr lang="en-US" altLang="zh-CN" sz="2000" dirty="0">
              <a:latin typeface="Arial" panose="020B0604020202020204" pitchFamily="34" charset="0"/>
              <a:cs typeface="Arial" panose="020B0604020202020204" pitchFamily="34" charset="0"/>
            </a:endParaRPr>
          </a:p>
          <a:p>
            <a:pPr>
              <a:lnSpc>
                <a:spcPct val="120000"/>
              </a:lnSpc>
            </a:pPr>
            <a:r>
              <a:rPr lang="zh-CN" altLang="en-US" sz="2000" dirty="0">
                <a:latin typeface="Arial" panose="020B0604020202020204" pitchFamily="34" charset="0"/>
                <a:cs typeface="Arial" panose="020B0604020202020204" pitchFamily="34" charset="0"/>
              </a:rPr>
              <a:t>     1) uni-modal FC and 2) uni-modal SC</a:t>
            </a:r>
            <a:endParaRPr lang="en-US" altLang="zh-CN" sz="2000" dirty="0">
              <a:highlight>
                <a:srgbClr val="FFFF00"/>
              </a:highlight>
              <a:latin typeface="Arial" panose="020B0604020202020204" pitchFamily="34" charset="0"/>
              <a:cs typeface="Arial" panose="020B0604020202020204" pitchFamily="34" charset="0"/>
            </a:endParaRPr>
          </a:p>
          <a:p>
            <a:pPr marL="285750" indent="-285750">
              <a:lnSpc>
                <a:spcPct val="120000"/>
              </a:lnSpc>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S</a:t>
            </a:r>
            <a:r>
              <a:rPr lang="zh-CN" altLang="en-US" sz="2000" dirty="0">
                <a:latin typeface="Arial" panose="020B0604020202020204" pitchFamily="34" charset="0"/>
                <a:cs typeface="Arial" panose="020B0604020202020204" pitchFamily="34" charset="0"/>
              </a:rPr>
              <a:t>tructure-function interaction network performed on the graph with </a:t>
            </a:r>
            <a:endParaRPr lang="en-US" altLang="zh-CN" sz="2000" dirty="0">
              <a:latin typeface="Arial" panose="020B0604020202020204" pitchFamily="34" charset="0"/>
              <a:cs typeface="Arial" panose="020B0604020202020204" pitchFamily="34" charset="0"/>
            </a:endParaRPr>
          </a:p>
          <a:p>
            <a:pPr>
              <a:lnSpc>
                <a:spcPct val="120000"/>
              </a:lnSpc>
            </a:pPr>
            <a:r>
              <a:rPr lang="zh-CN" altLang="en-US" sz="2000" dirty="0">
                <a:latin typeface="Arial" panose="020B0604020202020204" pitchFamily="34" charset="0"/>
                <a:cs typeface="Arial" panose="020B0604020202020204" pitchFamily="34" charset="0"/>
              </a:rPr>
              <a:t>    3) all interactive weights set to 1</a:t>
            </a: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C862B350-956D-61FB-9C62-38A9008DCD44}"/>
                  </a:ext>
                </a:extLst>
              </p:cNvPr>
              <p:cNvGraphicFramePr>
                <a:graphicFrameLocks noGrp="1"/>
              </p:cNvGraphicFramePr>
              <p:nvPr>
                <p:extLst>
                  <p:ext uri="{D42A27DB-BD31-4B8C-83A1-F6EECF244321}">
                    <p14:modId xmlns:p14="http://schemas.microsoft.com/office/powerpoint/2010/main" val="3903699146"/>
                  </p:ext>
                </p:extLst>
              </p:nvPr>
            </p:nvGraphicFramePr>
            <p:xfrm>
              <a:off x="1319029" y="2998869"/>
              <a:ext cx="7068615" cy="2030095"/>
            </p:xfrm>
            <a:graphic>
              <a:graphicData uri="http://schemas.openxmlformats.org/drawingml/2006/table">
                <a:tbl>
                  <a:tblPr firstRow="1" bandRow="1">
                    <a:tableStyleId>{5940675A-B579-460E-94D1-54222C63F5DA}</a:tableStyleId>
                  </a:tblPr>
                  <a:tblGrid>
                    <a:gridCol w="1977327">
                      <a:extLst>
                        <a:ext uri="{9D8B030D-6E8A-4147-A177-3AD203B41FA5}">
                          <a16:colId xmlns:a16="http://schemas.microsoft.com/office/drawing/2014/main" val="21205959"/>
                        </a:ext>
                      </a:extLst>
                    </a:gridCol>
                    <a:gridCol w="1687098">
                      <a:extLst>
                        <a:ext uri="{9D8B030D-6E8A-4147-A177-3AD203B41FA5}">
                          <a16:colId xmlns:a16="http://schemas.microsoft.com/office/drawing/2014/main" val="3894164737"/>
                        </a:ext>
                      </a:extLst>
                    </a:gridCol>
                    <a:gridCol w="1755958">
                      <a:extLst>
                        <a:ext uri="{9D8B030D-6E8A-4147-A177-3AD203B41FA5}">
                          <a16:colId xmlns:a16="http://schemas.microsoft.com/office/drawing/2014/main" val="3961344378"/>
                        </a:ext>
                      </a:extLst>
                    </a:gridCol>
                    <a:gridCol w="1648232">
                      <a:extLst>
                        <a:ext uri="{9D8B030D-6E8A-4147-A177-3AD203B41FA5}">
                          <a16:colId xmlns:a16="http://schemas.microsoft.com/office/drawing/2014/main" val="3223443226"/>
                        </a:ext>
                      </a:extLst>
                    </a:gridCol>
                  </a:tblGrid>
                  <a:tr h="370840">
                    <a:tc>
                      <a:txBody>
                        <a:bodyPr/>
                        <a:lstStyle/>
                        <a:p>
                          <a:r>
                            <a:rPr lang="en-US" altLang="zh-CN" sz="2000" dirty="0">
                              <a:latin typeface="Arial" panose="020B0604020202020204" pitchFamily="34" charset="0"/>
                              <a:cs typeface="Arial" panose="020B0604020202020204" pitchFamily="34" charset="0"/>
                            </a:rPr>
                            <a:t>Methods</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Correlation</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RMSE</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MAE</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434923659"/>
                      </a:ext>
                    </a:extLst>
                  </a:tr>
                  <a:tr h="370840">
                    <a:tc>
                      <a:txBody>
                        <a:bodyPr/>
                        <a:lstStyle/>
                        <a:p>
                          <a:r>
                            <a:rPr lang="en-US" altLang="zh-CN" sz="2000" dirty="0">
                              <a:latin typeface="Arial" panose="020B0604020202020204" pitchFamily="34" charset="0"/>
                              <a:cs typeface="Arial" panose="020B0604020202020204" pitchFamily="34" charset="0"/>
                            </a:rPr>
                            <a:t>FC only</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0.26</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0.01</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12.56</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0.80</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10.83</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0.69</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524350550"/>
                      </a:ext>
                    </a:extLst>
                  </a:tr>
                  <a:tr h="445135">
                    <a:tc>
                      <a:txBody>
                        <a:bodyPr/>
                        <a:lstStyle/>
                        <a:p>
                          <a:r>
                            <a:rPr lang="en-US" altLang="zh-CN" sz="2000" dirty="0">
                              <a:latin typeface="Arial" panose="020B0604020202020204" pitchFamily="34" charset="0"/>
                              <a:cs typeface="Arial" panose="020B0604020202020204" pitchFamily="34" charset="0"/>
                            </a:rPr>
                            <a:t>SC only</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0.27</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0.01</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12.14</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0.82</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10.68</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0.71</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595995840"/>
                      </a:ext>
                    </a:extLst>
                  </a:tr>
                  <a:tr h="370840">
                    <a:tc>
                      <a:txBody>
                        <a:bodyPr/>
                        <a:lstStyle/>
                        <a:p>
                          <a:r>
                            <a:rPr lang="en-US" altLang="zh-CN" sz="2000" dirty="0">
                              <a:latin typeface="Arial" panose="020B0604020202020204" pitchFamily="34" charset="0"/>
                              <a:cs typeface="Arial" panose="020B0604020202020204" pitchFamily="34" charset="0"/>
                            </a:rPr>
                            <a:t>Interaction=1</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0.29</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0.01</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11.85</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0.79</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9.97</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dirty="0">
                              <a:latin typeface="Arial" panose="020B0604020202020204" pitchFamily="34" charset="0"/>
                              <a:cs typeface="Arial" panose="020B0604020202020204" pitchFamily="34" charset="0"/>
                            </a:rPr>
                            <a:t>0.72</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778652501"/>
                      </a:ext>
                    </a:extLst>
                  </a:tr>
                  <a:tr h="370840">
                    <a:tc>
                      <a:txBody>
                        <a:bodyPr/>
                        <a:lstStyle/>
                        <a:p>
                          <a:r>
                            <a:rPr lang="en-US" altLang="zh-CN" sz="2000" dirty="0">
                              <a:latin typeface="Arial" panose="020B0604020202020204" pitchFamily="34" charset="0"/>
                              <a:cs typeface="Arial" panose="020B0604020202020204" pitchFamily="34" charset="0"/>
                            </a:rPr>
                            <a:t>Ours</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b="1" dirty="0">
                              <a:latin typeface="Arial" panose="020B0604020202020204" pitchFamily="34" charset="0"/>
                              <a:cs typeface="Arial" panose="020B0604020202020204" pitchFamily="34" charset="0"/>
                            </a:rPr>
                            <a:t>0.31</a:t>
                          </a:r>
                          <a14:m>
                            <m:oMath xmlns:m="http://schemas.openxmlformats.org/officeDocument/2006/math">
                              <m:r>
                                <a:rPr lang="en-US" altLang="zh-CN" sz="2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b="1" dirty="0">
                              <a:latin typeface="Arial" panose="020B0604020202020204" pitchFamily="34" charset="0"/>
                              <a:cs typeface="Arial" panose="020B0604020202020204" pitchFamily="34" charset="0"/>
                            </a:rPr>
                            <a:t>0.01</a:t>
                          </a:r>
                          <a:endParaRPr lang="zh-CN" altLang="en-US" sz="2000" b="1" dirty="0">
                            <a:latin typeface="Arial" panose="020B0604020202020204" pitchFamily="34" charset="0"/>
                            <a:cs typeface="Arial" panose="020B0604020202020204" pitchFamily="34" charset="0"/>
                          </a:endParaRPr>
                        </a:p>
                      </a:txBody>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b="1" dirty="0">
                              <a:latin typeface="Arial" panose="020B0604020202020204" pitchFamily="34" charset="0"/>
                              <a:cs typeface="Arial" panose="020B0604020202020204" pitchFamily="34" charset="0"/>
                            </a:rPr>
                            <a:t>11.23</a:t>
                          </a:r>
                          <a14:m>
                            <m:oMath xmlns:m="http://schemas.openxmlformats.org/officeDocument/2006/math">
                              <m:r>
                                <a:rPr lang="en-US" altLang="zh-CN" sz="2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b="1" dirty="0">
                              <a:latin typeface="Arial" panose="020B0604020202020204" pitchFamily="34" charset="0"/>
                              <a:cs typeface="Arial" panose="020B0604020202020204" pitchFamily="34" charset="0"/>
                            </a:rPr>
                            <a:t>0.73</a:t>
                          </a:r>
                          <a:endParaRPr lang="zh-CN" altLang="en-US" sz="2000" b="1" dirty="0">
                            <a:latin typeface="Arial" panose="020B0604020202020204" pitchFamily="34" charset="0"/>
                            <a:cs typeface="Arial" panose="020B0604020202020204" pitchFamily="34" charset="0"/>
                          </a:endParaRPr>
                        </a:p>
                      </a:txBody>
                      <a:tcPr/>
                    </a:tc>
                    <a:tc>
                      <a:txBody>
                        <a:bodyPr/>
                        <a:lstStyle/>
                        <a:p>
                          <a:r>
                            <a:rPr lang="en-US" altLang="zh-CN" sz="2000" b="1" dirty="0">
                              <a:latin typeface="Arial" panose="020B0604020202020204" pitchFamily="34" charset="0"/>
                              <a:cs typeface="Arial" panose="020B0604020202020204" pitchFamily="34" charset="0"/>
                            </a:rPr>
                            <a:t>9.26</a:t>
                          </a:r>
                          <a14:m>
                            <m:oMath xmlns:m="http://schemas.openxmlformats.org/officeDocument/2006/math">
                              <m:r>
                                <a:rPr lang="en-US" altLang="zh-CN" sz="2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sz="2000" b="1" dirty="0">
                              <a:latin typeface="Arial" panose="020B0604020202020204" pitchFamily="34" charset="0"/>
                              <a:cs typeface="Arial" panose="020B0604020202020204" pitchFamily="34" charset="0"/>
                            </a:rPr>
                            <a:t>0.66</a:t>
                          </a:r>
                          <a:endParaRPr lang="zh-CN" altLang="en-US" sz="2000" b="1"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91825320"/>
                      </a:ext>
                    </a:extLst>
                  </a:tr>
                </a:tbl>
              </a:graphicData>
            </a:graphic>
          </p:graphicFrame>
        </mc:Choice>
        <mc:Fallback xmlns="">
          <p:graphicFrame>
            <p:nvGraphicFramePr>
              <p:cNvPr id="7" name="表格 6">
                <a:extLst>
                  <a:ext uri="{FF2B5EF4-FFF2-40B4-BE49-F238E27FC236}">
                    <a16:creationId xmlns:a16="http://schemas.microsoft.com/office/drawing/2014/main" id="{C862B350-956D-61FB-9C62-38A9008DCD44}"/>
                  </a:ext>
                </a:extLst>
              </p:cNvPr>
              <p:cNvGraphicFramePr>
                <a:graphicFrameLocks noGrp="1"/>
              </p:cNvGraphicFramePr>
              <p:nvPr>
                <p:extLst>
                  <p:ext uri="{D42A27DB-BD31-4B8C-83A1-F6EECF244321}">
                    <p14:modId xmlns:p14="http://schemas.microsoft.com/office/powerpoint/2010/main" val="3903699146"/>
                  </p:ext>
                </p:extLst>
              </p:nvPr>
            </p:nvGraphicFramePr>
            <p:xfrm>
              <a:off x="1319029" y="2998869"/>
              <a:ext cx="7068615" cy="2030095"/>
            </p:xfrm>
            <a:graphic>
              <a:graphicData uri="http://schemas.openxmlformats.org/drawingml/2006/table">
                <a:tbl>
                  <a:tblPr firstRow="1" bandRow="1">
                    <a:tableStyleId>{5940675A-B579-460E-94D1-54222C63F5DA}</a:tableStyleId>
                  </a:tblPr>
                  <a:tblGrid>
                    <a:gridCol w="1977327">
                      <a:extLst>
                        <a:ext uri="{9D8B030D-6E8A-4147-A177-3AD203B41FA5}">
                          <a16:colId xmlns:a16="http://schemas.microsoft.com/office/drawing/2014/main" val="21205959"/>
                        </a:ext>
                      </a:extLst>
                    </a:gridCol>
                    <a:gridCol w="1687098">
                      <a:extLst>
                        <a:ext uri="{9D8B030D-6E8A-4147-A177-3AD203B41FA5}">
                          <a16:colId xmlns:a16="http://schemas.microsoft.com/office/drawing/2014/main" val="3894164737"/>
                        </a:ext>
                      </a:extLst>
                    </a:gridCol>
                    <a:gridCol w="1755958">
                      <a:extLst>
                        <a:ext uri="{9D8B030D-6E8A-4147-A177-3AD203B41FA5}">
                          <a16:colId xmlns:a16="http://schemas.microsoft.com/office/drawing/2014/main" val="3961344378"/>
                        </a:ext>
                      </a:extLst>
                    </a:gridCol>
                    <a:gridCol w="1648232">
                      <a:extLst>
                        <a:ext uri="{9D8B030D-6E8A-4147-A177-3AD203B41FA5}">
                          <a16:colId xmlns:a16="http://schemas.microsoft.com/office/drawing/2014/main" val="3223443226"/>
                        </a:ext>
                      </a:extLst>
                    </a:gridCol>
                  </a:tblGrid>
                  <a:tr h="396240">
                    <a:tc>
                      <a:txBody>
                        <a:bodyPr/>
                        <a:lstStyle/>
                        <a:p>
                          <a:r>
                            <a:rPr lang="en-US" altLang="zh-CN" sz="2000" dirty="0">
                              <a:latin typeface="Arial" panose="020B0604020202020204" pitchFamily="34" charset="0"/>
                              <a:cs typeface="Arial" panose="020B0604020202020204" pitchFamily="34" charset="0"/>
                            </a:rPr>
                            <a:t>Methods</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Correlation</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RMSE</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MAE</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434923659"/>
                      </a:ext>
                    </a:extLst>
                  </a:tr>
                  <a:tr h="396240">
                    <a:tc>
                      <a:txBody>
                        <a:bodyPr/>
                        <a:lstStyle/>
                        <a:p>
                          <a:r>
                            <a:rPr lang="en-US" altLang="zh-CN" sz="2000" dirty="0">
                              <a:latin typeface="Arial" panose="020B0604020202020204" pitchFamily="34" charset="0"/>
                              <a:cs typeface="Arial" panose="020B0604020202020204" pitchFamily="34" charset="0"/>
                            </a:rPr>
                            <a:t>FC only</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endParaRPr lang="zh-CN"/>
                        </a:p>
                      </a:txBody>
                      <a:tcPr>
                        <a:blipFill>
                          <a:blip r:embed="rId3"/>
                          <a:stretch>
                            <a:fillRect l="-116968" t="-106154" r="-202166" b="-343077"/>
                          </a:stretch>
                        </a:blipFill>
                      </a:tcPr>
                    </a:tc>
                    <a:tc>
                      <a:txBody>
                        <a:bodyPr/>
                        <a:lstStyle/>
                        <a:p>
                          <a:endParaRPr lang="zh-CN"/>
                        </a:p>
                      </a:txBody>
                      <a:tcPr>
                        <a:blipFill>
                          <a:blip r:embed="rId3"/>
                          <a:stretch>
                            <a:fillRect l="-207958" t="-106154" r="-93772" b="-343077"/>
                          </a:stretch>
                        </a:blipFill>
                      </a:tcPr>
                    </a:tc>
                    <a:tc>
                      <a:txBody>
                        <a:bodyPr/>
                        <a:lstStyle/>
                        <a:p>
                          <a:endParaRPr lang="zh-CN"/>
                        </a:p>
                      </a:txBody>
                      <a:tcPr>
                        <a:lnR w="12700" cap="flat" cmpd="sng" algn="ctr">
                          <a:noFill/>
                          <a:prstDash val="solid"/>
                          <a:round/>
                          <a:headEnd type="none" w="med" len="med"/>
                          <a:tailEnd type="none" w="med" len="med"/>
                        </a:lnR>
                        <a:blipFill>
                          <a:blip r:embed="rId3"/>
                          <a:stretch>
                            <a:fillRect l="-329630" t="-106154" r="-370" b="-343077"/>
                          </a:stretch>
                        </a:blipFill>
                      </a:tcPr>
                    </a:tc>
                    <a:extLst>
                      <a:ext uri="{0D108BD9-81ED-4DB2-BD59-A6C34878D82A}">
                        <a16:rowId xmlns:a16="http://schemas.microsoft.com/office/drawing/2014/main" val="3524350550"/>
                      </a:ext>
                    </a:extLst>
                  </a:tr>
                  <a:tr h="445135">
                    <a:tc>
                      <a:txBody>
                        <a:bodyPr/>
                        <a:lstStyle/>
                        <a:p>
                          <a:r>
                            <a:rPr lang="en-US" altLang="zh-CN" sz="2000" dirty="0">
                              <a:latin typeface="Arial" panose="020B0604020202020204" pitchFamily="34" charset="0"/>
                              <a:cs typeface="Arial" panose="020B0604020202020204" pitchFamily="34" charset="0"/>
                            </a:rPr>
                            <a:t>SC only</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endParaRPr lang="zh-CN"/>
                        </a:p>
                      </a:txBody>
                      <a:tcPr>
                        <a:blipFill>
                          <a:blip r:embed="rId3"/>
                          <a:stretch>
                            <a:fillRect l="-116968" t="-181081" r="-202166" b="-201351"/>
                          </a:stretch>
                        </a:blipFill>
                      </a:tcPr>
                    </a:tc>
                    <a:tc>
                      <a:txBody>
                        <a:bodyPr/>
                        <a:lstStyle/>
                        <a:p>
                          <a:endParaRPr lang="zh-CN"/>
                        </a:p>
                      </a:txBody>
                      <a:tcPr>
                        <a:blipFill>
                          <a:blip r:embed="rId3"/>
                          <a:stretch>
                            <a:fillRect l="-207958" t="-181081" r="-93772" b="-201351"/>
                          </a:stretch>
                        </a:blipFill>
                      </a:tcPr>
                    </a:tc>
                    <a:tc>
                      <a:txBody>
                        <a:bodyPr/>
                        <a:lstStyle/>
                        <a:p>
                          <a:endParaRPr lang="zh-CN"/>
                        </a:p>
                      </a:txBody>
                      <a:tcPr>
                        <a:lnR w="12700" cap="flat" cmpd="sng" algn="ctr">
                          <a:noFill/>
                          <a:prstDash val="solid"/>
                          <a:round/>
                          <a:headEnd type="none" w="med" len="med"/>
                          <a:tailEnd type="none" w="med" len="med"/>
                        </a:lnR>
                        <a:blipFill>
                          <a:blip r:embed="rId3"/>
                          <a:stretch>
                            <a:fillRect l="-329630" t="-181081" r="-370" b="-201351"/>
                          </a:stretch>
                        </a:blipFill>
                      </a:tcPr>
                    </a:tc>
                    <a:extLst>
                      <a:ext uri="{0D108BD9-81ED-4DB2-BD59-A6C34878D82A}">
                        <a16:rowId xmlns:a16="http://schemas.microsoft.com/office/drawing/2014/main" val="595995840"/>
                      </a:ext>
                    </a:extLst>
                  </a:tr>
                  <a:tr h="396240">
                    <a:tc>
                      <a:txBody>
                        <a:bodyPr/>
                        <a:lstStyle/>
                        <a:p>
                          <a:r>
                            <a:rPr lang="en-US" altLang="zh-CN" sz="2000" dirty="0">
                              <a:latin typeface="Arial" panose="020B0604020202020204" pitchFamily="34" charset="0"/>
                              <a:cs typeface="Arial" panose="020B0604020202020204" pitchFamily="34" charset="0"/>
                            </a:rPr>
                            <a:t>Interaction=1</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endParaRPr lang="zh-CN"/>
                        </a:p>
                      </a:txBody>
                      <a:tcPr>
                        <a:blipFill>
                          <a:blip r:embed="rId3"/>
                          <a:stretch>
                            <a:fillRect l="-116968" t="-320000" r="-202166" b="-129231"/>
                          </a:stretch>
                        </a:blipFill>
                      </a:tcPr>
                    </a:tc>
                    <a:tc>
                      <a:txBody>
                        <a:bodyPr/>
                        <a:lstStyle/>
                        <a:p>
                          <a:endParaRPr lang="zh-CN"/>
                        </a:p>
                      </a:txBody>
                      <a:tcPr>
                        <a:blipFill>
                          <a:blip r:embed="rId3"/>
                          <a:stretch>
                            <a:fillRect l="-207958" t="-320000" r="-93772" b="-129231"/>
                          </a:stretch>
                        </a:blipFill>
                      </a:tcPr>
                    </a:tc>
                    <a:tc>
                      <a:txBody>
                        <a:bodyPr/>
                        <a:lstStyle/>
                        <a:p>
                          <a:endParaRPr lang="zh-CN"/>
                        </a:p>
                      </a:txBody>
                      <a:tcPr>
                        <a:lnR w="12700" cap="flat" cmpd="sng" algn="ctr">
                          <a:noFill/>
                          <a:prstDash val="solid"/>
                          <a:round/>
                          <a:headEnd type="none" w="med" len="med"/>
                          <a:tailEnd type="none" w="med" len="med"/>
                        </a:lnR>
                        <a:blipFill>
                          <a:blip r:embed="rId3"/>
                          <a:stretch>
                            <a:fillRect l="-329630" t="-320000" r="-370" b="-129231"/>
                          </a:stretch>
                        </a:blipFill>
                      </a:tcPr>
                    </a:tc>
                    <a:extLst>
                      <a:ext uri="{0D108BD9-81ED-4DB2-BD59-A6C34878D82A}">
                        <a16:rowId xmlns:a16="http://schemas.microsoft.com/office/drawing/2014/main" val="778652501"/>
                      </a:ext>
                    </a:extLst>
                  </a:tr>
                  <a:tr h="396240">
                    <a:tc>
                      <a:txBody>
                        <a:bodyPr/>
                        <a:lstStyle/>
                        <a:p>
                          <a:r>
                            <a:rPr lang="en-US" altLang="zh-CN" sz="2000" dirty="0">
                              <a:latin typeface="Arial" panose="020B0604020202020204" pitchFamily="34" charset="0"/>
                              <a:cs typeface="Arial" panose="020B0604020202020204" pitchFamily="34" charset="0"/>
                            </a:rPr>
                            <a:t>Ours</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endParaRPr lang="zh-CN"/>
                        </a:p>
                      </a:txBody>
                      <a:tcPr>
                        <a:blipFill>
                          <a:blip r:embed="rId3"/>
                          <a:stretch>
                            <a:fillRect l="-116968" t="-420000" r="-202166" b="-29231"/>
                          </a:stretch>
                        </a:blipFill>
                      </a:tcPr>
                    </a:tc>
                    <a:tc>
                      <a:txBody>
                        <a:bodyPr/>
                        <a:lstStyle/>
                        <a:p>
                          <a:endParaRPr lang="zh-CN"/>
                        </a:p>
                      </a:txBody>
                      <a:tcPr>
                        <a:blipFill>
                          <a:blip r:embed="rId3"/>
                          <a:stretch>
                            <a:fillRect l="-207958" t="-420000" r="-93772" b="-29231"/>
                          </a:stretch>
                        </a:blipFill>
                      </a:tcPr>
                    </a:tc>
                    <a:tc>
                      <a:txBody>
                        <a:bodyPr/>
                        <a:lstStyle/>
                        <a:p>
                          <a:endParaRPr lang="zh-CN"/>
                        </a:p>
                      </a:txBody>
                      <a:tcPr>
                        <a:lnR w="12700" cap="flat" cmpd="sng" algn="ctr">
                          <a:noFill/>
                          <a:prstDash val="solid"/>
                          <a:round/>
                          <a:headEnd type="none" w="med" len="med"/>
                          <a:tailEnd type="none" w="med" len="med"/>
                        </a:lnR>
                        <a:blipFill>
                          <a:blip r:embed="rId3"/>
                          <a:stretch>
                            <a:fillRect l="-329630" t="-420000" r="-370" b="-29231"/>
                          </a:stretch>
                        </a:blipFill>
                      </a:tcPr>
                    </a:tc>
                    <a:extLst>
                      <a:ext uri="{0D108BD9-81ED-4DB2-BD59-A6C34878D82A}">
                        <a16:rowId xmlns:a16="http://schemas.microsoft.com/office/drawing/2014/main" val="1091825320"/>
                      </a:ext>
                    </a:extLst>
                  </a:tr>
                </a:tbl>
              </a:graphicData>
            </a:graphic>
          </p:graphicFrame>
        </mc:Fallback>
      </mc:AlternateContent>
      <p:pic>
        <p:nvPicPr>
          <p:cNvPr id="8" name="Picture 2" descr="Nanyang Technological University - NTU Singapore">
            <a:extLst>
              <a:ext uri="{FF2B5EF4-FFF2-40B4-BE49-F238E27FC236}">
                <a16:creationId xmlns:a16="http://schemas.microsoft.com/office/drawing/2014/main" id="{FE360DA5-394D-70FE-C5F9-1D2B0CA56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DB138883-9A5F-E582-C2C1-E02B37CDB505}"/>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095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C68DD89-10B4-EA1B-8B29-ECF4BE82F68F}"/>
              </a:ext>
            </a:extLst>
          </p:cNvPr>
          <p:cNvSpPr txBox="1"/>
          <p:nvPr/>
        </p:nvSpPr>
        <p:spPr>
          <a:xfrm>
            <a:off x="34633" y="159348"/>
            <a:ext cx="10204742" cy="461665"/>
          </a:xfrm>
          <a:prstGeom prst="rect">
            <a:avLst/>
          </a:prstGeom>
          <a:noFill/>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Interpretability – modality-specific regions</a:t>
            </a:r>
            <a:endParaRPr lang="en-US" sz="2400" b="1" dirty="0">
              <a:solidFill>
                <a:srgbClr val="181C62"/>
              </a:solidFill>
              <a:latin typeface="Arial" panose="020B0604020202020204" pitchFamily="34" charset="0"/>
              <a:cs typeface="Arial" panose="020B0604020202020204" pitchFamily="34" charset="0"/>
            </a:endParaRPr>
          </a:p>
        </p:txBody>
      </p:sp>
      <p:pic>
        <p:nvPicPr>
          <p:cNvPr id="5" name="Picture 2" descr="Nanyang Technological University - NTU Singapore">
            <a:extLst>
              <a:ext uri="{FF2B5EF4-FFF2-40B4-BE49-F238E27FC236}">
                <a16:creationId xmlns:a16="http://schemas.microsoft.com/office/drawing/2014/main" id="{D8EFD6FE-9F8C-71CF-FD64-17342529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8">
            <a:extLst>
              <a:ext uri="{FF2B5EF4-FFF2-40B4-BE49-F238E27FC236}">
                <a16:creationId xmlns:a16="http://schemas.microsoft.com/office/drawing/2014/main" id="{E9279CE6-CC2D-076F-86CC-4F23A836EDBC}"/>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40">
            <a:extLst>
              <a:ext uri="{FF2B5EF4-FFF2-40B4-BE49-F238E27FC236}">
                <a16:creationId xmlns:a16="http://schemas.microsoft.com/office/drawing/2014/main" id="{F4843392-F9E0-181D-9F78-57CF67F6C13D}"/>
              </a:ext>
            </a:extLst>
          </p:cNvPr>
          <p:cNvCxnSpPr>
            <a:cxnSpLocks/>
          </p:cNvCxnSpPr>
          <p:nvPr/>
        </p:nvCxnSpPr>
        <p:spPr>
          <a:xfrm>
            <a:off x="5137004" y="692972"/>
            <a:ext cx="0" cy="5051941"/>
          </a:xfrm>
          <a:prstGeom prst="line">
            <a:avLst/>
          </a:prstGeom>
          <a:ln w="19050">
            <a:prstDash val="sysDash"/>
          </a:ln>
        </p:spPr>
        <p:style>
          <a:lnRef idx="3">
            <a:schemeClr val="accent3"/>
          </a:lnRef>
          <a:fillRef idx="0">
            <a:schemeClr val="accent3"/>
          </a:fillRef>
          <a:effectRef idx="2">
            <a:schemeClr val="accent3"/>
          </a:effectRef>
          <a:fontRef idx="minor">
            <a:schemeClr val="tx1"/>
          </a:fontRef>
        </p:style>
      </p:cxnSp>
      <p:pic>
        <p:nvPicPr>
          <p:cNvPr id="112" name="Picture 46">
            <a:extLst>
              <a:ext uri="{FF2B5EF4-FFF2-40B4-BE49-F238E27FC236}">
                <a16:creationId xmlns:a16="http://schemas.microsoft.com/office/drawing/2014/main" id="{9E831423-6932-4A6B-6A13-08061BC94241}"/>
              </a:ext>
            </a:extLst>
          </p:cNvPr>
          <p:cNvPicPr>
            <a:picLocks noChangeAspect="1"/>
          </p:cNvPicPr>
          <p:nvPr/>
        </p:nvPicPr>
        <p:blipFill rotWithShape="1">
          <a:blip r:embed="rId4"/>
          <a:srcRect l="3392" t="3711" r="55133" b="68906"/>
          <a:stretch/>
        </p:blipFill>
        <p:spPr>
          <a:xfrm>
            <a:off x="5238600" y="1483391"/>
            <a:ext cx="1908016" cy="1603546"/>
          </a:xfrm>
          <a:prstGeom prst="rect">
            <a:avLst/>
          </a:prstGeom>
        </p:spPr>
      </p:pic>
      <p:pic>
        <p:nvPicPr>
          <p:cNvPr id="113" name="Picture 47">
            <a:extLst>
              <a:ext uri="{FF2B5EF4-FFF2-40B4-BE49-F238E27FC236}">
                <a16:creationId xmlns:a16="http://schemas.microsoft.com/office/drawing/2014/main" id="{5C150F10-1F99-EC41-73C1-95C8AC514F22}"/>
              </a:ext>
            </a:extLst>
          </p:cNvPr>
          <p:cNvPicPr>
            <a:picLocks noChangeAspect="1"/>
          </p:cNvPicPr>
          <p:nvPr/>
        </p:nvPicPr>
        <p:blipFill rotWithShape="1">
          <a:blip r:embed="rId4"/>
          <a:srcRect l="58426" t="3711" r="99" b="68906"/>
          <a:stretch/>
        </p:blipFill>
        <p:spPr>
          <a:xfrm>
            <a:off x="7307845" y="1526736"/>
            <a:ext cx="1807878" cy="1519387"/>
          </a:xfrm>
          <a:prstGeom prst="rect">
            <a:avLst/>
          </a:prstGeom>
        </p:spPr>
      </p:pic>
      <p:pic>
        <p:nvPicPr>
          <p:cNvPr id="114" name="Picture 48">
            <a:extLst>
              <a:ext uri="{FF2B5EF4-FFF2-40B4-BE49-F238E27FC236}">
                <a16:creationId xmlns:a16="http://schemas.microsoft.com/office/drawing/2014/main" id="{843275EF-493D-579D-C593-553A5FF7BD04}"/>
              </a:ext>
            </a:extLst>
          </p:cNvPr>
          <p:cNvPicPr>
            <a:picLocks noChangeAspect="1"/>
          </p:cNvPicPr>
          <p:nvPr/>
        </p:nvPicPr>
        <p:blipFill rotWithShape="1">
          <a:blip r:embed="rId4"/>
          <a:srcRect l="3392" t="72535" r="55133" b="1865"/>
          <a:stretch/>
        </p:blipFill>
        <p:spPr>
          <a:xfrm>
            <a:off x="5285713" y="3228740"/>
            <a:ext cx="1874306" cy="1472627"/>
          </a:xfrm>
          <a:prstGeom prst="rect">
            <a:avLst/>
          </a:prstGeom>
        </p:spPr>
      </p:pic>
      <p:pic>
        <p:nvPicPr>
          <p:cNvPr id="115" name="Picture 49">
            <a:extLst>
              <a:ext uri="{FF2B5EF4-FFF2-40B4-BE49-F238E27FC236}">
                <a16:creationId xmlns:a16="http://schemas.microsoft.com/office/drawing/2014/main" id="{1D7419D0-EDF4-356E-80A9-EA0F4F2196EB}"/>
              </a:ext>
            </a:extLst>
          </p:cNvPr>
          <p:cNvPicPr>
            <a:picLocks noChangeAspect="1"/>
          </p:cNvPicPr>
          <p:nvPr/>
        </p:nvPicPr>
        <p:blipFill rotWithShape="1">
          <a:blip r:embed="rId4"/>
          <a:srcRect l="57880" t="72506" r="-167" b="922"/>
          <a:stretch/>
        </p:blipFill>
        <p:spPr>
          <a:xfrm>
            <a:off x="7306763" y="3206096"/>
            <a:ext cx="1880369" cy="1504010"/>
          </a:xfrm>
          <a:prstGeom prst="rect">
            <a:avLst/>
          </a:prstGeom>
        </p:spPr>
      </p:pic>
      <p:pic>
        <p:nvPicPr>
          <p:cNvPr id="116" name="Picture 31">
            <a:extLst>
              <a:ext uri="{FF2B5EF4-FFF2-40B4-BE49-F238E27FC236}">
                <a16:creationId xmlns:a16="http://schemas.microsoft.com/office/drawing/2014/main" id="{4F670FF7-D0AE-DE5D-03CE-67FDD95113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31926" y="4546525"/>
            <a:ext cx="646500" cy="671989"/>
          </a:xfrm>
          <a:prstGeom prst="rect">
            <a:avLst/>
          </a:prstGeom>
        </p:spPr>
      </p:pic>
      <p:pic>
        <p:nvPicPr>
          <p:cNvPr id="117" name="Picture 43">
            <a:extLst>
              <a:ext uri="{FF2B5EF4-FFF2-40B4-BE49-F238E27FC236}">
                <a16:creationId xmlns:a16="http://schemas.microsoft.com/office/drawing/2014/main" id="{09526A00-C95D-8CD9-D6E1-E6AED9C7A6D4}"/>
              </a:ext>
            </a:extLst>
          </p:cNvPr>
          <p:cNvPicPr>
            <a:picLocks noChangeAspect="1"/>
          </p:cNvPicPr>
          <p:nvPr/>
        </p:nvPicPr>
        <p:blipFill rotWithShape="1">
          <a:blip r:embed="rId6"/>
          <a:srcRect l="57901" t="1540" r="154" b="66107"/>
          <a:stretch/>
        </p:blipFill>
        <p:spPr>
          <a:xfrm>
            <a:off x="2425177" y="1563052"/>
            <a:ext cx="1827935" cy="1511625"/>
          </a:xfrm>
          <a:prstGeom prst="rect">
            <a:avLst/>
          </a:prstGeom>
        </p:spPr>
      </p:pic>
      <p:pic>
        <p:nvPicPr>
          <p:cNvPr id="118" name="Picture 41">
            <a:extLst>
              <a:ext uri="{FF2B5EF4-FFF2-40B4-BE49-F238E27FC236}">
                <a16:creationId xmlns:a16="http://schemas.microsoft.com/office/drawing/2014/main" id="{2235D997-B4BC-5433-67A4-72F405BCD8CA}"/>
              </a:ext>
            </a:extLst>
          </p:cNvPr>
          <p:cNvPicPr>
            <a:picLocks noChangeAspect="1"/>
          </p:cNvPicPr>
          <p:nvPr/>
        </p:nvPicPr>
        <p:blipFill rotWithShape="1">
          <a:blip r:embed="rId6"/>
          <a:srcRect l="57901" t="68717" r="154" b="1252"/>
          <a:stretch/>
        </p:blipFill>
        <p:spPr>
          <a:xfrm>
            <a:off x="2511417" y="3269337"/>
            <a:ext cx="1856708" cy="1425208"/>
          </a:xfrm>
          <a:prstGeom prst="rect">
            <a:avLst/>
          </a:prstGeom>
        </p:spPr>
      </p:pic>
      <p:pic>
        <p:nvPicPr>
          <p:cNvPr id="119" name="Picture 42">
            <a:extLst>
              <a:ext uri="{FF2B5EF4-FFF2-40B4-BE49-F238E27FC236}">
                <a16:creationId xmlns:a16="http://schemas.microsoft.com/office/drawing/2014/main" id="{EE11CCA9-76BF-E992-8407-E7DDC425B80C}"/>
              </a:ext>
            </a:extLst>
          </p:cNvPr>
          <p:cNvPicPr>
            <a:picLocks noChangeAspect="1"/>
          </p:cNvPicPr>
          <p:nvPr/>
        </p:nvPicPr>
        <p:blipFill rotWithShape="1">
          <a:blip r:embed="rId6"/>
          <a:srcRect l="2969" t="1540" r="55086" b="66107"/>
          <a:stretch/>
        </p:blipFill>
        <p:spPr>
          <a:xfrm>
            <a:off x="327565" y="1540657"/>
            <a:ext cx="1922388" cy="1589734"/>
          </a:xfrm>
          <a:prstGeom prst="rect">
            <a:avLst/>
          </a:prstGeom>
        </p:spPr>
      </p:pic>
      <p:pic>
        <p:nvPicPr>
          <p:cNvPr id="120" name="Picture 44">
            <a:extLst>
              <a:ext uri="{FF2B5EF4-FFF2-40B4-BE49-F238E27FC236}">
                <a16:creationId xmlns:a16="http://schemas.microsoft.com/office/drawing/2014/main" id="{C715847D-AB1E-BD52-E571-C27B416FA115}"/>
              </a:ext>
            </a:extLst>
          </p:cNvPr>
          <p:cNvPicPr>
            <a:picLocks noChangeAspect="1"/>
          </p:cNvPicPr>
          <p:nvPr/>
        </p:nvPicPr>
        <p:blipFill rotWithShape="1">
          <a:blip r:embed="rId6"/>
          <a:srcRect l="2969" t="68261" r="55086" b="1708"/>
          <a:stretch/>
        </p:blipFill>
        <p:spPr>
          <a:xfrm>
            <a:off x="389056" y="3251252"/>
            <a:ext cx="1880052" cy="1443125"/>
          </a:xfrm>
          <a:prstGeom prst="rect">
            <a:avLst/>
          </a:prstGeom>
        </p:spPr>
      </p:pic>
      <p:pic>
        <p:nvPicPr>
          <p:cNvPr id="121" name="Picture 31">
            <a:extLst>
              <a:ext uri="{FF2B5EF4-FFF2-40B4-BE49-F238E27FC236}">
                <a16:creationId xmlns:a16="http://schemas.microsoft.com/office/drawing/2014/main" id="{4F670FF7-D0AE-DE5D-03CE-67FDD95113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13524" y="4530667"/>
            <a:ext cx="649537" cy="675146"/>
          </a:xfrm>
          <a:prstGeom prst="rect">
            <a:avLst/>
          </a:prstGeom>
        </p:spPr>
      </p:pic>
      <p:sp>
        <p:nvSpPr>
          <p:cNvPr id="122" name="TextBox 3">
            <a:extLst>
              <a:ext uri="{FF2B5EF4-FFF2-40B4-BE49-F238E27FC236}">
                <a16:creationId xmlns:a16="http://schemas.microsoft.com/office/drawing/2014/main" id="{3A0D692A-CB22-CB00-E207-FFF497D020B1}"/>
              </a:ext>
            </a:extLst>
          </p:cNvPr>
          <p:cNvSpPr txBox="1"/>
          <p:nvPr/>
        </p:nvSpPr>
        <p:spPr>
          <a:xfrm>
            <a:off x="481164" y="736735"/>
            <a:ext cx="3751167"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(a)</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Discriminative regions of FC</a:t>
            </a:r>
            <a:endParaRPr lang="en-US" sz="2000" dirty="0">
              <a:latin typeface="Arial" panose="020B0604020202020204" pitchFamily="34" charset="0"/>
              <a:cs typeface="Arial" panose="020B0604020202020204" pitchFamily="34" charset="0"/>
            </a:endParaRPr>
          </a:p>
        </p:txBody>
      </p:sp>
      <p:sp>
        <p:nvSpPr>
          <p:cNvPr id="123" name="TextBox 4">
            <a:extLst>
              <a:ext uri="{FF2B5EF4-FFF2-40B4-BE49-F238E27FC236}">
                <a16:creationId xmlns:a16="http://schemas.microsoft.com/office/drawing/2014/main" id="{AD186890-DE05-3E0D-5322-CD390D8A7423}"/>
              </a:ext>
            </a:extLst>
          </p:cNvPr>
          <p:cNvSpPr txBox="1"/>
          <p:nvPr/>
        </p:nvSpPr>
        <p:spPr>
          <a:xfrm>
            <a:off x="5417256" y="738342"/>
            <a:ext cx="4170029"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(b)</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Discriminative regions of SC</a:t>
            </a:r>
            <a:endParaRPr lang="en-US" sz="2000" dirty="0">
              <a:latin typeface="Arial" panose="020B0604020202020204" pitchFamily="34" charset="0"/>
              <a:cs typeface="Arial" panose="020B0604020202020204" pitchFamily="34" charset="0"/>
            </a:endParaRPr>
          </a:p>
        </p:txBody>
      </p:sp>
      <p:grpSp>
        <p:nvGrpSpPr>
          <p:cNvPr id="134" name="组合 133">
            <a:extLst>
              <a:ext uri="{FF2B5EF4-FFF2-40B4-BE49-F238E27FC236}">
                <a16:creationId xmlns:a16="http://schemas.microsoft.com/office/drawing/2014/main" id="{7F529D73-3AFE-D27D-3506-5E5CB9F534A3}"/>
              </a:ext>
            </a:extLst>
          </p:cNvPr>
          <p:cNvGrpSpPr/>
          <p:nvPr/>
        </p:nvGrpSpPr>
        <p:grpSpPr>
          <a:xfrm>
            <a:off x="9313168" y="1895528"/>
            <a:ext cx="797883" cy="2385763"/>
            <a:chOff x="9034415" y="1879863"/>
            <a:chExt cx="797883" cy="2385763"/>
          </a:xfrm>
        </p:grpSpPr>
        <p:sp>
          <p:nvSpPr>
            <p:cNvPr id="124" name="Rectangle 20">
              <a:extLst>
                <a:ext uri="{FF2B5EF4-FFF2-40B4-BE49-F238E27FC236}">
                  <a16:creationId xmlns:a16="http://schemas.microsoft.com/office/drawing/2014/main" id="{0EB4F58F-6E8A-1B8A-350F-9D9724E17E1D}"/>
                </a:ext>
              </a:extLst>
            </p:cNvPr>
            <p:cNvSpPr/>
            <p:nvPr/>
          </p:nvSpPr>
          <p:spPr>
            <a:xfrm rot="5400000">
              <a:off x="8439361" y="2872690"/>
              <a:ext cx="238576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Node importance</a:t>
              </a:r>
              <a:endParaRPr lang="en-SG" altLang="zh-CN" sz="2000" dirty="0"/>
            </a:p>
          </p:txBody>
        </p:sp>
        <p:pic>
          <p:nvPicPr>
            <p:cNvPr id="125" name="Picture 21">
              <a:extLst>
                <a:ext uri="{FF2B5EF4-FFF2-40B4-BE49-F238E27FC236}">
                  <a16:creationId xmlns:a16="http://schemas.microsoft.com/office/drawing/2014/main" id="{1C606BE6-938B-ACE2-0E9D-08DC04DA791A}"/>
                </a:ext>
              </a:extLst>
            </p:cNvPr>
            <p:cNvPicPr>
              <a:picLocks noChangeAspect="1"/>
            </p:cNvPicPr>
            <p:nvPr/>
          </p:nvPicPr>
          <p:blipFill rotWithShape="1">
            <a:blip r:embed="rId7">
              <a:extLst>
                <a:ext uri="{28A0092B-C50C-407E-A947-70E740481C1C}">
                  <a14:useLocalDpi xmlns:a14="http://schemas.microsoft.com/office/drawing/2010/main" val="0"/>
                </a:ext>
              </a:extLst>
            </a:blip>
            <a:srcRect l="20057" t="2854" r="64392" b="4109"/>
            <a:stretch/>
          </p:blipFill>
          <p:spPr>
            <a:xfrm>
              <a:off x="9308532" y="2432026"/>
              <a:ext cx="128106" cy="892119"/>
            </a:xfrm>
            <a:prstGeom prst="rect">
              <a:avLst/>
            </a:prstGeom>
          </p:spPr>
        </p:pic>
        <p:sp>
          <p:nvSpPr>
            <p:cNvPr id="126" name="Rectangle 22">
              <a:extLst>
                <a:ext uri="{FF2B5EF4-FFF2-40B4-BE49-F238E27FC236}">
                  <a16:creationId xmlns:a16="http://schemas.microsoft.com/office/drawing/2014/main" id="{FDE3864A-2881-6F76-7D67-2269AFD15FB6}"/>
                </a:ext>
              </a:extLst>
            </p:cNvPr>
            <p:cNvSpPr/>
            <p:nvPr/>
          </p:nvSpPr>
          <p:spPr>
            <a:xfrm>
              <a:off x="9034415" y="3273965"/>
              <a:ext cx="705945"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0.5</a:t>
              </a:r>
            </a:p>
          </p:txBody>
        </p:sp>
        <p:sp>
          <p:nvSpPr>
            <p:cNvPr id="127" name="Rectangle 23">
              <a:extLst>
                <a:ext uri="{FF2B5EF4-FFF2-40B4-BE49-F238E27FC236}">
                  <a16:creationId xmlns:a16="http://schemas.microsoft.com/office/drawing/2014/main" id="{C97BEF6D-DE93-5EE8-9AA6-7360DC82F954}"/>
                </a:ext>
              </a:extLst>
            </p:cNvPr>
            <p:cNvSpPr/>
            <p:nvPr/>
          </p:nvSpPr>
          <p:spPr>
            <a:xfrm>
              <a:off x="9159429" y="2031916"/>
              <a:ext cx="473628"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1</a:t>
              </a:r>
            </a:p>
          </p:txBody>
        </p:sp>
      </p:grpSp>
      <p:grpSp>
        <p:nvGrpSpPr>
          <p:cNvPr id="137" name="组合 136">
            <a:extLst>
              <a:ext uri="{FF2B5EF4-FFF2-40B4-BE49-F238E27FC236}">
                <a16:creationId xmlns:a16="http://schemas.microsoft.com/office/drawing/2014/main" id="{D4AB86BE-F27C-666B-C774-5A9E488D6E3B}"/>
              </a:ext>
            </a:extLst>
          </p:cNvPr>
          <p:cNvGrpSpPr/>
          <p:nvPr/>
        </p:nvGrpSpPr>
        <p:grpSpPr>
          <a:xfrm>
            <a:off x="4283310" y="2076455"/>
            <a:ext cx="797883" cy="2385763"/>
            <a:chOff x="9034415" y="1879863"/>
            <a:chExt cx="797883" cy="2385763"/>
          </a:xfrm>
        </p:grpSpPr>
        <p:sp>
          <p:nvSpPr>
            <p:cNvPr id="138" name="Rectangle 20">
              <a:extLst>
                <a:ext uri="{FF2B5EF4-FFF2-40B4-BE49-F238E27FC236}">
                  <a16:creationId xmlns:a16="http://schemas.microsoft.com/office/drawing/2014/main" id="{473FF9FE-F9C2-7491-0C8D-6D676BC192CD}"/>
                </a:ext>
              </a:extLst>
            </p:cNvPr>
            <p:cNvSpPr/>
            <p:nvPr/>
          </p:nvSpPr>
          <p:spPr>
            <a:xfrm rot="5400000">
              <a:off x="8439361" y="2872690"/>
              <a:ext cx="238576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Node importance</a:t>
              </a:r>
              <a:endParaRPr lang="en-SG" altLang="zh-CN" sz="2000" dirty="0"/>
            </a:p>
          </p:txBody>
        </p:sp>
        <p:pic>
          <p:nvPicPr>
            <p:cNvPr id="139" name="Picture 21">
              <a:extLst>
                <a:ext uri="{FF2B5EF4-FFF2-40B4-BE49-F238E27FC236}">
                  <a16:creationId xmlns:a16="http://schemas.microsoft.com/office/drawing/2014/main" id="{CB669EC3-AF09-1E5F-910B-170E17182057}"/>
                </a:ext>
              </a:extLst>
            </p:cNvPr>
            <p:cNvPicPr>
              <a:picLocks noChangeAspect="1"/>
            </p:cNvPicPr>
            <p:nvPr/>
          </p:nvPicPr>
          <p:blipFill rotWithShape="1">
            <a:blip r:embed="rId7">
              <a:extLst>
                <a:ext uri="{28A0092B-C50C-407E-A947-70E740481C1C}">
                  <a14:useLocalDpi xmlns:a14="http://schemas.microsoft.com/office/drawing/2010/main" val="0"/>
                </a:ext>
              </a:extLst>
            </a:blip>
            <a:srcRect l="20057" t="2854" r="64392" b="4109"/>
            <a:stretch/>
          </p:blipFill>
          <p:spPr>
            <a:xfrm>
              <a:off x="9308532" y="2432026"/>
              <a:ext cx="128106" cy="892119"/>
            </a:xfrm>
            <a:prstGeom prst="rect">
              <a:avLst/>
            </a:prstGeom>
          </p:spPr>
        </p:pic>
        <p:sp>
          <p:nvSpPr>
            <p:cNvPr id="140" name="Rectangle 22">
              <a:extLst>
                <a:ext uri="{FF2B5EF4-FFF2-40B4-BE49-F238E27FC236}">
                  <a16:creationId xmlns:a16="http://schemas.microsoft.com/office/drawing/2014/main" id="{1A2A98E8-3A3A-1429-E570-A1544B65ED96}"/>
                </a:ext>
              </a:extLst>
            </p:cNvPr>
            <p:cNvSpPr/>
            <p:nvPr/>
          </p:nvSpPr>
          <p:spPr>
            <a:xfrm>
              <a:off x="9034415" y="3273965"/>
              <a:ext cx="705945"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0.5</a:t>
              </a:r>
            </a:p>
          </p:txBody>
        </p:sp>
        <p:sp>
          <p:nvSpPr>
            <p:cNvPr id="141" name="Rectangle 23">
              <a:extLst>
                <a:ext uri="{FF2B5EF4-FFF2-40B4-BE49-F238E27FC236}">
                  <a16:creationId xmlns:a16="http://schemas.microsoft.com/office/drawing/2014/main" id="{2408A1F0-9627-5939-039E-7E58794BA7E1}"/>
                </a:ext>
              </a:extLst>
            </p:cNvPr>
            <p:cNvSpPr/>
            <p:nvPr/>
          </p:nvSpPr>
          <p:spPr>
            <a:xfrm>
              <a:off x="9159429" y="2031916"/>
              <a:ext cx="473628"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1</a:t>
              </a:r>
            </a:p>
          </p:txBody>
        </p:sp>
      </p:grpSp>
      <p:sp>
        <p:nvSpPr>
          <p:cNvPr id="142" name="TextBox 4">
            <a:extLst>
              <a:ext uri="{FF2B5EF4-FFF2-40B4-BE49-F238E27FC236}">
                <a16:creationId xmlns:a16="http://schemas.microsoft.com/office/drawing/2014/main" id="{BDC5EF0D-45C6-7BA7-F0B9-EBC7ADE04588}"/>
              </a:ext>
            </a:extLst>
          </p:cNvPr>
          <p:cNvSpPr txBox="1"/>
          <p:nvPr/>
        </p:nvSpPr>
        <p:spPr>
          <a:xfrm>
            <a:off x="5894861" y="1141828"/>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Left</a:t>
            </a:r>
            <a:endParaRPr lang="en-US" sz="2000" dirty="0">
              <a:latin typeface="Arial" panose="020B0604020202020204" pitchFamily="34" charset="0"/>
              <a:cs typeface="Arial" panose="020B0604020202020204" pitchFamily="34" charset="0"/>
            </a:endParaRPr>
          </a:p>
        </p:txBody>
      </p:sp>
      <p:sp>
        <p:nvSpPr>
          <p:cNvPr id="144" name="TextBox 4">
            <a:extLst>
              <a:ext uri="{FF2B5EF4-FFF2-40B4-BE49-F238E27FC236}">
                <a16:creationId xmlns:a16="http://schemas.microsoft.com/office/drawing/2014/main" id="{E26DBE74-7161-D9D3-B41C-7403E8680772}"/>
              </a:ext>
            </a:extLst>
          </p:cNvPr>
          <p:cNvSpPr txBox="1"/>
          <p:nvPr/>
        </p:nvSpPr>
        <p:spPr>
          <a:xfrm>
            <a:off x="7683770" y="1141828"/>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Right</a:t>
            </a:r>
            <a:endParaRPr lang="en-US" sz="2000" dirty="0">
              <a:latin typeface="Arial" panose="020B0604020202020204" pitchFamily="34" charset="0"/>
              <a:cs typeface="Arial" panose="020B0604020202020204" pitchFamily="34" charset="0"/>
            </a:endParaRPr>
          </a:p>
        </p:txBody>
      </p:sp>
      <p:sp>
        <p:nvSpPr>
          <p:cNvPr id="145" name="TextBox 4">
            <a:extLst>
              <a:ext uri="{FF2B5EF4-FFF2-40B4-BE49-F238E27FC236}">
                <a16:creationId xmlns:a16="http://schemas.microsoft.com/office/drawing/2014/main" id="{B47E75EC-2149-9CCA-02A8-D2479271F645}"/>
              </a:ext>
            </a:extLst>
          </p:cNvPr>
          <p:cNvSpPr txBox="1"/>
          <p:nvPr/>
        </p:nvSpPr>
        <p:spPr>
          <a:xfrm>
            <a:off x="6871172" y="5199992"/>
            <a:ext cx="1152881"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Vermis</a:t>
            </a:r>
            <a:endParaRPr lang="en-US" sz="2000" dirty="0">
              <a:latin typeface="Arial" panose="020B0604020202020204" pitchFamily="34" charset="0"/>
              <a:cs typeface="Arial" panose="020B0604020202020204" pitchFamily="34" charset="0"/>
            </a:endParaRPr>
          </a:p>
        </p:txBody>
      </p:sp>
      <p:sp>
        <p:nvSpPr>
          <p:cNvPr id="146" name="TextBox 4">
            <a:extLst>
              <a:ext uri="{FF2B5EF4-FFF2-40B4-BE49-F238E27FC236}">
                <a16:creationId xmlns:a16="http://schemas.microsoft.com/office/drawing/2014/main" id="{B62DD4FC-ED4D-99DA-8271-1DBDD7F193D9}"/>
              </a:ext>
            </a:extLst>
          </p:cNvPr>
          <p:cNvSpPr txBox="1"/>
          <p:nvPr/>
        </p:nvSpPr>
        <p:spPr>
          <a:xfrm>
            <a:off x="1992062" y="5199992"/>
            <a:ext cx="1152881"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Vermis</a:t>
            </a:r>
            <a:endParaRPr lang="en-US" sz="2000" dirty="0">
              <a:latin typeface="Arial" panose="020B0604020202020204" pitchFamily="34" charset="0"/>
              <a:cs typeface="Arial" panose="020B0604020202020204" pitchFamily="34" charset="0"/>
            </a:endParaRPr>
          </a:p>
        </p:txBody>
      </p:sp>
      <p:sp>
        <p:nvSpPr>
          <p:cNvPr id="147" name="TextBox 4">
            <a:extLst>
              <a:ext uri="{FF2B5EF4-FFF2-40B4-BE49-F238E27FC236}">
                <a16:creationId xmlns:a16="http://schemas.microsoft.com/office/drawing/2014/main" id="{9ECCB2B1-E2C1-5166-985B-7173AE071AD9}"/>
              </a:ext>
            </a:extLst>
          </p:cNvPr>
          <p:cNvSpPr txBox="1"/>
          <p:nvPr/>
        </p:nvSpPr>
        <p:spPr>
          <a:xfrm>
            <a:off x="979893" y="1126460"/>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Left</a:t>
            </a:r>
            <a:endParaRPr lang="en-US" sz="2000" dirty="0">
              <a:latin typeface="Arial" panose="020B0604020202020204" pitchFamily="34" charset="0"/>
              <a:cs typeface="Arial" panose="020B0604020202020204" pitchFamily="34" charset="0"/>
            </a:endParaRPr>
          </a:p>
        </p:txBody>
      </p:sp>
      <p:sp>
        <p:nvSpPr>
          <p:cNvPr id="148" name="TextBox 4">
            <a:extLst>
              <a:ext uri="{FF2B5EF4-FFF2-40B4-BE49-F238E27FC236}">
                <a16:creationId xmlns:a16="http://schemas.microsoft.com/office/drawing/2014/main" id="{225432A3-334C-2FBF-475D-E7F46E960D89}"/>
              </a:ext>
            </a:extLst>
          </p:cNvPr>
          <p:cNvSpPr txBox="1"/>
          <p:nvPr/>
        </p:nvSpPr>
        <p:spPr>
          <a:xfrm>
            <a:off x="2768802" y="1126460"/>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Right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982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5BCA3-8015-5701-60CA-3464FCAF2D66}"/>
            </a:ext>
          </a:extLst>
        </p:cNvPr>
        <p:cNvGrpSpPr/>
        <p:nvPr/>
      </p:nvGrpSpPr>
      <p:grpSpPr>
        <a:xfrm>
          <a:off x="0" y="0"/>
          <a:ext cx="0" cy="0"/>
          <a:chOff x="0" y="0"/>
          <a:chExt cx="0" cy="0"/>
        </a:xfrm>
      </p:grpSpPr>
      <p:pic>
        <p:nvPicPr>
          <p:cNvPr id="5" name="Picture 2" descr="Nanyang Technological University - NTU Singapore">
            <a:extLst>
              <a:ext uri="{FF2B5EF4-FFF2-40B4-BE49-F238E27FC236}">
                <a16:creationId xmlns:a16="http://schemas.microsoft.com/office/drawing/2014/main" id="{8DA202B5-3914-E6D8-9225-816C8909E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8">
            <a:extLst>
              <a:ext uri="{FF2B5EF4-FFF2-40B4-BE49-F238E27FC236}">
                <a16:creationId xmlns:a16="http://schemas.microsoft.com/office/drawing/2014/main" id="{E14C3C5C-7D8F-7FD1-8482-1C2F9082F14A}"/>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167D2D-2D63-2D39-C19D-1B4A1A3625CC}"/>
              </a:ext>
            </a:extLst>
          </p:cNvPr>
          <p:cNvSpPr txBox="1"/>
          <p:nvPr/>
        </p:nvSpPr>
        <p:spPr>
          <a:xfrm>
            <a:off x="34633" y="159348"/>
            <a:ext cx="10204742" cy="461665"/>
          </a:xfrm>
          <a:prstGeom prst="rect">
            <a:avLst/>
          </a:prstGeom>
          <a:noFill/>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Interpretability – modality-specific </a:t>
            </a:r>
            <a:r>
              <a:rPr lang="en-US" altLang="zh-CN" sz="2400" b="1" dirty="0" smtClean="0">
                <a:solidFill>
                  <a:srgbClr val="181C62"/>
                </a:solidFill>
                <a:latin typeface="Arial" panose="020B0604020202020204" pitchFamily="34" charset="0"/>
                <a:cs typeface="Arial" panose="020B0604020202020204" pitchFamily="34" charset="0"/>
              </a:rPr>
              <a:t>connections </a:t>
            </a:r>
            <a:endParaRPr lang="en-US" sz="2400" b="1" dirty="0">
              <a:solidFill>
                <a:srgbClr val="181C62"/>
              </a:solidFill>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id="{829A0BCE-FF08-2C86-940C-2ACE77280CD9}"/>
              </a:ext>
            </a:extLst>
          </p:cNvPr>
          <p:cNvSpPr txBox="1"/>
          <p:nvPr/>
        </p:nvSpPr>
        <p:spPr>
          <a:xfrm>
            <a:off x="454391" y="730391"/>
            <a:ext cx="4421143" cy="400110"/>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(a)</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Discriminative connections of FC</a:t>
            </a:r>
            <a:endParaRPr lang="en-US" sz="2000" dirty="0">
              <a:latin typeface="Arial" panose="020B0604020202020204" pitchFamily="34" charset="0"/>
              <a:cs typeface="Arial" panose="020B0604020202020204" pitchFamily="34" charset="0"/>
            </a:endParaRPr>
          </a:p>
        </p:txBody>
      </p:sp>
      <p:sp>
        <p:nvSpPr>
          <p:cNvPr id="9" name="TextBox 4">
            <a:extLst>
              <a:ext uri="{FF2B5EF4-FFF2-40B4-BE49-F238E27FC236}">
                <a16:creationId xmlns:a16="http://schemas.microsoft.com/office/drawing/2014/main" id="{5DD5CF3A-3D9D-92B4-C124-DE9E78650076}"/>
              </a:ext>
            </a:extLst>
          </p:cNvPr>
          <p:cNvSpPr txBox="1"/>
          <p:nvPr/>
        </p:nvSpPr>
        <p:spPr>
          <a:xfrm>
            <a:off x="5630849" y="729912"/>
            <a:ext cx="4361355" cy="400110"/>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(b)</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Discriminative connections of SC</a:t>
            </a:r>
            <a:endParaRPr lang="en-US" sz="2000" dirty="0">
              <a:latin typeface="Arial" panose="020B0604020202020204" pitchFamily="34" charset="0"/>
              <a:cs typeface="Arial" panose="020B0604020202020204" pitchFamily="34" charset="0"/>
            </a:endParaRPr>
          </a:p>
        </p:txBody>
      </p:sp>
      <p:grpSp>
        <p:nvGrpSpPr>
          <p:cNvPr id="124" name="组合 123">
            <a:extLst>
              <a:ext uri="{FF2B5EF4-FFF2-40B4-BE49-F238E27FC236}">
                <a16:creationId xmlns:a16="http://schemas.microsoft.com/office/drawing/2014/main" id="{B47B256E-34B0-2BC1-3291-954C66D4CA2E}"/>
              </a:ext>
            </a:extLst>
          </p:cNvPr>
          <p:cNvGrpSpPr/>
          <p:nvPr/>
        </p:nvGrpSpPr>
        <p:grpSpPr>
          <a:xfrm>
            <a:off x="536110" y="1208102"/>
            <a:ext cx="4345349" cy="3989010"/>
            <a:chOff x="536111" y="1392037"/>
            <a:chExt cx="4086672" cy="3709374"/>
          </a:xfrm>
        </p:grpSpPr>
        <p:pic>
          <p:nvPicPr>
            <p:cNvPr id="10" name="Picture 94">
              <a:extLst>
                <a:ext uri="{FF2B5EF4-FFF2-40B4-BE49-F238E27FC236}">
                  <a16:creationId xmlns:a16="http://schemas.microsoft.com/office/drawing/2014/main" id="{D74E79B0-642E-06D6-3F82-492095E0DE3C}"/>
                </a:ext>
              </a:extLst>
            </p:cNvPr>
            <p:cNvPicPr>
              <a:picLocks noChangeAspect="1"/>
            </p:cNvPicPr>
            <p:nvPr/>
          </p:nvPicPr>
          <p:blipFill rotWithShape="1">
            <a:blip r:embed="rId4"/>
            <a:srcRect t="2600"/>
            <a:stretch/>
          </p:blipFill>
          <p:spPr>
            <a:xfrm>
              <a:off x="1031878" y="1687879"/>
              <a:ext cx="3080103" cy="3063345"/>
            </a:xfrm>
            <a:prstGeom prst="rect">
              <a:avLst/>
            </a:prstGeom>
          </p:spPr>
        </p:pic>
        <p:grpSp>
          <p:nvGrpSpPr>
            <p:cNvPr id="11" name="Group 95">
              <a:extLst>
                <a:ext uri="{FF2B5EF4-FFF2-40B4-BE49-F238E27FC236}">
                  <a16:creationId xmlns:a16="http://schemas.microsoft.com/office/drawing/2014/main" id="{2650D98A-9300-C357-7838-1A73EB2912F2}"/>
                </a:ext>
              </a:extLst>
            </p:cNvPr>
            <p:cNvGrpSpPr/>
            <p:nvPr/>
          </p:nvGrpSpPr>
          <p:grpSpPr>
            <a:xfrm>
              <a:off x="4066975" y="2651595"/>
              <a:ext cx="555808" cy="1125792"/>
              <a:chOff x="3418278" y="225519"/>
              <a:chExt cx="1057721" cy="2051346"/>
            </a:xfrm>
          </p:grpSpPr>
          <p:grpSp>
            <p:nvGrpSpPr>
              <p:cNvPr id="12" name="Group 96">
                <a:extLst>
                  <a:ext uri="{FF2B5EF4-FFF2-40B4-BE49-F238E27FC236}">
                    <a16:creationId xmlns:a16="http://schemas.microsoft.com/office/drawing/2014/main" id="{ABAFB15B-8EF3-1B19-BAD3-C1BFE3AE9C35}"/>
                  </a:ext>
                </a:extLst>
              </p:cNvPr>
              <p:cNvGrpSpPr/>
              <p:nvPr/>
            </p:nvGrpSpPr>
            <p:grpSpPr>
              <a:xfrm>
                <a:off x="3418278" y="225519"/>
                <a:ext cx="1057721" cy="1657718"/>
                <a:chOff x="3418278" y="225519"/>
                <a:chExt cx="1057721" cy="1657718"/>
              </a:xfrm>
            </p:grpSpPr>
            <p:pic>
              <p:nvPicPr>
                <p:cNvPr id="14" name="Picture 98">
                  <a:extLst>
                    <a:ext uri="{FF2B5EF4-FFF2-40B4-BE49-F238E27FC236}">
                      <a16:creationId xmlns:a16="http://schemas.microsoft.com/office/drawing/2014/main" id="{CC994383-84E9-351E-E1CC-5DA1D3C45244}"/>
                    </a:ext>
                  </a:extLst>
                </p:cNvPr>
                <p:cNvPicPr>
                  <a:picLocks noChangeAspect="1"/>
                </p:cNvPicPr>
                <p:nvPr/>
              </p:nvPicPr>
              <p:blipFill rotWithShape="1">
                <a:blip r:embed="rId5"/>
                <a:srcRect l="3777" t="7079" r="72394" b="62844"/>
                <a:stretch/>
              </p:blipFill>
              <p:spPr>
                <a:xfrm rot="21410289">
                  <a:off x="3418278" y="225519"/>
                  <a:ext cx="1023594" cy="834207"/>
                </a:xfrm>
                <a:prstGeom prst="rect">
                  <a:avLst/>
                </a:prstGeom>
              </p:spPr>
            </p:pic>
            <p:pic>
              <p:nvPicPr>
                <p:cNvPr id="15" name="Picture 99">
                  <a:extLst>
                    <a:ext uri="{FF2B5EF4-FFF2-40B4-BE49-F238E27FC236}">
                      <a16:creationId xmlns:a16="http://schemas.microsoft.com/office/drawing/2014/main" id="{CB9A5D01-50B7-FDA6-FF85-EFB0948DA489}"/>
                    </a:ext>
                  </a:extLst>
                </p:cNvPr>
                <p:cNvPicPr>
                  <a:picLocks noChangeAspect="1"/>
                </p:cNvPicPr>
                <p:nvPr/>
              </p:nvPicPr>
              <p:blipFill rotWithShape="1">
                <a:blip r:embed="rId5"/>
                <a:srcRect l="3245" t="64362" r="72926" b="5561"/>
                <a:stretch/>
              </p:blipFill>
              <p:spPr>
                <a:xfrm>
                  <a:off x="3452405" y="1049030"/>
                  <a:ext cx="1023594" cy="834207"/>
                </a:xfrm>
                <a:prstGeom prst="rect">
                  <a:avLst/>
                </a:prstGeom>
              </p:spPr>
            </p:pic>
          </p:grpSp>
          <p:pic>
            <p:nvPicPr>
              <p:cNvPr id="13" name="Picture 97">
                <a:extLst>
                  <a:ext uri="{FF2B5EF4-FFF2-40B4-BE49-F238E27FC236}">
                    <a16:creationId xmlns:a16="http://schemas.microsoft.com/office/drawing/2014/main" id="{ECA9E7FB-6C4D-38C4-6298-B9A9189943D1}"/>
                  </a:ext>
                </a:extLst>
              </p:cNvPr>
              <p:cNvPicPr>
                <a:picLocks noChangeAspect="1"/>
              </p:cNvPicPr>
              <p:nvPr/>
            </p:nvPicPr>
            <p:blipFill rotWithShape="1">
              <a:blip r:embed="rId5"/>
              <a:srcRect l="91543" t="46717" r="18" b="38942"/>
              <a:stretch/>
            </p:blipFill>
            <p:spPr>
              <a:xfrm>
                <a:off x="3565679" y="1900288"/>
                <a:ext cx="343218" cy="376577"/>
              </a:xfrm>
              <a:prstGeom prst="rect">
                <a:avLst/>
              </a:prstGeom>
            </p:spPr>
          </p:pic>
        </p:grpSp>
        <p:grpSp>
          <p:nvGrpSpPr>
            <p:cNvPr id="16" name="Group 100">
              <a:extLst>
                <a:ext uri="{FF2B5EF4-FFF2-40B4-BE49-F238E27FC236}">
                  <a16:creationId xmlns:a16="http://schemas.microsoft.com/office/drawing/2014/main" id="{DB04135F-EE0A-BF06-CB7B-CC777C9B2B48}"/>
                </a:ext>
              </a:extLst>
            </p:cNvPr>
            <p:cNvGrpSpPr/>
            <p:nvPr/>
          </p:nvGrpSpPr>
          <p:grpSpPr>
            <a:xfrm rot="1318665">
              <a:off x="2625056" y="1392037"/>
              <a:ext cx="1265024" cy="506435"/>
              <a:chOff x="677942" y="328128"/>
              <a:chExt cx="2258948" cy="917577"/>
            </a:xfrm>
          </p:grpSpPr>
          <p:pic>
            <p:nvPicPr>
              <p:cNvPr id="84" name="Picture 101">
                <a:extLst>
                  <a:ext uri="{FF2B5EF4-FFF2-40B4-BE49-F238E27FC236}">
                    <a16:creationId xmlns:a16="http://schemas.microsoft.com/office/drawing/2014/main" id="{97CF983B-0B83-F72D-B5C9-F130FE149D11}"/>
                  </a:ext>
                </a:extLst>
              </p:cNvPr>
              <p:cNvPicPr>
                <a:picLocks noChangeAspect="1"/>
              </p:cNvPicPr>
              <p:nvPr/>
            </p:nvPicPr>
            <p:blipFill>
              <a:blip r:embed="rId6"/>
              <a:stretch>
                <a:fillRect/>
              </a:stretch>
            </p:blipFill>
            <p:spPr>
              <a:xfrm rot="21224890">
                <a:off x="677942" y="389493"/>
                <a:ext cx="923835" cy="745029"/>
              </a:xfrm>
              <a:prstGeom prst="rect">
                <a:avLst/>
              </a:prstGeom>
            </p:spPr>
          </p:pic>
          <p:pic>
            <p:nvPicPr>
              <p:cNvPr id="85" name="Picture 102">
                <a:extLst>
                  <a:ext uri="{FF2B5EF4-FFF2-40B4-BE49-F238E27FC236}">
                    <a16:creationId xmlns:a16="http://schemas.microsoft.com/office/drawing/2014/main" id="{98E6F5E6-E270-315E-6E80-E7767D1FA349}"/>
                  </a:ext>
                </a:extLst>
              </p:cNvPr>
              <p:cNvPicPr>
                <a:picLocks noChangeAspect="1"/>
              </p:cNvPicPr>
              <p:nvPr/>
            </p:nvPicPr>
            <p:blipFill rotWithShape="1">
              <a:blip r:embed="rId7"/>
              <a:srcRect t="5739"/>
              <a:stretch/>
            </p:blipFill>
            <p:spPr>
              <a:xfrm>
                <a:off x="1603694" y="328128"/>
                <a:ext cx="976918" cy="756170"/>
              </a:xfrm>
              <a:prstGeom prst="rect">
                <a:avLst/>
              </a:prstGeom>
            </p:spPr>
          </p:pic>
          <p:pic>
            <p:nvPicPr>
              <p:cNvPr id="86" name="Picture 103">
                <a:extLst>
                  <a:ext uri="{FF2B5EF4-FFF2-40B4-BE49-F238E27FC236}">
                    <a16:creationId xmlns:a16="http://schemas.microsoft.com/office/drawing/2014/main" id="{27960532-DBCA-6FA9-6F8C-0AFD840297C8}"/>
                  </a:ext>
                </a:extLst>
              </p:cNvPr>
              <p:cNvPicPr>
                <a:picLocks noChangeAspect="1"/>
              </p:cNvPicPr>
              <p:nvPr/>
            </p:nvPicPr>
            <p:blipFill>
              <a:blip r:embed="rId8"/>
              <a:stretch>
                <a:fillRect/>
              </a:stretch>
            </p:blipFill>
            <p:spPr>
              <a:xfrm>
                <a:off x="2557610" y="862449"/>
                <a:ext cx="379280" cy="383256"/>
              </a:xfrm>
              <a:prstGeom prst="rect">
                <a:avLst/>
              </a:prstGeom>
            </p:spPr>
          </p:pic>
        </p:grpSp>
        <p:grpSp>
          <p:nvGrpSpPr>
            <p:cNvPr id="87" name="Group 104">
              <a:extLst>
                <a:ext uri="{FF2B5EF4-FFF2-40B4-BE49-F238E27FC236}">
                  <a16:creationId xmlns:a16="http://schemas.microsoft.com/office/drawing/2014/main" id="{BD95F5FE-B4FE-49AA-ED3F-08865C5C9C3A}"/>
                </a:ext>
              </a:extLst>
            </p:cNvPr>
            <p:cNvGrpSpPr/>
            <p:nvPr/>
          </p:nvGrpSpPr>
          <p:grpSpPr>
            <a:xfrm rot="671036">
              <a:off x="1752095" y="4651292"/>
              <a:ext cx="1018793" cy="450119"/>
              <a:chOff x="2333625" y="1390650"/>
              <a:chExt cx="3165717" cy="1360170"/>
            </a:xfrm>
          </p:grpSpPr>
          <p:pic>
            <p:nvPicPr>
              <p:cNvPr id="88" name="Picture 105">
                <a:extLst>
                  <a:ext uri="{FF2B5EF4-FFF2-40B4-BE49-F238E27FC236}">
                    <a16:creationId xmlns:a16="http://schemas.microsoft.com/office/drawing/2014/main" id="{7D40F349-0C2B-47C8-9514-DEC49492DE55}"/>
                  </a:ext>
                </a:extLst>
              </p:cNvPr>
              <p:cNvPicPr>
                <a:picLocks noChangeAspect="1"/>
              </p:cNvPicPr>
              <p:nvPr/>
            </p:nvPicPr>
            <p:blipFill rotWithShape="1">
              <a:blip r:embed="rId9"/>
              <a:srcRect l="2493" t="7720" r="64462" b="62558"/>
              <a:stretch/>
            </p:blipFill>
            <p:spPr>
              <a:xfrm>
                <a:off x="2333625" y="1390650"/>
                <a:ext cx="1623060" cy="1360170"/>
              </a:xfrm>
              <a:prstGeom prst="rect">
                <a:avLst/>
              </a:prstGeom>
            </p:spPr>
          </p:pic>
          <p:pic>
            <p:nvPicPr>
              <p:cNvPr id="89" name="Picture 106">
                <a:extLst>
                  <a:ext uri="{FF2B5EF4-FFF2-40B4-BE49-F238E27FC236}">
                    <a16:creationId xmlns:a16="http://schemas.microsoft.com/office/drawing/2014/main" id="{D7613FF8-9217-8AB8-50A7-442EC2388EE0}"/>
                  </a:ext>
                </a:extLst>
              </p:cNvPr>
              <p:cNvPicPr>
                <a:picLocks noChangeAspect="1"/>
              </p:cNvPicPr>
              <p:nvPr/>
            </p:nvPicPr>
            <p:blipFill rotWithShape="1">
              <a:blip r:embed="rId9"/>
              <a:srcRect l="3656" t="69078" r="64618" b="4071"/>
              <a:stretch/>
            </p:blipFill>
            <p:spPr>
              <a:xfrm>
                <a:off x="3941052" y="1405185"/>
                <a:ext cx="1558290" cy="1228724"/>
              </a:xfrm>
              <a:prstGeom prst="rect">
                <a:avLst/>
              </a:prstGeom>
            </p:spPr>
          </p:pic>
        </p:grpSp>
        <p:grpSp>
          <p:nvGrpSpPr>
            <p:cNvPr id="90" name="Group 107">
              <a:extLst>
                <a:ext uri="{FF2B5EF4-FFF2-40B4-BE49-F238E27FC236}">
                  <a16:creationId xmlns:a16="http://schemas.microsoft.com/office/drawing/2014/main" id="{B88CF6C8-279A-3283-5000-98BCD417BA79}"/>
                </a:ext>
              </a:extLst>
            </p:cNvPr>
            <p:cNvGrpSpPr/>
            <p:nvPr/>
          </p:nvGrpSpPr>
          <p:grpSpPr>
            <a:xfrm rot="19901277">
              <a:off x="2889332" y="4544745"/>
              <a:ext cx="948833" cy="458926"/>
              <a:chOff x="3402986" y="215165"/>
              <a:chExt cx="2103923" cy="889084"/>
            </a:xfrm>
          </p:grpSpPr>
          <p:pic>
            <p:nvPicPr>
              <p:cNvPr id="91" name="Picture 108">
                <a:extLst>
                  <a:ext uri="{FF2B5EF4-FFF2-40B4-BE49-F238E27FC236}">
                    <a16:creationId xmlns:a16="http://schemas.microsoft.com/office/drawing/2014/main" id="{1E81C755-FA00-DFA2-9580-5948BFC2253A}"/>
                  </a:ext>
                </a:extLst>
              </p:cNvPr>
              <p:cNvPicPr>
                <a:picLocks noChangeAspect="1"/>
              </p:cNvPicPr>
              <p:nvPr/>
            </p:nvPicPr>
            <p:blipFill rotWithShape="1">
              <a:blip r:embed="rId10"/>
              <a:srcRect l="3309" t="4933" r="63932" b="62960"/>
              <a:stretch/>
            </p:blipFill>
            <p:spPr>
              <a:xfrm>
                <a:off x="3402986" y="215165"/>
                <a:ext cx="1060239" cy="877439"/>
              </a:xfrm>
              <a:prstGeom prst="rect">
                <a:avLst/>
              </a:prstGeom>
            </p:spPr>
          </p:pic>
          <p:pic>
            <p:nvPicPr>
              <p:cNvPr id="92" name="Picture 109">
                <a:extLst>
                  <a:ext uri="{FF2B5EF4-FFF2-40B4-BE49-F238E27FC236}">
                    <a16:creationId xmlns:a16="http://schemas.microsoft.com/office/drawing/2014/main" id="{0F05F157-DBFA-26AE-554C-F7FA0DED15B6}"/>
                  </a:ext>
                </a:extLst>
              </p:cNvPr>
              <p:cNvPicPr>
                <a:picLocks noChangeAspect="1"/>
              </p:cNvPicPr>
              <p:nvPr/>
            </p:nvPicPr>
            <p:blipFill rotWithShape="1">
              <a:blip r:embed="rId10"/>
              <a:srcRect l="3653" t="64915" r="63588" b="2978"/>
              <a:stretch/>
            </p:blipFill>
            <p:spPr>
              <a:xfrm>
                <a:off x="4446672" y="226811"/>
                <a:ext cx="1060237" cy="877438"/>
              </a:xfrm>
              <a:prstGeom prst="rect">
                <a:avLst/>
              </a:prstGeom>
            </p:spPr>
          </p:pic>
        </p:grpSp>
        <p:pic>
          <p:nvPicPr>
            <p:cNvPr id="93" name="Picture 110">
              <a:extLst>
                <a:ext uri="{FF2B5EF4-FFF2-40B4-BE49-F238E27FC236}">
                  <a16:creationId xmlns:a16="http://schemas.microsoft.com/office/drawing/2014/main" id="{F54E8053-2270-1225-ED86-36AE6BE9E3D5}"/>
                </a:ext>
              </a:extLst>
            </p:cNvPr>
            <p:cNvPicPr>
              <a:picLocks noChangeAspect="1"/>
            </p:cNvPicPr>
            <p:nvPr/>
          </p:nvPicPr>
          <p:blipFill rotWithShape="1">
            <a:blip r:embed="rId11"/>
            <a:srcRect l="58427" t="7961" r="976" b="17410"/>
            <a:stretch/>
          </p:blipFill>
          <p:spPr>
            <a:xfrm>
              <a:off x="536111" y="3225305"/>
              <a:ext cx="506368" cy="450710"/>
            </a:xfrm>
            <a:prstGeom prst="rect">
              <a:avLst/>
            </a:prstGeom>
          </p:spPr>
        </p:pic>
        <p:grpSp>
          <p:nvGrpSpPr>
            <p:cNvPr id="94" name="Group 111">
              <a:extLst>
                <a:ext uri="{FF2B5EF4-FFF2-40B4-BE49-F238E27FC236}">
                  <a16:creationId xmlns:a16="http://schemas.microsoft.com/office/drawing/2014/main" id="{9E713151-A071-0C4F-9303-A4293DF8269B}"/>
                </a:ext>
              </a:extLst>
            </p:cNvPr>
            <p:cNvGrpSpPr/>
            <p:nvPr/>
          </p:nvGrpSpPr>
          <p:grpSpPr>
            <a:xfrm rot="2555780">
              <a:off x="862895" y="4199771"/>
              <a:ext cx="970315" cy="439785"/>
              <a:chOff x="3385464" y="143214"/>
              <a:chExt cx="2123215" cy="878148"/>
            </a:xfrm>
          </p:grpSpPr>
          <p:pic>
            <p:nvPicPr>
              <p:cNvPr id="95" name="Picture 112">
                <a:extLst>
                  <a:ext uri="{FF2B5EF4-FFF2-40B4-BE49-F238E27FC236}">
                    <a16:creationId xmlns:a16="http://schemas.microsoft.com/office/drawing/2014/main" id="{60E197BF-9421-1739-15BF-7394A5972B1E}"/>
                  </a:ext>
                </a:extLst>
              </p:cNvPr>
              <p:cNvPicPr>
                <a:picLocks noChangeAspect="1"/>
              </p:cNvPicPr>
              <p:nvPr/>
            </p:nvPicPr>
            <p:blipFill rotWithShape="1">
              <a:blip r:embed="rId12"/>
              <a:srcRect l="2444" t="7787" r="62303" b="59237"/>
              <a:stretch/>
            </p:blipFill>
            <p:spPr>
              <a:xfrm>
                <a:off x="3385464" y="143214"/>
                <a:ext cx="1065963" cy="870081"/>
              </a:xfrm>
              <a:prstGeom prst="rect">
                <a:avLst/>
              </a:prstGeom>
            </p:spPr>
          </p:pic>
          <p:pic>
            <p:nvPicPr>
              <p:cNvPr id="96" name="Picture 113">
                <a:extLst>
                  <a:ext uri="{FF2B5EF4-FFF2-40B4-BE49-F238E27FC236}">
                    <a16:creationId xmlns:a16="http://schemas.microsoft.com/office/drawing/2014/main" id="{32B1210A-2F72-6754-F007-A28AD9BC27B3}"/>
                  </a:ext>
                </a:extLst>
              </p:cNvPr>
              <p:cNvPicPr>
                <a:picLocks noChangeAspect="1"/>
              </p:cNvPicPr>
              <p:nvPr/>
            </p:nvPicPr>
            <p:blipFill rotWithShape="1">
              <a:blip r:embed="rId12"/>
              <a:srcRect l="5026" t="63151" r="59721" b="3873"/>
              <a:stretch/>
            </p:blipFill>
            <p:spPr>
              <a:xfrm>
                <a:off x="4442717" y="151279"/>
                <a:ext cx="1065962" cy="870083"/>
              </a:xfrm>
              <a:prstGeom prst="rect">
                <a:avLst/>
              </a:prstGeom>
            </p:spPr>
          </p:pic>
        </p:grpSp>
        <p:grpSp>
          <p:nvGrpSpPr>
            <p:cNvPr id="97" name="Group 114">
              <a:extLst>
                <a:ext uri="{FF2B5EF4-FFF2-40B4-BE49-F238E27FC236}">
                  <a16:creationId xmlns:a16="http://schemas.microsoft.com/office/drawing/2014/main" id="{345794AC-299A-9C5A-CCD2-7E9CA4E1AE96}"/>
                </a:ext>
              </a:extLst>
            </p:cNvPr>
            <p:cNvGrpSpPr/>
            <p:nvPr/>
          </p:nvGrpSpPr>
          <p:grpSpPr>
            <a:xfrm rot="19196139">
              <a:off x="727277" y="1708887"/>
              <a:ext cx="1119144" cy="482542"/>
              <a:chOff x="5493420" y="2388437"/>
              <a:chExt cx="2055867" cy="834161"/>
            </a:xfrm>
          </p:grpSpPr>
          <p:pic>
            <p:nvPicPr>
              <p:cNvPr id="98" name="Picture 115">
                <a:extLst>
                  <a:ext uri="{FF2B5EF4-FFF2-40B4-BE49-F238E27FC236}">
                    <a16:creationId xmlns:a16="http://schemas.microsoft.com/office/drawing/2014/main" id="{F3B37331-E588-9221-0243-63254C19A31C}"/>
                  </a:ext>
                </a:extLst>
              </p:cNvPr>
              <p:cNvPicPr>
                <a:picLocks noChangeAspect="1"/>
              </p:cNvPicPr>
              <p:nvPr/>
            </p:nvPicPr>
            <p:blipFill rotWithShape="1">
              <a:blip r:embed="rId13"/>
              <a:srcRect l="6166" t="6247" r="62334" b="61903"/>
              <a:stretch/>
            </p:blipFill>
            <p:spPr>
              <a:xfrm>
                <a:off x="5493420" y="2388437"/>
                <a:ext cx="977628" cy="828210"/>
              </a:xfrm>
              <a:prstGeom prst="rect">
                <a:avLst/>
              </a:prstGeom>
            </p:spPr>
          </p:pic>
          <p:pic>
            <p:nvPicPr>
              <p:cNvPr id="99" name="Picture 116">
                <a:extLst>
                  <a:ext uri="{FF2B5EF4-FFF2-40B4-BE49-F238E27FC236}">
                    <a16:creationId xmlns:a16="http://schemas.microsoft.com/office/drawing/2014/main" id="{9F66B5F2-B785-27AF-4122-E9B23100453C}"/>
                  </a:ext>
                </a:extLst>
              </p:cNvPr>
              <p:cNvPicPr>
                <a:picLocks noChangeAspect="1"/>
              </p:cNvPicPr>
              <p:nvPr/>
            </p:nvPicPr>
            <p:blipFill rotWithShape="1">
              <a:blip r:embed="rId13"/>
              <a:srcRect l="5936" t="64998" r="61975" b="3152"/>
              <a:stretch/>
            </p:blipFill>
            <p:spPr>
              <a:xfrm>
                <a:off x="6553382" y="2394390"/>
                <a:ext cx="995905" cy="828208"/>
              </a:xfrm>
              <a:prstGeom prst="rect">
                <a:avLst/>
              </a:prstGeom>
            </p:spPr>
          </p:pic>
        </p:grpSp>
      </p:grpSp>
      <p:grpSp>
        <p:nvGrpSpPr>
          <p:cNvPr id="123" name="组合 122">
            <a:extLst>
              <a:ext uri="{FF2B5EF4-FFF2-40B4-BE49-F238E27FC236}">
                <a16:creationId xmlns:a16="http://schemas.microsoft.com/office/drawing/2014/main" id="{4ACD0371-D3FC-57D6-9655-89D500170ABC}"/>
              </a:ext>
            </a:extLst>
          </p:cNvPr>
          <p:cNvGrpSpPr/>
          <p:nvPr/>
        </p:nvGrpSpPr>
        <p:grpSpPr>
          <a:xfrm>
            <a:off x="5435852" y="1321124"/>
            <a:ext cx="4556352" cy="3933821"/>
            <a:chOff x="4833515" y="1499749"/>
            <a:chExt cx="4031860" cy="3558144"/>
          </a:xfrm>
        </p:grpSpPr>
        <p:pic>
          <p:nvPicPr>
            <p:cNvPr id="3" name="Picture 3">
              <a:extLst>
                <a:ext uri="{FF2B5EF4-FFF2-40B4-BE49-F238E27FC236}">
                  <a16:creationId xmlns:a16="http://schemas.microsoft.com/office/drawing/2014/main" id="{94D12F5D-C147-FCC4-A10E-CF887BB0E4F6}"/>
                </a:ext>
              </a:extLst>
            </p:cNvPr>
            <p:cNvPicPr>
              <a:picLocks noChangeAspect="1"/>
            </p:cNvPicPr>
            <p:nvPr/>
          </p:nvPicPr>
          <p:blipFill rotWithShape="1">
            <a:blip r:embed="rId14">
              <a:extLst>
                <a:ext uri="{28A0092B-C50C-407E-A947-70E740481C1C}">
                  <a14:useLocalDpi xmlns:a14="http://schemas.microsoft.com/office/drawing/2010/main" val="0"/>
                </a:ext>
              </a:extLst>
            </a:blip>
            <a:srcRect t="3679"/>
            <a:stretch/>
          </p:blipFill>
          <p:spPr>
            <a:xfrm rot="236331">
              <a:off x="5339277" y="1662881"/>
              <a:ext cx="2986081" cy="2998936"/>
            </a:xfrm>
            <a:prstGeom prst="rect">
              <a:avLst/>
            </a:prstGeom>
          </p:spPr>
        </p:pic>
        <p:grpSp>
          <p:nvGrpSpPr>
            <p:cNvPr id="100" name="Group 117">
              <a:extLst>
                <a:ext uri="{FF2B5EF4-FFF2-40B4-BE49-F238E27FC236}">
                  <a16:creationId xmlns:a16="http://schemas.microsoft.com/office/drawing/2014/main" id="{896517DD-C8AD-B3DE-C132-50F1CF575F67}"/>
                </a:ext>
              </a:extLst>
            </p:cNvPr>
            <p:cNvGrpSpPr/>
            <p:nvPr/>
          </p:nvGrpSpPr>
          <p:grpSpPr>
            <a:xfrm rot="1379769">
              <a:off x="7175525" y="1499749"/>
              <a:ext cx="1287226" cy="521726"/>
              <a:chOff x="672428" y="418403"/>
              <a:chExt cx="2298592" cy="945281"/>
            </a:xfrm>
          </p:grpSpPr>
          <p:pic>
            <p:nvPicPr>
              <p:cNvPr id="101" name="Picture 118">
                <a:extLst>
                  <a:ext uri="{FF2B5EF4-FFF2-40B4-BE49-F238E27FC236}">
                    <a16:creationId xmlns:a16="http://schemas.microsoft.com/office/drawing/2014/main" id="{B61E85EC-1D17-1519-2DF4-912CFECD5FDD}"/>
                  </a:ext>
                </a:extLst>
              </p:cNvPr>
              <p:cNvPicPr>
                <a:picLocks noChangeAspect="1"/>
              </p:cNvPicPr>
              <p:nvPr/>
            </p:nvPicPr>
            <p:blipFill>
              <a:blip r:embed="rId6"/>
              <a:stretch>
                <a:fillRect/>
              </a:stretch>
            </p:blipFill>
            <p:spPr>
              <a:xfrm>
                <a:off x="672428" y="418403"/>
                <a:ext cx="940231" cy="758250"/>
              </a:xfrm>
              <a:prstGeom prst="rect">
                <a:avLst/>
              </a:prstGeom>
            </p:spPr>
          </p:pic>
          <p:pic>
            <p:nvPicPr>
              <p:cNvPr id="102" name="Picture 119">
                <a:extLst>
                  <a:ext uri="{FF2B5EF4-FFF2-40B4-BE49-F238E27FC236}">
                    <a16:creationId xmlns:a16="http://schemas.microsoft.com/office/drawing/2014/main" id="{215920BC-BDB1-9035-E4E3-2C27FD8F5E43}"/>
                  </a:ext>
                </a:extLst>
              </p:cNvPr>
              <p:cNvPicPr>
                <a:picLocks noChangeAspect="1"/>
              </p:cNvPicPr>
              <p:nvPr/>
            </p:nvPicPr>
            <p:blipFill rotWithShape="1">
              <a:blip r:embed="rId7"/>
              <a:srcRect t="5739"/>
              <a:stretch/>
            </p:blipFill>
            <p:spPr>
              <a:xfrm rot="219313">
                <a:off x="1640009" y="466531"/>
                <a:ext cx="976918" cy="756169"/>
              </a:xfrm>
              <a:prstGeom prst="rect">
                <a:avLst/>
              </a:prstGeom>
            </p:spPr>
          </p:pic>
          <p:pic>
            <p:nvPicPr>
              <p:cNvPr id="103" name="Picture 120">
                <a:extLst>
                  <a:ext uri="{FF2B5EF4-FFF2-40B4-BE49-F238E27FC236}">
                    <a16:creationId xmlns:a16="http://schemas.microsoft.com/office/drawing/2014/main" id="{8551CDFB-A9EC-F0E9-E5CF-189304AD8653}"/>
                  </a:ext>
                </a:extLst>
              </p:cNvPr>
              <p:cNvPicPr>
                <a:picLocks noChangeAspect="1"/>
              </p:cNvPicPr>
              <p:nvPr/>
            </p:nvPicPr>
            <p:blipFill>
              <a:blip r:embed="rId8"/>
              <a:stretch>
                <a:fillRect/>
              </a:stretch>
            </p:blipFill>
            <p:spPr>
              <a:xfrm>
                <a:off x="2591740" y="980428"/>
                <a:ext cx="379280" cy="383256"/>
              </a:xfrm>
              <a:prstGeom prst="rect">
                <a:avLst/>
              </a:prstGeom>
            </p:spPr>
          </p:pic>
        </p:grpSp>
        <p:grpSp>
          <p:nvGrpSpPr>
            <p:cNvPr id="104" name="Group 121">
              <a:extLst>
                <a:ext uri="{FF2B5EF4-FFF2-40B4-BE49-F238E27FC236}">
                  <a16:creationId xmlns:a16="http://schemas.microsoft.com/office/drawing/2014/main" id="{1819652F-FCDD-FCBB-743D-5CD4932463F2}"/>
                </a:ext>
              </a:extLst>
            </p:cNvPr>
            <p:cNvGrpSpPr/>
            <p:nvPr/>
          </p:nvGrpSpPr>
          <p:grpSpPr>
            <a:xfrm rot="431739">
              <a:off x="8325128" y="3011954"/>
              <a:ext cx="540247" cy="1125792"/>
              <a:chOff x="3394212" y="225519"/>
              <a:chExt cx="1028108" cy="2051346"/>
            </a:xfrm>
          </p:grpSpPr>
          <p:grpSp>
            <p:nvGrpSpPr>
              <p:cNvPr id="105" name="Group 122">
                <a:extLst>
                  <a:ext uri="{FF2B5EF4-FFF2-40B4-BE49-F238E27FC236}">
                    <a16:creationId xmlns:a16="http://schemas.microsoft.com/office/drawing/2014/main" id="{E7D97804-5F48-BAD7-D766-1712E5B83101}"/>
                  </a:ext>
                </a:extLst>
              </p:cNvPr>
              <p:cNvGrpSpPr/>
              <p:nvPr/>
            </p:nvGrpSpPr>
            <p:grpSpPr>
              <a:xfrm>
                <a:off x="3394212" y="225519"/>
                <a:ext cx="1028108" cy="1664752"/>
                <a:chOff x="3394212" y="225519"/>
                <a:chExt cx="1028108" cy="1664752"/>
              </a:xfrm>
            </p:grpSpPr>
            <p:pic>
              <p:nvPicPr>
                <p:cNvPr id="107" name="Picture 124">
                  <a:extLst>
                    <a:ext uri="{FF2B5EF4-FFF2-40B4-BE49-F238E27FC236}">
                      <a16:creationId xmlns:a16="http://schemas.microsoft.com/office/drawing/2014/main" id="{26CD1694-7070-A076-092B-4D24BB113C98}"/>
                    </a:ext>
                  </a:extLst>
                </p:cNvPr>
                <p:cNvPicPr>
                  <a:picLocks noChangeAspect="1"/>
                </p:cNvPicPr>
                <p:nvPr/>
              </p:nvPicPr>
              <p:blipFill rotWithShape="1">
                <a:blip r:embed="rId5"/>
                <a:srcRect l="3777" t="7079" r="72394" b="62844"/>
                <a:stretch/>
              </p:blipFill>
              <p:spPr>
                <a:xfrm>
                  <a:off x="3398726" y="225519"/>
                  <a:ext cx="1023594" cy="834207"/>
                </a:xfrm>
                <a:prstGeom prst="rect">
                  <a:avLst/>
                </a:prstGeom>
              </p:spPr>
            </p:pic>
            <p:pic>
              <p:nvPicPr>
                <p:cNvPr id="108" name="Picture 125">
                  <a:extLst>
                    <a:ext uri="{FF2B5EF4-FFF2-40B4-BE49-F238E27FC236}">
                      <a16:creationId xmlns:a16="http://schemas.microsoft.com/office/drawing/2014/main" id="{483CBC0D-981A-044C-A10B-FDF4E369567A}"/>
                    </a:ext>
                  </a:extLst>
                </p:cNvPr>
                <p:cNvPicPr>
                  <a:picLocks noChangeAspect="1"/>
                </p:cNvPicPr>
                <p:nvPr/>
              </p:nvPicPr>
              <p:blipFill rotWithShape="1">
                <a:blip r:embed="rId5"/>
                <a:srcRect l="3245" t="64362" r="72926" b="5561"/>
                <a:stretch/>
              </p:blipFill>
              <p:spPr>
                <a:xfrm>
                  <a:off x="3394212" y="1056065"/>
                  <a:ext cx="1023593" cy="834206"/>
                </a:xfrm>
                <a:prstGeom prst="rect">
                  <a:avLst/>
                </a:prstGeom>
              </p:spPr>
            </p:pic>
          </p:grpSp>
          <p:pic>
            <p:nvPicPr>
              <p:cNvPr id="106" name="Picture 123">
                <a:extLst>
                  <a:ext uri="{FF2B5EF4-FFF2-40B4-BE49-F238E27FC236}">
                    <a16:creationId xmlns:a16="http://schemas.microsoft.com/office/drawing/2014/main" id="{955D9F53-7430-2D90-8BF9-B34D28863B30}"/>
                  </a:ext>
                </a:extLst>
              </p:cNvPr>
              <p:cNvPicPr>
                <a:picLocks noChangeAspect="1"/>
              </p:cNvPicPr>
              <p:nvPr/>
            </p:nvPicPr>
            <p:blipFill rotWithShape="1">
              <a:blip r:embed="rId5"/>
              <a:srcRect l="91543" t="46717" r="18" b="38942"/>
              <a:stretch/>
            </p:blipFill>
            <p:spPr>
              <a:xfrm>
                <a:off x="3565679" y="1900288"/>
                <a:ext cx="343218" cy="376577"/>
              </a:xfrm>
              <a:prstGeom prst="rect">
                <a:avLst/>
              </a:prstGeom>
            </p:spPr>
          </p:pic>
        </p:grpSp>
        <p:grpSp>
          <p:nvGrpSpPr>
            <p:cNvPr id="109" name="Group 126">
              <a:extLst>
                <a:ext uri="{FF2B5EF4-FFF2-40B4-BE49-F238E27FC236}">
                  <a16:creationId xmlns:a16="http://schemas.microsoft.com/office/drawing/2014/main" id="{3499D8F7-58C9-F27C-923C-63CB63C2AA36}"/>
                </a:ext>
              </a:extLst>
            </p:cNvPr>
            <p:cNvGrpSpPr/>
            <p:nvPr/>
          </p:nvGrpSpPr>
          <p:grpSpPr>
            <a:xfrm rot="19901277">
              <a:off x="7082040" y="4501504"/>
              <a:ext cx="948833" cy="458926"/>
              <a:chOff x="3402986" y="215165"/>
              <a:chExt cx="2103923" cy="889084"/>
            </a:xfrm>
          </p:grpSpPr>
          <p:pic>
            <p:nvPicPr>
              <p:cNvPr id="110" name="Picture 127">
                <a:extLst>
                  <a:ext uri="{FF2B5EF4-FFF2-40B4-BE49-F238E27FC236}">
                    <a16:creationId xmlns:a16="http://schemas.microsoft.com/office/drawing/2014/main" id="{CBF179A5-6411-5387-F38F-8D926B012FC2}"/>
                  </a:ext>
                </a:extLst>
              </p:cNvPr>
              <p:cNvPicPr>
                <a:picLocks noChangeAspect="1"/>
              </p:cNvPicPr>
              <p:nvPr/>
            </p:nvPicPr>
            <p:blipFill rotWithShape="1">
              <a:blip r:embed="rId10"/>
              <a:srcRect l="3309" t="4933" r="63932" b="62960"/>
              <a:stretch/>
            </p:blipFill>
            <p:spPr>
              <a:xfrm>
                <a:off x="3402986" y="215165"/>
                <a:ext cx="1060239" cy="877439"/>
              </a:xfrm>
              <a:prstGeom prst="rect">
                <a:avLst/>
              </a:prstGeom>
            </p:spPr>
          </p:pic>
          <p:pic>
            <p:nvPicPr>
              <p:cNvPr id="111" name="Picture 128">
                <a:extLst>
                  <a:ext uri="{FF2B5EF4-FFF2-40B4-BE49-F238E27FC236}">
                    <a16:creationId xmlns:a16="http://schemas.microsoft.com/office/drawing/2014/main" id="{6B7673AE-C148-A777-48C8-3871971C5697}"/>
                  </a:ext>
                </a:extLst>
              </p:cNvPr>
              <p:cNvPicPr>
                <a:picLocks noChangeAspect="1"/>
              </p:cNvPicPr>
              <p:nvPr/>
            </p:nvPicPr>
            <p:blipFill rotWithShape="1">
              <a:blip r:embed="rId10"/>
              <a:srcRect l="3653" t="64915" r="63588" b="2978"/>
              <a:stretch/>
            </p:blipFill>
            <p:spPr>
              <a:xfrm>
                <a:off x="4446672" y="226811"/>
                <a:ext cx="1060237" cy="877438"/>
              </a:xfrm>
              <a:prstGeom prst="rect">
                <a:avLst/>
              </a:prstGeom>
            </p:spPr>
          </p:pic>
        </p:grpSp>
        <p:grpSp>
          <p:nvGrpSpPr>
            <p:cNvPr id="112" name="Group 129">
              <a:extLst>
                <a:ext uri="{FF2B5EF4-FFF2-40B4-BE49-F238E27FC236}">
                  <a16:creationId xmlns:a16="http://schemas.microsoft.com/office/drawing/2014/main" id="{A83906C8-5B25-6ED5-EB42-8799ECE90C6E}"/>
                </a:ext>
              </a:extLst>
            </p:cNvPr>
            <p:cNvGrpSpPr/>
            <p:nvPr/>
          </p:nvGrpSpPr>
          <p:grpSpPr>
            <a:xfrm rot="671036">
              <a:off x="6008458" y="4607774"/>
              <a:ext cx="1021608" cy="450119"/>
              <a:chOff x="2333625" y="1390650"/>
              <a:chExt cx="3174465" cy="1360170"/>
            </a:xfrm>
          </p:grpSpPr>
          <p:pic>
            <p:nvPicPr>
              <p:cNvPr id="113" name="Picture 130">
                <a:extLst>
                  <a:ext uri="{FF2B5EF4-FFF2-40B4-BE49-F238E27FC236}">
                    <a16:creationId xmlns:a16="http://schemas.microsoft.com/office/drawing/2014/main" id="{2CDA919C-130D-E6E9-EE62-2C221DB7EEA2}"/>
                  </a:ext>
                </a:extLst>
              </p:cNvPr>
              <p:cNvPicPr>
                <a:picLocks noChangeAspect="1"/>
              </p:cNvPicPr>
              <p:nvPr/>
            </p:nvPicPr>
            <p:blipFill rotWithShape="1">
              <a:blip r:embed="rId9"/>
              <a:srcRect l="2493" t="7720" r="64462" b="62558"/>
              <a:stretch/>
            </p:blipFill>
            <p:spPr>
              <a:xfrm>
                <a:off x="2333625" y="1390650"/>
                <a:ext cx="1623060" cy="1360170"/>
              </a:xfrm>
              <a:prstGeom prst="rect">
                <a:avLst/>
              </a:prstGeom>
            </p:spPr>
          </p:pic>
          <p:pic>
            <p:nvPicPr>
              <p:cNvPr id="114" name="Picture 131">
                <a:extLst>
                  <a:ext uri="{FF2B5EF4-FFF2-40B4-BE49-F238E27FC236}">
                    <a16:creationId xmlns:a16="http://schemas.microsoft.com/office/drawing/2014/main" id="{886C166F-1529-AD29-3834-23B8EF5AAC1C}"/>
                  </a:ext>
                </a:extLst>
              </p:cNvPr>
              <p:cNvPicPr>
                <a:picLocks noChangeAspect="1"/>
              </p:cNvPicPr>
              <p:nvPr/>
            </p:nvPicPr>
            <p:blipFill rotWithShape="1">
              <a:blip r:embed="rId9"/>
              <a:srcRect l="3656" t="69078" r="64618" b="4071"/>
              <a:stretch/>
            </p:blipFill>
            <p:spPr>
              <a:xfrm>
                <a:off x="3949800" y="1448212"/>
                <a:ext cx="1558290" cy="1228725"/>
              </a:xfrm>
              <a:prstGeom prst="rect">
                <a:avLst/>
              </a:prstGeom>
            </p:spPr>
          </p:pic>
        </p:grpSp>
        <p:grpSp>
          <p:nvGrpSpPr>
            <p:cNvPr id="115" name="Group 132">
              <a:extLst>
                <a:ext uri="{FF2B5EF4-FFF2-40B4-BE49-F238E27FC236}">
                  <a16:creationId xmlns:a16="http://schemas.microsoft.com/office/drawing/2014/main" id="{3ABEBD1D-D597-5004-7E05-E47F7F0CA5D0}"/>
                </a:ext>
              </a:extLst>
            </p:cNvPr>
            <p:cNvGrpSpPr/>
            <p:nvPr/>
          </p:nvGrpSpPr>
          <p:grpSpPr>
            <a:xfrm rot="2555780">
              <a:off x="5104208" y="4147067"/>
              <a:ext cx="970315" cy="439785"/>
              <a:chOff x="3385464" y="143214"/>
              <a:chExt cx="2123215" cy="878148"/>
            </a:xfrm>
          </p:grpSpPr>
          <p:pic>
            <p:nvPicPr>
              <p:cNvPr id="116" name="Picture 133">
                <a:extLst>
                  <a:ext uri="{FF2B5EF4-FFF2-40B4-BE49-F238E27FC236}">
                    <a16:creationId xmlns:a16="http://schemas.microsoft.com/office/drawing/2014/main" id="{8DC08CB9-8FFC-13B1-BDD6-056914401EDC}"/>
                  </a:ext>
                </a:extLst>
              </p:cNvPr>
              <p:cNvPicPr>
                <a:picLocks noChangeAspect="1"/>
              </p:cNvPicPr>
              <p:nvPr/>
            </p:nvPicPr>
            <p:blipFill rotWithShape="1">
              <a:blip r:embed="rId12"/>
              <a:srcRect l="2444" t="7787" r="62303" b="59237"/>
              <a:stretch/>
            </p:blipFill>
            <p:spPr>
              <a:xfrm>
                <a:off x="3385464" y="143214"/>
                <a:ext cx="1065963" cy="870081"/>
              </a:xfrm>
              <a:prstGeom prst="rect">
                <a:avLst/>
              </a:prstGeom>
            </p:spPr>
          </p:pic>
          <p:pic>
            <p:nvPicPr>
              <p:cNvPr id="117" name="Picture 134">
                <a:extLst>
                  <a:ext uri="{FF2B5EF4-FFF2-40B4-BE49-F238E27FC236}">
                    <a16:creationId xmlns:a16="http://schemas.microsoft.com/office/drawing/2014/main" id="{7F87E5C4-F379-E60F-DF47-3B3081CCACF4}"/>
                  </a:ext>
                </a:extLst>
              </p:cNvPr>
              <p:cNvPicPr>
                <a:picLocks noChangeAspect="1"/>
              </p:cNvPicPr>
              <p:nvPr/>
            </p:nvPicPr>
            <p:blipFill rotWithShape="1">
              <a:blip r:embed="rId12"/>
              <a:srcRect l="5026" t="63151" r="59721" b="3873"/>
              <a:stretch/>
            </p:blipFill>
            <p:spPr>
              <a:xfrm>
                <a:off x="4442717" y="151279"/>
                <a:ext cx="1065962" cy="870083"/>
              </a:xfrm>
              <a:prstGeom prst="rect">
                <a:avLst/>
              </a:prstGeom>
            </p:spPr>
          </p:pic>
        </p:grpSp>
        <p:pic>
          <p:nvPicPr>
            <p:cNvPr id="118" name="Picture 136">
              <a:extLst>
                <a:ext uri="{FF2B5EF4-FFF2-40B4-BE49-F238E27FC236}">
                  <a16:creationId xmlns:a16="http://schemas.microsoft.com/office/drawing/2014/main" id="{A24509D4-7F4C-F5F5-11DD-AEA3956BA42D}"/>
                </a:ext>
              </a:extLst>
            </p:cNvPr>
            <p:cNvPicPr>
              <a:picLocks noChangeAspect="1"/>
            </p:cNvPicPr>
            <p:nvPr/>
          </p:nvPicPr>
          <p:blipFill rotWithShape="1">
            <a:blip r:embed="rId11"/>
            <a:srcRect l="58427" t="7961" r="976" b="17410"/>
            <a:stretch/>
          </p:blipFill>
          <p:spPr>
            <a:xfrm>
              <a:off x="4833515" y="3261750"/>
              <a:ext cx="506368" cy="450710"/>
            </a:xfrm>
            <a:prstGeom prst="rect">
              <a:avLst/>
            </a:prstGeom>
          </p:spPr>
        </p:pic>
        <p:grpSp>
          <p:nvGrpSpPr>
            <p:cNvPr id="119" name="Group 137">
              <a:extLst>
                <a:ext uri="{FF2B5EF4-FFF2-40B4-BE49-F238E27FC236}">
                  <a16:creationId xmlns:a16="http://schemas.microsoft.com/office/drawing/2014/main" id="{640FEA20-505B-0F9E-BE19-1640DE055A66}"/>
                </a:ext>
              </a:extLst>
            </p:cNvPr>
            <p:cNvGrpSpPr/>
            <p:nvPr/>
          </p:nvGrpSpPr>
          <p:grpSpPr>
            <a:xfrm rot="19196139">
              <a:off x="5043577" y="1639029"/>
              <a:ext cx="1119144" cy="482542"/>
              <a:chOff x="5493420" y="2388437"/>
              <a:chExt cx="2055867" cy="834161"/>
            </a:xfrm>
          </p:grpSpPr>
          <p:pic>
            <p:nvPicPr>
              <p:cNvPr id="120" name="Picture 138">
                <a:extLst>
                  <a:ext uri="{FF2B5EF4-FFF2-40B4-BE49-F238E27FC236}">
                    <a16:creationId xmlns:a16="http://schemas.microsoft.com/office/drawing/2014/main" id="{A34538ED-F885-AB21-D30F-6433205E9515}"/>
                  </a:ext>
                </a:extLst>
              </p:cNvPr>
              <p:cNvPicPr>
                <a:picLocks noChangeAspect="1"/>
              </p:cNvPicPr>
              <p:nvPr/>
            </p:nvPicPr>
            <p:blipFill rotWithShape="1">
              <a:blip r:embed="rId13"/>
              <a:srcRect l="6166" t="6247" r="62334" b="61903"/>
              <a:stretch/>
            </p:blipFill>
            <p:spPr>
              <a:xfrm>
                <a:off x="5493420" y="2388437"/>
                <a:ext cx="977628" cy="828210"/>
              </a:xfrm>
              <a:prstGeom prst="rect">
                <a:avLst/>
              </a:prstGeom>
            </p:spPr>
          </p:pic>
          <p:pic>
            <p:nvPicPr>
              <p:cNvPr id="121" name="Picture 139">
                <a:extLst>
                  <a:ext uri="{FF2B5EF4-FFF2-40B4-BE49-F238E27FC236}">
                    <a16:creationId xmlns:a16="http://schemas.microsoft.com/office/drawing/2014/main" id="{C9A8045E-1326-142E-D106-2669BB8F8239}"/>
                  </a:ext>
                </a:extLst>
              </p:cNvPr>
              <p:cNvPicPr>
                <a:picLocks noChangeAspect="1"/>
              </p:cNvPicPr>
              <p:nvPr/>
            </p:nvPicPr>
            <p:blipFill rotWithShape="1">
              <a:blip r:embed="rId13"/>
              <a:srcRect l="5936" t="64998" r="61975" b="3152"/>
              <a:stretch/>
            </p:blipFill>
            <p:spPr>
              <a:xfrm>
                <a:off x="6553382" y="2394390"/>
                <a:ext cx="995905" cy="828208"/>
              </a:xfrm>
              <a:prstGeom prst="rect">
                <a:avLst/>
              </a:prstGeom>
            </p:spPr>
          </p:pic>
        </p:grpSp>
      </p:grpSp>
      <p:sp>
        <p:nvSpPr>
          <p:cNvPr id="122" name="文本框 7">
            <a:extLst>
              <a:ext uri="{FF2B5EF4-FFF2-40B4-BE49-F238E27FC236}">
                <a16:creationId xmlns:a16="http://schemas.microsoft.com/office/drawing/2014/main" id="{F53520A6-932E-275C-C9BD-06D4076C12E2}"/>
              </a:ext>
            </a:extLst>
          </p:cNvPr>
          <p:cNvSpPr txBox="1"/>
          <p:nvPr/>
        </p:nvSpPr>
        <p:spPr>
          <a:xfrm>
            <a:off x="1107445" y="5164055"/>
            <a:ext cx="9027492" cy="584775"/>
          </a:xfrm>
          <a:prstGeom prst="rect">
            <a:avLst/>
          </a:prstGeom>
          <a:noFill/>
        </p:spPr>
        <p:txBody>
          <a:bodyPr wrap="square">
            <a:spAutoFit/>
          </a:bodyPr>
          <a:lstStyle/>
          <a:p>
            <a:pPr algn="just"/>
            <a:r>
              <a:rPr lang="zh-CN" altLang="en-US" sz="1600" dirty="0">
                <a:latin typeface="Arial" panose="020B0604020202020204" pitchFamily="34" charset="0"/>
                <a:cs typeface="Arial" panose="020B0604020202020204" pitchFamily="34" charset="0"/>
              </a:rPr>
              <a:t>Sub </a:t>
            </a:r>
            <a:r>
              <a:rPr lang="en-US" altLang="zh-CN" sz="1600" dirty="0">
                <a:latin typeface="Arial" panose="020B0604020202020204" pitchFamily="34" charset="0"/>
                <a:cs typeface="Arial" panose="020B0604020202020204" pitchFamily="34" charset="0"/>
              </a:rPr>
              <a:t>- </a:t>
            </a:r>
            <a:r>
              <a:rPr lang="zh-CN" altLang="en-US" sz="1600" i="1" dirty="0">
                <a:latin typeface="Arial" panose="020B0604020202020204" pitchFamily="34" charset="0"/>
                <a:cs typeface="Arial" panose="020B0604020202020204" pitchFamily="34" charset="0"/>
              </a:rPr>
              <a:t>subcortex</a:t>
            </a:r>
            <a:r>
              <a:rPr lang="zh-CN" altLang="en-US" sz="1600" dirty="0">
                <a:latin typeface="Arial" panose="020B0604020202020204" pitchFamily="34" charset="0"/>
                <a:cs typeface="Arial" panose="020B0604020202020204" pitchFamily="34" charset="0"/>
              </a:rPr>
              <a:t>;              VS </a:t>
            </a:r>
            <a:r>
              <a:rPr lang="en-US" altLang="zh-CN" sz="1600" dirty="0">
                <a:latin typeface="Arial" panose="020B0604020202020204" pitchFamily="34" charset="0"/>
                <a:cs typeface="Arial" panose="020B0604020202020204" pitchFamily="34" charset="0"/>
              </a:rPr>
              <a:t>- </a:t>
            </a:r>
            <a:r>
              <a:rPr lang="zh-CN" altLang="en-US" sz="1600" i="1" dirty="0">
                <a:latin typeface="Arial" panose="020B0604020202020204" pitchFamily="34" charset="0"/>
                <a:cs typeface="Arial" panose="020B0604020202020204" pitchFamily="34" charset="0"/>
              </a:rPr>
              <a:t>visual</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                  </a:t>
            </a:r>
            <a:r>
              <a:rPr lang="zh-CN" altLang="en-US" sz="1600" dirty="0">
                <a:latin typeface="Arial" panose="020B0604020202020204" pitchFamily="34" charset="0"/>
                <a:cs typeface="Arial" panose="020B0604020202020204" pitchFamily="34" charset="0"/>
              </a:rPr>
              <a:t>SM</a:t>
            </a:r>
            <a:r>
              <a:rPr lang="en-US" altLang="zh-CN" sz="1600" dirty="0">
                <a:latin typeface="Arial" panose="020B0604020202020204" pitchFamily="34" charset="0"/>
                <a:cs typeface="Arial" panose="020B0604020202020204" pitchFamily="34" charset="0"/>
              </a:rPr>
              <a:t> - </a:t>
            </a:r>
            <a:r>
              <a:rPr lang="zh-CN" altLang="en-US" sz="1600" i="1" dirty="0">
                <a:latin typeface="Arial" panose="020B0604020202020204" pitchFamily="34" charset="0"/>
                <a:cs typeface="Arial" panose="020B0604020202020204" pitchFamily="34" charset="0"/>
              </a:rPr>
              <a:t>somatomotor</a:t>
            </a:r>
            <a:r>
              <a:rPr lang="zh-CN" altLang="en-US" sz="1600" dirty="0">
                <a:latin typeface="Arial" panose="020B0604020202020204" pitchFamily="34" charset="0"/>
                <a:cs typeface="Arial" panose="020B0604020202020204" pitchFamily="34" charset="0"/>
              </a:rPr>
              <a:t>;                   Att</a:t>
            </a:r>
            <a:r>
              <a:rPr lang="en-US" altLang="zh-CN" sz="1600" dirty="0">
                <a:latin typeface="Arial" panose="020B0604020202020204" pitchFamily="34" charset="0"/>
                <a:cs typeface="Arial" panose="020B0604020202020204" pitchFamily="34" charset="0"/>
              </a:rPr>
              <a:t> - </a:t>
            </a:r>
            <a:r>
              <a:rPr lang="zh-CN" altLang="en-US" sz="1600" i="1" dirty="0">
                <a:latin typeface="Arial" panose="020B0604020202020204" pitchFamily="34" charset="0"/>
                <a:cs typeface="Arial" panose="020B0604020202020204" pitchFamily="34" charset="0"/>
              </a:rPr>
              <a:t>attention</a:t>
            </a:r>
            <a:r>
              <a:rPr lang="zh-CN" altLang="en-US" sz="1600" dirty="0">
                <a:latin typeface="Arial" panose="020B0604020202020204" pitchFamily="34" charset="0"/>
                <a:cs typeface="Arial" panose="020B0604020202020204" pitchFamily="34" charset="0"/>
              </a:rPr>
              <a:t>; </a:t>
            </a:r>
            <a:endParaRPr lang="en-US" altLang="zh-CN" sz="1600" dirty="0">
              <a:latin typeface="Arial" panose="020B0604020202020204" pitchFamily="34" charset="0"/>
              <a:cs typeface="Arial" panose="020B0604020202020204" pitchFamily="34" charset="0"/>
            </a:endParaRPr>
          </a:p>
          <a:p>
            <a:pPr algn="just"/>
            <a:r>
              <a:rPr lang="zh-CN" altLang="en-US" sz="1600" dirty="0">
                <a:latin typeface="Arial" panose="020B0604020202020204" pitchFamily="34" charset="0"/>
                <a:cs typeface="Arial" panose="020B0604020202020204" pitchFamily="34" charset="0"/>
              </a:rPr>
              <a:t>LM</a:t>
            </a:r>
            <a:r>
              <a:rPr lang="en-US" altLang="zh-CN" sz="1600" dirty="0">
                <a:latin typeface="Arial" panose="020B0604020202020204" pitchFamily="34" charset="0"/>
                <a:cs typeface="Arial" panose="020B0604020202020204" pitchFamily="34" charset="0"/>
              </a:rPr>
              <a:t> - </a:t>
            </a:r>
            <a:r>
              <a:rPr lang="zh-CN" altLang="en-US" sz="1600" i="1" dirty="0">
                <a:latin typeface="Arial" panose="020B0604020202020204" pitchFamily="34" charset="0"/>
                <a:cs typeface="Arial" panose="020B0604020202020204" pitchFamily="34" charset="0"/>
              </a:rPr>
              <a:t>limbic</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                     </a:t>
            </a:r>
            <a:r>
              <a:rPr lang="zh-CN" altLang="en-US" sz="1600" dirty="0">
                <a:latin typeface="Arial" panose="020B0604020202020204" pitchFamily="34" charset="0"/>
                <a:cs typeface="Arial" panose="020B0604020202020204" pitchFamily="34" charset="0"/>
              </a:rPr>
              <a:t>FP</a:t>
            </a:r>
            <a:r>
              <a:rPr lang="en-US" altLang="zh-CN" sz="1600" dirty="0">
                <a:latin typeface="Arial" panose="020B0604020202020204" pitchFamily="34" charset="0"/>
                <a:cs typeface="Arial" panose="020B0604020202020204" pitchFamily="34" charset="0"/>
              </a:rPr>
              <a:t>  - </a:t>
            </a:r>
            <a:r>
              <a:rPr lang="zh-CN" altLang="en-US" sz="1600" i="1" dirty="0">
                <a:latin typeface="Arial" panose="020B0604020202020204" pitchFamily="34" charset="0"/>
                <a:cs typeface="Arial" panose="020B0604020202020204" pitchFamily="34" charset="0"/>
              </a:rPr>
              <a:t>frontoparietal</a:t>
            </a:r>
            <a:r>
              <a:rPr lang="zh-CN" altLang="en-US" sz="1600" dirty="0">
                <a:latin typeface="Arial" panose="020B0604020202020204" pitchFamily="34" charset="0"/>
                <a:cs typeface="Arial" panose="020B0604020202020204" pitchFamily="34" charset="0"/>
              </a:rPr>
              <a:t>;      </a:t>
            </a:r>
            <a:r>
              <a:rPr lang="zh-CN" altLang="en-US" sz="1600" dirty="0" smtClean="0">
                <a:latin typeface="Arial" panose="020B0604020202020204" pitchFamily="34" charset="0"/>
                <a:cs typeface="Arial" panose="020B0604020202020204" pitchFamily="34" charset="0"/>
              </a:rPr>
              <a:t>D</a:t>
            </a:r>
            <a:r>
              <a:rPr lang="zh-CN" altLang="en-US" sz="1600" dirty="0">
                <a:latin typeface="Arial" panose="020B0604020202020204" pitchFamily="34" charset="0"/>
                <a:cs typeface="Arial" panose="020B0604020202020204" pitchFamily="34" charset="0"/>
              </a:rPr>
              <a:t>MN</a:t>
            </a:r>
            <a:r>
              <a:rPr lang="en-US" altLang="zh-CN" sz="1600" dirty="0">
                <a:latin typeface="Arial" panose="020B0604020202020204" pitchFamily="34" charset="0"/>
                <a:cs typeface="Arial" panose="020B0604020202020204" pitchFamily="34" charset="0"/>
              </a:rPr>
              <a:t> - </a:t>
            </a:r>
            <a:r>
              <a:rPr lang="zh-CN" altLang="en-US" sz="1600" i="1" dirty="0">
                <a:latin typeface="Arial" panose="020B0604020202020204" pitchFamily="34" charset="0"/>
                <a:cs typeface="Arial" panose="020B0604020202020204" pitchFamily="34" charset="0"/>
              </a:rPr>
              <a:t>default mode network</a:t>
            </a:r>
          </a:p>
        </p:txBody>
      </p:sp>
    </p:spTree>
    <p:extLst>
      <p:ext uri="{BB962C8B-B14F-4D97-AF65-F5344CB8AC3E}">
        <p14:creationId xmlns:p14="http://schemas.microsoft.com/office/powerpoint/2010/main" val="2018620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960A-E765-FEF5-505C-DC5C26ED9B63}"/>
            </a:ext>
          </a:extLst>
        </p:cNvPr>
        <p:cNvGrpSpPr/>
        <p:nvPr/>
      </p:nvGrpSpPr>
      <p:grpSpPr>
        <a:xfrm>
          <a:off x="0" y="0"/>
          <a:ext cx="0" cy="0"/>
          <a:chOff x="0" y="0"/>
          <a:chExt cx="0" cy="0"/>
        </a:xfrm>
      </p:grpSpPr>
      <p:pic>
        <p:nvPicPr>
          <p:cNvPr id="5" name="Picture 2" descr="Nanyang Technological University - NTU Singapore">
            <a:extLst>
              <a:ext uri="{FF2B5EF4-FFF2-40B4-BE49-F238E27FC236}">
                <a16:creationId xmlns:a16="http://schemas.microsoft.com/office/drawing/2014/main" id="{F8BC5A09-BF25-C2D5-E9F6-4F53D8825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8">
            <a:extLst>
              <a:ext uri="{FF2B5EF4-FFF2-40B4-BE49-F238E27FC236}">
                <a16:creationId xmlns:a16="http://schemas.microsoft.com/office/drawing/2014/main" id="{14F0D5F9-B1BE-6096-BAF4-01BD554501A4}"/>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6A580A-A12E-C9B2-5EA5-BBB0AE64AD02}"/>
              </a:ext>
            </a:extLst>
          </p:cNvPr>
          <p:cNvSpPr txBox="1"/>
          <p:nvPr/>
        </p:nvSpPr>
        <p:spPr>
          <a:xfrm>
            <a:off x="34633" y="159348"/>
            <a:ext cx="10204742" cy="461665"/>
          </a:xfrm>
          <a:prstGeom prst="rect">
            <a:avLst/>
          </a:prstGeom>
          <a:noFill/>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Interpretability – structure-function interactions</a:t>
            </a:r>
            <a:endParaRPr lang="en-US" sz="2400" b="1" dirty="0">
              <a:solidFill>
                <a:srgbClr val="181C62"/>
              </a:solidFill>
              <a:latin typeface="Arial" panose="020B0604020202020204" pitchFamily="34" charset="0"/>
              <a:cs typeface="Arial" panose="020B0604020202020204" pitchFamily="34" charset="0"/>
            </a:endParaRPr>
          </a:p>
        </p:txBody>
      </p:sp>
      <p:sp>
        <p:nvSpPr>
          <p:cNvPr id="91" name="TextBox 3">
            <a:extLst>
              <a:ext uri="{FF2B5EF4-FFF2-40B4-BE49-F238E27FC236}">
                <a16:creationId xmlns:a16="http://schemas.microsoft.com/office/drawing/2014/main" id="{6F4BE14A-A67A-6CEF-062F-39D8D99BEE8E}"/>
              </a:ext>
            </a:extLst>
          </p:cNvPr>
          <p:cNvSpPr txBox="1"/>
          <p:nvPr/>
        </p:nvSpPr>
        <p:spPr>
          <a:xfrm>
            <a:off x="481164" y="736735"/>
            <a:ext cx="3751167"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(a)</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Learned interactive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weights</a:t>
            </a:r>
            <a:endParaRPr lang="en-US" sz="2000" dirty="0">
              <a:latin typeface="Arial" panose="020B0604020202020204" pitchFamily="34" charset="0"/>
              <a:cs typeface="Arial" panose="020B0604020202020204" pitchFamily="34" charset="0"/>
            </a:endParaRPr>
          </a:p>
        </p:txBody>
      </p:sp>
      <p:sp>
        <p:nvSpPr>
          <p:cNvPr id="92" name="TextBox 4">
            <a:extLst>
              <a:ext uri="{FF2B5EF4-FFF2-40B4-BE49-F238E27FC236}">
                <a16:creationId xmlns:a16="http://schemas.microsoft.com/office/drawing/2014/main" id="{0C5AD6B4-12B5-2DF9-B0DB-DA1744B97866}"/>
              </a:ext>
            </a:extLst>
          </p:cNvPr>
          <p:cNvSpPr txBox="1"/>
          <p:nvPr/>
        </p:nvSpPr>
        <p:spPr>
          <a:xfrm>
            <a:off x="5790797" y="748659"/>
            <a:ext cx="539750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(b)</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Discriminative </a:t>
            </a:r>
            <a:r>
              <a:rPr lang="en-US" altLang="zh-CN" sz="2000" dirty="0" smtClean="0">
                <a:latin typeface="Arial" panose="020B0604020202020204" pitchFamily="34" charset="0"/>
                <a:cs typeface="Arial" panose="020B0604020202020204" pitchFamily="34" charset="0"/>
              </a:rPr>
              <a:t>interactions</a:t>
            </a:r>
            <a:endParaRPr lang="en-US" sz="2000" dirty="0">
              <a:latin typeface="Arial" panose="020B0604020202020204" pitchFamily="34" charset="0"/>
              <a:cs typeface="Arial" panose="020B0604020202020204" pitchFamily="34" charset="0"/>
            </a:endParaRPr>
          </a:p>
        </p:txBody>
      </p:sp>
      <p:grpSp>
        <p:nvGrpSpPr>
          <p:cNvPr id="93" name="组合 92">
            <a:extLst>
              <a:ext uri="{FF2B5EF4-FFF2-40B4-BE49-F238E27FC236}">
                <a16:creationId xmlns:a16="http://schemas.microsoft.com/office/drawing/2014/main" id="{AC0D6F13-0283-E63E-023C-C8E56ABE195A}"/>
              </a:ext>
            </a:extLst>
          </p:cNvPr>
          <p:cNvGrpSpPr/>
          <p:nvPr/>
        </p:nvGrpSpPr>
        <p:grpSpPr>
          <a:xfrm>
            <a:off x="9226016" y="1935007"/>
            <a:ext cx="797883" cy="2385763"/>
            <a:chOff x="9034415" y="1879863"/>
            <a:chExt cx="797883" cy="2385763"/>
          </a:xfrm>
        </p:grpSpPr>
        <p:sp>
          <p:nvSpPr>
            <p:cNvPr id="94" name="Rectangle 20">
              <a:extLst>
                <a:ext uri="{FF2B5EF4-FFF2-40B4-BE49-F238E27FC236}">
                  <a16:creationId xmlns:a16="http://schemas.microsoft.com/office/drawing/2014/main" id="{2899664C-45CE-D025-D1B2-23B74DA5C9FC}"/>
                </a:ext>
              </a:extLst>
            </p:cNvPr>
            <p:cNvSpPr/>
            <p:nvPr/>
          </p:nvSpPr>
          <p:spPr>
            <a:xfrm rot="5400000">
              <a:off x="8439361" y="2872690"/>
              <a:ext cx="238576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Edge importance</a:t>
              </a:r>
              <a:endParaRPr lang="en-SG" altLang="zh-CN" sz="2000" dirty="0"/>
            </a:p>
          </p:txBody>
        </p:sp>
        <p:pic>
          <p:nvPicPr>
            <p:cNvPr id="95" name="Picture 21">
              <a:extLst>
                <a:ext uri="{FF2B5EF4-FFF2-40B4-BE49-F238E27FC236}">
                  <a16:creationId xmlns:a16="http://schemas.microsoft.com/office/drawing/2014/main" id="{61358F9C-1B5B-116D-F33E-60758B0E6496}"/>
                </a:ext>
              </a:extLst>
            </p:cNvPr>
            <p:cNvPicPr>
              <a:picLocks noChangeAspect="1"/>
            </p:cNvPicPr>
            <p:nvPr/>
          </p:nvPicPr>
          <p:blipFill rotWithShape="1">
            <a:blip r:embed="rId4">
              <a:extLst>
                <a:ext uri="{28A0092B-C50C-407E-A947-70E740481C1C}">
                  <a14:useLocalDpi xmlns:a14="http://schemas.microsoft.com/office/drawing/2010/main" val="0"/>
                </a:ext>
              </a:extLst>
            </a:blip>
            <a:srcRect l="20057" t="2854" r="64392" b="4109"/>
            <a:stretch/>
          </p:blipFill>
          <p:spPr>
            <a:xfrm>
              <a:off x="9308532" y="2432026"/>
              <a:ext cx="128106" cy="892119"/>
            </a:xfrm>
            <a:prstGeom prst="rect">
              <a:avLst/>
            </a:prstGeom>
          </p:spPr>
        </p:pic>
        <p:sp>
          <p:nvSpPr>
            <p:cNvPr id="96" name="Rectangle 22">
              <a:extLst>
                <a:ext uri="{FF2B5EF4-FFF2-40B4-BE49-F238E27FC236}">
                  <a16:creationId xmlns:a16="http://schemas.microsoft.com/office/drawing/2014/main" id="{CA6DC363-0F44-8698-4D4E-2D2360C8F6CE}"/>
                </a:ext>
              </a:extLst>
            </p:cNvPr>
            <p:cNvSpPr/>
            <p:nvPr/>
          </p:nvSpPr>
          <p:spPr>
            <a:xfrm>
              <a:off x="9034415" y="3273965"/>
              <a:ext cx="705945"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0.5</a:t>
              </a:r>
            </a:p>
          </p:txBody>
        </p:sp>
        <p:sp>
          <p:nvSpPr>
            <p:cNvPr id="97" name="Rectangle 23">
              <a:extLst>
                <a:ext uri="{FF2B5EF4-FFF2-40B4-BE49-F238E27FC236}">
                  <a16:creationId xmlns:a16="http://schemas.microsoft.com/office/drawing/2014/main" id="{CFECC425-7AD2-1AEA-9061-C73C0D82CAF5}"/>
                </a:ext>
              </a:extLst>
            </p:cNvPr>
            <p:cNvSpPr/>
            <p:nvPr/>
          </p:nvSpPr>
          <p:spPr>
            <a:xfrm>
              <a:off x="9159429" y="2031916"/>
              <a:ext cx="473628"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1</a:t>
              </a:r>
            </a:p>
          </p:txBody>
        </p:sp>
      </p:grpSp>
      <p:grpSp>
        <p:nvGrpSpPr>
          <p:cNvPr id="98" name="组合 97">
            <a:extLst>
              <a:ext uri="{FF2B5EF4-FFF2-40B4-BE49-F238E27FC236}">
                <a16:creationId xmlns:a16="http://schemas.microsoft.com/office/drawing/2014/main" id="{938445D9-AFBE-2F68-AE12-14CC8BDB1683}"/>
              </a:ext>
            </a:extLst>
          </p:cNvPr>
          <p:cNvGrpSpPr/>
          <p:nvPr/>
        </p:nvGrpSpPr>
        <p:grpSpPr>
          <a:xfrm>
            <a:off x="4283310" y="2076455"/>
            <a:ext cx="797883" cy="2385763"/>
            <a:chOff x="9034415" y="1879863"/>
            <a:chExt cx="797883" cy="2385763"/>
          </a:xfrm>
        </p:grpSpPr>
        <p:sp>
          <p:nvSpPr>
            <p:cNvPr id="99" name="Rectangle 20">
              <a:extLst>
                <a:ext uri="{FF2B5EF4-FFF2-40B4-BE49-F238E27FC236}">
                  <a16:creationId xmlns:a16="http://schemas.microsoft.com/office/drawing/2014/main" id="{920877C4-3FDD-2FA4-EDA4-26005AA47735}"/>
                </a:ext>
              </a:extLst>
            </p:cNvPr>
            <p:cNvSpPr/>
            <p:nvPr/>
          </p:nvSpPr>
          <p:spPr>
            <a:xfrm rot="5400000">
              <a:off x="8439361" y="2872690"/>
              <a:ext cx="2385763"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Edge importance</a:t>
              </a:r>
              <a:endParaRPr lang="en-SG" altLang="zh-CN" sz="2000" dirty="0"/>
            </a:p>
          </p:txBody>
        </p:sp>
        <p:sp>
          <p:nvSpPr>
            <p:cNvPr id="101" name="Rectangle 22">
              <a:extLst>
                <a:ext uri="{FF2B5EF4-FFF2-40B4-BE49-F238E27FC236}">
                  <a16:creationId xmlns:a16="http://schemas.microsoft.com/office/drawing/2014/main" id="{67838285-248D-9D53-8A9C-96B9BABD48C4}"/>
                </a:ext>
              </a:extLst>
            </p:cNvPr>
            <p:cNvSpPr/>
            <p:nvPr/>
          </p:nvSpPr>
          <p:spPr>
            <a:xfrm>
              <a:off x="9034415" y="3273965"/>
              <a:ext cx="705945"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0.5</a:t>
              </a:r>
            </a:p>
          </p:txBody>
        </p:sp>
        <p:sp>
          <p:nvSpPr>
            <p:cNvPr id="102" name="Rectangle 23">
              <a:extLst>
                <a:ext uri="{FF2B5EF4-FFF2-40B4-BE49-F238E27FC236}">
                  <a16:creationId xmlns:a16="http://schemas.microsoft.com/office/drawing/2014/main" id="{3E85D7C6-4BDC-EDE1-5B05-F923A0777003}"/>
                </a:ext>
              </a:extLst>
            </p:cNvPr>
            <p:cNvSpPr/>
            <p:nvPr/>
          </p:nvSpPr>
          <p:spPr>
            <a:xfrm>
              <a:off x="9159429" y="2031916"/>
              <a:ext cx="473628" cy="40011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1</a:t>
              </a:r>
            </a:p>
          </p:txBody>
        </p:sp>
      </p:grpSp>
      <p:sp>
        <p:nvSpPr>
          <p:cNvPr id="103" name="TextBox 4">
            <a:extLst>
              <a:ext uri="{FF2B5EF4-FFF2-40B4-BE49-F238E27FC236}">
                <a16:creationId xmlns:a16="http://schemas.microsoft.com/office/drawing/2014/main" id="{3F02D5A8-4AC9-3E83-B8C5-AD2AF65515B2}"/>
              </a:ext>
            </a:extLst>
          </p:cNvPr>
          <p:cNvSpPr txBox="1"/>
          <p:nvPr/>
        </p:nvSpPr>
        <p:spPr>
          <a:xfrm>
            <a:off x="6163807" y="1152531"/>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Left</a:t>
            </a:r>
            <a:endParaRPr lang="en-US" sz="2000" dirty="0">
              <a:latin typeface="Arial" panose="020B0604020202020204" pitchFamily="34" charset="0"/>
              <a:cs typeface="Arial" panose="020B0604020202020204" pitchFamily="34" charset="0"/>
            </a:endParaRPr>
          </a:p>
        </p:txBody>
      </p:sp>
      <p:sp>
        <p:nvSpPr>
          <p:cNvPr id="104" name="TextBox 4">
            <a:extLst>
              <a:ext uri="{FF2B5EF4-FFF2-40B4-BE49-F238E27FC236}">
                <a16:creationId xmlns:a16="http://schemas.microsoft.com/office/drawing/2014/main" id="{7E1F27EE-F79D-7229-2528-5F2990430416}"/>
              </a:ext>
            </a:extLst>
          </p:cNvPr>
          <p:cNvSpPr txBox="1"/>
          <p:nvPr/>
        </p:nvSpPr>
        <p:spPr>
          <a:xfrm>
            <a:off x="7952716" y="1152531"/>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Right</a:t>
            </a:r>
            <a:endParaRPr lang="en-US" sz="2000" dirty="0">
              <a:latin typeface="Arial" panose="020B0604020202020204" pitchFamily="34" charset="0"/>
              <a:cs typeface="Arial" panose="020B0604020202020204" pitchFamily="34" charset="0"/>
            </a:endParaRPr>
          </a:p>
        </p:txBody>
      </p:sp>
      <p:sp>
        <p:nvSpPr>
          <p:cNvPr id="105" name="TextBox 4">
            <a:extLst>
              <a:ext uri="{FF2B5EF4-FFF2-40B4-BE49-F238E27FC236}">
                <a16:creationId xmlns:a16="http://schemas.microsoft.com/office/drawing/2014/main" id="{B5CADA32-096F-033C-C88B-177D416D0B8F}"/>
              </a:ext>
            </a:extLst>
          </p:cNvPr>
          <p:cNvSpPr txBox="1"/>
          <p:nvPr/>
        </p:nvSpPr>
        <p:spPr>
          <a:xfrm>
            <a:off x="7025703" y="5199992"/>
            <a:ext cx="1152881"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Vermis</a:t>
            </a:r>
            <a:endParaRPr lang="en-US" sz="2000" dirty="0">
              <a:latin typeface="Arial" panose="020B0604020202020204" pitchFamily="34" charset="0"/>
              <a:cs typeface="Arial" panose="020B0604020202020204" pitchFamily="34" charset="0"/>
            </a:endParaRPr>
          </a:p>
        </p:txBody>
      </p:sp>
      <p:sp>
        <p:nvSpPr>
          <p:cNvPr id="106" name="TextBox 4">
            <a:extLst>
              <a:ext uri="{FF2B5EF4-FFF2-40B4-BE49-F238E27FC236}">
                <a16:creationId xmlns:a16="http://schemas.microsoft.com/office/drawing/2014/main" id="{1025690E-055A-ED43-DADD-63C7EB9B4973}"/>
              </a:ext>
            </a:extLst>
          </p:cNvPr>
          <p:cNvSpPr txBox="1"/>
          <p:nvPr/>
        </p:nvSpPr>
        <p:spPr>
          <a:xfrm>
            <a:off x="1992062" y="5199992"/>
            <a:ext cx="1152881"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Vermis</a:t>
            </a:r>
            <a:endParaRPr lang="en-US" sz="2000" dirty="0">
              <a:latin typeface="Arial" panose="020B0604020202020204" pitchFamily="34" charset="0"/>
              <a:cs typeface="Arial" panose="020B0604020202020204" pitchFamily="34" charset="0"/>
            </a:endParaRPr>
          </a:p>
        </p:txBody>
      </p:sp>
      <p:sp>
        <p:nvSpPr>
          <p:cNvPr id="107" name="TextBox 4">
            <a:extLst>
              <a:ext uri="{FF2B5EF4-FFF2-40B4-BE49-F238E27FC236}">
                <a16:creationId xmlns:a16="http://schemas.microsoft.com/office/drawing/2014/main" id="{8C25F7FF-00D4-D598-775B-428ADE775313}"/>
              </a:ext>
            </a:extLst>
          </p:cNvPr>
          <p:cNvSpPr txBox="1"/>
          <p:nvPr/>
        </p:nvSpPr>
        <p:spPr>
          <a:xfrm>
            <a:off x="979893" y="1126460"/>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Left</a:t>
            </a:r>
            <a:endParaRPr lang="en-US" sz="2000" dirty="0">
              <a:latin typeface="Arial" panose="020B0604020202020204" pitchFamily="34" charset="0"/>
              <a:cs typeface="Arial" panose="020B0604020202020204" pitchFamily="34" charset="0"/>
            </a:endParaRPr>
          </a:p>
        </p:txBody>
      </p:sp>
      <p:sp>
        <p:nvSpPr>
          <p:cNvPr id="108" name="TextBox 4">
            <a:extLst>
              <a:ext uri="{FF2B5EF4-FFF2-40B4-BE49-F238E27FC236}">
                <a16:creationId xmlns:a16="http://schemas.microsoft.com/office/drawing/2014/main" id="{F446FED7-8C93-231C-D2BC-22D5B5B3B45B}"/>
              </a:ext>
            </a:extLst>
          </p:cNvPr>
          <p:cNvSpPr txBox="1"/>
          <p:nvPr/>
        </p:nvSpPr>
        <p:spPr>
          <a:xfrm>
            <a:off x="2768802" y="1126460"/>
            <a:ext cx="871178"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Right</a:t>
            </a:r>
            <a:endParaRPr lang="en-US" sz="2000" dirty="0">
              <a:latin typeface="Arial" panose="020B0604020202020204" pitchFamily="34" charset="0"/>
              <a:cs typeface="Arial" panose="020B0604020202020204" pitchFamily="34" charset="0"/>
            </a:endParaRPr>
          </a:p>
        </p:txBody>
      </p:sp>
      <p:pic>
        <p:nvPicPr>
          <p:cNvPr id="114" name="Picture 28">
            <a:extLst>
              <a:ext uri="{FF2B5EF4-FFF2-40B4-BE49-F238E27FC236}">
                <a16:creationId xmlns:a16="http://schemas.microsoft.com/office/drawing/2014/main" id="{02881523-3804-E89B-A002-6BA9C5477AB7}"/>
              </a:ext>
            </a:extLst>
          </p:cNvPr>
          <p:cNvPicPr>
            <a:picLocks noChangeAspect="1"/>
          </p:cNvPicPr>
          <p:nvPr/>
        </p:nvPicPr>
        <p:blipFill rotWithShape="1">
          <a:blip r:embed="rId5"/>
          <a:srcRect l="2015" t="5272" r="55826" b="60744"/>
          <a:stretch/>
        </p:blipFill>
        <p:spPr>
          <a:xfrm>
            <a:off x="5408309" y="1582099"/>
            <a:ext cx="1877155" cy="1545790"/>
          </a:xfrm>
          <a:prstGeom prst="rect">
            <a:avLst/>
          </a:prstGeom>
        </p:spPr>
      </p:pic>
      <p:pic>
        <p:nvPicPr>
          <p:cNvPr id="115" name="Picture 29">
            <a:extLst>
              <a:ext uri="{FF2B5EF4-FFF2-40B4-BE49-F238E27FC236}">
                <a16:creationId xmlns:a16="http://schemas.microsoft.com/office/drawing/2014/main" id="{562EA527-5752-FBE5-E7F7-188DCE6BD5BF}"/>
              </a:ext>
            </a:extLst>
          </p:cNvPr>
          <p:cNvPicPr>
            <a:picLocks noChangeAspect="1"/>
          </p:cNvPicPr>
          <p:nvPr/>
        </p:nvPicPr>
        <p:blipFill rotWithShape="1">
          <a:blip r:embed="rId5"/>
          <a:srcRect l="57971" t="4545" r="-130" b="60247"/>
          <a:stretch/>
        </p:blipFill>
        <p:spPr>
          <a:xfrm>
            <a:off x="7383309" y="1587378"/>
            <a:ext cx="1851276" cy="1579373"/>
          </a:xfrm>
          <a:prstGeom prst="rect">
            <a:avLst/>
          </a:prstGeom>
        </p:spPr>
      </p:pic>
      <p:pic>
        <p:nvPicPr>
          <p:cNvPr id="116" name="Picture 30">
            <a:extLst>
              <a:ext uri="{FF2B5EF4-FFF2-40B4-BE49-F238E27FC236}">
                <a16:creationId xmlns:a16="http://schemas.microsoft.com/office/drawing/2014/main" id="{D12D0139-DC90-C914-EA59-DC6CB44BA4B5}"/>
              </a:ext>
            </a:extLst>
          </p:cNvPr>
          <p:cNvPicPr>
            <a:picLocks noChangeAspect="1"/>
          </p:cNvPicPr>
          <p:nvPr/>
        </p:nvPicPr>
        <p:blipFill rotWithShape="1">
          <a:blip r:embed="rId5"/>
          <a:srcRect l="3049" t="67227" r="54792" b="1139"/>
          <a:stretch/>
        </p:blipFill>
        <p:spPr>
          <a:xfrm>
            <a:off x="5472193" y="3260949"/>
            <a:ext cx="1896610" cy="1453842"/>
          </a:xfrm>
          <a:prstGeom prst="rect">
            <a:avLst/>
          </a:prstGeom>
        </p:spPr>
      </p:pic>
      <p:pic>
        <p:nvPicPr>
          <p:cNvPr id="117" name="Picture 31">
            <a:extLst>
              <a:ext uri="{FF2B5EF4-FFF2-40B4-BE49-F238E27FC236}">
                <a16:creationId xmlns:a16="http://schemas.microsoft.com/office/drawing/2014/main" id="{166C8AA3-E2F1-3FFB-6E75-7C0E4A116EF7}"/>
              </a:ext>
            </a:extLst>
          </p:cNvPr>
          <p:cNvPicPr>
            <a:picLocks noChangeAspect="1"/>
          </p:cNvPicPr>
          <p:nvPr/>
        </p:nvPicPr>
        <p:blipFill rotWithShape="1">
          <a:blip r:embed="rId5"/>
          <a:srcRect l="57600" t="66721" r="241" b="844"/>
          <a:stretch/>
        </p:blipFill>
        <p:spPr>
          <a:xfrm>
            <a:off x="7501932" y="3285522"/>
            <a:ext cx="1794066" cy="1410075"/>
          </a:xfrm>
          <a:prstGeom prst="rect">
            <a:avLst/>
          </a:prstGeom>
        </p:spPr>
      </p:pic>
      <p:pic>
        <p:nvPicPr>
          <p:cNvPr id="118" name="Picture 32">
            <a:extLst>
              <a:ext uri="{FF2B5EF4-FFF2-40B4-BE49-F238E27FC236}">
                <a16:creationId xmlns:a16="http://schemas.microsoft.com/office/drawing/2014/main" id="{00F5194A-1C1B-7BFE-A1C2-02A5FED3CC20}"/>
              </a:ext>
            </a:extLst>
          </p:cNvPr>
          <p:cNvPicPr>
            <a:picLocks noChangeAspect="1"/>
          </p:cNvPicPr>
          <p:nvPr/>
        </p:nvPicPr>
        <p:blipFill>
          <a:blip r:embed="rId6"/>
          <a:stretch>
            <a:fillRect/>
          </a:stretch>
        </p:blipFill>
        <p:spPr>
          <a:xfrm>
            <a:off x="7187811" y="4523609"/>
            <a:ext cx="628242" cy="676383"/>
          </a:xfrm>
          <a:prstGeom prst="rect">
            <a:avLst/>
          </a:prstGeom>
        </p:spPr>
      </p:pic>
      <p:pic>
        <p:nvPicPr>
          <p:cNvPr id="119" name="Picture 31">
            <a:extLst>
              <a:ext uri="{FF2B5EF4-FFF2-40B4-BE49-F238E27FC236}">
                <a16:creationId xmlns:a16="http://schemas.microsoft.com/office/drawing/2014/main" id="{C434B540-C64B-616E-D561-B79E95FBD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5627" y="1582099"/>
            <a:ext cx="1882469" cy="1585915"/>
          </a:xfrm>
          <a:prstGeom prst="rect">
            <a:avLst/>
          </a:prstGeom>
        </p:spPr>
      </p:pic>
      <p:pic>
        <p:nvPicPr>
          <p:cNvPr id="120" name="Picture 32">
            <a:extLst>
              <a:ext uri="{FF2B5EF4-FFF2-40B4-BE49-F238E27FC236}">
                <a16:creationId xmlns:a16="http://schemas.microsoft.com/office/drawing/2014/main" id="{CBC5863F-0B8E-3F50-DF7F-EE275C2218AE}"/>
              </a:ext>
            </a:extLst>
          </p:cNvPr>
          <p:cNvPicPr>
            <a:picLocks noChangeAspect="1"/>
          </p:cNvPicPr>
          <p:nvPr/>
        </p:nvPicPr>
        <p:blipFill rotWithShape="1">
          <a:blip r:embed="rId8">
            <a:extLst>
              <a:ext uri="{28A0092B-C50C-407E-A947-70E740481C1C}">
                <a14:useLocalDpi xmlns:a14="http://schemas.microsoft.com/office/drawing/2010/main" val="0"/>
              </a:ext>
            </a:extLst>
          </a:blip>
          <a:srcRect t="6881"/>
          <a:stretch/>
        </p:blipFill>
        <p:spPr>
          <a:xfrm>
            <a:off x="2339257" y="3240632"/>
            <a:ext cx="1927974" cy="1486727"/>
          </a:xfrm>
          <a:prstGeom prst="rect">
            <a:avLst/>
          </a:prstGeom>
        </p:spPr>
      </p:pic>
      <p:pic>
        <p:nvPicPr>
          <p:cNvPr id="121" name="Picture 33">
            <a:extLst>
              <a:ext uri="{FF2B5EF4-FFF2-40B4-BE49-F238E27FC236}">
                <a16:creationId xmlns:a16="http://schemas.microsoft.com/office/drawing/2014/main" id="{558749BF-E25C-5A99-ED40-04D6B762E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224" y="3216931"/>
            <a:ext cx="1984930" cy="1572834"/>
          </a:xfrm>
          <a:prstGeom prst="rect">
            <a:avLst/>
          </a:prstGeom>
        </p:spPr>
      </p:pic>
      <p:pic>
        <p:nvPicPr>
          <p:cNvPr id="122" name="Picture 34">
            <a:extLst>
              <a:ext uri="{FF2B5EF4-FFF2-40B4-BE49-F238E27FC236}">
                <a16:creationId xmlns:a16="http://schemas.microsoft.com/office/drawing/2014/main" id="{445003B3-FA14-32AA-FE00-59EA116B16BF}"/>
              </a:ext>
            </a:extLst>
          </p:cNvPr>
          <p:cNvPicPr>
            <a:picLocks noChangeAspect="1"/>
          </p:cNvPicPr>
          <p:nvPr/>
        </p:nvPicPr>
        <p:blipFill>
          <a:blip r:embed="rId10"/>
          <a:stretch>
            <a:fillRect/>
          </a:stretch>
        </p:blipFill>
        <p:spPr>
          <a:xfrm>
            <a:off x="1951617" y="4445899"/>
            <a:ext cx="694302" cy="718326"/>
          </a:xfrm>
          <a:prstGeom prst="rect">
            <a:avLst/>
          </a:prstGeom>
        </p:spPr>
      </p:pic>
      <p:pic>
        <p:nvPicPr>
          <p:cNvPr id="123" name="Picture 36">
            <a:extLst>
              <a:ext uri="{FF2B5EF4-FFF2-40B4-BE49-F238E27FC236}">
                <a16:creationId xmlns:a16="http://schemas.microsoft.com/office/drawing/2014/main" id="{3A4A810F-C109-918C-1109-716F226A3787}"/>
              </a:ext>
            </a:extLst>
          </p:cNvPr>
          <p:cNvPicPr>
            <a:picLocks noChangeAspect="1"/>
          </p:cNvPicPr>
          <p:nvPr/>
        </p:nvPicPr>
        <p:blipFill rotWithShape="1">
          <a:blip r:embed="rId11"/>
          <a:srcRect t="12248"/>
          <a:stretch/>
        </p:blipFill>
        <p:spPr>
          <a:xfrm>
            <a:off x="246858" y="1630947"/>
            <a:ext cx="1970919" cy="1572834"/>
          </a:xfrm>
          <a:prstGeom prst="rect">
            <a:avLst/>
          </a:prstGeom>
        </p:spPr>
      </p:pic>
      <p:pic>
        <p:nvPicPr>
          <p:cNvPr id="124" name="Picture 35">
            <a:extLst>
              <a:ext uri="{FF2B5EF4-FFF2-40B4-BE49-F238E27FC236}">
                <a16:creationId xmlns:a16="http://schemas.microsoft.com/office/drawing/2014/main" id="{E3DA709E-5B8A-F8D4-3AD7-CA309190EFE8}"/>
              </a:ext>
            </a:extLst>
          </p:cNvPr>
          <p:cNvPicPr>
            <a:picLocks noChangeAspect="1"/>
          </p:cNvPicPr>
          <p:nvPr/>
        </p:nvPicPr>
        <p:blipFill rotWithShape="1">
          <a:blip r:embed="rId12">
            <a:extLst>
              <a:ext uri="{28A0092B-C50C-407E-A947-70E740481C1C}">
                <a14:useLocalDpi xmlns:a14="http://schemas.microsoft.com/office/drawing/2010/main" val="0"/>
              </a:ext>
            </a:extLst>
          </a:blip>
          <a:srcRect l="9831" r="75925"/>
          <a:stretch/>
        </p:blipFill>
        <p:spPr>
          <a:xfrm>
            <a:off x="4487542" y="2545356"/>
            <a:ext cx="128106" cy="925201"/>
          </a:xfrm>
          <a:prstGeom prst="rect">
            <a:avLst/>
          </a:prstGeom>
        </p:spPr>
      </p:pic>
    </p:spTree>
    <p:extLst>
      <p:ext uri="{BB962C8B-B14F-4D97-AF65-F5344CB8AC3E}">
        <p14:creationId xmlns:p14="http://schemas.microsoft.com/office/powerpoint/2010/main" val="1826411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5DF5DF-09DD-F7EB-C0E3-A4C3276AFDAF}"/>
              </a:ext>
            </a:extLst>
          </p:cNvPr>
          <p:cNvSpPr txBox="1"/>
          <p:nvPr/>
        </p:nvSpPr>
        <p:spPr>
          <a:xfrm>
            <a:off x="551533" y="67364"/>
            <a:ext cx="10204742" cy="461665"/>
          </a:xfrm>
          <a:prstGeom prst="rect">
            <a:avLst/>
          </a:prstGeom>
          <a:noFill/>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Conclusions</a:t>
            </a:r>
            <a:endParaRPr lang="en-US" sz="2400" b="1" dirty="0">
              <a:solidFill>
                <a:srgbClr val="181C6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15DF5DF-09DD-F7EB-C0E3-A4C3276AFDAF}"/>
              </a:ext>
            </a:extLst>
          </p:cNvPr>
          <p:cNvSpPr txBox="1"/>
          <p:nvPr/>
        </p:nvSpPr>
        <p:spPr>
          <a:xfrm>
            <a:off x="269738" y="911525"/>
            <a:ext cx="9969637" cy="3936399"/>
          </a:xfrm>
          <a:prstGeom prst="rect">
            <a:avLst/>
          </a:prstGeom>
          <a:noFill/>
        </p:spPr>
        <p:txBody>
          <a:bodyPr wrap="square">
            <a:spAutoFit/>
          </a:bodyPr>
          <a:lstStyle/>
          <a:p>
            <a:pPr marL="288000" indent="-342900">
              <a:lnSpc>
                <a:spcPct val="12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A brain structure-function interaction network is designed;</a:t>
            </a:r>
          </a:p>
          <a:p>
            <a:pPr marL="288000" indent="-342900">
              <a:lnSpc>
                <a:spcPct val="12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An interactive module is designed to capture coupling strength between SC and FC;</a:t>
            </a:r>
          </a:p>
          <a:p>
            <a:pPr marL="288000" indent="-342900">
              <a:lnSpc>
                <a:spcPct val="12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A graph encoder decoder convolution network is used to incorporate modality-specific characteristics to predict fluid cognition;</a:t>
            </a:r>
          </a:p>
          <a:p>
            <a:pPr marL="288000" indent="-342900">
              <a:lnSpc>
                <a:spcPct val="120000"/>
              </a:lnSpc>
              <a:spcBef>
                <a:spcPts val="600"/>
              </a:spcBef>
              <a:spcAft>
                <a:spcPts val="1200"/>
              </a:spcAft>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We identify that strong structure-function coupling in the inferior frontal,  postcentral,  superior temporal and cingulate cortices are associated with fluid cognition;</a:t>
            </a:r>
          </a:p>
          <a:p>
            <a:pPr marL="288000" indent="-342900">
              <a:lnSpc>
                <a:spcPct val="120000"/>
              </a:lnSpc>
              <a:spcBef>
                <a:spcPts val="600"/>
              </a:spcBef>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It can be further applied to identify salient structure-function coupling markers of neurological diseases.</a:t>
            </a:r>
            <a:endParaRPr lang="en-US" sz="2400" dirty="0">
              <a:latin typeface="Arial" panose="020B0604020202020204" pitchFamily="34" charset="0"/>
              <a:cs typeface="Arial" panose="020B0604020202020204" pitchFamily="34" charset="0"/>
            </a:endParaRPr>
          </a:p>
        </p:txBody>
      </p:sp>
      <p:pic>
        <p:nvPicPr>
          <p:cNvPr id="2" name="Picture 2" descr="Nanyang Technological University - NTU Singapore">
            <a:extLst>
              <a:ext uri="{FF2B5EF4-FFF2-40B4-BE49-F238E27FC236}">
                <a16:creationId xmlns:a16="http://schemas.microsoft.com/office/drawing/2014/main" id="{C1FE877A-B3ED-4A68-1ECA-489B58C3E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8">
            <a:extLst>
              <a:ext uri="{FF2B5EF4-FFF2-40B4-BE49-F238E27FC236}">
                <a16:creationId xmlns:a16="http://schemas.microsoft.com/office/drawing/2014/main" id="{3D937A15-AA88-BBDF-7D0D-40D3EABA2FBA}"/>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3">
            <a:extLst>
              <a:ext uri="{FF2B5EF4-FFF2-40B4-BE49-F238E27FC236}">
                <a16:creationId xmlns:a16="http://schemas.microsoft.com/office/drawing/2014/main" id="{C1DFB116-4DED-5937-7BB5-53DDE7246D70}"/>
              </a:ext>
            </a:extLst>
          </p:cNvPr>
          <p:cNvSpPr txBox="1"/>
          <p:nvPr/>
        </p:nvSpPr>
        <p:spPr>
          <a:xfrm>
            <a:off x="3669963" y="4814922"/>
            <a:ext cx="2321489" cy="584775"/>
          </a:xfrm>
          <a:prstGeom prst="rect">
            <a:avLst/>
          </a:prstGeom>
          <a:noFill/>
        </p:spPr>
        <p:txBody>
          <a:bodyPr wrap="square">
            <a:spAutoFit/>
          </a:bodyPr>
          <a:lstStyle/>
          <a:p>
            <a:r>
              <a:rPr lang="en-US" altLang="zh-CN" sz="3200" b="1" dirty="0">
                <a:solidFill>
                  <a:srgbClr val="181C62"/>
                </a:solidFill>
                <a:latin typeface="Arial" panose="020B0604020202020204" pitchFamily="34" charset="0"/>
                <a:cs typeface="Arial" panose="020B0604020202020204" pitchFamily="34" charset="0"/>
              </a:rPr>
              <a:t>Thank you!</a:t>
            </a:r>
            <a:endParaRPr lang="en-US" sz="3200" b="1" dirty="0">
              <a:solidFill>
                <a:srgbClr val="181C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5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517" y="1200056"/>
            <a:ext cx="1791163" cy="150899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881"/>
          <a:stretch/>
        </p:blipFill>
        <p:spPr>
          <a:xfrm>
            <a:off x="2477246" y="2817259"/>
            <a:ext cx="1769799" cy="13647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609" y="2742363"/>
            <a:ext cx="1822084" cy="1443796"/>
          </a:xfrm>
          <a:prstGeom prst="rect">
            <a:avLst/>
          </a:prstGeom>
        </p:spPr>
      </p:pic>
      <p:pic>
        <p:nvPicPr>
          <p:cNvPr id="9" name="Picture 8"/>
          <p:cNvPicPr>
            <a:picLocks noChangeAspect="1"/>
          </p:cNvPicPr>
          <p:nvPr/>
        </p:nvPicPr>
        <p:blipFill>
          <a:blip r:embed="rId6"/>
          <a:stretch>
            <a:fillRect/>
          </a:stretch>
        </p:blipFill>
        <p:spPr>
          <a:xfrm>
            <a:off x="2121735" y="3873094"/>
            <a:ext cx="645539" cy="667875"/>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9831" r="75925"/>
          <a:stretch/>
        </p:blipFill>
        <p:spPr>
          <a:xfrm>
            <a:off x="4323569" y="2225004"/>
            <a:ext cx="133479" cy="964004"/>
          </a:xfrm>
          <a:prstGeom prst="rect">
            <a:avLst/>
          </a:prstGeom>
        </p:spPr>
      </p:pic>
      <p:pic>
        <p:nvPicPr>
          <p:cNvPr id="12" name="Picture 11"/>
          <p:cNvPicPr>
            <a:picLocks noChangeAspect="1"/>
          </p:cNvPicPr>
          <p:nvPr/>
        </p:nvPicPr>
        <p:blipFill>
          <a:blip r:embed="rId8"/>
          <a:stretch>
            <a:fillRect/>
          </a:stretch>
        </p:blipFill>
        <p:spPr>
          <a:xfrm>
            <a:off x="679532" y="1117832"/>
            <a:ext cx="1809222" cy="1645319"/>
          </a:xfrm>
          <a:prstGeom prst="rect">
            <a:avLst/>
          </a:prstGeom>
        </p:spPr>
      </p:pic>
      <p:sp>
        <p:nvSpPr>
          <p:cNvPr id="14" name="Rectangle 13"/>
          <p:cNvSpPr/>
          <p:nvPr/>
        </p:nvSpPr>
        <p:spPr>
          <a:xfrm rot="5400000">
            <a:off x="3616829" y="2724643"/>
            <a:ext cx="2304224"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Interactive</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weights</a:t>
            </a:r>
            <a:endParaRPr lang="en-US"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stretch>
            <a:fillRect/>
          </a:stretch>
        </p:blipFill>
        <p:spPr>
          <a:xfrm>
            <a:off x="7019204" y="1213786"/>
            <a:ext cx="1762106" cy="1483560"/>
          </a:xfrm>
          <a:prstGeom prst="rect">
            <a:avLst/>
          </a:prstGeom>
        </p:spPr>
      </p:pic>
      <p:pic>
        <p:nvPicPr>
          <p:cNvPr id="16" name="Picture 15"/>
          <p:cNvPicPr>
            <a:picLocks noChangeAspect="1"/>
          </p:cNvPicPr>
          <p:nvPr/>
        </p:nvPicPr>
        <p:blipFill rotWithShape="1">
          <a:blip r:embed="rId10"/>
          <a:srcRect t="8115"/>
          <a:stretch/>
        </p:blipFill>
        <p:spPr>
          <a:xfrm>
            <a:off x="5247019" y="2751697"/>
            <a:ext cx="1859365" cy="1376112"/>
          </a:xfrm>
          <a:prstGeom prst="rect">
            <a:avLst/>
          </a:prstGeom>
        </p:spPr>
      </p:pic>
      <p:pic>
        <p:nvPicPr>
          <p:cNvPr id="17" name="Picture 16"/>
          <p:cNvPicPr>
            <a:picLocks noChangeAspect="1"/>
          </p:cNvPicPr>
          <p:nvPr/>
        </p:nvPicPr>
        <p:blipFill rotWithShape="1">
          <a:blip r:embed="rId11"/>
          <a:srcRect t="8676"/>
          <a:stretch/>
        </p:blipFill>
        <p:spPr>
          <a:xfrm>
            <a:off x="7134569" y="2751690"/>
            <a:ext cx="1759910" cy="1396349"/>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91312" y="1205819"/>
            <a:ext cx="1770769" cy="1447078"/>
          </a:xfrm>
          <a:prstGeom prst="rect">
            <a:avLst/>
          </a:prstGeom>
        </p:spPr>
      </p:pic>
      <p:sp>
        <p:nvSpPr>
          <p:cNvPr id="22" name="TextBox 21">
            <a:extLst>
              <a:ext uri="{FF2B5EF4-FFF2-40B4-BE49-F238E27FC236}">
                <a16:creationId xmlns:a16="http://schemas.microsoft.com/office/drawing/2014/main" id="{A3366AF9-034D-623F-A0C0-41A239CB831C}"/>
              </a:ext>
            </a:extLst>
          </p:cNvPr>
          <p:cNvSpPr txBox="1"/>
          <p:nvPr/>
        </p:nvSpPr>
        <p:spPr>
          <a:xfrm>
            <a:off x="5634725" y="811208"/>
            <a:ext cx="4062679"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Significant regions </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(p&lt;0.05)</a:t>
            </a:r>
            <a:endParaRPr lang="en-US" sz="2000" dirty="0">
              <a:latin typeface="Arial" panose="020B0604020202020204" pitchFamily="34" charset="0"/>
              <a:cs typeface="Arial" panose="020B0604020202020204" pitchFamily="34" charset="0"/>
            </a:endParaRPr>
          </a:p>
        </p:txBody>
      </p:sp>
      <p:sp>
        <p:nvSpPr>
          <p:cNvPr id="23" name="Rectangle 22"/>
          <p:cNvSpPr/>
          <p:nvPr/>
        </p:nvSpPr>
        <p:spPr>
          <a:xfrm rot="5400000">
            <a:off x="7758187" y="2586144"/>
            <a:ext cx="361974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Correlation between interactive weights and fluid intelligence</a:t>
            </a:r>
            <a:endParaRPr lang="en-SG" dirty="0"/>
          </a:p>
        </p:txBody>
      </p:sp>
      <p:sp>
        <p:nvSpPr>
          <p:cNvPr id="25" name="Rectangle 24"/>
          <p:cNvSpPr/>
          <p:nvPr/>
        </p:nvSpPr>
        <p:spPr>
          <a:xfrm>
            <a:off x="4201518" y="3107188"/>
            <a:ext cx="566077" cy="338554"/>
          </a:xfrm>
          <a:prstGeom prst="rect">
            <a:avLst/>
          </a:prstGeom>
          <a:noFill/>
          <a:ln>
            <a:noFill/>
          </a:ln>
        </p:spPr>
        <p:txBody>
          <a:bodyPr wrap="square">
            <a:spAutoFit/>
          </a:bodyPr>
          <a:lstStyle/>
          <a:p>
            <a:r>
              <a:rPr lang="en-US" sz="1600" dirty="0">
                <a:latin typeface="Arial" panose="020B0604020202020204" pitchFamily="34" charset="0"/>
                <a:cs typeface="Arial" panose="020B0604020202020204" pitchFamily="34" charset="0"/>
              </a:rPr>
              <a:t>0.1</a:t>
            </a:r>
          </a:p>
        </p:txBody>
      </p:sp>
      <p:sp>
        <p:nvSpPr>
          <p:cNvPr id="26" name="Rectangle 25"/>
          <p:cNvSpPr/>
          <p:nvPr/>
        </p:nvSpPr>
        <p:spPr>
          <a:xfrm>
            <a:off x="4191673" y="1930742"/>
            <a:ext cx="596867" cy="338554"/>
          </a:xfrm>
          <a:prstGeom prst="rect">
            <a:avLst/>
          </a:prstGeom>
          <a:noFill/>
          <a:ln>
            <a:noFill/>
          </a:ln>
        </p:spPr>
        <p:txBody>
          <a:bodyPr wrap="square">
            <a:spAutoFit/>
          </a:bodyPr>
          <a:lstStyle/>
          <a:p>
            <a:r>
              <a:rPr lang="en-US" sz="1600" dirty="0">
                <a:latin typeface="Arial" panose="020B0604020202020204" pitchFamily="34" charset="0"/>
                <a:cs typeface="Arial" panose="020B0604020202020204" pitchFamily="34" charset="0"/>
              </a:rPr>
              <a:t>0.7</a:t>
            </a:r>
          </a:p>
        </p:txBody>
      </p:sp>
      <p:pic>
        <p:nvPicPr>
          <p:cNvPr id="27" name="Picture 26"/>
          <p:cNvPicPr>
            <a:picLocks noChangeAspect="1"/>
          </p:cNvPicPr>
          <p:nvPr/>
        </p:nvPicPr>
        <p:blipFill rotWithShape="1">
          <a:blip r:embed="rId13">
            <a:extLst>
              <a:ext uri="{28A0092B-C50C-407E-A947-70E740481C1C}">
                <a14:useLocalDpi xmlns:a14="http://schemas.microsoft.com/office/drawing/2010/main" val="0"/>
              </a:ext>
            </a:extLst>
          </a:blip>
          <a:srcRect l="20057" t="2854" r="64392" b="4109"/>
          <a:stretch/>
        </p:blipFill>
        <p:spPr>
          <a:xfrm>
            <a:off x="9017246" y="2124566"/>
            <a:ext cx="133479" cy="929533"/>
          </a:xfrm>
          <a:prstGeom prst="rect">
            <a:avLst/>
          </a:prstGeom>
        </p:spPr>
      </p:pic>
      <p:sp>
        <p:nvSpPr>
          <p:cNvPr id="28" name="Rectangle 27"/>
          <p:cNvSpPr/>
          <p:nvPr/>
        </p:nvSpPr>
        <p:spPr>
          <a:xfrm>
            <a:off x="8980135" y="3072035"/>
            <a:ext cx="440458" cy="338554"/>
          </a:xfrm>
          <a:prstGeom prst="rect">
            <a:avLst/>
          </a:prstGeom>
          <a:noFill/>
          <a:ln>
            <a:noFill/>
          </a:ln>
        </p:spPr>
        <p:txBody>
          <a:bodyPr wrap="square">
            <a:spAutoFit/>
          </a:bodyPr>
          <a:lstStyle/>
          <a:p>
            <a:r>
              <a:rPr lang="en-US" sz="1600" dirty="0">
                <a:latin typeface="Arial" panose="020B0604020202020204" pitchFamily="34" charset="0"/>
                <a:cs typeface="Arial" panose="020B0604020202020204" pitchFamily="34" charset="0"/>
              </a:rPr>
              <a:t>0</a:t>
            </a:r>
          </a:p>
        </p:txBody>
      </p:sp>
      <p:sp>
        <p:nvSpPr>
          <p:cNvPr id="29" name="Rectangle 28"/>
          <p:cNvSpPr/>
          <p:nvPr/>
        </p:nvSpPr>
        <p:spPr>
          <a:xfrm>
            <a:off x="8858652" y="1801543"/>
            <a:ext cx="565609" cy="338554"/>
          </a:xfrm>
          <a:prstGeom prst="rect">
            <a:avLst/>
          </a:prstGeom>
          <a:noFill/>
          <a:ln>
            <a:noFill/>
          </a:ln>
        </p:spPr>
        <p:txBody>
          <a:bodyPr wrap="square">
            <a:spAutoFit/>
          </a:bodyPr>
          <a:lstStyle/>
          <a:p>
            <a:r>
              <a:rPr lang="en-US" sz="1600" dirty="0">
                <a:latin typeface="Arial" panose="020B0604020202020204" pitchFamily="34" charset="0"/>
                <a:cs typeface="Arial" panose="020B0604020202020204" pitchFamily="34" charset="0"/>
              </a:rPr>
              <a:t>0.1</a:t>
            </a:r>
          </a:p>
        </p:txBody>
      </p:sp>
      <p:sp>
        <p:nvSpPr>
          <p:cNvPr id="2" name="TextBox 1">
            <a:extLst>
              <a:ext uri="{FF2B5EF4-FFF2-40B4-BE49-F238E27FC236}">
                <a16:creationId xmlns:a16="http://schemas.microsoft.com/office/drawing/2014/main" id="{B15DF5DF-09DD-F7EB-C0E3-A4C3276AFDAF}"/>
              </a:ext>
            </a:extLst>
          </p:cNvPr>
          <p:cNvSpPr txBox="1"/>
          <p:nvPr/>
        </p:nvSpPr>
        <p:spPr>
          <a:xfrm>
            <a:off x="357587" y="82084"/>
            <a:ext cx="10204742" cy="461665"/>
          </a:xfrm>
          <a:prstGeom prst="rect">
            <a:avLst/>
          </a:prstGeom>
          <a:noFill/>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Visualization – Fluid cognition</a:t>
            </a:r>
            <a:endParaRPr lang="en-US" sz="2400" b="1" dirty="0">
              <a:solidFill>
                <a:srgbClr val="181C62"/>
              </a:solidFill>
              <a:latin typeface="Arial" panose="020B0604020202020204" pitchFamily="34" charset="0"/>
              <a:cs typeface="Arial" panose="020B0604020202020204" pitchFamily="34" charset="0"/>
            </a:endParaRPr>
          </a:p>
        </p:txBody>
      </p:sp>
      <p:pic>
        <p:nvPicPr>
          <p:cNvPr id="3" name="Picture 24">
            <a:extLst>
              <a:ext uri="{FF2B5EF4-FFF2-40B4-BE49-F238E27FC236}">
                <a16:creationId xmlns:a16="http://schemas.microsoft.com/office/drawing/2014/main" id="{9CBE1115-2379-CF4A-A4C7-5647A48A31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85370" y="3833400"/>
            <a:ext cx="645539" cy="670990"/>
          </a:xfrm>
          <a:prstGeom prst="rect">
            <a:avLst/>
          </a:prstGeom>
        </p:spPr>
      </p:pic>
      <p:sp>
        <p:nvSpPr>
          <p:cNvPr id="8" name="TextBox 7">
            <a:extLst>
              <a:ext uri="{FF2B5EF4-FFF2-40B4-BE49-F238E27FC236}">
                <a16:creationId xmlns:a16="http://schemas.microsoft.com/office/drawing/2014/main" id="{A3366AF9-034D-623F-A0C0-41A239CB831C}"/>
              </a:ext>
            </a:extLst>
          </p:cNvPr>
          <p:cNvSpPr txBox="1"/>
          <p:nvPr/>
        </p:nvSpPr>
        <p:spPr>
          <a:xfrm>
            <a:off x="1458065" y="758876"/>
            <a:ext cx="4035760" cy="400110"/>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Interactive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weights</a:t>
            </a:r>
            <a:endParaRPr lang="en-US" sz="2000" dirty="0">
              <a:latin typeface="Arial" panose="020B0604020202020204" pitchFamily="34" charset="0"/>
              <a:cs typeface="Arial" panose="020B0604020202020204" pitchFamily="34" charset="0"/>
            </a:endParaRPr>
          </a:p>
        </p:txBody>
      </p:sp>
      <p:sp>
        <p:nvSpPr>
          <p:cNvPr id="4" name="Rectangle 15">
            <a:extLst>
              <a:ext uri="{FF2B5EF4-FFF2-40B4-BE49-F238E27FC236}">
                <a16:creationId xmlns:a16="http://schemas.microsoft.com/office/drawing/2014/main" id="{69D4AD28-AE5E-A93E-2D14-2E327D83BEF3}"/>
              </a:ext>
            </a:extLst>
          </p:cNvPr>
          <p:cNvSpPr/>
          <p:nvPr/>
        </p:nvSpPr>
        <p:spPr>
          <a:xfrm>
            <a:off x="7620162" y="4762340"/>
            <a:ext cx="2260260" cy="850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A31ED"/>
                </a:solidFill>
                <a:latin typeface="Arial" panose="020B0604020202020204" pitchFamily="34" charset="0"/>
                <a:cs typeface="Arial" panose="020B0604020202020204" pitchFamily="34" charset="0"/>
              </a:rPr>
              <a:t>Frontal_Inf_Orb_R</a:t>
            </a:r>
          </a:p>
          <a:p>
            <a:r>
              <a:rPr lang="en-US" b="1" dirty="0">
                <a:solidFill>
                  <a:srgbClr val="24A6E0"/>
                </a:solidFill>
                <a:latin typeface="Arial" panose="020B0604020202020204" pitchFamily="34" charset="0"/>
                <a:cs typeface="Arial" panose="020B0604020202020204" pitchFamily="34" charset="0"/>
              </a:rPr>
              <a:t>Insula_R</a:t>
            </a:r>
            <a:endParaRPr lang="en-US" b="1" dirty="0">
              <a:solidFill>
                <a:srgbClr val="1AB5FA"/>
              </a:solidFill>
              <a:latin typeface="Arial" panose="020B0604020202020204" pitchFamily="34" charset="0"/>
              <a:cs typeface="Arial" panose="020B0604020202020204" pitchFamily="34" charset="0"/>
            </a:endParaRPr>
          </a:p>
          <a:p>
            <a:r>
              <a:rPr lang="en-US" b="1" dirty="0" err="1">
                <a:solidFill>
                  <a:srgbClr val="1AB5FA"/>
                </a:solidFill>
                <a:latin typeface="Arial" panose="020B0604020202020204" pitchFamily="34" charset="0"/>
                <a:cs typeface="Arial" panose="020B0604020202020204" pitchFamily="34" charset="0"/>
              </a:rPr>
              <a:t>Postcentral_R</a:t>
            </a:r>
            <a:endParaRPr lang="en-US" b="1" dirty="0">
              <a:solidFill>
                <a:srgbClr val="1AB5FA"/>
              </a:solidFill>
              <a:latin typeface="Arial" panose="020B0604020202020204" pitchFamily="34" charset="0"/>
              <a:cs typeface="Arial" panose="020B0604020202020204" pitchFamily="34" charset="0"/>
            </a:endParaRPr>
          </a:p>
          <a:p>
            <a:r>
              <a:rPr lang="en-US" b="1" dirty="0" err="1">
                <a:solidFill>
                  <a:srgbClr val="08AE95"/>
                </a:solidFill>
                <a:latin typeface="Arial" panose="020B0604020202020204" pitchFamily="34" charset="0"/>
                <a:cs typeface="Arial" panose="020B0604020202020204" pitchFamily="34" charset="0"/>
              </a:rPr>
              <a:t>Temporal_Sup_R</a:t>
            </a:r>
            <a:endParaRPr lang="en-US" b="1" dirty="0">
              <a:solidFill>
                <a:srgbClr val="08AE95"/>
              </a:solidFill>
              <a:latin typeface="Arial" panose="020B0604020202020204" pitchFamily="34" charset="0"/>
              <a:cs typeface="Arial" panose="020B0604020202020204" pitchFamily="34" charset="0"/>
            </a:endParaRPr>
          </a:p>
          <a:p>
            <a:endParaRPr lang="en-SG" dirty="0">
              <a:solidFill>
                <a:sysClr val="windowText" lastClr="000000"/>
              </a:solidFill>
              <a:latin typeface="Arial" panose="020B0604020202020204" pitchFamily="34" charset="0"/>
              <a:cs typeface="Arial" panose="020B0604020202020204" pitchFamily="34" charset="0"/>
            </a:endParaRPr>
          </a:p>
        </p:txBody>
      </p:sp>
      <p:sp>
        <p:nvSpPr>
          <p:cNvPr id="5" name="Rectangle 16">
            <a:extLst>
              <a:ext uri="{FF2B5EF4-FFF2-40B4-BE49-F238E27FC236}">
                <a16:creationId xmlns:a16="http://schemas.microsoft.com/office/drawing/2014/main" id="{CC63494B-CB76-E3C1-AD77-CA5A0499EC84}"/>
              </a:ext>
            </a:extLst>
          </p:cNvPr>
          <p:cNvSpPr/>
          <p:nvPr/>
        </p:nvSpPr>
        <p:spPr>
          <a:xfrm>
            <a:off x="5119687" y="4834973"/>
            <a:ext cx="2711306" cy="558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F16F9"/>
                </a:solidFill>
                <a:latin typeface="Arial" panose="020B0604020202020204" pitchFamily="34" charset="0"/>
                <a:cs typeface="Arial" panose="020B0604020202020204" pitchFamily="34" charset="0"/>
              </a:rPr>
              <a:t>Cingulum_Mid_L</a:t>
            </a:r>
          </a:p>
          <a:p>
            <a:r>
              <a:rPr lang="en-US" b="1" dirty="0">
                <a:solidFill>
                  <a:srgbClr val="4545F6"/>
                </a:solidFill>
                <a:latin typeface="Arial" panose="020B0604020202020204" pitchFamily="34" charset="0"/>
                <a:cs typeface="Arial" panose="020B0604020202020204" pitchFamily="34" charset="0"/>
              </a:rPr>
              <a:t>Cerebelm_Crusl_L</a:t>
            </a:r>
            <a:endParaRPr lang="en-US" b="1" dirty="0">
              <a:solidFill>
                <a:srgbClr val="0F16F9"/>
              </a:solidFill>
              <a:latin typeface="Arial" panose="020B0604020202020204" pitchFamily="34" charset="0"/>
              <a:cs typeface="Arial" panose="020B0604020202020204" pitchFamily="34" charset="0"/>
            </a:endParaRPr>
          </a:p>
          <a:p>
            <a:r>
              <a:rPr lang="en-US" b="1" dirty="0">
                <a:solidFill>
                  <a:srgbClr val="2A9ACF"/>
                </a:solidFill>
                <a:latin typeface="Arial" panose="020B0604020202020204" pitchFamily="34" charset="0"/>
                <a:cs typeface="Arial" panose="020B0604020202020204" pitchFamily="34" charset="0"/>
              </a:rPr>
              <a:t>Temporal_Pole_Mid_L</a:t>
            </a:r>
          </a:p>
          <a:p>
            <a:endParaRPr lang="en-SG" dirty="0">
              <a:solidFill>
                <a:sysClr val="windowText" lastClr="000000"/>
              </a:solidFill>
              <a:latin typeface="Arial" panose="020B0604020202020204" pitchFamily="34" charset="0"/>
              <a:cs typeface="Arial" panose="020B0604020202020204" pitchFamily="34" charset="0"/>
            </a:endParaRPr>
          </a:p>
        </p:txBody>
      </p:sp>
      <p:pic>
        <p:nvPicPr>
          <p:cNvPr id="11" name="Picture 2" descr="Nanyang Technological University - NTU Singapore">
            <a:extLst>
              <a:ext uri="{FF2B5EF4-FFF2-40B4-BE49-F238E27FC236}">
                <a16:creationId xmlns:a16="http://schemas.microsoft.com/office/drawing/2014/main" id="{1824547B-6D7E-2408-15D8-E961F0ACC65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8">
            <a:extLst>
              <a:ext uri="{FF2B5EF4-FFF2-40B4-BE49-F238E27FC236}">
                <a16:creationId xmlns:a16="http://schemas.microsoft.com/office/drawing/2014/main" id="{847AFDEF-D4D2-6BA2-A5E8-3C52DC5C1E29}"/>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48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700" y="740893"/>
            <a:ext cx="7130585" cy="830997"/>
          </a:xfrm>
          <a:prstGeom prst="rect">
            <a:avLst/>
          </a:prstGeom>
        </p:spPr>
        <p:txBody>
          <a:bodyPr wrap="square">
            <a:spAutoFit/>
          </a:bodyPr>
          <a:lstStyle/>
          <a:p>
            <a:endParaRPr lang="en-SG"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chemeClr val="accent2">
                    <a:lumMod val="75000"/>
                  </a:schemeClr>
                </a:solidFill>
                <a:latin typeface="Arial" panose="020B0604020202020204" pitchFamily="34" charset="0"/>
                <a:cs typeface="Arial" panose="020B0604020202020204" pitchFamily="34" charset="0"/>
              </a:rPr>
              <a:t>Fluid cognition </a:t>
            </a:r>
            <a:r>
              <a:rPr lang="en-US" sz="1600" dirty="0">
                <a:latin typeface="Arial" panose="020B0604020202020204" pitchFamily="34" charset="0"/>
                <a:cs typeface="Arial" panose="020B0604020202020204" pitchFamily="34" charset="0"/>
              </a:rPr>
              <a:t>is the ability of humans to solve new problems without relying on previously learned knowledge</a:t>
            </a:r>
          </a:p>
        </p:txBody>
      </p:sp>
      <p:pic>
        <p:nvPicPr>
          <p:cNvPr id="2052" name="Picture 4">
            <a:extLst>
              <a:ext uri="{FF2B5EF4-FFF2-40B4-BE49-F238E27FC236}">
                <a16:creationId xmlns:a16="http://schemas.microsoft.com/office/drawing/2014/main" id="{A0DA72F9-3017-1D9B-113A-57A956A15E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1" t="4643" r="50748" b="8635"/>
          <a:stretch/>
        </p:blipFill>
        <p:spPr bwMode="auto">
          <a:xfrm>
            <a:off x="7335652" y="918767"/>
            <a:ext cx="1644184" cy="2016912"/>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27C38392-946D-43F1-B00E-1F2AB6BB07C1}"/>
              </a:ext>
            </a:extLst>
          </p:cNvPr>
          <p:cNvSpPr txBox="1"/>
          <p:nvPr/>
        </p:nvSpPr>
        <p:spPr>
          <a:xfrm>
            <a:off x="314700" y="1896095"/>
            <a:ext cx="6761507" cy="1569660"/>
          </a:xfrm>
          <a:prstGeom prst="rect">
            <a:avLst/>
          </a:prstGeom>
          <a:noFill/>
        </p:spPr>
        <p:txBody>
          <a:bodyPr wrap="square">
            <a:spAutoFit/>
          </a:bodyPr>
          <a:lstStyle/>
          <a:p>
            <a:pPr marL="285750" indent="-285750">
              <a:buFont typeface="Arial" panose="020B0604020202020204" pitchFamily="34" charset="0"/>
              <a:buChar char="•"/>
            </a:pPr>
            <a:r>
              <a:rPr lang="en-US" altLang="zh-CN" sz="1600" b="1" dirty="0">
                <a:solidFill>
                  <a:schemeClr val="accent2">
                    <a:lumMod val="75000"/>
                  </a:schemeClr>
                </a:solidFill>
                <a:latin typeface="Arial" panose="020B0604020202020204" pitchFamily="34" charset="0"/>
                <a:cs typeface="Arial" panose="020B0604020202020204" pitchFamily="34" charset="0"/>
              </a:rPr>
              <a:t>Functional connectivity (FC) </a:t>
            </a:r>
            <a:r>
              <a:rPr lang="en-US" altLang="zh-CN" sz="1600" dirty="0">
                <a:latin typeface="Arial" panose="020B0604020202020204" pitchFamily="34" charset="0"/>
                <a:cs typeface="Arial" panose="020B0604020202020204" pitchFamily="34" charset="0"/>
              </a:rPr>
              <a:t>indicates temporal dependency patterns between regional blood-oxygenation-level-dependent signals, measured through resting-state functional MRI (</a:t>
            </a:r>
            <a:r>
              <a:rPr lang="en-US" altLang="zh-CN" sz="1600" b="1" dirty="0" err="1">
                <a:solidFill>
                  <a:schemeClr val="accent2">
                    <a:lumMod val="75000"/>
                  </a:schemeClr>
                </a:solidFill>
                <a:latin typeface="Arial" panose="020B0604020202020204" pitchFamily="34" charset="0"/>
                <a:cs typeface="Arial" panose="020B0604020202020204" pitchFamily="34" charset="0"/>
              </a:rPr>
              <a:t>rs</a:t>
            </a:r>
            <a:r>
              <a:rPr lang="en-US" altLang="zh-CN" sz="1600" b="1" dirty="0">
                <a:solidFill>
                  <a:schemeClr val="accent2">
                    <a:lumMod val="75000"/>
                  </a:schemeClr>
                </a:solidFill>
                <a:latin typeface="Arial" panose="020B0604020202020204" pitchFamily="34" charset="0"/>
                <a:cs typeface="Arial" panose="020B0604020202020204" pitchFamily="34" charset="0"/>
              </a:rPr>
              <a:t>-fMRI</a:t>
            </a:r>
            <a:r>
              <a:rPr lang="en-US" altLang="zh-CN" sz="1600" b="1" dirty="0">
                <a:latin typeface="Arial" panose="020B0604020202020204" pitchFamily="34" charset="0"/>
                <a:cs typeface="Arial" panose="020B0604020202020204" pitchFamily="34" charset="0"/>
              </a:rPr>
              <a:t>)</a:t>
            </a: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DFD8C7E2-672E-2245-74B5-6BA12C06321B}"/>
              </a:ext>
            </a:extLst>
          </p:cNvPr>
          <p:cNvSpPr txBox="1"/>
          <p:nvPr/>
        </p:nvSpPr>
        <p:spPr>
          <a:xfrm>
            <a:off x="329913" y="2947404"/>
            <a:ext cx="6648934" cy="1323439"/>
          </a:xfrm>
          <a:prstGeom prst="rect">
            <a:avLst/>
          </a:prstGeom>
          <a:noFill/>
        </p:spPr>
        <p:txBody>
          <a:bodyPr wrap="square">
            <a:spAutoFit/>
          </a:bodyPr>
          <a:lstStyle/>
          <a:p>
            <a:pPr marL="285750" indent="-285750">
              <a:buFont typeface="Arial" panose="020B0604020202020204" pitchFamily="34" charset="0"/>
              <a:buChar char="•"/>
            </a:pPr>
            <a:r>
              <a:rPr lang="en-US" altLang="zh-CN" sz="1600" b="1" dirty="0">
                <a:solidFill>
                  <a:schemeClr val="accent2">
                    <a:lumMod val="75000"/>
                  </a:schemeClr>
                </a:solidFill>
                <a:latin typeface="Arial" panose="020B0604020202020204" pitchFamily="34" charset="0"/>
                <a:cs typeface="Arial" panose="020B0604020202020204" pitchFamily="34" charset="0"/>
              </a:rPr>
              <a:t>Structural connectivity (SC)</a:t>
            </a:r>
            <a:r>
              <a:rPr lang="en-US" altLang="zh-CN" sz="1600" dirty="0">
                <a:solidFill>
                  <a:schemeClr val="accent2">
                    <a:lumMod val="75000"/>
                  </a:schemeClr>
                </a:solidFill>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represents the integrity of regional white matter pathways estimated from diffusion MRI (</a:t>
            </a:r>
            <a:r>
              <a:rPr lang="en-US" altLang="zh-CN" sz="1600" b="1" dirty="0" err="1">
                <a:solidFill>
                  <a:schemeClr val="accent2">
                    <a:lumMod val="75000"/>
                  </a:schemeClr>
                </a:solidFill>
                <a:latin typeface="Arial" panose="020B0604020202020204" pitchFamily="34" charset="0"/>
                <a:cs typeface="Arial" panose="020B0604020202020204" pitchFamily="34" charset="0"/>
              </a:rPr>
              <a:t>dMRI</a:t>
            </a:r>
            <a:r>
              <a:rPr lang="en-US" altLang="zh-CN" sz="16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altLang="zh-CN"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B16E26B-1E0E-A005-71A0-5B1761FD697D}"/>
              </a:ext>
            </a:extLst>
          </p:cNvPr>
          <p:cNvSpPr txBox="1"/>
          <p:nvPr/>
        </p:nvSpPr>
        <p:spPr>
          <a:xfrm>
            <a:off x="352125" y="3880424"/>
            <a:ext cx="6394377" cy="1631216"/>
          </a:xfrm>
          <a:prstGeom prst="rect">
            <a:avLst/>
          </a:prstGeom>
          <a:noFill/>
        </p:spPr>
        <p:txBody>
          <a:bodyPr wrap="square">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SC and FC have their </a:t>
            </a:r>
            <a:r>
              <a:rPr lang="en-US" altLang="zh-CN" sz="1600" b="1" dirty="0">
                <a:solidFill>
                  <a:schemeClr val="accent2">
                    <a:lumMod val="75000"/>
                  </a:schemeClr>
                </a:solidFill>
                <a:latin typeface="Arial" panose="020B0604020202020204" pitchFamily="34" charset="0"/>
                <a:cs typeface="Arial" panose="020B0604020202020204" pitchFamily="34" charset="0"/>
              </a:rPr>
              <a:t>individual markers </a:t>
            </a:r>
            <a:r>
              <a:rPr lang="en-US" altLang="zh-CN" sz="1600" dirty="0">
                <a:latin typeface="Arial" panose="020B0604020202020204" pitchFamily="34" charset="0"/>
                <a:cs typeface="Arial" panose="020B0604020202020204" pitchFamily="34" charset="0"/>
              </a:rPr>
              <a:t>for fluid cognition </a:t>
            </a: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The</a:t>
            </a:r>
            <a:r>
              <a:rPr lang="en-US" altLang="zh-CN" sz="1600" b="1" dirty="0">
                <a:solidFill>
                  <a:schemeClr val="accent2">
                    <a:lumMod val="75000"/>
                  </a:schemeClr>
                </a:solidFill>
                <a:latin typeface="Arial" panose="020B0604020202020204" pitchFamily="34" charset="0"/>
                <a:cs typeface="Arial" panose="020B0604020202020204" pitchFamily="34" charset="0"/>
              </a:rPr>
              <a:t> interaction between paired regions of SC and FC </a:t>
            </a:r>
            <a:r>
              <a:rPr lang="en-US" altLang="zh-CN" sz="1600" dirty="0">
                <a:latin typeface="Arial" panose="020B0604020202020204" pitchFamily="34" charset="0"/>
                <a:cs typeface="Arial" panose="020B0604020202020204" pitchFamily="34" charset="0"/>
              </a:rPr>
              <a:t>also contribute to cognition, considering the inherent linkage between neural function and structure</a:t>
            </a:r>
          </a:p>
        </p:txBody>
      </p:sp>
      <p:grpSp>
        <p:nvGrpSpPr>
          <p:cNvPr id="7" name="组合 6">
            <a:extLst>
              <a:ext uri="{FF2B5EF4-FFF2-40B4-BE49-F238E27FC236}">
                <a16:creationId xmlns:a16="http://schemas.microsoft.com/office/drawing/2014/main" id="{E53858A2-CA66-8C8C-BA9C-26A4D7CC5E3B}"/>
              </a:ext>
            </a:extLst>
          </p:cNvPr>
          <p:cNvGrpSpPr/>
          <p:nvPr/>
        </p:nvGrpSpPr>
        <p:grpSpPr>
          <a:xfrm>
            <a:off x="6755672" y="2291980"/>
            <a:ext cx="5414262" cy="3152639"/>
            <a:chOff x="6526006" y="2356505"/>
            <a:chExt cx="5414262" cy="3152639"/>
          </a:xfrm>
        </p:grpSpPr>
        <p:grpSp>
          <p:nvGrpSpPr>
            <p:cNvPr id="43" name="组合 42">
              <a:extLst>
                <a:ext uri="{FF2B5EF4-FFF2-40B4-BE49-F238E27FC236}">
                  <a16:creationId xmlns:a16="http://schemas.microsoft.com/office/drawing/2014/main" id="{C1F3BC63-F2B1-406E-5E07-DB449CD767E1}"/>
                </a:ext>
              </a:extLst>
            </p:cNvPr>
            <p:cNvGrpSpPr/>
            <p:nvPr/>
          </p:nvGrpSpPr>
          <p:grpSpPr>
            <a:xfrm>
              <a:off x="6526006" y="2356505"/>
              <a:ext cx="5414262" cy="3152639"/>
              <a:chOff x="6526006" y="2356505"/>
              <a:chExt cx="5414262" cy="3152639"/>
            </a:xfrm>
          </p:grpSpPr>
          <p:pic>
            <p:nvPicPr>
              <p:cNvPr id="38" name="图片 37" descr="A close-up of a brain&#10;&#10;描述已自动生成">
                <a:extLst>
                  <a:ext uri="{FF2B5EF4-FFF2-40B4-BE49-F238E27FC236}">
                    <a16:creationId xmlns:a16="http://schemas.microsoft.com/office/drawing/2014/main" id="{8C120F03-091C-CEFA-3687-412AB8495183}"/>
                  </a:ext>
                </a:extLst>
              </p:cNvPr>
              <p:cNvPicPr>
                <a:picLocks noChangeAspect="1"/>
              </p:cNvPicPr>
              <p:nvPr/>
            </p:nvPicPr>
            <p:blipFill>
              <a:blip r:embed="rId4"/>
              <a:stretch>
                <a:fillRect/>
              </a:stretch>
            </p:blipFill>
            <p:spPr>
              <a:xfrm>
                <a:off x="7561906" y="3630883"/>
                <a:ext cx="1103517" cy="1405754"/>
              </a:xfrm>
              <a:prstGeom prst="rect">
                <a:avLst/>
              </a:prstGeom>
            </p:spPr>
          </p:pic>
          <p:grpSp>
            <p:nvGrpSpPr>
              <p:cNvPr id="42" name="组合 41">
                <a:extLst>
                  <a:ext uri="{FF2B5EF4-FFF2-40B4-BE49-F238E27FC236}">
                    <a16:creationId xmlns:a16="http://schemas.microsoft.com/office/drawing/2014/main" id="{58975E29-4BD1-B145-BA6E-26329932AE66}"/>
                  </a:ext>
                </a:extLst>
              </p:cNvPr>
              <p:cNvGrpSpPr/>
              <p:nvPr/>
            </p:nvGrpSpPr>
            <p:grpSpPr>
              <a:xfrm>
                <a:off x="6526006" y="2356505"/>
                <a:ext cx="5414262" cy="3152639"/>
                <a:chOff x="6526006" y="2356505"/>
                <a:chExt cx="5414262" cy="3152639"/>
              </a:xfrm>
            </p:grpSpPr>
            <p:grpSp>
              <p:nvGrpSpPr>
                <p:cNvPr id="36" name="组合 35">
                  <a:extLst>
                    <a:ext uri="{FF2B5EF4-FFF2-40B4-BE49-F238E27FC236}">
                      <a16:creationId xmlns:a16="http://schemas.microsoft.com/office/drawing/2014/main" id="{31830F9D-05FD-D2A4-AD8F-7ACFB74DE9CF}"/>
                    </a:ext>
                  </a:extLst>
                </p:cNvPr>
                <p:cNvGrpSpPr/>
                <p:nvPr/>
              </p:nvGrpSpPr>
              <p:grpSpPr>
                <a:xfrm>
                  <a:off x="6526006" y="2356505"/>
                  <a:ext cx="4016650" cy="3152639"/>
                  <a:chOff x="6471577" y="2372384"/>
                  <a:chExt cx="4016650" cy="3152639"/>
                </a:xfrm>
              </p:grpSpPr>
              <p:sp>
                <p:nvSpPr>
                  <p:cNvPr id="8" name="Rectangle 7"/>
                  <p:cNvSpPr/>
                  <p:nvPr/>
                </p:nvSpPr>
                <p:spPr>
                  <a:xfrm>
                    <a:off x="8760302" y="2372384"/>
                    <a:ext cx="1727925"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 Functional connectivity</a:t>
                    </a:r>
                    <a:endParaRPr lang="en-SG" sz="1400" dirty="0">
                      <a:latin typeface="Arial" panose="020B0604020202020204" pitchFamily="34" charset="0"/>
                      <a:cs typeface="Arial" panose="020B0604020202020204" pitchFamily="34" charset="0"/>
                    </a:endParaRPr>
                  </a:p>
                </p:txBody>
              </p:sp>
              <p:sp>
                <p:nvSpPr>
                  <p:cNvPr id="21" name="Rectangle 8">
                    <a:extLst>
                      <a:ext uri="{FF2B5EF4-FFF2-40B4-BE49-F238E27FC236}">
                        <a16:creationId xmlns:a16="http://schemas.microsoft.com/office/drawing/2014/main" id="{52834C6A-3A3D-6F59-DFAE-21B1715FA0A3}"/>
                      </a:ext>
                    </a:extLst>
                  </p:cNvPr>
                  <p:cNvSpPr/>
                  <p:nvPr/>
                </p:nvSpPr>
                <p:spPr>
                  <a:xfrm>
                    <a:off x="8828764" y="4057993"/>
                    <a:ext cx="1467542"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Structural connectivity </a:t>
                    </a:r>
                    <a:endParaRPr lang="en-SG" sz="1400" dirty="0">
                      <a:latin typeface="Arial" panose="020B0604020202020204" pitchFamily="34" charset="0"/>
                      <a:cs typeface="Arial" panose="020B0604020202020204" pitchFamily="34" charset="0"/>
                    </a:endParaRPr>
                  </a:p>
                </p:txBody>
              </p:sp>
              <p:pic>
                <p:nvPicPr>
                  <p:cNvPr id="23" name="图片 22" descr="A close up of a brain&#10;&#10;描述已自动生成">
                    <a:extLst>
                      <a:ext uri="{FF2B5EF4-FFF2-40B4-BE49-F238E27FC236}">
                        <a16:creationId xmlns:a16="http://schemas.microsoft.com/office/drawing/2014/main" id="{C1118001-EAE3-7704-720E-5AD1D9F4D229}"/>
                      </a:ext>
                    </a:extLst>
                  </p:cNvPr>
                  <p:cNvPicPr>
                    <a:picLocks noChangeAspect="1"/>
                  </p:cNvPicPr>
                  <p:nvPr/>
                </p:nvPicPr>
                <p:blipFill>
                  <a:blip r:embed="rId5"/>
                  <a:stretch>
                    <a:fillRect/>
                  </a:stretch>
                </p:blipFill>
                <p:spPr>
                  <a:xfrm>
                    <a:off x="6539661" y="3255500"/>
                    <a:ext cx="746704" cy="946609"/>
                  </a:xfrm>
                  <a:prstGeom prst="rect">
                    <a:avLst/>
                  </a:prstGeom>
                </p:spPr>
              </p:pic>
              <p:pic>
                <p:nvPicPr>
                  <p:cNvPr id="25" name="图片 24" descr="A close-up of a brain&#10;&#10;描述已自动生成">
                    <a:extLst>
                      <a:ext uri="{FF2B5EF4-FFF2-40B4-BE49-F238E27FC236}">
                        <a16:creationId xmlns:a16="http://schemas.microsoft.com/office/drawing/2014/main" id="{88CC48F4-4C34-BC50-4785-A8DCA2BF8D28}"/>
                      </a:ext>
                    </a:extLst>
                  </p:cNvPr>
                  <p:cNvPicPr>
                    <a:picLocks noChangeAspect="1"/>
                  </p:cNvPicPr>
                  <p:nvPr/>
                </p:nvPicPr>
                <p:blipFill>
                  <a:blip r:embed="rId6"/>
                  <a:stretch>
                    <a:fillRect/>
                  </a:stretch>
                </p:blipFill>
                <p:spPr>
                  <a:xfrm>
                    <a:off x="6471577" y="4578414"/>
                    <a:ext cx="768352" cy="946609"/>
                  </a:xfrm>
                  <a:prstGeom prst="rect">
                    <a:avLst/>
                  </a:prstGeom>
                </p:spPr>
              </p:pic>
              <p:sp>
                <p:nvSpPr>
                  <p:cNvPr id="28" name="Rectangle 8">
                    <a:extLst>
                      <a:ext uri="{FF2B5EF4-FFF2-40B4-BE49-F238E27FC236}">
                        <a16:creationId xmlns:a16="http://schemas.microsoft.com/office/drawing/2014/main" id="{E117B848-DB6C-BFCA-275F-909E24870B8C}"/>
                      </a:ext>
                    </a:extLst>
                  </p:cNvPr>
                  <p:cNvSpPr/>
                  <p:nvPr/>
                </p:nvSpPr>
                <p:spPr>
                  <a:xfrm>
                    <a:off x="7618687" y="3254562"/>
                    <a:ext cx="1467542"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Brain atlas</a:t>
                    </a:r>
                    <a:endParaRPr lang="en-SG" sz="1400"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AE65D9E2-196A-0F78-4B1F-BDE59B10E751}"/>
                      </a:ext>
                    </a:extLst>
                  </p:cNvPr>
                  <p:cNvCxnSpPr>
                    <a:stCxn id="23" idx="3"/>
                  </p:cNvCxnSpPr>
                  <p:nvPr/>
                </p:nvCxnSpPr>
                <p:spPr>
                  <a:xfrm>
                    <a:off x="7286365" y="3728805"/>
                    <a:ext cx="323023" cy="227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FE9A80C2-9F9D-635D-9A9C-DB24FCC942C0}"/>
                      </a:ext>
                    </a:extLst>
                  </p:cNvPr>
                  <p:cNvCxnSpPr>
                    <a:cxnSpLocks/>
                    <a:stCxn id="25" idx="3"/>
                  </p:cNvCxnSpPr>
                  <p:nvPr/>
                </p:nvCxnSpPr>
                <p:spPr>
                  <a:xfrm flipV="1">
                    <a:off x="7239929" y="4630723"/>
                    <a:ext cx="313985" cy="420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4105BF5A-CE61-712D-AE80-D33ADF1968D0}"/>
                      </a:ext>
                    </a:extLst>
                  </p:cNvPr>
                  <p:cNvCxnSpPr>
                    <a:cxnSpLocks/>
                    <a:endCxn id="4" idx="1"/>
                  </p:cNvCxnSpPr>
                  <p:nvPr/>
                </p:nvCxnSpPr>
                <p:spPr>
                  <a:xfrm flipV="1">
                    <a:off x="8433346" y="3335387"/>
                    <a:ext cx="411930" cy="430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a:extLst>
                      <a:ext uri="{FF2B5EF4-FFF2-40B4-BE49-F238E27FC236}">
                        <a16:creationId xmlns:a16="http://schemas.microsoft.com/office/drawing/2014/main" id="{80260517-9456-9E7D-A42A-DBB402EB9BFF}"/>
                      </a:ext>
                    </a:extLst>
                  </p:cNvPr>
                  <p:cNvCxnSpPr/>
                  <p:nvPr/>
                </p:nvCxnSpPr>
                <p:spPr>
                  <a:xfrm>
                    <a:off x="8522253" y="4594688"/>
                    <a:ext cx="323023" cy="227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0" name="文本框 39">
                  <a:extLst>
                    <a:ext uri="{FF2B5EF4-FFF2-40B4-BE49-F238E27FC236}">
                      <a16:creationId xmlns:a16="http://schemas.microsoft.com/office/drawing/2014/main" id="{00D7253A-C9C0-8B0F-BF5A-1DA77FA64F3D}"/>
                    </a:ext>
                  </a:extLst>
                </p:cNvPr>
                <p:cNvSpPr txBox="1"/>
                <p:nvPr/>
              </p:nvSpPr>
              <p:spPr>
                <a:xfrm>
                  <a:off x="6591892" y="2992226"/>
                  <a:ext cx="5348376" cy="307777"/>
                </a:xfrm>
                <a:prstGeom prst="rect">
                  <a:avLst/>
                </a:prstGeom>
                <a:noFill/>
              </p:spPr>
              <p:txBody>
                <a:bodyPr wrap="square">
                  <a:spAutoFit/>
                </a:bodyPr>
                <a:lstStyle/>
                <a:p>
                  <a:r>
                    <a:rPr lang="en-US" altLang="zh-CN" sz="1400" dirty="0" err="1">
                      <a:solidFill>
                        <a:srgbClr val="181C62"/>
                      </a:solidFill>
                      <a:latin typeface="Arial" panose="020B0604020202020204" pitchFamily="34" charset="0"/>
                      <a:cs typeface="Arial" panose="020B0604020202020204" pitchFamily="34" charset="0"/>
                    </a:rPr>
                    <a:t>rs</a:t>
                  </a:r>
                  <a:r>
                    <a:rPr lang="en-US" altLang="zh-CN" sz="1400" dirty="0">
                      <a:solidFill>
                        <a:srgbClr val="181C62"/>
                      </a:solidFill>
                      <a:latin typeface="Arial" panose="020B0604020202020204" pitchFamily="34" charset="0"/>
                      <a:cs typeface="Arial" panose="020B0604020202020204" pitchFamily="34" charset="0"/>
                    </a:rPr>
                    <a:t>-fMRI</a:t>
                  </a:r>
                  <a:endParaRPr lang="zh-CN" altLang="en-US" sz="1400" dirty="0">
                    <a:solidFill>
                      <a:srgbClr val="181C62"/>
                    </a:solidFill>
                  </a:endParaRPr>
                </a:p>
              </p:txBody>
            </p:sp>
            <p:sp>
              <p:nvSpPr>
                <p:cNvPr id="41" name="文本框 40">
                  <a:extLst>
                    <a:ext uri="{FF2B5EF4-FFF2-40B4-BE49-F238E27FC236}">
                      <a16:creationId xmlns:a16="http://schemas.microsoft.com/office/drawing/2014/main" id="{3C487358-96CE-6C18-A568-59AA7414D913}"/>
                    </a:ext>
                  </a:extLst>
                </p:cNvPr>
                <p:cNvSpPr txBox="1"/>
                <p:nvPr/>
              </p:nvSpPr>
              <p:spPr>
                <a:xfrm>
                  <a:off x="6591892" y="4311457"/>
                  <a:ext cx="5348376" cy="307777"/>
                </a:xfrm>
                <a:prstGeom prst="rect">
                  <a:avLst/>
                </a:prstGeom>
                <a:noFill/>
              </p:spPr>
              <p:txBody>
                <a:bodyPr wrap="square">
                  <a:spAutoFit/>
                </a:bodyPr>
                <a:lstStyle/>
                <a:p>
                  <a:r>
                    <a:rPr lang="en-US" altLang="zh-CN" sz="1400" dirty="0" err="1">
                      <a:solidFill>
                        <a:srgbClr val="181C62"/>
                      </a:solidFill>
                      <a:latin typeface="Arial" panose="020B0604020202020204" pitchFamily="34" charset="0"/>
                      <a:cs typeface="Arial" panose="020B0604020202020204" pitchFamily="34" charset="0"/>
                    </a:rPr>
                    <a:t>dMRI</a:t>
                  </a:r>
                  <a:endParaRPr lang="zh-CN" altLang="en-US" sz="1400" dirty="0">
                    <a:solidFill>
                      <a:srgbClr val="181C62"/>
                    </a:solidFill>
                  </a:endParaRPr>
                </a:p>
              </p:txBody>
            </p:sp>
          </p:grpSp>
        </p:grpSp>
        <p:pic>
          <p:nvPicPr>
            <p:cNvPr id="2" name="图片 1">
              <a:extLst>
                <a:ext uri="{FF2B5EF4-FFF2-40B4-BE49-F238E27FC236}">
                  <a16:creationId xmlns:a16="http://schemas.microsoft.com/office/drawing/2014/main" id="{BCDA7B39-2A8B-D2F1-E921-99948906A698}"/>
                </a:ext>
              </a:extLst>
            </p:cNvPr>
            <p:cNvPicPr>
              <a:picLocks noChangeAspect="1"/>
            </p:cNvPicPr>
            <p:nvPr/>
          </p:nvPicPr>
          <p:blipFill>
            <a:blip r:embed="rId7">
              <a:alphaModFix amt="70000"/>
              <a:extLst>
                <a:ext uri="{BEBA8EAE-BF5A-486C-A8C5-ECC9F3942E4B}">
                  <a14:imgProps xmlns:a14="http://schemas.microsoft.com/office/drawing/2010/main">
                    <a14:imgLayer r:embed="rId8">
                      <a14:imgEffect>
                        <a14:colorTemperature colorTemp="5900"/>
                      </a14:imgEffect>
                      <a14:imgEffect>
                        <a14:brightnessContrast bright="-20000" contrast="40000"/>
                      </a14:imgEffect>
                    </a14:imgLayer>
                  </a14:imgProps>
                </a:ext>
              </a:extLst>
            </a:blip>
            <a:stretch>
              <a:fillRect/>
            </a:stretch>
          </p:blipFill>
          <p:spPr>
            <a:xfrm>
              <a:off x="8933384" y="4547563"/>
              <a:ext cx="981097" cy="931569"/>
            </a:xfrm>
            <a:prstGeom prst="rect">
              <a:avLst/>
            </a:prstGeom>
          </p:spPr>
        </p:pic>
        <p:pic>
          <p:nvPicPr>
            <p:cNvPr id="4" name="图片 3">
              <a:extLst>
                <a:ext uri="{FF2B5EF4-FFF2-40B4-BE49-F238E27FC236}">
                  <a16:creationId xmlns:a16="http://schemas.microsoft.com/office/drawing/2014/main" id="{3AA559C2-30D9-7142-3E2F-A0533265D3FE}"/>
                </a:ext>
              </a:extLst>
            </p:cNvPr>
            <p:cNvPicPr>
              <a:picLocks noChangeAspect="1"/>
            </p:cNvPicPr>
            <p:nvPr/>
          </p:nvPicPr>
          <p:blipFill>
            <a:blip r:embed="rId9">
              <a:alphaModFix amt="85000"/>
            </a:blip>
            <a:stretch>
              <a:fillRect/>
            </a:stretch>
          </p:blipFill>
          <p:spPr>
            <a:xfrm>
              <a:off x="8899705" y="2844728"/>
              <a:ext cx="972260" cy="949559"/>
            </a:xfrm>
            <a:prstGeom prst="rect">
              <a:avLst/>
            </a:prstGeom>
          </p:spPr>
        </p:pic>
      </p:grpSp>
      <p:pic>
        <p:nvPicPr>
          <p:cNvPr id="6" name="Picture 2" descr="Nanyang Technological University - NTU Singapore">
            <a:extLst>
              <a:ext uri="{FF2B5EF4-FFF2-40B4-BE49-F238E27FC236}">
                <a16:creationId xmlns:a16="http://schemas.microsoft.com/office/drawing/2014/main" id="{EF3A2AA9-7C10-0808-0980-E1066E9199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5580" y="21301"/>
            <a:ext cx="1889669" cy="6782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AD8A2512-9A56-EE08-5761-93142F682E7B}"/>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AA302AEA-AFD8-391A-2F09-2974367F86D3}"/>
              </a:ext>
            </a:extLst>
          </p:cNvPr>
          <p:cNvSpPr txBox="1"/>
          <p:nvPr/>
        </p:nvSpPr>
        <p:spPr>
          <a:xfrm>
            <a:off x="588625" y="204124"/>
            <a:ext cx="6232933" cy="461665"/>
          </a:xfrm>
          <a:prstGeom prst="rect">
            <a:avLst/>
          </a:prstGeom>
          <a:noFill/>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Brain connectome</a:t>
            </a:r>
            <a:endParaRPr lang="zh-CN" altLang="en-US" sz="2400" dirty="0"/>
          </a:p>
        </p:txBody>
      </p:sp>
    </p:spTree>
    <p:extLst>
      <p:ext uri="{BB962C8B-B14F-4D97-AF65-F5344CB8AC3E}">
        <p14:creationId xmlns:p14="http://schemas.microsoft.com/office/powerpoint/2010/main" val="11780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11B753-B994-36BB-4318-079E0D67FC53}"/>
              </a:ext>
            </a:extLst>
          </p:cNvPr>
          <p:cNvSpPr txBox="1"/>
          <p:nvPr/>
        </p:nvSpPr>
        <p:spPr>
          <a:xfrm>
            <a:off x="393645" y="2349890"/>
            <a:ext cx="9796772" cy="923330"/>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Both FC and SC model the brain as a complex network. Since brain networks can be represented as </a:t>
            </a:r>
            <a:r>
              <a:rPr lang="en-US" altLang="zh-CN" b="1" dirty="0">
                <a:solidFill>
                  <a:schemeClr val="accent2">
                    <a:lumMod val="75000"/>
                  </a:schemeClr>
                </a:solidFill>
                <a:latin typeface="Arial" panose="020B0604020202020204" pitchFamily="34" charset="0"/>
                <a:cs typeface="Arial" panose="020B0604020202020204" pitchFamily="34" charset="0"/>
              </a:rPr>
              <a:t>graphs with brain regions as nodes connected by edges</a:t>
            </a:r>
            <a:r>
              <a:rPr lang="en-US" altLang="zh-CN" dirty="0">
                <a:latin typeface="Arial" panose="020B0604020202020204" pitchFamily="34" charset="0"/>
                <a:cs typeface="Arial" panose="020B0604020202020204" pitchFamily="34" charset="0"/>
              </a:rPr>
              <a:t>, one of the most widely used architectures for building such prediction models is Graph Neural Networks (GNN)</a:t>
            </a:r>
          </a:p>
        </p:txBody>
      </p:sp>
      <p:sp>
        <p:nvSpPr>
          <p:cNvPr id="13" name="Rectangle 1">
            <a:extLst>
              <a:ext uri="{FF2B5EF4-FFF2-40B4-BE49-F238E27FC236}">
                <a16:creationId xmlns:a16="http://schemas.microsoft.com/office/drawing/2014/main" id="{E8A8D7FC-06A1-8E1C-7B85-49551247F038}"/>
              </a:ext>
            </a:extLst>
          </p:cNvPr>
          <p:cNvSpPr/>
          <p:nvPr/>
        </p:nvSpPr>
        <p:spPr>
          <a:xfrm>
            <a:off x="393645" y="1011838"/>
            <a:ext cx="9607360" cy="923330"/>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Incorporating both </a:t>
            </a:r>
            <a:r>
              <a:rPr lang="en-US" b="1" dirty="0">
                <a:solidFill>
                  <a:schemeClr val="accent2">
                    <a:lumMod val="75000"/>
                  </a:schemeClr>
                </a:solidFill>
                <a:latin typeface="Arial" panose="020B0604020202020204" pitchFamily="34" charset="0"/>
                <a:cs typeface="Arial" panose="020B0604020202020204" pitchFamily="34" charset="0"/>
              </a:rPr>
              <a:t>modality-specific</a:t>
            </a:r>
            <a:r>
              <a:rPr lang="en-US" dirty="0">
                <a:latin typeface="Arial" panose="020B0604020202020204" pitchFamily="34" charset="0"/>
                <a:cs typeface="Arial" panose="020B0604020202020204" pitchFamily="34" charset="0"/>
              </a:rPr>
              <a:t> and </a:t>
            </a:r>
            <a:r>
              <a:rPr lang="en-US" b="1" dirty="0">
                <a:solidFill>
                  <a:schemeClr val="accent2">
                    <a:lumMod val="75000"/>
                  </a:schemeClr>
                </a:solidFill>
                <a:latin typeface="Arial" panose="020B0604020202020204" pitchFamily="34" charset="0"/>
                <a:cs typeface="Arial" panose="020B0604020202020204" pitchFamily="34" charset="0"/>
              </a:rPr>
              <a:t>interaction </a:t>
            </a:r>
            <a:r>
              <a:rPr lang="en-US" dirty="0">
                <a:latin typeface="Arial" panose="020B0604020202020204" pitchFamily="34" charset="0"/>
                <a:cs typeface="Arial" panose="020B0604020202020204" pitchFamily="34" charset="0"/>
              </a:rPr>
              <a:t>information between FC and SC could </a:t>
            </a:r>
            <a:r>
              <a:rPr lang="en-US" b="1" dirty="0">
                <a:solidFill>
                  <a:schemeClr val="accent2">
                    <a:lumMod val="75000"/>
                  </a:schemeClr>
                </a:solidFill>
                <a:latin typeface="Arial" panose="020B0604020202020204" pitchFamily="34" charset="0"/>
                <a:cs typeface="Arial" panose="020B0604020202020204" pitchFamily="34" charset="0"/>
              </a:rPr>
              <a:t>advance the prediction </a:t>
            </a:r>
            <a:r>
              <a:rPr lang="en-US" dirty="0">
                <a:latin typeface="Arial" panose="020B0604020202020204" pitchFamily="34" charset="0"/>
                <a:cs typeface="Arial" panose="020B0604020202020204" pitchFamily="34" charset="0"/>
              </a:rPr>
              <a:t>of fluid cognition and </a:t>
            </a:r>
            <a:r>
              <a:rPr lang="en-US" b="1" dirty="0">
                <a:solidFill>
                  <a:schemeClr val="accent2">
                    <a:lumMod val="75000"/>
                  </a:schemeClr>
                </a:solidFill>
                <a:latin typeface="Arial" panose="020B0604020202020204" pitchFamily="34" charset="0"/>
                <a:cs typeface="Arial" panose="020B0604020202020204" pitchFamily="34" charset="0"/>
              </a:rPr>
              <a:t>enhance our understanding </a:t>
            </a:r>
            <a:r>
              <a:rPr lang="en-US" dirty="0">
                <a:latin typeface="Arial" panose="020B0604020202020204" pitchFamily="34" charset="0"/>
                <a:cs typeface="Arial" panose="020B0604020202020204" pitchFamily="34" charset="0"/>
              </a:rPr>
              <a:t>of the fundamental neuroanatomical and neurophysiological bases of cognition</a:t>
            </a:r>
            <a:endParaRPr lang="en-US" dirty="0">
              <a:highlight>
                <a:srgbClr val="FFFF00"/>
              </a:highlight>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1B794DBB-0D2A-926C-27D2-1FE8FE4847E1}"/>
              </a:ext>
            </a:extLst>
          </p:cNvPr>
          <p:cNvSpPr txBox="1"/>
          <p:nvPr/>
        </p:nvSpPr>
        <p:spPr>
          <a:xfrm>
            <a:off x="393645" y="237868"/>
            <a:ext cx="5119776" cy="461665"/>
          </a:xfrm>
          <a:prstGeom prst="rect">
            <a:avLst/>
          </a:prstGeom>
          <a:noFill/>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Incorporating both SC and FC</a:t>
            </a:r>
            <a:endParaRPr lang="zh-CN" altLang="en-US" sz="2400" dirty="0"/>
          </a:p>
        </p:txBody>
      </p:sp>
      <p:grpSp>
        <p:nvGrpSpPr>
          <p:cNvPr id="16" name="组合 15">
            <a:extLst>
              <a:ext uri="{FF2B5EF4-FFF2-40B4-BE49-F238E27FC236}">
                <a16:creationId xmlns:a16="http://schemas.microsoft.com/office/drawing/2014/main" id="{3461138C-5694-5464-72D3-22678F43775F}"/>
              </a:ext>
            </a:extLst>
          </p:cNvPr>
          <p:cNvGrpSpPr/>
          <p:nvPr/>
        </p:nvGrpSpPr>
        <p:grpSpPr>
          <a:xfrm>
            <a:off x="6010968" y="3470379"/>
            <a:ext cx="3402091" cy="1875985"/>
            <a:chOff x="6010968" y="3470379"/>
            <a:chExt cx="3402091" cy="1875985"/>
          </a:xfrm>
        </p:grpSpPr>
        <p:grpSp>
          <p:nvGrpSpPr>
            <p:cNvPr id="8" name="Group 10">
              <a:extLst>
                <a:ext uri="{FF2B5EF4-FFF2-40B4-BE49-F238E27FC236}">
                  <a16:creationId xmlns:a16="http://schemas.microsoft.com/office/drawing/2014/main" id="{8B2B0088-E011-E77E-EDC3-5EE4A9FF0B68}"/>
                </a:ext>
              </a:extLst>
            </p:cNvPr>
            <p:cNvGrpSpPr/>
            <p:nvPr/>
          </p:nvGrpSpPr>
          <p:grpSpPr>
            <a:xfrm>
              <a:off x="6010968" y="3470379"/>
              <a:ext cx="3402091" cy="1875985"/>
              <a:chOff x="5422006" y="3199252"/>
              <a:chExt cx="3107679" cy="1694444"/>
            </a:xfrm>
          </p:grpSpPr>
          <p:pic>
            <p:nvPicPr>
              <p:cNvPr id="9" name="Picture 6">
                <a:extLst>
                  <a:ext uri="{FF2B5EF4-FFF2-40B4-BE49-F238E27FC236}">
                    <a16:creationId xmlns:a16="http://schemas.microsoft.com/office/drawing/2014/main" id="{9FD76A1D-CDD8-B29D-9D9D-349D24405CFF}"/>
                  </a:ext>
                </a:extLst>
              </p:cNvPr>
              <p:cNvPicPr>
                <a:picLocks noChangeAspect="1"/>
              </p:cNvPicPr>
              <p:nvPr/>
            </p:nvPicPr>
            <p:blipFill rotWithShape="1">
              <a:blip r:embed="rId3">
                <a:extLst>
                  <a:ext uri="{28A0092B-C50C-407E-A947-70E740481C1C}">
                    <a14:useLocalDpi xmlns:a14="http://schemas.microsoft.com/office/drawing/2010/main" val="0"/>
                  </a:ext>
                </a:extLst>
              </a:blip>
              <a:srcRect l="48320" t="3939"/>
              <a:stretch/>
            </p:blipFill>
            <p:spPr>
              <a:xfrm>
                <a:off x="7163331" y="3571953"/>
                <a:ext cx="1366354" cy="1321743"/>
              </a:xfrm>
              <a:prstGeom prst="rect">
                <a:avLst/>
              </a:prstGeom>
            </p:spPr>
          </p:pic>
          <p:sp>
            <p:nvSpPr>
              <p:cNvPr id="10" name="Rectangle 8">
                <a:extLst>
                  <a:ext uri="{FF2B5EF4-FFF2-40B4-BE49-F238E27FC236}">
                    <a16:creationId xmlns:a16="http://schemas.microsoft.com/office/drawing/2014/main" id="{30AA95E3-1C37-1F1A-8AB4-D10A61A88045}"/>
                  </a:ext>
                </a:extLst>
              </p:cNvPr>
              <p:cNvSpPr/>
              <p:nvPr/>
            </p:nvSpPr>
            <p:spPr>
              <a:xfrm>
                <a:off x="5422006" y="3199252"/>
                <a:ext cx="2511536" cy="333591"/>
              </a:xfrm>
              <a:prstGeom prst="rect">
                <a:avLst/>
              </a:prstGeom>
            </p:spPr>
            <p:txBody>
              <a:bodyPr wrap="none">
                <a:spAutoFit/>
              </a:bodyPr>
              <a:lstStyle/>
              <a:p>
                <a:r>
                  <a:rPr lang="en-US" b="1" dirty="0">
                    <a:latin typeface="Arial" panose="020B0604020202020204" pitchFamily="34" charset="0"/>
                    <a:cs typeface="Arial" panose="020B0604020202020204" pitchFamily="34" charset="0"/>
                  </a:rPr>
                  <a:t>Structural connectivity </a:t>
                </a:r>
                <a:endParaRPr lang="en-SG" dirty="0">
                  <a:latin typeface="Arial" panose="020B0604020202020204" pitchFamily="34" charset="0"/>
                  <a:cs typeface="Arial" panose="020B0604020202020204" pitchFamily="34" charset="0"/>
                </a:endParaRPr>
              </a:p>
            </p:txBody>
          </p:sp>
        </p:grpSp>
        <p:pic>
          <p:nvPicPr>
            <p:cNvPr id="3" name="图片 2">
              <a:extLst>
                <a:ext uri="{FF2B5EF4-FFF2-40B4-BE49-F238E27FC236}">
                  <a16:creationId xmlns:a16="http://schemas.microsoft.com/office/drawing/2014/main" id="{C732C45F-5D07-4E80-986C-F45AAA54281C}"/>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colorTemperature colorTemp="5900"/>
                      </a14:imgEffect>
                      <a14:imgEffect>
                        <a14:brightnessContrast bright="-20000" contrast="40000"/>
                      </a14:imgEffect>
                    </a14:imgLayer>
                  </a14:imgProps>
                </a:ext>
              </a:extLst>
            </a:blip>
            <a:stretch>
              <a:fillRect/>
            </a:stretch>
          </p:blipFill>
          <p:spPr>
            <a:xfrm>
              <a:off x="6278441" y="3910824"/>
              <a:ext cx="1371347" cy="1302118"/>
            </a:xfrm>
            <a:prstGeom prst="rect">
              <a:avLst/>
            </a:prstGeom>
          </p:spPr>
        </p:pic>
      </p:grpSp>
      <p:grpSp>
        <p:nvGrpSpPr>
          <p:cNvPr id="14" name="组合 13">
            <a:extLst>
              <a:ext uri="{FF2B5EF4-FFF2-40B4-BE49-F238E27FC236}">
                <a16:creationId xmlns:a16="http://schemas.microsoft.com/office/drawing/2014/main" id="{20B3B104-7FAF-CA6A-2035-10A90682EB79}"/>
              </a:ext>
            </a:extLst>
          </p:cNvPr>
          <p:cNvGrpSpPr/>
          <p:nvPr/>
        </p:nvGrpSpPr>
        <p:grpSpPr>
          <a:xfrm>
            <a:off x="748058" y="3528590"/>
            <a:ext cx="3890796" cy="1817774"/>
            <a:chOff x="748058" y="3528590"/>
            <a:chExt cx="3890796" cy="1817774"/>
          </a:xfrm>
        </p:grpSpPr>
        <p:sp>
          <p:nvSpPr>
            <p:cNvPr id="7" name="Rectangle 7">
              <a:extLst>
                <a:ext uri="{FF2B5EF4-FFF2-40B4-BE49-F238E27FC236}">
                  <a16:creationId xmlns:a16="http://schemas.microsoft.com/office/drawing/2014/main" id="{4F9C9488-D03E-9419-8803-945AFD74DBEB}"/>
                </a:ext>
              </a:extLst>
            </p:cNvPr>
            <p:cNvSpPr/>
            <p:nvPr/>
          </p:nvSpPr>
          <p:spPr>
            <a:xfrm>
              <a:off x="748058" y="3528590"/>
              <a:ext cx="282641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 Functional connectivity</a:t>
              </a:r>
              <a:endParaRPr lang="en-SG" dirty="0">
                <a:latin typeface="Arial" panose="020B0604020202020204" pitchFamily="34" charset="0"/>
                <a:cs typeface="Arial" panose="020B0604020202020204" pitchFamily="34" charset="0"/>
              </a:endParaRPr>
            </a:p>
          </p:txBody>
        </p:sp>
        <p:pic>
          <p:nvPicPr>
            <p:cNvPr id="11" name="Picture 5">
              <a:extLst>
                <a:ext uri="{FF2B5EF4-FFF2-40B4-BE49-F238E27FC236}">
                  <a16:creationId xmlns:a16="http://schemas.microsoft.com/office/drawing/2014/main" id="{597ADF23-6BD5-15B5-F664-BFD297D6CB55}"/>
                </a:ext>
              </a:extLst>
            </p:cNvPr>
            <p:cNvPicPr>
              <a:picLocks noChangeAspect="1"/>
            </p:cNvPicPr>
            <p:nvPr/>
          </p:nvPicPr>
          <p:blipFill rotWithShape="1">
            <a:blip r:embed="rId6">
              <a:extLst>
                <a:ext uri="{28A0092B-C50C-407E-A947-70E740481C1C}">
                  <a14:useLocalDpi xmlns:a14="http://schemas.microsoft.com/office/drawing/2010/main" val="0"/>
                </a:ext>
              </a:extLst>
            </a:blip>
            <a:srcRect l="47271"/>
            <a:stretch/>
          </p:blipFill>
          <p:spPr>
            <a:xfrm>
              <a:off x="3072044" y="3816424"/>
              <a:ext cx="1566810" cy="1529940"/>
            </a:xfrm>
            <a:prstGeom prst="rect">
              <a:avLst/>
            </a:prstGeom>
          </p:spPr>
        </p:pic>
        <p:pic>
          <p:nvPicPr>
            <p:cNvPr id="4" name="图片 3">
              <a:extLst>
                <a:ext uri="{FF2B5EF4-FFF2-40B4-BE49-F238E27FC236}">
                  <a16:creationId xmlns:a16="http://schemas.microsoft.com/office/drawing/2014/main" id="{826D5D4A-66BD-EE8A-D8BF-8B3B3DF8B3EB}"/>
                </a:ext>
              </a:extLst>
            </p:cNvPr>
            <p:cNvPicPr>
              <a:picLocks noChangeAspect="1"/>
            </p:cNvPicPr>
            <p:nvPr/>
          </p:nvPicPr>
          <p:blipFill>
            <a:blip r:embed="rId7">
              <a:alphaModFix amt="85000"/>
            </a:blip>
            <a:stretch>
              <a:fillRect/>
            </a:stretch>
          </p:blipFill>
          <p:spPr>
            <a:xfrm>
              <a:off x="1111190" y="3955761"/>
              <a:ext cx="1287236" cy="1257181"/>
            </a:xfrm>
            <a:prstGeom prst="rect">
              <a:avLst/>
            </a:prstGeom>
          </p:spPr>
        </p:pic>
      </p:grpSp>
      <p:pic>
        <p:nvPicPr>
          <p:cNvPr id="6" name="Picture 2" descr="Nanyang Technological University - NTU Singapore">
            <a:extLst>
              <a:ext uri="{FF2B5EF4-FFF2-40B4-BE49-F238E27FC236}">
                <a16:creationId xmlns:a16="http://schemas.microsoft.com/office/drawing/2014/main" id="{F916C464-7512-C0CE-6E79-3771FD8F23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5580" y="21301"/>
            <a:ext cx="1889669" cy="6782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8">
            <a:extLst>
              <a:ext uri="{FF2B5EF4-FFF2-40B4-BE49-F238E27FC236}">
                <a16:creationId xmlns:a16="http://schemas.microsoft.com/office/drawing/2014/main" id="{7531F79C-659C-C11E-7723-EF394D60FF83}"/>
              </a:ext>
            </a:extLst>
          </p:cNvPr>
          <p:cNvCxnSpPr>
            <a:cxnSpLocks/>
          </p:cNvCxnSpPr>
          <p:nvPr/>
        </p:nvCxnSpPr>
        <p:spPr>
          <a:xfrm>
            <a:off x="0" y="775243"/>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3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910" y="-116576"/>
            <a:ext cx="10632556" cy="716350"/>
          </a:xfrm>
          <a:prstGeom prst="rect">
            <a:avLst/>
          </a:prstGeom>
        </p:spPr>
        <p:txBody>
          <a:bodyPr wrap="square">
            <a:spAutoFit/>
          </a:bodyPr>
          <a:lstStyle/>
          <a:p>
            <a:pPr>
              <a:lnSpc>
                <a:spcPct val="200000"/>
              </a:lnSpc>
            </a:pPr>
            <a:r>
              <a:rPr lang="en-US" sz="2400" b="1" dirty="0">
                <a:solidFill>
                  <a:srgbClr val="181C62"/>
                </a:solidFill>
                <a:latin typeface="Arial" panose="020B0604020202020204" pitchFamily="34" charset="0"/>
                <a:cs typeface="Arial" panose="020B0604020202020204" pitchFamily="34" charset="0"/>
              </a:rPr>
              <a:t>GNN-based methods on multi-modal fusion</a:t>
            </a:r>
          </a:p>
        </p:txBody>
      </p:sp>
      <p:grpSp>
        <p:nvGrpSpPr>
          <p:cNvPr id="22" name="组合 21">
            <a:extLst>
              <a:ext uri="{FF2B5EF4-FFF2-40B4-BE49-F238E27FC236}">
                <a16:creationId xmlns:a16="http://schemas.microsoft.com/office/drawing/2014/main" id="{AC2DBE22-EF11-5BAD-D21B-7E528516AFBF}"/>
              </a:ext>
            </a:extLst>
          </p:cNvPr>
          <p:cNvGrpSpPr/>
          <p:nvPr/>
        </p:nvGrpSpPr>
        <p:grpSpPr>
          <a:xfrm>
            <a:off x="274902" y="981640"/>
            <a:ext cx="13029615" cy="1754326"/>
            <a:chOff x="753743" y="1133615"/>
            <a:chExt cx="13029615" cy="1754326"/>
          </a:xfrm>
        </p:grpSpPr>
        <p:sp>
          <p:nvSpPr>
            <p:cNvPr id="3" name="Rectangle 2"/>
            <p:cNvSpPr/>
            <p:nvPr/>
          </p:nvSpPr>
          <p:spPr>
            <a:xfrm>
              <a:off x="753743" y="1133615"/>
              <a:ext cx="9877604" cy="1754326"/>
            </a:xfrm>
            <a:prstGeom prst="rect">
              <a:avLst/>
            </a:prstGeom>
          </p:spPr>
          <p:txBody>
            <a:bodyPr wrap="square">
              <a:spAutoFit/>
            </a:bodyPr>
            <a:lstStyle/>
            <a:p>
              <a:pPr marL="285750" indent="-285750">
                <a:buFont typeface="Wingdings" panose="05000000000000000000" pitchFamily="2" charset="2"/>
                <a:buChar char="Ø"/>
              </a:pPr>
              <a:r>
                <a:rPr lang="en-SG" b="1" dirty="0">
                  <a:latin typeface="Arial" panose="020B0604020202020204" pitchFamily="34" charset="0"/>
                  <a:cs typeface="Arial" panose="020B0604020202020204" pitchFamily="34" charset="0"/>
                </a:rPr>
                <a:t>M-GCN</a:t>
              </a:r>
              <a:r>
                <a:rPr lang="en-SG" dirty="0">
                  <a:latin typeface="Arial" panose="020B0604020202020204" pitchFamily="34" charset="0"/>
                  <a:cs typeface="Arial" panose="020B0604020202020204" pitchFamily="34" charset="0"/>
                </a:rPr>
                <a:t> aggregates functional representations by regularizing with the structural graph information; </a:t>
              </a:r>
            </a:p>
            <a:p>
              <a:endParaRPr lang="en-SG"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SG" b="1" dirty="0">
                  <a:latin typeface="Arial" panose="020B0604020202020204" pitchFamily="34" charset="0"/>
                  <a:cs typeface="Arial" panose="020B0604020202020204" pitchFamily="34" charset="0"/>
                </a:rPr>
                <a:t>Multi-View GCN (MV-GCN) </a:t>
              </a:r>
              <a:r>
                <a:rPr lang="en-SG" dirty="0">
                  <a:latin typeface="Arial" panose="020B0604020202020204" pitchFamily="34" charset="0"/>
                  <a:cs typeface="Arial" panose="020B0604020202020204" pitchFamily="34" charset="0"/>
                </a:rPr>
                <a:t>uses two separate GCNs to extract features from SC and FC and then concatenate</a:t>
              </a:r>
              <a:r>
                <a:rPr lang="en-US" altLang="zh-CN" dirty="0">
                  <a:latin typeface="Arial" panose="020B0604020202020204" pitchFamily="34" charset="0"/>
                  <a:cs typeface="Arial" panose="020B0604020202020204" pitchFamily="34" charset="0"/>
                </a:rPr>
                <a:t>s</a:t>
              </a:r>
              <a:r>
                <a:rPr lang="en-SG" dirty="0">
                  <a:latin typeface="Arial" panose="020B0604020202020204" pitchFamily="34" charset="0"/>
                  <a:cs typeface="Arial" panose="020B0604020202020204" pitchFamily="34" charset="0"/>
                </a:rPr>
                <a:t> them for the final prediction;</a:t>
              </a:r>
            </a:p>
            <a:p>
              <a:endParaRPr lang="en-SG"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06F193F4-8100-C4BF-B5CE-66C62480B50E}"/>
                </a:ext>
              </a:extLst>
            </p:cNvPr>
            <p:cNvSpPr txBox="1"/>
            <p:nvPr/>
          </p:nvSpPr>
          <p:spPr>
            <a:xfrm>
              <a:off x="2527950" y="1562498"/>
              <a:ext cx="8103397" cy="338554"/>
            </a:xfrm>
            <a:prstGeom prst="rect">
              <a:avLst/>
            </a:prstGeom>
            <a:noFill/>
          </p:spPr>
          <p:txBody>
            <a:bodyPr wrap="square">
              <a:spAutoFit/>
            </a:bodyPr>
            <a:lstStyle/>
            <a:p>
              <a:r>
                <a:rPr lang="en-US" altLang="zh-CN" sz="1600" b="0" i="1" dirty="0">
                  <a:solidFill>
                    <a:schemeClr val="tx1">
                      <a:lumMod val="50000"/>
                      <a:lumOff val="50000"/>
                    </a:schemeClr>
                  </a:solidFill>
                  <a:effectLst/>
                  <a:latin typeface="Arial" panose="020B0604020202020204" pitchFamily="34" charset="0"/>
                </a:rPr>
                <a:t>Dsouza, Niharika </a:t>
              </a:r>
              <a:r>
                <a:rPr lang="en-US" altLang="zh-CN" sz="1600" b="0" i="1" dirty="0" err="1">
                  <a:solidFill>
                    <a:schemeClr val="tx1">
                      <a:lumMod val="50000"/>
                      <a:lumOff val="50000"/>
                    </a:schemeClr>
                  </a:solidFill>
                  <a:effectLst/>
                  <a:latin typeface="Arial" panose="020B0604020202020204" pitchFamily="34" charset="0"/>
                </a:rPr>
                <a:t>Shimona</a:t>
              </a:r>
              <a:r>
                <a:rPr lang="en-US" altLang="zh-CN" sz="1600" b="0" i="1" dirty="0">
                  <a:solidFill>
                    <a:schemeClr val="tx1">
                      <a:lumMod val="50000"/>
                      <a:lumOff val="50000"/>
                    </a:schemeClr>
                  </a:solidFill>
                  <a:effectLst/>
                  <a:latin typeface="Arial" panose="020B0604020202020204" pitchFamily="34" charset="0"/>
                </a:rPr>
                <a:t>, et al., Medical Imaging with Deep Learning. PMLR, 2021</a:t>
              </a:r>
              <a:endParaRPr lang="zh-CN" altLang="en-US" sz="1600" i="1" dirty="0">
                <a:solidFill>
                  <a:schemeClr val="tx1">
                    <a:lumMod val="50000"/>
                    <a:lumOff val="50000"/>
                  </a:schemeClr>
                </a:solidFill>
              </a:endParaRPr>
            </a:p>
          </p:txBody>
        </p:sp>
        <p:sp>
          <p:nvSpPr>
            <p:cNvPr id="12" name="文本框 11">
              <a:extLst>
                <a:ext uri="{FF2B5EF4-FFF2-40B4-BE49-F238E27FC236}">
                  <a16:creationId xmlns:a16="http://schemas.microsoft.com/office/drawing/2014/main" id="{12EBEBEF-B962-7D29-F614-04E76B8DD343}"/>
                </a:ext>
              </a:extLst>
            </p:cNvPr>
            <p:cNvSpPr txBox="1"/>
            <p:nvPr/>
          </p:nvSpPr>
          <p:spPr>
            <a:xfrm>
              <a:off x="4475281" y="2535513"/>
              <a:ext cx="9308077" cy="338554"/>
            </a:xfrm>
            <a:prstGeom prst="rect">
              <a:avLst/>
            </a:prstGeom>
            <a:noFill/>
          </p:spPr>
          <p:txBody>
            <a:bodyPr wrap="square">
              <a:spAutoFit/>
            </a:bodyPr>
            <a:lstStyle/>
            <a:p>
              <a:r>
                <a:rPr lang="en-US" altLang="zh-CN" sz="1600" i="1" dirty="0">
                  <a:solidFill>
                    <a:schemeClr val="tx1">
                      <a:lumMod val="50000"/>
                      <a:lumOff val="50000"/>
                    </a:schemeClr>
                  </a:solidFill>
                  <a:latin typeface="Arial" panose="020B0604020202020204" pitchFamily="34" charset="0"/>
                </a:rPr>
                <a:t>Zhang, Xi, et al. AMIA Annual Symposium Proceedings, 2018</a:t>
              </a:r>
              <a:endParaRPr lang="zh-CN" altLang="en-US" sz="1600" i="1" dirty="0">
                <a:solidFill>
                  <a:schemeClr val="tx1">
                    <a:lumMod val="50000"/>
                    <a:lumOff val="50000"/>
                  </a:schemeClr>
                </a:solidFill>
                <a:latin typeface="Arial" panose="020B0604020202020204" pitchFamily="34" charset="0"/>
              </a:endParaRPr>
            </a:p>
          </p:txBody>
        </p:sp>
      </p:grpSp>
      <p:grpSp>
        <p:nvGrpSpPr>
          <p:cNvPr id="17" name="组合 16">
            <a:extLst>
              <a:ext uri="{FF2B5EF4-FFF2-40B4-BE49-F238E27FC236}">
                <a16:creationId xmlns:a16="http://schemas.microsoft.com/office/drawing/2014/main" id="{4FD2FEC4-EF04-13EF-55B0-65717478BE16}"/>
              </a:ext>
            </a:extLst>
          </p:cNvPr>
          <p:cNvGrpSpPr/>
          <p:nvPr/>
        </p:nvGrpSpPr>
        <p:grpSpPr>
          <a:xfrm>
            <a:off x="0" y="3121067"/>
            <a:ext cx="15260101" cy="952859"/>
            <a:chOff x="519279" y="3060359"/>
            <a:chExt cx="15260101" cy="952859"/>
          </a:xfrm>
        </p:grpSpPr>
        <p:sp>
          <p:nvSpPr>
            <p:cNvPr id="6" name="文本框 5">
              <a:extLst>
                <a:ext uri="{FF2B5EF4-FFF2-40B4-BE49-F238E27FC236}">
                  <a16:creationId xmlns:a16="http://schemas.microsoft.com/office/drawing/2014/main" id="{CC7BA5DE-3CBC-F968-31FE-3EDBEF272B4A}"/>
                </a:ext>
              </a:extLst>
            </p:cNvPr>
            <p:cNvSpPr txBox="1"/>
            <p:nvPr/>
          </p:nvSpPr>
          <p:spPr>
            <a:xfrm>
              <a:off x="519279" y="3152724"/>
              <a:ext cx="7549939" cy="461665"/>
            </a:xfrm>
            <a:prstGeom prst="rect">
              <a:avLst/>
            </a:prstGeom>
            <a:noFill/>
          </p:spPr>
          <p:txBody>
            <a:bodyPr wrap="square">
              <a:spAutoFit/>
            </a:bodyPr>
            <a:lstStyle/>
            <a:p>
              <a:pPr marL="342900" indent="-342900">
                <a:buFont typeface="Arial" panose="020B0604020202020204" pitchFamily="34" charset="0"/>
                <a:buChar char="•"/>
              </a:pPr>
              <a:endParaRPr lang="zh-CN" altLang="en-US" sz="2400" b="1" dirty="0">
                <a:solidFill>
                  <a:srgbClr val="181C62"/>
                </a:solidFill>
              </a:endParaRPr>
            </a:p>
          </p:txBody>
        </p:sp>
        <p:sp>
          <p:nvSpPr>
            <p:cNvPr id="8" name="文本框 7">
              <a:extLst>
                <a:ext uri="{FF2B5EF4-FFF2-40B4-BE49-F238E27FC236}">
                  <a16:creationId xmlns:a16="http://schemas.microsoft.com/office/drawing/2014/main" id="{0205E96A-0C79-20C1-1AA8-66F0D4086768}"/>
                </a:ext>
              </a:extLst>
            </p:cNvPr>
            <p:cNvSpPr txBox="1"/>
            <p:nvPr/>
          </p:nvSpPr>
          <p:spPr>
            <a:xfrm>
              <a:off x="820189" y="3060359"/>
              <a:ext cx="9403695" cy="923330"/>
            </a:xfrm>
            <a:prstGeom prst="rect">
              <a:avLst/>
            </a:prstGeom>
            <a:noFill/>
          </p:spPr>
          <p:txBody>
            <a:bodyPr wrap="square">
              <a:spAutoFit/>
            </a:bodyPr>
            <a:lstStyle/>
            <a:p>
              <a:endParaRPr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SG" altLang="zh-CN" b="1" dirty="0">
                  <a:latin typeface="Arial" panose="020B0604020202020204" pitchFamily="34" charset="0"/>
                  <a:cs typeface="Arial" panose="020B0604020202020204" pitchFamily="34" charset="0"/>
                </a:rPr>
                <a:t>Joint GCN </a:t>
              </a:r>
              <a:r>
                <a:rPr lang="en-SG" altLang="zh-CN" dirty="0">
                  <a:latin typeface="Arial" panose="020B0604020202020204" pitchFamily="34" charset="0"/>
                  <a:cs typeface="Arial" panose="020B0604020202020204" pitchFamily="34" charset="0"/>
                </a:rPr>
                <a:t>uses GCN on a graph early combining SC and FC with joint weight inserted for prediction.</a:t>
              </a:r>
            </a:p>
          </p:txBody>
        </p:sp>
        <p:sp>
          <p:nvSpPr>
            <p:cNvPr id="16" name="文本框 15">
              <a:extLst>
                <a:ext uri="{FF2B5EF4-FFF2-40B4-BE49-F238E27FC236}">
                  <a16:creationId xmlns:a16="http://schemas.microsoft.com/office/drawing/2014/main" id="{386C9A00-8C30-92BA-0745-264009F0A358}"/>
                </a:ext>
              </a:extLst>
            </p:cNvPr>
            <p:cNvSpPr txBox="1"/>
            <p:nvPr/>
          </p:nvSpPr>
          <p:spPr>
            <a:xfrm>
              <a:off x="7126109" y="3674664"/>
              <a:ext cx="8653271" cy="338554"/>
            </a:xfrm>
            <a:prstGeom prst="rect">
              <a:avLst/>
            </a:prstGeom>
            <a:noFill/>
          </p:spPr>
          <p:txBody>
            <a:bodyPr wrap="square">
              <a:spAutoFit/>
            </a:bodyPr>
            <a:lstStyle/>
            <a:p>
              <a:r>
                <a:rPr lang="en-US" altLang="zh-CN" sz="1600" i="1" dirty="0">
                  <a:solidFill>
                    <a:schemeClr val="tx1">
                      <a:lumMod val="50000"/>
                      <a:lumOff val="50000"/>
                    </a:schemeClr>
                  </a:solidFill>
                  <a:latin typeface="Arial" panose="020B0604020202020204" pitchFamily="34" charset="0"/>
                </a:rPr>
                <a:t>Li, </a:t>
              </a:r>
              <a:r>
                <a:rPr lang="en-US" altLang="zh-CN" sz="1600" i="1" dirty="0" err="1">
                  <a:solidFill>
                    <a:schemeClr val="tx1">
                      <a:lumMod val="50000"/>
                      <a:lumOff val="50000"/>
                    </a:schemeClr>
                  </a:solidFill>
                  <a:latin typeface="Arial" panose="020B0604020202020204" pitchFamily="34" charset="0"/>
                </a:rPr>
                <a:t>Yueting</a:t>
              </a:r>
              <a:r>
                <a:rPr lang="en-US" altLang="zh-CN" sz="1600" i="1" dirty="0">
                  <a:solidFill>
                    <a:schemeClr val="tx1">
                      <a:lumMod val="50000"/>
                      <a:lumOff val="50000"/>
                    </a:schemeClr>
                  </a:solidFill>
                  <a:latin typeface="Arial" panose="020B0604020202020204" pitchFamily="34" charset="0"/>
                </a:rPr>
                <a:t>, et al. MICCAI, 2022</a:t>
              </a:r>
              <a:endParaRPr lang="zh-CN" altLang="en-US" sz="1600" i="1" dirty="0">
                <a:solidFill>
                  <a:schemeClr val="tx1">
                    <a:lumMod val="50000"/>
                    <a:lumOff val="50000"/>
                  </a:schemeClr>
                </a:solidFill>
                <a:latin typeface="Arial" panose="020B0604020202020204" pitchFamily="34" charset="0"/>
              </a:endParaRPr>
            </a:p>
          </p:txBody>
        </p:sp>
      </p:grpSp>
      <p:sp>
        <p:nvSpPr>
          <p:cNvPr id="19" name="文本框 18">
            <a:extLst>
              <a:ext uri="{FF2B5EF4-FFF2-40B4-BE49-F238E27FC236}">
                <a16:creationId xmlns:a16="http://schemas.microsoft.com/office/drawing/2014/main" id="{6AB550FF-48F8-FB1B-BC9A-355415EBF404}"/>
              </a:ext>
            </a:extLst>
          </p:cNvPr>
          <p:cNvSpPr txBox="1"/>
          <p:nvPr/>
        </p:nvSpPr>
        <p:spPr>
          <a:xfrm>
            <a:off x="2807535" y="2483018"/>
            <a:ext cx="7156938" cy="612412"/>
          </a:xfrm>
          <a:prstGeom prst="rect">
            <a:avLst/>
          </a:prstGeom>
          <a:noFill/>
        </p:spPr>
        <p:txBody>
          <a:bodyPr wrap="square">
            <a:spAutoFit/>
          </a:bodyPr>
          <a:lstStyle/>
          <a:p>
            <a:pPr>
              <a:lnSpc>
                <a:spcPct val="200000"/>
              </a:lnSpc>
            </a:pPr>
            <a:r>
              <a:rPr lang="en-US" altLang="zh-CN" sz="2000" b="1" i="1" dirty="0">
                <a:solidFill>
                  <a:schemeClr val="accent2">
                    <a:lumMod val="75000"/>
                  </a:schemeClr>
                </a:solidFill>
                <a:latin typeface="Arial" panose="020B0604020202020204" pitchFamily="34" charset="0"/>
                <a:cs typeface="Arial" panose="020B0604020202020204" pitchFamily="34" charset="0"/>
              </a:rPr>
              <a:t>Lacking the capture of interactions between multi-modal</a:t>
            </a:r>
          </a:p>
        </p:txBody>
      </p:sp>
      <p:sp>
        <p:nvSpPr>
          <p:cNvPr id="21" name="文本框 20">
            <a:extLst>
              <a:ext uri="{FF2B5EF4-FFF2-40B4-BE49-F238E27FC236}">
                <a16:creationId xmlns:a16="http://schemas.microsoft.com/office/drawing/2014/main" id="{F0639D6E-5B97-57A4-B90F-4137598F4543}"/>
              </a:ext>
            </a:extLst>
          </p:cNvPr>
          <p:cNvSpPr txBox="1"/>
          <p:nvPr/>
        </p:nvSpPr>
        <p:spPr>
          <a:xfrm>
            <a:off x="2863901" y="4133836"/>
            <a:ext cx="7156938" cy="400110"/>
          </a:xfrm>
          <a:prstGeom prst="rect">
            <a:avLst/>
          </a:prstGeom>
          <a:noFill/>
        </p:spPr>
        <p:txBody>
          <a:bodyPr wrap="square">
            <a:spAutoFit/>
          </a:bodyPr>
          <a:lstStyle/>
          <a:p>
            <a:r>
              <a:rPr lang="en-US" altLang="zh-CN" sz="2000" b="1" i="1" dirty="0">
                <a:solidFill>
                  <a:schemeClr val="accent2">
                    <a:lumMod val="75000"/>
                  </a:schemeClr>
                </a:solidFill>
                <a:latin typeface="Arial" panose="020B0604020202020204" pitchFamily="34" charset="0"/>
                <a:cs typeface="Arial" panose="020B0604020202020204" pitchFamily="34" charset="0"/>
              </a:rPr>
              <a:t>Lacking the utilization of the modality-specific features</a:t>
            </a:r>
            <a:endParaRPr lang="zh-CN" altLang="en-US" sz="2000" b="1" i="1" dirty="0">
              <a:solidFill>
                <a:schemeClr val="accent2">
                  <a:lumMod val="75000"/>
                </a:schemeClr>
              </a:solidFill>
            </a:endParaRPr>
          </a:p>
        </p:txBody>
      </p:sp>
      <p:sp>
        <p:nvSpPr>
          <p:cNvPr id="24" name="文本框 23">
            <a:extLst>
              <a:ext uri="{FF2B5EF4-FFF2-40B4-BE49-F238E27FC236}">
                <a16:creationId xmlns:a16="http://schemas.microsoft.com/office/drawing/2014/main" id="{DA132F53-D521-C0BF-3C72-62D3219D0028}"/>
              </a:ext>
            </a:extLst>
          </p:cNvPr>
          <p:cNvSpPr txBox="1"/>
          <p:nvPr/>
        </p:nvSpPr>
        <p:spPr>
          <a:xfrm>
            <a:off x="302214" y="4640462"/>
            <a:ext cx="9519196" cy="830997"/>
          </a:xfrm>
          <a:prstGeom prst="rect">
            <a:avLst/>
          </a:prstGeom>
          <a:noFill/>
        </p:spPr>
        <p:txBody>
          <a:bodyPr wrap="square">
            <a:spAutoFit/>
          </a:bodyPr>
          <a:lstStyle/>
          <a:p>
            <a:pPr algn="ctr"/>
            <a:r>
              <a:rPr lang="zh-CN" altLang="en-US" sz="2400" dirty="0">
                <a:latin typeface="Arial" panose="020B0604020202020204" pitchFamily="34" charset="0"/>
                <a:cs typeface="Arial" panose="020B0604020202020204" pitchFamily="34" charset="0"/>
              </a:rPr>
              <a:t>A method that incorporates both</a:t>
            </a:r>
            <a:r>
              <a:rPr lang="zh-CN" altLang="en-US" sz="2400" dirty="0">
                <a:solidFill>
                  <a:srgbClr val="2A31ED"/>
                </a:solidFill>
                <a:latin typeface="Arial" panose="020B0604020202020204" pitchFamily="34" charset="0"/>
                <a:cs typeface="Arial" panose="020B0604020202020204" pitchFamily="34" charset="0"/>
              </a:rPr>
              <a:t> </a:t>
            </a:r>
            <a:r>
              <a:rPr lang="zh-CN" altLang="en-US" sz="2400" b="1" dirty="0">
                <a:solidFill>
                  <a:srgbClr val="2A31ED"/>
                </a:solidFill>
                <a:latin typeface="Arial" panose="020B0604020202020204" pitchFamily="34" charset="0"/>
                <a:cs typeface="Arial" panose="020B0604020202020204" pitchFamily="34" charset="0"/>
              </a:rPr>
              <a:t>modality-specific information and interaction </a:t>
            </a:r>
            <a:r>
              <a:rPr lang="zh-CN" altLang="en-US" sz="2400" dirty="0">
                <a:latin typeface="Arial" panose="020B0604020202020204" pitchFamily="34" charset="0"/>
                <a:cs typeface="Arial" panose="020B0604020202020204" pitchFamily="34" charset="0"/>
              </a:rPr>
              <a:t>is highly desirable</a:t>
            </a:r>
            <a:endParaRPr lang="zh-CN" altLang="en-US" sz="2400" b="1" dirty="0">
              <a:latin typeface="Arial" panose="020B0604020202020204" pitchFamily="34" charset="0"/>
              <a:cs typeface="Arial" panose="020B0604020202020204" pitchFamily="34" charset="0"/>
            </a:endParaRPr>
          </a:p>
        </p:txBody>
      </p:sp>
      <p:pic>
        <p:nvPicPr>
          <p:cNvPr id="5" name="Picture 2" descr="Nanyang Technological University - NTU Singapore">
            <a:extLst>
              <a:ext uri="{FF2B5EF4-FFF2-40B4-BE49-F238E27FC236}">
                <a16:creationId xmlns:a16="http://schemas.microsoft.com/office/drawing/2014/main" id="{A8BB4713-07B2-96FC-621F-B1DB40847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8">
            <a:extLst>
              <a:ext uri="{FF2B5EF4-FFF2-40B4-BE49-F238E27FC236}">
                <a16:creationId xmlns:a16="http://schemas.microsoft.com/office/drawing/2014/main" id="{11509B3A-BC37-0D0D-4DFC-719863923EF7}"/>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2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DCBCEC4-2A22-C4E1-896F-06ACF3AB4601}"/>
              </a:ext>
            </a:extLst>
          </p:cNvPr>
          <p:cNvGrpSpPr/>
          <p:nvPr/>
        </p:nvGrpSpPr>
        <p:grpSpPr>
          <a:xfrm>
            <a:off x="4482254" y="2318482"/>
            <a:ext cx="1594801" cy="1502744"/>
            <a:chOff x="4169084" y="1367851"/>
            <a:chExt cx="1498710" cy="1502744"/>
          </a:xfrm>
        </p:grpSpPr>
        <p:cxnSp>
          <p:nvCxnSpPr>
            <p:cNvPr id="5" name="Straight Arrow Connector 4">
              <a:extLst>
                <a:ext uri="{FF2B5EF4-FFF2-40B4-BE49-F238E27FC236}">
                  <a16:creationId xmlns:a16="http://schemas.microsoft.com/office/drawing/2014/main" id="{DC2A2D52-CD12-7ABC-354E-28433E57FCD1}"/>
                </a:ext>
              </a:extLst>
            </p:cNvPr>
            <p:cNvCxnSpPr>
              <a:cxnSpLocks/>
              <a:stCxn id="170" idx="3"/>
              <a:endCxn id="176" idx="1"/>
            </p:cNvCxnSpPr>
            <p:nvPr/>
          </p:nvCxnSpPr>
          <p:spPr>
            <a:xfrm flipV="1">
              <a:off x="5367140" y="2164197"/>
              <a:ext cx="300654" cy="7386"/>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0E52D2-8759-7C85-BE14-C8436C1FD6F8}"/>
                </a:ext>
              </a:extLst>
            </p:cNvPr>
            <p:cNvCxnSpPr>
              <a:cxnSpLocks/>
            </p:cNvCxnSpPr>
            <p:nvPr/>
          </p:nvCxnSpPr>
          <p:spPr>
            <a:xfrm flipV="1">
              <a:off x="5053959" y="2438005"/>
              <a:ext cx="7976" cy="43259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7D8F5AF-FA24-06CF-1287-D44765616F88}"/>
                </a:ext>
              </a:extLst>
            </p:cNvPr>
            <p:cNvCxnSpPr>
              <a:cxnSpLocks/>
              <a:stCxn id="162" idx="2"/>
            </p:cNvCxnSpPr>
            <p:nvPr/>
          </p:nvCxnSpPr>
          <p:spPr>
            <a:xfrm flipH="1">
              <a:off x="5057267" y="1367851"/>
              <a:ext cx="4670" cy="524045"/>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0" name="Rounded Rectangle 169">
              <a:extLst>
                <a:ext uri="{FF2B5EF4-FFF2-40B4-BE49-F238E27FC236}">
                  <a16:creationId xmlns:a16="http://schemas.microsoft.com/office/drawing/2014/main" id="{6367BA95-36AE-D9A1-7778-83F19DCDE1C7}"/>
                </a:ext>
              </a:extLst>
            </p:cNvPr>
            <p:cNvSpPr/>
            <p:nvPr/>
          </p:nvSpPr>
          <p:spPr>
            <a:xfrm>
              <a:off x="4169084" y="1920897"/>
              <a:ext cx="1198056" cy="501371"/>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Interactive module</a:t>
              </a:r>
            </a:p>
          </p:txBody>
        </p:sp>
      </p:grpSp>
      <p:grpSp>
        <p:nvGrpSpPr>
          <p:cNvPr id="67" name="组合 66">
            <a:extLst>
              <a:ext uri="{FF2B5EF4-FFF2-40B4-BE49-F238E27FC236}">
                <a16:creationId xmlns:a16="http://schemas.microsoft.com/office/drawing/2014/main" id="{E6D7C108-F19A-3940-EC60-7F528D2732EB}"/>
              </a:ext>
            </a:extLst>
          </p:cNvPr>
          <p:cNvGrpSpPr/>
          <p:nvPr/>
        </p:nvGrpSpPr>
        <p:grpSpPr>
          <a:xfrm>
            <a:off x="2722158" y="737063"/>
            <a:ext cx="6474126" cy="1581419"/>
            <a:chOff x="2577382" y="262011"/>
            <a:chExt cx="5818519" cy="1403752"/>
          </a:xfrm>
        </p:grpSpPr>
        <p:sp>
          <p:nvSpPr>
            <p:cNvPr id="169" name="TextBox 168">
              <a:extLst>
                <a:ext uri="{FF2B5EF4-FFF2-40B4-BE49-F238E27FC236}">
                  <a16:creationId xmlns:a16="http://schemas.microsoft.com/office/drawing/2014/main" id="{2996C7DD-D86B-19AC-B01D-E7D1FCAA36E1}"/>
                </a:ext>
              </a:extLst>
            </p:cNvPr>
            <p:cNvSpPr txBox="1"/>
            <p:nvPr/>
          </p:nvSpPr>
          <p:spPr>
            <a:xfrm>
              <a:off x="4197858" y="262011"/>
              <a:ext cx="2255791"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FC-specific</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embedding</a:t>
              </a:r>
            </a:p>
          </p:txBody>
        </p:sp>
        <p:sp>
          <p:nvSpPr>
            <p:cNvPr id="172" name="TextBox 171">
              <a:extLst>
                <a:ext uri="{FF2B5EF4-FFF2-40B4-BE49-F238E27FC236}">
                  <a16:creationId xmlns:a16="http://schemas.microsoft.com/office/drawing/2014/main" id="{FE67B92A-08A3-529D-9AE0-6FB466876A10}"/>
                </a:ext>
              </a:extLst>
            </p:cNvPr>
            <p:cNvSpPr txBox="1"/>
            <p:nvPr/>
          </p:nvSpPr>
          <p:spPr>
            <a:xfrm>
              <a:off x="3149525" y="353283"/>
              <a:ext cx="1322586"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Encoder</a:t>
              </a:r>
              <a:endParaRPr lang="en-US" sz="1600" b="1" dirty="0">
                <a:latin typeface="Arial" panose="020B0604020202020204" pitchFamily="34" charset="0"/>
                <a:cs typeface="Arial" panose="020B0604020202020204" pitchFamily="34" charset="0"/>
              </a:endParaRPr>
            </a:p>
          </p:txBody>
        </p:sp>
        <p:grpSp>
          <p:nvGrpSpPr>
            <p:cNvPr id="66" name="组合 65">
              <a:extLst>
                <a:ext uri="{FF2B5EF4-FFF2-40B4-BE49-F238E27FC236}">
                  <a16:creationId xmlns:a16="http://schemas.microsoft.com/office/drawing/2014/main" id="{257FF563-AD74-71C9-60EE-5E9117BA4CBE}"/>
                </a:ext>
              </a:extLst>
            </p:cNvPr>
            <p:cNvGrpSpPr/>
            <p:nvPr/>
          </p:nvGrpSpPr>
          <p:grpSpPr>
            <a:xfrm>
              <a:off x="2577382" y="340019"/>
              <a:ext cx="5818519" cy="1325744"/>
              <a:chOff x="2577382" y="340019"/>
              <a:chExt cx="5818519" cy="1325744"/>
            </a:xfrm>
          </p:grpSpPr>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C598ED0E-2C5B-C79D-F039-FCBC700EE61C}"/>
                      </a:ext>
                    </a:extLst>
                  </p:cNvPr>
                  <p:cNvSpPr txBox="1"/>
                  <p:nvPr/>
                </p:nvSpPr>
                <p:spPr>
                  <a:xfrm>
                    <a:off x="7766473" y="662317"/>
                    <a:ext cx="62942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ysClr val="windowText" lastClr="000000"/>
                                  </a:solidFill>
                                  <a:latin typeface="Cambria Math" panose="02040503050406030204" pitchFamily="18" charset="0"/>
                                  <a:cs typeface="Arial" panose="020B0604020202020204" pitchFamily="34" charset="0"/>
                                </a:rPr>
                              </m:ctrlPr>
                            </m:sSubPr>
                            <m:e>
                              <m:r>
                                <a:rPr lang="en-US" i="1">
                                  <a:solidFill>
                                    <a:sysClr val="windowText" lastClr="000000"/>
                                  </a:solidFill>
                                  <a:latin typeface="Cambria Math" panose="02040503050406030204" pitchFamily="18" charset="0"/>
                                  <a:cs typeface="Arial" panose="020B0604020202020204" pitchFamily="34" charset="0"/>
                                </a:rPr>
                                <m:t>𝑙</m:t>
                              </m:r>
                            </m:e>
                            <m:sub>
                              <m:r>
                                <a:rPr lang="en-US" i="1">
                                  <a:solidFill>
                                    <a:sysClr val="windowText" lastClr="000000"/>
                                  </a:solidFill>
                                  <a:latin typeface="Cambria Math" panose="02040503050406030204" pitchFamily="18" charset="0"/>
                                  <a:cs typeface="Arial" panose="020B0604020202020204" pitchFamily="34" charset="0"/>
                                </a:rPr>
                                <m:t>𝑓</m:t>
                              </m:r>
                            </m:sub>
                          </m:sSub>
                        </m:oMath>
                      </m:oMathPara>
                    </a14:m>
                    <a:endParaRPr lang="en-US" dirty="0">
                      <a:solidFill>
                        <a:sysClr val="windowText" lastClr="000000"/>
                      </a:solidFill>
                      <a:latin typeface="Arial" panose="020B0604020202020204" pitchFamily="34" charset="0"/>
                      <a:cs typeface="Arial" panose="020B0604020202020204" pitchFamily="34" charset="0"/>
                    </a:endParaRPr>
                  </a:p>
                </p:txBody>
              </p:sp>
            </mc:Choice>
            <mc:Fallback xmlns="">
              <p:sp>
                <p:nvSpPr>
                  <p:cNvPr id="141" name="TextBox 140">
                    <a:extLst>
                      <a:ext uri="{FF2B5EF4-FFF2-40B4-BE49-F238E27FC236}">
                        <a16:creationId xmlns:a16="http://schemas.microsoft.com/office/drawing/2014/main" id="{C598ED0E-2C5B-C79D-F039-FCBC700EE61C}"/>
                      </a:ext>
                    </a:extLst>
                  </p:cNvPr>
                  <p:cNvSpPr txBox="1">
                    <a:spLocks noRot="1" noChangeAspect="1" noMove="1" noResize="1" noEditPoints="1" noAdjustHandles="1" noChangeArrowheads="1" noChangeShapeType="1" noTextEdit="1"/>
                  </p:cNvSpPr>
                  <p:nvPr/>
                </p:nvSpPr>
                <p:spPr>
                  <a:xfrm>
                    <a:off x="7766473" y="662317"/>
                    <a:ext cx="629428" cy="391582"/>
                  </a:xfrm>
                  <a:prstGeom prst="rect">
                    <a:avLst/>
                  </a:prstGeom>
                  <a:blipFill>
                    <a:blip r:embed="rId3"/>
                    <a:stretch>
                      <a:fillRect/>
                    </a:stretch>
                  </a:blipFill>
                </p:spPr>
                <p:txBody>
                  <a:bodyPr/>
                  <a:lstStyle/>
                  <a:p>
                    <a:r>
                      <a:rPr lang="zh-CN" altLang="en-US">
                        <a:noFill/>
                      </a:rPr>
                      <a:t> </a:t>
                    </a:r>
                  </a:p>
                </p:txBody>
              </p:sp>
            </mc:Fallback>
          </mc:AlternateContent>
          <p:grpSp>
            <p:nvGrpSpPr>
              <p:cNvPr id="143" name="Group 142">
                <a:extLst>
                  <a:ext uri="{FF2B5EF4-FFF2-40B4-BE49-F238E27FC236}">
                    <a16:creationId xmlns:a16="http://schemas.microsoft.com/office/drawing/2014/main" id="{77093A76-9B7C-6A8D-73DA-658CA0FEC739}"/>
                  </a:ext>
                </a:extLst>
              </p:cNvPr>
              <p:cNvGrpSpPr/>
              <p:nvPr/>
            </p:nvGrpSpPr>
            <p:grpSpPr>
              <a:xfrm>
                <a:off x="2577382" y="632076"/>
                <a:ext cx="2233082" cy="463755"/>
                <a:chOff x="2593781" y="1116264"/>
                <a:chExt cx="1685151" cy="349964"/>
              </a:xfrm>
            </p:grpSpPr>
            <p:sp>
              <p:nvSpPr>
                <p:cNvPr id="144" name="Rectangle 143">
                  <a:extLst>
                    <a:ext uri="{FF2B5EF4-FFF2-40B4-BE49-F238E27FC236}">
                      <a16:creationId xmlns:a16="http://schemas.microsoft.com/office/drawing/2014/main" id="{CFEE0DD5-6F36-576A-DF1A-14F6A22055A4}"/>
                    </a:ext>
                  </a:extLst>
                </p:cNvPr>
                <p:cNvSpPr/>
                <p:nvPr/>
              </p:nvSpPr>
              <p:spPr>
                <a:xfrm>
                  <a:off x="2685540" y="1116264"/>
                  <a:ext cx="1450011" cy="34996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45" name="Straight Arrow Connector 144">
                  <a:extLst>
                    <a:ext uri="{FF2B5EF4-FFF2-40B4-BE49-F238E27FC236}">
                      <a16:creationId xmlns:a16="http://schemas.microsoft.com/office/drawing/2014/main" id="{168E1457-4B51-B918-5EB6-EC84E1E861D9}"/>
                    </a:ext>
                  </a:extLst>
                </p:cNvPr>
                <p:cNvCxnSpPr>
                  <a:cxnSpLocks/>
                </p:cNvCxnSpPr>
                <p:nvPr/>
              </p:nvCxnSpPr>
              <p:spPr>
                <a:xfrm>
                  <a:off x="2593781" y="1286473"/>
                  <a:ext cx="216608"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6" name="Rounded Rectangle 145">
                  <a:extLst>
                    <a:ext uri="{FF2B5EF4-FFF2-40B4-BE49-F238E27FC236}">
                      <a16:creationId xmlns:a16="http://schemas.microsoft.com/office/drawing/2014/main" id="{5886990F-6C84-9495-D203-DB41F57371CB}"/>
                    </a:ext>
                  </a:extLst>
                </p:cNvPr>
                <p:cNvSpPr/>
                <p:nvPr/>
              </p:nvSpPr>
              <p:spPr>
                <a:xfrm>
                  <a:off x="2813395" y="1183209"/>
                  <a:ext cx="531142" cy="22771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GCN</a:t>
                  </a:r>
                  <a:endParaRPr lang="en-US" sz="1600" dirty="0">
                    <a:solidFill>
                      <a:schemeClr val="tx1"/>
                    </a:solidFill>
                    <a:latin typeface="Arial" panose="020B0604020202020204" pitchFamily="34" charset="0"/>
                    <a:cs typeface="Arial" panose="020B0604020202020204" pitchFamily="34" charset="0"/>
                  </a:endParaRPr>
                </a:p>
              </p:txBody>
            </p:sp>
            <p:cxnSp>
              <p:nvCxnSpPr>
                <p:cNvPr id="147" name="Straight Arrow Connector 146">
                  <a:extLst>
                    <a:ext uri="{FF2B5EF4-FFF2-40B4-BE49-F238E27FC236}">
                      <a16:creationId xmlns:a16="http://schemas.microsoft.com/office/drawing/2014/main" id="{B8CF4DA1-42A9-920C-CCC1-0A560FECBFA2}"/>
                    </a:ext>
                  </a:extLst>
                </p:cNvPr>
                <p:cNvCxnSpPr>
                  <a:cxnSpLocks/>
                </p:cNvCxnSpPr>
                <p:nvPr/>
              </p:nvCxnSpPr>
              <p:spPr>
                <a:xfrm>
                  <a:off x="3350727" y="1291287"/>
                  <a:ext cx="147582"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8" name="Rounded Rectangle 147">
                  <a:extLst>
                    <a:ext uri="{FF2B5EF4-FFF2-40B4-BE49-F238E27FC236}">
                      <a16:creationId xmlns:a16="http://schemas.microsoft.com/office/drawing/2014/main" id="{75DE15EA-2BFB-F796-3F8E-0EEE50CFFBEF}"/>
                    </a:ext>
                  </a:extLst>
                </p:cNvPr>
                <p:cNvSpPr/>
                <p:nvPr/>
              </p:nvSpPr>
              <p:spPr>
                <a:xfrm>
                  <a:off x="3502531" y="1183333"/>
                  <a:ext cx="577197" cy="2275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cxnSp>
              <p:nvCxnSpPr>
                <p:cNvPr id="149" name="Straight Arrow Connector 148">
                  <a:extLst>
                    <a:ext uri="{FF2B5EF4-FFF2-40B4-BE49-F238E27FC236}">
                      <a16:creationId xmlns:a16="http://schemas.microsoft.com/office/drawing/2014/main" id="{110B7C2C-438F-B1DE-EE81-B4AA91D5C88A}"/>
                    </a:ext>
                  </a:extLst>
                </p:cNvPr>
                <p:cNvCxnSpPr>
                  <a:cxnSpLocks/>
                </p:cNvCxnSpPr>
                <p:nvPr/>
              </p:nvCxnSpPr>
              <p:spPr>
                <a:xfrm flipV="1">
                  <a:off x="4079728" y="1277986"/>
                  <a:ext cx="199204" cy="8487"/>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pic>
            <p:nvPicPr>
              <p:cNvPr id="162" name="Picture 161">
                <a:extLst>
                  <a:ext uri="{FF2B5EF4-FFF2-40B4-BE49-F238E27FC236}">
                    <a16:creationId xmlns:a16="http://schemas.microsoft.com/office/drawing/2014/main" id="{E710B0BB-ACFE-712F-D336-C881690A21F5}"/>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4815513" y="682470"/>
                <a:ext cx="395225" cy="983293"/>
              </a:xfrm>
              <a:prstGeom prst="rect">
                <a:avLst/>
              </a:prstGeom>
            </p:spPr>
          </p:pic>
          <p:sp>
            <p:nvSpPr>
              <p:cNvPr id="284" name="TextBox 283">
                <a:extLst>
                  <a:ext uri="{FF2B5EF4-FFF2-40B4-BE49-F238E27FC236}">
                    <a16:creationId xmlns:a16="http://schemas.microsoft.com/office/drawing/2014/main" id="{240ACA89-C1CC-555E-EF3E-1065FFD5B398}"/>
                  </a:ext>
                </a:extLst>
              </p:cNvPr>
              <p:cNvSpPr txBox="1"/>
              <p:nvPr/>
            </p:nvSpPr>
            <p:spPr>
              <a:xfrm>
                <a:off x="6216147" y="340019"/>
                <a:ext cx="1322586"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Decoder</a:t>
                </a:r>
                <a:endParaRPr lang="en-US" sz="1600" b="1" dirty="0">
                  <a:latin typeface="Arial" panose="020B0604020202020204" pitchFamily="34" charset="0"/>
                  <a:cs typeface="Arial" panose="020B0604020202020204" pitchFamily="34" charset="0"/>
                </a:endParaRPr>
              </a:p>
            </p:txBody>
          </p:sp>
          <p:grpSp>
            <p:nvGrpSpPr>
              <p:cNvPr id="313" name="Group 312"/>
              <p:cNvGrpSpPr/>
              <p:nvPr/>
            </p:nvGrpSpPr>
            <p:grpSpPr>
              <a:xfrm>
                <a:off x="5209743" y="616471"/>
                <a:ext cx="2765910" cy="519807"/>
                <a:chOff x="4027973" y="2502274"/>
                <a:chExt cx="2087237" cy="392261"/>
              </a:xfrm>
            </p:grpSpPr>
            <p:sp>
              <p:nvSpPr>
                <p:cNvPr id="314" name="Rectangle 313">
                  <a:extLst>
                    <a:ext uri="{FF2B5EF4-FFF2-40B4-BE49-F238E27FC236}">
                      <a16:creationId xmlns:a16="http://schemas.microsoft.com/office/drawing/2014/main" id="{666204C0-AA0D-F231-5F28-7D99C803ECAC}"/>
                    </a:ext>
                  </a:extLst>
                </p:cNvPr>
                <p:cNvSpPr/>
                <p:nvPr/>
              </p:nvSpPr>
              <p:spPr>
                <a:xfrm>
                  <a:off x="4279512" y="2502274"/>
                  <a:ext cx="1656356" cy="392261"/>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5" name="Straight Arrow Connector 314">
                  <a:extLst>
                    <a:ext uri="{FF2B5EF4-FFF2-40B4-BE49-F238E27FC236}">
                      <a16:creationId xmlns:a16="http://schemas.microsoft.com/office/drawing/2014/main" id="{69CFF0D2-4D24-6C97-D761-BA2E1733EE39}"/>
                    </a:ext>
                  </a:extLst>
                </p:cNvPr>
                <p:cNvCxnSpPr>
                  <a:cxnSpLocks/>
                </p:cNvCxnSpPr>
                <p:nvPr/>
              </p:nvCxnSpPr>
              <p:spPr>
                <a:xfrm>
                  <a:off x="4971434" y="2666536"/>
                  <a:ext cx="196569"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008751F5-F396-2905-1D27-DC9F10B23C02}"/>
                    </a:ext>
                  </a:extLst>
                </p:cNvPr>
                <p:cNvCxnSpPr>
                  <a:cxnSpLocks/>
                </p:cNvCxnSpPr>
                <p:nvPr/>
              </p:nvCxnSpPr>
              <p:spPr>
                <a:xfrm>
                  <a:off x="5874880" y="2660982"/>
                  <a:ext cx="240330" cy="3125"/>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7" name="Rounded Rectangle 316">
                  <a:extLst>
                    <a:ext uri="{FF2B5EF4-FFF2-40B4-BE49-F238E27FC236}">
                      <a16:creationId xmlns:a16="http://schemas.microsoft.com/office/drawing/2014/main" id="{5D7FADC3-CF8B-885E-D014-170BF1626B94}"/>
                    </a:ext>
                  </a:extLst>
                </p:cNvPr>
                <p:cNvSpPr/>
                <p:nvPr/>
              </p:nvSpPr>
              <p:spPr>
                <a:xfrm>
                  <a:off x="5175624" y="2538607"/>
                  <a:ext cx="681183" cy="30528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Output</a:t>
                  </a:r>
                  <a:r>
                    <a:rPr lang="zh-CN" altLang="en-US" sz="1600" dirty="0">
                      <a:solidFill>
                        <a:schemeClr val="tx1"/>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layer</a:t>
                  </a:r>
                  <a:endParaRPr lang="en-US" sz="1600" dirty="0">
                    <a:solidFill>
                      <a:schemeClr val="tx1"/>
                    </a:solidFill>
                    <a:latin typeface="Arial" panose="020B0604020202020204" pitchFamily="34" charset="0"/>
                    <a:cs typeface="Arial" panose="020B0604020202020204" pitchFamily="34" charset="0"/>
                  </a:endParaRPr>
                </a:p>
              </p:txBody>
            </p:sp>
            <p:sp>
              <p:nvSpPr>
                <p:cNvPr id="318" name="Rounded Rectangle 317">
                  <a:extLst>
                    <a:ext uri="{FF2B5EF4-FFF2-40B4-BE49-F238E27FC236}">
                      <a16:creationId xmlns:a16="http://schemas.microsoft.com/office/drawing/2014/main" id="{5AE018C3-84D9-3F10-8287-B445EF83AA99}"/>
                    </a:ext>
                  </a:extLst>
                </p:cNvPr>
                <p:cNvSpPr/>
                <p:nvPr/>
              </p:nvSpPr>
              <p:spPr>
                <a:xfrm>
                  <a:off x="4396258" y="2568942"/>
                  <a:ext cx="573535" cy="28505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Read</a:t>
                  </a:r>
                </a:p>
                <a:p>
                  <a:pPr algn="ctr"/>
                  <a:r>
                    <a:rPr lang="en-US" altLang="zh-CN" sz="1600" dirty="0">
                      <a:solidFill>
                        <a:schemeClr val="tx1"/>
                      </a:solidFill>
                      <a:latin typeface="Arial" panose="020B0604020202020204" pitchFamily="34" charset="0"/>
                      <a:cs typeface="Arial" panose="020B0604020202020204" pitchFamily="34" charset="0"/>
                    </a:rPr>
                    <a:t>out</a:t>
                  </a:r>
                  <a:endParaRPr lang="en-US" sz="1600" dirty="0">
                    <a:solidFill>
                      <a:schemeClr val="tx1"/>
                    </a:solidFill>
                    <a:latin typeface="Arial" panose="020B0604020202020204" pitchFamily="34" charset="0"/>
                    <a:cs typeface="Arial" panose="020B0604020202020204" pitchFamily="34" charset="0"/>
                  </a:endParaRPr>
                </a:p>
              </p:txBody>
            </p:sp>
            <p:cxnSp>
              <p:nvCxnSpPr>
                <p:cNvPr id="319" name="Straight Arrow Connector 318">
                  <a:extLst>
                    <a:ext uri="{FF2B5EF4-FFF2-40B4-BE49-F238E27FC236}">
                      <a16:creationId xmlns:a16="http://schemas.microsoft.com/office/drawing/2014/main" id="{66488164-B99D-A7E6-1EEB-7B6E133D4D7F}"/>
                    </a:ext>
                  </a:extLst>
                </p:cNvPr>
                <p:cNvCxnSpPr>
                  <a:cxnSpLocks/>
                </p:cNvCxnSpPr>
                <p:nvPr/>
              </p:nvCxnSpPr>
              <p:spPr>
                <a:xfrm flipV="1">
                  <a:off x="4027973" y="2665357"/>
                  <a:ext cx="364473" cy="1179"/>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id="{843A807E-D75A-32AE-2F19-2E37B7B2C690}"/>
                    </a:ext>
                  </a:extLst>
                </p:cNvPr>
                <p:cNvSpPr txBox="1"/>
                <p:nvPr/>
              </p:nvSpPr>
              <p:spPr>
                <a:xfrm>
                  <a:off x="4529657" y="430513"/>
                  <a:ext cx="1146847" cy="591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𝐙</m:t>
                            </m:r>
                          </m:e>
                          <m:sup>
                            <m:r>
                              <a:rPr lang="en-US" altLang="zh-CN" sz="1600" i="1" dirty="0">
                                <a:latin typeface="Cambria Math" panose="02040503050406030204" pitchFamily="18" charset="0"/>
                                <a:cs typeface="Arial" panose="020B0604020202020204" pitchFamily="34" charset="0"/>
                              </a:rPr>
                              <m:t>𝑓</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𝑀</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4" name="TextBox 353">
                  <a:extLst>
                    <a:ext uri="{FF2B5EF4-FFF2-40B4-BE49-F238E27FC236}">
                      <a16:creationId xmlns:a16="http://schemas.microsoft.com/office/drawing/2014/main" id="{843A807E-D75A-32AE-2F19-2E37B7B2C690}"/>
                    </a:ext>
                  </a:extLst>
                </p:cNvPr>
                <p:cNvSpPr txBox="1">
                  <a:spLocks noRot="1" noChangeAspect="1" noMove="1" noResize="1" noEditPoints="1" noAdjustHandles="1" noChangeArrowheads="1" noChangeShapeType="1" noTextEdit="1"/>
                </p:cNvSpPr>
                <p:nvPr/>
              </p:nvSpPr>
              <p:spPr>
                <a:xfrm>
                  <a:off x="4529657" y="430513"/>
                  <a:ext cx="1146847" cy="591059"/>
                </a:xfrm>
                <a:prstGeom prst="rect">
                  <a:avLst/>
                </a:prstGeom>
                <a:blipFill>
                  <a:blip r:embed="rId6"/>
                  <a:stretch>
                    <a:fillRect/>
                  </a:stretch>
                </a:blipFill>
              </p:spPr>
              <p:txBody>
                <a:bodyPr/>
                <a:lstStyle/>
                <a:p>
                  <a:r>
                    <a:rPr lang="zh-CN" altLang="en-US">
                      <a:noFill/>
                    </a:rPr>
                    <a:t> </a:t>
                  </a:r>
                </a:p>
              </p:txBody>
            </p:sp>
          </mc:Fallback>
        </mc:AlternateContent>
      </p:grpSp>
      <p:grpSp>
        <p:nvGrpSpPr>
          <p:cNvPr id="150" name="组合 149">
            <a:extLst>
              <a:ext uri="{FF2B5EF4-FFF2-40B4-BE49-F238E27FC236}">
                <a16:creationId xmlns:a16="http://schemas.microsoft.com/office/drawing/2014/main" id="{5B54555E-6F21-BE8F-CEDB-4452FC73294D}"/>
              </a:ext>
            </a:extLst>
          </p:cNvPr>
          <p:cNvGrpSpPr/>
          <p:nvPr/>
        </p:nvGrpSpPr>
        <p:grpSpPr>
          <a:xfrm>
            <a:off x="2762230" y="3838644"/>
            <a:ext cx="6379242" cy="1683042"/>
            <a:chOff x="2572433" y="2726549"/>
            <a:chExt cx="5851343" cy="1490994"/>
          </a:xfrm>
        </p:grpSpPr>
        <p:sp>
          <p:nvSpPr>
            <p:cNvPr id="285" name="TextBox 284">
              <a:extLst>
                <a:ext uri="{FF2B5EF4-FFF2-40B4-BE49-F238E27FC236}">
                  <a16:creationId xmlns:a16="http://schemas.microsoft.com/office/drawing/2014/main" id="{D066F9A6-FA8F-442D-B7B1-E0449627AB88}"/>
                </a:ext>
              </a:extLst>
            </p:cNvPr>
            <p:cNvSpPr txBox="1"/>
            <p:nvPr/>
          </p:nvSpPr>
          <p:spPr>
            <a:xfrm>
              <a:off x="6246668" y="3718323"/>
              <a:ext cx="1322586"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Decoder</a:t>
              </a:r>
              <a:endParaRPr lang="en-US" sz="1600" b="1" dirty="0">
                <a:latin typeface="Arial" panose="020B0604020202020204" pitchFamily="34" charset="0"/>
                <a:cs typeface="Arial" panose="020B0604020202020204" pitchFamily="34" charset="0"/>
              </a:endParaRPr>
            </a:p>
          </p:txBody>
        </p:sp>
        <p:grpSp>
          <p:nvGrpSpPr>
            <p:cNvPr id="68" name="组合 67">
              <a:extLst>
                <a:ext uri="{FF2B5EF4-FFF2-40B4-BE49-F238E27FC236}">
                  <a16:creationId xmlns:a16="http://schemas.microsoft.com/office/drawing/2014/main" id="{57AAEE84-4EA6-A1FE-B03D-F0D2D12433AF}"/>
                </a:ext>
              </a:extLst>
            </p:cNvPr>
            <p:cNvGrpSpPr/>
            <p:nvPr/>
          </p:nvGrpSpPr>
          <p:grpSpPr>
            <a:xfrm>
              <a:off x="2572433" y="2726549"/>
              <a:ext cx="5851343" cy="1490994"/>
              <a:chOff x="2572433" y="2635106"/>
              <a:chExt cx="5851343" cy="1490994"/>
            </a:xfrm>
          </p:grpSpPr>
          <p:pic>
            <p:nvPicPr>
              <p:cNvPr id="161" name="Picture 160">
                <a:extLst>
                  <a:ext uri="{FF2B5EF4-FFF2-40B4-BE49-F238E27FC236}">
                    <a16:creationId xmlns:a16="http://schemas.microsoft.com/office/drawing/2014/main" id="{05A31688-B28E-6E83-2C13-7A59DD3F0059}"/>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Layer>
                    </a14:imgProps>
                  </a:ext>
                </a:extLst>
              </a:blip>
              <a:stretch>
                <a:fillRect/>
              </a:stretch>
            </p:blipFill>
            <p:spPr>
              <a:xfrm>
                <a:off x="4817489" y="2635106"/>
                <a:ext cx="392641" cy="983339"/>
              </a:xfrm>
              <a:prstGeom prst="rect">
                <a:avLst/>
              </a:prstGeom>
            </p:spPr>
          </p:pic>
          <p:sp>
            <p:nvSpPr>
              <p:cNvPr id="168" name="TextBox 167">
                <a:extLst>
                  <a:ext uri="{FF2B5EF4-FFF2-40B4-BE49-F238E27FC236}">
                    <a16:creationId xmlns:a16="http://schemas.microsoft.com/office/drawing/2014/main" id="{649A5BE8-86A1-D3D1-C2D8-72B2F2C11C32}"/>
                  </a:ext>
                </a:extLst>
              </p:cNvPr>
              <p:cNvSpPr txBox="1"/>
              <p:nvPr/>
            </p:nvSpPr>
            <p:spPr>
              <a:xfrm>
                <a:off x="4159102" y="3602880"/>
                <a:ext cx="2589078" cy="523220"/>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 </a:t>
                </a:r>
              </a:p>
              <a:p>
                <a:r>
                  <a:rPr lang="en-US" altLang="zh-CN" sz="1400" dirty="0">
                    <a:latin typeface="Arial" panose="020B0604020202020204" pitchFamily="34" charset="0"/>
                    <a:cs typeface="Arial" panose="020B0604020202020204" pitchFamily="34" charset="0"/>
                  </a:rPr>
                  <a:t>SC-specific</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embedding</a:t>
                </a:r>
              </a:p>
            </p:txBody>
          </p:sp>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8C866943-D524-B500-FF19-B0940E5229DF}"/>
                      </a:ext>
                    </a:extLst>
                  </p:cNvPr>
                  <p:cNvSpPr txBox="1"/>
                  <p:nvPr/>
                </p:nvSpPr>
                <p:spPr>
                  <a:xfrm>
                    <a:off x="7794348" y="3132206"/>
                    <a:ext cx="629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ysClr val="windowText" lastClr="000000"/>
                                  </a:solidFill>
                                  <a:latin typeface="Cambria Math" panose="02040503050406030204" pitchFamily="18" charset="0"/>
                                  <a:cs typeface="Arial" panose="020B0604020202020204" pitchFamily="34" charset="0"/>
                                </a:rPr>
                              </m:ctrlPr>
                            </m:sSubPr>
                            <m:e>
                              <m:r>
                                <a:rPr lang="en-US" i="1">
                                  <a:solidFill>
                                    <a:sysClr val="windowText" lastClr="000000"/>
                                  </a:solidFill>
                                  <a:latin typeface="Cambria Math" panose="02040503050406030204" pitchFamily="18" charset="0"/>
                                  <a:cs typeface="Arial" panose="020B0604020202020204" pitchFamily="34" charset="0"/>
                                </a:rPr>
                                <m:t>𝑙</m:t>
                              </m:r>
                            </m:e>
                            <m:sub>
                              <m:r>
                                <a:rPr lang="en-US" i="1">
                                  <a:solidFill>
                                    <a:sysClr val="windowText" lastClr="000000"/>
                                  </a:solidFill>
                                  <a:latin typeface="Cambria Math" panose="02040503050406030204" pitchFamily="18" charset="0"/>
                                  <a:cs typeface="Arial" panose="020B0604020202020204" pitchFamily="34" charset="0"/>
                                </a:rPr>
                                <m:t>𝑠</m:t>
                              </m:r>
                            </m:sub>
                          </m:sSub>
                        </m:oMath>
                      </m:oMathPara>
                    </a14:m>
                    <a:endParaRPr lang="en-US" dirty="0">
                      <a:solidFill>
                        <a:sysClr val="windowText" lastClr="000000"/>
                      </a:solidFill>
                      <a:latin typeface="Arial" panose="020B0604020202020204" pitchFamily="34"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8C866943-D524-B500-FF19-B0940E5229DF}"/>
                      </a:ext>
                    </a:extLst>
                  </p:cNvPr>
                  <p:cNvSpPr txBox="1">
                    <a:spLocks noRot="1" noChangeAspect="1" noMove="1" noResize="1" noEditPoints="1" noAdjustHandles="1" noChangeArrowheads="1" noChangeShapeType="1" noTextEdit="1"/>
                  </p:cNvSpPr>
                  <p:nvPr/>
                </p:nvSpPr>
                <p:spPr>
                  <a:xfrm>
                    <a:off x="7794348" y="3132206"/>
                    <a:ext cx="629428" cy="369332"/>
                  </a:xfrm>
                  <a:prstGeom prst="rect">
                    <a:avLst/>
                  </a:prstGeom>
                  <a:blipFill>
                    <a:blip r:embed="rId9"/>
                    <a:stretch>
                      <a:fillRect/>
                    </a:stretch>
                  </a:blipFill>
                </p:spPr>
                <p:txBody>
                  <a:bodyPr/>
                  <a:lstStyle/>
                  <a:p>
                    <a:r>
                      <a:rPr lang="zh-CN" altLang="en-US">
                        <a:noFill/>
                      </a:rPr>
                      <a:t> </a:t>
                    </a:r>
                  </a:p>
                </p:txBody>
              </p:sp>
            </mc:Fallback>
          </mc:AlternateContent>
          <p:sp>
            <p:nvSpPr>
              <p:cNvPr id="173" name="TextBox 172">
                <a:extLst>
                  <a:ext uri="{FF2B5EF4-FFF2-40B4-BE49-F238E27FC236}">
                    <a16:creationId xmlns:a16="http://schemas.microsoft.com/office/drawing/2014/main" id="{E35B76A6-B9A6-E1C0-B335-B5E0FC320C0C}"/>
                  </a:ext>
                </a:extLst>
              </p:cNvPr>
              <p:cNvSpPr txBox="1"/>
              <p:nvPr/>
            </p:nvSpPr>
            <p:spPr>
              <a:xfrm>
                <a:off x="3162578" y="2808876"/>
                <a:ext cx="2683462"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Encoder</a:t>
                </a:r>
                <a:endParaRPr lang="en-US" sz="1600" b="1" dirty="0">
                  <a:latin typeface="Arial" panose="020B0604020202020204" pitchFamily="34" charset="0"/>
                  <a:cs typeface="Arial" panose="020B0604020202020204" pitchFamily="34" charset="0"/>
                </a:endParaRPr>
              </a:p>
            </p:txBody>
          </p:sp>
          <p:grpSp>
            <p:nvGrpSpPr>
              <p:cNvPr id="311" name="Group 310"/>
              <p:cNvGrpSpPr/>
              <p:nvPr/>
            </p:nvGrpSpPr>
            <p:grpSpPr>
              <a:xfrm>
                <a:off x="5209743" y="3125625"/>
                <a:ext cx="2765910" cy="519351"/>
                <a:chOff x="4027973" y="2490799"/>
                <a:chExt cx="2087237" cy="391917"/>
              </a:xfrm>
            </p:grpSpPr>
            <p:sp>
              <p:nvSpPr>
                <p:cNvPr id="286" name="Rectangle 285">
                  <a:extLst>
                    <a:ext uri="{FF2B5EF4-FFF2-40B4-BE49-F238E27FC236}">
                      <a16:creationId xmlns:a16="http://schemas.microsoft.com/office/drawing/2014/main" id="{666204C0-AA0D-F231-5F28-7D99C803ECAC}"/>
                    </a:ext>
                  </a:extLst>
                </p:cNvPr>
                <p:cNvSpPr/>
                <p:nvPr/>
              </p:nvSpPr>
              <p:spPr>
                <a:xfrm>
                  <a:off x="4279512" y="2490799"/>
                  <a:ext cx="1656356" cy="39191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87" name="Straight Arrow Connector 286">
                  <a:extLst>
                    <a:ext uri="{FF2B5EF4-FFF2-40B4-BE49-F238E27FC236}">
                      <a16:creationId xmlns:a16="http://schemas.microsoft.com/office/drawing/2014/main" id="{69CFF0D2-4D24-6C97-D761-BA2E1733EE39}"/>
                    </a:ext>
                  </a:extLst>
                </p:cNvPr>
                <p:cNvCxnSpPr>
                  <a:cxnSpLocks/>
                </p:cNvCxnSpPr>
                <p:nvPr/>
              </p:nvCxnSpPr>
              <p:spPr>
                <a:xfrm>
                  <a:off x="4971434" y="2666536"/>
                  <a:ext cx="196569"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008751F5-F396-2905-1D27-DC9F10B23C02}"/>
                    </a:ext>
                  </a:extLst>
                </p:cNvPr>
                <p:cNvCxnSpPr>
                  <a:cxnSpLocks/>
                </p:cNvCxnSpPr>
                <p:nvPr/>
              </p:nvCxnSpPr>
              <p:spPr>
                <a:xfrm>
                  <a:off x="5874880" y="2660982"/>
                  <a:ext cx="240330" cy="3125"/>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9" name="Rounded Rectangle 288">
                  <a:extLst>
                    <a:ext uri="{FF2B5EF4-FFF2-40B4-BE49-F238E27FC236}">
                      <a16:creationId xmlns:a16="http://schemas.microsoft.com/office/drawing/2014/main" id="{5D7FADC3-CF8B-885E-D014-170BF1626B94}"/>
                    </a:ext>
                  </a:extLst>
                </p:cNvPr>
                <p:cNvSpPr/>
                <p:nvPr/>
              </p:nvSpPr>
              <p:spPr>
                <a:xfrm>
                  <a:off x="5175624" y="2526357"/>
                  <a:ext cx="681183" cy="2924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Output</a:t>
                  </a:r>
                  <a:r>
                    <a:rPr lang="zh-CN" altLang="en-US" sz="1600" dirty="0">
                      <a:solidFill>
                        <a:schemeClr val="tx1"/>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layer</a:t>
                  </a:r>
                  <a:endParaRPr lang="en-US" sz="1600" dirty="0">
                    <a:solidFill>
                      <a:schemeClr val="tx1"/>
                    </a:solidFill>
                    <a:latin typeface="Arial" panose="020B0604020202020204" pitchFamily="34" charset="0"/>
                    <a:cs typeface="Arial" panose="020B0604020202020204" pitchFamily="34" charset="0"/>
                  </a:endParaRPr>
                </a:p>
              </p:txBody>
            </p:sp>
            <p:sp>
              <p:nvSpPr>
                <p:cNvPr id="290" name="Rounded Rectangle 289">
                  <a:extLst>
                    <a:ext uri="{FF2B5EF4-FFF2-40B4-BE49-F238E27FC236}">
                      <a16:creationId xmlns:a16="http://schemas.microsoft.com/office/drawing/2014/main" id="{5AE018C3-84D9-3F10-8287-B445EF83AA99}"/>
                    </a:ext>
                  </a:extLst>
                </p:cNvPr>
                <p:cNvSpPr/>
                <p:nvPr/>
              </p:nvSpPr>
              <p:spPr>
                <a:xfrm>
                  <a:off x="4396258" y="2541762"/>
                  <a:ext cx="573535" cy="28714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Read</a:t>
                  </a:r>
                </a:p>
                <a:p>
                  <a:pPr algn="ctr"/>
                  <a:r>
                    <a:rPr lang="en-US" altLang="zh-CN" sz="1600" dirty="0">
                      <a:solidFill>
                        <a:schemeClr val="tx1"/>
                      </a:solidFill>
                      <a:latin typeface="Arial" panose="020B0604020202020204" pitchFamily="34" charset="0"/>
                      <a:cs typeface="Arial" panose="020B0604020202020204" pitchFamily="34" charset="0"/>
                    </a:rPr>
                    <a:t>out</a:t>
                  </a:r>
                  <a:endParaRPr lang="en-US" sz="1600" dirty="0">
                    <a:solidFill>
                      <a:schemeClr val="tx1"/>
                    </a:solidFill>
                    <a:latin typeface="Arial" panose="020B0604020202020204" pitchFamily="34" charset="0"/>
                    <a:cs typeface="Arial" panose="020B0604020202020204" pitchFamily="34" charset="0"/>
                  </a:endParaRPr>
                </a:p>
              </p:txBody>
            </p:sp>
            <p:cxnSp>
              <p:nvCxnSpPr>
                <p:cNvPr id="291" name="Straight Arrow Connector 290">
                  <a:extLst>
                    <a:ext uri="{FF2B5EF4-FFF2-40B4-BE49-F238E27FC236}">
                      <a16:creationId xmlns:a16="http://schemas.microsoft.com/office/drawing/2014/main" id="{66488164-B99D-A7E6-1EEB-7B6E133D4D7F}"/>
                    </a:ext>
                  </a:extLst>
                </p:cNvPr>
                <p:cNvCxnSpPr>
                  <a:cxnSpLocks/>
                </p:cNvCxnSpPr>
                <p:nvPr/>
              </p:nvCxnSpPr>
              <p:spPr>
                <a:xfrm flipV="1">
                  <a:off x="4027973" y="2665357"/>
                  <a:ext cx="364473" cy="1179"/>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77093A76-9B7C-6A8D-73DA-658CA0FEC739}"/>
                  </a:ext>
                </a:extLst>
              </p:cNvPr>
              <p:cNvGrpSpPr/>
              <p:nvPr/>
            </p:nvGrpSpPr>
            <p:grpSpPr>
              <a:xfrm>
                <a:off x="2572433" y="3116835"/>
                <a:ext cx="2233082" cy="463755"/>
                <a:chOff x="2593781" y="1116264"/>
                <a:chExt cx="1685151" cy="349964"/>
              </a:xfrm>
            </p:grpSpPr>
            <p:sp>
              <p:nvSpPr>
                <p:cNvPr id="321" name="Rectangle 320">
                  <a:extLst>
                    <a:ext uri="{FF2B5EF4-FFF2-40B4-BE49-F238E27FC236}">
                      <a16:creationId xmlns:a16="http://schemas.microsoft.com/office/drawing/2014/main" id="{CFEE0DD5-6F36-576A-DF1A-14F6A22055A4}"/>
                    </a:ext>
                  </a:extLst>
                </p:cNvPr>
                <p:cNvSpPr/>
                <p:nvPr/>
              </p:nvSpPr>
              <p:spPr>
                <a:xfrm>
                  <a:off x="2685540" y="1116264"/>
                  <a:ext cx="1450011" cy="34996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2" name="Straight Arrow Connector 321">
                  <a:extLst>
                    <a:ext uri="{FF2B5EF4-FFF2-40B4-BE49-F238E27FC236}">
                      <a16:creationId xmlns:a16="http://schemas.microsoft.com/office/drawing/2014/main" id="{168E1457-4B51-B918-5EB6-EC84E1E861D9}"/>
                    </a:ext>
                  </a:extLst>
                </p:cNvPr>
                <p:cNvCxnSpPr>
                  <a:cxnSpLocks/>
                </p:cNvCxnSpPr>
                <p:nvPr/>
              </p:nvCxnSpPr>
              <p:spPr>
                <a:xfrm>
                  <a:off x="2593781" y="1286473"/>
                  <a:ext cx="216608"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3" name="Rounded Rectangle 322">
                  <a:extLst>
                    <a:ext uri="{FF2B5EF4-FFF2-40B4-BE49-F238E27FC236}">
                      <a16:creationId xmlns:a16="http://schemas.microsoft.com/office/drawing/2014/main" id="{5886990F-6C84-9495-D203-DB41F57371CB}"/>
                    </a:ext>
                  </a:extLst>
                </p:cNvPr>
                <p:cNvSpPr/>
                <p:nvPr/>
              </p:nvSpPr>
              <p:spPr>
                <a:xfrm>
                  <a:off x="2813395" y="1183209"/>
                  <a:ext cx="531142" cy="22771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Arial" panose="020B0604020202020204" pitchFamily="34" charset="0"/>
                      <a:cs typeface="Arial" panose="020B0604020202020204" pitchFamily="34" charset="0"/>
                    </a:rPr>
                    <a:t>GCN</a:t>
                  </a:r>
                  <a:endParaRPr lang="en-US" sz="1600">
                    <a:solidFill>
                      <a:schemeClr val="tx1"/>
                    </a:solidFill>
                    <a:latin typeface="Arial" panose="020B0604020202020204" pitchFamily="34" charset="0"/>
                    <a:cs typeface="Arial" panose="020B0604020202020204" pitchFamily="34" charset="0"/>
                  </a:endParaRPr>
                </a:p>
              </p:txBody>
            </p:sp>
            <p:cxnSp>
              <p:nvCxnSpPr>
                <p:cNvPr id="324" name="Straight Arrow Connector 323">
                  <a:extLst>
                    <a:ext uri="{FF2B5EF4-FFF2-40B4-BE49-F238E27FC236}">
                      <a16:creationId xmlns:a16="http://schemas.microsoft.com/office/drawing/2014/main" id="{B8CF4DA1-42A9-920C-CCC1-0A560FECBFA2}"/>
                    </a:ext>
                  </a:extLst>
                </p:cNvPr>
                <p:cNvCxnSpPr>
                  <a:cxnSpLocks/>
                </p:cNvCxnSpPr>
                <p:nvPr/>
              </p:nvCxnSpPr>
              <p:spPr>
                <a:xfrm>
                  <a:off x="3350727" y="1291287"/>
                  <a:ext cx="147582"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5" name="Rounded Rectangle 324">
                  <a:extLst>
                    <a:ext uri="{FF2B5EF4-FFF2-40B4-BE49-F238E27FC236}">
                      <a16:creationId xmlns:a16="http://schemas.microsoft.com/office/drawing/2014/main" id="{75DE15EA-2BFB-F796-3F8E-0EEE50CFFBEF}"/>
                    </a:ext>
                  </a:extLst>
                </p:cNvPr>
                <p:cNvSpPr/>
                <p:nvPr/>
              </p:nvSpPr>
              <p:spPr>
                <a:xfrm>
                  <a:off x="3502531" y="1183333"/>
                  <a:ext cx="577197" cy="2275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cxnSp>
              <p:nvCxnSpPr>
                <p:cNvPr id="326" name="Straight Arrow Connector 325">
                  <a:extLst>
                    <a:ext uri="{FF2B5EF4-FFF2-40B4-BE49-F238E27FC236}">
                      <a16:creationId xmlns:a16="http://schemas.microsoft.com/office/drawing/2014/main" id="{110B7C2C-438F-B1DE-EE81-B4AA91D5C88A}"/>
                    </a:ext>
                  </a:extLst>
                </p:cNvPr>
                <p:cNvCxnSpPr>
                  <a:cxnSpLocks/>
                </p:cNvCxnSpPr>
                <p:nvPr/>
              </p:nvCxnSpPr>
              <p:spPr>
                <a:xfrm flipV="1">
                  <a:off x="4079728" y="1277986"/>
                  <a:ext cx="199204" cy="8487"/>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55" name="TextBox 354">
                    <a:extLst>
                      <a:ext uri="{FF2B5EF4-FFF2-40B4-BE49-F238E27FC236}">
                        <a16:creationId xmlns:a16="http://schemas.microsoft.com/office/drawing/2014/main" id="{843A807E-D75A-32AE-2F19-2E37B7B2C690}"/>
                      </a:ext>
                    </a:extLst>
                  </p:cNvPr>
                  <p:cNvSpPr txBox="1"/>
                  <p:nvPr/>
                </p:nvSpPr>
                <p:spPr>
                  <a:xfrm>
                    <a:off x="4534618" y="3558273"/>
                    <a:ext cx="1146847" cy="337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𝐙</m:t>
                              </m:r>
                            </m:e>
                            <m:sup>
                              <m:r>
                                <a:rPr lang="en-US" altLang="zh-CN" sz="1600" i="1" dirty="0">
                                  <a:latin typeface="Cambria Math" panose="02040503050406030204" pitchFamily="18" charset="0"/>
                                  <a:cs typeface="Arial" panose="020B0604020202020204" pitchFamily="34" charset="0"/>
                                </a:rPr>
                                <m:t>𝑠</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𝑀</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5" name="TextBox 354">
                    <a:extLst>
                      <a:ext uri="{FF2B5EF4-FFF2-40B4-BE49-F238E27FC236}">
                        <a16:creationId xmlns:a16="http://schemas.microsoft.com/office/drawing/2014/main" id="{843A807E-D75A-32AE-2F19-2E37B7B2C690}"/>
                      </a:ext>
                    </a:extLst>
                  </p:cNvPr>
                  <p:cNvSpPr txBox="1">
                    <a:spLocks noRot="1" noChangeAspect="1" noMove="1" noResize="1" noEditPoints="1" noAdjustHandles="1" noChangeArrowheads="1" noChangeShapeType="1" noTextEdit="1"/>
                  </p:cNvSpPr>
                  <p:nvPr/>
                </p:nvSpPr>
                <p:spPr>
                  <a:xfrm>
                    <a:off x="4534618" y="3558273"/>
                    <a:ext cx="1146847" cy="337978"/>
                  </a:xfrm>
                  <a:prstGeom prst="rect">
                    <a:avLst/>
                  </a:prstGeom>
                  <a:blipFill>
                    <a:blip r:embed="rId10"/>
                    <a:stretch>
                      <a:fillRect/>
                    </a:stretch>
                  </a:blipFill>
                </p:spPr>
                <p:txBody>
                  <a:bodyPr/>
                  <a:lstStyle/>
                  <a:p>
                    <a:r>
                      <a:rPr lang="zh-CN" altLang="en-US">
                        <a:noFill/>
                      </a:rPr>
                      <a:t> </a:t>
                    </a:r>
                  </a:p>
                </p:txBody>
              </p:sp>
            </mc:Fallback>
          </mc:AlternateContent>
        </p:grpSp>
      </p:grpSp>
      <p:grpSp>
        <p:nvGrpSpPr>
          <p:cNvPr id="302" name="Group 301"/>
          <p:cNvGrpSpPr/>
          <p:nvPr/>
        </p:nvGrpSpPr>
        <p:grpSpPr>
          <a:xfrm>
            <a:off x="1409022" y="5399224"/>
            <a:ext cx="8106367" cy="364741"/>
            <a:chOff x="-229705" y="4772511"/>
            <a:chExt cx="5764150" cy="275245"/>
          </a:xfrm>
        </p:grpSpPr>
        <p:sp>
          <p:nvSpPr>
            <p:cNvPr id="295" name="Rounded Rectangle 294">
              <a:extLst>
                <a:ext uri="{FF2B5EF4-FFF2-40B4-BE49-F238E27FC236}">
                  <a16:creationId xmlns:a16="http://schemas.microsoft.com/office/drawing/2014/main" id="{874D3FF0-0A65-5F2A-60AF-8EFEDFF0F9D1}"/>
                </a:ext>
              </a:extLst>
            </p:cNvPr>
            <p:cNvSpPr/>
            <p:nvPr/>
          </p:nvSpPr>
          <p:spPr>
            <a:xfrm>
              <a:off x="-229705" y="4835160"/>
              <a:ext cx="500509" cy="14816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GCN</a:t>
              </a:r>
              <a:endParaRPr lang="en-US" sz="1600" dirty="0">
                <a:solidFill>
                  <a:schemeClr val="tx1"/>
                </a:solidFill>
                <a:latin typeface="Arial" panose="020B0604020202020204" pitchFamily="34" charset="0"/>
                <a:cs typeface="Arial" panose="020B0604020202020204" pitchFamily="34" charset="0"/>
              </a:endParaRPr>
            </a:p>
          </p:txBody>
        </p:sp>
        <p:sp>
          <p:nvSpPr>
            <p:cNvPr id="296" name="Rounded Rectangle 295">
              <a:extLst>
                <a:ext uri="{FF2B5EF4-FFF2-40B4-BE49-F238E27FC236}">
                  <a16:creationId xmlns:a16="http://schemas.microsoft.com/office/drawing/2014/main" id="{255EBF66-18BE-8F52-9A19-A540C95FCFE1}"/>
                </a:ext>
              </a:extLst>
            </p:cNvPr>
            <p:cNvSpPr/>
            <p:nvPr/>
          </p:nvSpPr>
          <p:spPr>
            <a:xfrm>
              <a:off x="1902870" y="4830221"/>
              <a:ext cx="537863" cy="15804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sp>
          <p:nvSpPr>
            <p:cNvPr id="297" name="TextBox 296">
              <a:extLst>
                <a:ext uri="{FF2B5EF4-FFF2-40B4-BE49-F238E27FC236}">
                  <a16:creationId xmlns:a16="http://schemas.microsoft.com/office/drawing/2014/main" id="{7BC2BA85-D4F7-530F-ACB6-B4D417F1BC64}"/>
                </a:ext>
              </a:extLst>
            </p:cNvPr>
            <p:cNvSpPr txBox="1"/>
            <p:nvPr/>
          </p:nvSpPr>
          <p:spPr>
            <a:xfrm>
              <a:off x="-6739" y="4772511"/>
              <a:ext cx="2149074" cy="255483"/>
            </a:xfrm>
            <a:prstGeom prst="rect">
              <a:avLst/>
            </a:prstGeom>
            <a:noFill/>
          </p:spPr>
          <p:txBody>
            <a:bodyPr wrap="square">
              <a:spAutoFit/>
            </a:bodyPr>
            <a:lstStyle/>
            <a:p>
              <a:pPr algn="ctr"/>
              <a:r>
                <a:rPr lang="en-US" sz="1600" dirty="0">
                  <a:solidFill>
                    <a:sysClr val="windowText" lastClr="000000"/>
                  </a:solidFill>
                  <a:latin typeface="Arial" panose="020B0604020202020204" pitchFamily="34" charset="0"/>
                  <a:cs typeface="Arial" panose="020B0604020202020204" pitchFamily="34" charset="0"/>
                </a:rPr>
                <a:t>Graph convolution layer</a:t>
              </a:r>
            </a:p>
          </p:txBody>
        </p:sp>
        <p:sp>
          <p:nvSpPr>
            <p:cNvPr id="298" name="TextBox 297">
              <a:extLst>
                <a:ext uri="{FF2B5EF4-FFF2-40B4-BE49-F238E27FC236}">
                  <a16:creationId xmlns:a16="http://schemas.microsoft.com/office/drawing/2014/main" id="{7BC2BA85-D4F7-530F-ACB6-B4D417F1BC64}"/>
                </a:ext>
              </a:extLst>
            </p:cNvPr>
            <p:cNvSpPr txBox="1"/>
            <p:nvPr/>
          </p:nvSpPr>
          <p:spPr>
            <a:xfrm>
              <a:off x="2423867" y="4781419"/>
              <a:ext cx="2149074" cy="255483"/>
            </a:xfrm>
            <a:prstGeom prst="rect">
              <a:avLst/>
            </a:prstGeom>
            <a:noFill/>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Rectified Linear Unit</a:t>
              </a:r>
            </a:p>
          </p:txBody>
        </p:sp>
        <p:sp>
          <p:nvSpPr>
            <p:cNvPr id="299" name="Rounded Rectangle 298">
              <a:extLst>
                <a:ext uri="{FF2B5EF4-FFF2-40B4-BE49-F238E27FC236}">
                  <a16:creationId xmlns:a16="http://schemas.microsoft.com/office/drawing/2014/main" id="{255EBF66-18BE-8F52-9A19-A540C95FCFE1}"/>
                </a:ext>
              </a:extLst>
            </p:cNvPr>
            <p:cNvSpPr/>
            <p:nvPr/>
          </p:nvSpPr>
          <p:spPr>
            <a:xfrm>
              <a:off x="3842789" y="4833678"/>
              <a:ext cx="497801" cy="15113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FC</a:t>
              </a:r>
              <a:endParaRPr lang="en-US" sz="1600" dirty="0">
                <a:solidFill>
                  <a:schemeClr val="tx1"/>
                </a:solidFill>
                <a:latin typeface="Arial" panose="020B0604020202020204" pitchFamily="34" charset="0"/>
                <a:cs typeface="Arial" panose="020B0604020202020204" pitchFamily="34" charset="0"/>
              </a:endParaRPr>
            </a:p>
          </p:txBody>
        </p:sp>
        <p:sp>
          <p:nvSpPr>
            <p:cNvPr id="300" name="TextBox 299">
              <a:extLst>
                <a:ext uri="{FF2B5EF4-FFF2-40B4-BE49-F238E27FC236}">
                  <a16:creationId xmlns:a16="http://schemas.microsoft.com/office/drawing/2014/main" id="{7BC2BA85-D4F7-530F-ACB6-B4D417F1BC64}"/>
                </a:ext>
              </a:extLst>
            </p:cNvPr>
            <p:cNvSpPr txBox="1"/>
            <p:nvPr/>
          </p:nvSpPr>
          <p:spPr>
            <a:xfrm>
              <a:off x="4288210" y="4792273"/>
              <a:ext cx="1246235" cy="255483"/>
            </a:xfrm>
            <a:prstGeom prst="rect">
              <a:avLst/>
            </a:prstGeom>
            <a:noFill/>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Fully connected</a:t>
              </a:r>
            </a:p>
          </p:txBody>
        </p:sp>
      </p:grpSp>
      <p:grpSp>
        <p:nvGrpSpPr>
          <p:cNvPr id="4" name="组合 3">
            <a:extLst>
              <a:ext uri="{FF2B5EF4-FFF2-40B4-BE49-F238E27FC236}">
                <a16:creationId xmlns:a16="http://schemas.microsoft.com/office/drawing/2014/main" id="{A96E6EDB-551C-DEDA-DD13-D8F5D596A8F2}"/>
              </a:ext>
            </a:extLst>
          </p:cNvPr>
          <p:cNvGrpSpPr/>
          <p:nvPr/>
        </p:nvGrpSpPr>
        <p:grpSpPr>
          <a:xfrm>
            <a:off x="6077055" y="2036530"/>
            <a:ext cx="3911958" cy="2383842"/>
            <a:chOff x="5547631" y="1051159"/>
            <a:chExt cx="3227395" cy="2177919"/>
          </a:xfrm>
        </p:grpSpPr>
        <p:grpSp>
          <p:nvGrpSpPr>
            <p:cNvPr id="71" name="Group 70">
              <a:extLst>
                <a:ext uri="{FF2B5EF4-FFF2-40B4-BE49-F238E27FC236}">
                  <a16:creationId xmlns:a16="http://schemas.microsoft.com/office/drawing/2014/main" id="{1CEF2976-6244-4A62-F3A8-9794DDF1598E}"/>
                </a:ext>
              </a:extLst>
            </p:cNvPr>
            <p:cNvGrpSpPr/>
            <p:nvPr/>
          </p:nvGrpSpPr>
          <p:grpSpPr>
            <a:xfrm>
              <a:off x="5647499" y="1389411"/>
              <a:ext cx="1441401" cy="1317861"/>
              <a:chOff x="7247021" y="571819"/>
              <a:chExt cx="895373" cy="920245"/>
            </a:xfrm>
          </p:grpSpPr>
          <p:grpSp>
            <p:nvGrpSpPr>
              <p:cNvPr id="72" name="Group 71">
                <a:extLst>
                  <a:ext uri="{FF2B5EF4-FFF2-40B4-BE49-F238E27FC236}">
                    <a16:creationId xmlns:a16="http://schemas.microsoft.com/office/drawing/2014/main" id="{974A03A9-AE2A-D68B-95D5-DE7924E4511D}"/>
                  </a:ext>
                </a:extLst>
              </p:cNvPr>
              <p:cNvGrpSpPr/>
              <p:nvPr/>
            </p:nvGrpSpPr>
            <p:grpSpPr>
              <a:xfrm>
                <a:off x="7268250" y="571819"/>
                <a:ext cx="874144" cy="404024"/>
                <a:chOff x="5662620" y="1540102"/>
                <a:chExt cx="927468" cy="404024"/>
              </a:xfrm>
            </p:grpSpPr>
            <p:grpSp>
              <p:nvGrpSpPr>
                <p:cNvPr id="113" name="Group 112">
                  <a:extLst>
                    <a:ext uri="{FF2B5EF4-FFF2-40B4-BE49-F238E27FC236}">
                      <a16:creationId xmlns:a16="http://schemas.microsoft.com/office/drawing/2014/main" id="{497BA257-663D-4BE2-2ECE-BE1A85736944}"/>
                    </a:ext>
                  </a:extLst>
                </p:cNvPr>
                <p:cNvGrpSpPr/>
                <p:nvPr/>
              </p:nvGrpSpPr>
              <p:grpSpPr>
                <a:xfrm>
                  <a:off x="5662620" y="1540102"/>
                  <a:ext cx="927468" cy="376427"/>
                  <a:chOff x="976971" y="1210173"/>
                  <a:chExt cx="1593055" cy="1196103"/>
                </a:xfrm>
              </p:grpSpPr>
              <p:sp>
                <p:nvSpPr>
                  <p:cNvPr id="115" name="Oval 114">
                    <a:extLst>
                      <a:ext uri="{FF2B5EF4-FFF2-40B4-BE49-F238E27FC236}">
                        <a16:creationId xmlns:a16="http://schemas.microsoft.com/office/drawing/2014/main" id="{505BDC9D-A34D-7FD6-C811-35722B96A38F}"/>
                      </a:ext>
                    </a:extLst>
                  </p:cNvPr>
                  <p:cNvSpPr>
                    <a:spLocks/>
                  </p:cNvSpPr>
                  <p:nvPr/>
                </p:nvSpPr>
                <p:spPr>
                  <a:xfrm>
                    <a:off x="1571624" y="170618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6" name="Oval 115">
                    <a:extLst>
                      <a:ext uri="{FF2B5EF4-FFF2-40B4-BE49-F238E27FC236}">
                        <a16:creationId xmlns:a16="http://schemas.microsoft.com/office/drawing/2014/main" id="{5D838FA6-307B-94B7-A380-0D43F01C0DCD}"/>
                      </a:ext>
                    </a:extLst>
                  </p:cNvPr>
                  <p:cNvSpPr>
                    <a:spLocks/>
                  </p:cNvSpPr>
                  <p:nvPr/>
                </p:nvSpPr>
                <p:spPr>
                  <a:xfrm>
                    <a:off x="1682749" y="2212894"/>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7" name="Oval 116">
                    <a:extLst>
                      <a:ext uri="{FF2B5EF4-FFF2-40B4-BE49-F238E27FC236}">
                        <a16:creationId xmlns:a16="http://schemas.microsoft.com/office/drawing/2014/main" id="{F7825A66-C1A9-B4A2-85B8-41B38E797BF2}"/>
                      </a:ext>
                    </a:extLst>
                  </p:cNvPr>
                  <p:cNvSpPr>
                    <a:spLocks/>
                  </p:cNvSpPr>
                  <p:nvPr/>
                </p:nvSpPr>
                <p:spPr>
                  <a:xfrm>
                    <a:off x="1892895" y="18427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8" name="Oval 117">
                    <a:extLst>
                      <a:ext uri="{FF2B5EF4-FFF2-40B4-BE49-F238E27FC236}">
                        <a16:creationId xmlns:a16="http://schemas.microsoft.com/office/drawing/2014/main" id="{F5ECA389-F92F-83B8-7D50-AD9BB1DC6BAF}"/>
                      </a:ext>
                    </a:extLst>
                  </p:cNvPr>
                  <p:cNvSpPr>
                    <a:spLocks/>
                  </p:cNvSpPr>
                  <p:nvPr/>
                </p:nvSpPr>
                <p:spPr>
                  <a:xfrm>
                    <a:off x="1801811" y="13982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9" name="Oval 118">
                    <a:extLst>
                      <a:ext uri="{FF2B5EF4-FFF2-40B4-BE49-F238E27FC236}">
                        <a16:creationId xmlns:a16="http://schemas.microsoft.com/office/drawing/2014/main" id="{15E00A05-50D3-94D6-0BCE-E76CD6057F80}"/>
                      </a:ext>
                    </a:extLst>
                  </p:cNvPr>
                  <p:cNvSpPr>
                    <a:spLocks/>
                  </p:cNvSpPr>
                  <p:nvPr/>
                </p:nvSpPr>
                <p:spPr>
                  <a:xfrm>
                    <a:off x="1381609" y="1502988"/>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0" name="Oval 119">
                    <a:extLst>
                      <a:ext uri="{FF2B5EF4-FFF2-40B4-BE49-F238E27FC236}">
                        <a16:creationId xmlns:a16="http://schemas.microsoft.com/office/drawing/2014/main" id="{08A20693-F4A0-2591-87ED-122445F9F345}"/>
                      </a:ext>
                    </a:extLst>
                  </p:cNvPr>
                  <p:cNvSpPr>
                    <a:spLocks/>
                  </p:cNvSpPr>
                  <p:nvPr/>
                </p:nvSpPr>
                <p:spPr>
                  <a:xfrm>
                    <a:off x="1057930" y="16776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1" name="Oval 120">
                    <a:extLst>
                      <a:ext uri="{FF2B5EF4-FFF2-40B4-BE49-F238E27FC236}">
                        <a16:creationId xmlns:a16="http://schemas.microsoft.com/office/drawing/2014/main" id="{FBA1B82D-E0B1-5380-7DBC-124DAF76FB76}"/>
                      </a:ext>
                    </a:extLst>
                  </p:cNvPr>
                  <p:cNvSpPr>
                    <a:spLocks/>
                  </p:cNvSpPr>
                  <p:nvPr/>
                </p:nvSpPr>
                <p:spPr>
                  <a:xfrm>
                    <a:off x="1476373" y="2307446"/>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2" name="Oval 121">
                    <a:extLst>
                      <a:ext uri="{FF2B5EF4-FFF2-40B4-BE49-F238E27FC236}">
                        <a16:creationId xmlns:a16="http://schemas.microsoft.com/office/drawing/2014/main" id="{3C755E9C-1831-7722-0245-174AAF91E6A9}"/>
                      </a:ext>
                    </a:extLst>
                  </p:cNvPr>
                  <p:cNvSpPr>
                    <a:spLocks/>
                  </p:cNvSpPr>
                  <p:nvPr/>
                </p:nvSpPr>
                <p:spPr>
                  <a:xfrm>
                    <a:off x="2268996" y="197923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3" name="Oval 122">
                    <a:extLst>
                      <a:ext uri="{FF2B5EF4-FFF2-40B4-BE49-F238E27FC236}">
                        <a16:creationId xmlns:a16="http://schemas.microsoft.com/office/drawing/2014/main" id="{222C1F06-199F-B6C4-BFF2-9C7527E36778}"/>
                      </a:ext>
                    </a:extLst>
                  </p:cNvPr>
                  <p:cNvSpPr>
                    <a:spLocks/>
                  </p:cNvSpPr>
                  <p:nvPr/>
                </p:nvSpPr>
                <p:spPr>
                  <a:xfrm>
                    <a:off x="2520949" y="1696221"/>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4" name="Oval 123">
                    <a:extLst>
                      <a:ext uri="{FF2B5EF4-FFF2-40B4-BE49-F238E27FC236}">
                        <a16:creationId xmlns:a16="http://schemas.microsoft.com/office/drawing/2014/main" id="{7191FF54-7219-087C-3562-C843EEB719AE}"/>
                      </a:ext>
                    </a:extLst>
                  </p:cNvPr>
                  <p:cNvSpPr>
                    <a:spLocks/>
                  </p:cNvSpPr>
                  <p:nvPr/>
                </p:nvSpPr>
                <p:spPr>
                  <a:xfrm>
                    <a:off x="1968502" y="1210173"/>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5" name="Oval 124">
                    <a:extLst>
                      <a:ext uri="{FF2B5EF4-FFF2-40B4-BE49-F238E27FC236}">
                        <a16:creationId xmlns:a16="http://schemas.microsoft.com/office/drawing/2014/main" id="{5B3A63E3-2716-065C-9D45-73C5B33C4D9E}"/>
                      </a:ext>
                    </a:extLst>
                  </p:cNvPr>
                  <p:cNvSpPr>
                    <a:spLocks/>
                  </p:cNvSpPr>
                  <p:nvPr/>
                </p:nvSpPr>
                <p:spPr>
                  <a:xfrm>
                    <a:off x="976971" y="209353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6" name="Oval 125">
                    <a:extLst>
                      <a:ext uri="{FF2B5EF4-FFF2-40B4-BE49-F238E27FC236}">
                        <a16:creationId xmlns:a16="http://schemas.microsoft.com/office/drawing/2014/main" id="{1754ACB2-E36E-BF5F-6E84-CC7C59E6BFA4}"/>
                      </a:ext>
                    </a:extLst>
                  </p:cNvPr>
                  <p:cNvSpPr>
                    <a:spLocks/>
                  </p:cNvSpPr>
                  <p:nvPr/>
                </p:nvSpPr>
                <p:spPr>
                  <a:xfrm>
                    <a:off x="1230317" y="126732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27" name="Straight Connector 126">
                    <a:extLst>
                      <a:ext uri="{FF2B5EF4-FFF2-40B4-BE49-F238E27FC236}">
                        <a16:creationId xmlns:a16="http://schemas.microsoft.com/office/drawing/2014/main" id="{23C312C2-9DC4-9DCC-5DFA-6623190C3274}"/>
                      </a:ext>
                    </a:extLst>
                  </p:cNvPr>
                  <p:cNvCxnSpPr>
                    <a:cxnSpLocks/>
                    <a:stCxn id="119" idx="5"/>
                    <a:endCxn id="115" idx="1"/>
                  </p:cNvCxnSpPr>
                  <p:nvPr/>
                </p:nvCxnSpPr>
                <p:spPr>
                  <a:xfrm>
                    <a:off x="1423499" y="1577837"/>
                    <a:ext cx="155312" cy="14118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C067C80-224C-93E3-B995-F464B37439DA}"/>
                      </a:ext>
                    </a:extLst>
                  </p:cNvPr>
                  <p:cNvCxnSpPr>
                    <a:cxnSpLocks/>
                    <a:stCxn id="120" idx="6"/>
                    <a:endCxn id="115" idx="2"/>
                  </p:cNvCxnSpPr>
                  <p:nvPr/>
                </p:nvCxnSpPr>
                <p:spPr>
                  <a:xfrm>
                    <a:off x="1107007" y="1721456"/>
                    <a:ext cx="464617" cy="2857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1508255-698D-CCC5-24E3-D03B310B63DE}"/>
                      </a:ext>
                    </a:extLst>
                  </p:cNvPr>
                  <p:cNvCxnSpPr>
                    <a:cxnSpLocks/>
                    <a:stCxn id="117" idx="5"/>
                    <a:endCxn id="118" idx="4"/>
                  </p:cNvCxnSpPr>
                  <p:nvPr/>
                </p:nvCxnSpPr>
                <p:spPr>
                  <a:xfrm flipH="1" flipV="1">
                    <a:off x="1826350" y="1485900"/>
                    <a:ext cx="108435" cy="431658"/>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E775B1B-CBCF-A990-D3F3-2A25D13A746D}"/>
                      </a:ext>
                    </a:extLst>
                  </p:cNvPr>
                  <p:cNvCxnSpPr>
                    <a:cxnSpLocks/>
                    <a:stCxn id="115" idx="5"/>
                    <a:endCxn id="117" idx="3"/>
                  </p:cNvCxnSpPr>
                  <p:nvPr/>
                </p:nvCxnSpPr>
                <p:spPr>
                  <a:xfrm>
                    <a:off x="1613515" y="1781034"/>
                    <a:ext cx="286567" cy="13652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A6A798-0C1D-69F8-B87C-DAD5E279639F}"/>
                      </a:ext>
                    </a:extLst>
                  </p:cNvPr>
                  <p:cNvCxnSpPr>
                    <a:cxnSpLocks/>
                    <a:stCxn id="117" idx="4"/>
                    <a:endCxn id="116" idx="6"/>
                  </p:cNvCxnSpPr>
                  <p:nvPr/>
                </p:nvCxnSpPr>
                <p:spPr>
                  <a:xfrm flipH="1">
                    <a:off x="1731826" y="1930400"/>
                    <a:ext cx="185609" cy="3263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D4E3013-219D-36AB-E432-796525340694}"/>
                      </a:ext>
                    </a:extLst>
                  </p:cNvPr>
                  <p:cNvCxnSpPr>
                    <a:cxnSpLocks/>
                    <a:stCxn id="126" idx="5"/>
                  </p:cNvCxnSpPr>
                  <p:nvPr/>
                </p:nvCxnSpPr>
                <p:spPr>
                  <a:xfrm>
                    <a:off x="1272207" y="1342169"/>
                    <a:ext cx="548621" cy="11848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18CB95-25E5-0024-97A7-D3AF6409E5C0}"/>
                      </a:ext>
                    </a:extLst>
                  </p:cNvPr>
                  <p:cNvCxnSpPr>
                    <a:cxnSpLocks/>
                    <a:endCxn id="123" idx="0"/>
                  </p:cNvCxnSpPr>
                  <p:nvPr/>
                </p:nvCxnSpPr>
                <p:spPr>
                  <a:xfrm>
                    <a:off x="2022475" y="1273620"/>
                    <a:ext cx="523013" cy="42260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F7A4EFA-DD2A-2AB8-ED60-CCA1C42BAB4D}"/>
                      </a:ext>
                    </a:extLst>
                  </p:cNvPr>
                  <p:cNvCxnSpPr>
                    <a:cxnSpLocks/>
                    <a:endCxn id="118" idx="7"/>
                  </p:cNvCxnSpPr>
                  <p:nvPr/>
                </p:nvCxnSpPr>
                <p:spPr>
                  <a:xfrm flipH="1">
                    <a:off x="1843701" y="1273620"/>
                    <a:ext cx="124732" cy="13743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484FE9B-293B-9B4C-6AF3-557573C57186}"/>
                      </a:ext>
                    </a:extLst>
                  </p:cNvPr>
                  <p:cNvCxnSpPr>
                    <a:cxnSpLocks/>
                    <a:endCxn id="122" idx="3"/>
                  </p:cNvCxnSpPr>
                  <p:nvPr/>
                </p:nvCxnSpPr>
                <p:spPr>
                  <a:xfrm flipH="1">
                    <a:off x="2276182" y="1745094"/>
                    <a:ext cx="265711" cy="308989"/>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F64CB0C-4842-07DB-321B-970301C2ED53}"/>
                      </a:ext>
                    </a:extLst>
                  </p:cNvPr>
                  <p:cNvCxnSpPr>
                    <a:cxnSpLocks/>
                    <a:endCxn id="125" idx="0"/>
                  </p:cNvCxnSpPr>
                  <p:nvPr/>
                </p:nvCxnSpPr>
                <p:spPr>
                  <a:xfrm flipH="1">
                    <a:off x="1001510" y="1745662"/>
                    <a:ext cx="83408" cy="34786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1FBC3F0-21AE-41E6-AAA2-FE819A66D61D}"/>
                      </a:ext>
                    </a:extLst>
                  </p:cNvPr>
                  <p:cNvCxnSpPr>
                    <a:cxnSpLocks/>
                    <a:stCxn id="125" idx="3"/>
                    <a:endCxn id="114" idx="0"/>
                  </p:cNvCxnSpPr>
                  <p:nvPr/>
                </p:nvCxnSpPr>
                <p:spPr>
                  <a:xfrm>
                    <a:off x="984158" y="2168379"/>
                    <a:ext cx="183565" cy="23789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45DD07-2CAD-07E5-75D0-D85FE14512DF}"/>
                      </a:ext>
                    </a:extLst>
                  </p:cNvPr>
                  <p:cNvCxnSpPr>
                    <a:cxnSpLocks/>
                    <a:stCxn id="121" idx="5"/>
                    <a:endCxn id="116" idx="4"/>
                  </p:cNvCxnSpPr>
                  <p:nvPr/>
                </p:nvCxnSpPr>
                <p:spPr>
                  <a:xfrm flipV="1">
                    <a:off x="1518263" y="2300584"/>
                    <a:ext cx="189024" cy="817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4" name="Oval 113">
                  <a:extLst>
                    <a:ext uri="{FF2B5EF4-FFF2-40B4-BE49-F238E27FC236}">
                      <a16:creationId xmlns:a16="http://schemas.microsoft.com/office/drawing/2014/main" id="{3F0E016A-60F6-A29B-E5AA-3DED45AE1293}"/>
                    </a:ext>
                  </a:extLst>
                </p:cNvPr>
                <p:cNvSpPr>
                  <a:spLocks/>
                </p:cNvSpPr>
                <p:nvPr/>
              </p:nvSpPr>
              <p:spPr>
                <a:xfrm>
                  <a:off x="5759389" y="1916529"/>
                  <a:ext cx="28572" cy="27597"/>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3" name="Group 72">
                <a:extLst>
                  <a:ext uri="{FF2B5EF4-FFF2-40B4-BE49-F238E27FC236}">
                    <a16:creationId xmlns:a16="http://schemas.microsoft.com/office/drawing/2014/main" id="{EACCDE77-8D67-0C55-3481-8977D3233A31}"/>
                  </a:ext>
                </a:extLst>
              </p:cNvPr>
              <p:cNvGrpSpPr/>
              <p:nvPr/>
            </p:nvGrpSpPr>
            <p:grpSpPr>
              <a:xfrm>
                <a:off x="7247021" y="1088039"/>
                <a:ext cx="874151" cy="404025"/>
                <a:chOff x="5662621" y="1540102"/>
                <a:chExt cx="927475" cy="404025"/>
              </a:xfrm>
              <a:solidFill>
                <a:srgbClr val="2A31ED"/>
              </a:solidFill>
            </p:grpSpPr>
            <p:grpSp>
              <p:nvGrpSpPr>
                <p:cNvPr id="87" name="Group 86">
                  <a:extLst>
                    <a:ext uri="{FF2B5EF4-FFF2-40B4-BE49-F238E27FC236}">
                      <a16:creationId xmlns:a16="http://schemas.microsoft.com/office/drawing/2014/main" id="{EA3017EF-D429-40F6-04A0-7E6956E6B1B1}"/>
                    </a:ext>
                  </a:extLst>
                </p:cNvPr>
                <p:cNvGrpSpPr/>
                <p:nvPr/>
              </p:nvGrpSpPr>
              <p:grpSpPr>
                <a:xfrm>
                  <a:off x="5662621" y="1540102"/>
                  <a:ext cx="927475" cy="376428"/>
                  <a:chOff x="976969" y="1210173"/>
                  <a:chExt cx="1593064" cy="1196107"/>
                </a:xfrm>
                <a:grpFill/>
              </p:grpSpPr>
              <p:sp>
                <p:nvSpPr>
                  <p:cNvPr id="89" name="Oval 88">
                    <a:extLst>
                      <a:ext uri="{FF2B5EF4-FFF2-40B4-BE49-F238E27FC236}">
                        <a16:creationId xmlns:a16="http://schemas.microsoft.com/office/drawing/2014/main" id="{DFCB0FA8-D9E7-604F-85AE-7FC2C060E2B3}"/>
                      </a:ext>
                    </a:extLst>
                  </p:cNvPr>
                  <p:cNvSpPr>
                    <a:spLocks/>
                  </p:cNvSpPr>
                  <p:nvPr/>
                </p:nvSpPr>
                <p:spPr>
                  <a:xfrm>
                    <a:off x="1571631" y="170618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0" name="Oval 89">
                    <a:extLst>
                      <a:ext uri="{FF2B5EF4-FFF2-40B4-BE49-F238E27FC236}">
                        <a16:creationId xmlns:a16="http://schemas.microsoft.com/office/drawing/2014/main" id="{D42703C8-CBD8-8010-EDA7-49029AD9115F}"/>
                      </a:ext>
                    </a:extLst>
                  </p:cNvPr>
                  <p:cNvSpPr>
                    <a:spLocks/>
                  </p:cNvSpPr>
                  <p:nvPr/>
                </p:nvSpPr>
                <p:spPr>
                  <a:xfrm>
                    <a:off x="1682756" y="2212894"/>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1" name="Oval 90">
                    <a:extLst>
                      <a:ext uri="{FF2B5EF4-FFF2-40B4-BE49-F238E27FC236}">
                        <a16:creationId xmlns:a16="http://schemas.microsoft.com/office/drawing/2014/main" id="{ABD71728-5B04-277B-4931-9493E972DDEA}"/>
                      </a:ext>
                    </a:extLst>
                  </p:cNvPr>
                  <p:cNvSpPr>
                    <a:spLocks/>
                  </p:cNvSpPr>
                  <p:nvPr/>
                </p:nvSpPr>
                <p:spPr>
                  <a:xfrm>
                    <a:off x="1892902" y="18427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2" name="Oval 91">
                    <a:extLst>
                      <a:ext uri="{FF2B5EF4-FFF2-40B4-BE49-F238E27FC236}">
                        <a16:creationId xmlns:a16="http://schemas.microsoft.com/office/drawing/2014/main" id="{51DEDE04-E6C3-BB83-8D06-A29A1C63E699}"/>
                      </a:ext>
                    </a:extLst>
                  </p:cNvPr>
                  <p:cNvSpPr>
                    <a:spLocks/>
                  </p:cNvSpPr>
                  <p:nvPr/>
                </p:nvSpPr>
                <p:spPr>
                  <a:xfrm>
                    <a:off x="1801818" y="13982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3" name="Oval 92">
                    <a:extLst>
                      <a:ext uri="{FF2B5EF4-FFF2-40B4-BE49-F238E27FC236}">
                        <a16:creationId xmlns:a16="http://schemas.microsoft.com/office/drawing/2014/main" id="{B9CF494D-3EAC-A50F-38A3-624FBFF639C5}"/>
                      </a:ext>
                    </a:extLst>
                  </p:cNvPr>
                  <p:cNvSpPr>
                    <a:spLocks/>
                  </p:cNvSpPr>
                  <p:nvPr/>
                </p:nvSpPr>
                <p:spPr>
                  <a:xfrm>
                    <a:off x="1381616" y="1502988"/>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4" name="Oval 93">
                    <a:extLst>
                      <a:ext uri="{FF2B5EF4-FFF2-40B4-BE49-F238E27FC236}">
                        <a16:creationId xmlns:a16="http://schemas.microsoft.com/office/drawing/2014/main" id="{4F091CE4-1D46-EA96-FD99-0FEAF56E12AA}"/>
                      </a:ext>
                    </a:extLst>
                  </p:cNvPr>
                  <p:cNvSpPr>
                    <a:spLocks/>
                  </p:cNvSpPr>
                  <p:nvPr/>
                </p:nvSpPr>
                <p:spPr>
                  <a:xfrm>
                    <a:off x="1057937" y="16776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5" name="Oval 94">
                    <a:extLst>
                      <a:ext uri="{FF2B5EF4-FFF2-40B4-BE49-F238E27FC236}">
                        <a16:creationId xmlns:a16="http://schemas.microsoft.com/office/drawing/2014/main" id="{6C063F96-D7E9-0092-89CD-52CB19FC18CA}"/>
                      </a:ext>
                    </a:extLst>
                  </p:cNvPr>
                  <p:cNvSpPr>
                    <a:spLocks/>
                  </p:cNvSpPr>
                  <p:nvPr/>
                </p:nvSpPr>
                <p:spPr>
                  <a:xfrm>
                    <a:off x="1476380" y="2307446"/>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val 95">
                    <a:extLst>
                      <a:ext uri="{FF2B5EF4-FFF2-40B4-BE49-F238E27FC236}">
                        <a16:creationId xmlns:a16="http://schemas.microsoft.com/office/drawing/2014/main" id="{75C6F53D-662A-A21E-00E7-0F6F4A4083AC}"/>
                      </a:ext>
                    </a:extLst>
                  </p:cNvPr>
                  <p:cNvSpPr>
                    <a:spLocks/>
                  </p:cNvSpPr>
                  <p:nvPr/>
                </p:nvSpPr>
                <p:spPr>
                  <a:xfrm>
                    <a:off x="2269003" y="197923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a:extLst>
                      <a:ext uri="{FF2B5EF4-FFF2-40B4-BE49-F238E27FC236}">
                        <a16:creationId xmlns:a16="http://schemas.microsoft.com/office/drawing/2014/main" id="{15E5B1B0-DD40-59C5-1C3D-AE407741767D}"/>
                      </a:ext>
                    </a:extLst>
                  </p:cNvPr>
                  <p:cNvSpPr>
                    <a:spLocks/>
                  </p:cNvSpPr>
                  <p:nvPr/>
                </p:nvSpPr>
                <p:spPr>
                  <a:xfrm>
                    <a:off x="2520956" y="1696221"/>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Oval 97">
                    <a:extLst>
                      <a:ext uri="{FF2B5EF4-FFF2-40B4-BE49-F238E27FC236}">
                        <a16:creationId xmlns:a16="http://schemas.microsoft.com/office/drawing/2014/main" id="{7551CA8B-6A75-2198-1449-70BAC04EFB0B}"/>
                      </a:ext>
                    </a:extLst>
                  </p:cNvPr>
                  <p:cNvSpPr>
                    <a:spLocks/>
                  </p:cNvSpPr>
                  <p:nvPr/>
                </p:nvSpPr>
                <p:spPr>
                  <a:xfrm>
                    <a:off x="1968499" y="1210173"/>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Oval 98">
                    <a:extLst>
                      <a:ext uri="{FF2B5EF4-FFF2-40B4-BE49-F238E27FC236}">
                        <a16:creationId xmlns:a16="http://schemas.microsoft.com/office/drawing/2014/main" id="{320DDA6E-BF90-38E7-0B31-3E3BCAE53966}"/>
                      </a:ext>
                    </a:extLst>
                  </p:cNvPr>
                  <p:cNvSpPr>
                    <a:spLocks/>
                  </p:cNvSpPr>
                  <p:nvPr/>
                </p:nvSpPr>
                <p:spPr>
                  <a:xfrm>
                    <a:off x="976969" y="209353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0" name="Oval 99">
                    <a:extLst>
                      <a:ext uri="{FF2B5EF4-FFF2-40B4-BE49-F238E27FC236}">
                        <a16:creationId xmlns:a16="http://schemas.microsoft.com/office/drawing/2014/main" id="{D3A77CCE-F84F-C421-DF9A-012F22E35F78}"/>
                      </a:ext>
                    </a:extLst>
                  </p:cNvPr>
                  <p:cNvSpPr>
                    <a:spLocks/>
                  </p:cNvSpPr>
                  <p:nvPr/>
                </p:nvSpPr>
                <p:spPr>
                  <a:xfrm>
                    <a:off x="1230310" y="126732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01" name="Straight Connector 100">
                    <a:extLst>
                      <a:ext uri="{FF2B5EF4-FFF2-40B4-BE49-F238E27FC236}">
                        <a16:creationId xmlns:a16="http://schemas.microsoft.com/office/drawing/2014/main" id="{E0AF6FC0-1E68-AB09-045C-6A597169FFF1}"/>
                      </a:ext>
                    </a:extLst>
                  </p:cNvPr>
                  <p:cNvCxnSpPr>
                    <a:cxnSpLocks/>
                    <a:stCxn id="93" idx="5"/>
                    <a:endCxn id="89" idx="1"/>
                  </p:cNvCxnSpPr>
                  <p:nvPr/>
                </p:nvCxnSpPr>
                <p:spPr>
                  <a:xfrm>
                    <a:off x="1423506" y="1577837"/>
                    <a:ext cx="155312" cy="1411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3375761-9D8A-B649-158D-EDFEB03175B4}"/>
                      </a:ext>
                    </a:extLst>
                  </p:cNvPr>
                  <p:cNvCxnSpPr>
                    <a:cxnSpLocks/>
                    <a:stCxn id="94" idx="6"/>
                    <a:endCxn id="93" idx="5"/>
                  </p:cNvCxnSpPr>
                  <p:nvPr/>
                </p:nvCxnSpPr>
                <p:spPr>
                  <a:xfrm flipV="1">
                    <a:off x="1107015" y="1577837"/>
                    <a:ext cx="316491" cy="143618"/>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526A61F-3325-C23E-C42E-ABB2ED692595}"/>
                      </a:ext>
                    </a:extLst>
                  </p:cNvPr>
                  <p:cNvCxnSpPr>
                    <a:cxnSpLocks/>
                    <a:stCxn id="89" idx="5"/>
                    <a:endCxn id="92" idx="4"/>
                  </p:cNvCxnSpPr>
                  <p:nvPr/>
                </p:nvCxnSpPr>
                <p:spPr>
                  <a:xfrm flipV="1">
                    <a:off x="1613521" y="1485900"/>
                    <a:ext cx="212837" cy="295133"/>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37EBA7D-6434-D0EC-8378-6B8EA2D08113}"/>
                      </a:ext>
                    </a:extLst>
                  </p:cNvPr>
                  <p:cNvCxnSpPr>
                    <a:cxnSpLocks/>
                    <a:stCxn id="89" idx="5"/>
                    <a:endCxn id="91" idx="3"/>
                  </p:cNvCxnSpPr>
                  <p:nvPr/>
                </p:nvCxnSpPr>
                <p:spPr>
                  <a:xfrm>
                    <a:off x="1613521" y="1781034"/>
                    <a:ext cx="286568" cy="136525"/>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2D8DB4F-269B-53A6-9278-109098F3FFA1}"/>
                      </a:ext>
                    </a:extLst>
                  </p:cNvPr>
                  <p:cNvCxnSpPr>
                    <a:cxnSpLocks/>
                    <a:stCxn id="91" idx="4"/>
                    <a:endCxn id="90" idx="6"/>
                  </p:cNvCxnSpPr>
                  <p:nvPr/>
                </p:nvCxnSpPr>
                <p:spPr>
                  <a:xfrm flipH="1">
                    <a:off x="1731833" y="1930400"/>
                    <a:ext cx="185609" cy="32634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8AEAB97-C631-D2E8-CBA4-2FA2B0165615}"/>
                      </a:ext>
                    </a:extLst>
                  </p:cNvPr>
                  <p:cNvCxnSpPr>
                    <a:cxnSpLocks/>
                    <a:stCxn id="100" idx="5"/>
                    <a:endCxn id="93" idx="1"/>
                  </p:cNvCxnSpPr>
                  <p:nvPr/>
                </p:nvCxnSpPr>
                <p:spPr>
                  <a:xfrm>
                    <a:off x="1272200" y="1342171"/>
                    <a:ext cx="116603" cy="173661"/>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4DA8B07-314A-7224-D3DD-9BF0D79812FD}"/>
                      </a:ext>
                    </a:extLst>
                  </p:cNvPr>
                  <p:cNvCxnSpPr>
                    <a:cxnSpLocks/>
                    <a:endCxn id="96" idx="4"/>
                  </p:cNvCxnSpPr>
                  <p:nvPr/>
                </p:nvCxnSpPr>
                <p:spPr>
                  <a:xfrm>
                    <a:off x="1924597" y="1882479"/>
                    <a:ext cx="368945" cy="184446"/>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17999FC-0961-9B61-1234-21E6D4CD5442}"/>
                      </a:ext>
                    </a:extLst>
                  </p:cNvPr>
                  <p:cNvCxnSpPr>
                    <a:cxnSpLocks/>
                    <a:endCxn id="91" idx="5"/>
                  </p:cNvCxnSpPr>
                  <p:nvPr/>
                </p:nvCxnSpPr>
                <p:spPr>
                  <a:xfrm flipH="1">
                    <a:off x="1934792" y="1273621"/>
                    <a:ext cx="33641" cy="643935"/>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91FFFE8-A659-DA52-74A7-65122E00CC4F}"/>
                      </a:ext>
                    </a:extLst>
                  </p:cNvPr>
                  <p:cNvCxnSpPr>
                    <a:cxnSpLocks/>
                    <a:endCxn id="96" idx="3"/>
                  </p:cNvCxnSpPr>
                  <p:nvPr/>
                </p:nvCxnSpPr>
                <p:spPr>
                  <a:xfrm flipH="1">
                    <a:off x="2276190" y="1745094"/>
                    <a:ext cx="265705" cy="3089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61B7F7-4541-215E-E6C5-F84FE4DDDEC4}"/>
                      </a:ext>
                    </a:extLst>
                  </p:cNvPr>
                  <p:cNvCxnSpPr>
                    <a:cxnSpLocks/>
                    <a:endCxn id="99" idx="0"/>
                  </p:cNvCxnSpPr>
                  <p:nvPr/>
                </p:nvCxnSpPr>
                <p:spPr>
                  <a:xfrm flipH="1" flipV="1">
                    <a:off x="1001508" y="2093532"/>
                    <a:ext cx="526956" cy="28259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4058067-774C-4BC3-FE7D-6AB12E40CF24}"/>
                      </a:ext>
                    </a:extLst>
                  </p:cNvPr>
                  <p:cNvCxnSpPr>
                    <a:cxnSpLocks/>
                    <a:stCxn id="99" idx="3"/>
                    <a:endCxn id="88" idx="0"/>
                  </p:cNvCxnSpPr>
                  <p:nvPr/>
                </p:nvCxnSpPr>
                <p:spPr>
                  <a:xfrm>
                    <a:off x="984156" y="2168381"/>
                    <a:ext cx="183556" cy="23789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D5BEEDC-8248-776A-0037-184707FFA9CF}"/>
                      </a:ext>
                    </a:extLst>
                  </p:cNvPr>
                  <p:cNvCxnSpPr>
                    <a:cxnSpLocks/>
                    <a:stCxn id="95" idx="5"/>
                    <a:endCxn id="94" idx="4"/>
                  </p:cNvCxnSpPr>
                  <p:nvPr/>
                </p:nvCxnSpPr>
                <p:spPr>
                  <a:xfrm flipH="1" flipV="1">
                    <a:off x="1082477" y="1765300"/>
                    <a:ext cx="435792" cy="616993"/>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grpSp>
            <p:sp>
              <p:nvSpPr>
                <p:cNvPr id="88" name="Oval 87">
                  <a:extLst>
                    <a:ext uri="{FF2B5EF4-FFF2-40B4-BE49-F238E27FC236}">
                      <a16:creationId xmlns:a16="http://schemas.microsoft.com/office/drawing/2014/main" id="{02F2E6DE-907B-11FB-2AFD-BF873A697757}"/>
                    </a:ext>
                  </a:extLst>
                </p:cNvPr>
                <p:cNvSpPr>
                  <a:spLocks/>
                </p:cNvSpPr>
                <p:nvPr/>
              </p:nvSpPr>
              <p:spPr>
                <a:xfrm>
                  <a:off x="5759385" y="1916530"/>
                  <a:ext cx="28572" cy="27597"/>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4" name="Group 73">
                <a:extLst>
                  <a:ext uri="{FF2B5EF4-FFF2-40B4-BE49-F238E27FC236}">
                    <a16:creationId xmlns:a16="http://schemas.microsoft.com/office/drawing/2014/main" id="{CAC8ED49-84DB-01C6-27A5-71A32746CD13}"/>
                  </a:ext>
                </a:extLst>
              </p:cNvPr>
              <p:cNvGrpSpPr/>
              <p:nvPr/>
            </p:nvGrpSpPr>
            <p:grpSpPr>
              <a:xfrm>
                <a:off x="7250965" y="599416"/>
                <a:ext cx="877829" cy="865051"/>
                <a:chOff x="5639867" y="1533253"/>
                <a:chExt cx="877829" cy="993716"/>
              </a:xfrm>
            </p:grpSpPr>
            <p:cxnSp>
              <p:nvCxnSpPr>
                <p:cNvPr id="75" name="Straight Connector 74">
                  <a:extLst>
                    <a:ext uri="{FF2B5EF4-FFF2-40B4-BE49-F238E27FC236}">
                      <a16:creationId xmlns:a16="http://schemas.microsoft.com/office/drawing/2014/main" id="{D19E0E96-4915-CCE0-9217-56E3BF16E75D}"/>
                    </a:ext>
                  </a:extLst>
                </p:cNvPr>
                <p:cNvCxnSpPr>
                  <a:cxnSpLocks/>
                  <a:endCxn id="97" idx="7"/>
                </p:cNvCxnSpPr>
                <p:nvPr/>
              </p:nvCxnSpPr>
              <p:spPr>
                <a:xfrm flipH="1">
                  <a:off x="6506129" y="1713092"/>
                  <a:ext cx="11567" cy="56181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5A4B74E-F803-ABD1-B8C8-9ABB64BBE75C}"/>
                    </a:ext>
                  </a:extLst>
                </p:cNvPr>
                <p:cNvCxnSpPr>
                  <a:cxnSpLocks/>
                  <a:stCxn id="122" idx="3"/>
                  <a:endCxn id="96" idx="0"/>
                </p:cNvCxnSpPr>
                <p:nvPr/>
              </p:nvCxnSpPr>
              <p:spPr>
                <a:xfrm flipH="1">
                  <a:off x="6358357" y="1806642"/>
                  <a:ext cx="11700"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4EEE200-160E-BB41-8C2F-52F309B9B785}"/>
                    </a:ext>
                  </a:extLst>
                </p:cNvPr>
                <p:cNvCxnSpPr>
                  <a:cxnSpLocks/>
                  <a:stCxn id="124" idx="4"/>
                  <a:endCxn id="98" idx="0"/>
                </p:cNvCxnSpPr>
                <p:nvPr/>
              </p:nvCxnSpPr>
              <p:spPr>
                <a:xfrm flipH="1">
                  <a:off x="6193464" y="1533253"/>
                  <a:ext cx="21228"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2992748-9A5B-61A4-097C-59D1C9113A48}"/>
                    </a:ext>
                  </a:extLst>
                </p:cNvPr>
                <p:cNvCxnSpPr>
                  <a:cxnSpLocks/>
                  <a:stCxn id="126" idx="4"/>
                </p:cNvCxnSpPr>
                <p:nvPr/>
              </p:nvCxnSpPr>
              <p:spPr>
                <a:xfrm flipH="1">
                  <a:off x="5793037" y="1553913"/>
                  <a:ext cx="16596" cy="55380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F1F8175-424B-B411-8B6E-BB3EBA3DB18C}"/>
                    </a:ext>
                  </a:extLst>
                </p:cNvPr>
                <p:cNvCxnSpPr>
                  <a:cxnSpLocks/>
                  <a:stCxn id="121" idx="4"/>
                  <a:endCxn id="95" idx="0"/>
                </p:cNvCxnSpPr>
                <p:nvPr/>
              </p:nvCxnSpPr>
              <p:spPr>
                <a:xfrm flipH="1">
                  <a:off x="5923426" y="1929940"/>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2792605-2848-E19C-ACCC-832FD2D23B51}"/>
                    </a:ext>
                  </a:extLst>
                </p:cNvPr>
                <p:cNvCxnSpPr>
                  <a:cxnSpLocks/>
                  <a:endCxn id="93" idx="0"/>
                </p:cNvCxnSpPr>
                <p:nvPr/>
              </p:nvCxnSpPr>
              <p:spPr>
                <a:xfrm flipH="1">
                  <a:off x="5871423" y="1646375"/>
                  <a:ext cx="17247" cy="55403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E2847C5-70B0-7CEA-864D-ABA7C0AA8D55}"/>
                    </a:ext>
                  </a:extLst>
                </p:cNvPr>
                <p:cNvCxnSpPr>
                  <a:cxnSpLocks/>
                  <a:endCxn id="90" idx="0"/>
                </p:cNvCxnSpPr>
                <p:nvPr/>
              </p:nvCxnSpPr>
              <p:spPr>
                <a:xfrm flipH="1">
                  <a:off x="6036665" y="1897395"/>
                  <a:ext cx="17806" cy="55965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087B02-DE41-3E2D-1337-947334314C8C}"/>
                    </a:ext>
                  </a:extLst>
                </p:cNvPr>
                <p:cNvCxnSpPr>
                  <a:cxnSpLocks/>
                  <a:endCxn id="92" idx="0"/>
                </p:cNvCxnSpPr>
                <p:nvPr/>
              </p:nvCxnSpPr>
              <p:spPr>
                <a:xfrm flipH="1">
                  <a:off x="6101998" y="1606351"/>
                  <a:ext cx="12814" cy="55618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BEDD5A5-BC4F-541B-E468-AE95758F8E7F}"/>
                    </a:ext>
                  </a:extLst>
                </p:cNvPr>
                <p:cNvCxnSpPr>
                  <a:cxnSpLocks/>
                  <a:stCxn id="115" idx="4"/>
                  <a:endCxn id="89" idx="0"/>
                </p:cNvCxnSpPr>
                <p:nvPr/>
              </p:nvCxnSpPr>
              <p:spPr>
                <a:xfrm flipH="1">
                  <a:off x="5975693" y="1712572"/>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8296209-33AB-9FD6-CCAC-2AF7BB843F0E}"/>
                    </a:ext>
                  </a:extLst>
                </p:cNvPr>
                <p:cNvCxnSpPr>
                  <a:cxnSpLocks/>
                  <a:stCxn id="120" idx="4"/>
                  <a:endCxn id="94" idx="7"/>
                </p:cNvCxnSpPr>
                <p:nvPr/>
              </p:nvCxnSpPr>
              <p:spPr>
                <a:xfrm flipH="1">
                  <a:off x="5703338" y="1702241"/>
                  <a:ext cx="11703"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964C73B-7C1A-3046-14EF-CFD1265BE711}"/>
                    </a:ext>
                  </a:extLst>
                </p:cNvPr>
                <p:cNvCxnSpPr>
                  <a:cxnSpLocks/>
                  <a:endCxn id="99" idx="1"/>
                </p:cNvCxnSpPr>
                <p:nvPr/>
              </p:nvCxnSpPr>
              <p:spPr>
                <a:xfrm flipH="1">
                  <a:off x="5639867" y="1850664"/>
                  <a:ext cx="23653" cy="567882"/>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441FBD7-27A4-3FF9-504D-67CAC8CC6958}"/>
                    </a:ext>
                  </a:extLst>
                </p:cNvPr>
                <p:cNvCxnSpPr>
                  <a:cxnSpLocks/>
                  <a:stCxn id="114" idx="3"/>
                  <a:endCxn id="88" idx="0"/>
                </p:cNvCxnSpPr>
                <p:nvPr/>
              </p:nvCxnSpPr>
              <p:spPr>
                <a:xfrm flipH="1">
                  <a:off x="5740588" y="1961026"/>
                  <a:ext cx="11713" cy="565943"/>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174" name="Picture 173">
              <a:extLst>
                <a:ext uri="{FF2B5EF4-FFF2-40B4-BE49-F238E27FC236}">
                  <a16:creationId xmlns:a16="http://schemas.microsoft.com/office/drawing/2014/main" id="{70933C64-2A81-240E-4CBF-06A3FBBD304A}"/>
                </a:ext>
              </a:extLst>
            </p:cNvPr>
            <p:cNvPicPr>
              <a:picLocks noChangeAspect="1"/>
            </p:cNvPicPr>
            <p:nvPr/>
          </p:nvPicPr>
          <p:blipFill>
            <a:blip r:embed="rId7">
              <a:extLst>
                <a:ext uri="{BEBA8EAE-BF5A-486C-A8C5-ECC9F3942E4B}">
                  <a14:imgProps xmlns:a14="http://schemas.microsoft.com/office/drawing/2010/main">
                    <a14:imgLayer r:embed="rId11">
                      <a14:imgEffect>
                        <a14:saturation sat="66000"/>
                      </a14:imgEffect>
                    </a14:imgLayer>
                  </a14:imgProps>
                </a:ext>
              </a:extLst>
            </a:blip>
            <a:stretch>
              <a:fillRect/>
            </a:stretch>
          </p:blipFill>
          <p:spPr>
            <a:xfrm>
              <a:off x="7488665" y="2123784"/>
              <a:ext cx="256836" cy="647149"/>
            </a:xfrm>
            <a:prstGeom prst="rect">
              <a:avLst/>
            </a:prstGeom>
          </p:spPr>
        </p:pic>
        <p:pic>
          <p:nvPicPr>
            <p:cNvPr id="175" name="Picture 174">
              <a:extLst>
                <a:ext uri="{FF2B5EF4-FFF2-40B4-BE49-F238E27FC236}">
                  <a16:creationId xmlns:a16="http://schemas.microsoft.com/office/drawing/2014/main" id="{D66E362A-9321-9136-FC89-33E317037A12}"/>
                </a:ext>
              </a:extLst>
            </p:cNvPr>
            <p:cNvPicPr>
              <a:picLocks noChangeAspect="1"/>
            </p:cNvPicPr>
            <p:nvPr/>
          </p:nvPicPr>
          <p:blipFill>
            <a:blip r:embed="rId4">
              <a:extLst>
                <a:ext uri="{BEBA8EAE-BF5A-486C-A8C5-ECC9F3942E4B}">
                  <a14:imgProps xmlns:a14="http://schemas.microsoft.com/office/drawing/2010/main">
                    <a14:imgLayer r:embed="rId12">
                      <a14:imgEffect>
                        <a14:saturation sat="66000"/>
                      </a14:imgEffect>
                    </a14:imgLayer>
                  </a14:imgProps>
                </a:ext>
              </a:extLst>
            </a:blip>
            <a:stretch>
              <a:fillRect/>
            </a:stretch>
          </p:blipFill>
          <p:spPr>
            <a:xfrm>
              <a:off x="7489155" y="1472675"/>
              <a:ext cx="256836" cy="647790"/>
            </a:xfrm>
            <a:prstGeom prst="rect">
              <a:avLst/>
            </a:prstGeom>
          </p:spPr>
        </p:pic>
        <p:sp>
          <p:nvSpPr>
            <p:cNvPr id="176" name="Rectangle 175">
              <a:extLst>
                <a:ext uri="{FF2B5EF4-FFF2-40B4-BE49-F238E27FC236}">
                  <a16:creationId xmlns:a16="http://schemas.microsoft.com/office/drawing/2014/main" id="{173C8A48-7A35-64F8-B008-2F366A2257F5}"/>
                </a:ext>
              </a:extLst>
            </p:cNvPr>
            <p:cNvSpPr/>
            <p:nvPr/>
          </p:nvSpPr>
          <p:spPr>
            <a:xfrm>
              <a:off x="5547631" y="1102630"/>
              <a:ext cx="2562333" cy="1867361"/>
            </a:xfrm>
            <a:prstGeom prst="rect">
              <a:avLst/>
            </a:prstGeom>
            <a:no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7" name="TextBox 176">
              <a:extLst>
                <a:ext uri="{FF2B5EF4-FFF2-40B4-BE49-F238E27FC236}">
                  <a16:creationId xmlns:a16="http://schemas.microsoft.com/office/drawing/2014/main" id="{6DDFF29A-0DF3-5135-71A3-7AF73FE3C0FD}"/>
                </a:ext>
              </a:extLst>
            </p:cNvPr>
            <p:cNvSpPr txBox="1"/>
            <p:nvPr/>
          </p:nvSpPr>
          <p:spPr>
            <a:xfrm>
              <a:off x="6954201" y="2706951"/>
              <a:ext cx="1424020"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Node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features</a:t>
              </a:r>
              <a:endParaRPr lang="en-US" sz="1400" dirty="0"/>
            </a:p>
          </p:txBody>
        </p:sp>
        <p:sp>
          <p:nvSpPr>
            <p:cNvPr id="178" name="TextBox 177">
              <a:extLst>
                <a:ext uri="{FF2B5EF4-FFF2-40B4-BE49-F238E27FC236}">
                  <a16:creationId xmlns:a16="http://schemas.microsoft.com/office/drawing/2014/main" id="{06CE3F0E-B1FB-C0CE-1A77-52EE0E4E7965}"/>
                </a:ext>
              </a:extLst>
            </p:cNvPr>
            <p:cNvSpPr txBox="1"/>
            <p:nvPr/>
          </p:nvSpPr>
          <p:spPr>
            <a:xfrm>
              <a:off x="6056939" y="1051159"/>
              <a:ext cx="2718087" cy="309309"/>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Interactive</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graph</a:t>
              </a:r>
              <a:endParaRPr lang="en-US" sz="1600" b="1" dirty="0"/>
            </a:p>
          </p:txBody>
        </p:sp>
        <p:sp>
          <p:nvSpPr>
            <p:cNvPr id="247" name="TextBox 246">
              <a:extLst>
                <a:ext uri="{FF2B5EF4-FFF2-40B4-BE49-F238E27FC236}">
                  <a16:creationId xmlns:a16="http://schemas.microsoft.com/office/drawing/2014/main" id="{BEAA2884-1927-5CF9-0F2A-4C3E3F4A1711}"/>
                </a:ext>
              </a:extLst>
            </p:cNvPr>
            <p:cNvSpPr txBox="1"/>
            <p:nvPr/>
          </p:nvSpPr>
          <p:spPr>
            <a:xfrm>
              <a:off x="5611293" y="2705858"/>
              <a:ext cx="1424020" cy="523220"/>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Adjacency matrix</a:t>
              </a:r>
              <a:endParaRPr lang="en-US" sz="1400" dirty="0"/>
            </a:p>
          </p:txBody>
        </p:sp>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843A807E-D75A-32AE-2F19-2E37B7B2C690}"/>
                    </a:ext>
                  </a:extLst>
                </p:cNvPr>
                <p:cNvSpPr txBox="1"/>
                <p:nvPr/>
              </p:nvSpPr>
              <p:spPr>
                <a:xfrm>
                  <a:off x="6945352" y="1223149"/>
                  <a:ext cx="1382136" cy="337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𝐗</m:t>
                            </m:r>
                          </m:e>
                          <m:sup>
                            <m:r>
                              <a:rPr lang="en-US" altLang="zh-CN" sz="1600" i="1" dirty="0">
                                <a:latin typeface="Cambria Math" panose="02040503050406030204" pitchFamily="18" charset="0"/>
                                <a:cs typeface="Arial" panose="020B0604020202020204" pitchFamily="34" charset="0"/>
                              </a:rPr>
                              <m:t>𝑡</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2</m:t>
                            </m:r>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𝑀</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6" name="TextBox 355">
                  <a:extLst>
                    <a:ext uri="{FF2B5EF4-FFF2-40B4-BE49-F238E27FC236}">
                      <a16:creationId xmlns:a16="http://schemas.microsoft.com/office/drawing/2014/main" id="{843A807E-D75A-32AE-2F19-2E37B7B2C690}"/>
                    </a:ext>
                  </a:extLst>
                </p:cNvPr>
                <p:cNvSpPr txBox="1">
                  <a:spLocks noRot="1" noChangeAspect="1" noMove="1" noResize="1" noEditPoints="1" noAdjustHandles="1" noChangeArrowheads="1" noChangeShapeType="1" noTextEdit="1"/>
                </p:cNvSpPr>
                <p:nvPr/>
              </p:nvSpPr>
              <p:spPr>
                <a:xfrm>
                  <a:off x="6945352" y="1223149"/>
                  <a:ext cx="1382136" cy="337978"/>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F689D914-1398-1389-70CF-20D3AD5D5D61}"/>
                    </a:ext>
                  </a:extLst>
                </p:cNvPr>
                <p:cNvSpPr txBox="1"/>
                <p:nvPr/>
              </p:nvSpPr>
              <p:spPr>
                <a:xfrm>
                  <a:off x="6132009" y="1821522"/>
                  <a:ext cx="1146847" cy="3348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𝐀</m:t>
                            </m:r>
                          </m:e>
                          <m:sup>
                            <m:r>
                              <a:rPr lang="en-US" altLang="zh-CN" sz="1600" i="1" dirty="0">
                                <a:latin typeface="Cambria Math" panose="02040503050406030204" pitchFamily="18" charset="0"/>
                                <a:cs typeface="Arial" panose="020B0604020202020204" pitchFamily="34" charset="0"/>
                              </a:rPr>
                              <m:t>𝑡</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66" name="TextBox 365">
                  <a:extLst>
                    <a:ext uri="{FF2B5EF4-FFF2-40B4-BE49-F238E27FC236}">
                      <a16:creationId xmlns:a16="http://schemas.microsoft.com/office/drawing/2014/main" id="{F689D914-1398-1389-70CF-20D3AD5D5D61}"/>
                    </a:ext>
                  </a:extLst>
                </p:cNvPr>
                <p:cNvSpPr txBox="1">
                  <a:spLocks noRot="1" noChangeAspect="1" noMove="1" noResize="1" noEditPoints="1" noAdjustHandles="1" noChangeArrowheads="1" noChangeShapeType="1" noTextEdit="1"/>
                </p:cNvSpPr>
                <p:nvPr/>
              </p:nvSpPr>
              <p:spPr>
                <a:xfrm>
                  <a:off x="6132009" y="1821522"/>
                  <a:ext cx="1146847" cy="334835"/>
                </a:xfrm>
                <a:prstGeom prst="rect">
                  <a:avLst/>
                </a:prstGeom>
                <a:blipFill>
                  <a:blip r:embed="rId14"/>
                  <a:stretch>
                    <a:fillRect/>
                  </a:stretch>
                </a:blipFill>
              </p:spPr>
              <p:txBody>
                <a:bodyPr/>
                <a:lstStyle/>
                <a:p>
                  <a:r>
                    <a:rPr lang="zh-CN" altLang="en-US">
                      <a:noFill/>
                    </a:rPr>
                    <a:t> </a:t>
                  </a:r>
                </a:p>
              </p:txBody>
            </p:sp>
          </mc:Fallback>
        </mc:AlternateContent>
      </p:grpSp>
      <p:cxnSp>
        <p:nvCxnSpPr>
          <p:cNvPr id="371" name="Straight Connector 370">
            <a:extLst>
              <a:ext uri="{FF2B5EF4-FFF2-40B4-BE49-F238E27FC236}">
                <a16:creationId xmlns:a16="http://schemas.microsoft.com/office/drawing/2014/main" id="{38A3AD20-6AA4-4D21-F5F8-C935D26CB6E9}"/>
              </a:ext>
            </a:extLst>
          </p:cNvPr>
          <p:cNvCxnSpPr>
            <a:cxnSpLocks/>
            <a:endCxn id="41" idx="6"/>
          </p:cNvCxnSpPr>
          <p:nvPr/>
        </p:nvCxnSpPr>
        <p:spPr>
          <a:xfrm>
            <a:off x="1669669" y="4092816"/>
            <a:ext cx="123398" cy="125114"/>
          </a:xfrm>
          <a:prstGeom prst="line">
            <a:avLst/>
          </a:prstGeom>
          <a:solidFill>
            <a:srgbClr val="2A31ED"/>
          </a:solidFill>
          <a:ln w="9525">
            <a:solidFill>
              <a:srgbClr val="2A31ED"/>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8A1A41-BCD3-8207-F305-7E0A2435A2A6}"/>
              </a:ext>
            </a:extLst>
          </p:cNvPr>
          <p:cNvSpPr txBox="1"/>
          <p:nvPr/>
        </p:nvSpPr>
        <p:spPr>
          <a:xfrm>
            <a:off x="314074" y="859144"/>
            <a:ext cx="2855514"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Functional</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connectivity</a:t>
            </a:r>
            <a:endParaRPr lang="en-US" sz="16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FEBBF35A-CDAB-9D85-37C3-2B69562105EF}"/>
              </a:ext>
            </a:extLst>
          </p:cNvPr>
          <p:cNvGrpSpPr/>
          <p:nvPr/>
        </p:nvGrpSpPr>
        <p:grpSpPr>
          <a:xfrm>
            <a:off x="1241803" y="1364395"/>
            <a:ext cx="1395907" cy="1095988"/>
            <a:chOff x="737914" y="1062202"/>
            <a:chExt cx="2117330" cy="1754571"/>
          </a:xfrm>
        </p:grpSpPr>
        <p:pic>
          <p:nvPicPr>
            <p:cNvPr id="9" name="Picture 8">
              <a:extLst>
                <a:ext uri="{FF2B5EF4-FFF2-40B4-BE49-F238E27FC236}">
                  <a16:creationId xmlns:a16="http://schemas.microsoft.com/office/drawing/2014/main" id="{4CDCCFC7-B7FD-EC97-26CD-1DC818A03C95}"/>
                </a:ext>
              </a:extLst>
            </p:cNvPr>
            <p:cNvPicPr>
              <a:picLocks noChangeAspect="1"/>
            </p:cNvPicPr>
            <p:nvPr/>
          </p:nvPicPr>
          <p:blipFill>
            <a:blip r:embed="rId15"/>
            <a:stretch>
              <a:fillRect/>
            </a:stretch>
          </p:blipFill>
          <p:spPr>
            <a:xfrm>
              <a:off x="737914" y="1062202"/>
              <a:ext cx="2117330" cy="1754571"/>
            </a:xfrm>
            <a:prstGeom prst="rect">
              <a:avLst/>
            </a:prstGeom>
            <a:ln>
              <a:noFill/>
            </a:ln>
          </p:spPr>
        </p:pic>
        <p:sp>
          <p:nvSpPr>
            <p:cNvPr id="10" name="Oval 9">
              <a:extLst>
                <a:ext uri="{FF2B5EF4-FFF2-40B4-BE49-F238E27FC236}">
                  <a16:creationId xmlns:a16="http://schemas.microsoft.com/office/drawing/2014/main" id="{4092301B-4A11-6BA0-4984-19656E50E7B9}"/>
                </a:ext>
              </a:extLst>
            </p:cNvPr>
            <p:cNvSpPr/>
            <p:nvPr/>
          </p:nvSpPr>
          <p:spPr>
            <a:xfrm>
              <a:off x="1571625" y="173672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Oval 10">
              <a:extLst>
                <a:ext uri="{FF2B5EF4-FFF2-40B4-BE49-F238E27FC236}">
                  <a16:creationId xmlns:a16="http://schemas.microsoft.com/office/drawing/2014/main" id="{F2DD6348-13BC-10A8-CE4C-BE2D098F2C15}"/>
                </a:ext>
              </a:extLst>
            </p:cNvPr>
            <p:cNvSpPr/>
            <p:nvPr/>
          </p:nvSpPr>
          <p:spPr>
            <a:xfrm>
              <a:off x="1682750" y="206692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a:extLst>
                <a:ext uri="{FF2B5EF4-FFF2-40B4-BE49-F238E27FC236}">
                  <a16:creationId xmlns:a16="http://schemas.microsoft.com/office/drawing/2014/main" id="{CABD31CC-5E94-5FB0-7235-C6EEB46857F1}"/>
                </a:ext>
              </a:extLst>
            </p:cNvPr>
            <p:cNvSpPr/>
            <p:nvPr/>
          </p:nvSpPr>
          <p:spPr>
            <a:xfrm>
              <a:off x="1892896" y="187325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a:extLst>
                <a:ext uri="{FF2B5EF4-FFF2-40B4-BE49-F238E27FC236}">
                  <a16:creationId xmlns:a16="http://schemas.microsoft.com/office/drawing/2014/main" id="{8570BCA9-2F79-98BE-A89C-51F24D6D5433}"/>
                </a:ext>
              </a:extLst>
            </p:cNvPr>
            <p:cNvSpPr/>
            <p:nvPr/>
          </p:nvSpPr>
          <p:spPr>
            <a:xfrm>
              <a:off x="1801812" y="142875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E8684D85-F2DE-4C66-D431-4FB90571BC53}"/>
                </a:ext>
              </a:extLst>
            </p:cNvPr>
            <p:cNvSpPr/>
            <p:nvPr/>
          </p:nvSpPr>
          <p:spPr>
            <a:xfrm>
              <a:off x="1365250" y="153352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4C5F7395-C0F6-7B4B-BF11-CD7297B182C2}"/>
                </a:ext>
              </a:extLst>
            </p:cNvPr>
            <p:cNvSpPr/>
            <p:nvPr/>
          </p:nvSpPr>
          <p:spPr>
            <a:xfrm>
              <a:off x="1057932" y="170815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680BD484-E7CD-1D85-E045-92141F71CF1F}"/>
                </a:ext>
              </a:extLst>
            </p:cNvPr>
            <p:cNvSpPr/>
            <p:nvPr/>
          </p:nvSpPr>
          <p:spPr>
            <a:xfrm>
              <a:off x="1476375" y="214630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Oval 16">
              <a:extLst>
                <a:ext uri="{FF2B5EF4-FFF2-40B4-BE49-F238E27FC236}">
                  <a16:creationId xmlns:a16="http://schemas.microsoft.com/office/drawing/2014/main" id="{63923A02-2DB1-E5AD-3625-3CA4E6ECF15E}"/>
                </a:ext>
              </a:extLst>
            </p:cNvPr>
            <p:cNvSpPr/>
            <p:nvPr/>
          </p:nvSpPr>
          <p:spPr>
            <a:xfrm>
              <a:off x="2268997" y="200977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a:extLst>
                <a:ext uri="{FF2B5EF4-FFF2-40B4-BE49-F238E27FC236}">
                  <a16:creationId xmlns:a16="http://schemas.microsoft.com/office/drawing/2014/main" id="{F2258EBC-CCD8-12AF-EA61-47BCC5DC8572}"/>
                </a:ext>
              </a:extLst>
            </p:cNvPr>
            <p:cNvSpPr/>
            <p:nvPr/>
          </p:nvSpPr>
          <p:spPr>
            <a:xfrm>
              <a:off x="2520950" y="1726762"/>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a:extLst>
                <a:ext uri="{FF2B5EF4-FFF2-40B4-BE49-F238E27FC236}">
                  <a16:creationId xmlns:a16="http://schemas.microsoft.com/office/drawing/2014/main" id="{6E25841D-AD6B-3208-4A3C-AECDBE28FEA7}"/>
                </a:ext>
              </a:extLst>
            </p:cNvPr>
            <p:cNvSpPr/>
            <p:nvPr/>
          </p:nvSpPr>
          <p:spPr>
            <a:xfrm>
              <a:off x="1968500" y="1240714"/>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a:extLst>
                <a:ext uri="{FF2B5EF4-FFF2-40B4-BE49-F238E27FC236}">
                  <a16:creationId xmlns:a16="http://schemas.microsoft.com/office/drawing/2014/main" id="{D783EF61-C3B4-93AD-BB78-220578F492C5}"/>
                </a:ext>
              </a:extLst>
            </p:cNvPr>
            <p:cNvSpPr/>
            <p:nvPr/>
          </p:nvSpPr>
          <p:spPr>
            <a:xfrm>
              <a:off x="976970" y="212407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Oval 20">
              <a:extLst>
                <a:ext uri="{FF2B5EF4-FFF2-40B4-BE49-F238E27FC236}">
                  <a16:creationId xmlns:a16="http://schemas.microsoft.com/office/drawing/2014/main" id="{51F706A0-5CF6-001E-BB02-B8DCA519AB52}"/>
                </a:ext>
              </a:extLst>
            </p:cNvPr>
            <p:cNvSpPr/>
            <p:nvPr/>
          </p:nvSpPr>
          <p:spPr>
            <a:xfrm>
              <a:off x="1203325" y="241617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Oval 21">
              <a:extLst>
                <a:ext uri="{FF2B5EF4-FFF2-40B4-BE49-F238E27FC236}">
                  <a16:creationId xmlns:a16="http://schemas.microsoft.com/office/drawing/2014/main" id="{2BB83D71-5FA8-1DF6-BEF4-CBF6D081EE49}"/>
                </a:ext>
              </a:extLst>
            </p:cNvPr>
            <p:cNvSpPr/>
            <p:nvPr/>
          </p:nvSpPr>
          <p:spPr>
            <a:xfrm>
              <a:off x="1230312" y="1297864"/>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3" name="Straight Connector 22">
              <a:extLst>
                <a:ext uri="{FF2B5EF4-FFF2-40B4-BE49-F238E27FC236}">
                  <a16:creationId xmlns:a16="http://schemas.microsoft.com/office/drawing/2014/main" id="{64552307-BC3D-1D40-C1F3-2D51D4177377}"/>
                </a:ext>
              </a:extLst>
            </p:cNvPr>
            <p:cNvCxnSpPr>
              <a:cxnSpLocks/>
              <a:stCxn id="14" idx="5"/>
              <a:endCxn id="10" idx="1"/>
            </p:cNvCxnSpPr>
            <p:nvPr/>
          </p:nvCxnSpPr>
          <p:spPr>
            <a:xfrm>
              <a:off x="1411321" y="1582306"/>
              <a:ext cx="168208" cy="1627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5E1584F-E48A-C605-1BAA-1CA8D24B3551}"/>
                </a:ext>
              </a:extLst>
            </p:cNvPr>
            <p:cNvCxnSpPr>
              <a:cxnSpLocks/>
              <a:stCxn id="15" idx="6"/>
              <a:endCxn id="10" idx="2"/>
            </p:cNvCxnSpPr>
            <p:nvPr/>
          </p:nvCxnSpPr>
          <p:spPr>
            <a:xfrm>
              <a:off x="1111907" y="1736725"/>
              <a:ext cx="459718" cy="28575"/>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8C7429-5E5C-31A6-57C4-F3CB0535F5D6}"/>
                </a:ext>
              </a:extLst>
            </p:cNvPr>
            <p:cNvCxnSpPr>
              <a:cxnSpLocks/>
              <a:stCxn id="12" idx="5"/>
              <a:endCxn id="13" idx="4"/>
            </p:cNvCxnSpPr>
            <p:nvPr/>
          </p:nvCxnSpPr>
          <p:spPr>
            <a:xfrm flipH="1" flipV="1">
              <a:off x="1828800" y="1485900"/>
              <a:ext cx="110167" cy="436131"/>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0A160F-19A3-2FA9-9298-E6DE64112F2A}"/>
                </a:ext>
              </a:extLst>
            </p:cNvPr>
            <p:cNvCxnSpPr>
              <a:cxnSpLocks/>
              <a:stCxn id="10" idx="5"/>
              <a:endCxn id="12" idx="3"/>
            </p:cNvCxnSpPr>
            <p:nvPr/>
          </p:nvCxnSpPr>
          <p:spPr>
            <a:xfrm>
              <a:off x="1617696" y="1785506"/>
              <a:ext cx="283104" cy="136525"/>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EE0C69-1C1C-30CA-7D10-BE111A220776}"/>
                </a:ext>
              </a:extLst>
            </p:cNvPr>
            <p:cNvCxnSpPr>
              <a:cxnSpLocks/>
              <a:stCxn id="12" idx="4"/>
              <a:endCxn id="11" idx="6"/>
            </p:cNvCxnSpPr>
            <p:nvPr/>
          </p:nvCxnSpPr>
          <p:spPr>
            <a:xfrm flipH="1">
              <a:off x="1736725" y="1930400"/>
              <a:ext cx="183159" cy="16510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AAD8F20-43E0-2525-122E-323A8E9D8A3D}"/>
                </a:ext>
              </a:extLst>
            </p:cNvPr>
            <p:cNvCxnSpPr>
              <a:cxnSpLocks/>
              <a:stCxn id="22" idx="5"/>
            </p:cNvCxnSpPr>
            <p:nvPr/>
          </p:nvCxnSpPr>
          <p:spPr>
            <a:xfrm>
              <a:off x="1276383" y="1346645"/>
              <a:ext cx="544446" cy="114007"/>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08B57B-85BE-4D3C-5A88-93D9B0D26243}"/>
                </a:ext>
              </a:extLst>
            </p:cNvPr>
            <p:cNvCxnSpPr>
              <a:cxnSpLocks/>
              <a:endCxn id="18" idx="0"/>
            </p:cNvCxnSpPr>
            <p:nvPr/>
          </p:nvCxnSpPr>
          <p:spPr>
            <a:xfrm>
              <a:off x="2022475" y="1273620"/>
              <a:ext cx="525463" cy="453142"/>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9A9162-37D0-9B8A-CF39-4A9B3816B4CD}"/>
                </a:ext>
              </a:extLst>
            </p:cNvPr>
            <p:cNvCxnSpPr>
              <a:cxnSpLocks/>
              <a:endCxn id="13" idx="7"/>
            </p:cNvCxnSpPr>
            <p:nvPr/>
          </p:nvCxnSpPr>
          <p:spPr>
            <a:xfrm flipH="1">
              <a:off x="1847883" y="1273620"/>
              <a:ext cx="120550" cy="163499"/>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059BC7-4FB1-6BAE-6E66-3EACDCAC8580}"/>
                </a:ext>
              </a:extLst>
            </p:cNvPr>
            <p:cNvCxnSpPr>
              <a:cxnSpLocks/>
              <a:endCxn id="17" idx="3"/>
            </p:cNvCxnSpPr>
            <p:nvPr/>
          </p:nvCxnSpPr>
          <p:spPr>
            <a:xfrm flipH="1">
              <a:off x="2276901" y="1745094"/>
              <a:ext cx="264993" cy="313462"/>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AA13BF-50F4-05DD-3EB4-0E53211304BA}"/>
                </a:ext>
              </a:extLst>
            </p:cNvPr>
            <p:cNvCxnSpPr>
              <a:cxnSpLocks/>
              <a:endCxn id="20" idx="0"/>
            </p:cNvCxnSpPr>
            <p:nvPr/>
          </p:nvCxnSpPr>
          <p:spPr>
            <a:xfrm flipH="1">
              <a:off x="1003958" y="1745661"/>
              <a:ext cx="80961" cy="378414"/>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62E8989-6C04-3209-2D19-509756B66A85}"/>
                </a:ext>
              </a:extLst>
            </p:cNvPr>
            <p:cNvCxnSpPr>
              <a:cxnSpLocks/>
              <a:endCxn id="21" idx="1"/>
            </p:cNvCxnSpPr>
            <p:nvPr/>
          </p:nvCxnSpPr>
          <p:spPr>
            <a:xfrm>
              <a:off x="1000815" y="2151798"/>
              <a:ext cx="210414" cy="272746"/>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B97F63E-F70E-FF6B-8A82-3B539DC47298}"/>
                </a:ext>
              </a:extLst>
            </p:cNvPr>
            <p:cNvCxnSpPr>
              <a:cxnSpLocks/>
              <a:endCxn id="11" idx="4"/>
            </p:cNvCxnSpPr>
            <p:nvPr/>
          </p:nvCxnSpPr>
          <p:spPr>
            <a:xfrm flipV="1">
              <a:off x="1509847" y="2124075"/>
              <a:ext cx="199891" cy="40971"/>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FE819FBB-A450-B6D4-A4C7-D4A06A433C51}"/>
              </a:ext>
            </a:extLst>
          </p:cNvPr>
          <p:cNvSpPr txBox="1"/>
          <p:nvPr/>
        </p:nvSpPr>
        <p:spPr>
          <a:xfrm>
            <a:off x="249934" y="3332617"/>
            <a:ext cx="2946463"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Structural</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connectivity</a:t>
            </a:r>
            <a:endParaRPr lang="en-US" sz="1600" dirty="0">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838E2784-51C8-8BA3-0945-DFD9382F0CE3}"/>
              </a:ext>
            </a:extLst>
          </p:cNvPr>
          <p:cNvSpPr txBox="1"/>
          <p:nvPr/>
        </p:nvSpPr>
        <p:spPr>
          <a:xfrm>
            <a:off x="66166" y="2328727"/>
            <a:ext cx="1423217"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Node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features</a:t>
            </a:r>
            <a:endParaRPr lang="en-US" sz="1400" dirty="0">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5E795725-86CB-FF09-FE67-78ACAA4CEEE7}"/>
              </a:ext>
            </a:extLst>
          </p:cNvPr>
          <p:cNvSpPr txBox="1"/>
          <p:nvPr/>
        </p:nvSpPr>
        <p:spPr>
          <a:xfrm>
            <a:off x="85282" y="4823010"/>
            <a:ext cx="1387648"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Node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features</a:t>
            </a:r>
            <a:endParaRPr lang="en-US" sz="1400" dirty="0">
              <a:latin typeface="Arial" panose="020B060402020202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D760399A-410C-8ED7-DB0E-3CFC9699B8C7}"/>
              </a:ext>
            </a:extLst>
          </p:cNvPr>
          <p:cNvSpPr/>
          <p:nvPr/>
        </p:nvSpPr>
        <p:spPr>
          <a:xfrm>
            <a:off x="85282" y="1139728"/>
            <a:ext cx="2647481" cy="1518055"/>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8" name="TextBox 247">
            <a:extLst>
              <a:ext uri="{FF2B5EF4-FFF2-40B4-BE49-F238E27FC236}">
                <a16:creationId xmlns:a16="http://schemas.microsoft.com/office/drawing/2014/main" id="{30168DFA-730B-C449-8415-62D199DC679C}"/>
              </a:ext>
            </a:extLst>
          </p:cNvPr>
          <p:cNvSpPr txBox="1"/>
          <p:nvPr/>
        </p:nvSpPr>
        <p:spPr>
          <a:xfrm>
            <a:off x="1262305" y="2336369"/>
            <a:ext cx="1799050"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Adjacency matrix</a:t>
            </a:r>
            <a:endParaRPr lang="en-US" sz="1400" dirty="0"/>
          </a:p>
        </p:txBody>
      </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843A807E-D75A-32AE-2F19-2E37B7B2C690}"/>
                  </a:ext>
                </a:extLst>
              </p:cNvPr>
              <p:cNvSpPr txBox="1"/>
              <p:nvPr/>
            </p:nvSpPr>
            <p:spPr>
              <a:xfrm>
                <a:off x="213306" y="1122555"/>
                <a:ext cx="1220378" cy="345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𝐗</m:t>
                          </m:r>
                        </m:e>
                        <m:sup>
                          <m:r>
                            <a:rPr lang="en-US" altLang="zh-CN" sz="1600" i="1" dirty="0">
                              <a:latin typeface="Cambria Math" panose="02040503050406030204" pitchFamily="18" charset="0"/>
                              <a:cs typeface="Arial" panose="020B0604020202020204" pitchFamily="34" charset="0"/>
                            </a:rPr>
                            <m:t>𝑓</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𝐾</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278" name="TextBox 277">
                <a:extLst>
                  <a:ext uri="{FF2B5EF4-FFF2-40B4-BE49-F238E27FC236}">
                    <a16:creationId xmlns:a16="http://schemas.microsoft.com/office/drawing/2014/main" id="{843A807E-D75A-32AE-2F19-2E37B7B2C690}"/>
                  </a:ext>
                </a:extLst>
              </p:cNvPr>
              <p:cNvSpPr txBox="1">
                <a:spLocks noRot="1" noChangeAspect="1" noMove="1" noResize="1" noEditPoints="1" noAdjustHandles="1" noChangeArrowheads="1" noChangeShapeType="1" noTextEdit="1"/>
              </p:cNvSpPr>
              <p:nvPr/>
            </p:nvSpPr>
            <p:spPr>
              <a:xfrm>
                <a:off x="213306" y="1122555"/>
                <a:ext cx="1220378" cy="345416"/>
              </a:xfrm>
              <a:prstGeom prst="rect">
                <a:avLst/>
              </a:prstGeom>
              <a:blipFill>
                <a:blip r:embed="rId16"/>
                <a:stretch>
                  <a:fillRect/>
                </a:stretch>
              </a:blipFill>
            </p:spPr>
            <p:txBody>
              <a:bodyPr/>
              <a:lstStyle/>
              <a:p>
                <a:r>
                  <a:rPr lang="zh-CN" altLang="en-US">
                    <a:noFill/>
                  </a:rPr>
                  <a:t> </a:t>
                </a:r>
              </a:p>
            </p:txBody>
          </p:sp>
        </mc:Fallback>
      </mc:AlternateContent>
      <p:grpSp>
        <p:nvGrpSpPr>
          <p:cNvPr id="343" name="Group 342"/>
          <p:cNvGrpSpPr/>
          <p:nvPr/>
        </p:nvGrpSpPr>
        <p:grpSpPr>
          <a:xfrm>
            <a:off x="1343498" y="3679284"/>
            <a:ext cx="1362279" cy="1242655"/>
            <a:chOff x="1071707" y="1982857"/>
            <a:chExt cx="966075" cy="937746"/>
          </a:xfrm>
        </p:grpSpPr>
        <p:grpSp>
          <p:nvGrpSpPr>
            <p:cNvPr id="341" name="Group 340"/>
            <p:cNvGrpSpPr/>
            <p:nvPr/>
          </p:nvGrpSpPr>
          <p:grpSpPr>
            <a:xfrm>
              <a:off x="1071708" y="2169344"/>
              <a:ext cx="963351" cy="751259"/>
              <a:chOff x="1071708" y="2169344"/>
              <a:chExt cx="963351" cy="751259"/>
            </a:xfrm>
          </p:grpSpPr>
          <p:grpSp>
            <p:nvGrpSpPr>
              <p:cNvPr id="35" name="Group 34">
                <a:extLst>
                  <a:ext uri="{FF2B5EF4-FFF2-40B4-BE49-F238E27FC236}">
                    <a16:creationId xmlns:a16="http://schemas.microsoft.com/office/drawing/2014/main" id="{4A477F3B-FD18-16C7-E0EC-0EB8CB4162A6}"/>
                  </a:ext>
                </a:extLst>
              </p:cNvPr>
              <p:cNvGrpSpPr/>
              <p:nvPr/>
            </p:nvGrpSpPr>
            <p:grpSpPr>
              <a:xfrm>
                <a:off x="1104187" y="2177923"/>
                <a:ext cx="930872" cy="742057"/>
                <a:chOff x="781268" y="1062219"/>
                <a:chExt cx="2073976" cy="1754571"/>
              </a:xfrm>
              <a:solidFill>
                <a:srgbClr val="2A31ED"/>
              </a:solidFill>
            </p:grpSpPr>
            <p:pic>
              <p:nvPicPr>
                <p:cNvPr id="36" name="Picture 35">
                  <a:extLst>
                    <a:ext uri="{FF2B5EF4-FFF2-40B4-BE49-F238E27FC236}">
                      <a16:creationId xmlns:a16="http://schemas.microsoft.com/office/drawing/2014/main" id="{9C418AB0-D418-EBC0-0FE6-59D98D6EB3EC}"/>
                    </a:ext>
                  </a:extLst>
                </p:cNvPr>
                <p:cNvPicPr>
                  <a:picLocks noChangeAspect="1"/>
                </p:cNvPicPr>
                <p:nvPr/>
              </p:nvPicPr>
              <p:blipFill rotWithShape="1">
                <a:blip r:embed="rId15"/>
                <a:srcRect l="2048" r="-1"/>
                <a:stretch/>
              </p:blipFill>
              <p:spPr>
                <a:xfrm>
                  <a:off x="781268" y="1062219"/>
                  <a:ext cx="2073976" cy="1754571"/>
                </a:xfrm>
                <a:prstGeom prst="rect">
                  <a:avLst/>
                </a:prstGeom>
                <a:grpFill/>
                <a:ln>
                  <a:noFill/>
                </a:ln>
              </p:spPr>
            </p:pic>
            <p:sp>
              <p:nvSpPr>
                <p:cNvPr id="37" name="Oval 36">
                  <a:extLst>
                    <a:ext uri="{FF2B5EF4-FFF2-40B4-BE49-F238E27FC236}">
                      <a16:creationId xmlns:a16="http://schemas.microsoft.com/office/drawing/2014/main" id="{3B2949E8-1CBE-D857-6792-8C0EC7DBAB02}"/>
                    </a:ext>
                  </a:extLst>
                </p:cNvPr>
                <p:cNvSpPr/>
                <p:nvPr/>
              </p:nvSpPr>
              <p:spPr>
                <a:xfrm>
                  <a:off x="1571625" y="173672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Oval 37">
                  <a:extLst>
                    <a:ext uri="{FF2B5EF4-FFF2-40B4-BE49-F238E27FC236}">
                      <a16:creationId xmlns:a16="http://schemas.microsoft.com/office/drawing/2014/main" id="{3D25EDA7-1679-1161-D583-640962011D17}"/>
                    </a:ext>
                  </a:extLst>
                </p:cNvPr>
                <p:cNvSpPr/>
                <p:nvPr/>
              </p:nvSpPr>
              <p:spPr>
                <a:xfrm>
                  <a:off x="1682750" y="206692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Oval 38">
                  <a:extLst>
                    <a:ext uri="{FF2B5EF4-FFF2-40B4-BE49-F238E27FC236}">
                      <a16:creationId xmlns:a16="http://schemas.microsoft.com/office/drawing/2014/main" id="{E04E119E-836C-B289-2D22-2CD506109327}"/>
                    </a:ext>
                  </a:extLst>
                </p:cNvPr>
                <p:cNvSpPr/>
                <p:nvPr/>
              </p:nvSpPr>
              <p:spPr>
                <a:xfrm>
                  <a:off x="1892896" y="187325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Oval 39">
                  <a:extLst>
                    <a:ext uri="{FF2B5EF4-FFF2-40B4-BE49-F238E27FC236}">
                      <a16:creationId xmlns:a16="http://schemas.microsoft.com/office/drawing/2014/main" id="{D3D8C492-2365-C234-6DEA-7C379274EA18}"/>
                    </a:ext>
                  </a:extLst>
                </p:cNvPr>
                <p:cNvSpPr/>
                <p:nvPr/>
              </p:nvSpPr>
              <p:spPr>
                <a:xfrm>
                  <a:off x="1801812" y="142875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1" name="Oval 40">
                  <a:extLst>
                    <a:ext uri="{FF2B5EF4-FFF2-40B4-BE49-F238E27FC236}">
                      <a16:creationId xmlns:a16="http://schemas.microsoft.com/office/drawing/2014/main" id="{4CF9AB13-0CE1-CDCF-F081-0906F8483F3E}"/>
                    </a:ext>
                  </a:extLst>
                </p:cNvPr>
                <p:cNvSpPr/>
                <p:nvPr/>
              </p:nvSpPr>
              <p:spPr>
                <a:xfrm>
                  <a:off x="1365250" y="153352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2" name="Oval 41">
                  <a:extLst>
                    <a:ext uri="{FF2B5EF4-FFF2-40B4-BE49-F238E27FC236}">
                      <a16:creationId xmlns:a16="http://schemas.microsoft.com/office/drawing/2014/main" id="{89783865-96AA-3003-D8BF-21AFB104E133}"/>
                    </a:ext>
                  </a:extLst>
                </p:cNvPr>
                <p:cNvSpPr/>
                <p:nvPr/>
              </p:nvSpPr>
              <p:spPr>
                <a:xfrm>
                  <a:off x="1057932" y="170815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3" name="Oval 42">
                  <a:extLst>
                    <a:ext uri="{FF2B5EF4-FFF2-40B4-BE49-F238E27FC236}">
                      <a16:creationId xmlns:a16="http://schemas.microsoft.com/office/drawing/2014/main" id="{E13C4844-739A-D862-C88C-8DF228EAD5F1}"/>
                    </a:ext>
                  </a:extLst>
                </p:cNvPr>
                <p:cNvSpPr/>
                <p:nvPr/>
              </p:nvSpPr>
              <p:spPr>
                <a:xfrm>
                  <a:off x="1476375" y="214630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4" name="Oval 43">
                  <a:extLst>
                    <a:ext uri="{FF2B5EF4-FFF2-40B4-BE49-F238E27FC236}">
                      <a16:creationId xmlns:a16="http://schemas.microsoft.com/office/drawing/2014/main" id="{B15A5973-BBF6-A4A0-B32D-471B04E8D772}"/>
                    </a:ext>
                  </a:extLst>
                </p:cNvPr>
                <p:cNvSpPr/>
                <p:nvPr/>
              </p:nvSpPr>
              <p:spPr>
                <a:xfrm>
                  <a:off x="2268997" y="200977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5" name="Oval 44">
                  <a:extLst>
                    <a:ext uri="{FF2B5EF4-FFF2-40B4-BE49-F238E27FC236}">
                      <a16:creationId xmlns:a16="http://schemas.microsoft.com/office/drawing/2014/main" id="{E0356927-9411-733C-FA7E-7509FC152537}"/>
                    </a:ext>
                  </a:extLst>
                </p:cNvPr>
                <p:cNvSpPr/>
                <p:nvPr/>
              </p:nvSpPr>
              <p:spPr>
                <a:xfrm>
                  <a:off x="2520950" y="1726762"/>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6" name="Oval 45">
                  <a:extLst>
                    <a:ext uri="{FF2B5EF4-FFF2-40B4-BE49-F238E27FC236}">
                      <a16:creationId xmlns:a16="http://schemas.microsoft.com/office/drawing/2014/main" id="{334EC2DD-4FD5-DCBC-F93B-117154B17D49}"/>
                    </a:ext>
                  </a:extLst>
                </p:cNvPr>
                <p:cNvSpPr/>
                <p:nvPr/>
              </p:nvSpPr>
              <p:spPr>
                <a:xfrm>
                  <a:off x="1968500" y="1240714"/>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7" name="Oval 46">
                  <a:extLst>
                    <a:ext uri="{FF2B5EF4-FFF2-40B4-BE49-F238E27FC236}">
                      <a16:creationId xmlns:a16="http://schemas.microsoft.com/office/drawing/2014/main" id="{97DA89EC-2E06-63CE-88B8-98AA1DE1F38C}"/>
                    </a:ext>
                  </a:extLst>
                </p:cNvPr>
                <p:cNvSpPr/>
                <p:nvPr/>
              </p:nvSpPr>
              <p:spPr>
                <a:xfrm>
                  <a:off x="976970" y="212407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8" name="Oval 47">
                  <a:extLst>
                    <a:ext uri="{FF2B5EF4-FFF2-40B4-BE49-F238E27FC236}">
                      <a16:creationId xmlns:a16="http://schemas.microsoft.com/office/drawing/2014/main" id="{6DC2691B-6925-B44D-1AE6-27D16120C3A8}"/>
                    </a:ext>
                  </a:extLst>
                </p:cNvPr>
                <p:cNvSpPr/>
                <p:nvPr/>
              </p:nvSpPr>
              <p:spPr>
                <a:xfrm>
                  <a:off x="1203325" y="241617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9" name="Oval 48">
                  <a:extLst>
                    <a:ext uri="{FF2B5EF4-FFF2-40B4-BE49-F238E27FC236}">
                      <a16:creationId xmlns:a16="http://schemas.microsoft.com/office/drawing/2014/main" id="{7B13F7BA-A4F8-46BF-0294-FB02F72AB068}"/>
                    </a:ext>
                  </a:extLst>
                </p:cNvPr>
                <p:cNvSpPr/>
                <p:nvPr/>
              </p:nvSpPr>
              <p:spPr>
                <a:xfrm>
                  <a:off x="1230312" y="1297864"/>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0" name="Straight Connector 49">
                  <a:extLst>
                    <a:ext uri="{FF2B5EF4-FFF2-40B4-BE49-F238E27FC236}">
                      <a16:creationId xmlns:a16="http://schemas.microsoft.com/office/drawing/2014/main" id="{A0D3C510-D818-AA75-F8A1-BEAFF834A49B}"/>
                    </a:ext>
                  </a:extLst>
                </p:cNvPr>
                <p:cNvCxnSpPr>
                  <a:cxnSpLocks/>
                  <a:stCxn id="41" idx="5"/>
                  <a:endCxn id="37" idx="1"/>
                </p:cNvCxnSpPr>
                <p:nvPr/>
              </p:nvCxnSpPr>
              <p:spPr>
                <a:xfrm>
                  <a:off x="1411320" y="1582323"/>
                  <a:ext cx="168208" cy="162789"/>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E578B2A-B6D0-C525-767D-44A60EC63566}"/>
                    </a:ext>
                  </a:extLst>
                </p:cNvPr>
                <p:cNvCxnSpPr>
                  <a:cxnSpLocks/>
                  <a:stCxn id="42" idx="6"/>
                  <a:endCxn id="41" idx="5"/>
                </p:cNvCxnSpPr>
                <p:nvPr/>
              </p:nvCxnSpPr>
              <p:spPr>
                <a:xfrm flipV="1">
                  <a:off x="1111907" y="1582305"/>
                  <a:ext cx="299413" cy="154419"/>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3EA12C-8944-C19D-3E7E-C8003072ED7A}"/>
                    </a:ext>
                  </a:extLst>
                </p:cNvPr>
                <p:cNvCxnSpPr>
                  <a:cxnSpLocks/>
                  <a:stCxn id="39" idx="5"/>
                  <a:endCxn id="46" idx="4"/>
                </p:cNvCxnSpPr>
                <p:nvPr/>
              </p:nvCxnSpPr>
              <p:spPr>
                <a:xfrm flipV="1">
                  <a:off x="1938967" y="1297863"/>
                  <a:ext cx="56522" cy="624166"/>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3FAC8C0-8DCE-F87E-AB2D-C5ED15C25776}"/>
                    </a:ext>
                  </a:extLst>
                </p:cNvPr>
                <p:cNvCxnSpPr>
                  <a:cxnSpLocks/>
                  <a:stCxn id="37" idx="5"/>
                  <a:endCxn id="39" idx="3"/>
                </p:cNvCxnSpPr>
                <p:nvPr/>
              </p:nvCxnSpPr>
              <p:spPr>
                <a:xfrm>
                  <a:off x="1617696" y="1785506"/>
                  <a:ext cx="283104" cy="136525"/>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99738F-EC1D-513C-1A14-D167E180A006}"/>
                    </a:ext>
                  </a:extLst>
                </p:cNvPr>
                <p:cNvCxnSpPr>
                  <a:cxnSpLocks/>
                  <a:stCxn id="39" idx="4"/>
                  <a:endCxn id="38" idx="6"/>
                </p:cNvCxnSpPr>
                <p:nvPr/>
              </p:nvCxnSpPr>
              <p:spPr>
                <a:xfrm flipH="1">
                  <a:off x="1736725" y="1930400"/>
                  <a:ext cx="183159" cy="165100"/>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A3AD20-6AA4-4D21-F5F8-C935D26CB6E9}"/>
                    </a:ext>
                  </a:extLst>
                </p:cNvPr>
                <p:cNvCxnSpPr>
                  <a:cxnSpLocks/>
                  <a:stCxn id="37" idx="7"/>
                </p:cNvCxnSpPr>
                <p:nvPr/>
              </p:nvCxnSpPr>
              <p:spPr>
                <a:xfrm flipV="1">
                  <a:off x="1617695" y="1460653"/>
                  <a:ext cx="203135" cy="284443"/>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3AF2B32-2512-8594-F96E-48E5B45CD6CD}"/>
                    </a:ext>
                  </a:extLst>
                </p:cNvPr>
                <p:cNvCxnSpPr>
                  <a:cxnSpLocks/>
                  <a:stCxn id="39" idx="5"/>
                  <a:endCxn id="44" idx="0"/>
                </p:cNvCxnSpPr>
                <p:nvPr/>
              </p:nvCxnSpPr>
              <p:spPr>
                <a:xfrm>
                  <a:off x="1938967" y="1922047"/>
                  <a:ext cx="357018" cy="87745"/>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0967763-0063-067E-F270-5CAD38B51678}"/>
                    </a:ext>
                  </a:extLst>
                </p:cNvPr>
                <p:cNvCxnSpPr>
                  <a:cxnSpLocks/>
                  <a:endCxn id="44" idx="3"/>
                </p:cNvCxnSpPr>
                <p:nvPr/>
              </p:nvCxnSpPr>
              <p:spPr>
                <a:xfrm flipH="1">
                  <a:off x="2276900" y="1745112"/>
                  <a:ext cx="264993" cy="313462"/>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11213E-7F5B-91E5-4995-B7429A83C1AC}"/>
                    </a:ext>
                  </a:extLst>
                </p:cNvPr>
                <p:cNvCxnSpPr>
                  <a:cxnSpLocks/>
                  <a:stCxn id="43" idx="1"/>
                  <a:endCxn id="47" idx="0"/>
                </p:cNvCxnSpPr>
                <p:nvPr/>
              </p:nvCxnSpPr>
              <p:spPr>
                <a:xfrm flipH="1" flipV="1">
                  <a:off x="1003959" y="2124094"/>
                  <a:ext cx="480322" cy="30594"/>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B77B76-533F-E7B4-B2AE-02ECF7284CE0}"/>
                    </a:ext>
                  </a:extLst>
                </p:cNvPr>
                <p:cNvCxnSpPr>
                  <a:cxnSpLocks/>
                  <a:endCxn id="48" idx="1"/>
                </p:cNvCxnSpPr>
                <p:nvPr/>
              </p:nvCxnSpPr>
              <p:spPr>
                <a:xfrm>
                  <a:off x="1000815" y="2151817"/>
                  <a:ext cx="210414" cy="272746"/>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6C507E3-BB0C-89D3-ED16-11F8AF04D06B}"/>
                    </a:ext>
                  </a:extLst>
                </p:cNvPr>
                <p:cNvCxnSpPr>
                  <a:cxnSpLocks/>
                  <a:endCxn id="42" idx="5"/>
                </p:cNvCxnSpPr>
                <p:nvPr/>
              </p:nvCxnSpPr>
              <p:spPr>
                <a:xfrm flipH="1" flipV="1">
                  <a:off x="1104002" y="1756928"/>
                  <a:ext cx="405844" cy="408119"/>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grpSp>
          <p:sp>
            <p:nvSpPr>
              <p:cNvPr id="340" name="Rectangle 339"/>
              <p:cNvSpPr/>
              <p:nvPr/>
            </p:nvSpPr>
            <p:spPr>
              <a:xfrm>
                <a:off x="1071708" y="2169344"/>
                <a:ext cx="959882" cy="75125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p>
            </p:txBody>
          </p:sp>
        </p:grpSp>
        <p:sp>
          <p:nvSpPr>
            <p:cNvPr id="342" name="Rectangle 341"/>
            <p:cNvSpPr/>
            <p:nvPr/>
          </p:nvSpPr>
          <p:spPr>
            <a:xfrm>
              <a:off x="1071707" y="1982857"/>
              <a:ext cx="966075" cy="197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p>
          </p:txBody>
        </p:sp>
      </p:grpSp>
      <p:sp>
        <p:nvSpPr>
          <p:cNvPr id="167" name="Rectangle 166">
            <a:extLst>
              <a:ext uri="{FF2B5EF4-FFF2-40B4-BE49-F238E27FC236}">
                <a16:creationId xmlns:a16="http://schemas.microsoft.com/office/drawing/2014/main" id="{32F1BE1D-3340-6FC0-56F2-A7CEF63588C9}"/>
              </a:ext>
            </a:extLst>
          </p:cNvPr>
          <p:cNvSpPr/>
          <p:nvPr/>
        </p:nvSpPr>
        <p:spPr>
          <a:xfrm>
            <a:off x="126562" y="3657944"/>
            <a:ext cx="2647481" cy="1482261"/>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id="{843A807E-D75A-32AE-2F19-2E37B7B2C690}"/>
                  </a:ext>
                </a:extLst>
              </p:cNvPr>
              <p:cNvSpPr txBox="1"/>
              <p:nvPr/>
            </p:nvSpPr>
            <p:spPr>
              <a:xfrm>
                <a:off x="328189" y="3606902"/>
                <a:ext cx="1220378" cy="337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𝐗</m:t>
                          </m:r>
                        </m:e>
                        <m:sup>
                          <m:r>
                            <a:rPr lang="en-US" altLang="zh-CN" sz="1600" i="1" dirty="0">
                              <a:latin typeface="Cambria Math" panose="02040503050406030204" pitchFamily="18" charset="0"/>
                              <a:cs typeface="Arial" panose="020B0604020202020204" pitchFamily="34" charset="0"/>
                            </a:rPr>
                            <m:t>𝑠</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𝐾</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2" name="TextBox 351">
                <a:extLst>
                  <a:ext uri="{FF2B5EF4-FFF2-40B4-BE49-F238E27FC236}">
                    <a16:creationId xmlns:a16="http://schemas.microsoft.com/office/drawing/2014/main" id="{843A807E-D75A-32AE-2F19-2E37B7B2C690}"/>
                  </a:ext>
                </a:extLst>
              </p:cNvPr>
              <p:cNvSpPr txBox="1">
                <a:spLocks noRot="1" noChangeAspect="1" noMove="1" noResize="1" noEditPoints="1" noAdjustHandles="1" noChangeArrowheads="1" noChangeShapeType="1" noTextEdit="1"/>
              </p:cNvSpPr>
              <p:nvPr/>
            </p:nvSpPr>
            <p:spPr>
              <a:xfrm>
                <a:off x="328189" y="3606902"/>
                <a:ext cx="1220378" cy="337978"/>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F689D914-1398-1389-70CF-20D3AD5D5D61}"/>
                  </a:ext>
                </a:extLst>
              </p:cNvPr>
              <p:cNvSpPr txBox="1"/>
              <p:nvPr/>
            </p:nvSpPr>
            <p:spPr>
              <a:xfrm>
                <a:off x="1386541" y="3654854"/>
                <a:ext cx="1220378" cy="332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𝐀</m:t>
                          </m:r>
                        </m:e>
                        <m:sup>
                          <m:r>
                            <a:rPr lang="en-US" altLang="zh-CN" sz="1600" i="1" dirty="0">
                              <a:latin typeface="Cambria Math" panose="02040503050406030204" pitchFamily="18" charset="0"/>
                              <a:cs typeface="Arial" panose="020B0604020202020204" pitchFamily="34" charset="0"/>
                            </a:rPr>
                            <m:t>𝑠</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3" name="TextBox 352">
                <a:extLst>
                  <a:ext uri="{FF2B5EF4-FFF2-40B4-BE49-F238E27FC236}">
                    <a16:creationId xmlns:a16="http://schemas.microsoft.com/office/drawing/2014/main" id="{F689D914-1398-1389-70CF-20D3AD5D5D61}"/>
                  </a:ext>
                </a:extLst>
              </p:cNvPr>
              <p:cNvSpPr txBox="1">
                <a:spLocks noRot="1" noChangeAspect="1" noMove="1" noResize="1" noEditPoints="1" noAdjustHandles="1" noChangeArrowheads="1" noChangeShapeType="1" noTextEdit="1"/>
              </p:cNvSpPr>
              <p:nvPr/>
            </p:nvSpPr>
            <p:spPr>
              <a:xfrm>
                <a:off x="1386541" y="3654854"/>
                <a:ext cx="1220378" cy="332912"/>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5" name="TextBox 364">
                <a:extLst>
                  <a:ext uri="{FF2B5EF4-FFF2-40B4-BE49-F238E27FC236}">
                    <a16:creationId xmlns:a16="http://schemas.microsoft.com/office/drawing/2014/main" id="{F689D914-1398-1389-70CF-20D3AD5D5D61}"/>
                  </a:ext>
                </a:extLst>
              </p:cNvPr>
              <p:cNvSpPr txBox="1"/>
              <p:nvPr/>
            </p:nvSpPr>
            <p:spPr>
              <a:xfrm>
                <a:off x="1347526" y="1097088"/>
                <a:ext cx="1220378" cy="345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𝐀</m:t>
                          </m:r>
                        </m:e>
                        <m:sup>
                          <m:r>
                            <a:rPr lang="en-US" altLang="zh-CN" sz="1600" i="1" dirty="0">
                              <a:latin typeface="Cambria Math" panose="02040503050406030204" pitchFamily="18" charset="0"/>
                              <a:cs typeface="Arial" panose="020B0604020202020204" pitchFamily="34" charset="0"/>
                            </a:rPr>
                            <m:t>𝑓</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65" name="TextBox 364">
                <a:extLst>
                  <a:ext uri="{FF2B5EF4-FFF2-40B4-BE49-F238E27FC236}">
                    <a16:creationId xmlns:a16="http://schemas.microsoft.com/office/drawing/2014/main" id="{F689D914-1398-1389-70CF-20D3AD5D5D61}"/>
                  </a:ext>
                </a:extLst>
              </p:cNvPr>
              <p:cNvSpPr txBox="1">
                <a:spLocks noRot="1" noChangeAspect="1" noMove="1" noResize="1" noEditPoints="1" noAdjustHandles="1" noChangeArrowheads="1" noChangeShapeType="1" noTextEdit="1"/>
              </p:cNvSpPr>
              <p:nvPr/>
            </p:nvSpPr>
            <p:spPr>
              <a:xfrm>
                <a:off x="1347526" y="1097088"/>
                <a:ext cx="1220378" cy="345416"/>
              </a:xfrm>
              <a:prstGeom prst="rect">
                <a:avLst/>
              </a:prstGeom>
              <a:blipFill>
                <a:blip r:embed="rId19"/>
                <a:stretch>
                  <a:fillRect/>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A99A32B8-54B6-E7AC-0ECD-E92F07CB5547}"/>
              </a:ext>
            </a:extLst>
          </p:cNvPr>
          <p:cNvPicPr>
            <a:picLocks noChangeAspect="1"/>
          </p:cNvPicPr>
          <p:nvPr/>
        </p:nvPicPr>
        <p:blipFill>
          <a:blip r:embed="rId20">
            <a:alphaModFix amt="70000"/>
            <a:extLst>
              <a:ext uri="{BEBA8EAE-BF5A-486C-A8C5-ECC9F3942E4B}">
                <a14:imgProps xmlns:a14="http://schemas.microsoft.com/office/drawing/2010/main">
                  <a14:imgLayer r:embed="rId21">
                    <a14:imgEffect>
                      <a14:colorTemperature colorTemp="5900"/>
                    </a14:imgEffect>
                    <a14:imgEffect>
                      <a14:brightnessContrast bright="-20000" contrast="40000"/>
                    </a14:imgEffect>
                  </a14:imgLayer>
                </a14:imgProps>
              </a:ext>
            </a:extLst>
          </a:blip>
          <a:stretch>
            <a:fillRect/>
          </a:stretch>
        </p:blipFill>
        <p:spPr>
          <a:xfrm>
            <a:off x="230163" y="3872152"/>
            <a:ext cx="1093834" cy="1003927"/>
          </a:xfrm>
          <a:prstGeom prst="rect">
            <a:avLst/>
          </a:prstGeom>
        </p:spPr>
      </p:pic>
      <p:pic>
        <p:nvPicPr>
          <p:cNvPr id="3" name="图片 2">
            <a:extLst>
              <a:ext uri="{FF2B5EF4-FFF2-40B4-BE49-F238E27FC236}">
                <a16:creationId xmlns:a16="http://schemas.microsoft.com/office/drawing/2014/main" id="{F5DD2939-69BC-D6B1-680D-305D03FCB7A1}"/>
              </a:ext>
            </a:extLst>
          </p:cNvPr>
          <p:cNvPicPr>
            <a:picLocks noChangeAspect="1"/>
          </p:cNvPicPr>
          <p:nvPr/>
        </p:nvPicPr>
        <p:blipFill>
          <a:blip r:embed="rId22">
            <a:alphaModFix amt="85000"/>
          </a:blip>
          <a:stretch>
            <a:fillRect/>
          </a:stretch>
        </p:blipFill>
        <p:spPr>
          <a:xfrm>
            <a:off x="174614" y="1382556"/>
            <a:ext cx="1093834" cy="1003927"/>
          </a:xfrm>
          <a:prstGeom prst="rect">
            <a:avLst/>
          </a:prstGeom>
        </p:spPr>
      </p:pic>
      <p:sp>
        <p:nvSpPr>
          <p:cNvPr id="249" name="TextBox 248">
            <a:extLst>
              <a:ext uri="{FF2B5EF4-FFF2-40B4-BE49-F238E27FC236}">
                <a16:creationId xmlns:a16="http://schemas.microsoft.com/office/drawing/2014/main" id="{0AD2DCE6-C0BA-2295-7327-00B236AD6F7D}"/>
              </a:ext>
            </a:extLst>
          </p:cNvPr>
          <p:cNvSpPr txBox="1"/>
          <p:nvPr/>
        </p:nvSpPr>
        <p:spPr>
          <a:xfrm>
            <a:off x="1289556" y="4832428"/>
            <a:ext cx="1781852"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Adjacency matrix</a:t>
            </a:r>
            <a:endParaRPr lang="en-US" sz="1400" dirty="0"/>
          </a:p>
        </p:txBody>
      </p:sp>
      <p:pic>
        <p:nvPicPr>
          <p:cNvPr id="431" name="Picture 2" descr="Nanyang Technological University - NTU Singapore">
            <a:extLst>
              <a:ext uri="{FF2B5EF4-FFF2-40B4-BE49-F238E27FC236}">
                <a16:creationId xmlns:a16="http://schemas.microsoft.com/office/drawing/2014/main" id="{0A771C80-5617-CE66-B3A7-9D98D107106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pic>
        <p:nvPicPr>
          <p:cNvPr id="432" name="Picture 2" descr="Nanyang Technological University - NTU Singapore">
            <a:extLst>
              <a:ext uri="{FF2B5EF4-FFF2-40B4-BE49-F238E27FC236}">
                <a16:creationId xmlns:a16="http://schemas.microsoft.com/office/drawing/2014/main" id="{F90E646F-969F-5BFD-9A5D-F8AF073BF84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1">
            <a:extLst>
              <a:ext uri="{FF2B5EF4-FFF2-40B4-BE49-F238E27FC236}">
                <a16:creationId xmlns:a16="http://schemas.microsoft.com/office/drawing/2014/main" id="{CF67D4BB-8469-ED5E-1659-AED18E1257AD}"/>
              </a:ext>
            </a:extLst>
          </p:cNvPr>
          <p:cNvCxnSpPr>
            <a:cxnSpLocks/>
            <a:stCxn id="41" idx="5"/>
            <a:endCxn id="49" idx="4"/>
          </p:cNvCxnSpPr>
          <p:nvPr/>
        </p:nvCxnSpPr>
        <p:spPr>
          <a:xfrm flipH="1" flipV="1">
            <a:off x="1690583" y="4101870"/>
            <a:ext cx="97481" cy="127383"/>
          </a:xfrm>
          <a:prstGeom prst="line">
            <a:avLst/>
          </a:prstGeom>
          <a:solidFill>
            <a:srgbClr val="2A31ED"/>
          </a:solidFill>
          <a:ln w="9525">
            <a:solidFill>
              <a:srgbClr val="2A31ED"/>
            </a:solidFill>
          </a:ln>
        </p:spPr>
        <p:style>
          <a:lnRef idx="1">
            <a:schemeClr val="accent1"/>
          </a:lnRef>
          <a:fillRef idx="0">
            <a:schemeClr val="accent1"/>
          </a:fillRef>
          <a:effectRef idx="0">
            <a:schemeClr val="accent1"/>
          </a:effectRef>
          <a:fontRef idx="minor">
            <a:schemeClr val="tx1"/>
          </a:fontRef>
        </p:style>
      </p:cxnSp>
      <p:sp>
        <p:nvSpPr>
          <p:cNvPr id="64" name="Rectangle 8">
            <a:extLst>
              <a:ext uri="{FF2B5EF4-FFF2-40B4-BE49-F238E27FC236}">
                <a16:creationId xmlns:a16="http://schemas.microsoft.com/office/drawing/2014/main" id="{14FD613D-2FFA-1813-9EED-276B45E3F9FD}"/>
              </a:ext>
            </a:extLst>
          </p:cNvPr>
          <p:cNvSpPr/>
          <p:nvPr/>
        </p:nvSpPr>
        <p:spPr>
          <a:xfrm>
            <a:off x="528313" y="124651"/>
            <a:ext cx="9794920" cy="461665"/>
          </a:xfrm>
          <a:prstGeom prst="rect">
            <a:avLst/>
          </a:prstGeom>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Structure-function interactive network</a:t>
            </a:r>
            <a:endParaRPr lang="en-SG" altLang="zh-CN" sz="2400" b="1" dirty="0">
              <a:solidFill>
                <a:srgbClr val="181C62"/>
              </a:solidFill>
              <a:latin typeface="Arial" panose="020B0604020202020204" pitchFamily="34" charset="0"/>
              <a:cs typeface="Arial" panose="020B0604020202020204" pitchFamily="34" charset="0"/>
            </a:endParaRPr>
          </a:p>
        </p:txBody>
      </p:sp>
      <p:cxnSp>
        <p:nvCxnSpPr>
          <p:cNvPr id="151" name="Straight Connector 8">
            <a:extLst>
              <a:ext uri="{FF2B5EF4-FFF2-40B4-BE49-F238E27FC236}">
                <a16:creationId xmlns:a16="http://schemas.microsoft.com/office/drawing/2014/main" id="{C7606F86-C3D6-FE24-7D51-2CEE169F11F2}"/>
              </a:ext>
            </a:extLst>
          </p:cNvPr>
          <p:cNvCxnSpPr>
            <a:cxnSpLocks/>
          </p:cNvCxnSpPr>
          <p:nvPr/>
        </p:nvCxnSpPr>
        <p:spPr>
          <a:xfrm>
            <a:off x="0" y="707509"/>
            <a:ext cx="842488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矩形 61">
            <a:extLst>
              <a:ext uri="{FF2B5EF4-FFF2-40B4-BE49-F238E27FC236}">
                <a16:creationId xmlns:a16="http://schemas.microsoft.com/office/drawing/2014/main" id="{3B2DFAD7-B849-9D48-27F0-63053B8EB211}"/>
              </a:ext>
            </a:extLst>
          </p:cNvPr>
          <p:cNvSpPr/>
          <p:nvPr/>
        </p:nvSpPr>
        <p:spPr>
          <a:xfrm>
            <a:off x="4338536" y="1901485"/>
            <a:ext cx="4961107" cy="2378957"/>
          </a:xfrm>
          <a:prstGeom prst="rect">
            <a:avLst/>
          </a:prstGeom>
          <a:noFill/>
          <a:ln w="19050">
            <a:solidFill>
              <a:srgbClr val="2A31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222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B2DC62A-92DB-D5EE-CF7D-8248680B79BE}"/>
              </a:ext>
            </a:extLst>
          </p:cNvPr>
          <p:cNvSpPr/>
          <p:nvPr/>
        </p:nvSpPr>
        <p:spPr>
          <a:xfrm>
            <a:off x="515782" y="153392"/>
            <a:ext cx="9794920" cy="461665"/>
          </a:xfrm>
          <a:prstGeom prst="rect">
            <a:avLst/>
          </a:prstGeom>
        </p:spPr>
        <p:txBody>
          <a:bodyPr wrap="square">
            <a:spAutoFit/>
          </a:bodyPr>
          <a:lstStyle/>
          <a:p>
            <a:r>
              <a:rPr lang="en-US" sz="2400" b="1" dirty="0">
                <a:solidFill>
                  <a:srgbClr val="181C62"/>
                </a:solidFill>
                <a:latin typeface="Arial" panose="020B0604020202020204" pitchFamily="34" charset="0"/>
                <a:cs typeface="Arial" panose="020B0604020202020204" pitchFamily="34" charset="0"/>
              </a:rPr>
              <a:t>Interactive module – capturing coupling strength</a:t>
            </a:r>
            <a:endParaRPr lang="en-SG" sz="2400" b="1" dirty="0">
              <a:solidFill>
                <a:srgbClr val="181C62"/>
              </a:solidFill>
              <a:latin typeface="Arial" panose="020B0604020202020204" pitchFamily="34" charset="0"/>
              <a:cs typeface="Arial" panose="020B0604020202020204" pitchFamily="34" charset="0"/>
            </a:endParaRPr>
          </a:p>
        </p:txBody>
      </p:sp>
      <p:grpSp>
        <p:nvGrpSpPr>
          <p:cNvPr id="6" name="Group 178">
            <a:extLst>
              <a:ext uri="{FF2B5EF4-FFF2-40B4-BE49-F238E27FC236}">
                <a16:creationId xmlns:a16="http://schemas.microsoft.com/office/drawing/2014/main" id="{826E4699-2431-638D-63C5-5B5129054A3A}"/>
              </a:ext>
            </a:extLst>
          </p:cNvPr>
          <p:cNvGrpSpPr/>
          <p:nvPr/>
        </p:nvGrpSpPr>
        <p:grpSpPr>
          <a:xfrm>
            <a:off x="8757168" y="994543"/>
            <a:ext cx="1380815" cy="1305501"/>
            <a:chOff x="7247021" y="571819"/>
            <a:chExt cx="895373" cy="920245"/>
          </a:xfrm>
        </p:grpSpPr>
        <p:grpSp>
          <p:nvGrpSpPr>
            <p:cNvPr id="7" name="Group 179">
              <a:extLst>
                <a:ext uri="{FF2B5EF4-FFF2-40B4-BE49-F238E27FC236}">
                  <a16:creationId xmlns:a16="http://schemas.microsoft.com/office/drawing/2014/main" id="{E3E3DF7E-B18B-E081-CD78-DE5B0BFE125B}"/>
                </a:ext>
              </a:extLst>
            </p:cNvPr>
            <p:cNvGrpSpPr/>
            <p:nvPr/>
          </p:nvGrpSpPr>
          <p:grpSpPr>
            <a:xfrm>
              <a:off x="7268250" y="571819"/>
              <a:ext cx="874144" cy="404024"/>
              <a:chOff x="5662620" y="1540102"/>
              <a:chExt cx="927468" cy="404024"/>
            </a:xfrm>
          </p:grpSpPr>
          <p:grpSp>
            <p:nvGrpSpPr>
              <p:cNvPr id="48" name="Group 220">
                <a:extLst>
                  <a:ext uri="{FF2B5EF4-FFF2-40B4-BE49-F238E27FC236}">
                    <a16:creationId xmlns:a16="http://schemas.microsoft.com/office/drawing/2014/main" id="{2F3DCC14-E567-7652-C7A2-065C46D0FE83}"/>
                  </a:ext>
                </a:extLst>
              </p:cNvPr>
              <p:cNvGrpSpPr/>
              <p:nvPr/>
            </p:nvGrpSpPr>
            <p:grpSpPr>
              <a:xfrm>
                <a:off x="5662620" y="1540102"/>
                <a:ext cx="927468" cy="376427"/>
                <a:chOff x="976971" y="1210173"/>
                <a:chExt cx="1593055" cy="1196103"/>
              </a:xfrm>
            </p:grpSpPr>
            <p:sp>
              <p:nvSpPr>
                <p:cNvPr id="50" name="Oval 222">
                  <a:extLst>
                    <a:ext uri="{FF2B5EF4-FFF2-40B4-BE49-F238E27FC236}">
                      <a16:creationId xmlns:a16="http://schemas.microsoft.com/office/drawing/2014/main" id="{5E994157-DBB9-9E3F-76C4-B4F86AA1D976}"/>
                    </a:ext>
                  </a:extLst>
                </p:cNvPr>
                <p:cNvSpPr>
                  <a:spLocks/>
                </p:cNvSpPr>
                <p:nvPr/>
              </p:nvSpPr>
              <p:spPr>
                <a:xfrm>
                  <a:off x="1571624" y="170618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1" name="Oval 223">
                  <a:extLst>
                    <a:ext uri="{FF2B5EF4-FFF2-40B4-BE49-F238E27FC236}">
                      <a16:creationId xmlns:a16="http://schemas.microsoft.com/office/drawing/2014/main" id="{1A602002-C405-7AAC-548C-E623E258605E}"/>
                    </a:ext>
                  </a:extLst>
                </p:cNvPr>
                <p:cNvSpPr>
                  <a:spLocks/>
                </p:cNvSpPr>
                <p:nvPr/>
              </p:nvSpPr>
              <p:spPr>
                <a:xfrm>
                  <a:off x="1682749" y="2212894"/>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2" name="Oval 224">
                  <a:extLst>
                    <a:ext uri="{FF2B5EF4-FFF2-40B4-BE49-F238E27FC236}">
                      <a16:creationId xmlns:a16="http://schemas.microsoft.com/office/drawing/2014/main" id="{AB820B89-7913-5E52-9B8E-4BFCE1EB79D0}"/>
                    </a:ext>
                  </a:extLst>
                </p:cNvPr>
                <p:cNvSpPr>
                  <a:spLocks/>
                </p:cNvSpPr>
                <p:nvPr/>
              </p:nvSpPr>
              <p:spPr>
                <a:xfrm>
                  <a:off x="1892895" y="18427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3" name="Oval 225">
                  <a:extLst>
                    <a:ext uri="{FF2B5EF4-FFF2-40B4-BE49-F238E27FC236}">
                      <a16:creationId xmlns:a16="http://schemas.microsoft.com/office/drawing/2014/main" id="{BD4814D1-A55F-20E4-1AF8-408B168A4348}"/>
                    </a:ext>
                  </a:extLst>
                </p:cNvPr>
                <p:cNvSpPr>
                  <a:spLocks/>
                </p:cNvSpPr>
                <p:nvPr/>
              </p:nvSpPr>
              <p:spPr>
                <a:xfrm>
                  <a:off x="1801811" y="13982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4" name="Oval 226">
                  <a:extLst>
                    <a:ext uri="{FF2B5EF4-FFF2-40B4-BE49-F238E27FC236}">
                      <a16:creationId xmlns:a16="http://schemas.microsoft.com/office/drawing/2014/main" id="{07A8F059-D17D-192D-B099-8F2484420CDE}"/>
                    </a:ext>
                  </a:extLst>
                </p:cNvPr>
                <p:cNvSpPr>
                  <a:spLocks/>
                </p:cNvSpPr>
                <p:nvPr/>
              </p:nvSpPr>
              <p:spPr>
                <a:xfrm>
                  <a:off x="1381609" y="1502988"/>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5" name="Oval 227">
                  <a:extLst>
                    <a:ext uri="{FF2B5EF4-FFF2-40B4-BE49-F238E27FC236}">
                      <a16:creationId xmlns:a16="http://schemas.microsoft.com/office/drawing/2014/main" id="{79048111-CAD0-51F1-CF69-2C024A83662A}"/>
                    </a:ext>
                  </a:extLst>
                </p:cNvPr>
                <p:cNvSpPr>
                  <a:spLocks/>
                </p:cNvSpPr>
                <p:nvPr/>
              </p:nvSpPr>
              <p:spPr>
                <a:xfrm>
                  <a:off x="1057930" y="16776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6" name="Oval 228">
                  <a:extLst>
                    <a:ext uri="{FF2B5EF4-FFF2-40B4-BE49-F238E27FC236}">
                      <a16:creationId xmlns:a16="http://schemas.microsoft.com/office/drawing/2014/main" id="{97E13ED2-6065-7CCB-A39F-5307F7AC9404}"/>
                    </a:ext>
                  </a:extLst>
                </p:cNvPr>
                <p:cNvSpPr>
                  <a:spLocks/>
                </p:cNvSpPr>
                <p:nvPr/>
              </p:nvSpPr>
              <p:spPr>
                <a:xfrm>
                  <a:off x="1476373" y="2307446"/>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7" name="Oval 229">
                  <a:extLst>
                    <a:ext uri="{FF2B5EF4-FFF2-40B4-BE49-F238E27FC236}">
                      <a16:creationId xmlns:a16="http://schemas.microsoft.com/office/drawing/2014/main" id="{9B761BBF-FCD0-D1D7-5EE5-DCEB53173F96}"/>
                    </a:ext>
                  </a:extLst>
                </p:cNvPr>
                <p:cNvSpPr>
                  <a:spLocks/>
                </p:cNvSpPr>
                <p:nvPr/>
              </p:nvSpPr>
              <p:spPr>
                <a:xfrm>
                  <a:off x="2268996" y="197923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8" name="Oval 230">
                  <a:extLst>
                    <a:ext uri="{FF2B5EF4-FFF2-40B4-BE49-F238E27FC236}">
                      <a16:creationId xmlns:a16="http://schemas.microsoft.com/office/drawing/2014/main" id="{F032C2CE-647B-2CE6-E2FE-9A866FF97DC9}"/>
                    </a:ext>
                  </a:extLst>
                </p:cNvPr>
                <p:cNvSpPr>
                  <a:spLocks/>
                </p:cNvSpPr>
                <p:nvPr/>
              </p:nvSpPr>
              <p:spPr>
                <a:xfrm>
                  <a:off x="2520949" y="1696221"/>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59" name="Oval 231">
                  <a:extLst>
                    <a:ext uri="{FF2B5EF4-FFF2-40B4-BE49-F238E27FC236}">
                      <a16:creationId xmlns:a16="http://schemas.microsoft.com/office/drawing/2014/main" id="{90E77216-72A7-8FCD-8038-0524B0730EE4}"/>
                    </a:ext>
                  </a:extLst>
                </p:cNvPr>
                <p:cNvSpPr>
                  <a:spLocks/>
                </p:cNvSpPr>
                <p:nvPr/>
              </p:nvSpPr>
              <p:spPr>
                <a:xfrm>
                  <a:off x="1968502" y="1210173"/>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60" name="Oval 232">
                  <a:extLst>
                    <a:ext uri="{FF2B5EF4-FFF2-40B4-BE49-F238E27FC236}">
                      <a16:creationId xmlns:a16="http://schemas.microsoft.com/office/drawing/2014/main" id="{3CC2EFAF-29B3-FFC6-BBDA-A0EFDAAF803B}"/>
                    </a:ext>
                  </a:extLst>
                </p:cNvPr>
                <p:cNvSpPr>
                  <a:spLocks/>
                </p:cNvSpPr>
                <p:nvPr/>
              </p:nvSpPr>
              <p:spPr>
                <a:xfrm>
                  <a:off x="976971" y="209353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61" name="Oval 233">
                  <a:extLst>
                    <a:ext uri="{FF2B5EF4-FFF2-40B4-BE49-F238E27FC236}">
                      <a16:creationId xmlns:a16="http://schemas.microsoft.com/office/drawing/2014/main" id="{6044D963-CEFB-D091-77CA-1E89D2DDE464}"/>
                    </a:ext>
                  </a:extLst>
                </p:cNvPr>
                <p:cNvSpPr>
                  <a:spLocks/>
                </p:cNvSpPr>
                <p:nvPr/>
              </p:nvSpPr>
              <p:spPr>
                <a:xfrm>
                  <a:off x="1230317" y="126732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cxnSp>
              <p:nvCxnSpPr>
                <p:cNvPr id="62" name="Straight Connector 234">
                  <a:extLst>
                    <a:ext uri="{FF2B5EF4-FFF2-40B4-BE49-F238E27FC236}">
                      <a16:creationId xmlns:a16="http://schemas.microsoft.com/office/drawing/2014/main" id="{D3EEF892-C217-ED04-4438-D41671CC5384}"/>
                    </a:ext>
                  </a:extLst>
                </p:cNvPr>
                <p:cNvCxnSpPr>
                  <a:cxnSpLocks/>
                  <a:stCxn id="54" idx="5"/>
                  <a:endCxn id="50" idx="1"/>
                </p:cNvCxnSpPr>
                <p:nvPr/>
              </p:nvCxnSpPr>
              <p:spPr>
                <a:xfrm>
                  <a:off x="1423499" y="1577837"/>
                  <a:ext cx="155312" cy="14118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235">
                  <a:extLst>
                    <a:ext uri="{FF2B5EF4-FFF2-40B4-BE49-F238E27FC236}">
                      <a16:creationId xmlns:a16="http://schemas.microsoft.com/office/drawing/2014/main" id="{88251799-1C9E-169F-FEA4-45F5F033EAFE}"/>
                    </a:ext>
                  </a:extLst>
                </p:cNvPr>
                <p:cNvCxnSpPr>
                  <a:cxnSpLocks/>
                  <a:stCxn id="55" idx="6"/>
                  <a:endCxn id="50" idx="2"/>
                </p:cNvCxnSpPr>
                <p:nvPr/>
              </p:nvCxnSpPr>
              <p:spPr>
                <a:xfrm>
                  <a:off x="1107007" y="1721456"/>
                  <a:ext cx="464617" cy="2857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236">
                  <a:extLst>
                    <a:ext uri="{FF2B5EF4-FFF2-40B4-BE49-F238E27FC236}">
                      <a16:creationId xmlns:a16="http://schemas.microsoft.com/office/drawing/2014/main" id="{33ED0094-7457-0913-C23E-3DB71C29027B}"/>
                    </a:ext>
                  </a:extLst>
                </p:cNvPr>
                <p:cNvCxnSpPr>
                  <a:cxnSpLocks/>
                  <a:stCxn id="52" idx="5"/>
                  <a:endCxn id="53" idx="4"/>
                </p:cNvCxnSpPr>
                <p:nvPr/>
              </p:nvCxnSpPr>
              <p:spPr>
                <a:xfrm flipH="1" flipV="1">
                  <a:off x="1826350" y="1485900"/>
                  <a:ext cx="108435" cy="431658"/>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237">
                  <a:extLst>
                    <a:ext uri="{FF2B5EF4-FFF2-40B4-BE49-F238E27FC236}">
                      <a16:creationId xmlns:a16="http://schemas.microsoft.com/office/drawing/2014/main" id="{3225C974-8DC4-841A-F242-BC506DFA8B5D}"/>
                    </a:ext>
                  </a:extLst>
                </p:cNvPr>
                <p:cNvCxnSpPr>
                  <a:cxnSpLocks/>
                  <a:stCxn id="50" idx="5"/>
                  <a:endCxn id="52" idx="3"/>
                </p:cNvCxnSpPr>
                <p:nvPr/>
              </p:nvCxnSpPr>
              <p:spPr>
                <a:xfrm>
                  <a:off x="1613515" y="1781034"/>
                  <a:ext cx="286567" cy="13652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238">
                  <a:extLst>
                    <a:ext uri="{FF2B5EF4-FFF2-40B4-BE49-F238E27FC236}">
                      <a16:creationId xmlns:a16="http://schemas.microsoft.com/office/drawing/2014/main" id="{AA849FF0-EE45-990E-003E-38158EB47DC2}"/>
                    </a:ext>
                  </a:extLst>
                </p:cNvPr>
                <p:cNvCxnSpPr>
                  <a:cxnSpLocks/>
                  <a:stCxn id="52" idx="4"/>
                  <a:endCxn id="51" idx="6"/>
                </p:cNvCxnSpPr>
                <p:nvPr/>
              </p:nvCxnSpPr>
              <p:spPr>
                <a:xfrm flipH="1">
                  <a:off x="1731826" y="1930400"/>
                  <a:ext cx="185609" cy="3263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239">
                  <a:extLst>
                    <a:ext uri="{FF2B5EF4-FFF2-40B4-BE49-F238E27FC236}">
                      <a16:creationId xmlns:a16="http://schemas.microsoft.com/office/drawing/2014/main" id="{4BC6A686-2FF0-88B7-8DC5-C959AD4CEDD1}"/>
                    </a:ext>
                  </a:extLst>
                </p:cNvPr>
                <p:cNvCxnSpPr>
                  <a:cxnSpLocks/>
                  <a:stCxn id="61" idx="5"/>
                </p:cNvCxnSpPr>
                <p:nvPr/>
              </p:nvCxnSpPr>
              <p:spPr>
                <a:xfrm>
                  <a:off x="1272207" y="1342169"/>
                  <a:ext cx="548621" cy="11848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240">
                  <a:extLst>
                    <a:ext uri="{FF2B5EF4-FFF2-40B4-BE49-F238E27FC236}">
                      <a16:creationId xmlns:a16="http://schemas.microsoft.com/office/drawing/2014/main" id="{60451310-88DF-171B-CA98-A0E1DC340525}"/>
                    </a:ext>
                  </a:extLst>
                </p:cNvPr>
                <p:cNvCxnSpPr>
                  <a:cxnSpLocks/>
                  <a:endCxn id="58" idx="0"/>
                </p:cNvCxnSpPr>
                <p:nvPr/>
              </p:nvCxnSpPr>
              <p:spPr>
                <a:xfrm>
                  <a:off x="2022475" y="1273620"/>
                  <a:ext cx="523013" cy="42260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241">
                  <a:extLst>
                    <a:ext uri="{FF2B5EF4-FFF2-40B4-BE49-F238E27FC236}">
                      <a16:creationId xmlns:a16="http://schemas.microsoft.com/office/drawing/2014/main" id="{C1BE80CC-BDC0-B56C-BBD2-CC5357D51CA1}"/>
                    </a:ext>
                  </a:extLst>
                </p:cNvPr>
                <p:cNvCxnSpPr>
                  <a:cxnSpLocks/>
                  <a:endCxn id="53" idx="7"/>
                </p:cNvCxnSpPr>
                <p:nvPr/>
              </p:nvCxnSpPr>
              <p:spPr>
                <a:xfrm flipH="1">
                  <a:off x="1843701" y="1273620"/>
                  <a:ext cx="124732" cy="13743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242">
                  <a:extLst>
                    <a:ext uri="{FF2B5EF4-FFF2-40B4-BE49-F238E27FC236}">
                      <a16:creationId xmlns:a16="http://schemas.microsoft.com/office/drawing/2014/main" id="{1C6EB679-5BB4-EF9A-1A1C-3A7A9C4D2057}"/>
                    </a:ext>
                  </a:extLst>
                </p:cNvPr>
                <p:cNvCxnSpPr>
                  <a:cxnSpLocks/>
                  <a:endCxn id="57" idx="3"/>
                </p:cNvCxnSpPr>
                <p:nvPr/>
              </p:nvCxnSpPr>
              <p:spPr>
                <a:xfrm flipH="1">
                  <a:off x="2276182" y="1745094"/>
                  <a:ext cx="265711" cy="308989"/>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243">
                  <a:extLst>
                    <a:ext uri="{FF2B5EF4-FFF2-40B4-BE49-F238E27FC236}">
                      <a16:creationId xmlns:a16="http://schemas.microsoft.com/office/drawing/2014/main" id="{BE12B256-1B9A-497C-ECAB-84BD786A90DB}"/>
                    </a:ext>
                  </a:extLst>
                </p:cNvPr>
                <p:cNvCxnSpPr>
                  <a:cxnSpLocks/>
                  <a:endCxn id="60" idx="0"/>
                </p:cNvCxnSpPr>
                <p:nvPr/>
              </p:nvCxnSpPr>
              <p:spPr>
                <a:xfrm flipH="1">
                  <a:off x="1001510" y="1745662"/>
                  <a:ext cx="83408" cy="34786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244">
                  <a:extLst>
                    <a:ext uri="{FF2B5EF4-FFF2-40B4-BE49-F238E27FC236}">
                      <a16:creationId xmlns:a16="http://schemas.microsoft.com/office/drawing/2014/main" id="{83CCD7FD-2006-9C48-E38A-83DAFAEF51AC}"/>
                    </a:ext>
                  </a:extLst>
                </p:cNvPr>
                <p:cNvCxnSpPr>
                  <a:cxnSpLocks/>
                  <a:stCxn id="60" idx="3"/>
                  <a:endCxn id="49" idx="0"/>
                </p:cNvCxnSpPr>
                <p:nvPr/>
              </p:nvCxnSpPr>
              <p:spPr>
                <a:xfrm>
                  <a:off x="984158" y="2168379"/>
                  <a:ext cx="183565" cy="23789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245">
                  <a:extLst>
                    <a:ext uri="{FF2B5EF4-FFF2-40B4-BE49-F238E27FC236}">
                      <a16:creationId xmlns:a16="http://schemas.microsoft.com/office/drawing/2014/main" id="{FC3180A6-475C-6567-8AE5-9A0720FC2206}"/>
                    </a:ext>
                  </a:extLst>
                </p:cNvPr>
                <p:cNvCxnSpPr>
                  <a:cxnSpLocks/>
                  <a:stCxn id="56" idx="5"/>
                  <a:endCxn id="51" idx="4"/>
                </p:cNvCxnSpPr>
                <p:nvPr/>
              </p:nvCxnSpPr>
              <p:spPr>
                <a:xfrm flipV="1">
                  <a:off x="1518263" y="2300584"/>
                  <a:ext cx="189024" cy="817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Oval 221">
                <a:extLst>
                  <a:ext uri="{FF2B5EF4-FFF2-40B4-BE49-F238E27FC236}">
                    <a16:creationId xmlns:a16="http://schemas.microsoft.com/office/drawing/2014/main" id="{97237230-E91D-877E-84C3-C9BBD126A7EA}"/>
                  </a:ext>
                </a:extLst>
              </p:cNvPr>
              <p:cNvSpPr>
                <a:spLocks/>
              </p:cNvSpPr>
              <p:nvPr/>
            </p:nvSpPr>
            <p:spPr>
              <a:xfrm>
                <a:off x="5759389" y="1916529"/>
                <a:ext cx="28572" cy="27597"/>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grpSp>
        <p:grpSp>
          <p:nvGrpSpPr>
            <p:cNvPr id="8" name="Group 180">
              <a:extLst>
                <a:ext uri="{FF2B5EF4-FFF2-40B4-BE49-F238E27FC236}">
                  <a16:creationId xmlns:a16="http://schemas.microsoft.com/office/drawing/2014/main" id="{60F5DC04-C676-A8F2-1C83-23D121AE6E2B}"/>
                </a:ext>
              </a:extLst>
            </p:cNvPr>
            <p:cNvGrpSpPr/>
            <p:nvPr/>
          </p:nvGrpSpPr>
          <p:grpSpPr>
            <a:xfrm>
              <a:off x="7247021" y="1088039"/>
              <a:ext cx="874151" cy="404025"/>
              <a:chOff x="5662621" y="1540102"/>
              <a:chExt cx="927475" cy="404025"/>
            </a:xfrm>
            <a:solidFill>
              <a:srgbClr val="2A31ED"/>
            </a:solidFill>
          </p:grpSpPr>
          <p:grpSp>
            <p:nvGrpSpPr>
              <p:cNvPr id="22" name="Group 194">
                <a:extLst>
                  <a:ext uri="{FF2B5EF4-FFF2-40B4-BE49-F238E27FC236}">
                    <a16:creationId xmlns:a16="http://schemas.microsoft.com/office/drawing/2014/main" id="{28BB30BF-BBED-675A-F65B-AA957CF39699}"/>
                  </a:ext>
                </a:extLst>
              </p:cNvPr>
              <p:cNvGrpSpPr/>
              <p:nvPr/>
            </p:nvGrpSpPr>
            <p:grpSpPr>
              <a:xfrm>
                <a:off x="5662621" y="1540102"/>
                <a:ext cx="927475" cy="376428"/>
                <a:chOff x="976969" y="1210173"/>
                <a:chExt cx="1593064" cy="1196107"/>
              </a:xfrm>
              <a:grpFill/>
            </p:grpSpPr>
            <p:sp>
              <p:nvSpPr>
                <p:cNvPr id="24" name="Oval 196">
                  <a:extLst>
                    <a:ext uri="{FF2B5EF4-FFF2-40B4-BE49-F238E27FC236}">
                      <a16:creationId xmlns:a16="http://schemas.microsoft.com/office/drawing/2014/main" id="{D11063F2-D1B3-7262-4631-337DEE8B6734}"/>
                    </a:ext>
                  </a:extLst>
                </p:cNvPr>
                <p:cNvSpPr>
                  <a:spLocks/>
                </p:cNvSpPr>
                <p:nvPr/>
              </p:nvSpPr>
              <p:spPr>
                <a:xfrm>
                  <a:off x="1571631" y="170618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5" name="Oval 197">
                  <a:extLst>
                    <a:ext uri="{FF2B5EF4-FFF2-40B4-BE49-F238E27FC236}">
                      <a16:creationId xmlns:a16="http://schemas.microsoft.com/office/drawing/2014/main" id="{656212E9-33F4-F6D6-6C7E-A45713EF8140}"/>
                    </a:ext>
                  </a:extLst>
                </p:cNvPr>
                <p:cNvSpPr>
                  <a:spLocks/>
                </p:cNvSpPr>
                <p:nvPr/>
              </p:nvSpPr>
              <p:spPr>
                <a:xfrm>
                  <a:off x="1682756" y="2212894"/>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6" name="Oval 198">
                  <a:extLst>
                    <a:ext uri="{FF2B5EF4-FFF2-40B4-BE49-F238E27FC236}">
                      <a16:creationId xmlns:a16="http://schemas.microsoft.com/office/drawing/2014/main" id="{F6891CCB-887B-9CC7-160F-31A6A398179D}"/>
                    </a:ext>
                  </a:extLst>
                </p:cNvPr>
                <p:cNvSpPr>
                  <a:spLocks/>
                </p:cNvSpPr>
                <p:nvPr/>
              </p:nvSpPr>
              <p:spPr>
                <a:xfrm>
                  <a:off x="1892902" y="18427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7" name="Oval 199">
                  <a:extLst>
                    <a:ext uri="{FF2B5EF4-FFF2-40B4-BE49-F238E27FC236}">
                      <a16:creationId xmlns:a16="http://schemas.microsoft.com/office/drawing/2014/main" id="{E3B4F844-CD45-CC62-B72E-B11F8062FB99}"/>
                    </a:ext>
                  </a:extLst>
                </p:cNvPr>
                <p:cNvSpPr>
                  <a:spLocks/>
                </p:cNvSpPr>
                <p:nvPr/>
              </p:nvSpPr>
              <p:spPr>
                <a:xfrm>
                  <a:off x="1801818" y="13982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8" name="Oval 200">
                  <a:extLst>
                    <a:ext uri="{FF2B5EF4-FFF2-40B4-BE49-F238E27FC236}">
                      <a16:creationId xmlns:a16="http://schemas.microsoft.com/office/drawing/2014/main" id="{847603A7-A6E9-CF75-F1B0-30DABE1A5A37}"/>
                    </a:ext>
                  </a:extLst>
                </p:cNvPr>
                <p:cNvSpPr>
                  <a:spLocks/>
                </p:cNvSpPr>
                <p:nvPr/>
              </p:nvSpPr>
              <p:spPr>
                <a:xfrm>
                  <a:off x="1381616" y="1502988"/>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9" name="Oval 201">
                  <a:extLst>
                    <a:ext uri="{FF2B5EF4-FFF2-40B4-BE49-F238E27FC236}">
                      <a16:creationId xmlns:a16="http://schemas.microsoft.com/office/drawing/2014/main" id="{6BA41B90-3A21-FA76-6466-5826E128B1C1}"/>
                    </a:ext>
                  </a:extLst>
                </p:cNvPr>
                <p:cNvSpPr>
                  <a:spLocks/>
                </p:cNvSpPr>
                <p:nvPr/>
              </p:nvSpPr>
              <p:spPr>
                <a:xfrm>
                  <a:off x="1057937" y="16776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0" name="Oval 202">
                  <a:extLst>
                    <a:ext uri="{FF2B5EF4-FFF2-40B4-BE49-F238E27FC236}">
                      <a16:creationId xmlns:a16="http://schemas.microsoft.com/office/drawing/2014/main" id="{6C84C988-B277-D97B-E93D-E17983DAB4AA}"/>
                    </a:ext>
                  </a:extLst>
                </p:cNvPr>
                <p:cNvSpPr>
                  <a:spLocks/>
                </p:cNvSpPr>
                <p:nvPr/>
              </p:nvSpPr>
              <p:spPr>
                <a:xfrm>
                  <a:off x="1476380" y="2307446"/>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1" name="Oval 203">
                  <a:extLst>
                    <a:ext uri="{FF2B5EF4-FFF2-40B4-BE49-F238E27FC236}">
                      <a16:creationId xmlns:a16="http://schemas.microsoft.com/office/drawing/2014/main" id="{E3C3ACF0-A34B-D474-C5C9-1AE29B3FC230}"/>
                    </a:ext>
                  </a:extLst>
                </p:cNvPr>
                <p:cNvSpPr>
                  <a:spLocks/>
                </p:cNvSpPr>
                <p:nvPr/>
              </p:nvSpPr>
              <p:spPr>
                <a:xfrm>
                  <a:off x="2269003" y="197923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2" name="Oval 204">
                  <a:extLst>
                    <a:ext uri="{FF2B5EF4-FFF2-40B4-BE49-F238E27FC236}">
                      <a16:creationId xmlns:a16="http://schemas.microsoft.com/office/drawing/2014/main" id="{8857D611-8D98-0034-DDDA-08F3E71FE53B}"/>
                    </a:ext>
                  </a:extLst>
                </p:cNvPr>
                <p:cNvSpPr>
                  <a:spLocks/>
                </p:cNvSpPr>
                <p:nvPr/>
              </p:nvSpPr>
              <p:spPr>
                <a:xfrm>
                  <a:off x="2520956" y="1696221"/>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3" name="Oval 205">
                  <a:extLst>
                    <a:ext uri="{FF2B5EF4-FFF2-40B4-BE49-F238E27FC236}">
                      <a16:creationId xmlns:a16="http://schemas.microsoft.com/office/drawing/2014/main" id="{F83E7F0A-E6CC-C669-A8B1-F8FFF6C4AEC5}"/>
                    </a:ext>
                  </a:extLst>
                </p:cNvPr>
                <p:cNvSpPr>
                  <a:spLocks/>
                </p:cNvSpPr>
                <p:nvPr/>
              </p:nvSpPr>
              <p:spPr>
                <a:xfrm>
                  <a:off x="1968499" y="1210173"/>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4" name="Oval 206">
                  <a:extLst>
                    <a:ext uri="{FF2B5EF4-FFF2-40B4-BE49-F238E27FC236}">
                      <a16:creationId xmlns:a16="http://schemas.microsoft.com/office/drawing/2014/main" id="{A6067964-3689-2F15-7AD9-D98F69F29D17}"/>
                    </a:ext>
                  </a:extLst>
                </p:cNvPr>
                <p:cNvSpPr>
                  <a:spLocks/>
                </p:cNvSpPr>
                <p:nvPr/>
              </p:nvSpPr>
              <p:spPr>
                <a:xfrm>
                  <a:off x="976969" y="209353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5" name="Oval 207">
                  <a:extLst>
                    <a:ext uri="{FF2B5EF4-FFF2-40B4-BE49-F238E27FC236}">
                      <a16:creationId xmlns:a16="http://schemas.microsoft.com/office/drawing/2014/main" id="{22F6544D-0C88-D9DC-4CD4-97FD241DA528}"/>
                    </a:ext>
                  </a:extLst>
                </p:cNvPr>
                <p:cNvSpPr>
                  <a:spLocks/>
                </p:cNvSpPr>
                <p:nvPr/>
              </p:nvSpPr>
              <p:spPr>
                <a:xfrm>
                  <a:off x="1230310" y="126732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cxnSp>
              <p:nvCxnSpPr>
                <p:cNvPr id="36" name="Straight Connector 208">
                  <a:extLst>
                    <a:ext uri="{FF2B5EF4-FFF2-40B4-BE49-F238E27FC236}">
                      <a16:creationId xmlns:a16="http://schemas.microsoft.com/office/drawing/2014/main" id="{719E567D-ECAA-454E-9D8E-7EC0F842E7FB}"/>
                    </a:ext>
                  </a:extLst>
                </p:cNvPr>
                <p:cNvCxnSpPr>
                  <a:cxnSpLocks/>
                  <a:stCxn id="28" idx="5"/>
                  <a:endCxn id="24" idx="1"/>
                </p:cNvCxnSpPr>
                <p:nvPr/>
              </p:nvCxnSpPr>
              <p:spPr>
                <a:xfrm>
                  <a:off x="1423506" y="1577837"/>
                  <a:ext cx="155312" cy="1411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37" name="Straight Connector 209">
                  <a:extLst>
                    <a:ext uri="{FF2B5EF4-FFF2-40B4-BE49-F238E27FC236}">
                      <a16:creationId xmlns:a16="http://schemas.microsoft.com/office/drawing/2014/main" id="{6CF621C8-1BCD-090A-B01A-27BBD709AB1B}"/>
                    </a:ext>
                  </a:extLst>
                </p:cNvPr>
                <p:cNvCxnSpPr>
                  <a:cxnSpLocks/>
                  <a:stCxn id="29" idx="6"/>
                  <a:endCxn id="28" idx="6"/>
                </p:cNvCxnSpPr>
                <p:nvPr/>
              </p:nvCxnSpPr>
              <p:spPr>
                <a:xfrm flipV="1">
                  <a:off x="1107014" y="1546835"/>
                  <a:ext cx="323680" cy="17462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38" name="Straight Connector 210">
                  <a:extLst>
                    <a:ext uri="{FF2B5EF4-FFF2-40B4-BE49-F238E27FC236}">
                      <a16:creationId xmlns:a16="http://schemas.microsoft.com/office/drawing/2014/main" id="{0C3685F1-225F-9C02-B46B-610A6631E7C3}"/>
                    </a:ext>
                  </a:extLst>
                </p:cNvPr>
                <p:cNvCxnSpPr>
                  <a:cxnSpLocks/>
                  <a:stCxn id="24" idx="5"/>
                  <a:endCxn id="27" idx="4"/>
                </p:cNvCxnSpPr>
                <p:nvPr/>
              </p:nvCxnSpPr>
              <p:spPr>
                <a:xfrm flipV="1">
                  <a:off x="1613520" y="1485900"/>
                  <a:ext cx="212838" cy="295133"/>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39" name="Straight Connector 211">
                  <a:extLst>
                    <a:ext uri="{FF2B5EF4-FFF2-40B4-BE49-F238E27FC236}">
                      <a16:creationId xmlns:a16="http://schemas.microsoft.com/office/drawing/2014/main" id="{63D07740-CCA9-EB53-1B7C-7C9F1CC71DC8}"/>
                    </a:ext>
                  </a:extLst>
                </p:cNvPr>
                <p:cNvCxnSpPr>
                  <a:cxnSpLocks/>
                  <a:stCxn id="24" idx="5"/>
                  <a:endCxn id="26" idx="3"/>
                </p:cNvCxnSpPr>
                <p:nvPr/>
              </p:nvCxnSpPr>
              <p:spPr>
                <a:xfrm>
                  <a:off x="1613521" y="1781034"/>
                  <a:ext cx="286568" cy="136525"/>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0" name="Straight Connector 212">
                  <a:extLst>
                    <a:ext uri="{FF2B5EF4-FFF2-40B4-BE49-F238E27FC236}">
                      <a16:creationId xmlns:a16="http://schemas.microsoft.com/office/drawing/2014/main" id="{481EB836-392A-83ED-C87D-C0E4209C5BF3}"/>
                    </a:ext>
                  </a:extLst>
                </p:cNvPr>
                <p:cNvCxnSpPr>
                  <a:cxnSpLocks/>
                  <a:stCxn id="26" idx="4"/>
                  <a:endCxn id="25" idx="6"/>
                </p:cNvCxnSpPr>
                <p:nvPr/>
              </p:nvCxnSpPr>
              <p:spPr>
                <a:xfrm flipH="1">
                  <a:off x="1731833" y="1930400"/>
                  <a:ext cx="185609" cy="32634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1" name="Straight Connector 213">
                  <a:extLst>
                    <a:ext uri="{FF2B5EF4-FFF2-40B4-BE49-F238E27FC236}">
                      <a16:creationId xmlns:a16="http://schemas.microsoft.com/office/drawing/2014/main" id="{B3561BB4-FE9F-D124-37E5-E14536806C7E}"/>
                    </a:ext>
                  </a:extLst>
                </p:cNvPr>
                <p:cNvCxnSpPr>
                  <a:cxnSpLocks/>
                  <a:stCxn id="35" idx="5"/>
                  <a:endCxn id="28" idx="7"/>
                </p:cNvCxnSpPr>
                <p:nvPr/>
              </p:nvCxnSpPr>
              <p:spPr>
                <a:xfrm>
                  <a:off x="1272199" y="1342171"/>
                  <a:ext cx="151307" cy="173661"/>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2" name="Straight Connector 214">
                  <a:extLst>
                    <a:ext uri="{FF2B5EF4-FFF2-40B4-BE49-F238E27FC236}">
                      <a16:creationId xmlns:a16="http://schemas.microsoft.com/office/drawing/2014/main" id="{FF879578-50E6-C5E2-BC8F-8A07CFA42B26}"/>
                    </a:ext>
                  </a:extLst>
                </p:cNvPr>
                <p:cNvCxnSpPr>
                  <a:cxnSpLocks/>
                  <a:stCxn id="26" idx="6"/>
                  <a:endCxn id="31" idx="2"/>
                </p:cNvCxnSpPr>
                <p:nvPr/>
              </p:nvCxnSpPr>
              <p:spPr>
                <a:xfrm>
                  <a:off x="1941980" y="1886554"/>
                  <a:ext cx="327023" cy="136526"/>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3" name="Straight Connector 215">
                  <a:extLst>
                    <a:ext uri="{FF2B5EF4-FFF2-40B4-BE49-F238E27FC236}">
                      <a16:creationId xmlns:a16="http://schemas.microsoft.com/office/drawing/2014/main" id="{D86E0B87-D0A1-35E1-ECFF-56D2C788EA79}"/>
                    </a:ext>
                  </a:extLst>
                </p:cNvPr>
                <p:cNvCxnSpPr>
                  <a:cxnSpLocks/>
                  <a:endCxn id="26" idx="7"/>
                </p:cNvCxnSpPr>
                <p:nvPr/>
              </p:nvCxnSpPr>
              <p:spPr>
                <a:xfrm flipH="1">
                  <a:off x="1934792" y="1273621"/>
                  <a:ext cx="33643" cy="58193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4" name="Straight Connector 216">
                  <a:extLst>
                    <a:ext uri="{FF2B5EF4-FFF2-40B4-BE49-F238E27FC236}">
                      <a16:creationId xmlns:a16="http://schemas.microsoft.com/office/drawing/2014/main" id="{F7474122-4789-91FE-3E8F-BEF35BB3A5CB}"/>
                    </a:ext>
                  </a:extLst>
                </p:cNvPr>
                <p:cNvCxnSpPr>
                  <a:cxnSpLocks/>
                  <a:endCxn id="31" idx="3"/>
                </p:cNvCxnSpPr>
                <p:nvPr/>
              </p:nvCxnSpPr>
              <p:spPr>
                <a:xfrm flipH="1">
                  <a:off x="2276190" y="1745094"/>
                  <a:ext cx="265705" cy="3089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5" name="Straight Connector 217">
                  <a:extLst>
                    <a:ext uri="{FF2B5EF4-FFF2-40B4-BE49-F238E27FC236}">
                      <a16:creationId xmlns:a16="http://schemas.microsoft.com/office/drawing/2014/main" id="{DBF7F8D9-2E5F-1334-ED12-ABB8CAEC3F58}"/>
                    </a:ext>
                  </a:extLst>
                </p:cNvPr>
                <p:cNvCxnSpPr>
                  <a:cxnSpLocks/>
                  <a:stCxn id="30" idx="6"/>
                  <a:endCxn id="34" idx="0"/>
                </p:cNvCxnSpPr>
                <p:nvPr/>
              </p:nvCxnSpPr>
              <p:spPr>
                <a:xfrm flipH="1" flipV="1">
                  <a:off x="1001508" y="2093532"/>
                  <a:ext cx="523949" cy="25775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6" name="Straight Connector 218">
                  <a:extLst>
                    <a:ext uri="{FF2B5EF4-FFF2-40B4-BE49-F238E27FC236}">
                      <a16:creationId xmlns:a16="http://schemas.microsoft.com/office/drawing/2014/main" id="{C86526A2-D308-524B-C20B-BE690E5EADC6}"/>
                    </a:ext>
                  </a:extLst>
                </p:cNvPr>
                <p:cNvCxnSpPr>
                  <a:cxnSpLocks/>
                  <a:stCxn id="34" idx="3"/>
                  <a:endCxn id="23" idx="0"/>
                </p:cNvCxnSpPr>
                <p:nvPr/>
              </p:nvCxnSpPr>
              <p:spPr>
                <a:xfrm>
                  <a:off x="984156" y="2168381"/>
                  <a:ext cx="183556" cy="23789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47" name="Straight Connector 219">
                  <a:extLst>
                    <a:ext uri="{FF2B5EF4-FFF2-40B4-BE49-F238E27FC236}">
                      <a16:creationId xmlns:a16="http://schemas.microsoft.com/office/drawing/2014/main" id="{6A716493-C7E0-3464-30DD-90F875D01B8E}"/>
                    </a:ext>
                  </a:extLst>
                </p:cNvPr>
                <p:cNvCxnSpPr>
                  <a:cxnSpLocks/>
                  <a:stCxn id="30" idx="5"/>
                  <a:endCxn id="29" idx="5"/>
                </p:cNvCxnSpPr>
                <p:nvPr/>
              </p:nvCxnSpPr>
              <p:spPr>
                <a:xfrm flipH="1" flipV="1">
                  <a:off x="1099826" y="1752457"/>
                  <a:ext cx="418443" cy="629836"/>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grpSp>
          <p:sp>
            <p:nvSpPr>
              <p:cNvPr id="23" name="Oval 195">
                <a:extLst>
                  <a:ext uri="{FF2B5EF4-FFF2-40B4-BE49-F238E27FC236}">
                    <a16:creationId xmlns:a16="http://schemas.microsoft.com/office/drawing/2014/main" id="{BE971466-778C-D6ED-A472-C7E4A7E09FBF}"/>
                  </a:ext>
                </a:extLst>
              </p:cNvPr>
              <p:cNvSpPr>
                <a:spLocks/>
              </p:cNvSpPr>
              <p:nvPr/>
            </p:nvSpPr>
            <p:spPr>
              <a:xfrm>
                <a:off x="5759385" y="1916530"/>
                <a:ext cx="28572" cy="27597"/>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grpSp>
        <p:grpSp>
          <p:nvGrpSpPr>
            <p:cNvPr id="9" name="Group 181">
              <a:extLst>
                <a:ext uri="{FF2B5EF4-FFF2-40B4-BE49-F238E27FC236}">
                  <a16:creationId xmlns:a16="http://schemas.microsoft.com/office/drawing/2014/main" id="{1DBB5809-8462-E2CB-7641-9B70CAFC6781}"/>
                </a:ext>
              </a:extLst>
            </p:cNvPr>
            <p:cNvGrpSpPr/>
            <p:nvPr/>
          </p:nvGrpSpPr>
          <p:grpSpPr>
            <a:xfrm>
              <a:off x="7250965" y="599416"/>
              <a:ext cx="877829" cy="865051"/>
              <a:chOff x="5639867" y="1533253"/>
              <a:chExt cx="877829" cy="993716"/>
            </a:xfrm>
          </p:grpSpPr>
          <p:cxnSp>
            <p:nvCxnSpPr>
              <p:cNvPr id="10" name="Straight Connector 182">
                <a:extLst>
                  <a:ext uri="{FF2B5EF4-FFF2-40B4-BE49-F238E27FC236}">
                    <a16:creationId xmlns:a16="http://schemas.microsoft.com/office/drawing/2014/main" id="{86831813-8ECB-71F8-AF00-D31F8743FF26}"/>
                  </a:ext>
                </a:extLst>
              </p:cNvPr>
              <p:cNvCxnSpPr>
                <a:cxnSpLocks/>
                <a:endCxn id="32" idx="7"/>
              </p:cNvCxnSpPr>
              <p:nvPr/>
            </p:nvCxnSpPr>
            <p:spPr>
              <a:xfrm flipH="1">
                <a:off x="6506129" y="1713092"/>
                <a:ext cx="11567" cy="56181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83">
                <a:extLst>
                  <a:ext uri="{FF2B5EF4-FFF2-40B4-BE49-F238E27FC236}">
                    <a16:creationId xmlns:a16="http://schemas.microsoft.com/office/drawing/2014/main" id="{3459C5F6-E399-F691-1C7C-EEB7E0DD11CF}"/>
                  </a:ext>
                </a:extLst>
              </p:cNvPr>
              <p:cNvCxnSpPr>
                <a:cxnSpLocks/>
                <a:stCxn id="57" idx="3"/>
                <a:endCxn id="31" idx="0"/>
              </p:cNvCxnSpPr>
              <p:nvPr/>
            </p:nvCxnSpPr>
            <p:spPr>
              <a:xfrm flipH="1">
                <a:off x="6358357" y="1806642"/>
                <a:ext cx="11700"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84">
                <a:extLst>
                  <a:ext uri="{FF2B5EF4-FFF2-40B4-BE49-F238E27FC236}">
                    <a16:creationId xmlns:a16="http://schemas.microsoft.com/office/drawing/2014/main" id="{947881A5-BF39-4B86-1F2A-52E3443F9962}"/>
                  </a:ext>
                </a:extLst>
              </p:cNvPr>
              <p:cNvCxnSpPr>
                <a:cxnSpLocks/>
                <a:stCxn id="59" idx="4"/>
                <a:endCxn id="33" idx="0"/>
              </p:cNvCxnSpPr>
              <p:nvPr/>
            </p:nvCxnSpPr>
            <p:spPr>
              <a:xfrm flipH="1">
                <a:off x="6193464" y="1533253"/>
                <a:ext cx="21228"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85">
                <a:extLst>
                  <a:ext uri="{FF2B5EF4-FFF2-40B4-BE49-F238E27FC236}">
                    <a16:creationId xmlns:a16="http://schemas.microsoft.com/office/drawing/2014/main" id="{5B35C885-42D7-E489-6B1B-0251DDA89B0E}"/>
                  </a:ext>
                </a:extLst>
              </p:cNvPr>
              <p:cNvCxnSpPr>
                <a:cxnSpLocks/>
                <a:stCxn id="61" idx="4"/>
              </p:cNvCxnSpPr>
              <p:nvPr/>
            </p:nvCxnSpPr>
            <p:spPr>
              <a:xfrm flipH="1">
                <a:off x="5793037" y="1553913"/>
                <a:ext cx="16596" cy="55380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86">
                <a:extLst>
                  <a:ext uri="{FF2B5EF4-FFF2-40B4-BE49-F238E27FC236}">
                    <a16:creationId xmlns:a16="http://schemas.microsoft.com/office/drawing/2014/main" id="{F6CD5898-518D-CD98-1999-B972A0DB421F}"/>
                  </a:ext>
                </a:extLst>
              </p:cNvPr>
              <p:cNvCxnSpPr>
                <a:cxnSpLocks/>
                <a:stCxn id="56" idx="4"/>
                <a:endCxn id="30" idx="0"/>
              </p:cNvCxnSpPr>
              <p:nvPr/>
            </p:nvCxnSpPr>
            <p:spPr>
              <a:xfrm flipH="1">
                <a:off x="5923426" y="1929940"/>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87">
                <a:extLst>
                  <a:ext uri="{FF2B5EF4-FFF2-40B4-BE49-F238E27FC236}">
                    <a16:creationId xmlns:a16="http://schemas.microsoft.com/office/drawing/2014/main" id="{F9FBC7A5-42C0-F22D-43A8-38CB86D216C3}"/>
                  </a:ext>
                </a:extLst>
              </p:cNvPr>
              <p:cNvCxnSpPr>
                <a:cxnSpLocks/>
                <a:endCxn id="28" idx="0"/>
              </p:cNvCxnSpPr>
              <p:nvPr/>
            </p:nvCxnSpPr>
            <p:spPr>
              <a:xfrm flipH="1">
                <a:off x="5871423" y="1646375"/>
                <a:ext cx="17247" cy="55403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88">
                <a:extLst>
                  <a:ext uri="{FF2B5EF4-FFF2-40B4-BE49-F238E27FC236}">
                    <a16:creationId xmlns:a16="http://schemas.microsoft.com/office/drawing/2014/main" id="{B73F9ABB-941A-1003-656B-78A42C8AB521}"/>
                  </a:ext>
                </a:extLst>
              </p:cNvPr>
              <p:cNvCxnSpPr>
                <a:cxnSpLocks/>
                <a:endCxn id="25" idx="0"/>
              </p:cNvCxnSpPr>
              <p:nvPr/>
            </p:nvCxnSpPr>
            <p:spPr>
              <a:xfrm flipH="1">
                <a:off x="6036665" y="1897395"/>
                <a:ext cx="17806" cy="55965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89">
                <a:extLst>
                  <a:ext uri="{FF2B5EF4-FFF2-40B4-BE49-F238E27FC236}">
                    <a16:creationId xmlns:a16="http://schemas.microsoft.com/office/drawing/2014/main" id="{23AF70CF-E522-701E-DDB3-EF405A6FB28B}"/>
                  </a:ext>
                </a:extLst>
              </p:cNvPr>
              <p:cNvCxnSpPr>
                <a:cxnSpLocks/>
                <a:endCxn id="27" idx="0"/>
              </p:cNvCxnSpPr>
              <p:nvPr/>
            </p:nvCxnSpPr>
            <p:spPr>
              <a:xfrm flipH="1">
                <a:off x="6101998" y="1606351"/>
                <a:ext cx="12814" cy="55618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90">
                <a:extLst>
                  <a:ext uri="{FF2B5EF4-FFF2-40B4-BE49-F238E27FC236}">
                    <a16:creationId xmlns:a16="http://schemas.microsoft.com/office/drawing/2014/main" id="{75F6FA53-4FDF-2E6E-DB62-5B4487B88A20}"/>
                  </a:ext>
                </a:extLst>
              </p:cNvPr>
              <p:cNvCxnSpPr>
                <a:cxnSpLocks/>
                <a:stCxn id="50" idx="4"/>
                <a:endCxn id="24" idx="0"/>
              </p:cNvCxnSpPr>
              <p:nvPr/>
            </p:nvCxnSpPr>
            <p:spPr>
              <a:xfrm flipH="1">
                <a:off x="5975693" y="1712572"/>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91">
                <a:extLst>
                  <a:ext uri="{FF2B5EF4-FFF2-40B4-BE49-F238E27FC236}">
                    <a16:creationId xmlns:a16="http://schemas.microsoft.com/office/drawing/2014/main" id="{722A1969-E699-9DA4-C686-CDE1DE58A91E}"/>
                  </a:ext>
                </a:extLst>
              </p:cNvPr>
              <p:cNvCxnSpPr>
                <a:cxnSpLocks/>
                <a:stCxn id="55" idx="4"/>
                <a:endCxn id="29" idx="7"/>
              </p:cNvCxnSpPr>
              <p:nvPr/>
            </p:nvCxnSpPr>
            <p:spPr>
              <a:xfrm flipH="1">
                <a:off x="5703338" y="1702241"/>
                <a:ext cx="11703"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2">
                <a:extLst>
                  <a:ext uri="{FF2B5EF4-FFF2-40B4-BE49-F238E27FC236}">
                    <a16:creationId xmlns:a16="http://schemas.microsoft.com/office/drawing/2014/main" id="{68BEABFD-04B8-E238-DD76-B254C1466D76}"/>
                  </a:ext>
                </a:extLst>
              </p:cNvPr>
              <p:cNvCxnSpPr>
                <a:cxnSpLocks/>
                <a:endCxn id="34" idx="1"/>
              </p:cNvCxnSpPr>
              <p:nvPr/>
            </p:nvCxnSpPr>
            <p:spPr>
              <a:xfrm flipH="1">
                <a:off x="5639867" y="1850664"/>
                <a:ext cx="23653" cy="567882"/>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193">
                <a:extLst>
                  <a:ext uri="{FF2B5EF4-FFF2-40B4-BE49-F238E27FC236}">
                    <a16:creationId xmlns:a16="http://schemas.microsoft.com/office/drawing/2014/main" id="{EF4F8655-B0CB-AB51-4DD8-F9120E17F242}"/>
                  </a:ext>
                </a:extLst>
              </p:cNvPr>
              <p:cNvCxnSpPr>
                <a:cxnSpLocks/>
                <a:stCxn id="49" idx="3"/>
                <a:endCxn id="23" idx="0"/>
              </p:cNvCxnSpPr>
              <p:nvPr/>
            </p:nvCxnSpPr>
            <p:spPr>
              <a:xfrm flipH="1">
                <a:off x="5740588" y="1961026"/>
                <a:ext cx="11713" cy="565943"/>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19" name="组合 218">
            <a:extLst>
              <a:ext uri="{FF2B5EF4-FFF2-40B4-BE49-F238E27FC236}">
                <a16:creationId xmlns:a16="http://schemas.microsoft.com/office/drawing/2014/main" id="{547813B8-12A4-3E13-0234-4BC8354D3C7A}"/>
              </a:ext>
            </a:extLst>
          </p:cNvPr>
          <p:cNvGrpSpPr/>
          <p:nvPr/>
        </p:nvGrpSpPr>
        <p:grpSpPr>
          <a:xfrm>
            <a:off x="90999" y="757388"/>
            <a:ext cx="9091415" cy="1678299"/>
            <a:chOff x="515782" y="494663"/>
            <a:chExt cx="8194614" cy="1509898"/>
          </a:xfrm>
        </p:grpSpPr>
        <p:grpSp>
          <p:nvGrpSpPr>
            <p:cNvPr id="74" name="Group 338">
              <a:extLst>
                <a:ext uri="{FF2B5EF4-FFF2-40B4-BE49-F238E27FC236}">
                  <a16:creationId xmlns:a16="http://schemas.microsoft.com/office/drawing/2014/main" id="{288FDD46-2548-50F7-137E-2F665040AA9A}"/>
                </a:ext>
              </a:extLst>
            </p:cNvPr>
            <p:cNvGrpSpPr/>
            <p:nvPr/>
          </p:nvGrpSpPr>
          <p:grpSpPr>
            <a:xfrm>
              <a:off x="515782" y="529313"/>
              <a:ext cx="8194614" cy="1475248"/>
              <a:chOff x="130681" y="3584761"/>
              <a:chExt cx="6876685" cy="1136915"/>
            </a:xfrm>
          </p:grpSpPr>
          <p:grpSp>
            <p:nvGrpSpPr>
              <p:cNvPr id="75" name="Group 335">
                <a:extLst>
                  <a:ext uri="{FF2B5EF4-FFF2-40B4-BE49-F238E27FC236}">
                    <a16:creationId xmlns:a16="http://schemas.microsoft.com/office/drawing/2014/main" id="{F8B50495-0639-7923-EB6C-2CAAB4A0CCA8}"/>
                  </a:ext>
                </a:extLst>
              </p:cNvPr>
              <p:cNvGrpSpPr/>
              <p:nvPr/>
            </p:nvGrpSpPr>
            <p:grpSpPr>
              <a:xfrm>
                <a:off x="130681" y="3584761"/>
                <a:ext cx="6876685" cy="1136915"/>
                <a:chOff x="130681" y="3584761"/>
                <a:chExt cx="6876685" cy="1136915"/>
              </a:xfrm>
            </p:grpSpPr>
            <p:grpSp>
              <p:nvGrpSpPr>
                <p:cNvPr id="77" name="Group 334">
                  <a:extLst>
                    <a:ext uri="{FF2B5EF4-FFF2-40B4-BE49-F238E27FC236}">
                      <a16:creationId xmlns:a16="http://schemas.microsoft.com/office/drawing/2014/main" id="{0BABF27E-F8EC-1795-3A29-B1CAA09A8BB8}"/>
                    </a:ext>
                  </a:extLst>
                </p:cNvPr>
                <p:cNvGrpSpPr/>
                <p:nvPr/>
              </p:nvGrpSpPr>
              <p:grpSpPr>
                <a:xfrm>
                  <a:off x="130681" y="3584761"/>
                  <a:ext cx="6876685" cy="1130303"/>
                  <a:chOff x="130681" y="3584761"/>
                  <a:chExt cx="6876685" cy="1130303"/>
                </a:xfrm>
              </p:grpSpPr>
              <p:grpSp>
                <p:nvGrpSpPr>
                  <p:cNvPr id="80" name="Group 249">
                    <a:extLst>
                      <a:ext uri="{FF2B5EF4-FFF2-40B4-BE49-F238E27FC236}">
                        <a16:creationId xmlns:a16="http://schemas.microsoft.com/office/drawing/2014/main" id="{D59F98BB-7EC6-80FF-954B-4BFBFE2855C7}"/>
                      </a:ext>
                    </a:extLst>
                  </p:cNvPr>
                  <p:cNvGrpSpPr/>
                  <p:nvPr/>
                </p:nvGrpSpPr>
                <p:grpSpPr>
                  <a:xfrm>
                    <a:off x="130681" y="3584761"/>
                    <a:ext cx="6876685" cy="1130303"/>
                    <a:chOff x="1163952" y="3945734"/>
                    <a:chExt cx="6876685" cy="1130303"/>
                  </a:xfrm>
                </p:grpSpPr>
                <p:sp>
                  <p:nvSpPr>
                    <p:cNvPr id="82" name="Rounded Rectangle 250">
                      <a:extLst>
                        <a:ext uri="{FF2B5EF4-FFF2-40B4-BE49-F238E27FC236}">
                          <a16:creationId xmlns:a16="http://schemas.microsoft.com/office/drawing/2014/main" id="{7387AD4C-220E-A97E-7BBC-B570E9E81EA0}"/>
                        </a:ext>
                      </a:extLst>
                    </p:cNvPr>
                    <p:cNvSpPr/>
                    <p:nvPr/>
                  </p:nvSpPr>
                  <p:spPr>
                    <a:xfrm>
                      <a:off x="1163952" y="3945734"/>
                      <a:ext cx="6388850" cy="1085853"/>
                    </a:xfrm>
                    <a:prstGeom prst="roundRect">
                      <a:avLst>
                        <a:gd name="adj" fmla="val 8890"/>
                      </a:avLst>
                    </a:prstGeom>
                    <a:solidFill>
                      <a:srgbClr val="FFF2CC">
                        <a:alpha val="29804"/>
                      </a:srgb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cxnSp>
                  <p:nvCxnSpPr>
                    <p:cNvPr id="83" name="Straight Arrow Connector 251">
                      <a:extLst>
                        <a:ext uri="{FF2B5EF4-FFF2-40B4-BE49-F238E27FC236}">
                          <a16:creationId xmlns:a16="http://schemas.microsoft.com/office/drawing/2014/main" id="{A5A8BAEA-5AE7-815A-CF11-0ACAD572237E}"/>
                        </a:ext>
                      </a:extLst>
                    </p:cNvPr>
                    <p:cNvCxnSpPr>
                      <a:cxnSpLocks/>
                    </p:cNvCxnSpPr>
                    <p:nvPr/>
                  </p:nvCxnSpPr>
                  <p:spPr>
                    <a:xfrm>
                      <a:off x="1910241" y="4528144"/>
                      <a:ext cx="250313"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Rectangle 252">
                      <a:extLst>
                        <a:ext uri="{FF2B5EF4-FFF2-40B4-BE49-F238E27FC236}">
                          <a16:creationId xmlns:a16="http://schemas.microsoft.com/office/drawing/2014/main" id="{5F692373-EC5A-BCCC-F6EE-4A178AB69890}"/>
                        </a:ext>
                      </a:extLst>
                    </p:cNvPr>
                    <p:cNvSpPr/>
                    <p:nvPr/>
                  </p:nvSpPr>
                  <p:spPr>
                    <a:xfrm flipH="1">
                      <a:off x="3063351" y="4121457"/>
                      <a:ext cx="99949" cy="73135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mc:AlternateContent xmlns:mc="http://schemas.openxmlformats.org/markup-compatibility/2006" xmlns:a14="http://schemas.microsoft.com/office/drawing/2010/main">
                  <mc:Choice Requires="a14">
                    <p:sp>
                      <p:nvSpPr>
                        <p:cNvPr id="85" name="Rounded Rectangle 253">
                          <a:extLst>
                            <a:ext uri="{FF2B5EF4-FFF2-40B4-BE49-F238E27FC236}">
                              <a16:creationId xmlns:a16="http://schemas.microsoft.com/office/drawing/2014/main" id="{6CF5B3A6-DA54-BD0F-BDA8-0C1551557875}"/>
                            </a:ext>
                          </a:extLst>
                        </p:cNvPr>
                        <p:cNvSpPr/>
                        <p:nvPr/>
                      </p:nvSpPr>
                      <p:spPr>
                        <a:xfrm>
                          <a:off x="2150009" y="4350354"/>
                          <a:ext cx="693778" cy="384100"/>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err="1">
                              <a:solidFill>
                                <a:schemeClr val="tx1"/>
                              </a:solidFill>
                              <a:latin typeface="Arial" panose="020B0604020202020204" pitchFamily="34" charset="0"/>
                              <a:cs typeface="Arial" panose="020B0604020202020204" pitchFamily="34" charset="0"/>
                            </a:rPr>
                            <a:t>Conv</a:t>
                          </a:r>
                          <a:endParaRPr lang="en-US" altLang="zh-CN" sz="1600" dirty="0">
                            <a:solidFill>
                              <a:schemeClr val="tx1"/>
                            </a:solidFill>
                            <a:latin typeface="Arial" panose="020B0604020202020204" pitchFamily="34" charset="0"/>
                            <a:cs typeface="Arial" panose="020B0604020202020204" pitchFamily="34" charset="0"/>
                          </a:endParaRPr>
                        </a:p>
                        <a:p>
                          <a:pPr algn="ctr"/>
                          <a:r>
                            <a:rPr lang="en-US" altLang="zh-CN" sz="1600" dirty="0">
                              <a:solidFill>
                                <a:schemeClr val="tx1"/>
                              </a:solidFill>
                              <a:latin typeface="Arial" panose="020B0604020202020204" pitchFamily="34" charset="0"/>
                              <a:cs typeface="Arial" panose="020B0604020202020204" pitchFamily="34" charset="0"/>
                            </a:rPr>
                            <a:t>1</a:t>
                          </a:r>
                          <a:r>
                            <a:rPr lang="zh-CN" altLang="en-US" sz="16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zh-CN" altLang="en-US" sz="16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altLang="zh-CN" sz="1600">
                                  <a:solidFill>
                                    <a:schemeClr val="tx1"/>
                                  </a:solidFill>
                                  <a:latin typeface="Cambria Math" panose="02040503050406030204" pitchFamily="18" charset="0"/>
                                  <a:ea typeface="Cambria Math" panose="02040503050406030204" pitchFamily="18" charset="0"/>
                                  <a:cs typeface="Arial" panose="020B0604020202020204" pitchFamily="34" charset="0"/>
                                </a:rPr>
                                <m:t>2</m:t>
                              </m:r>
                              <m:r>
                                <a:rPr lang="en-US" altLang="zh-CN" sz="1600" i="1">
                                  <a:solidFill>
                                    <a:schemeClr val="tx1"/>
                                  </a:solidFill>
                                  <a:latin typeface="Cambria Math" panose="02040503050406030204" pitchFamily="18" charset="0"/>
                                  <a:ea typeface="Cambria Math" panose="02040503050406030204" pitchFamily="18" charset="0"/>
                                  <a:cs typeface="Arial" panose="020B0604020202020204" pitchFamily="34" charset="0"/>
                                </a:rPr>
                                <m:t>𝑀</m:t>
                              </m:r>
                            </m:oMath>
                          </a14:m>
                          <a:endParaRPr lang="en-US" altLang="zh-CN" sz="1600" dirty="0">
                            <a:solidFill>
                              <a:schemeClr val="tx1"/>
                            </a:solidFill>
                            <a:latin typeface="Arial" panose="020B0604020202020204" pitchFamily="34" charset="0"/>
                            <a:cs typeface="Arial" panose="020B0604020202020204" pitchFamily="34" charset="0"/>
                          </a:endParaRPr>
                        </a:p>
                      </p:txBody>
                    </p:sp>
                  </mc:Choice>
                  <mc:Fallback xmlns="">
                    <p:sp>
                      <p:nvSpPr>
                        <p:cNvPr id="85" name="Rounded Rectangle 253">
                          <a:extLst>
                            <a:ext uri="{FF2B5EF4-FFF2-40B4-BE49-F238E27FC236}">
                              <a16:creationId xmlns:a16="http://schemas.microsoft.com/office/drawing/2014/main" id="{6CF5B3A6-DA54-BD0F-BDA8-0C1551557875}"/>
                            </a:ext>
                          </a:extLst>
                        </p:cNvPr>
                        <p:cNvSpPr>
                          <a:spLocks noRot="1" noChangeAspect="1" noMove="1" noResize="1" noEditPoints="1" noAdjustHandles="1" noChangeArrowheads="1" noChangeShapeType="1" noTextEdit="1"/>
                        </p:cNvSpPr>
                        <p:nvPr/>
                      </p:nvSpPr>
                      <p:spPr>
                        <a:xfrm>
                          <a:off x="2150009" y="4350354"/>
                          <a:ext cx="693778" cy="384100"/>
                        </a:xfrm>
                        <a:prstGeom prst="roundRect">
                          <a:avLst/>
                        </a:prstGeom>
                        <a:blipFill>
                          <a:blip r:embed="rId3"/>
                          <a:stretch>
                            <a:fillRect t="-4301" b="-15054"/>
                          </a:stretch>
                        </a:blipFill>
                        <a:ln w="12700">
                          <a:solidFill>
                            <a:schemeClr val="tx1">
                              <a:lumMod val="50000"/>
                              <a:lumOff val="5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Rounded Rectangle 254">
                          <a:extLst>
                            <a:ext uri="{FF2B5EF4-FFF2-40B4-BE49-F238E27FC236}">
                              <a16:creationId xmlns:a16="http://schemas.microsoft.com/office/drawing/2014/main" id="{8D33C03F-970B-F911-89F3-801B0415B1C2}"/>
                            </a:ext>
                          </a:extLst>
                        </p:cNvPr>
                        <p:cNvSpPr/>
                        <p:nvPr/>
                      </p:nvSpPr>
                      <p:spPr>
                        <a:xfrm>
                          <a:off x="3346289" y="4313040"/>
                          <a:ext cx="794573" cy="402442"/>
                        </a:xfrm>
                        <a:prstGeom prst="roundRect">
                          <a:avLst>
                            <a:gd name="adj" fmla="val 19173"/>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FC</a:t>
                          </a:r>
                        </a:p>
                        <a:p>
                          <a:pPr algn="ctr"/>
                          <a:r>
                            <a:rPr lang="en-US" altLang="zh-CN" sz="16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ctrlPr>
                                    <a:rPr lang="en-US" altLang="zh-CN" sz="1600" i="1">
                                      <a:solidFill>
                                        <a:schemeClr val="tx1"/>
                                      </a:solidFill>
                                      <a:latin typeface="Cambria Math" panose="02040503050406030204" pitchFamily="18" charset="0"/>
                                    </a:rPr>
                                  </m:ctrlPr>
                                </m:fPr>
                                <m:num>
                                  <m:r>
                                    <m:rPr>
                                      <m:sty m:val="p"/>
                                    </m:rPr>
                                    <a:rPr lang="en-US" altLang="zh-CN" sz="1600">
                                      <a:solidFill>
                                        <a:schemeClr val="tx1"/>
                                      </a:solidFill>
                                      <a:latin typeface="Cambria Math" panose="02040503050406030204" pitchFamily="18" charset="0"/>
                                    </a:rPr>
                                    <m:t>N</m:t>
                                  </m:r>
                                </m:num>
                                <m:den>
                                  <m:r>
                                    <a:rPr lang="en-US" altLang="zh-CN" sz="1600" i="1">
                                      <a:solidFill>
                                        <a:schemeClr val="tx1"/>
                                      </a:solidFill>
                                      <a:latin typeface="Cambria Math" panose="02040503050406030204" pitchFamily="18" charset="0"/>
                                    </a:rPr>
                                    <m:t>𝑟</m:t>
                                  </m:r>
                                </m:den>
                              </m:f>
                            </m:oMath>
                          </a14:m>
                          <a:r>
                            <a:rPr lang="zh-CN" altLang="en-US" sz="1600" dirty="0">
                              <a:solidFill>
                                <a:schemeClr val="tx1"/>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nodes)</a:t>
                          </a:r>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86" name="Rounded Rectangle 254">
                          <a:extLst>
                            <a:ext uri="{FF2B5EF4-FFF2-40B4-BE49-F238E27FC236}">
                              <a16:creationId xmlns:a16="http://schemas.microsoft.com/office/drawing/2014/main" id="{8D33C03F-970B-F911-89F3-801B0415B1C2}"/>
                            </a:ext>
                          </a:extLst>
                        </p:cNvPr>
                        <p:cNvSpPr>
                          <a:spLocks noRot="1" noChangeAspect="1" noMove="1" noResize="1" noEditPoints="1" noAdjustHandles="1" noChangeArrowheads="1" noChangeShapeType="1" noTextEdit="1"/>
                        </p:cNvSpPr>
                        <p:nvPr/>
                      </p:nvSpPr>
                      <p:spPr>
                        <a:xfrm>
                          <a:off x="3346289" y="4313040"/>
                          <a:ext cx="794573" cy="402442"/>
                        </a:xfrm>
                        <a:prstGeom prst="roundRect">
                          <a:avLst>
                            <a:gd name="adj" fmla="val 19173"/>
                          </a:avLst>
                        </a:prstGeom>
                        <a:blipFill>
                          <a:blip r:embed="rId4"/>
                          <a:stretch>
                            <a:fillRect l="-2286" t="-10204" r="-3429" b="-12245"/>
                          </a:stretch>
                        </a:blipFill>
                        <a:ln w="12700">
                          <a:solidFill>
                            <a:schemeClr val="tx1">
                              <a:lumMod val="50000"/>
                              <a:lumOff val="50000"/>
                            </a:schemeClr>
                          </a:solidFill>
                        </a:ln>
                      </p:spPr>
                      <p:txBody>
                        <a:bodyPr/>
                        <a:lstStyle/>
                        <a:p>
                          <a:r>
                            <a:rPr lang="zh-CN" altLang="en-US">
                              <a:noFill/>
                            </a:rPr>
                            <a:t> </a:t>
                          </a:r>
                        </a:p>
                      </p:txBody>
                    </p:sp>
                  </mc:Fallback>
                </mc:AlternateContent>
                <p:sp>
                  <p:nvSpPr>
                    <p:cNvPr id="87" name="TextBox 255">
                      <a:extLst>
                        <a:ext uri="{FF2B5EF4-FFF2-40B4-BE49-F238E27FC236}">
                          <a16:creationId xmlns:a16="http://schemas.microsoft.com/office/drawing/2014/main" id="{31B04B23-694D-102B-9EE7-0BBB66D24385}"/>
                        </a:ext>
                      </a:extLst>
                    </p:cNvPr>
                    <p:cNvSpPr txBox="1"/>
                    <p:nvPr/>
                  </p:nvSpPr>
                  <p:spPr>
                    <a:xfrm>
                      <a:off x="6009672" y="4838846"/>
                      <a:ext cx="2030965" cy="237191"/>
                    </a:xfrm>
                    <a:prstGeom prst="rect">
                      <a:avLst/>
                    </a:prstGeom>
                    <a:noFill/>
                  </p:spPr>
                  <p:txBody>
                    <a:bodyPr wrap="square">
                      <a:spAutoFit/>
                    </a:bodyPr>
                    <a:lstStyle/>
                    <a:p>
                      <a:pPr algn="ctr"/>
                      <a:r>
                        <a:rPr lang="en-US" altLang="zh-CN" sz="1400" dirty="0">
                          <a:solidFill>
                            <a:sysClr val="windowText" lastClr="000000"/>
                          </a:solidFill>
                          <a:latin typeface="Arial" panose="020B0604020202020204" pitchFamily="34" charset="0"/>
                          <a:cs typeface="Arial" panose="020B0604020202020204" pitchFamily="34" charset="0"/>
                        </a:rPr>
                        <a:t>Interactive</a:t>
                      </a:r>
                      <a:r>
                        <a:rPr lang="zh-CN" altLang="en-US" sz="1400" dirty="0">
                          <a:solidFill>
                            <a:sysClr val="windowText" lastClr="000000"/>
                          </a:solidFill>
                          <a:latin typeface="Arial" panose="020B0604020202020204" pitchFamily="34" charset="0"/>
                          <a:cs typeface="Arial" panose="020B0604020202020204" pitchFamily="34" charset="0"/>
                        </a:rPr>
                        <a:t> </a:t>
                      </a:r>
                      <a:r>
                        <a:rPr lang="en-US" altLang="zh-CN" sz="1400" dirty="0">
                          <a:solidFill>
                            <a:sysClr val="windowText" lastClr="000000"/>
                          </a:solidFill>
                          <a:latin typeface="Arial" panose="020B0604020202020204" pitchFamily="34" charset="0"/>
                          <a:cs typeface="Arial" panose="020B0604020202020204" pitchFamily="34" charset="0"/>
                        </a:rPr>
                        <a:t>weights</a:t>
                      </a:r>
                      <a:endParaRPr lang="en-US" sz="1400" dirty="0">
                        <a:solidFill>
                          <a:sysClr val="windowText" lastClr="000000"/>
                        </a:solidFill>
                        <a:latin typeface="Arial" panose="020B0604020202020204" pitchFamily="34" charset="0"/>
                        <a:cs typeface="Arial" panose="020B0604020202020204" pitchFamily="34" charset="0"/>
                      </a:endParaRPr>
                    </a:p>
                  </p:txBody>
                </p:sp>
                <p:cxnSp>
                  <p:nvCxnSpPr>
                    <p:cNvPr id="88" name="Straight Arrow Connector 258">
                      <a:extLst>
                        <a:ext uri="{FF2B5EF4-FFF2-40B4-BE49-F238E27FC236}">
                          <a16:creationId xmlns:a16="http://schemas.microsoft.com/office/drawing/2014/main" id="{5300691E-0291-C855-F34F-5606F1C81F74}"/>
                        </a:ext>
                      </a:extLst>
                    </p:cNvPr>
                    <p:cNvCxnSpPr>
                      <a:cxnSpLocks/>
                    </p:cNvCxnSpPr>
                    <p:nvPr/>
                  </p:nvCxnSpPr>
                  <p:spPr>
                    <a:xfrm flipV="1">
                      <a:off x="2845682" y="4524733"/>
                      <a:ext cx="218245" cy="6823"/>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259">
                      <a:extLst>
                        <a:ext uri="{FF2B5EF4-FFF2-40B4-BE49-F238E27FC236}">
                          <a16:creationId xmlns:a16="http://schemas.microsoft.com/office/drawing/2014/main" id="{FCBC76B6-6EA6-7318-0E31-53A2558A84DF}"/>
                        </a:ext>
                      </a:extLst>
                    </p:cNvPr>
                    <p:cNvCxnSpPr>
                      <a:cxnSpLocks/>
                    </p:cNvCxnSpPr>
                    <p:nvPr/>
                  </p:nvCxnSpPr>
                  <p:spPr>
                    <a:xfrm>
                      <a:off x="3163300" y="4528144"/>
                      <a:ext cx="162158"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260">
                      <a:extLst>
                        <a:ext uri="{FF2B5EF4-FFF2-40B4-BE49-F238E27FC236}">
                          <a16:creationId xmlns:a16="http://schemas.microsoft.com/office/drawing/2014/main" id="{2B2791E3-F3EE-8D69-F731-DCCAD9CE21E1}"/>
                        </a:ext>
                      </a:extLst>
                    </p:cNvPr>
                    <p:cNvSpPr/>
                    <p:nvPr/>
                  </p:nvSpPr>
                  <p:spPr>
                    <a:xfrm>
                      <a:off x="4314535" y="4432544"/>
                      <a:ext cx="580788" cy="200013"/>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cxnSp>
                  <p:nvCxnSpPr>
                    <p:cNvPr id="91" name="Straight Arrow Connector 261">
                      <a:extLst>
                        <a:ext uri="{FF2B5EF4-FFF2-40B4-BE49-F238E27FC236}">
                          <a16:creationId xmlns:a16="http://schemas.microsoft.com/office/drawing/2014/main" id="{3E1547B7-AF9E-6877-A214-831E329FB384}"/>
                        </a:ext>
                      </a:extLst>
                    </p:cNvPr>
                    <p:cNvCxnSpPr>
                      <a:cxnSpLocks/>
                    </p:cNvCxnSpPr>
                    <p:nvPr/>
                  </p:nvCxnSpPr>
                  <p:spPr>
                    <a:xfrm>
                      <a:off x="4144386" y="4528144"/>
                      <a:ext cx="160008"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Rounded Rectangle 262">
                          <a:extLst>
                            <a:ext uri="{FF2B5EF4-FFF2-40B4-BE49-F238E27FC236}">
                              <a16:creationId xmlns:a16="http://schemas.microsoft.com/office/drawing/2014/main" id="{5B09A395-2D4E-A06C-740A-EB28A638D73B}"/>
                            </a:ext>
                          </a:extLst>
                        </p:cNvPr>
                        <p:cNvSpPr/>
                        <p:nvPr/>
                      </p:nvSpPr>
                      <p:spPr>
                        <a:xfrm>
                          <a:off x="5063768" y="4318344"/>
                          <a:ext cx="830779" cy="390635"/>
                        </a:xfrm>
                        <a:prstGeom prst="roundRect">
                          <a:avLst>
                            <a:gd name="adj" fmla="val 13177"/>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FC</a:t>
                          </a:r>
                        </a:p>
                        <a:p>
                          <a:pPr algn="ctr"/>
                          <a:r>
                            <a:rPr lang="en-US" altLang="zh-CN" sz="1600" dirty="0">
                              <a:solidFill>
                                <a:schemeClr val="tx1"/>
                              </a:solidFill>
                              <a:latin typeface="Arial" panose="020B0604020202020204" pitchFamily="34" charset="0"/>
                              <a:cs typeface="Arial" panose="020B0604020202020204" pitchFamily="34" charset="0"/>
                            </a:rPr>
                            <a:t>(</a:t>
                          </a:r>
                          <a14:m>
                            <m:oMath xmlns:m="http://schemas.openxmlformats.org/officeDocument/2006/math">
                              <m:r>
                                <m:rPr>
                                  <m:sty m:val="p"/>
                                </m:rPr>
                                <a:rPr lang="en-US" altLang="zh-CN" sz="1600">
                                  <a:solidFill>
                                    <a:schemeClr val="tx1"/>
                                  </a:solidFill>
                                  <a:latin typeface="Cambria Math" panose="02040503050406030204" pitchFamily="18" charset="0"/>
                                </a:rPr>
                                <m:t>N</m:t>
                              </m:r>
                            </m:oMath>
                          </a14:m>
                          <a:r>
                            <a:rPr lang="zh-CN" altLang="en-US" sz="1600" dirty="0">
                              <a:solidFill>
                                <a:schemeClr val="tx1"/>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nodes)</a:t>
                          </a:r>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92" name="Rounded Rectangle 262">
                          <a:extLst>
                            <a:ext uri="{FF2B5EF4-FFF2-40B4-BE49-F238E27FC236}">
                              <a16:creationId xmlns:a16="http://schemas.microsoft.com/office/drawing/2014/main" id="{5B09A395-2D4E-A06C-740A-EB28A638D73B}"/>
                            </a:ext>
                          </a:extLst>
                        </p:cNvPr>
                        <p:cNvSpPr>
                          <a:spLocks noRot="1" noChangeAspect="1" noMove="1" noResize="1" noEditPoints="1" noAdjustHandles="1" noChangeArrowheads="1" noChangeShapeType="1" noTextEdit="1"/>
                        </p:cNvSpPr>
                        <p:nvPr/>
                      </p:nvSpPr>
                      <p:spPr>
                        <a:xfrm>
                          <a:off x="5063768" y="4318344"/>
                          <a:ext cx="830779" cy="390635"/>
                        </a:xfrm>
                        <a:prstGeom prst="roundRect">
                          <a:avLst>
                            <a:gd name="adj" fmla="val 13177"/>
                          </a:avLst>
                        </a:prstGeom>
                        <a:blipFill>
                          <a:blip r:embed="rId5"/>
                          <a:stretch>
                            <a:fillRect l="-3846" t="-4255" r="-3846" b="-13830"/>
                          </a:stretch>
                        </a:blipFill>
                        <a:ln w="12700">
                          <a:solidFill>
                            <a:schemeClr val="tx1">
                              <a:lumMod val="50000"/>
                              <a:lumOff val="50000"/>
                            </a:schemeClr>
                          </a:solidFill>
                        </a:ln>
                      </p:spPr>
                      <p:txBody>
                        <a:bodyPr/>
                        <a:lstStyle/>
                        <a:p>
                          <a:r>
                            <a:rPr lang="zh-CN" altLang="en-US">
                              <a:noFill/>
                            </a:rPr>
                            <a:t> </a:t>
                          </a:r>
                        </a:p>
                      </p:txBody>
                    </p:sp>
                  </mc:Fallback>
                </mc:AlternateContent>
                <p:cxnSp>
                  <p:nvCxnSpPr>
                    <p:cNvPr id="93" name="Straight Arrow Connector 263">
                      <a:extLst>
                        <a:ext uri="{FF2B5EF4-FFF2-40B4-BE49-F238E27FC236}">
                          <a16:creationId xmlns:a16="http://schemas.microsoft.com/office/drawing/2014/main" id="{4E543B0C-729E-95B1-F4F1-DF018F4D94B6}"/>
                        </a:ext>
                      </a:extLst>
                    </p:cNvPr>
                    <p:cNvCxnSpPr>
                      <a:cxnSpLocks/>
                    </p:cNvCxnSpPr>
                    <p:nvPr/>
                  </p:nvCxnSpPr>
                  <p:spPr>
                    <a:xfrm>
                      <a:off x="4896962" y="4528144"/>
                      <a:ext cx="167587"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264">
                      <a:extLst>
                        <a:ext uri="{FF2B5EF4-FFF2-40B4-BE49-F238E27FC236}">
                          <a16:creationId xmlns:a16="http://schemas.microsoft.com/office/drawing/2014/main" id="{F6FA96D7-C920-432C-857E-629C25E9A91F}"/>
                        </a:ext>
                      </a:extLst>
                    </p:cNvPr>
                    <p:cNvCxnSpPr>
                      <a:cxnSpLocks/>
                    </p:cNvCxnSpPr>
                    <p:nvPr/>
                  </p:nvCxnSpPr>
                  <p:spPr>
                    <a:xfrm>
                      <a:off x="5894569" y="4528144"/>
                      <a:ext cx="193953"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265">
                      <a:extLst>
                        <a:ext uri="{FF2B5EF4-FFF2-40B4-BE49-F238E27FC236}">
                          <a16:creationId xmlns:a16="http://schemas.microsoft.com/office/drawing/2014/main" id="{8881ADA6-61C4-B0FE-A0B2-674F48224FB2}"/>
                        </a:ext>
                      </a:extLst>
                    </p:cNvPr>
                    <p:cNvCxnSpPr>
                      <a:cxnSpLocks/>
                    </p:cNvCxnSpPr>
                    <p:nvPr/>
                  </p:nvCxnSpPr>
                  <p:spPr>
                    <a:xfrm>
                      <a:off x="6192243" y="4528144"/>
                      <a:ext cx="147459"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269">
                      <a:extLst>
                        <a:ext uri="{FF2B5EF4-FFF2-40B4-BE49-F238E27FC236}">
                          <a16:creationId xmlns:a16="http://schemas.microsoft.com/office/drawing/2014/main" id="{9A17B43F-5FA1-B5FB-51B2-D7F3A4986CBD}"/>
                        </a:ext>
                      </a:extLst>
                    </p:cNvPr>
                    <p:cNvCxnSpPr>
                      <a:cxnSpLocks/>
                    </p:cNvCxnSpPr>
                    <p:nvPr/>
                  </p:nvCxnSpPr>
                  <p:spPr>
                    <a:xfrm flipV="1">
                      <a:off x="7199199" y="4528144"/>
                      <a:ext cx="506535" cy="1"/>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8" name="Picture 270">
                      <a:extLst>
                        <a:ext uri="{FF2B5EF4-FFF2-40B4-BE49-F238E27FC236}">
                          <a16:creationId xmlns:a16="http://schemas.microsoft.com/office/drawing/2014/main" id="{7FD5BDBD-B86F-4835-A1BF-DA8A0363B453}"/>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651726" y="4137372"/>
                      <a:ext cx="296298" cy="742056"/>
                    </a:xfrm>
                    <a:prstGeom prst="rect">
                      <a:avLst/>
                    </a:prstGeom>
                  </p:spPr>
                </p:pic>
                <p:pic>
                  <p:nvPicPr>
                    <p:cNvPr id="99" name="Picture 271">
                      <a:extLst>
                        <a:ext uri="{FF2B5EF4-FFF2-40B4-BE49-F238E27FC236}">
                          <a16:creationId xmlns:a16="http://schemas.microsoft.com/office/drawing/2014/main" id="{23A0A1CE-70E9-B145-B3F4-EC7E87BA728A}"/>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1351080" y="4134958"/>
                      <a:ext cx="298249" cy="742021"/>
                    </a:xfrm>
                    <a:prstGeom prst="rect">
                      <a:avLst/>
                    </a:prstGeom>
                  </p:spPr>
                </p:pic>
                <p:sp>
                  <p:nvSpPr>
                    <p:cNvPr id="100" name="Rectangle 273">
                      <a:extLst>
                        <a:ext uri="{FF2B5EF4-FFF2-40B4-BE49-F238E27FC236}">
                          <a16:creationId xmlns:a16="http://schemas.microsoft.com/office/drawing/2014/main" id="{C2168999-74E1-0756-A274-E63A7E7D3B21}"/>
                        </a:ext>
                      </a:extLst>
                    </p:cNvPr>
                    <p:cNvSpPr/>
                    <p:nvPr/>
                  </p:nvSpPr>
                  <p:spPr>
                    <a:xfrm flipH="1">
                      <a:off x="6083719" y="4136810"/>
                      <a:ext cx="99949" cy="73135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Rectangle 274">
                      <a:extLst>
                        <a:ext uri="{FF2B5EF4-FFF2-40B4-BE49-F238E27FC236}">
                          <a16:creationId xmlns:a16="http://schemas.microsoft.com/office/drawing/2014/main" id="{FBD28494-0A09-72C3-17D3-6E4B969F3D18}"/>
                        </a:ext>
                      </a:extLst>
                    </p:cNvPr>
                    <p:cNvSpPr/>
                    <p:nvPr/>
                  </p:nvSpPr>
                  <p:spPr>
                    <a:xfrm flipH="1">
                      <a:off x="7099894" y="4135900"/>
                      <a:ext cx="99949" cy="73135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cxnSp>
                <p:nvCxnSpPr>
                  <p:cNvPr id="81" name="Straight Arrow Connector 306">
                    <a:extLst>
                      <a:ext uri="{FF2B5EF4-FFF2-40B4-BE49-F238E27FC236}">
                        <a16:creationId xmlns:a16="http://schemas.microsoft.com/office/drawing/2014/main" id="{DC09DAEB-2395-1DF9-99CE-CA38160971A4}"/>
                      </a:ext>
                    </a:extLst>
                  </p:cNvPr>
                  <p:cNvCxnSpPr>
                    <a:cxnSpLocks/>
                  </p:cNvCxnSpPr>
                  <p:nvPr/>
                </p:nvCxnSpPr>
                <p:spPr>
                  <a:xfrm>
                    <a:off x="5903974" y="4167171"/>
                    <a:ext cx="147459"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78" name="TextBox 280">
                  <a:extLst>
                    <a:ext uri="{FF2B5EF4-FFF2-40B4-BE49-F238E27FC236}">
                      <a16:creationId xmlns:a16="http://schemas.microsoft.com/office/drawing/2014/main" id="{1421FA15-5BE8-E3EA-C994-3422536C3545}"/>
                    </a:ext>
                  </a:extLst>
                </p:cNvPr>
                <p:cNvSpPr txBox="1"/>
                <p:nvPr/>
              </p:nvSpPr>
              <p:spPr>
                <a:xfrm>
                  <a:off x="225163" y="4484484"/>
                  <a:ext cx="1074608" cy="237192"/>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Embeddings</a:t>
                  </a:r>
                  <a:endParaRPr lang="en-US" sz="1400" dirty="0"/>
                </a:p>
              </p:txBody>
            </p:sp>
            <p:sp>
              <p:nvSpPr>
                <p:cNvPr id="79" name="Rectangle 281">
                  <a:extLst>
                    <a:ext uri="{FF2B5EF4-FFF2-40B4-BE49-F238E27FC236}">
                      <a16:creationId xmlns:a16="http://schemas.microsoft.com/office/drawing/2014/main" id="{FCC076B7-978B-10C3-9840-FEB8E6D7EF20}"/>
                    </a:ext>
                  </a:extLst>
                </p:cNvPr>
                <p:cNvSpPr/>
                <p:nvPr/>
              </p:nvSpPr>
              <p:spPr>
                <a:xfrm>
                  <a:off x="317810" y="3775417"/>
                  <a:ext cx="592494" cy="772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76" name="Rounded Rectangle 333">
                <a:extLst>
                  <a:ext uri="{FF2B5EF4-FFF2-40B4-BE49-F238E27FC236}">
                    <a16:creationId xmlns:a16="http://schemas.microsoft.com/office/drawing/2014/main" id="{4976E667-1B86-751B-14D3-EE6E325635F1}"/>
                  </a:ext>
                </a:extLst>
              </p:cNvPr>
              <p:cNvSpPr/>
              <p:nvPr/>
            </p:nvSpPr>
            <p:spPr>
              <a:xfrm>
                <a:off x="5320246" y="4053377"/>
                <a:ext cx="580788" cy="200013"/>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2" name="Rectangle 358">
                  <a:extLst>
                    <a:ext uri="{FF2B5EF4-FFF2-40B4-BE49-F238E27FC236}">
                      <a16:creationId xmlns:a16="http://schemas.microsoft.com/office/drawing/2014/main" id="{47685F74-2DA0-9F74-2336-5A92DEE1AE1C}"/>
                    </a:ext>
                  </a:extLst>
                </p:cNvPr>
                <p:cNvSpPr/>
                <p:nvPr/>
              </p:nvSpPr>
              <p:spPr>
                <a:xfrm>
                  <a:off x="759493" y="494663"/>
                  <a:ext cx="657751" cy="345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𝐙</m:t>
                            </m:r>
                          </m:e>
                          <m:sup>
                            <m:r>
                              <a:rPr lang="en-US" altLang="zh-CN" sz="1600" i="1" dirty="0">
                                <a:latin typeface="Cambria Math" panose="02040503050406030204" pitchFamily="18" charset="0"/>
                                <a:cs typeface="Arial" panose="020B0604020202020204" pitchFamily="34" charset="0"/>
                              </a:rPr>
                              <m:t>𝑓</m:t>
                            </m:r>
                          </m:sup>
                        </m:sSup>
                        <m:r>
                          <a:rPr lang="en-US" altLang="zh-CN" sz="1600" i="1" dirty="0">
                            <a:latin typeface="Cambria Math" panose="02040503050406030204" pitchFamily="18" charset="0"/>
                            <a:cs typeface="Arial" panose="020B0604020202020204" pitchFamily="34" charset="0"/>
                          </a:rPr>
                          <m:t>,</m:t>
                        </m:r>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𝐙</m:t>
                            </m:r>
                          </m:e>
                          <m:sup>
                            <m:r>
                              <a:rPr lang="en-US" altLang="zh-CN" sz="1600" i="1" dirty="0">
                                <a:latin typeface="Cambria Math" panose="02040503050406030204" pitchFamily="18" charset="0"/>
                                <a:cs typeface="Arial" panose="020B0604020202020204" pitchFamily="34" charset="0"/>
                              </a:rPr>
                              <m:t>𝑠</m:t>
                            </m:r>
                          </m:sup>
                        </m:sSup>
                        <m:r>
                          <a:rPr lang="en-US" altLang="zh-CN" sz="1600" i="1">
                            <a:latin typeface="Cambria Math" panose="02040503050406030204" pitchFamily="18" charset="0"/>
                            <a:ea typeface="Cambria Math" panose="02040503050406030204" pitchFamily="18" charset="0"/>
                            <a:cs typeface="Arial" panose="020B0604020202020204" pitchFamily="34" charset="0"/>
                          </a:rPr>
                          <m:t>]</m:t>
                        </m:r>
                      </m:oMath>
                    </m:oMathPara>
                  </a14:m>
                  <a:endParaRPr lang="en-SG" sz="1600" dirty="0"/>
                </a:p>
              </p:txBody>
            </p:sp>
          </mc:Choice>
          <mc:Fallback xmlns="">
            <p:sp>
              <p:nvSpPr>
                <p:cNvPr id="102" name="Rectangle 358">
                  <a:extLst>
                    <a:ext uri="{FF2B5EF4-FFF2-40B4-BE49-F238E27FC236}">
                      <a16:creationId xmlns:a16="http://schemas.microsoft.com/office/drawing/2014/main" id="{47685F74-2DA0-9F74-2336-5A92DEE1AE1C}"/>
                    </a:ext>
                  </a:extLst>
                </p:cNvPr>
                <p:cNvSpPr>
                  <a:spLocks noRot="1" noChangeAspect="1" noMove="1" noResize="1" noEditPoints="1" noAdjustHandles="1" noChangeArrowheads="1" noChangeShapeType="1" noTextEdit="1"/>
                </p:cNvSpPr>
                <p:nvPr/>
              </p:nvSpPr>
              <p:spPr>
                <a:xfrm>
                  <a:off x="759493" y="494663"/>
                  <a:ext cx="657751" cy="345736"/>
                </a:xfrm>
                <a:prstGeom prst="rect">
                  <a:avLst/>
                </a:prstGeom>
                <a:blipFill>
                  <a:blip r:embed="rId10"/>
                  <a:stretch>
                    <a:fillRect r="-15833"/>
                  </a:stretch>
                </a:blipFill>
              </p:spPr>
              <p:txBody>
                <a:bodyPr/>
                <a:lstStyle/>
                <a:p>
                  <a:r>
                    <a:rPr lang="zh-CN" altLang="en-US">
                      <a:noFill/>
                    </a:rPr>
                    <a:t> </a:t>
                  </a:r>
                </a:p>
              </p:txBody>
            </p:sp>
          </mc:Fallback>
        </mc:AlternateContent>
      </p:grpSp>
      <p:grpSp>
        <p:nvGrpSpPr>
          <p:cNvPr id="141" name="组合 140">
            <a:extLst>
              <a:ext uri="{FF2B5EF4-FFF2-40B4-BE49-F238E27FC236}">
                <a16:creationId xmlns:a16="http://schemas.microsoft.com/office/drawing/2014/main" id="{BCF9661E-A527-BCA8-9C8D-E5A3979C22E9}"/>
              </a:ext>
            </a:extLst>
          </p:cNvPr>
          <p:cNvGrpSpPr/>
          <p:nvPr/>
        </p:nvGrpSpPr>
        <p:grpSpPr>
          <a:xfrm>
            <a:off x="2889039" y="3504254"/>
            <a:ext cx="4088140" cy="2430385"/>
            <a:chOff x="5647499" y="1389411"/>
            <a:chExt cx="2851104" cy="1834711"/>
          </a:xfrm>
        </p:grpSpPr>
        <p:grpSp>
          <p:nvGrpSpPr>
            <p:cNvPr id="142" name="Group 70">
              <a:extLst>
                <a:ext uri="{FF2B5EF4-FFF2-40B4-BE49-F238E27FC236}">
                  <a16:creationId xmlns:a16="http://schemas.microsoft.com/office/drawing/2014/main" id="{9F34CBA4-937B-1D82-DEDA-ACEC33D92727}"/>
                </a:ext>
              </a:extLst>
            </p:cNvPr>
            <p:cNvGrpSpPr/>
            <p:nvPr/>
          </p:nvGrpSpPr>
          <p:grpSpPr>
            <a:xfrm>
              <a:off x="5647499" y="1389411"/>
              <a:ext cx="1441401" cy="1317861"/>
              <a:chOff x="7247021" y="571819"/>
              <a:chExt cx="895373" cy="920245"/>
            </a:xfrm>
          </p:grpSpPr>
          <p:grpSp>
            <p:nvGrpSpPr>
              <p:cNvPr id="151" name="Group 71">
                <a:extLst>
                  <a:ext uri="{FF2B5EF4-FFF2-40B4-BE49-F238E27FC236}">
                    <a16:creationId xmlns:a16="http://schemas.microsoft.com/office/drawing/2014/main" id="{4201A457-3F1A-4FFD-0F63-FE40F67B0A53}"/>
                  </a:ext>
                </a:extLst>
              </p:cNvPr>
              <p:cNvGrpSpPr/>
              <p:nvPr/>
            </p:nvGrpSpPr>
            <p:grpSpPr>
              <a:xfrm>
                <a:off x="7268250" y="571819"/>
                <a:ext cx="874144" cy="404024"/>
                <a:chOff x="5662620" y="1540102"/>
                <a:chExt cx="927468" cy="404024"/>
              </a:xfrm>
            </p:grpSpPr>
            <p:grpSp>
              <p:nvGrpSpPr>
                <p:cNvPr id="192" name="Group 112">
                  <a:extLst>
                    <a:ext uri="{FF2B5EF4-FFF2-40B4-BE49-F238E27FC236}">
                      <a16:creationId xmlns:a16="http://schemas.microsoft.com/office/drawing/2014/main" id="{6F97DA37-A974-FC3E-46EA-F063C07DBF73}"/>
                    </a:ext>
                  </a:extLst>
                </p:cNvPr>
                <p:cNvGrpSpPr/>
                <p:nvPr/>
              </p:nvGrpSpPr>
              <p:grpSpPr>
                <a:xfrm>
                  <a:off x="5662620" y="1540102"/>
                  <a:ext cx="927468" cy="376427"/>
                  <a:chOff x="976971" y="1210173"/>
                  <a:chExt cx="1593055" cy="1196103"/>
                </a:xfrm>
              </p:grpSpPr>
              <p:sp>
                <p:nvSpPr>
                  <p:cNvPr id="194" name="Oval 114">
                    <a:extLst>
                      <a:ext uri="{FF2B5EF4-FFF2-40B4-BE49-F238E27FC236}">
                        <a16:creationId xmlns:a16="http://schemas.microsoft.com/office/drawing/2014/main" id="{45D307FB-DCAB-E3DF-12E4-8001B4FD3317}"/>
                      </a:ext>
                    </a:extLst>
                  </p:cNvPr>
                  <p:cNvSpPr>
                    <a:spLocks/>
                  </p:cNvSpPr>
                  <p:nvPr/>
                </p:nvSpPr>
                <p:spPr>
                  <a:xfrm>
                    <a:off x="1571624" y="170618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5" name="Oval 115">
                    <a:extLst>
                      <a:ext uri="{FF2B5EF4-FFF2-40B4-BE49-F238E27FC236}">
                        <a16:creationId xmlns:a16="http://schemas.microsoft.com/office/drawing/2014/main" id="{7E573E5C-29D5-AEE8-BB0D-4CBFE2E20084}"/>
                      </a:ext>
                    </a:extLst>
                  </p:cNvPr>
                  <p:cNvSpPr>
                    <a:spLocks/>
                  </p:cNvSpPr>
                  <p:nvPr/>
                </p:nvSpPr>
                <p:spPr>
                  <a:xfrm>
                    <a:off x="1682749" y="2212894"/>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6" name="Oval 116">
                    <a:extLst>
                      <a:ext uri="{FF2B5EF4-FFF2-40B4-BE49-F238E27FC236}">
                        <a16:creationId xmlns:a16="http://schemas.microsoft.com/office/drawing/2014/main" id="{25FA1CE5-52B2-56E0-CF2D-BB68B0B01301}"/>
                      </a:ext>
                    </a:extLst>
                  </p:cNvPr>
                  <p:cNvSpPr>
                    <a:spLocks/>
                  </p:cNvSpPr>
                  <p:nvPr/>
                </p:nvSpPr>
                <p:spPr>
                  <a:xfrm>
                    <a:off x="1892895" y="18427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7" name="Oval 117">
                    <a:extLst>
                      <a:ext uri="{FF2B5EF4-FFF2-40B4-BE49-F238E27FC236}">
                        <a16:creationId xmlns:a16="http://schemas.microsoft.com/office/drawing/2014/main" id="{86A9B1D8-D407-704D-2D3C-1DE46304AAC6}"/>
                      </a:ext>
                    </a:extLst>
                  </p:cNvPr>
                  <p:cNvSpPr>
                    <a:spLocks/>
                  </p:cNvSpPr>
                  <p:nvPr/>
                </p:nvSpPr>
                <p:spPr>
                  <a:xfrm>
                    <a:off x="1801811" y="13982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8" name="Oval 118">
                    <a:extLst>
                      <a:ext uri="{FF2B5EF4-FFF2-40B4-BE49-F238E27FC236}">
                        <a16:creationId xmlns:a16="http://schemas.microsoft.com/office/drawing/2014/main" id="{F7B14E20-204A-92C5-6252-F998584C2737}"/>
                      </a:ext>
                    </a:extLst>
                  </p:cNvPr>
                  <p:cNvSpPr>
                    <a:spLocks/>
                  </p:cNvSpPr>
                  <p:nvPr/>
                </p:nvSpPr>
                <p:spPr>
                  <a:xfrm>
                    <a:off x="1381609" y="1502988"/>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9" name="Oval 119">
                    <a:extLst>
                      <a:ext uri="{FF2B5EF4-FFF2-40B4-BE49-F238E27FC236}">
                        <a16:creationId xmlns:a16="http://schemas.microsoft.com/office/drawing/2014/main" id="{8F3A48A7-F456-C66B-4032-2D6007775124}"/>
                      </a:ext>
                    </a:extLst>
                  </p:cNvPr>
                  <p:cNvSpPr>
                    <a:spLocks/>
                  </p:cNvSpPr>
                  <p:nvPr/>
                </p:nvSpPr>
                <p:spPr>
                  <a:xfrm>
                    <a:off x="1057930" y="16776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0" name="Oval 120">
                    <a:extLst>
                      <a:ext uri="{FF2B5EF4-FFF2-40B4-BE49-F238E27FC236}">
                        <a16:creationId xmlns:a16="http://schemas.microsoft.com/office/drawing/2014/main" id="{5E9EBBFD-5B8A-D72F-6D00-A1C8AACCD3A0}"/>
                      </a:ext>
                    </a:extLst>
                  </p:cNvPr>
                  <p:cNvSpPr>
                    <a:spLocks/>
                  </p:cNvSpPr>
                  <p:nvPr/>
                </p:nvSpPr>
                <p:spPr>
                  <a:xfrm>
                    <a:off x="1476373" y="2307446"/>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1" name="Oval 121">
                    <a:extLst>
                      <a:ext uri="{FF2B5EF4-FFF2-40B4-BE49-F238E27FC236}">
                        <a16:creationId xmlns:a16="http://schemas.microsoft.com/office/drawing/2014/main" id="{F1BFA4B2-4646-4A51-5434-1AB61914F76A}"/>
                      </a:ext>
                    </a:extLst>
                  </p:cNvPr>
                  <p:cNvSpPr>
                    <a:spLocks/>
                  </p:cNvSpPr>
                  <p:nvPr/>
                </p:nvSpPr>
                <p:spPr>
                  <a:xfrm>
                    <a:off x="2268996" y="197923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2" name="Oval 122">
                    <a:extLst>
                      <a:ext uri="{FF2B5EF4-FFF2-40B4-BE49-F238E27FC236}">
                        <a16:creationId xmlns:a16="http://schemas.microsoft.com/office/drawing/2014/main" id="{CDFB79A8-69B8-C856-461A-242208B38CBC}"/>
                      </a:ext>
                    </a:extLst>
                  </p:cNvPr>
                  <p:cNvSpPr>
                    <a:spLocks/>
                  </p:cNvSpPr>
                  <p:nvPr/>
                </p:nvSpPr>
                <p:spPr>
                  <a:xfrm>
                    <a:off x="2520949" y="1696221"/>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3" name="Oval 123">
                    <a:extLst>
                      <a:ext uri="{FF2B5EF4-FFF2-40B4-BE49-F238E27FC236}">
                        <a16:creationId xmlns:a16="http://schemas.microsoft.com/office/drawing/2014/main" id="{D92374AC-877F-2C8E-B6D4-995E263A5A1E}"/>
                      </a:ext>
                    </a:extLst>
                  </p:cNvPr>
                  <p:cNvSpPr>
                    <a:spLocks/>
                  </p:cNvSpPr>
                  <p:nvPr/>
                </p:nvSpPr>
                <p:spPr>
                  <a:xfrm>
                    <a:off x="1968502" y="1210173"/>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4" name="Oval 124">
                    <a:extLst>
                      <a:ext uri="{FF2B5EF4-FFF2-40B4-BE49-F238E27FC236}">
                        <a16:creationId xmlns:a16="http://schemas.microsoft.com/office/drawing/2014/main" id="{8A4A5C77-4D71-44E3-8757-3BD76B51E444}"/>
                      </a:ext>
                    </a:extLst>
                  </p:cNvPr>
                  <p:cNvSpPr>
                    <a:spLocks/>
                  </p:cNvSpPr>
                  <p:nvPr/>
                </p:nvSpPr>
                <p:spPr>
                  <a:xfrm>
                    <a:off x="976971" y="209353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5" name="Oval 125">
                    <a:extLst>
                      <a:ext uri="{FF2B5EF4-FFF2-40B4-BE49-F238E27FC236}">
                        <a16:creationId xmlns:a16="http://schemas.microsoft.com/office/drawing/2014/main" id="{CB926DD1-ED2F-F151-A74A-53221F207A39}"/>
                      </a:ext>
                    </a:extLst>
                  </p:cNvPr>
                  <p:cNvSpPr>
                    <a:spLocks/>
                  </p:cNvSpPr>
                  <p:nvPr/>
                </p:nvSpPr>
                <p:spPr>
                  <a:xfrm>
                    <a:off x="1230317" y="126732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06" name="Straight Connector 126">
                    <a:extLst>
                      <a:ext uri="{FF2B5EF4-FFF2-40B4-BE49-F238E27FC236}">
                        <a16:creationId xmlns:a16="http://schemas.microsoft.com/office/drawing/2014/main" id="{1FFAE2EA-4355-DF85-09A1-898505AEE00A}"/>
                      </a:ext>
                    </a:extLst>
                  </p:cNvPr>
                  <p:cNvCxnSpPr>
                    <a:cxnSpLocks/>
                    <a:stCxn id="198" idx="5"/>
                    <a:endCxn id="194" idx="1"/>
                  </p:cNvCxnSpPr>
                  <p:nvPr/>
                </p:nvCxnSpPr>
                <p:spPr>
                  <a:xfrm>
                    <a:off x="1423499" y="1577837"/>
                    <a:ext cx="155312" cy="14118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7" name="Straight Connector 127">
                    <a:extLst>
                      <a:ext uri="{FF2B5EF4-FFF2-40B4-BE49-F238E27FC236}">
                        <a16:creationId xmlns:a16="http://schemas.microsoft.com/office/drawing/2014/main" id="{F3E5BE3E-9B3D-1C71-CEE7-50B7DCC05457}"/>
                      </a:ext>
                    </a:extLst>
                  </p:cNvPr>
                  <p:cNvCxnSpPr>
                    <a:cxnSpLocks/>
                    <a:stCxn id="199" idx="6"/>
                    <a:endCxn id="194" idx="2"/>
                  </p:cNvCxnSpPr>
                  <p:nvPr/>
                </p:nvCxnSpPr>
                <p:spPr>
                  <a:xfrm>
                    <a:off x="1107007" y="1721456"/>
                    <a:ext cx="464617" cy="2857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128">
                    <a:extLst>
                      <a:ext uri="{FF2B5EF4-FFF2-40B4-BE49-F238E27FC236}">
                        <a16:creationId xmlns:a16="http://schemas.microsoft.com/office/drawing/2014/main" id="{4D9787D4-B348-52CC-8A30-3F0A25D1AA57}"/>
                      </a:ext>
                    </a:extLst>
                  </p:cNvPr>
                  <p:cNvCxnSpPr>
                    <a:cxnSpLocks/>
                    <a:stCxn id="196" idx="5"/>
                    <a:endCxn id="197" idx="4"/>
                  </p:cNvCxnSpPr>
                  <p:nvPr/>
                </p:nvCxnSpPr>
                <p:spPr>
                  <a:xfrm flipH="1" flipV="1">
                    <a:off x="1826350" y="1485900"/>
                    <a:ext cx="108435" cy="431658"/>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129">
                    <a:extLst>
                      <a:ext uri="{FF2B5EF4-FFF2-40B4-BE49-F238E27FC236}">
                        <a16:creationId xmlns:a16="http://schemas.microsoft.com/office/drawing/2014/main" id="{2CCAB583-DB5A-9903-43F8-C75941159CE6}"/>
                      </a:ext>
                    </a:extLst>
                  </p:cNvPr>
                  <p:cNvCxnSpPr>
                    <a:cxnSpLocks/>
                    <a:stCxn id="194" idx="5"/>
                    <a:endCxn id="196" idx="3"/>
                  </p:cNvCxnSpPr>
                  <p:nvPr/>
                </p:nvCxnSpPr>
                <p:spPr>
                  <a:xfrm>
                    <a:off x="1613515" y="1781034"/>
                    <a:ext cx="286567" cy="13652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Straight Connector 130">
                    <a:extLst>
                      <a:ext uri="{FF2B5EF4-FFF2-40B4-BE49-F238E27FC236}">
                        <a16:creationId xmlns:a16="http://schemas.microsoft.com/office/drawing/2014/main" id="{1B616E3E-0B69-DE69-6A2E-B0095BF5F2B1}"/>
                      </a:ext>
                    </a:extLst>
                  </p:cNvPr>
                  <p:cNvCxnSpPr>
                    <a:cxnSpLocks/>
                    <a:stCxn id="196" idx="4"/>
                    <a:endCxn id="195" idx="6"/>
                  </p:cNvCxnSpPr>
                  <p:nvPr/>
                </p:nvCxnSpPr>
                <p:spPr>
                  <a:xfrm flipH="1">
                    <a:off x="1731826" y="1930400"/>
                    <a:ext cx="185609" cy="3263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131">
                    <a:extLst>
                      <a:ext uri="{FF2B5EF4-FFF2-40B4-BE49-F238E27FC236}">
                        <a16:creationId xmlns:a16="http://schemas.microsoft.com/office/drawing/2014/main" id="{63EBE813-8B8F-219B-692A-D9543E4F4C9F}"/>
                      </a:ext>
                    </a:extLst>
                  </p:cNvPr>
                  <p:cNvCxnSpPr>
                    <a:cxnSpLocks/>
                    <a:stCxn id="205" idx="5"/>
                  </p:cNvCxnSpPr>
                  <p:nvPr/>
                </p:nvCxnSpPr>
                <p:spPr>
                  <a:xfrm>
                    <a:off x="1272207" y="1342169"/>
                    <a:ext cx="548621" cy="11848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132">
                    <a:extLst>
                      <a:ext uri="{FF2B5EF4-FFF2-40B4-BE49-F238E27FC236}">
                        <a16:creationId xmlns:a16="http://schemas.microsoft.com/office/drawing/2014/main" id="{840DF790-E68E-20FB-E2EC-67CA5473DE17}"/>
                      </a:ext>
                    </a:extLst>
                  </p:cNvPr>
                  <p:cNvCxnSpPr>
                    <a:cxnSpLocks/>
                    <a:endCxn id="202" idx="0"/>
                  </p:cNvCxnSpPr>
                  <p:nvPr/>
                </p:nvCxnSpPr>
                <p:spPr>
                  <a:xfrm>
                    <a:off x="2022475" y="1273620"/>
                    <a:ext cx="523013" cy="42260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133">
                    <a:extLst>
                      <a:ext uri="{FF2B5EF4-FFF2-40B4-BE49-F238E27FC236}">
                        <a16:creationId xmlns:a16="http://schemas.microsoft.com/office/drawing/2014/main" id="{EDB015E4-A51E-765B-FB85-CABE2DD33775}"/>
                      </a:ext>
                    </a:extLst>
                  </p:cNvPr>
                  <p:cNvCxnSpPr>
                    <a:cxnSpLocks/>
                    <a:endCxn id="197" idx="7"/>
                  </p:cNvCxnSpPr>
                  <p:nvPr/>
                </p:nvCxnSpPr>
                <p:spPr>
                  <a:xfrm flipH="1">
                    <a:off x="1843701" y="1273620"/>
                    <a:ext cx="124732" cy="13743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4" name="Straight Connector 134">
                    <a:extLst>
                      <a:ext uri="{FF2B5EF4-FFF2-40B4-BE49-F238E27FC236}">
                        <a16:creationId xmlns:a16="http://schemas.microsoft.com/office/drawing/2014/main" id="{FFD33BCC-78AF-6EED-79D4-F736DD6E2F9C}"/>
                      </a:ext>
                    </a:extLst>
                  </p:cNvPr>
                  <p:cNvCxnSpPr>
                    <a:cxnSpLocks/>
                    <a:endCxn id="201" idx="3"/>
                  </p:cNvCxnSpPr>
                  <p:nvPr/>
                </p:nvCxnSpPr>
                <p:spPr>
                  <a:xfrm flipH="1">
                    <a:off x="2276182" y="1745094"/>
                    <a:ext cx="265711" cy="308989"/>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Straight Connector 135">
                    <a:extLst>
                      <a:ext uri="{FF2B5EF4-FFF2-40B4-BE49-F238E27FC236}">
                        <a16:creationId xmlns:a16="http://schemas.microsoft.com/office/drawing/2014/main" id="{C2DAEF0B-4E0C-3387-82FB-1C7148B8B8DC}"/>
                      </a:ext>
                    </a:extLst>
                  </p:cNvPr>
                  <p:cNvCxnSpPr>
                    <a:cxnSpLocks/>
                    <a:endCxn id="204" idx="0"/>
                  </p:cNvCxnSpPr>
                  <p:nvPr/>
                </p:nvCxnSpPr>
                <p:spPr>
                  <a:xfrm flipH="1">
                    <a:off x="1001510" y="1745662"/>
                    <a:ext cx="83408" cy="34786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6" name="Straight Connector 136">
                    <a:extLst>
                      <a:ext uri="{FF2B5EF4-FFF2-40B4-BE49-F238E27FC236}">
                        <a16:creationId xmlns:a16="http://schemas.microsoft.com/office/drawing/2014/main" id="{FA6B696B-9108-B18E-BA1A-C7CB84CA475E}"/>
                      </a:ext>
                    </a:extLst>
                  </p:cNvPr>
                  <p:cNvCxnSpPr>
                    <a:cxnSpLocks/>
                    <a:stCxn id="204" idx="3"/>
                    <a:endCxn id="193" idx="0"/>
                  </p:cNvCxnSpPr>
                  <p:nvPr/>
                </p:nvCxnSpPr>
                <p:spPr>
                  <a:xfrm>
                    <a:off x="984158" y="2168379"/>
                    <a:ext cx="183565" cy="23789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137">
                    <a:extLst>
                      <a:ext uri="{FF2B5EF4-FFF2-40B4-BE49-F238E27FC236}">
                        <a16:creationId xmlns:a16="http://schemas.microsoft.com/office/drawing/2014/main" id="{03369101-B70F-FB91-E552-9D1593E3D9C1}"/>
                      </a:ext>
                    </a:extLst>
                  </p:cNvPr>
                  <p:cNvCxnSpPr>
                    <a:cxnSpLocks/>
                    <a:stCxn id="200" idx="5"/>
                    <a:endCxn id="195" idx="4"/>
                  </p:cNvCxnSpPr>
                  <p:nvPr/>
                </p:nvCxnSpPr>
                <p:spPr>
                  <a:xfrm flipV="1">
                    <a:off x="1518263" y="2300584"/>
                    <a:ext cx="189024" cy="817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93" name="Oval 113">
                  <a:extLst>
                    <a:ext uri="{FF2B5EF4-FFF2-40B4-BE49-F238E27FC236}">
                      <a16:creationId xmlns:a16="http://schemas.microsoft.com/office/drawing/2014/main" id="{E5931F1A-618D-5F75-54BA-184FCAC44F88}"/>
                    </a:ext>
                  </a:extLst>
                </p:cNvPr>
                <p:cNvSpPr>
                  <a:spLocks/>
                </p:cNvSpPr>
                <p:nvPr/>
              </p:nvSpPr>
              <p:spPr>
                <a:xfrm>
                  <a:off x="5759389" y="1916529"/>
                  <a:ext cx="28572" cy="27597"/>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52" name="Group 72">
                <a:extLst>
                  <a:ext uri="{FF2B5EF4-FFF2-40B4-BE49-F238E27FC236}">
                    <a16:creationId xmlns:a16="http://schemas.microsoft.com/office/drawing/2014/main" id="{FFE76DFB-A472-35C5-68C2-9DA88C8E2717}"/>
                  </a:ext>
                </a:extLst>
              </p:cNvPr>
              <p:cNvGrpSpPr/>
              <p:nvPr/>
            </p:nvGrpSpPr>
            <p:grpSpPr>
              <a:xfrm>
                <a:off x="7247021" y="1088039"/>
                <a:ext cx="874151" cy="404025"/>
                <a:chOff x="5662621" y="1540102"/>
                <a:chExt cx="927475" cy="404025"/>
              </a:xfrm>
              <a:solidFill>
                <a:srgbClr val="2A31ED"/>
              </a:solidFill>
            </p:grpSpPr>
            <p:grpSp>
              <p:nvGrpSpPr>
                <p:cNvPr id="166" name="Group 86">
                  <a:extLst>
                    <a:ext uri="{FF2B5EF4-FFF2-40B4-BE49-F238E27FC236}">
                      <a16:creationId xmlns:a16="http://schemas.microsoft.com/office/drawing/2014/main" id="{798D8F6D-4C61-CF74-7D61-321C165FBF8B}"/>
                    </a:ext>
                  </a:extLst>
                </p:cNvPr>
                <p:cNvGrpSpPr/>
                <p:nvPr/>
              </p:nvGrpSpPr>
              <p:grpSpPr>
                <a:xfrm>
                  <a:off x="5662621" y="1540102"/>
                  <a:ext cx="927475" cy="376428"/>
                  <a:chOff x="976969" y="1210173"/>
                  <a:chExt cx="1593064" cy="1196107"/>
                </a:xfrm>
                <a:grpFill/>
              </p:grpSpPr>
              <p:sp>
                <p:nvSpPr>
                  <p:cNvPr id="168" name="Oval 88">
                    <a:extLst>
                      <a:ext uri="{FF2B5EF4-FFF2-40B4-BE49-F238E27FC236}">
                        <a16:creationId xmlns:a16="http://schemas.microsoft.com/office/drawing/2014/main" id="{A5E6751F-1DF0-E129-494F-FF260C60E16A}"/>
                      </a:ext>
                    </a:extLst>
                  </p:cNvPr>
                  <p:cNvSpPr>
                    <a:spLocks/>
                  </p:cNvSpPr>
                  <p:nvPr/>
                </p:nvSpPr>
                <p:spPr>
                  <a:xfrm>
                    <a:off x="1571631" y="170618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9" name="Oval 89">
                    <a:extLst>
                      <a:ext uri="{FF2B5EF4-FFF2-40B4-BE49-F238E27FC236}">
                        <a16:creationId xmlns:a16="http://schemas.microsoft.com/office/drawing/2014/main" id="{B5EF3D0C-5658-F4C8-47C0-E4DD359263CA}"/>
                      </a:ext>
                    </a:extLst>
                  </p:cNvPr>
                  <p:cNvSpPr>
                    <a:spLocks/>
                  </p:cNvSpPr>
                  <p:nvPr/>
                </p:nvSpPr>
                <p:spPr>
                  <a:xfrm>
                    <a:off x="1682756" y="2212894"/>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0" name="Oval 90">
                    <a:extLst>
                      <a:ext uri="{FF2B5EF4-FFF2-40B4-BE49-F238E27FC236}">
                        <a16:creationId xmlns:a16="http://schemas.microsoft.com/office/drawing/2014/main" id="{D8C7858D-A8EC-E985-1206-7BEA11AF8A6D}"/>
                      </a:ext>
                    </a:extLst>
                  </p:cNvPr>
                  <p:cNvSpPr>
                    <a:spLocks/>
                  </p:cNvSpPr>
                  <p:nvPr/>
                </p:nvSpPr>
                <p:spPr>
                  <a:xfrm>
                    <a:off x="1892902" y="18427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1" name="Oval 91">
                    <a:extLst>
                      <a:ext uri="{FF2B5EF4-FFF2-40B4-BE49-F238E27FC236}">
                        <a16:creationId xmlns:a16="http://schemas.microsoft.com/office/drawing/2014/main" id="{8CADE367-82A0-1BB9-35FA-284EBC837771}"/>
                      </a:ext>
                    </a:extLst>
                  </p:cNvPr>
                  <p:cNvSpPr>
                    <a:spLocks/>
                  </p:cNvSpPr>
                  <p:nvPr/>
                </p:nvSpPr>
                <p:spPr>
                  <a:xfrm>
                    <a:off x="1801818" y="13982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2" name="Oval 92">
                    <a:extLst>
                      <a:ext uri="{FF2B5EF4-FFF2-40B4-BE49-F238E27FC236}">
                        <a16:creationId xmlns:a16="http://schemas.microsoft.com/office/drawing/2014/main" id="{3C1CAEC5-022E-D6E7-BB9D-C76764B40AEA}"/>
                      </a:ext>
                    </a:extLst>
                  </p:cNvPr>
                  <p:cNvSpPr>
                    <a:spLocks/>
                  </p:cNvSpPr>
                  <p:nvPr/>
                </p:nvSpPr>
                <p:spPr>
                  <a:xfrm>
                    <a:off x="1381616" y="1502988"/>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3" name="Oval 93">
                    <a:extLst>
                      <a:ext uri="{FF2B5EF4-FFF2-40B4-BE49-F238E27FC236}">
                        <a16:creationId xmlns:a16="http://schemas.microsoft.com/office/drawing/2014/main" id="{8795E92A-535F-91A5-4C7B-713D9C74CCEE}"/>
                      </a:ext>
                    </a:extLst>
                  </p:cNvPr>
                  <p:cNvSpPr>
                    <a:spLocks/>
                  </p:cNvSpPr>
                  <p:nvPr/>
                </p:nvSpPr>
                <p:spPr>
                  <a:xfrm>
                    <a:off x="1057937" y="16776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4" name="Oval 94">
                    <a:extLst>
                      <a:ext uri="{FF2B5EF4-FFF2-40B4-BE49-F238E27FC236}">
                        <a16:creationId xmlns:a16="http://schemas.microsoft.com/office/drawing/2014/main" id="{907D41AA-3D69-E7EE-CD9A-D2E3612560B6}"/>
                      </a:ext>
                    </a:extLst>
                  </p:cNvPr>
                  <p:cNvSpPr>
                    <a:spLocks/>
                  </p:cNvSpPr>
                  <p:nvPr/>
                </p:nvSpPr>
                <p:spPr>
                  <a:xfrm>
                    <a:off x="1476380" y="2307446"/>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5" name="Oval 95">
                    <a:extLst>
                      <a:ext uri="{FF2B5EF4-FFF2-40B4-BE49-F238E27FC236}">
                        <a16:creationId xmlns:a16="http://schemas.microsoft.com/office/drawing/2014/main" id="{8C3AC9D5-2503-5F9E-BDF0-DA80E8BD990F}"/>
                      </a:ext>
                    </a:extLst>
                  </p:cNvPr>
                  <p:cNvSpPr>
                    <a:spLocks/>
                  </p:cNvSpPr>
                  <p:nvPr/>
                </p:nvSpPr>
                <p:spPr>
                  <a:xfrm>
                    <a:off x="2269003" y="197923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6" name="Oval 96">
                    <a:extLst>
                      <a:ext uri="{FF2B5EF4-FFF2-40B4-BE49-F238E27FC236}">
                        <a16:creationId xmlns:a16="http://schemas.microsoft.com/office/drawing/2014/main" id="{29BC8BCC-1E4D-A9E8-DF78-F79209BABA6E}"/>
                      </a:ext>
                    </a:extLst>
                  </p:cNvPr>
                  <p:cNvSpPr>
                    <a:spLocks/>
                  </p:cNvSpPr>
                  <p:nvPr/>
                </p:nvSpPr>
                <p:spPr>
                  <a:xfrm>
                    <a:off x="2520956" y="1696221"/>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7" name="Oval 97">
                    <a:extLst>
                      <a:ext uri="{FF2B5EF4-FFF2-40B4-BE49-F238E27FC236}">
                        <a16:creationId xmlns:a16="http://schemas.microsoft.com/office/drawing/2014/main" id="{5C881A19-BCCA-FC34-C1AE-54C0BAD76111}"/>
                      </a:ext>
                    </a:extLst>
                  </p:cNvPr>
                  <p:cNvSpPr>
                    <a:spLocks/>
                  </p:cNvSpPr>
                  <p:nvPr/>
                </p:nvSpPr>
                <p:spPr>
                  <a:xfrm>
                    <a:off x="1968499" y="1210173"/>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8" name="Oval 98">
                    <a:extLst>
                      <a:ext uri="{FF2B5EF4-FFF2-40B4-BE49-F238E27FC236}">
                        <a16:creationId xmlns:a16="http://schemas.microsoft.com/office/drawing/2014/main" id="{AAF8D977-16CA-474B-0DA3-BE2F1CEF9A2E}"/>
                      </a:ext>
                    </a:extLst>
                  </p:cNvPr>
                  <p:cNvSpPr>
                    <a:spLocks/>
                  </p:cNvSpPr>
                  <p:nvPr/>
                </p:nvSpPr>
                <p:spPr>
                  <a:xfrm>
                    <a:off x="976969" y="209353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9" name="Oval 99">
                    <a:extLst>
                      <a:ext uri="{FF2B5EF4-FFF2-40B4-BE49-F238E27FC236}">
                        <a16:creationId xmlns:a16="http://schemas.microsoft.com/office/drawing/2014/main" id="{79E37717-5335-0DB9-FBA0-541E2CA509B2}"/>
                      </a:ext>
                    </a:extLst>
                  </p:cNvPr>
                  <p:cNvSpPr>
                    <a:spLocks/>
                  </p:cNvSpPr>
                  <p:nvPr/>
                </p:nvSpPr>
                <p:spPr>
                  <a:xfrm>
                    <a:off x="1230310" y="126732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80" name="Straight Connector 100">
                    <a:extLst>
                      <a:ext uri="{FF2B5EF4-FFF2-40B4-BE49-F238E27FC236}">
                        <a16:creationId xmlns:a16="http://schemas.microsoft.com/office/drawing/2014/main" id="{53825808-4EA5-6690-E971-18369885900D}"/>
                      </a:ext>
                    </a:extLst>
                  </p:cNvPr>
                  <p:cNvCxnSpPr>
                    <a:cxnSpLocks/>
                    <a:stCxn id="172" idx="5"/>
                    <a:endCxn id="168" idx="1"/>
                  </p:cNvCxnSpPr>
                  <p:nvPr/>
                </p:nvCxnSpPr>
                <p:spPr>
                  <a:xfrm>
                    <a:off x="1423506" y="1577837"/>
                    <a:ext cx="155312" cy="1411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1" name="Straight Connector 101">
                    <a:extLst>
                      <a:ext uri="{FF2B5EF4-FFF2-40B4-BE49-F238E27FC236}">
                        <a16:creationId xmlns:a16="http://schemas.microsoft.com/office/drawing/2014/main" id="{4AD43746-A1E1-A3C3-A322-F8A13DE283D9}"/>
                      </a:ext>
                    </a:extLst>
                  </p:cNvPr>
                  <p:cNvCxnSpPr>
                    <a:cxnSpLocks/>
                    <a:stCxn id="173" idx="6"/>
                    <a:endCxn id="172" idx="5"/>
                  </p:cNvCxnSpPr>
                  <p:nvPr/>
                </p:nvCxnSpPr>
                <p:spPr>
                  <a:xfrm flipV="1">
                    <a:off x="1107015" y="1577837"/>
                    <a:ext cx="316491" cy="143618"/>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2" name="Straight Connector 102">
                    <a:extLst>
                      <a:ext uri="{FF2B5EF4-FFF2-40B4-BE49-F238E27FC236}">
                        <a16:creationId xmlns:a16="http://schemas.microsoft.com/office/drawing/2014/main" id="{7478BD6A-3B00-0C88-7CB7-D14D3AF72F9D}"/>
                      </a:ext>
                    </a:extLst>
                  </p:cNvPr>
                  <p:cNvCxnSpPr>
                    <a:cxnSpLocks/>
                    <a:stCxn id="168" idx="5"/>
                    <a:endCxn id="171" idx="4"/>
                  </p:cNvCxnSpPr>
                  <p:nvPr/>
                </p:nvCxnSpPr>
                <p:spPr>
                  <a:xfrm flipV="1">
                    <a:off x="1613521" y="1485900"/>
                    <a:ext cx="212837" cy="295133"/>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3" name="Straight Connector 103">
                    <a:extLst>
                      <a:ext uri="{FF2B5EF4-FFF2-40B4-BE49-F238E27FC236}">
                        <a16:creationId xmlns:a16="http://schemas.microsoft.com/office/drawing/2014/main" id="{450BF47C-0905-04B5-A7F5-CA949A87C1FC}"/>
                      </a:ext>
                    </a:extLst>
                  </p:cNvPr>
                  <p:cNvCxnSpPr>
                    <a:cxnSpLocks/>
                    <a:stCxn id="168" idx="5"/>
                    <a:endCxn id="170" idx="3"/>
                  </p:cNvCxnSpPr>
                  <p:nvPr/>
                </p:nvCxnSpPr>
                <p:spPr>
                  <a:xfrm>
                    <a:off x="1613521" y="1781034"/>
                    <a:ext cx="286568" cy="136525"/>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4" name="Straight Connector 104">
                    <a:extLst>
                      <a:ext uri="{FF2B5EF4-FFF2-40B4-BE49-F238E27FC236}">
                        <a16:creationId xmlns:a16="http://schemas.microsoft.com/office/drawing/2014/main" id="{3B127426-54FD-DAB6-5509-6E2C56083298}"/>
                      </a:ext>
                    </a:extLst>
                  </p:cNvPr>
                  <p:cNvCxnSpPr>
                    <a:cxnSpLocks/>
                    <a:stCxn id="170" idx="4"/>
                    <a:endCxn id="169" idx="6"/>
                  </p:cNvCxnSpPr>
                  <p:nvPr/>
                </p:nvCxnSpPr>
                <p:spPr>
                  <a:xfrm flipH="1">
                    <a:off x="1731833" y="1930400"/>
                    <a:ext cx="185609" cy="32634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5" name="Straight Connector 105">
                    <a:extLst>
                      <a:ext uri="{FF2B5EF4-FFF2-40B4-BE49-F238E27FC236}">
                        <a16:creationId xmlns:a16="http://schemas.microsoft.com/office/drawing/2014/main" id="{3F0CB984-63E4-CE8C-5E37-C250EA93F116}"/>
                      </a:ext>
                    </a:extLst>
                  </p:cNvPr>
                  <p:cNvCxnSpPr>
                    <a:cxnSpLocks/>
                    <a:stCxn id="179" idx="5"/>
                    <a:endCxn id="172" idx="1"/>
                  </p:cNvCxnSpPr>
                  <p:nvPr/>
                </p:nvCxnSpPr>
                <p:spPr>
                  <a:xfrm>
                    <a:off x="1272200" y="1342171"/>
                    <a:ext cx="116603" cy="173661"/>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6" name="Straight Connector 106">
                    <a:extLst>
                      <a:ext uri="{FF2B5EF4-FFF2-40B4-BE49-F238E27FC236}">
                        <a16:creationId xmlns:a16="http://schemas.microsoft.com/office/drawing/2014/main" id="{2C465D23-FE73-AE3C-5930-65A8D579CD0D}"/>
                      </a:ext>
                    </a:extLst>
                  </p:cNvPr>
                  <p:cNvCxnSpPr>
                    <a:cxnSpLocks/>
                    <a:endCxn id="175" idx="4"/>
                  </p:cNvCxnSpPr>
                  <p:nvPr/>
                </p:nvCxnSpPr>
                <p:spPr>
                  <a:xfrm>
                    <a:off x="1924597" y="1882479"/>
                    <a:ext cx="368945" cy="184446"/>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7" name="Straight Connector 107">
                    <a:extLst>
                      <a:ext uri="{FF2B5EF4-FFF2-40B4-BE49-F238E27FC236}">
                        <a16:creationId xmlns:a16="http://schemas.microsoft.com/office/drawing/2014/main" id="{2F3AE053-39AF-0469-3DC5-861CE9713CCA}"/>
                      </a:ext>
                    </a:extLst>
                  </p:cNvPr>
                  <p:cNvCxnSpPr>
                    <a:cxnSpLocks/>
                    <a:endCxn id="170" idx="5"/>
                  </p:cNvCxnSpPr>
                  <p:nvPr/>
                </p:nvCxnSpPr>
                <p:spPr>
                  <a:xfrm flipH="1">
                    <a:off x="1934792" y="1273621"/>
                    <a:ext cx="33641" cy="643935"/>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8" name="Straight Connector 108">
                    <a:extLst>
                      <a:ext uri="{FF2B5EF4-FFF2-40B4-BE49-F238E27FC236}">
                        <a16:creationId xmlns:a16="http://schemas.microsoft.com/office/drawing/2014/main" id="{3430BFA6-6FA9-68CE-9220-364E26F1132C}"/>
                      </a:ext>
                    </a:extLst>
                  </p:cNvPr>
                  <p:cNvCxnSpPr>
                    <a:cxnSpLocks/>
                    <a:endCxn id="175" idx="3"/>
                  </p:cNvCxnSpPr>
                  <p:nvPr/>
                </p:nvCxnSpPr>
                <p:spPr>
                  <a:xfrm flipH="1">
                    <a:off x="2276190" y="1745094"/>
                    <a:ext cx="265705" cy="3089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89" name="Straight Connector 109">
                    <a:extLst>
                      <a:ext uri="{FF2B5EF4-FFF2-40B4-BE49-F238E27FC236}">
                        <a16:creationId xmlns:a16="http://schemas.microsoft.com/office/drawing/2014/main" id="{665F5873-4FF9-4EA6-2AB6-1928E16BB3CC}"/>
                      </a:ext>
                    </a:extLst>
                  </p:cNvPr>
                  <p:cNvCxnSpPr>
                    <a:cxnSpLocks/>
                    <a:endCxn id="178" idx="0"/>
                  </p:cNvCxnSpPr>
                  <p:nvPr/>
                </p:nvCxnSpPr>
                <p:spPr>
                  <a:xfrm flipH="1" flipV="1">
                    <a:off x="1001508" y="2093532"/>
                    <a:ext cx="526956" cy="28259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90" name="Straight Connector 110">
                    <a:extLst>
                      <a:ext uri="{FF2B5EF4-FFF2-40B4-BE49-F238E27FC236}">
                        <a16:creationId xmlns:a16="http://schemas.microsoft.com/office/drawing/2014/main" id="{7935F30F-9BEE-12BF-53BD-89FD723956A9}"/>
                      </a:ext>
                    </a:extLst>
                  </p:cNvPr>
                  <p:cNvCxnSpPr>
                    <a:cxnSpLocks/>
                    <a:stCxn id="178" idx="3"/>
                    <a:endCxn id="167" idx="0"/>
                  </p:cNvCxnSpPr>
                  <p:nvPr/>
                </p:nvCxnSpPr>
                <p:spPr>
                  <a:xfrm>
                    <a:off x="984156" y="2168381"/>
                    <a:ext cx="183556" cy="23789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91" name="Straight Connector 111">
                    <a:extLst>
                      <a:ext uri="{FF2B5EF4-FFF2-40B4-BE49-F238E27FC236}">
                        <a16:creationId xmlns:a16="http://schemas.microsoft.com/office/drawing/2014/main" id="{4A395290-D9E6-5EC5-486C-2AB727A09A6F}"/>
                      </a:ext>
                    </a:extLst>
                  </p:cNvPr>
                  <p:cNvCxnSpPr>
                    <a:cxnSpLocks/>
                    <a:stCxn id="174" idx="5"/>
                    <a:endCxn id="173" idx="4"/>
                  </p:cNvCxnSpPr>
                  <p:nvPr/>
                </p:nvCxnSpPr>
                <p:spPr>
                  <a:xfrm flipH="1" flipV="1">
                    <a:off x="1082477" y="1765300"/>
                    <a:ext cx="435792" cy="616993"/>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grpSp>
            <p:sp>
              <p:nvSpPr>
                <p:cNvPr id="167" name="Oval 87">
                  <a:extLst>
                    <a:ext uri="{FF2B5EF4-FFF2-40B4-BE49-F238E27FC236}">
                      <a16:creationId xmlns:a16="http://schemas.microsoft.com/office/drawing/2014/main" id="{02AD0AF8-E4BA-902A-1D9D-01D3224B3EFE}"/>
                    </a:ext>
                  </a:extLst>
                </p:cNvPr>
                <p:cNvSpPr>
                  <a:spLocks/>
                </p:cNvSpPr>
                <p:nvPr/>
              </p:nvSpPr>
              <p:spPr>
                <a:xfrm>
                  <a:off x="5759385" y="1916530"/>
                  <a:ext cx="28572" cy="27597"/>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53" name="Group 73">
                <a:extLst>
                  <a:ext uri="{FF2B5EF4-FFF2-40B4-BE49-F238E27FC236}">
                    <a16:creationId xmlns:a16="http://schemas.microsoft.com/office/drawing/2014/main" id="{BA81FDFA-D444-CB0B-03B8-456D6ECF31D2}"/>
                  </a:ext>
                </a:extLst>
              </p:cNvPr>
              <p:cNvGrpSpPr/>
              <p:nvPr/>
            </p:nvGrpSpPr>
            <p:grpSpPr>
              <a:xfrm>
                <a:off x="7250965" y="599416"/>
                <a:ext cx="877829" cy="865051"/>
                <a:chOff x="5639867" y="1533253"/>
                <a:chExt cx="877829" cy="993716"/>
              </a:xfrm>
            </p:grpSpPr>
            <p:cxnSp>
              <p:nvCxnSpPr>
                <p:cNvPr id="154" name="Straight Connector 74">
                  <a:extLst>
                    <a:ext uri="{FF2B5EF4-FFF2-40B4-BE49-F238E27FC236}">
                      <a16:creationId xmlns:a16="http://schemas.microsoft.com/office/drawing/2014/main" id="{B57BF96E-4515-BAD4-8D4D-50A9A22388E3}"/>
                    </a:ext>
                  </a:extLst>
                </p:cNvPr>
                <p:cNvCxnSpPr>
                  <a:cxnSpLocks/>
                  <a:endCxn id="176" idx="7"/>
                </p:cNvCxnSpPr>
                <p:nvPr/>
              </p:nvCxnSpPr>
              <p:spPr>
                <a:xfrm flipH="1">
                  <a:off x="6506129" y="1713092"/>
                  <a:ext cx="11567" cy="56181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75">
                  <a:extLst>
                    <a:ext uri="{FF2B5EF4-FFF2-40B4-BE49-F238E27FC236}">
                      <a16:creationId xmlns:a16="http://schemas.microsoft.com/office/drawing/2014/main" id="{B7D6881D-4456-F2B0-E4EC-0E84BEF844B3}"/>
                    </a:ext>
                  </a:extLst>
                </p:cNvPr>
                <p:cNvCxnSpPr>
                  <a:cxnSpLocks/>
                  <a:stCxn id="201" idx="3"/>
                  <a:endCxn id="175" idx="0"/>
                </p:cNvCxnSpPr>
                <p:nvPr/>
              </p:nvCxnSpPr>
              <p:spPr>
                <a:xfrm flipH="1">
                  <a:off x="6358357" y="1806642"/>
                  <a:ext cx="11700"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6" name="Straight Connector 76">
                  <a:extLst>
                    <a:ext uri="{FF2B5EF4-FFF2-40B4-BE49-F238E27FC236}">
                      <a16:creationId xmlns:a16="http://schemas.microsoft.com/office/drawing/2014/main" id="{FEA6E7BA-7829-6D10-A10F-88A6D8E49C5F}"/>
                    </a:ext>
                  </a:extLst>
                </p:cNvPr>
                <p:cNvCxnSpPr>
                  <a:cxnSpLocks/>
                  <a:stCxn id="203" idx="4"/>
                  <a:endCxn id="177" idx="0"/>
                </p:cNvCxnSpPr>
                <p:nvPr/>
              </p:nvCxnSpPr>
              <p:spPr>
                <a:xfrm flipH="1">
                  <a:off x="6193464" y="1533253"/>
                  <a:ext cx="21228"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7" name="Straight Connector 77">
                  <a:extLst>
                    <a:ext uri="{FF2B5EF4-FFF2-40B4-BE49-F238E27FC236}">
                      <a16:creationId xmlns:a16="http://schemas.microsoft.com/office/drawing/2014/main" id="{4638A649-505B-FA66-2EB0-4ABB6191E39B}"/>
                    </a:ext>
                  </a:extLst>
                </p:cNvPr>
                <p:cNvCxnSpPr>
                  <a:cxnSpLocks/>
                  <a:stCxn id="205" idx="4"/>
                </p:cNvCxnSpPr>
                <p:nvPr/>
              </p:nvCxnSpPr>
              <p:spPr>
                <a:xfrm flipH="1">
                  <a:off x="5793037" y="1553913"/>
                  <a:ext cx="16596" cy="55380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78">
                  <a:extLst>
                    <a:ext uri="{FF2B5EF4-FFF2-40B4-BE49-F238E27FC236}">
                      <a16:creationId xmlns:a16="http://schemas.microsoft.com/office/drawing/2014/main" id="{180B6696-6A3F-914C-929B-FC20FB8AC131}"/>
                    </a:ext>
                  </a:extLst>
                </p:cNvPr>
                <p:cNvCxnSpPr>
                  <a:cxnSpLocks/>
                  <a:stCxn id="200" idx="4"/>
                  <a:endCxn id="174" idx="0"/>
                </p:cNvCxnSpPr>
                <p:nvPr/>
              </p:nvCxnSpPr>
              <p:spPr>
                <a:xfrm flipH="1">
                  <a:off x="5923426" y="1929940"/>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59" name="Straight Connector 79">
                  <a:extLst>
                    <a:ext uri="{FF2B5EF4-FFF2-40B4-BE49-F238E27FC236}">
                      <a16:creationId xmlns:a16="http://schemas.microsoft.com/office/drawing/2014/main" id="{5E1E5269-5433-488A-E9E2-B91CC5B49E45}"/>
                    </a:ext>
                  </a:extLst>
                </p:cNvPr>
                <p:cNvCxnSpPr>
                  <a:cxnSpLocks/>
                  <a:endCxn id="172" idx="0"/>
                </p:cNvCxnSpPr>
                <p:nvPr/>
              </p:nvCxnSpPr>
              <p:spPr>
                <a:xfrm flipH="1">
                  <a:off x="5871423" y="1646375"/>
                  <a:ext cx="17247" cy="55403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60" name="Straight Connector 80">
                  <a:extLst>
                    <a:ext uri="{FF2B5EF4-FFF2-40B4-BE49-F238E27FC236}">
                      <a16:creationId xmlns:a16="http://schemas.microsoft.com/office/drawing/2014/main" id="{EA93A08F-6713-6D6D-EF71-01BCCA44A1A4}"/>
                    </a:ext>
                  </a:extLst>
                </p:cNvPr>
                <p:cNvCxnSpPr>
                  <a:cxnSpLocks/>
                  <a:endCxn id="169" idx="0"/>
                </p:cNvCxnSpPr>
                <p:nvPr/>
              </p:nvCxnSpPr>
              <p:spPr>
                <a:xfrm flipH="1">
                  <a:off x="6036665" y="1897395"/>
                  <a:ext cx="17806" cy="55965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81">
                  <a:extLst>
                    <a:ext uri="{FF2B5EF4-FFF2-40B4-BE49-F238E27FC236}">
                      <a16:creationId xmlns:a16="http://schemas.microsoft.com/office/drawing/2014/main" id="{5BDABC7B-A151-4967-C4F7-FC6EF7258F1B}"/>
                    </a:ext>
                  </a:extLst>
                </p:cNvPr>
                <p:cNvCxnSpPr>
                  <a:cxnSpLocks/>
                  <a:endCxn id="171" idx="0"/>
                </p:cNvCxnSpPr>
                <p:nvPr/>
              </p:nvCxnSpPr>
              <p:spPr>
                <a:xfrm flipH="1">
                  <a:off x="6101998" y="1606351"/>
                  <a:ext cx="12814" cy="55618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82">
                  <a:extLst>
                    <a:ext uri="{FF2B5EF4-FFF2-40B4-BE49-F238E27FC236}">
                      <a16:creationId xmlns:a16="http://schemas.microsoft.com/office/drawing/2014/main" id="{D8032013-9D4F-B08C-0479-204D0A84B0C6}"/>
                    </a:ext>
                  </a:extLst>
                </p:cNvPr>
                <p:cNvCxnSpPr>
                  <a:cxnSpLocks/>
                  <a:stCxn id="194" idx="4"/>
                  <a:endCxn id="168" idx="0"/>
                </p:cNvCxnSpPr>
                <p:nvPr/>
              </p:nvCxnSpPr>
              <p:spPr>
                <a:xfrm flipH="1">
                  <a:off x="5975693" y="1712572"/>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83">
                  <a:extLst>
                    <a:ext uri="{FF2B5EF4-FFF2-40B4-BE49-F238E27FC236}">
                      <a16:creationId xmlns:a16="http://schemas.microsoft.com/office/drawing/2014/main" id="{7009A100-513D-694A-33CD-F20E865E4359}"/>
                    </a:ext>
                  </a:extLst>
                </p:cNvPr>
                <p:cNvCxnSpPr>
                  <a:cxnSpLocks/>
                  <a:stCxn id="199" idx="4"/>
                  <a:endCxn id="173" idx="7"/>
                </p:cNvCxnSpPr>
                <p:nvPr/>
              </p:nvCxnSpPr>
              <p:spPr>
                <a:xfrm flipH="1">
                  <a:off x="5703338" y="1702241"/>
                  <a:ext cx="11703"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84">
                  <a:extLst>
                    <a:ext uri="{FF2B5EF4-FFF2-40B4-BE49-F238E27FC236}">
                      <a16:creationId xmlns:a16="http://schemas.microsoft.com/office/drawing/2014/main" id="{62013573-84D0-488B-10DE-AD4D6D8CC516}"/>
                    </a:ext>
                  </a:extLst>
                </p:cNvPr>
                <p:cNvCxnSpPr>
                  <a:cxnSpLocks/>
                  <a:endCxn id="178" idx="1"/>
                </p:cNvCxnSpPr>
                <p:nvPr/>
              </p:nvCxnSpPr>
              <p:spPr>
                <a:xfrm flipH="1">
                  <a:off x="5639867" y="1850664"/>
                  <a:ext cx="23653" cy="567882"/>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65" name="Straight Connector 85">
                  <a:extLst>
                    <a:ext uri="{FF2B5EF4-FFF2-40B4-BE49-F238E27FC236}">
                      <a16:creationId xmlns:a16="http://schemas.microsoft.com/office/drawing/2014/main" id="{C3A4C7C4-ECD3-DDE8-62E9-663A9D20957E}"/>
                    </a:ext>
                  </a:extLst>
                </p:cNvPr>
                <p:cNvCxnSpPr>
                  <a:cxnSpLocks/>
                  <a:stCxn id="193" idx="3"/>
                  <a:endCxn id="167" idx="0"/>
                </p:cNvCxnSpPr>
                <p:nvPr/>
              </p:nvCxnSpPr>
              <p:spPr>
                <a:xfrm flipH="1">
                  <a:off x="5740588" y="1961026"/>
                  <a:ext cx="11713" cy="565943"/>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143" name="Picture 173">
              <a:extLst>
                <a:ext uri="{FF2B5EF4-FFF2-40B4-BE49-F238E27FC236}">
                  <a16:creationId xmlns:a16="http://schemas.microsoft.com/office/drawing/2014/main" id="{4B9D6439-E798-E83B-1DCC-420F55729437}"/>
                </a:ext>
              </a:extLst>
            </p:cNvPr>
            <p:cNvPicPr>
              <a:picLocks noChangeAspect="1"/>
            </p:cNvPicPr>
            <p:nvPr/>
          </p:nvPicPr>
          <p:blipFill>
            <a:blip r:embed="rId6">
              <a:extLst>
                <a:ext uri="{BEBA8EAE-BF5A-486C-A8C5-ECC9F3942E4B}">
                  <a14:imgProps xmlns:a14="http://schemas.microsoft.com/office/drawing/2010/main">
                    <a14:imgLayer r:embed="rId11">
                      <a14:imgEffect>
                        <a14:saturation sat="66000"/>
                      </a14:imgEffect>
                    </a14:imgLayer>
                  </a14:imgProps>
                </a:ext>
              </a:extLst>
            </a:blip>
            <a:stretch>
              <a:fillRect/>
            </a:stretch>
          </p:blipFill>
          <p:spPr>
            <a:xfrm>
              <a:off x="7488665" y="2123784"/>
              <a:ext cx="256836" cy="647149"/>
            </a:xfrm>
            <a:prstGeom prst="rect">
              <a:avLst/>
            </a:prstGeom>
          </p:spPr>
        </p:pic>
        <p:pic>
          <p:nvPicPr>
            <p:cNvPr id="144" name="Picture 174">
              <a:extLst>
                <a:ext uri="{FF2B5EF4-FFF2-40B4-BE49-F238E27FC236}">
                  <a16:creationId xmlns:a16="http://schemas.microsoft.com/office/drawing/2014/main" id="{7E06F665-6F3B-9D23-6E3E-6850BE18AD92}"/>
                </a:ext>
              </a:extLst>
            </p:cNvPr>
            <p:cNvPicPr>
              <a:picLocks noChangeAspect="1"/>
            </p:cNvPicPr>
            <p:nvPr/>
          </p:nvPicPr>
          <p:blipFill>
            <a:blip r:embed="rId8">
              <a:extLst>
                <a:ext uri="{BEBA8EAE-BF5A-486C-A8C5-ECC9F3942E4B}">
                  <a14:imgProps xmlns:a14="http://schemas.microsoft.com/office/drawing/2010/main">
                    <a14:imgLayer r:embed="rId12">
                      <a14:imgEffect>
                        <a14:saturation sat="66000"/>
                      </a14:imgEffect>
                    </a14:imgLayer>
                  </a14:imgProps>
                </a:ext>
              </a:extLst>
            </a:blip>
            <a:stretch>
              <a:fillRect/>
            </a:stretch>
          </p:blipFill>
          <p:spPr>
            <a:xfrm>
              <a:off x="7489155" y="1472675"/>
              <a:ext cx="256836" cy="647790"/>
            </a:xfrm>
            <a:prstGeom prst="rect">
              <a:avLst/>
            </a:prstGeom>
          </p:spPr>
        </p:pic>
        <p:sp>
          <p:nvSpPr>
            <p:cNvPr id="146" name="TextBox 176">
              <a:extLst>
                <a:ext uri="{FF2B5EF4-FFF2-40B4-BE49-F238E27FC236}">
                  <a16:creationId xmlns:a16="http://schemas.microsoft.com/office/drawing/2014/main" id="{CC8C22B0-6168-BD5E-C563-70B6D45AA893}"/>
                </a:ext>
              </a:extLst>
            </p:cNvPr>
            <p:cNvSpPr txBox="1"/>
            <p:nvPr/>
          </p:nvSpPr>
          <p:spPr>
            <a:xfrm>
              <a:off x="7074583" y="2728378"/>
              <a:ext cx="1424020" cy="278811"/>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Node</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features</a:t>
              </a:r>
              <a:endParaRPr lang="en-US" dirty="0"/>
            </a:p>
          </p:txBody>
        </p:sp>
        <p:sp>
          <p:nvSpPr>
            <p:cNvPr id="148" name="TextBox 246">
              <a:extLst>
                <a:ext uri="{FF2B5EF4-FFF2-40B4-BE49-F238E27FC236}">
                  <a16:creationId xmlns:a16="http://schemas.microsoft.com/office/drawing/2014/main" id="{7D17D6FB-5AC7-3459-7324-FB78C90885B8}"/>
                </a:ext>
              </a:extLst>
            </p:cNvPr>
            <p:cNvSpPr txBox="1"/>
            <p:nvPr/>
          </p:nvSpPr>
          <p:spPr>
            <a:xfrm>
              <a:off x="5725561" y="2736203"/>
              <a:ext cx="1424020" cy="487919"/>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Adjacency matrix</a:t>
              </a:r>
              <a:endParaRPr lang="en-US" dirty="0"/>
            </a:p>
          </p:txBody>
        </p:sp>
      </p:grpSp>
      <p:sp>
        <p:nvSpPr>
          <p:cNvPr id="218" name="Rectangle 8">
            <a:extLst>
              <a:ext uri="{FF2B5EF4-FFF2-40B4-BE49-F238E27FC236}">
                <a16:creationId xmlns:a16="http://schemas.microsoft.com/office/drawing/2014/main" id="{47997CD3-1405-7B06-617E-B45BA73F9A1D}"/>
              </a:ext>
            </a:extLst>
          </p:cNvPr>
          <p:cNvSpPr/>
          <p:nvPr/>
        </p:nvSpPr>
        <p:spPr>
          <a:xfrm>
            <a:off x="627738" y="2968041"/>
            <a:ext cx="9794920" cy="461665"/>
          </a:xfrm>
          <a:prstGeom prst="rect">
            <a:avLst/>
          </a:prstGeom>
        </p:spPr>
        <p:txBody>
          <a:bodyPr wrap="square">
            <a:spAutoFit/>
          </a:bodyPr>
          <a:lstStyle/>
          <a:p>
            <a:r>
              <a:rPr lang="en-US" sz="2400" b="1" dirty="0">
                <a:solidFill>
                  <a:srgbClr val="181C62"/>
                </a:solidFill>
                <a:latin typeface="Arial" panose="020B0604020202020204" pitchFamily="34" charset="0"/>
                <a:cs typeface="Arial" panose="020B0604020202020204" pitchFamily="34" charset="0"/>
              </a:rPr>
              <a:t>Interactive graph construction</a:t>
            </a:r>
            <a:endParaRPr lang="en-SG" sz="2400" b="1" dirty="0">
              <a:solidFill>
                <a:srgbClr val="181C62"/>
              </a:solidFill>
              <a:latin typeface="Arial" panose="020B0604020202020204" pitchFamily="34" charset="0"/>
              <a:cs typeface="Arial" panose="020B0604020202020204" pitchFamily="34" charset="0"/>
            </a:endParaRPr>
          </a:p>
        </p:txBody>
      </p:sp>
      <p:sp>
        <p:nvSpPr>
          <p:cNvPr id="220" name="Rounded Rectangle 295">
            <a:extLst>
              <a:ext uri="{FF2B5EF4-FFF2-40B4-BE49-F238E27FC236}">
                <a16:creationId xmlns:a16="http://schemas.microsoft.com/office/drawing/2014/main" id="{3729F4B9-4C70-9540-8ECA-27B88A0D1B36}"/>
              </a:ext>
            </a:extLst>
          </p:cNvPr>
          <p:cNvSpPr/>
          <p:nvPr/>
        </p:nvSpPr>
        <p:spPr>
          <a:xfrm>
            <a:off x="1237910" y="2502178"/>
            <a:ext cx="756419" cy="20943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sp>
        <p:nvSpPr>
          <p:cNvPr id="221" name="TextBox 297">
            <a:extLst>
              <a:ext uri="{FF2B5EF4-FFF2-40B4-BE49-F238E27FC236}">
                <a16:creationId xmlns:a16="http://schemas.microsoft.com/office/drawing/2014/main" id="{C66B2EAF-3807-16D5-2F6C-2DB7660E759F}"/>
              </a:ext>
            </a:extLst>
          </p:cNvPr>
          <p:cNvSpPr txBox="1"/>
          <p:nvPr/>
        </p:nvSpPr>
        <p:spPr>
          <a:xfrm>
            <a:off x="1970610" y="2437620"/>
            <a:ext cx="3022333" cy="338553"/>
          </a:xfrm>
          <a:prstGeom prst="rect">
            <a:avLst/>
          </a:prstGeom>
          <a:noFill/>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Rectified Linear Unit</a:t>
            </a:r>
          </a:p>
        </p:txBody>
      </p:sp>
      <p:sp>
        <p:nvSpPr>
          <p:cNvPr id="222" name="Rounded Rectangle 298">
            <a:extLst>
              <a:ext uri="{FF2B5EF4-FFF2-40B4-BE49-F238E27FC236}">
                <a16:creationId xmlns:a16="http://schemas.microsoft.com/office/drawing/2014/main" id="{3FB0BBED-953D-99C9-8827-AB3F442BC5A7}"/>
              </a:ext>
            </a:extLst>
          </p:cNvPr>
          <p:cNvSpPr/>
          <p:nvPr/>
        </p:nvSpPr>
        <p:spPr>
          <a:xfrm>
            <a:off x="3966100" y="2506759"/>
            <a:ext cx="700079" cy="20027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FC</a:t>
            </a:r>
            <a:endParaRPr lang="en-US" sz="1600" dirty="0">
              <a:solidFill>
                <a:schemeClr val="tx1"/>
              </a:solidFill>
              <a:latin typeface="Arial" panose="020B0604020202020204" pitchFamily="34" charset="0"/>
              <a:cs typeface="Arial" panose="020B0604020202020204" pitchFamily="34" charset="0"/>
            </a:endParaRPr>
          </a:p>
        </p:txBody>
      </p:sp>
      <p:sp>
        <p:nvSpPr>
          <p:cNvPr id="223" name="TextBox 299">
            <a:extLst>
              <a:ext uri="{FF2B5EF4-FFF2-40B4-BE49-F238E27FC236}">
                <a16:creationId xmlns:a16="http://schemas.microsoft.com/office/drawing/2014/main" id="{6A651A05-3F65-31B4-A3EB-BD5E4B653A86}"/>
              </a:ext>
            </a:extLst>
          </p:cNvPr>
          <p:cNvSpPr txBox="1"/>
          <p:nvPr/>
        </p:nvSpPr>
        <p:spPr>
          <a:xfrm>
            <a:off x="4601223" y="2437620"/>
            <a:ext cx="1752633" cy="338553"/>
          </a:xfrm>
          <a:prstGeom prst="rect">
            <a:avLst/>
          </a:prstGeom>
          <a:noFill/>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Fully connected</a:t>
            </a:r>
          </a:p>
        </p:txBody>
      </p:sp>
      <p:sp>
        <p:nvSpPr>
          <p:cNvPr id="224" name="Rounded Rectangle 360">
            <a:extLst>
              <a:ext uri="{FF2B5EF4-FFF2-40B4-BE49-F238E27FC236}">
                <a16:creationId xmlns:a16="http://schemas.microsoft.com/office/drawing/2014/main" id="{C8355DB2-9599-8BEA-8742-C8319E337E48}"/>
              </a:ext>
            </a:extLst>
          </p:cNvPr>
          <p:cNvSpPr/>
          <p:nvPr/>
        </p:nvSpPr>
        <p:spPr>
          <a:xfrm>
            <a:off x="6277858" y="2506759"/>
            <a:ext cx="700079" cy="200274"/>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rial" panose="020B0604020202020204" pitchFamily="34" charset="0"/>
                <a:cs typeface="Arial" panose="020B0604020202020204" pitchFamily="34" charset="0"/>
              </a:rPr>
              <a:t>Conv</a:t>
            </a:r>
            <a:endParaRPr lang="en-US" sz="1600" dirty="0">
              <a:solidFill>
                <a:schemeClr val="tx1"/>
              </a:solidFill>
              <a:latin typeface="Arial" panose="020B0604020202020204" pitchFamily="34" charset="0"/>
              <a:cs typeface="Arial" panose="020B0604020202020204" pitchFamily="34" charset="0"/>
            </a:endParaRPr>
          </a:p>
        </p:txBody>
      </p:sp>
      <p:sp>
        <p:nvSpPr>
          <p:cNvPr id="225" name="TextBox 361">
            <a:extLst>
              <a:ext uri="{FF2B5EF4-FFF2-40B4-BE49-F238E27FC236}">
                <a16:creationId xmlns:a16="http://schemas.microsoft.com/office/drawing/2014/main" id="{4A054007-2716-3024-3567-FF6B76900FA5}"/>
              </a:ext>
            </a:extLst>
          </p:cNvPr>
          <p:cNvSpPr txBox="1"/>
          <p:nvPr/>
        </p:nvSpPr>
        <p:spPr>
          <a:xfrm>
            <a:off x="6964714" y="2437620"/>
            <a:ext cx="3022333" cy="338553"/>
          </a:xfrm>
          <a:prstGeom prst="rect">
            <a:avLst/>
          </a:prstGeom>
          <a:noFill/>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Convolution</a:t>
            </a:r>
          </a:p>
        </p:txBody>
      </p:sp>
    </p:spTree>
    <p:extLst>
      <p:ext uri="{BB962C8B-B14F-4D97-AF65-F5344CB8AC3E}">
        <p14:creationId xmlns:p14="http://schemas.microsoft.com/office/powerpoint/2010/main" val="210313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9158A-94EA-626D-ED63-F1EDDF41BA0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id="{02B7A474-8953-814D-9536-09BC7737070E}"/>
              </a:ext>
            </a:extLst>
          </p:cNvPr>
          <p:cNvGrpSpPr/>
          <p:nvPr/>
        </p:nvGrpSpPr>
        <p:grpSpPr>
          <a:xfrm>
            <a:off x="4038314" y="2289903"/>
            <a:ext cx="1388167" cy="1155336"/>
            <a:chOff x="4161575" y="1640597"/>
            <a:chExt cx="1388167" cy="1059620"/>
          </a:xfrm>
        </p:grpSpPr>
        <p:cxnSp>
          <p:nvCxnSpPr>
            <p:cNvPr id="5" name="Straight Arrow Connector 4">
              <a:extLst>
                <a:ext uri="{FF2B5EF4-FFF2-40B4-BE49-F238E27FC236}">
                  <a16:creationId xmlns:a16="http://schemas.microsoft.com/office/drawing/2014/main" id="{DA32C01C-8AAC-553A-57DA-38900D5AD722}"/>
                </a:ext>
              </a:extLst>
            </p:cNvPr>
            <p:cNvCxnSpPr>
              <a:cxnSpLocks/>
            </p:cNvCxnSpPr>
            <p:nvPr/>
          </p:nvCxnSpPr>
          <p:spPr>
            <a:xfrm>
              <a:off x="5357548" y="2070007"/>
              <a:ext cx="192194" cy="2831"/>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89BFCD3-46F2-49E0-A275-5DD45AE48638}"/>
                </a:ext>
              </a:extLst>
            </p:cNvPr>
            <p:cNvCxnSpPr>
              <a:cxnSpLocks/>
              <a:stCxn id="161" idx="0"/>
            </p:cNvCxnSpPr>
            <p:nvPr/>
          </p:nvCxnSpPr>
          <p:spPr>
            <a:xfrm flipH="1" flipV="1">
              <a:off x="5124130" y="2388340"/>
              <a:ext cx="1003" cy="311877"/>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AF27ECF-4858-616E-B02B-97A9A2E1EA6B}"/>
                </a:ext>
              </a:extLst>
            </p:cNvPr>
            <p:cNvCxnSpPr>
              <a:cxnSpLocks/>
              <a:stCxn id="162" idx="2"/>
            </p:cNvCxnSpPr>
            <p:nvPr/>
          </p:nvCxnSpPr>
          <p:spPr>
            <a:xfrm flipH="1">
              <a:off x="5124130" y="1640597"/>
              <a:ext cx="401" cy="219188"/>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0" name="Rounded Rectangle 169">
              <a:extLst>
                <a:ext uri="{FF2B5EF4-FFF2-40B4-BE49-F238E27FC236}">
                  <a16:creationId xmlns:a16="http://schemas.microsoft.com/office/drawing/2014/main" id="{219F5C0D-DA07-BAEA-707E-386B7CF48CF2}"/>
                </a:ext>
              </a:extLst>
            </p:cNvPr>
            <p:cNvSpPr/>
            <p:nvPr/>
          </p:nvSpPr>
          <p:spPr>
            <a:xfrm>
              <a:off x="4161575" y="1877893"/>
              <a:ext cx="1198056" cy="501371"/>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Interactive module</a:t>
              </a:r>
            </a:p>
          </p:txBody>
        </p:sp>
      </p:grpSp>
      <p:grpSp>
        <p:nvGrpSpPr>
          <p:cNvPr id="67" name="组合 66">
            <a:extLst>
              <a:ext uri="{FF2B5EF4-FFF2-40B4-BE49-F238E27FC236}">
                <a16:creationId xmlns:a16="http://schemas.microsoft.com/office/drawing/2014/main" id="{D6A3629C-ACE2-1BE8-B80E-4B3173F46414}"/>
              </a:ext>
            </a:extLst>
          </p:cNvPr>
          <p:cNvGrpSpPr/>
          <p:nvPr/>
        </p:nvGrpSpPr>
        <p:grpSpPr>
          <a:xfrm>
            <a:off x="2565526" y="811543"/>
            <a:ext cx="5818519" cy="1478360"/>
            <a:chOff x="2577382" y="309879"/>
            <a:chExt cx="5818519" cy="1355884"/>
          </a:xfrm>
        </p:grpSpPr>
        <p:sp>
          <p:nvSpPr>
            <p:cNvPr id="169" name="TextBox 168">
              <a:extLst>
                <a:ext uri="{FF2B5EF4-FFF2-40B4-BE49-F238E27FC236}">
                  <a16:creationId xmlns:a16="http://schemas.microsoft.com/office/drawing/2014/main" id="{46213E2C-8DF0-A137-443D-D7B95445FD64}"/>
                </a:ext>
              </a:extLst>
            </p:cNvPr>
            <p:cNvSpPr txBox="1"/>
            <p:nvPr/>
          </p:nvSpPr>
          <p:spPr>
            <a:xfrm>
              <a:off x="4198484" y="309879"/>
              <a:ext cx="2255791"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FC-specific</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embedding</a:t>
              </a:r>
            </a:p>
          </p:txBody>
        </p:sp>
        <p:sp>
          <p:nvSpPr>
            <p:cNvPr id="172" name="TextBox 171">
              <a:extLst>
                <a:ext uri="{FF2B5EF4-FFF2-40B4-BE49-F238E27FC236}">
                  <a16:creationId xmlns:a16="http://schemas.microsoft.com/office/drawing/2014/main" id="{A190872A-AC92-2340-F6C0-6BE05DD55CD4}"/>
                </a:ext>
              </a:extLst>
            </p:cNvPr>
            <p:cNvSpPr txBox="1"/>
            <p:nvPr/>
          </p:nvSpPr>
          <p:spPr>
            <a:xfrm>
              <a:off x="3149525" y="353283"/>
              <a:ext cx="1322586"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Encoder</a:t>
              </a:r>
              <a:endParaRPr lang="en-US" sz="1600" b="1" dirty="0">
                <a:latin typeface="Arial" panose="020B0604020202020204" pitchFamily="34" charset="0"/>
                <a:cs typeface="Arial" panose="020B0604020202020204" pitchFamily="34" charset="0"/>
              </a:endParaRPr>
            </a:p>
          </p:txBody>
        </p:sp>
        <p:grpSp>
          <p:nvGrpSpPr>
            <p:cNvPr id="66" name="组合 65">
              <a:extLst>
                <a:ext uri="{FF2B5EF4-FFF2-40B4-BE49-F238E27FC236}">
                  <a16:creationId xmlns:a16="http://schemas.microsoft.com/office/drawing/2014/main" id="{12BC8BA1-8872-BC8C-713D-956E3572E638}"/>
                </a:ext>
              </a:extLst>
            </p:cNvPr>
            <p:cNvGrpSpPr/>
            <p:nvPr/>
          </p:nvGrpSpPr>
          <p:grpSpPr>
            <a:xfrm>
              <a:off x="2577382" y="340019"/>
              <a:ext cx="5818519" cy="1325744"/>
              <a:chOff x="2577382" y="340019"/>
              <a:chExt cx="5818519" cy="1325744"/>
            </a:xfrm>
          </p:grpSpPr>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8A2E59B5-D682-9F8E-C3A6-925C747DCDE4}"/>
                      </a:ext>
                    </a:extLst>
                  </p:cNvPr>
                  <p:cNvSpPr txBox="1"/>
                  <p:nvPr/>
                </p:nvSpPr>
                <p:spPr>
                  <a:xfrm>
                    <a:off x="7766473" y="662317"/>
                    <a:ext cx="62942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ysClr val="windowText" lastClr="000000"/>
                                  </a:solidFill>
                                  <a:latin typeface="Cambria Math" panose="02040503050406030204" pitchFamily="18" charset="0"/>
                                  <a:cs typeface="Arial" panose="020B0604020202020204" pitchFamily="34" charset="0"/>
                                </a:rPr>
                              </m:ctrlPr>
                            </m:sSubPr>
                            <m:e>
                              <m:r>
                                <a:rPr lang="en-US" i="1">
                                  <a:solidFill>
                                    <a:sysClr val="windowText" lastClr="000000"/>
                                  </a:solidFill>
                                  <a:latin typeface="Cambria Math" panose="02040503050406030204" pitchFamily="18" charset="0"/>
                                  <a:cs typeface="Arial" panose="020B0604020202020204" pitchFamily="34" charset="0"/>
                                </a:rPr>
                                <m:t>𝑙</m:t>
                              </m:r>
                            </m:e>
                            <m:sub>
                              <m:r>
                                <a:rPr lang="en-US" i="1">
                                  <a:solidFill>
                                    <a:sysClr val="windowText" lastClr="000000"/>
                                  </a:solidFill>
                                  <a:latin typeface="Cambria Math" panose="02040503050406030204" pitchFamily="18" charset="0"/>
                                  <a:cs typeface="Arial" panose="020B0604020202020204" pitchFamily="34" charset="0"/>
                                </a:rPr>
                                <m:t>𝑓</m:t>
                              </m:r>
                            </m:sub>
                          </m:sSub>
                        </m:oMath>
                      </m:oMathPara>
                    </a14:m>
                    <a:endParaRPr lang="en-US" dirty="0">
                      <a:solidFill>
                        <a:sysClr val="windowText" lastClr="000000"/>
                      </a:solidFill>
                      <a:latin typeface="Arial" panose="020B0604020202020204" pitchFamily="34" charset="0"/>
                      <a:cs typeface="Arial" panose="020B0604020202020204" pitchFamily="34" charset="0"/>
                    </a:endParaRPr>
                  </a:p>
                </p:txBody>
              </p:sp>
            </mc:Choice>
            <mc:Fallback xmlns="">
              <p:sp>
                <p:nvSpPr>
                  <p:cNvPr id="141" name="TextBox 140">
                    <a:extLst>
                      <a:ext uri="{FF2B5EF4-FFF2-40B4-BE49-F238E27FC236}">
                        <a16:creationId xmlns:a16="http://schemas.microsoft.com/office/drawing/2014/main" id="{8A2E59B5-D682-9F8E-C3A6-925C747DCDE4}"/>
                      </a:ext>
                    </a:extLst>
                  </p:cNvPr>
                  <p:cNvSpPr txBox="1">
                    <a:spLocks noRot="1" noChangeAspect="1" noMove="1" noResize="1" noEditPoints="1" noAdjustHandles="1" noChangeArrowheads="1" noChangeShapeType="1" noTextEdit="1"/>
                  </p:cNvSpPr>
                  <p:nvPr/>
                </p:nvSpPr>
                <p:spPr>
                  <a:xfrm>
                    <a:off x="7766473" y="662317"/>
                    <a:ext cx="629428" cy="391582"/>
                  </a:xfrm>
                  <a:prstGeom prst="rect">
                    <a:avLst/>
                  </a:prstGeom>
                  <a:blipFill>
                    <a:blip r:embed="rId3"/>
                    <a:stretch>
                      <a:fillRect b="-1429"/>
                    </a:stretch>
                  </a:blipFill>
                </p:spPr>
                <p:txBody>
                  <a:bodyPr/>
                  <a:lstStyle/>
                  <a:p>
                    <a:r>
                      <a:rPr lang="zh-CN" altLang="en-US">
                        <a:noFill/>
                      </a:rPr>
                      <a:t> </a:t>
                    </a:r>
                  </a:p>
                </p:txBody>
              </p:sp>
            </mc:Fallback>
          </mc:AlternateContent>
          <p:grpSp>
            <p:nvGrpSpPr>
              <p:cNvPr id="143" name="Group 142">
                <a:extLst>
                  <a:ext uri="{FF2B5EF4-FFF2-40B4-BE49-F238E27FC236}">
                    <a16:creationId xmlns:a16="http://schemas.microsoft.com/office/drawing/2014/main" id="{1D687887-D4F6-B33C-721F-E510775B0454}"/>
                  </a:ext>
                </a:extLst>
              </p:cNvPr>
              <p:cNvGrpSpPr/>
              <p:nvPr/>
            </p:nvGrpSpPr>
            <p:grpSpPr>
              <a:xfrm>
                <a:off x="2577382" y="632076"/>
                <a:ext cx="2233082" cy="463755"/>
                <a:chOff x="2593781" y="1116264"/>
                <a:chExt cx="1685151" cy="349964"/>
              </a:xfrm>
            </p:grpSpPr>
            <p:sp>
              <p:nvSpPr>
                <p:cNvPr id="144" name="Rectangle 143">
                  <a:extLst>
                    <a:ext uri="{FF2B5EF4-FFF2-40B4-BE49-F238E27FC236}">
                      <a16:creationId xmlns:a16="http://schemas.microsoft.com/office/drawing/2014/main" id="{60418549-BF9A-723B-CC37-782F5EE46EBF}"/>
                    </a:ext>
                  </a:extLst>
                </p:cNvPr>
                <p:cNvSpPr/>
                <p:nvPr/>
              </p:nvSpPr>
              <p:spPr>
                <a:xfrm>
                  <a:off x="2685540" y="1116264"/>
                  <a:ext cx="1450011" cy="34996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45" name="Straight Arrow Connector 144">
                  <a:extLst>
                    <a:ext uri="{FF2B5EF4-FFF2-40B4-BE49-F238E27FC236}">
                      <a16:creationId xmlns:a16="http://schemas.microsoft.com/office/drawing/2014/main" id="{AF93B998-F30D-E7AD-0A06-C27083FE93CD}"/>
                    </a:ext>
                  </a:extLst>
                </p:cNvPr>
                <p:cNvCxnSpPr>
                  <a:cxnSpLocks/>
                </p:cNvCxnSpPr>
                <p:nvPr/>
              </p:nvCxnSpPr>
              <p:spPr>
                <a:xfrm>
                  <a:off x="2593781" y="1286473"/>
                  <a:ext cx="216608"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6" name="Rounded Rectangle 145">
                  <a:extLst>
                    <a:ext uri="{FF2B5EF4-FFF2-40B4-BE49-F238E27FC236}">
                      <a16:creationId xmlns:a16="http://schemas.microsoft.com/office/drawing/2014/main" id="{3EC7E422-45A4-AF0B-F3C4-690E6C790567}"/>
                    </a:ext>
                  </a:extLst>
                </p:cNvPr>
                <p:cNvSpPr/>
                <p:nvPr/>
              </p:nvSpPr>
              <p:spPr>
                <a:xfrm>
                  <a:off x="2813395" y="1183209"/>
                  <a:ext cx="531142" cy="22771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GCN</a:t>
                  </a:r>
                  <a:endParaRPr lang="en-US" sz="1600" dirty="0">
                    <a:solidFill>
                      <a:schemeClr val="tx1"/>
                    </a:solidFill>
                    <a:latin typeface="Arial" panose="020B0604020202020204" pitchFamily="34" charset="0"/>
                    <a:cs typeface="Arial" panose="020B0604020202020204" pitchFamily="34" charset="0"/>
                  </a:endParaRPr>
                </a:p>
              </p:txBody>
            </p:sp>
            <p:cxnSp>
              <p:nvCxnSpPr>
                <p:cNvPr id="147" name="Straight Arrow Connector 146">
                  <a:extLst>
                    <a:ext uri="{FF2B5EF4-FFF2-40B4-BE49-F238E27FC236}">
                      <a16:creationId xmlns:a16="http://schemas.microsoft.com/office/drawing/2014/main" id="{34F2CDC5-8A2D-57A3-2385-4D631D09598A}"/>
                    </a:ext>
                  </a:extLst>
                </p:cNvPr>
                <p:cNvCxnSpPr>
                  <a:cxnSpLocks/>
                </p:cNvCxnSpPr>
                <p:nvPr/>
              </p:nvCxnSpPr>
              <p:spPr>
                <a:xfrm>
                  <a:off x="3350727" y="1291287"/>
                  <a:ext cx="147582"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8" name="Rounded Rectangle 147">
                  <a:extLst>
                    <a:ext uri="{FF2B5EF4-FFF2-40B4-BE49-F238E27FC236}">
                      <a16:creationId xmlns:a16="http://schemas.microsoft.com/office/drawing/2014/main" id="{75DC9507-4E23-3D24-05C8-B4E72A576B9C}"/>
                    </a:ext>
                  </a:extLst>
                </p:cNvPr>
                <p:cNvSpPr/>
                <p:nvPr/>
              </p:nvSpPr>
              <p:spPr>
                <a:xfrm>
                  <a:off x="3502531" y="1183333"/>
                  <a:ext cx="577197" cy="2275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cxnSp>
              <p:nvCxnSpPr>
                <p:cNvPr id="149" name="Straight Arrow Connector 148">
                  <a:extLst>
                    <a:ext uri="{FF2B5EF4-FFF2-40B4-BE49-F238E27FC236}">
                      <a16:creationId xmlns:a16="http://schemas.microsoft.com/office/drawing/2014/main" id="{5D7E5E6D-A380-AFF7-BC9B-67DE5F78ED07}"/>
                    </a:ext>
                  </a:extLst>
                </p:cNvPr>
                <p:cNvCxnSpPr>
                  <a:cxnSpLocks/>
                </p:cNvCxnSpPr>
                <p:nvPr/>
              </p:nvCxnSpPr>
              <p:spPr>
                <a:xfrm flipV="1">
                  <a:off x="4079728" y="1277986"/>
                  <a:ext cx="199204" cy="8487"/>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pic>
            <p:nvPicPr>
              <p:cNvPr id="162" name="Picture 161">
                <a:extLst>
                  <a:ext uri="{FF2B5EF4-FFF2-40B4-BE49-F238E27FC236}">
                    <a16:creationId xmlns:a16="http://schemas.microsoft.com/office/drawing/2014/main" id="{BE23AAE7-28E9-7A71-05B2-2C3047D9D18E}"/>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4815513" y="682470"/>
                <a:ext cx="395225" cy="983293"/>
              </a:xfrm>
              <a:prstGeom prst="rect">
                <a:avLst/>
              </a:prstGeom>
            </p:spPr>
          </p:pic>
          <p:sp>
            <p:nvSpPr>
              <p:cNvPr id="284" name="TextBox 283">
                <a:extLst>
                  <a:ext uri="{FF2B5EF4-FFF2-40B4-BE49-F238E27FC236}">
                    <a16:creationId xmlns:a16="http://schemas.microsoft.com/office/drawing/2014/main" id="{0B85964A-1500-19C2-9517-51EF94946D9F}"/>
                  </a:ext>
                </a:extLst>
              </p:cNvPr>
              <p:cNvSpPr txBox="1"/>
              <p:nvPr/>
            </p:nvSpPr>
            <p:spPr>
              <a:xfrm>
                <a:off x="6216147" y="340019"/>
                <a:ext cx="1322586"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Decoder</a:t>
                </a:r>
                <a:endParaRPr lang="en-US" sz="1600" b="1" dirty="0">
                  <a:latin typeface="Arial" panose="020B0604020202020204" pitchFamily="34" charset="0"/>
                  <a:cs typeface="Arial" panose="020B0604020202020204" pitchFamily="34" charset="0"/>
                </a:endParaRPr>
              </a:p>
            </p:txBody>
          </p:sp>
          <p:grpSp>
            <p:nvGrpSpPr>
              <p:cNvPr id="313" name="Group 312">
                <a:extLst>
                  <a:ext uri="{FF2B5EF4-FFF2-40B4-BE49-F238E27FC236}">
                    <a16:creationId xmlns:a16="http://schemas.microsoft.com/office/drawing/2014/main" id="{2A820DE0-159F-2285-A6F3-7F0B8BEF383F}"/>
                  </a:ext>
                </a:extLst>
              </p:cNvPr>
              <p:cNvGrpSpPr/>
              <p:nvPr/>
            </p:nvGrpSpPr>
            <p:grpSpPr>
              <a:xfrm>
                <a:off x="5209743" y="616471"/>
                <a:ext cx="2765910" cy="519807"/>
                <a:chOff x="4027973" y="2502274"/>
                <a:chExt cx="2087237" cy="392261"/>
              </a:xfrm>
            </p:grpSpPr>
            <p:sp>
              <p:nvSpPr>
                <p:cNvPr id="314" name="Rectangle 313">
                  <a:extLst>
                    <a:ext uri="{FF2B5EF4-FFF2-40B4-BE49-F238E27FC236}">
                      <a16:creationId xmlns:a16="http://schemas.microsoft.com/office/drawing/2014/main" id="{36C76159-CDB8-A926-EE4A-7AAB6DEBD0F1}"/>
                    </a:ext>
                  </a:extLst>
                </p:cNvPr>
                <p:cNvSpPr/>
                <p:nvPr/>
              </p:nvSpPr>
              <p:spPr>
                <a:xfrm>
                  <a:off x="4279512" y="2502274"/>
                  <a:ext cx="1656356" cy="392261"/>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5" name="Straight Arrow Connector 314">
                  <a:extLst>
                    <a:ext uri="{FF2B5EF4-FFF2-40B4-BE49-F238E27FC236}">
                      <a16:creationId xmlns:a16="http://schemas.microsoft.com/office/drawing/2014/main" id="{963481BB-6A71-C445-CB99-7F45E1581DD0}"/>
                    </a:ext>
                  </a:extLst>
                </p:cNvPr>
                <p:cNvCxnSpPr>
                  <a:cxnSpLocks/>
                </p:cNvCxnSpPr>
                <p:nvPr/>
              </p:nvCxnSpPr>
              <p:spPr>
                <a:xfrm>
                  <a:off x="4971434" y="2666536"/>
                  <a:ext cx="196569"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3E9FE1E6-960A-EC18-16C0-B00607E90691}"/>
                    </a:ext>
                  </a:extLst>
                </p:cNvPr>
                <p:cNvCxnSpPr>
                  <a:cxnSpLocks/>
                </p:cNvCxnSpPr>
                <p:nvPr/>
              </p:nvCxnSpPr>
              <p:spPr>
                <a:xfrm>
                  <a:off x="5874880" y="2660982"/>
                  <a:ext cx="240330" cy="3125"/>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7" name="Rounded Rectangle 316">
                  <a:extLst>
                    <a:ext uri="{FF2B5EF4-FFF2-40B4-BE49-F238E27FC236}">
                      <a16:creationId xmlns:a16="http://schemas.microsoft.com/office/drawing/2014/main" id="{763E97B6-CC93-79F5-B89D-9532AD619456}"/>
                    </a:ext>
                  </a:extLst>
                </p:cNvPr>
                <p:cNvSpPr/>
                <p:nvPr/>
              </p:nvSpPr>
              <p:spPr>
                <a:xfrm>
                  <a:off x="5175624" y="2538607"/>
                  <a:ext cx="681183" cy="30528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Output</a:t>
                  </a:r>
                  <a:r>
                    <a:rPr lang="zh-CN" altLang="en-US" sz="1600" dirty="0">
                      <a:solidFill>
                        <a:schemeClr val="tx1"/>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layer</a:t>
                  </a:r>
                  <a:endParaRPr lang="en-US" sz="1600" dirty="0">
                    <a:solidFill>
                      <a:schemeClr val="tx1"/>
                    </a:solidFill>
                    <a:latin typeface="Arial" panose="020B0604020202020204" pitchFamily="34" charset="0"/>
                    <a:cs typeface="Arial" panose="020B0604020202020204" pitchFamily="34" charset="0"/>
                  </a:endParaRPr>
                </a:p>
              </p:txBody>
            </p:sp>
            <p:sp>
              <p:nvSpPr>
                <p:cNvPr id="318" name="Rounded Rectangle 317">
                  <a:extLst>
                    <a:ext uri="{FF2B5EF4-FFF2-40B4-BE49-F238E27FC236}">
                      <a16:creationId xmlns:a16="http://schemas.microsoft.com/office/drawing/2014/main" id="{477F2D1C-A17E-4FE0-9A51-16B817FCAF54}"/>
                    </a:ext>
                  </a:extLst>
                </p:cNvPr>
                <p:cNvSpPr/>
                <p:nvPr/>
              </p:nvSpPr>
              <p:spPr>
                <a:xfrm>
                  <a:off x="4396258" y="2568942"/>
                  <a:ext cx="573535" cy="28505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Read</a:t>
                  </a:r>
                </a:p>
                <a:p>
                  <a:pPr algn="ctr"/>
                  <a:r>
                    <a:rPr lang="en-US" altLang="zh-CN" sz="1600" dirty="0">
                      <a:solidFill>
                        <a:schemeClr val="tx1"/>
                      </a:solidFill>
                      <a:latin typeface="Arial" panose="020B0604020202020204" pitchFamily="34" charset="0"/>
                      <a:cs typeface="Arial" panose="020B0604020202020204" pitchFamily="34" charset="0"/>
                    </a:rPr>
                    <a:t>out</a:t>
                  </a:r>
                  <a:endParaRPr lang="en-US" sz="1600" dirty="0">
                    <a:solidFill>
                      <a:schemeClr val="tx1"/>
                    </a:solidFill>
                    <a:latin typeface="Arial" panose="020B0604020202020204" pitchFamily="34" charset="0"/>
                    <a:cs typeface="Arial" panose="020B0604020202020204" pitchFamily="34" charset="0"/>
                  </a:endParaRPr>
                </a:p>
              </p:txBody>
            </p:sp>
            <p:cxnSp>
              <p:nvCxnSpPr>
                <p:cNvPr id="319" name="Straight Arrow Connector 318">
                  <a:extLst>
                    <a:ext uri="{FF2B5EF4-FFF2-40B4-BE49-F238E27FC236}">
                      <a16:creationId xmlns:a16="http://schemas.microsoft.com/office/drawing/2014/main" id="{50815E75-56CA-1D0E-41D1-8730A9BB32C3}"/>
                    </a:ext>
                  </a:extLst>
                </p:cNvPr>
                <p:cNvCxnSpPr>
                  <a:cxnSpLocks/>
                </p:cNvCxnSpPr>
                <p:nvPr/>
              </p:nvCxnSpPr>
              <p:spPr>
                <a:xfrm flipV="1">
                  <a:off x="4027973" y="2665357"/>
                  <a:ext cx="364473" cy="1179"/>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50" name="组合 149">
            <a:extLst>
              <a:ext uri="{FF2B5EF4-FFF2-40B4-BE49-F238E27FC236}">
                <a16:creationId xmlns:a16="http://schemas.microsoft.com/office/drawing/2014/main" id="{27D6A222-D0C9-FA6F-45ED-DEE8C2456086}"/>
              </a:ext>
            </a:extLst>
          </p:cNvPr>
          <p:cNvGrpSpPr/>
          <p:nvPr/>
        </p:nvGrpSpPr>
        <p:grpSpPr>
          <a:xfrm>
            <a:off x="2560495" y="3445237"/>
            <a:ext cx="5851343" cy="1565120"/>
            <a:chOff x="2572433" y="2726549"/>
            <a:chExt cx="5851343" cy="1435456"/>
          </a:xfrm>
        </p:grpSpPr>
        <p:sp>
          <p:nvSpPr>
            <p:cNvPr id="285" name="TextBox 284">
              <a:extLst>
                <a:ext uri="{FF2B5EF4-FFF2-40B4-BE49-F238E27FC236}">
                  <a16:creationId xmlns:a16="http://schemas.microsoft.com/office/drawing/2014/main" id="{996EE3A8-7A0B-5BF9-BF6C-407B4F8D8C5E}"/>
                </a:ext>
              </a:extLst>
            </p:cNvPr>
            <p:cNvSpPr txBox="1"/>
            <p:nvPr/>
          </p:nvSpPr>
          <p:spPr>
            <a:xfrm>
              <a:off x="6246668" y="3718323"/>
              <a:ext cx="1322586"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Decoder</a:t>
              </a:r>
              <a:endParaRPr lang="en-US" sz="1600" b="1" dirty="0">
                <a:latin typeface="Arial" panose="020B0604020202020204" pitchFamily="34" charset="0"/>
                <a:cs typeface="Arial" panose="020B0604020202020204" pitchFamily="34" charset="0"/>
              </a:endParaRPr>
            </a:p>
          </p:txBody>
        </p:sp>
        <p:grpSp>
          <p:nvGrpSpPr>
            <p:cNvPr id="68" name="组合 67">
              <a:extLst>
                <a:ext uri="{FF2B5EF4-FFF2-40B4-BE49-F238E27FC236}">
                  <a16:creationId xmlns:a16="http://schemas.microsoft.com/office/drawing/2014/main" id="{C9322FBF-7F47-00F5-6BBD-69A62B6FF6D8}"/>
                </a:ext>
              </a:extLst>
            </p:cNvPr>
            <p:cNvGrpSpPr/>
            <p:nvPr/>
          </p:nvGrpSpPr>
          <p:grpSpPr>
            <a:xfrm>
              <a:off x="2572433" y="2726549"/>
              <a:ext cx="5851343" cy="1435456"/>
              <a:chOff x="2572433" y="2635106"/>
              <a:chExt cx="5851343" cy="1435456"/>
            </a:xfrm>
          </p:grpSpPr>
          <p:pic>
            <p:nvPicPr>
              <p:cNvPr id="161" name="Picture 160">
                <a:extLst>
                  <a:ext uri="{FF2B5EF4-FFF2-40B4-BE49-F238E27FC236}">
                    <a16:creationId xmlns:a16="http://schemas.microsoft.com/office/drawing/2014/main" id="{9343DBE8-7E93-D43B-3D5D-248A3B01375F}"/>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4817489" y="2635106"/>
                <a:ext cx="392641" cy="983339"/>
              </a:xfrm>
              <a:prstGeom prst="rect">
                <a:avLst/>
              </a:prstGeom>
            </p:spPr>
          </p:pic>
          <p:sp>
            <p:nvSpPr>
              <p:cNvPr id="168" name="TextBox 167">
                <a:extLst>
                  <a:ext uri="{FF2B5EF4-FFF2-40B4-BE49-F238E27FC236}">
                    <a16:creationId xmlns:a16="http://schemas.microsoft.com/office/drawing/2014/main" id="{D6200027-3C0A-1DFC-4415-D39960B2C928}"/>
                  </a:ext>
                </a:extLst>
              </p:cNvPr>
              <p:cNvSpPr txBox="1"/>
              <p:nvPr/>
            </p:nvSpPr>
            <p:spPr>
              <a:xfrm>
                <a:off x="4051456" y="3547342"/>
                <a:ext cx="2589078" cy="523220"/>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 </a:t>
                </a:r>
              </a:p>
              <a:p>
                <a:r>
                  <a:rPr lang="en-US" altLang="zh-CN" sz="1400" dirty="0">
                    <a:latin typeface="Arial" panose="020B0604020202020204" pitchFamily="34" charset="0"/>
                    <a:cs typeface="Arial" panose="020B0604020202020204" pitchFamily="34" charset="0"/>
                  </a:rPr>
                  <a:t>SC-specific</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embedding</a:t>
                </a:r>
              </a:p>
            </p:txBody>
          </p:sp>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54083671-1C50-CC06-B0CC-D9541CAD8369}"/>
                      </a:ext>
                    </a:extLst>
                  </p:cNvPr>
                  <p:cNvSpPr txBox="1"/>
                  <p:nvPr/>
                </p:nvSpPr>
                <p:spPr>
                  <a:xfrm>
                    <a:off x="7794348" y="3132206"/>
                    <a:ext cx="6294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ysClr val="windowText" lastClr="000000"/>
                                  </a:solidFill>
                                  <a:latin typeface="Cambria Math" panose="02040503050406030204" pitchFamily="18" charset="0"/>
                                  <a:cs typeface="Arial" panose="020B0604020202020204" pitchFamily="34" charset="0"/>
                                </a:rPr>
                              </m:ctrlPr>
                            </m:sSubPr>
                            <m:e>
                              <m:r>
                                <a:rPr lang="en-US" i="1">
                                  <a:solidFill>
                                    <a:sysClr val="windowText" lastClr="000000"/>
                                  </a:solidFill>
                                  <a:latin typeface="Cambria Math" panose="02040503050406030204" pitchFamily="18" charset="0"/>
                                  <a:cs typeface="Arial" panose="020B0604020202020204" pitchFamily="34" charset="0"/>
                                </a:rPr>
                                <m:t>𝑙</m:t>
                              </m:r>
                            </m:e>
                            <m:sub>
                              <m:r>
                                <a:rPr lang="en-US" i="1">
                                  <a:solidFill>
                                    <a:sysClr val="windowText" lastClr="000000"/>
                                  </a:solidFill>
                                  <a:latin typeface="Cambria Math" panose="02040503050406030204" pitchFamily="18" charset="0"/>
                                  <a:cs typeface="Arial" panose="020B0604020202020204" pitchFamily="34" charset="0"/>
                                </a:rPr>
                                <m:t>𝑠</m:t>
                              </m:r>
                            </m:sub>
                          </m:sSub>
                        </m:oMath>
                      </m:oMathPara>
                    </a14:m>
                    <a:endParaRPr lang="en-US" dirty="0">
                      <a:solidFill>
                        <a:sysClr val="windowText" lastClr="000000"/>
                      </a:solidFill>
                      <a:latin typeface="Arial" panose="020B0604020202020204" pitchFamily="34" charset="0"/>
                      <a:cs typeface="Arial" panose="020B0604020202020204" pitchFamily="34" charset="0"/>
                    </a:endParaRPr>
                  </a:p>
                </p:txBody>
              </p:sp>
            </mc:Choice>
            <mc:Fallback xmlns="">
              <p:sp>
                <p:nvSpPr>
                  <p:cNvPr id="171" name="TextBox 170">
                    <a:extLst>
                      <a:ext uri="{FF2B5EF4-FFF2-40B4-BE49-F238E27FC236}">
                        <a16:creationId xmlns:a16="http://schemas.microsoft.com/office/drawing/2014/main" id="{54083671-1C50-CC06-B0CC-D9541CAD8369}"/>
                      </a:ext>
                    </a:extLst>
                  </p:cNvPr>
                  <p:cNvSpPr txBox="1">
                    <a:spLocks noRot="1" noChangeAspect="1" noMove="1" noResize="1" noEditPoints="1" noAdjustHandles="1" noChangeArrowheads="1" noChangeShapeType="1" noTextEdit="1"/>
                  </p:cNvSpPr>
                  <p:nvPr/>
                </p:nvSpPr>
                <p:spPr>
                  <a:xfrm>
                    <a:off x="7794348" y="3132206"/>
                    <a:ext cx="629428" cy="369332"/>
                  </a:xfrm>
                  <a:prstGeom prst="rect">
                    <a:avLst/>
                  </a:prstGeom>
                  <a:blipFill>
                    <a:blip r:embed="rId8"/>
                    <a:stretch>
                      <a:fillRect/>
                    </a:stretch>
                  </a:blipFill>
                </p:spPr>
                <p:txBody>
                  <a:bodyPr/>
                  <a:lstStyle/>
                  <a:p>
                    <a:r>
                      <a:rPr lang="zh-CN" altLang="en-US">
                        <a:noFill/>
                      </a:rPr>
                      <a:t> </a:t>
                    </a:r>
                  </a:p>
                </p:txBody>
              </p:sp>
            </mc:Fallback>
          </mc:AlternateContent>
          <p:sp>
            <p:nvSpPr>
              <p:cNvPr id="173" name="TextBox 172">
                <a:extLst>
                  <a:ext uri="{FF2B5EF4-FFF2-40B4-BE49-F238E27FC236}">
                    <a16:creationId xmlns:a16="http://schemas.microsoft.com/office/drawing/2014/main" id="{16F99BF9-0225-D49E-CB5C-F129987FC0CB}"/>
                  </a:ext>
                </a:extLst>
              </p:cNvPr>
              <p:cNvSpPr txBox="1"/>
              <p:nvPr/>
            </p:nvSpPr>
            <p:spPr>
              <a:xfrm>
                <a:off x="3162578" y="2808876"/>
                <a:ext cx="2683462"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Encoder</a:t>
                </a:r>
                <a:endParaRPr lang="en-US" sz="1600" b="1" dirty="0">
                  <a:latin typeface="Arial" panose="020B0604020202020204" pitchFamily="34" charset="0"/>
                  <a:cs typeface="Arial" panose="020B0604020202020204" pitchFamily="34" charset="0"/>
                </a:endParaRPr>
              </a:p>
            </p:txBody>
          </p:sp>
          <p:grpSp>
            <p:nvGrpSpPr>
              <p:cNvPr id="311" name="Group 310">
                <a:extLst>
                  <a:ext uri="{FF2B5EF4-FFF2-40B4-BE49-F238E27FC236}">
                    <a16:creationId xmlns:a16="http://schemas.microsoft.com/office/drawing/2014/main" id="{967ACFC2-EC4E-C993-647E-563F719DC33E}"/>
                  </a:ext>
                </a:extLst>
              </p:cNvPr>
              <p:cNvGrpSpPr/>
              <p:nvPr/>
            </p:nvGrpSpPr>
            <p:grpSpPr>
              <a:xfrm>
                <a:off x="5209743" y="3125625"/>
                <a:ext cx="2765910" cy="519351"/>
                <a:chOff x="4027973" y="2490799"/>
                <a:chExt cx="2087237" cy="391917"/>
              </a:xfrm>
            </p:grpSpPr>
            <p:sp>
              <p:nvSpPr>
                <p:cNvPr id="286" name="Rectangle 285">
                  <a:extLst>
                    <a:ext uri="{FF2B5EF4-FFF2-40B4-BE49-F238E27FC236}">
                      <a16:creationId xmlns:a16="http://schemas.microsoft.com/office/drawing/2014/main" id="{E3E1EB20-5D09-A23A-C864-E5E92A3C4C48}"/>
                    </a:ext>
                  </a:extLst>
                </p:cNvPr>
                <p:cNvSpPr/>
                <p:nvPr/>
              </p:nvSpPr>
              <p:spPr>
                <a:xfrm>
                  <a:off x="4279512" y="2490799"/>
                  <a:ext cx="1656356" cy="39191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87" name="Straight Arrow Connector 286">
                  <a:extLst>
                    <a:ext uri="{FF2B5EF4-FFF2-40B4-BE49-F238E27FC236}">
                      <a16:creationId xmlns:a16="http://schemas.microsoft.com/office/drawing/2014/main" id="{4F5F20B9-32C6-EB66-85C0-C6E2EEFE5BAA}"/>
                    </a:ext>
                  </a:extLst>
                </p:cNvPr>
                <p:cNvCxnSpPr>
                  <a:cxnSpLocks/>
                </p:cNvCxnSpPr>
                <p:nvPr/>
              </p:nvCxnSpPr>
              <p:spPr>
                <a:xfrm>
                  <a:off x="4971434" y="2666536"/>
                  <a:ext cx="196569"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6BB4E10E-821F-EBF6-0170-84A78E6948AF}"/>
                    </a:ext>
                  </a:extLst>
                </p:cNvPr>
                <p:cNvCxnSpPr>
                  <a:cxnSpLocks/>
                </p:cNvCxnSpPr>
                <p:nvPr/>
              </p:nvCxnSpPr>
              <p:spPr>
                <a:xfrm>
                  <a:off x="5874880" y="2660982"/>
                  <a:ext cx="240330" cy="3125"/>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9" name="Rounded Rectangle 288">
                  <a:extLst>
                    <a:ext uri="{FF2B5EF4-FFF2-40B4-BE49-F238E27FC236}">
                      <a16:creationId xmlns:a16="http://schemas.microsoft.com/office/drawing/2014/main" id="{FED3FCB8-9B7B-3DA4-3EF6-A77B0E62B8D0}"/>
                    </a:ext>
                  </a:extLst>
                </p:cNvPr>
                <p:cNvSpPr/>
                <p:nvPr/>
              </p:nvSpPr>
              <p:spPr>
                <a:xfrm>
                  <a:off x="5175624" y="2526357"/>
                  <a:ext cx="681183" cy="2924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Output</a:t>
                  </a:r>
                  <a:r>
                    <a:rPr lang="zh-CN" altLang="en-US" sz="1600" dirty="0">
                      <a:solidFill>
                        <a:schemeClr val="tx1"/>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layer</a:t>
                  </a:r>
                  <a:endParaRPr lang="en-US" sz="1600" dirty="0">
                    <a:solidFill>
                      <a:schemeClr val="tx1"/>
                    </a:solidFill>
                    <a:latin typeface="Arial" panose="020B0604020202020204" pitchFamily="34" charset="0"/>
                    <a:cs typeface="Arial" panose="020B0604020202020204" pitchFamily="34" charset="0"/>
                  </a:endParaRPr>
                </a:p>
              </p:txBody>
            </p:sp>
            <p:sp>
              <p:nvSpPr>
                <p:cNvPr id="290" name="Rounded Rectangle 289">
                  <a:extLst>
                    <a:ext uri="{FF2B5EF4-FFF2-40B4-BE49-F238E27FC236}">
                      <a16:creationId xmlns:a16="http://schemas.microsoft.com/office/drawing/2014/main" id="{1EA7D8D4-A99F-6D76-1647-2CAF5AA8F635}"/>
                    </a:ext>
                  </a:extLst>
                </p:cNvPr>
                <p:cNvSpPr/>
                <p:nvPr/>
              </p:nvSpPr>
              <p:spPr>
                <a:xfrm>
                  <a:off x="4396258" y="2541762"/>
                  <a:ext cx="573535" cy="28714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Read</a:t>
                  </a:r>
                </a:p>
                <a:p>
                  <a:pPr algn="ctr"/>
                  <a:r>
                    <a:rPr lang="en-US" altLang="zh-CN" sz="1600" dirty="0">
                      <a:solidFill>
                        <a:schemeClr val="tx1"/>
                      </a:solidFill>
                      <a:latin typeface="Arial" panose="020B0604020202020204" pitchFamily="34" charset="0"/>
                      <a:cs typeface="Arial" panose="020B0604020202020204" pitchFamily="34" charset="0"/>
                    </a:rPr>
                    <a:t>out</a:t>
                  </a:r>
                  <a:endParaRPr lang="en-US" sz="1600" dirty="0">
                    <a:solidFill>
                      <a:schemeClr val="tx1"/>
                    </a:solidFill>
                    <a:latin typeface="Arial" panose="020B0604020202020204" pitchFamily="34" charset="0"/>
                    <a:cs typeface="Arial" panose="020B0604020202020204" pitchFamily="34" charset="0"/>
                  </a:endParaRPr>
                </a:p>
              </p:txBody>
            </p:sp>
            <p:cxnSp>
              <p:nvCxnSpPr>
                <p:cNvPr id="291" name="Straight Arrow Connector 290">
                  <a:extLst>
                    <a:ext uri="{FF2B5EF4-FFF2-40B4-BE49-F238E27FC236}">
                      <a16:creationId xmlns:a16="http://schemas.microsoft.com/office/drawing/2014/main" id="{0E313948-3488-8137-4F3A-6A28B0DC09CE}"/>
                    </a:ext>
                  </a:extLst>
                </p:cNvPr>
                <p:cNvCxnSpPr>
                  <a:cxnSpLocks/>
                </p:cNvCxnSpPr>
                <p:nvPr/>
              </p:nvCxnSpPr>
              <p:spPr>
                <a:xfrm flipV="1">
                  <a:off x="4027973" y="2665357"/>
                  <a:ext cx="364473" cy="1179"/>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1B04DDBC-29AB-171F-6054-0375129B5A18}"/>
                  </a:ext>
                </a:extLst>
              </p:cNvPr>
              <p:cNvGrpSpPr/>
              <p:nvPr/>
            </p:nvGrpSpPr>
            <p:grpSpPr>
              <a:xfrm>
                <a:off x="2572433" y="3116835"/>
                <a:ext cx="2233082" cy="463755"/>
                <a:chOff x="2593781" y="1116264"/>
                <a:chExt cx="1685151" cy="349964"/>
              </a:xfrm>
            </p:grpSpPr>
            <p:sp>
              <p:nvSpPr>
                <p:cNvPr id="321" name="Rectangle 320">
                  <a:extLst>
                    <a:ext uri="{FF2B5EF4-FFF2-40B4-BE49-F238E27FC236}">
                      <a16:creationId xmlns:a16="http://schemas.microsoft.com/office/drawing/2014/main" id="{FF9161EA-A735-183C-4ADF-DF486ED5FD18}"/>
                    </a:ext>
                  </a:extLst>
                </p:cNvPr>
                <p:cNvSpPr/>
                <p:nvPr/>
              </p:nvSpPr>
              <p:spPr>
                <a:xfrm>
                  <a:off x="2685540" y="1116264"/>
                  <a:ext cx="1450011" cy="34996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2" name="Straight Arrow Connector 321">
                  <a:extLst>
                    <a:ext uri="{FF2B5EF4-FFF2-40B4-BE49-F238E27FC236}">
                      <a16:creationId xmlns:a16="http://schemas.microsoft.com/office/drawing/2014/main" id="{8D38E19D-18F9-F93E-56E6-9A4491A28D86}"/>
                    </a:ext>
                  </a:extLst>
                </p:cNvPr>
                <p:cNvCxnSpPr>
                  <a:cxnSpLocks/>
                </p:cNvCxnSpPr>
                <p:nvPr/>
              </p:nvCxnSpPr>
              <p:spPr>
                <a:xfrm>
                  <a:off x="2593781" y="1286473"/>
                  <a:ext cx="216608"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3" name="Rounded Rectangle 322">
                  <a:extLst>
                    <a:ext uri="{FF2B5EF4-FFF2-40B4-BE49-F238E27FC236}">
                      <a16:creationId xmlns:a16="http://schemas.microsoft.com/office/drawing/2014/main" id="{A43CA232-6B1A-F27A-D6AE-2E7B3F60F880}"/>
                    </a:ext>
                  </a:extLst>
                </p:cNvPr>
                <p:cNvSpPr/>
                <p:nvPr/>
              </p:nvSpPr>
              <p:spPr>
                <a:xfrm>
                  <a:off x="2813395" y="1183209"/>
                  <a:ext cx="531142" cy="22771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solidFill>
                      <a:latin typeface="Arial" panose="020B0604020202020204" pitchFamily="34" charset="0"/>
                      <a:cs typeface="Arial" panose="020B0604020202020204" pitchFamily="34" charset="0"/>
                    </a:rPr>
                    <a:t>GCN</a:t>
                  </a:r>
                  <a:endParaRPr lang="en-US" sz="1600">
                    <a:solidFill>
                      <a:schemeClr val="tx1"/>
                    </a:solidFill>
                    <a:latin typeface="Arial" panose="020B0604020202020204" pitchFamily="34" charset="0"/>
                    <a:cs typeface="Arial" panose="020B0604020202020204" pitchFamily="34" charset="0"/>
                  </a:endParaRPr>
                </a:p>
              </p:txBody>
            </p:sp>
            <p:cxnSp>
              <p:nvCxnSpPr>
                <p:cNvPr id="324" name="Straight Arrow Connector 323">
                  <a:extLst>
                    <a:ext uri="{FF2B5EF4-FFF2-40B4-BE49-F238E27FC236}">
                      <a16:creationId xmlns:a16="http://schemas.microsoft.com/office/drawing/2014/main" id="{A318991E-4BBE-0778-701F-165E1BA682BC}"/>
                    </a:ext>
                  </a:extLst>
                </p:cNvPr>
                <p:cNvCxnSpPr>
                  <a:cxnSpLocks/>
                </p:cNvCxnSpPr>
                <p:nvPr/>
              </p:nvCxnSpPr>
              <p:spPr>
                <a:xfrm>
                  <a:off x="3350727" y="1291287"/>
                  <a:ext cx="147582"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5" name="Rounded Rectangle 324">
                  <a:extLst>
                    <a:ext uri="{FF2B5EF4-FFF2-40B4-BE49-F238E27FC236}">
                      <a16:creationId xmlns:a16="http://schemas.microsoft.com/office/drawing/2014/main" id="{8101EF8F-F9C8-A1F8-960A-53AD93789B20}"/>
                    </a:ext>
                  </a:extLst>
                </p:cNvPr>
                <p:cNvSpPr/>
                <p:nvPr/>
              </p:nvSpPr>
              <p:spPr>
                <a:xfrm>
                  <a:off x="3502531" y="1183333"/>
                  <a:ext cx="577197" cy="2275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cxnSp>
              <p:nvCxnSpPr>
                <p:cNvPr id="326" name="Straight Arrow Connector 325">
                  <a:extLst>
                    <a:ext uri="{FF2B5EF4-FFF2-40B4-BE49-F238E27FC236}">
                      <a16:creationId xmlns:a16="http://schemas.microsoft.com/office/drawing/2014/main" id="{D958A6BC-6EFA-5B9C-C619-231698D85A53}"/>
                    </a:ext>
                  </a:extLst>
                </p:cNvPr>
                <p:cNvCxnSpPr>
                  <a:cxnSpLocks/>
                </p:cNvCxnSpPr>
                <p:nvPr/>
              </p:nvCxnSpPr>
              <p:spPr>
                <a:xfrm flipV="1">
                  <a:off x="4079728" y="1277986"/>
                  <a:ext cx="199204" cy="8487"/>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4" name="组合 3">
            <a:extLst>
              <a:ext uri="{FF2B5EF4-FFF2-40B4-BE49-F238E27FC236}">
                <a16:creationId xmlns:a16="http://schemas.microsoft.com/office/drawing/2014/main" id="{3499F3D4-37BD-9A00-D0AF-EB690D83B6B9}"/>
              </a:ext>
            </a:extLst>
          </p:cNvPr>
          <p:cNvGrpSpPr/>
          <p:nvPr/>
        </p:nvGrpSpPr>
        <p:grpSpPr>
          <a:xfrm>
            <a:off x="5432568" y="1751322"/>
            <a:ext cx="3662263" cy="2140257"/>
            <a:chOff x="5547631" y="1059054"/>
            <a:chExt cx="3662263" cy="1962945"/>
          </a:xfrm>
        </p:grpSpPr>
        <p:grpSp>
          <p:nvGrpSpPr>
            <p:cNvPr id="71" name="Group 70">
              <a:extLst>
                <a:ext uri="{FF2B5EF4-FFF2-40B4-BE49-F238E27FC236}">
                  <a16:creationId xmlns:a16="http://schemas.microsoft.com/office/drawing/2014/main" id="{305F6FDF-E712-BB4A-F3BC-919C3246837F}"/>
                </a:ext>
              </a:extLst>
            </p:cNvPr>
            <p:cNvGrpSpPr/>
            <p:nvPr/>
          </p:nvGrpSpPr>
          <p:grpSpPr>
            <a:xfrm>
              <a:off x="5647499" y="1389411"/>
              <a:ext cx="1441401" cy="1317861"/>
              <a:chOff x="7247021" y="571819"/>
              <a:chExt cx="895373" cy="920245"/>
            </a:xfrm>
          </p:grpSpPr>
          <p:grpSp>
            <p:nvGrpSpPr>
              <p:cNvPr id="72" name="Group 71">
                <a:extLst>
                  <a:ext uri="{FF2B5EF4-FFF2-40B4-BE49-F238E27FC236}">
                    <a16:creationId xmlns:a16="http://schemas.microsoft.com/office/drawing/2014/main" id="{60B1EB58-B914-2142-8FBE-6D63670830A2}"/>
                  </a:ext>
                </a:extLst>
              </p:cNvPr>
              <p:cNvGrpSpPr/>
              <p:nvPr/>
            </p:nvGrpSpPr>
            <p:grpSpPr>
              <a:xfrm>
                <a:off x="7268250" y="571819"/>
                <a:ext cx="874144" cy="404024"/>
                <a:chOff x="5662620" y="1540102"/>
                <a:chExt cx="927468" cy="404024"/>
              </a:xfrm>
            </p:grpSpPr>
            <p:grpSp>
              <p:nvGrpSpPr>
                <p:cNvPr id="113" name="Group 112">
                  <a:extLst>
                    <a:ext uri="{FF2B5EF4-FFF2-40B4-BE49-F238E27FC236}">
                      <a16:creationId xmlns:a16="http://schemas.microsoft.com/office/drawing/2014/main" id="{9B5E7B59-FFA4-090C-B590-8C8642AC8DC2}"/>
                    </a:ext>
                  </a:extLst>
                </p:cNvPr>
                <p:cNvGrpSpPr/>
                <p:nvPr/>
              </p:nvGrpSpPr>
              <p:grpSpPr>
                <a:xfrm>
                  <a:off x="5662620" y="1540102"/>
                  <a:ext cx="927468" cy="376427"/>
                  <a:chOff x="976971" y="1210173"/>
                  <a:chExt cx="1593055" cy="1196103"/>
                </a:xfrm>
              </p:grpSpPr>
              <p:sp>
                <p:nvSpPr>
                  <p:cNvPr id="115" name="Oval 114">
                    <a:extLst>
                      <a:ext uri="{FF2B5EF4-FFF2-40B4-BE49-F238E27FC236}">
                        <a16:creationId xmlns:a16="http://schemas.microsoft.com/office/drawing/2014/main" id="{B9D5606D-379B-0AC6-C2D8-4AED52BE8422}"/>
                      </a:ext>
                    </a:extLst>
                  </p:cNvPr>
                  <p:cNvSpPr>
                    <a:spLocks/>
                  </p:cNvSpPr>
                  <p:nvPr/>
                </p:nvSpPr>
                <p:spPr>
                  <a:xfrm>
                    <a:off x="1571624" y="170618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6" name="Oval 115">
                    <a:extLst>
                      <a:ext uri="{FF2B5EF4-FFF2-40B4-BE49-F238E27FC236}">
                        <a16:creationId xmlns:a16="http://schemas.microsoft.com/office/drawing/2014/main" id="{32FE7738-7397-4A28-15BF-2898DDF43754}"/>
                      </a:ext>
                    </a:extLst>
                  </p:cNvPr>
                  <p:cNvSpPr>
                    <a:spLocks/>
                  </p:cNvSpPr>
                  <p:nvPr/>
                </p:nvSpPr>
                <p:spPr>
                  <a:xfrm>
                    <a:off x="1682749" y="2212894"/>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7" name="Oval 116">
                    <a:extLst>
                      <a:ext uri="{FF2B5EF4-FFF2-40B4-BE49-F238E27FC236}">
                        <a16:creationId xmlns:a16="http://schemas.microsoft.com/office/drawing/2014/main" id="{8A744DE2-81CD-A8C2-98F5-DBB23424EF88}"/>
                      </a:ext>
                    </a:extLst>
                  </p:cNvPr>
                  <p:cNvSpPr>
                    <a:spLocks/>
                  </p:cNvSpPr>
                  <p:nvPr/>
                </p:nvSpPr>
                <p:spPr>
                  <a:xfrm>
                    <a:off x="1892895" y="18427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8" name="Oval 117">
                    <a:extLst>
                      <a:ext uri="{FF2B5EF4-FFF2-40B4-BE49-F238E27FC236}">
                        <a16:creationId xmlns:a16="http://schemas.microsoft.com/office/drawing/2014/main" id="{46B9D93E-6DEF-F555-763E-DDA84068A573}"/>
                      </a:ext>
                    </a:extLst>
                  </p:cNvPr>
                  <p:cNvSpPr>
                    <a:spLocks/>
                  </p:cNvSpPr>
                  <p:nvPr/>
                </p:nvSpPr>
                <p:spPr>
                  <a:xfrm>
                    <a:off x="1801811" y="13982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9" name="Oval 118">
                    <a:extLst>
                      <a:ext uri="{FF2B5EF4-FFF2-40B4-BE49-F238E27FC236}">
                        <a16:creationId xmlns:a16="http://schemas.microsoft.com/office/drawing/2014/main" id="{03914C50-E905-73AD-7C72-2927C8E08172}"/>
                      </a:ext>
                    </a:extLst>
                  </p:cNvPr>
                  <p:cNvSpPr>
                    <a:spLocks/>
                  </p:cNvSpPr>
                  <p:nvPr/>
                </p:nvSpPr>
                <p:spPr>
                  <a:xfrm>
                    <a:off x="1381609" y="1502988"/>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0" name="Oval 119">
                    <a:extLst>
                      <a:ext uri="{FF2B5EF4-FFF2-40B4-BE49-F238E27FC236}">
                        <a16:creationId xmlns:a16="http://schemas.microsoft.com/office/drawing/2014/main" id="{AE8279C7-C360-27C7-BA18-81677F020D00}"/>
                      </a:ext>
                    </a:extLst>
                  </p:cNvPr>
                  <p:cNvSpPr>
                    <a:spLocks/>
                  </p:cNvSpPr>
                  <p:nvPr/>
                </p:nvSpPr>
                <p:spPr>
                  <a:xfrm>
                    <a:off x="1057930" y="167761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1" name="Oval 120">
                    <a:extLst>
                      <a:ext uri="{FF2B5EF4-FFF2-40B4-BE49-F238E27FC236}">
                        <a16:creationId xmlns:a16="http://schemas.microsoft.com/office/drawing/2014/main" id="{37EAD7A4-E515-0ED6-86C7-864BBE442803}"/>
                      </a:ext>
                    </a:extLst>
                  </p:cNvPr>
                  <p:cNvSpPr>
                    <a:spLocks/>
                  </p:cNvSpPr>
                  <p:nvPr/>
                </p:nvSpPr>
                <p:spPr>
                  <a:xfrm>
                    <a:off x="1476373" y="2307446"/>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2" name="Oval 121">
                    <a:extLst>
                      <a:ext uri="{FF2B5EF4-FFF2-40B4-BE49-F238E27FC236}">
                        <a16:creationId xmlns:a16="http://schemas.microsoft.com/office/drawing/2014/main" id="{42ED9509-5E33-57F0-D201-66EF0733622E}"/>
                      </a:ext>
                    </a:extLst>
                  </p:cNvPr>
                  <p:cNvSpPr>
                    <a:spLocks/>
                  </p:cNvSpPr>
                  <p:nvPr/>
                </p:nvSpPr>
                <p:spPr>
                  <a:xfrm>
                    <a:off x="2268996" y="1979235"/>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3" name="Oval 122">
                    <a:extLst>
                      <a:ext uri="{FF2B5EF4-FFF2-40B4-BE49-F238E27FC236}">
                        <a16:creationId xmlns:a16="http://schemas.microsoft.com/office/drawing/2014/main" id="{D7DAAFC1-E1DE-DFF2-2768-E75F215C6980}"/>
                      </a:ext>
                    </a:extLst>
                  </p:cNvPr>
                  <p:cNvSpPr>
                    <a:spLocks/>
                  </p:cNvSpPr>
                  <p:nvPr/>
                </p:nvSpPr>
                <p:spPr>
                  <a:xfrm>
                    <a:off x="2520949" y="1696221"/>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4" name="Oval 123">
                    <a:extLst>
                      <a:ext uri="{FF2B5EF4-FFF2-40B4-BE49-F238E27FC236}">
                        <a16:creationId xmlns:a16="http://schemas.microsoft.com/office/drawing/2014/main" id="{9EB22388-909E-2858-A877-287648681D1E}"/>
                      </a:ext>
                    </a:extLst>
                  </p:cNvPr>
                  <p:cNvSpPr>
                    <a:spLocks/>
                  </p:cNvSpPr>
                  <p:nvPr/>
                </p:nvSpPr>
                <p:spPr>
                  <a:xfrm>
                    <a:off x="1968502" y="1210173"/>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5" name="Oval 124">
                    <a:extLst>
                      <a:ext uri="{FF2B5EF4-FFF2-40B4-BE49-F238E27FC236}">
                        <a16:creationId xmlns:a16="http://schemas.microsoft.com/office/drawing/2014/main" id="{40A16B17-722B-1513-03C5-C307B59FE8C1}"/>
                      </a:ext>
                    </a:extLst>
                  </p:cNvPr>
                  <p:cNvSpPr>
                    <a:spLocks/>
                  </p:cNvSpPr>
                  <p:nvPr/>
                </p:nvSpPr>
                <p:spPr>
                  <a:xfrm>
                    <a:off x="976971" y="209353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6" name="Oval 125">
                    <a:extLst>
                      <a:ext uri="{FF2B5EF4-FFF2-40B4-BE49-F238E27FC236}">
                        <a16:creationId xmlns:a16="http://schemas.microsoft.com/office/drawing/2014/main" id="{F4F3CB35-444A-9480-B9E4-CE5647A72B25}"/>
                      </a:ext>
                    </a:extLst>
                  </p:cNvPr>
                  <p:cNvSpPr>
                    <a:spLocks/>
                  </p:cNvSpPr>
                  <p:nvPr/>
                </p:nvSpPr>
                <p:spPr>
                  <a:xfrm>
                    <a:off x="1230317" y="1267320"/>
                    <a:ext cx="49077" cy="87690"/>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27" name="Straight Connector 126">
                    <a:extLst>
                      <a:ext uri="{FF2B5EF4-FFF2-40B4-BE49-F238E27FC236}">
                        <a16:creationId xmlns:a16="http://schemas.microsoft.com/office/drawing/2014/main" id="{0C2ECED1-B06F-A763-F6BD-201A909D8D92}"/>
                      </a:ext>
                    </a:extLst>
                  </p:cNvPr>
                  <p:cNvCxnSpPr>
                    <a:cxnSpLocks/>
                    <a:stCxn id="119" idx="5"/>
                    <a:endCxn id="115" idx="1"/>
                  </p:cNvCxnSpPr>
                  <p:nvPr/>
                </p:nvCxnSpPr>
                <p:spPr>
                  <a:xfrm>
                    <a:off x="1423499" y="1577837"/>
                    <a:ext cx="155312" cy="14118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E0842C7-4969-FF1F-826B-E7E755273C2A}"/>
                      </a:ext>
                    </a:extLst>
                  </p:cNvPr>
                  <p:cNvCxnSpPr>
                    <a:cxnSpLocks/>
                    <a:stCxn id="120" idx="6"/>
                    <a:endCxn id="115" idx="2"/>
                  </p:cNvCxnSpPr>
                  <p:nvPr/>
                </p:nvCxnSpPr>
                <p:spPr>
                  <a:xfrm>
                    <a:off x="1107007" y="1721456"/>
                    <a:ext cx="464617" cy="2857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60FC74E-669E-4A1D-1610-9FCE3FC3DC67}"/>
                      </a:ext>
                    </a:extLst>
                  </p:cNvPr>
                  <p:cNvCxnSpPr>
                    <a:cxnSpLocks/>
                    <a:stCxn id="117" idx="5"/>
                    <a:endCxn id="118" idx="4"/>
                  </p:cNvCxnSpPr>
                  <p:nvPr/>
                </p:nvCxnSpPr>
                <p:spPr>
                  <a:xfrm flipH="1" flipV="1">
                    <a:off x="1826350" y="1485900"/>
                    <a:ext cx="108435" cy="431658"/>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BF82761-7BEE-0F3E-5CCD-D97BF37CC369}"/>
                      </a:ext>
                    </a:extLst>
                  </p:cNvPr>
                  <p:cNvCxnSpPr>
                    <a:cxnSpLocks/>
                    <a:stCxn id="115" idx="5"/>
                    <a:endCxn id="117" idx="3"/>
                  </p:cNvCxnSpPr>
                  <p:nvPr/>
                </p:nvCxnSpPr>
                <p:spPr>
                  <a:xfrm>
                    <a:off x="1613515" y="1781034"/>
                    <a:ext cx="286567" cy="13652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CFB8358-0885-0A0D-60D3-A003A140BB64}"/>
                      </a:ext>
                    </a:extLst>
                  </p:cNvPr>
                  <p:cNvCxnSpPr>
                    <a:cxnSpLocks/>
                    <a:stCxn id="117" idx="4"/>
                    <a:endCxn id="116" idx="6"/>
                  </p:cNvCxnSpPr>
                  <p:nvPr/>
                </p:nvCxnSpPr>
                <p:spPr>
                  <a:xfrm flipH="1">
                    <a:off x="1731826" y="1930400"/>
                    <a:ext cx="185609" cy="32634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5189DE-3E4C-0F9C-E464-65676B43581A}"/>
                      </a:ext>
                    </a:extLst>
                  </p:cNvPr>
                  <p:cNvCxnSpPr>
                    <a:cxnSpLocks/>
                    <a:stCxn id="126" idx="5"/>
                  </p:cNvCxnSpPr>
                  <p:nvPr/>
                </p:nvCxnSpPr>
                <p:spPr>
                  <a:xfrm>
                    <a:off x="1272207" y="1342169"/>
                    <a:ext cx="548621" cy="11848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CB626B3-B112-BB34-A411-36304F9715E8}"/>
                      </a:ext>
                    </a:extLst>
                  </p:cNvPr>
                  <p:cNvCxnSpPr>
                    <a:cxnSpLocks/>
                    <a:endCxn id="123" idx="0"/>
                  </p:cNvCxnSpPr>
                  <p:nvPr/>
                </p:nvCxnSpPr>
                <p:spPr>
                  <a:xfrm>
                    <a:off x="2022475" y="1273620"/>
                    <a:ext cx="523013" cy="422601"/>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04CBCAD-1313-8EF6-2E09-637D9E874768}"/>
                      </a:ext>
                    </a:extLst>
                  </p:cNvPr>
                  <p:cNvCxnSpPr>
                    <a:cxnSpLocks/>
                    <a:endCxn id="118" idx="7"/>
                  </p:cNvCxnSpPr>
                  <p:nvPr/>
                </p:nvCxnSpPr>
                <p:spPr>
                  <a:xfrm flipH="1">
                    <a:off x="1843701" y="1273620"/>
                    <a:ext cx="124732" cy="13743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59297CB-D346-A56E-3DF6-D1E80504D1BC}"/>
                      </a:ext>
                    </a:extLst>
                  </p:cNvPr>
                  <p:cNvCxnSpPr>
                    <a:cxnSpLocks/>
                    <a:endCxn id="122" idx="3"/>
                  </p:cNvCxnSpPr>
                  <p:nvPr/>
                </p:nvCxnSpPr>
                <p:spPr>
                  <a:xfrm flipH="1">
                    <a:off x="2276182" y="1745094"/>
                    <a:ext cx="265711" cy="308989"/>
                  </a:xfrm>
                  <a:prstGeom prst="line">
                    <a:avLst/>
                  </a:prstGeom>
                  <a:solidFill>
                    <a:srgbClr val="00B050"/>
                  </a:solidFill>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B89345-FA72-3C70-C6F4-72D70EC70A16}"/>
                      </a:ext>
                    </a:extLst>
                  </p:cNvPr>
                  <p:cNvCxnSpPr>
                    <a:cxnSpLocks/>
                    <a:endCxn id="125" idx="0"/>
                  </p:cNvCxnSpPr>
                  <p:nvPr/>
                </p:nvCxnSpPr>
                <p:spPr>
                  <a:xfrm flipH="1">
                    <a:off x="1001510" y="1745662"/>
                    <a:ext cx="83408" cy="347869"/>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008B956-96A3-5EE9-4ACB-E5B6A8E62F94}"/>
                      </a:ext>
                    </a:extLst>
                  </p:cNvPr>
                  <p:cNvCxnSpPr>
                    <a:cxnSpLocks/>
                    <a:stCxn id="125" idx="3"/>
                    <a:endCxn id="114" idx="0"/>
                  </p:cNvCxnSpPr>
                  <p:nvPr/>
                </p:nvCxnSpPr>
                <p:spPr>
                  <a:xfrm>
                    <a:off x="984158" y="2168379"/>
                    <a:ext cx="183565" cy="23789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502AAD1-1C34-A0F0-C1FB-4E657BB79E5F}"/>
                      </a:ext>
                    </a:extLst>
                  </p:cNvPr>
                  <p:cNvCxnSpPr>
                    <a:cxnSpLocks/>
                    <a:stCxn id="121" idx="5"/>
                    <a:endCxn id="116" idx="4"/>
                  </p:cNvCxnSpPr>
                  <p:nvPr/>
                </p:nvCxnSpPr>
                <p:spPr>
                  <a:xfrm flipV="1">
                    <a:off x="1518263" y="2300584"/>
                    <a:ext cx="189024" cy="817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4" name="Oval 113">
                  <a:extLst>
                    <a:ext uri="{FF2B5EF4-FFF2-40B4-BE49-F238E27FC236}">
                      <a16:creationId xmlns:a16="http://schemas.microsoft.com/office/drawing/2014/main" id="{2272DF64-8050-841E-FC05-D94C18D9FA63}"/>
                    </a:ext>
                  </a:extLst>
                </p:cNvPr>
                <p:cNvSpPr>
                  <a:spLocks/>
                </p:cNvSpPr>
                <p:nvPr/>
              </p:nvSpPr>
              <p:spPr>
                <a:xfrm>
                  <a:off x="5759389" y="1916529"/>
                  <a:ext cx="28572" cy="27597"/>
                </a:xfrm>
                <a:prstGeom prst="ellipse">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3" name="Group 72">
                <a:extLst>
                  <a:ext uri="{FF2B5EF4-FFF2-40B4-BE49-F238E27FC236}">
                    <a16:creationId xmlns:a16="http://schemas.microsoft.com/office/drawing/2014/main" id="{B287ACF6-1B7C-08CF-6C6D-AA315C5930B8}"/>
                  </a:ext>
                </a:extLst>
              </p:cNvPr>
              <p:cNvGrpSpPr/>
              <p:nvPr/>
            </p:nvGrpSpPr>
            <p:grpSpPr>
              <a:xfrm>
                <a:off x="7247021" y="1088039"/>
                <a:ext cx="874151" cy="404025"/>
                <a:chOff x="5662621" y="1540102"/>
                <a:chExt cx="927475" cy="404025"/>
              </a:xfrm>
              <a:solidFill>
                <a:srgbClr val="2A31ED"/>
              </a:solidFill>
            </p:grpSpPr>
            <p:grpSp>
              <p:nvGrpSpPr>
                <p:cNvPr id="87" name="Group 86">
                  <a:extLst>
                    <a:ext uri="{FF2B5EF4-FFF2-40B4-BE49-F238E27FC236}">
                      <a16:creationId xmlns:a16="http://schemas.microsoft.com/office/drawing/2014/main" id="{08668B19-C745-8015-0B40-36D09D9038C6}"/>
                    </a:ext>
                  </a:extLst>
                </p:cNvPr>
                <p:cNvGrpSpPr/>
                <p:nvPr/>
              </p:nvGrpSpPr>
              <p:grpSpPr>
                <a:xfrm>
                  <a:off x="5662621" y="1540102"/>
                  <a:ext cx="927475" cy="376428"/>
                  <a:chOff x="976969" y="1210173"/>
                  <a:chExt cx="1593064" cy="1196107"/>
                </a:xfrm>
                <a:grpFill/>
              </p:grpSpPr>
              <p:sp>
                <p:nvSpPr>
                  <p:cNvPr id="89" name="Oval 88">
                    <a:extLst>
                      <a:ext uri="{FF2B5EF4-FFF2-40B4-BE49-F238E27FC236}">
                        <a16:creationId xmlns:a16="http://schemas.microsoft.com/office/drawing/2014/main" id="{6E89C2AD-8C32-A493-5217-04AD986F0070}"/>
                      </a:ext>
                    </a:extLst>
                  </p:cNvPr>
                  <p:cNvSpPr>
                    <a:spLocks/>
                  </p:cNvSpPr>
                  <p:nvPr/>
                </p:nvSpPr>
                <p:spPr>
                  <a:xfrm>
                    <a:off x="1571631" y="170618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0" name="Oval 89">
                    <a:extLst>
                      <a:ext uri="{FF2B5EF4-FFF2-40B4-BE49-F238E27FC236}">
                        <a16:creationId xmlns:a16="http://schemas.microsoft.com/office/drawing/2014/main" id="{B864E4C8-8E91-596F-E121-DE7F39F7F482}"/>
                      </a:ext>
                    </a:extLst>
                  </p:cNvPr>
                  <p:cNvSpPr>
                    <a:spLocks/>
                  </p:cNvSpPr>
                  <p:nvPr/>
                </p:nvSpPr>
                <p:spPr>
                  <a:xfrm>
                    <a:off x="1682756" y="2212894"/>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1" name="Oval 90">
                    <a:extLst>
                      <a:ext uri="{FF2B5EF4-FFF2-40B4-BE49-F238E27FC236}">
                        <a16:creationId xmlns:a16="http://schemas.microsoft.com/office/drawing/2014/main" id="{98C420BD-B2A1-B746-F72D-A191B9C3EC5D}"/>
                      </a:ext>
                    </a:extLst>
                  </p:cNvPr>
                  <p:cNvSpPr>
                    <a:spLocks/>
                  </p:cNvSpPr>
                  <p:nvPr/>
                </p:nvSpPr>
                <p:spPr>
                  <a:xfrm>
                    <a:off x="1892902" y="18427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2" name="Oval 91">
                    <a:extLst>
                      <a:ext uri="{FF2B5EF4-FFF2-40B4-BE49-F238E27FC236}">
                        <a16:creationId xmlns:a16="http://schemas.microsoft.com/office/drawing/2014/main" id="{33BFFEA3-B008-9A22-B86F-F0D826B284D2}"/>
                      </a:ext>
                    </a:extLst>
                  </p:cNvPr>
                  <p:cNvSpPr>
                    <a:spLocks/>
                  </p:cNvSpPr>
                  <p:nvPr/>
                </p:nvSpPr>
                <p:spPr>
                  <a:xfrm>
                    <a:off x="1801818" y="13982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3" name="Oval 92">
                    <a:extLst>
                      <a:ext uri="{FF2B5EF4-FFF2-40B4-BE49-F238E27FC236}">
                        <a16:creationId xmlns:a16="http://schemas.microsoft.com/office/drawing/2014/main" id="{4DCDFCC8-B863-0316-03CB-B8934687D264}"/>
                      </a:ext>
                    </a:extLst>
                  </p:cNvPr>
                  <p:cNvSpPr>
                    <a:spLocks/>
                  </p:cNvSpPr>
                  <p:nvPr/>
                </p:nvSpPr>
                <p:spPr>
                  <a:xfrm>
                    <a:off x="1381616" y="1502988"/>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4" name="Oval 93">
                    <a:extLst>
                      <a:ext uri="{FF2B5EF4-FFF2-40B4-BE49-F238E27FC236}">
                        <a16:creationId xmlns:a16="http://schemas.microsoft.com/office/drawing/2014/main" id="{C747AA46-F94D-60C8-20E6-7E3BEE97754D}"/>
                      </a:ext>
                    </a:extLst>
                  </p:cNvPr>
                  <p:cNvSpPr>
                    <a:spLocks/>
                  </p:cNvSpPr>
                  <p:nvPr/>
                </p:nvSpPr>
                <p:spPr>
                  <a:xfrm>
                    <a:off x="1057937" y="1677610"/>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5" name="Oval 94">
                    <a:extLst>
                      <a:ext uri="{FF2B5EF4-FFF2-40B4-BE49-F238E27FC236}">
                        <a16:creationId xmlns:a16="http://schemas.microsoft.com/office/drawing/2014/main" id="{1B574204-C756-421A-EE10-21C79CA38E6D}"/>
                      </a:ext>
                    </a:extLst>
                  </p:cNvPr>
                  <p:cNvSpPr>
                    <a:spLocks/>
                  </p:cNvSpPr>
                  <p:nvPr/>
                </p:nvSpPr>
                <p:spPr>
                  <a:xfrm>
                    <a:off x="1476380" y="2307446"/>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val 95">
                    <a:extLst>
                      <a:ext uri="{FF2B5EF4-FFF2-40B4-BE49-F238E27FC236}">
                        <a16:creationId xmlns:a16="http://schemas.microsoft.com/office/drawing/2014/main" id="{C7C0F204-EF63-E686-07BE-917ED0D41CBC}"/>
                      </a:ext>
                    </a:extLst>
                  </p:cNvPr>
                  <p:cNvSpPr>
                    <a:spLocks/>
                  </p:cNvSpPr>
                  <p:nvPr/>
                </p:nvSpPr>
                <p:spPr>
                  <a:xfrm>
                    <a:off x="2269003" y="1979235"/>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a:extLst>
                      <a:ext uri="{FF2B5EF4-FFF2-40B4-BE49-F238E27FC236}">
                        <a16:creationId xmlns:a16="http://schemas.microsoft.com/office/drawing/2014/main" id="{358502F3-834A-4A6E-DD31-599D5E2C81C5}"/>
                      </a:ext>
                    </a:extLst>
                  </p:cNvPr>
                  <p:cNvSpPr>
                    <a:spLocks/>
                  </p:cNvSpPr>
                  <p:nvPr/>
                </p:nvSpPr>
                <p:spPr>
                  <a:xfrm>
                    <a:off x="2520956" y="1696221"/>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Oval 97">
                    <a:extLst>
                      <a:ext uri="{FF2B5EF4-FFF2-40B4-BE49-F238E27FC236}">
                        <a16:creationId xmlns:a16="http://schemas.microsoft.com/office/drawing/2014/main" id="{14787EB1-949B-C80D-4DC9-DEFAD4971CD3}"/>
                      </a:ext>
                    </a:extLst>
                  </p:cNvPr>
                  <p:cNvSpPr>
                    <a:spLocks/>
                  </p:cNvSpPr>
                  <p:nvPr/>
                </p:nvSpPr>
                <p:spPr>
                  <a:xfrm>
                    <a:off x="1968499" y="1210173"/>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Oval 98">
                    <a:extLst>
                      <a:ext uri="{FF2B5EF4-FFF2-40B4-BE49-F238E27FC236}">
                        <a16:creationId xmlns:a16="http://schemas.microsoft.com/office/drawing/2014/main" id="{7FC2A688-4822-6100-7E0D-67BD48F77D5B}"/>
                      </a:ext>
                    </a:extLst>
                  </p:cNvPr>
                  <p:cNvSpPr>
                    <a:spLocks/>
                  </p:cNvSpPr>
                  <p:nvPr/>
                </p:nvSpPr>
                <p:spPr>
                  <a:xfrm>
                    <a:off x="976969" y="209353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0" name="Oval 99">
                    <a:extLst>
                      <a:ext uri="{FF2B5EF4-FFF2-40B4-BE49-F238E27FC236}">
                        <a16:creationId xmlns:a16="http://schemas.microsoft.com/office/drawing/2014/main" id="{99DD1F34-5BEC-1ABC-4B50-7B6EEA1C24E1}"/>
                      </a:ext>
                    </a:extLst>
                  </p:cNvPr>
                  <p:cNvSpPr>
                    <a:spLocks/>
                  </p:cNvSpPr>
                  <p:nvPr/>
                </p:nvSpPr>
                <p:spPr>
                  <a:xfrm>
                    <a:off x="1230310" y="1267322"/>
                    <a:ext cx="49077" cy="87690"/>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01" name="Straight Connector 100">
                    <a:extLst>
                      <a:ext uri="{FF2B5EF4-FFF2-40B4-BE49-F238E27FC236}">
                        <a16:creationId xmlns:a16="http://schemas.microsoft.com/office/drawing/2014/main" id="{600790A8-C2EB-9B30-A781-3E5F1E5C3364}"/>
                      </a:ext>
                    </a:extLst>
                  </p:cNvPr>
                  <p:cNvCxnSpPr>
                    <a:cxnSpLocks/>
                    <a:stCxn id="93" idx="5"/>
                    <a:endCxn id="89" idx="1"/>
                  </p:cNvCxnSpPr>
                  <p:nvPr/>
                </p:nvCxnSpPr>
                <p:spPr>
                  <a:xfrm>
                    <a:off x="1423506" y="1577837"/>
                    <a:ext cx="155312" cy="1411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EE28211-720A-2134-A8BB-D0639B962A27}"/>
                      </a:ext>
                    </a:extLst>
                  </p:cNvPr>
                  <p:cNvCxnSpPr>
                    <a:cxnSpLocks/>
                    <a:stCxn id="94" idx="6"/>
                    <a:endCxn id="93" idx="5"/>
                  </p:cNvCxnSpPr>
                  <p:nvPr/>
                </p:nvCxnSpPr>
                <p:spPr>
                  <a:xfrm flipV="1">
                    <a:off x="1107015" y="1577837"/>
                    <a:ext cx="316491" cy="143618"/>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F32B06E-C10A-4BC2-04F5-8D48C1A751C9}"/>
                      </a:ext>
                    </a:extLst>
                  </p:cNvPr>
                  <p:cNvCxnSpPr>
                    <a:cxnSpLocks/>
                    <a:stCxn id="89" idx="5"/>
                    <a:endCxn id="92" idx="4"/>
                  </p:cNvCxnSpPr>
                  <p:nvPr/>
                </p:nvCxnSpPr>
                <p:spPr>
                  <a:xfrm flipV="1">
                    <a:off x="1613521" y="1485900"/>
                    <a:ext cx="212837" cy="295133"/>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5A44CB3-8403-730D-1419-CA8F7901DA0B}"/>
                      </a:ext>
                    </a:extLst>
                  </p:cNvPr>
                  <p:cNvCxnSpPr>
                    <a:cxnSpLocks/>
                    <a:stCxn id="89" idx="5"/>
                    <a:endCxn id="91" idx="3"/>
                  </p:cNvCxnSpPr>
                  <p:nvPr/>
                </p:nvCxnSpPr>
                <p:spPr>
                  <a:xfrm>
                    <a:off x="1613521" y="1781034"/>
                    <a:ext cx="286568" cy="136525"/>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9661E90-7DC1-77B6-28E2-CCD6BBDFA083}"/>
                      </a:ext>
                    </a:extLst>
                  </p:cNvPr>
                  <p:cNvCxnSpPr>
                    <a:cxnSpLocks/>
                    <a:stCxn id="91" idx="4"/>
                    <a:endCxn id="90" idx="6"/>
                  </p:cNvCxnSpPr>
                  <p:nvPr/>
                </p:nvCxnSpPr>
                <p:spPr>
                  <a:xfrm flipH="1">
                    <a:off x="1731833" y="1930400"/>
                    <a:ext cx="185609" cy="32634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2B2A6E2-F7BB-8B05-6B56-509AEF6E5D72}"/>
                      </a:ext>
                    </a:extLst>
                  </p:cNvPr>
                  <p:cNvCxnSpPr>
                    <a:cxnSpLocks/>
                    <a:stCxn id="100" idx="5"/>
                    <a:endCxn id="93" idx="1"/>
                  </p:cNvCxnSpPr>
                  <p:nvPr/>
                </p:nvCxnSpPr>
                <p:spPr>
                  <a:xfrm>
                    <a:off x="1272200" y="1342171"/>
                    <a:ext cx="116603" cy="173661"/>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02E1901-1833-9700-C607-CDF311DB8357}"/>
                      </a:ext>
                    </a:extLst>
                  </p:cNvPr>
                  <p:cNvCxnSpPr>
                    <a:cxnSpLocks/>
                    <a:endCxn id="96" idx="4"/>
                  </p:cNvCxnSpPr>
                  <p:nvPr/>
                </p:nvCxnSpPr>
                <p:spPr>
                  <a:xfrm>
                    <a:off x="1924597" y="1882479"/>
                    <a:ext cx="368945" cy="184446"/>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40F2438-05C4-011A-F90A-B07218CB2EA5}"/>
                      </a:ext>
                    </a:extLst>
                  </p:cNvPr>
                  <p:cNvCxnSpPr>
                    <a:cxnSpLocks/>
                    <a:endCxn id="91" idx="5"/>
                  </p:cNvCxnSpPr>
                  <p:nvPr/>
                </p:nvCxnSpPr>
                <p:spPr>
                  <a:xfrm flipH="1">
                    <a:off x="1934792" y="1273621"/>
                    <a:ext cx="33641" cy="643935"/>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355ADBA-6C23-0D6D-5D51-6A68027C615C}"/>
                      </a:ext>
                    </a:extLst>
                  </p:cNvPr>
                  <p:cNvCxnSpPr>
                    <a:cxnSpLocks/>
                    <a:endCxn id="96" idx="3"/>
                  </p:cNvCxnSpPr>
                  <p:nvPr/>
                </p:nvCxnSpPr>
                <p:spPr>
                  <a:xfrm flipH="1">
                    <a:off x="2276190" y="1745094"/>
                    <a:ext cx="265705" cy="30898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24D711F-79A9-6281-A635-7325D6F7B1EF}"/>
                      </a:ext>
                    </a:extLst>
                  </p:cNvPr>
                  <p:cNvCxnSpPr>
                    <a:cxnSpLocks/>
                    <a:endCxn id="99" idx="0"/>
                  </p:cNvCxnSpPr>
                  <p:nvPr/>
                </p:nvCxnSpPr>
                <p:spPr>
                  <a:xfrm flipH="1" flipV="1">
                    <a:off x="1001508" y="2093532"/>
                    <a:ext cx="526956" cy="282590"/>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A6A5113-6620-8AD7-E3FE-00C5218ED708}"/>
                      </a:ext>
                    </a:extLst>
                  </p:cNvPr>
                  <p:cNvCxnSpPr>
                    <a:cxnSpLocks/>
                    <a:stCxn id="99" idx="3"/>
                    <a:endCxn id="88" idx="0"/>
                  </p:cNvCxnSpPr>
                  <p:nvPr/>
                </p:nvCxnSpPr>
                <p:spPr>
                  <a:xfrm>
                    <a:off x="984156" y="2168381"/>
                    <a:ext cx="183556" cy="237899"/>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71739AD-95FA-C9B6-1E66-8AEBF36B13BF}"/>
                      </a:ext>
                    </a:extLst>
                  </p:cNvPr>
                  <p:cNvCxnSpPr>
                    <a:cxnSpLocks/>
                    <a:stCxn id="95" idx="5"/>
                    <a:endCxn id="94" idx="4"/>
                  </p:cNvCxnSpPr>
                  <p:nvPr/>
                </p:nvCxnSpPr>
                <p:spPr>
                  <a:xfrm flipH="1" flipV="1">
                    <a:off x="1082477" y="1765300"/>
                    <a:ext cx="435792" cy="616993"/>
                  </a:xfrm>
                  <a:prstGeom prst="line">
                    <a:avLst/>
                  </a:prstGeom>
                  <a:grpFill/>
                  <a:ln w="12700">
                    <a:solidFill>
                      <a:srgbClr val="2A31ED"/>
                    </a:solidFill>
                  </a:ln>
                </p:spPr>
                <p:style>
                  <a:lnRef idx="1">
                    <a:schemeClr val="accent1"/>
                  </a:lnRef>
                  <a:fillRef idx="0">
                    <a:schemeClr val="accent1"/>
                  </a:fillRef>
                  <a:effectRef idx="0">
                    <a:schemeClr val="accent1"/>
                  </a:effectRef>
                  <a:fontRef idx="minor">
                    <a:schemeClr val="tx1"/>
                  </a:fontRef>
                </p:style>
              </p:cxnSp>
            </p:grpSp>
            <p:sp>
              <p:nvSpPr>
                <p:cNvPr id="88" name="Oval 87">
                  <a:extLst>
                    <a:ext uri="{FF2B5EF4-FFF2-40B4-BE49-F238E27FC236}">
                      <a16:creationId xmlns:a16="http://schemas.microsoft.com/office/drawing/2014/main" id="{6881C5F9-2976-048B-DAB0-1D2D570712A6}"/>
                    </a:ext>
                  </a:extLst>
                </p:cNvPr>
                <p:cNvSpPr>
                  <a:spLocks/>
                </p:cNvSpPr>
                <p:nvPr/>
              </p:nvSpPr>
              <p:spPr>
                <a:xfrm>
                  <a:off x="5759385" y="1916530"/>
                  <a:ext cx="28572" cy="27597"/>
                </a:xfrm>
                <a:prstGeom prst="ellipse">
                  <a:avLst/>
                </a:prstGeom>
                <a:grpFill/>
                <a:ln w="12700">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4" name="Group 73">
                <a:extLst>
                  <a:ext uri="{FF2B5EF4-FFF2-40B4-BE49-F238E27FC236}">
                    <a16:creationId xmlns:a16="http://schemas.microsoft.com/office/drawing/2014/main" id="{97A367AA-799A-D5DC-82FB-0CE9F5B7F05B}"/>
                  </a:ext>
                </a:extLst>
              </p:cNvPr>
              <p:cNvGrpSpPr/>
              <p:nvPr/>
            </p:nvGrpSpPr>
            <p:grpSpPr>
              <a:xfrm>
                <a:off x="7250965" y="599416"/>
                <a:ext cx="877829" cy="865051"/>
                <a:chOff x="5639867" y="1533253"/>
                <a:chExt cx="877829" cy="993716"/>
              </a:xfrm>
            </p:grpSpPr>
            <p:cxnSp>
              <p:nvCxnSpPr>
                <p:cNvPr id="75" name="Straight Connector 74">
                  <a:extLst>
                    <a:ext uri="{FF2B5EF4-FFF2-40B4-BE49-F238E27FC236}">
                      <a16:creationId xmlns:a16="http://schemas.microsoft.com/office/drawing/2014/main" id="{10431B57-158A-ACC1-231E-8744925CEE57}"/>
                    </a:ext>
                  </a:extLst>
                </p:cNvPr>
                <p:cNvCxnSpPr>
                  <a:cxnSpLocks/>
                  <a:endCxn id="97" idx="7"/>
                </p:cNvCxnSpPr>
                <p:nvPr/>
              </p:nvCxnSpPr>
              <p:spPr>
                <a:xfrm flipH="1">
                  <a:off x="6506129" y="1713092"/>
                  <a:ext cx="11567" cy="561817"/>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242C30C-D949-4A8E-348D-40F8EC376267}"/>
                    </a:ext>
                  </a:extLst>
                </p:cNvPr>
                <p:cNvCxnSpPr>
                  <a:cxnSpLocks/>
                  <a:stCxn id="122" idx="3"/>
                  <a:endCxn id="96" idx="0"/>
                </p:cNvCxnSpPr>
                <p:nvPr/>
              </p:nvCxnSpPr>
              <p:spPr>
                <a:xfrm flipH="1">
                  <a:off x="6358357" y="1806642"/>
                  <a:ext cx="11700"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69618A2-FFCB-7B9F-BF65-601F3750D11D}"/>
                    </a:ext>
                  </a:extLst>
                </p:cNvPr>
                <p:cNvCxnSpPr>
                  <a:cxnSpLocks/>
                  <a:stCxn id="124" idx="4"/>
                  <a:endCxn id="98" idx="0"/>
                </p:cNvCxnSpPr>
                <p:nvPr/>
              </p:nvCxnSpPr>
              <p:spPr>
                <a:xfrm flipH="1">
                  <a:off x="6193464" y="1533253"/>
                  <a:ext cx="21228"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8A573DC-E5B7-5B63-EC0B-7EA3C8E1EF44}"/>
                    </a:ext>
                  </a:extLst>
                </p:cNvPr>
                <p:cNvCxnSpPr>
                  <a:cxnSpLocks/>
                  <a:stCxn id="126" idx="4"/>
                </p:cNvCxnSpPr>
                <p:nvPr/>
              </p:nvCxnSpPr>
              <p:spPr>
                <a:xfrm flipH="1">
                  <a:off x="5793037" y="1553913"/>
                  <a:ext cx="16596" cy="55380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954C49-FE47-CC67-98E9-8A61746EF97A}"/>
                    </a:ext>
                  </a:extLst>
                </p:cNvPr>
                <p:cNvCxnSpPr>
                  <a:cxnSpLocks/>
                  <a:stCxn id="121" idx="4"/>
                  <a:endCxn id="95" idx="0"/>
                </p:cNvCxnSpPr>
                <p:nvPr/>
              </p:nvCxnSpPr>
              <p:spPr>
                <a:xfrm flipH="1">
                  <a:off x="5923426" y="1929940"/>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CEC1B62-8A8E-2E70-F666-DF3B5847648C}"/>
                    </a:ext>
                  </a:extLst>
                </p:cNvPr>
                <p:cNvCxnSpPr>
                  <a:cxnSpLocks/>
                  <a:endCxn id="93" idx="0"/>
                </p:cNvCxnSpPr>
                <p:nvPr/>
              </p:nvCxnSpPr>
              <p:spPr>
                <a:xfrm flipH="1">
                  <a:off x="5871423" y="1646375"/>
                  <a:ext cx="17247" cy="554034"/>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BCE93A4-806A-A709-336E-1B69C3D755AB}"/>
                    </a:ext>
                  </a:extLst>
                </p:cNvPr>
                <p:cNvCxnSpPr>
                  <a:cxnSpLocks/>
                  <a:endCxn id="90" idx="0"/>
                </p:cNvCxnSpPr>
                <p:nvPr/>
              </p:nvCxnSpPr>
              <p:spPr>
                <a:xfrm flipH="1">
                  <a:off x="6036665" y="1897395"/>
                  <a:ext cx="17806" cy="55965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1313D30-FA36-D0BE-CE8E-1E016F746A0B}"/>
                    </a:ext>
                  </a:extLst>
                </p:cNvPr>
                <p:cNvCxnSpPr>
                  <a:cxnSpLocks/>
                  <a:endCxn id="92" idx="0"/>
                </p:cNvCxnSpPr>
                <p:nvPr/>
              </p:nvCxnSpPr>
              <p:spPr>
                <a:xfrm flipH="1">
                  <a:off x="6101998" y="1606351"/>
                  <a:ext cx="12814" cy="556180"/>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32E9980-338C-574F-D65B-A8A0A146D41A}"/>
                    </a:ext>
                  </a:extLst>
                </p:cNvPr>
                <p:cNvCxnSpPr>
                  <a:cxnSpLocks/>
                  <a:stCxn id="115" idx="4"/>
                  <a:endCxn id="89" idx="0"/>
                </p:cNvCxnSpPr>
                <p:nvPr/>
              </p:nvCxnSpPr>
              <p:spPr>
                <a:xfrm flipH="1">
                  <a:off x="5975693" y="1712572"/>
                  <a:ext cx="21223" cy="561299"/>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E494447-7252-B99E-F0F5-45F5F2A1FE92}"/>
                    </a:ext>
                  </a:extLst>
                </p:cNvPr>
                <p:cNvCxnSpPr>
                  <a:cxnSpLocks/>
                  <a:stCxn id="120" idx="4"/>
                  <a:endCxn id="94" idx="7"/>
                </p:cNvCxnSpPr>
                <p:nvPr/>
              </p:nvCxnSpPr>
              <p:spPr>
                <a:xfrm flipH="1">
                  <a:off x="5703338" y="1702241"/>
                  <a:ext cx="11703" cy="565941"/>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8FC703C-FAAB-8A4F-81A2-C901486EE865}"/>
                    </a:ext>
                  </a:extLst>
                </p:cNvPr>
                <p:cNvCxnSpPr>
                  <a:cxnSpLocks/>
                  <a:endCxn id="99" idx="1"/>
                </p:cNvCxnSpPr>
                <p:nvPr/>
              </p:nvCxnSpPr>
              <p:spPr>
                <a:xfrm flipH="1">
                  <a:off x="5639867" y="1850664"/>
                  <a:ext cx="23653" cy="567882"/>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7DBEE19-2A39-5DEB-9C38-1AB0A224E7FA}"/>
                    </a:ext>
                  </a:extLst>
                </p:cNvPr>
                <p:cNvCxnSpPr>
                  <a:cxnSpLocks/>
                  <a:stCxn id="114" idx="3"/>
                  <a:endCxn id="88" idx="0"/>
                </p:cNvCxnSpPr>
                <p:nvPr/>
              </p:nvCxnSpPr>
              <p:spPr>
                <a:xfrm flipH="1">
                  <a:off x="5740588" y="1961026"/>
                  <a:ext cx="11713" cy="565943"/>
                </a:xfrm>
                <a:prstGeom prst="line">
                  <a:avLst/>
                </a:prstGeom>
                <a:ln w="127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grpSp>
        <p:pic>
          <p:nvPicPr>
            <p:cNvPr id="174" name="Picture 173">
              <a:extLst>
                <a:ext uri="{FF2B5EF4-FFF2-40B4-BE49-F238E27FC236}">
                  <a16:creationId xmlns:a16="http://schemas.microsoft.com/office/drawing/2014/main" id="{74B6949A-6B15-09AF-0A23-C27F13C7489B}"/>
                </a:ext>
              </a:extLst>
            </p:cNvPr>
            <p:cNvPicPr>
              <a:picLocks noChangeAspect="1"/>
            </p:cNvPicPr>
            <p:nvPr/>
          </p:nvPicPr>
          <p:blipFill>
            <a:blip r:embed="rId6">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7687639" y="2131054"/>
              <a:ext cx="256836" cy="647149"/>
            </a:xfrm>
            <a:prstGeom prst="rect">
              <a:avLst/>
            </a:prstGeom>
          </p:spPr>
        </p:pic>
        <p:pic>
          <p:nvPicPr>
            <p:cNvPr id="175" name="Picture 174">
              <a:extLst>
                <a:ext uri="{FF2B5EF4-FFF2-40B4-BE49-F238E27FC236}">
                  <a16:creationId xmlns:a16="http://schemas.microsoft.com/office/drawing/2014/main" id="{82571B06-2716-29A7-3B5E-483AC744FCE9}"/>
                </a:ext>
              </a:extLst>
            </p:cNvPr>
            <p:cNvPicPr>
              <a:picLocks noChangeAspect="1"/>
            </p:cNvPicPr>
            <p:nvPr/>
          </p:nvPicPr>
          <p:blipFill>
            <a:blip r:embed="rId4">
              <a:extLst>
                <a:ext uri="{BEBA8EAE-BF5A-486C-A8C5-ECC9F3942E4B}">
                  <a14:imgProps xmlns:a14="http://schemas.microsoft.com/office/drawing/2010/main">
                    <a14:imgLayer r:embed="rId10">
                      <a14:imgEffect>
                        <a14:saturation sat="66000"/>
                      </a14:imgEffect>
                    </a14:imgLayer>
                  </a14:imgProps>
                </a:ext>
              </a:extLst>
            </a:blip>
            <a:stretch>
              <a:fillRect/>
            </a:stretch>
          </p:blipFill>
          <p:spPr>
            <a:xfrm>
              <a:off x="7688129" y="1479945"/>
              <a:ext cx="256836" cy="647790"/>
            </a:xfrm>
            <a:prstGeom prst="rect">
              <a:avLst/>
            </a:prstGeom>
          </p:spPr>
        </p:pic>
        <p:sp>
          <p:nvSpPr>
            <p:cNvPr id="176" name="Rectangle 175">
              <a:extLst>
                <a:ext uri="{FF2B5EF4-FFF2-40B4-BE49-F238E27FC236}">
                  <a16:creationId xmlns:a16="http://schemas.microsoft.com/office/drawing/2014/main" id="{6C719AA9-9708-A2F9-99AF-33F13731F130}"/>
                </a:ext>
              </a:extLst>
            </p:cNvPr>
            <p:cNvSpPr/>
            <p:nvPr/>
          </p:nvSpPr>
          <p:spPr>
            <a:xfrm>
              <a:off x="5547631" y="1102630"/>
              <a:ext cx="2823296" cy="1867361"/>
            </a:xfrm>
            <a:prstGeom prst="rect">
              <a:avLst/>
            </a:prstGeom>
            <a:no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7" name="TextBox 176">
              <a:extLst>
                <a:ext uri="{FF2B5EF4-FFF2-40B4-BE49-F238E27FC236}">
                  <a16:creationId xmlns:a16="http://schemas.microsoft.com/office/drawing/2014/main" id="{5F763BEB-CF9D-CE2F-0E2A-DBAB422187D0}"/>
                </a:ext>
              </a:extLst>
            </p:cNvPr>
            <p:cNvSpPr txBox="1"/>
            <p:nvPr/>
          </p:nvSpPr>
          <p:spPr>
            <a:xfrm>
              <a:off x="7153175" y="2714222"/>
              <a:ext cx="1424020"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Node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features</a:t>
              </a:r>
              <a:endParaRPr lang="en-US" sz="1400" dirty="0"/>
            </a:p>
          </p:txBody>
        </p:sp>
        <p:sp>
          <p:nvSpPr>
            <p:cNvPr id="178" name="TextBox 177">
              <a:extLst>
                <a:ext uri="{FF2B5EF4-FFF2-40B4-BE49-F238E27FC236}">
                  <a16:creationId xmlns:a16="http://schemas.microsoft.com/office/drawing/2014/main" id="{DC14F00F-9A90-A671-FE2B-FA5B9B520752}"/>
                </a:ext>
              </a:extLst>
            </p:cNvPr>
            <p:cNvSpPr txBox="1"/>
            <p:nvPr/>
          </p:nvSpPr>
          <p:spPr>
            <a:xfrm>
              <a:off x="5871288" y="1059054"/>
              <a:ext cx="3338606" cy="310506"/>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Interactive</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graph</a:t>
              </a:r>
              <a:endParaRPr lang="en-US" sz="1600" b="1" dirty="0"/>
            </a:p>
          </p:txBody>
        </p:sp>
        <p:sp>
          <p:nvSpPr>
            <p:cNvPr id="247" name="TextBox 246">
              <a:extLst>
                <a:ext uri="{FF2B5EF4-FFF2-40B4-BE49-F238E27FC236}">
                  <a16:creationId xmlns:a16="http://schemas.microsoft.com/office/drawing/2014/main" id="{41D86880-0B4A-F08B-CF40-EFC79158751E}"/>
                </a:ext>
              </a:extLst>
            </p:cNvPr>
            <p:cNvSpPr txBox="1"/>
            <p:nvPr/>
          </p:nvSpPr>
          <p:spPr>
            <a:xfrm>
              <a:off x="5611293" y="2705858"/>
              <a:ext cx="1732200" cy="282279"/>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Adjacency matrix</a:t>
              </a:r>
              <a:endParaRPr lang="en-US" sz="1400" dirty="0"/>
            </a:p>
          </p:txBody>
        </p:sp>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id="{E7D8B163-CE5F-E083-CD52-9BFD1D5BD4F7}"/>
                    </a:ext>
                  </a:extLst>
                </p:cNvPr>
                <p:cNvSpPr txBox="1"/>
                <p:nvPr/>
              </p:nvSpPr>
              <p:spPr>
                <a:xfrm>
                  <a:off x="7144326" y="1230420"/>
                  <a:ext cx="1382136" cy="337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𝐗</m:t>
                            </m:r>
                          </m:e>
                          <m:sup>
                            <m:r>
                              <a:rPr lang="en-US" altLang="zh-CN" sz="1600" i="1" dirty="0">
                                <a:latin typeface="Cambria Math" panose="02040503050406030204" pitchFamily="18" charset="0"/>
                                <a:cs typeface="Arial" panose="020B0604020202020204" pitchFamily="34" charset="0"/>
                              </a:rPr>
                              <m:t>𝑡</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2</m:t>
                            </m:r>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𝑀</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6" name="TextBox 355">
                  <a:extLst>
                    <a:ext uri="{FF2B5EF4-FFF2-40B4-BE49-F238E27FC236}">
                      <a16:creationId xmlns:a16="http://schemas.microsoft.com/office/drawing/2014/main" id="{E7D8B163-CE5F-E083-CD52-9BFD1D5BD4F7}"/>
                    </a:ext>
                  </a:extLst>
                </p:cNvPr>
                <p:cNvSpPr txBox="1">
                  <a:spLocks noRot="1" noChangeAspect="1" noMove="1" noResize="1" noEditPoints="1" noAdjustHandles="1" noChangeArrowheads="1" noChangeShapeType="1" noTextEdit="1"/>
                </p:cNvSpPr>
                <p:nvPr/>
              </p:nvSpPr>
              <p:spPr>
                <a:xfrm>
                  <a:off x="7144326" y="1230420"/>
                  <a:ext cx="1382136" cy="337978"/>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6" name="TextBox 365">
                  <a:extLst>
                    <a:ext uri="{FF2B5EF4-FFF2-40B4-BE49-F238E27FC236}">
                      <a16:creationId xmlns:a16="http://schemas.microsoft.com/office/drawing/2014/main" id="{9D14197D-E356-4E02-E0CB-5E7BB78BBE8C}"/>
                    </a:ext>
                  </a:extLst>
                </p:cNvPr>
                <p:cNvSpPr txBox="1"/>
                <p:nvPr/>
              </p:nvSpPr>
              <p:spPr>
                <a:xfrm>
                  <a:off x="6132009" y="1821522"/>
                  <a:ext cx="1146847" cy="3348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𝐀</m:t>
                            </m:r>
                          </m:e>
                          <m:sup>
                            <m:r>
                              <a:rPr lang="en-US" altLang="zh-CN" sz="1600" i="1" dirty="0">
                                <a:latin typeface="Cambria Math" panose="02040503050406030204" pitchFamily="18" charset="0"/>
                                <a:cs typeface="Arial" panose="020B0604020202020204" pitchFamily="34" charset="0"/>
                              </a:rPr>
                              <m:t>𝑡</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66" name="TextBox 365">
                  <a:extLst>
                    <a:ext uri="{FF2B5EF4-FFF2-40B4-BE49-F238E27FC236}">
                      <a16:creationId xmlns:a16="http://schemas.microsoft.com/office/drawing/2014/main" id="{9D14197D-E356-4E02-E0CB-5E7BB78BBE8C}"/>
                    </a:ext>
                  </a:extLst>
                </p:cNvPr>
                <p:cNvSpPr txBox="1">
                  <a:spLocks noRot="1" noChangeAspect="1" noMove="1" noResize="1" noEditPoints="1" noAdjustHandles="1" noChangeArrowheads="1" noChangeShapeType="1" noTextEdit="1"/>
                </p:cNvSpPr>
                <p:nvPr/>
              </p:nvSpPr>
              <p:spPr>
                <a:xfrm>
                  <a:off x="6132009" y="1821522"/>
                  <a:ext cx="1146847" cy="334835"/>
                </a:xfrm>
                <a:prstGeom prst="rect">
                  <a:avLst/>
                </a:prstGeom>
                <a:blipFill>
                  <a:blip r:embed="rId12"/>
                  <a:stretch>
                    <a:fillRect/>
                  </a:stretch>
                </a:blipFill>
              </p:spPr>
              <p:txBody>
                <a:bodyPr/>
                <a:lstStyle/>
                <a:p>
                  <a:r>
                    <a:rPr lang="zh-CN" altLang="en-US">
                      <a:noFill/>
                    </a:rPr>
                    <a:t> </a:t>
                  </a:r>
                </a:p>
              </p:txBody>
            </p:sp>
          </mc:Fallback>
        </mc:AlternateContent>
      </p:grpSp>
      <p:cxnSp>
        <p:nvCxnSpPr>
          <p:cNvPr id="371" name="Straight Connector 370">
            <a:extLst>
              <a:ext uri="{FF2B5EF4-FFF2-40B4-BE49-F238E27FC236}">
                <a16:creationId xmlns:a16="http://schemas.microsoft.com/office/drawing/2014/main" id="{8C645344-3DFD-5D1A-0AB1-FB65F48B99E6}"/>
              </a:ext>
            </a:extLst>
          </p:cNvPr>
          <p:cNvCxnSpPr>
            <a:cxnSpLocks/>
            <a:endCxn id="41" idx="6"/>
          </p:cNvCxnSpPr>
          <p:nvPr/>
        </p:nvCxnSpPr>
        <p:spPr>
          <a:xfrm>
            <a:off x="1615107" y="3480584"/>
            <a:ext cx="96312" cy="373220"/>
          </a:xfrm>
          <a:prstGeom prst="line">
            <a:avLst/>
          </a:prstGeom>
          <a:solidFill>
            <a:srgbClr val="2A31ED"/>
          </a:solidFill>
          <a:ln w="9525">
            <a:solidFill>
              <a:srgbClr val="2A31ED"/>
            </a:solidFill>
          </a:ln>
        </p:spPr>
        <p:style>
          <a:lnRef idx="1">
            <a:schemeClr val="accent1"/>
          </a:lnRef>
          <a:fillRef idx="0">
            <a:schemeClr val="accent1"/>
          </a:fillRef>
          <a:effectRef idx="0">
            <a:schemeClr val="accent1"/>
          </a:effectRef>
          <a:fontRef idx="minor">
            <a:schemeClr val="tx1"/>
          </a:fontRef>
        </p:style>
      </p:cxnSp>
      <p:grpSp>
        <p:nvGrpSpPr>
          <p:cNvPr id="139" name="组合 138">
            <a:extLst>
              <a:ext uri="{FF2B5EF4-FFF2-40B4-BE49-F238E27FC236}">
                <a16:creationId xmlns:a16="http://schemas.microsoft.com/office/drawing/2014/main" id="{001A5069-A4FD-CAFC-8250-274BE1479329}"/>
              </a:ext>
            </a:extLst>
          </p:cNvPr>
          <p:cNvGrpSpPr/>
          <p:nvPr/>
        </p:nvGrpSpPr>
        <p:grpSpPr>
          <a:xfrm>
            <a:off x="8255864" y="2046540"/>
            <a:ext cx="1963432" cy="2761786"/>
            <a:chOff x="8222956" y="1480535"/>
            <a:chExt cx="1963432" cy="2532983"/>
          </a:xfrm>
        </p:grpSpPr>
        <p:sp>
          <p:nvSpPr>
            <p:cNvPr id="156" name="Rounded Rectangle 155">
              <a:extLst>
                <a:ext uri="{FF2B5EF4-FFF2-40B4-BE49-F238E27FC236}">
                  <a16:creationId xmlns:a16="http://schemas.microsoft.com/office/drawing/2014/main" id="{D51222EA-5CE3-EB15-70C6-2D22BDF929C3}"/>
                </a:ext>
              </a:extLst>
            </p:cNvPr>
            <p:cNvSpPr/>
            <p:nvPr/>
          </p:nvSpPr>
          <p:spPr>
            <a:xfrm>
              <a:off x="9270816" y="3068940"/>
              <a:ext cx="902672" cy="45005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Output</a:t>
              </a:r>
              <a:r>
                <a:rPr lang="zh-CN" altLang="en-US" sz="1600" dirty="0">
                  <a:solidFill>
                    <a:schemeClr val="tx1"/>
                  </a:solidFill>
                  <a:latin typeface="Arial" panose="020B0604020202020204" pitchFamily="34" charset="0"/>
                  <a:cs typeface="Arial" panose="020B0604020202020204" pitchFamily="34" charset="0"/>
                </a:rPr>
                <a:t> </a:t>
              </a:r>
              <a:r>
                <a:rPr lang="en-US" altLang="zh-CN" sz="1600" dirty="0">
                  <a:solidFill>
                    <a:schemeClr val="tx1"/>
                  </a:solidFill>
                  <a:latin typeface="Arial" panose="020B0604020202020204" pitchFamily="34" charset="0"/>
                  <a:cs typeface="Arial" panose="020B0604020202020204" pitchFamily="34" charset="0"/>
                </a:rPr>
                <a:t>layer</a:t>
              </a:r>
              <a:endParaRPr lang="en-US" sz="1600" dirty="0">
                <a:solidFill>
                  <a:schemeClr val="tx1"/>
                </a:solidFill>
                <a:latin typeface="Arial" panose="020B0604020202020204" pitchFamily="34" charset="0"/>
                <a:cs typeface="Arial" panose="020B0604020202020204" pitchFamily="34" charset="0"/>
              </a:endParaRPr>
            </a:p>
          </p:txBody>
        </p:sp>
        <p:sp>
          <p:nvSpPr>
            <p:cNvPr id="157" name="Rounded Rectangle 156">
              <a:extLst>
                <a:ext uri="{FF2B5EF4-FFF2-40B4-BE49-F238E27FC236}">
                  <a16:creationId xmlns:a16="http://schemas.microsoft.com/office/drawing/2014/main" id="{F6AF4382-B32F-74E1-6A65-8A0F49D05819}"/>
                </a:ext>
              </a:extLst>
            </p:cNvPr>
            <p:cNvSpPr/>
            <p:nvPr/>
          </p:nvSpPr>
          <p:spPr>
            <a:xfrm>
              <a:off x="9332158" y="2461953"/>
              <a:ext cx="794105" cy="43088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Read</a:t>
              </a:r>
            </a:p>
            <a:p>
              <a:pPr algn="ctr"/>
              <a:r>
                <a:rPr lang="en-US" altLang="zh-CN" sz="1600" dirty="0">
                  <a:solidFill>
                    <a:schemeClr val="tx1"/>
                  </a:solidFill>
                  <a:latin typeface="Arial" panose="020B0604020202020204" pitchFamily="34" charset="0"/>
                  <a:cs typeface="Arial" panose="020B0604020202020204" pitchFamily="34" charset="0"/>
                </a:rPr>
                <a:t>out</a:t>
              </a:r>
              <a:endParaRPr 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C862C892-B8AC-7DAA-B920-C84699EED8F4}"/>
                    </a:ext>
                  </a:extLst>
                </p:cNvPr>
                <p:cNvSpPr txBox="1"/>
                <p:nvPr/>
              </p:nvSpPr>
              <p:spPr>
                <a:xfrm>
                  <a:off x="9449812" y="3644186"/>
                  <a:ext cx="629428" cy="369332"/>
                </a:xfrm>
                <a:prstGeom prst="rect">
                  <a:avLst/>
                </a:prstGeom>
                <a:noFill/>
                <a:ln w="9525">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a:solidFill>
                              <a:sysClr val="windowText" lastClr="000000"/>
                            </a:solidFill>
                            <a:latin typeface="Cambria Math" panose="02040503050406030204" pitchFamily="18" charset="0"/>
                            <a:cs typeface="Arial" panose="020B0604020202020204" pitchFamily="34" charset="0"/>
                          </a:rPr>
                          <m:t>𝑙</m:t>
                        </m:r>
                      </m:oMath>
                    </m:oMathPara>
                  </a14:m>
                  <a:endParaRPr lang="en-US" dirty="0">
                    <a:solidFill>
                      <a:sysClr val="windowText" lastClr="000000"/>
                    </a:solidFill>
                    <a:latin typeface="Arial" panose="020B0604020202020204" pitchFamily="34" charset="0"/>
                    <a:cs typeface="Arial" panose="020B0604020202020204" pitchFamily="34" charset="0"/>
                  </a:endParaRPr>
                </a:p>
              </p:txBody>
            </p:sp>
          </mc:Choice>
          <mc:Fallback xmlns="">
            <p:sp>
              <p:nvSpPr>
                <p:cNvPr id="158" name="TextBox 157">
                  <a:extLst>
                    <a:ext uri="{FF2B5EF4-FFF2-40B4-BE49-F238E27FC236}">
                      <a16:creationId xmlns:a16="http://schemas.microsoft.com/office/drawing/2014/main" id="{C862C892-B8AC-7DAA-B920-C84699EED8F4}"/>
                    </a:ext>
                  </a:extLst>
                </p:cNvPr>
                <p:cNvSpPr txBox="1">
                  <a:spLocks noRot="1" noChangeAspect="1" noMove="1" noResize="1" noEditPoints="1" noAdjustHandles="1" noChangeArrowheads="1" noChangeShapeType="1" noTextEdit="1"/>
                </p:cNvSpPr>
                <p:nvPr/>
              </p:nvSpPr>
              <p:spPr>
                <a:xfrm>
                  <a:off x="9449812" y="3644186"/>
                  <a:ext cx="629428" cy="369332"/>
                </a:xfrm>
                <a:prstGeom prst="rect">
                  <a:avLst/>
                </a:prstGeom>
                <a:blipFill>
                  <a:blip r:embed="rId13"/>
                  <a:stretch>
                    <a:fillRect/>
                  </a:stretch>
                </a:blipFill>
                <a:ln w="9525">
                  <a:noFill/>
                </a:ln>
              </p:spPr>
              <p:txBody>
                <a:bodyPr/>
                <a:lstStyle/>
                <a:p>
                  <a:r>
                    <a:rPr lang="zh-CN" altLang="en-US">
                      <a:noFill/>
                    </a:rPr>
                    <a:t> </a:t>
                  </a:r>
                </a:p>
              </p:txBody>
            </p:sp>
          </mc:Fallback>
        </mc:AlternateContent>
        <p:cxnSp>
          <p:nvCxnSpPr>
            <p:cNvPr id="303" name="Straight Arrow Connector 302">
              <a:extLst>
                <a:ext uri="{FF2B5EF4-FFF2-40B4-BE49-F238E27FC236}">
                  <a16:creationId xmlns:a16="http://schemas.microsoft.com/office/drawing/2014/main" id="{5C817173-DA1F-3BB2-7D5B-06C582119D69}"/>
                </a:ext>
              </a:extLst>
            </p:cNvPr>
            <p:cNvCxnSpPr>
              <a:cxnSpLocks/>
            </p:cNvCxnSpPr>
            <p:nvPr/>
          </p:nvCxnSpPr>
          <p:spPr>
            <a:xfrm>
              <a:off x="9738237" y="2237642"/>
              <a:ext cx="0" cy="236151"/>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96C0A44B-14E9-D5FA-16C1-8FA0AB0AC86D}"/>
                </a:ext>
              </a:extLst>
            </p:cNvPr>
            <p:cNvCxnSpPr>
              <a:cxnSpLocks/>
            </p:cNvCxnSpPr>
            <p:nvPr/>
          </p:nvCxnSpPr>
          <p:spPr>
            <a:xfrm>
              <a:off x="9751334" y="2901880"/>
              <a:ext cx="1784" cy="173853"/>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70481A94-91DB-8951-BAFC-7D2D66585E56}"/>
                </a:ext>
              </a:extLst>
            </p:cNvPr>
            <p:cNvCxnSpPr>
              <a:cxnSpLocks/>
            </p:cNvCxnSpPr>
            <p:nvPr/>
          </p:nvCxnSpPr>
          <p:spPr>
            <a:xfrm>
              <a:off x="9755338" y="3512449"/>
              <a:ext cx="1784" cy="173853"/>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5BA4AA0D-BB64-7CF8-F935-7D6BD55CBC38}"/>
                </a:ext>
              </a:extLst>
            </p:cNvPr>
            <p:cNvGrpSpPr/>
            <p:nvPr/>
          </p:nvGrpSpPr>
          <p:grpSpPr>
            <a:xfrm>
              <a:off x="8222956" y="1789181"/>
              <a:ext cx="1963432" cy="463755"/>
              <a:chOff x="2653887" y="1116264"/>
              <a:chExt cx="1481664" cy="349964"/>
            </a:xfrm>
          </p:grpSpPr>
          <p:sp>
            <p:nvSpPr>
              <p:cNvPr id="328" name="Rectangle 327">
                <a:extLst>
                  <a:ext uri="{FF2B5EF4-FFF2-40B4-BE49-F238E27FC236}">
                    <a16:creationId xmlns:a16="http://schemas.microsoft.com/office/drawing/2014/main" id="{73316CF4-427B-9828-9C3C-705BE668289D}"/>
                  </a:ext>
                </a:extLst>
              </p:cNvPr>
              <p:cNvSpPr/>
              <p:nvPr/>
            </p:nvSpPr>
            <p:spPr>
              <a:xfrm>
                <a:off x="2685540" y="1116264"/>
                <a:ext cx="1450011" cy="349964"/>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9" name="Straight Arrow Connector 328">
                <a:extLst>
                  <a:ext uri="{FF2B5EF4-FFF2-40B4-BE49-F238E27FC236}">
                    <a16:creationId xmlns:a16="http://schemas.microsoft.com/office/drawing/2014/main" id="{557914D6-CD18-8D94-6051-5A791E6CD8A0}"/>
                  </a:ext>
                </a:extLst>
              </p:cNvPr>
              <p:cNvCxnSpPr>
                <a:cxnSpLocks/>
              </p:cNvCxnSpPr>
              <p:nvPr/>
            </p:nvCxnSpPr>
            <p:spPr>
              <a:xfrm>
                <a:off x="2653887" y="1291287"/>
                <a:ext cx="156982" cy="2372"/>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0" name="Rounded Rectangle 329">
                <a:extLst>
                  <a:ext uri="{FF2B5EF4-FFF2-40B4-BE49-F238E27FC236}">
                    <a16:creationId xmlns:a16="http://schemas.microsoft.com/office/drawing/2014/main" id="{E3DC66CB-425D-81A4-B04E-3FF9B2618FD7}"/>
                  </a:ext>
                </a:extLst>
              </p:cNvPr>
              <p:cNvSpPr/>
              <p:nvPr/>
            </p:nvSpPr>
            <p:spPr>
              <a:xfrm>
                <a:off x="2813395" y="1183209"/>
                <a:ext cx="531142" cy="22771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GCN</a:t>
                </a:r>
                <a:endParaRPr lang="en-US" sz="1600" dirty="0">
                  <a:solidFill>
                    <a:schemeClr val="tx1"/>
                  </a:solidFill>
                  <a:latin typeface="Arial" panose="020B0604020202020204" pitchFamily="34" charset="0"/>
                  <a:cs typeface="Arial" panose="020B0604020202020204" pitchFamily="34" charset="0"/>
                </a:endParaRPr>
              </a:p>
            </p:txBody>
          </p:sp>
          <p:cxnSp>
            <p:nvCxnSpPr>
              <p:cNvPr id="331" name="Straight Arrow Connector 330">
                <a:extLst>
                  <a:ext uri="{FF2B5EF4-FFF2-40B4-BE49-F238E27FC236}">
                    <a16:creationId xmlns:a16="http://schemas.microsoft.com/office/drawing/2014/main" id="{1350073A-BD15-611D-3400-30B922B85CAE}"/>
                  </a:ext>
                </a:extLst>
              </p:cNvPr>
              <p:cNvCxnSpPr>
                <a:cxnSpLocks/>
              </p:cNvCxnSpPr>
              <p:nvPr/>
            </p:nvCxnSpPr>
            <p:spPr>
              <a:xfrm>
                <a:off x="3350727" y="1291287"/>
                <a:ext cx="147582" cy="0"/>
              </a:xfrm>
              <a:prstGeom prst="straightConnector1">
                <a:avLst/>
              </a:prstGeom>
              <a:ln w="95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2" name="Rounded Rectangle 331">
                <a:extLst>
                  <a:ext uri="{FF2B5EF4-FFF2-40B4-BE49-F238E27FC236}">
                    <a16:creationId xmlns:a16="http://schemas.microsoft.com/office/drawing/2014/main" id="{D402B613-B491-1839-BD73-7E711A76CD69}"/>
                  </a:ext>
                </a:extLst>
              </p:cNvPr>
              <p:cNvSpPr/>
              <p:nvPr/>
            </p:nvSpPr>
            <p:spPr>
              <a:xfrm>
                <a:off x="3502531" y="1183333"/>
                <a:ext cx="577197" cy="2275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grpSp>
        <p:sp>
          <p:nvSpPr>
            <p:cNvPr id="392" name="TextBox 391">
              <a:extLst>
                <a:ext uri="{FF2B5EF4-FFF2-40B4-BE49-F238E27FC236}">
                  <a16:creationId xmlns:a16="http://schemas.microsoft.com/office/drawing/2014/main" id="{536D570D-6CCD-6A37-5878-E0215589FE29}"/>
                </a:ext>
              </a:extLst>
            </p:cNvPr>
            <p:cNvSpPr txBox="1"/>
            <p:nvPr/>
          </p:nvSpPr>
          <p:spPr>
            <a:xfrm>
              <a:off x="8729384" y="1480535"/>
              <a:ext cx="1322586" cy="338554"/>
            </a:xfrm>
            <a:prstGeom prst="rect">
              <a:avLst/>
            </a:prstGeom>
            <a:noFill/>
          </p:spPr>
          <p:txBody>
            <a:bodyPr wrap="square">
              <a:spAutoFit/>
            </a:bodyPr>
            <a:lstStyle/>
            <a:p>
              <a:r>
                <a:rPr lang="en-US" altLang="zh-CN" sz="1600" b="1" dirty="0">
                  <a:latin typeface="Arial" panose="020B0604020202020204" pitchFamily="34" charset="0"/>
                  <a:cs typeface="Arial" panose="020B0604020202020204" pitchFamily="34" charset="0"/>
                </a:rPr>
                <a:t>Prediction</a:t>
              </a:r>
              <a:endParaRPr lang="en-US" sz="1600" b="1" dirty="0">
                <a:latin typeface="Arial" panose="020B0604020202020204" pitchFamily="34" charset="0"/>
                <a:cs typeface="Arial" panose="020B0604020202020204" pitchFamily="34" charset="0"/>
              </a:endParaRPr>
            </a:p>
          </p:txBody>
        </p:sp>
      </p:grpSp>
      <p:grpSp>
        <p:nvGrpSpPr>
          <p:cNvPr id="65" name="组合 64">
            <a:extLst>
              <a:ext uri="{FF2B5EF4-FFF2-40B4-BE49-F238E27FC236}">
                <a16:creationId xmlns:a16="http://schemas.microsoft.com/office/drawing/2014/main" id="{58C22431-DA0F-5C92-5F36-B7E4801FD6E5}"/>
              </a:ext>
            </a:extLst>
          </p:cNvPr>
          <p:cNvGrpSpPr/>
          <p:nvPr/>
        </p:nvGrpSpPr>
        <p:grpSpPr>
          <a:xfrm>
            <a:off x="-36134" y="859144"/>
            <a:ext cx="3033670" cy="3974256"/>
            <a:chOff x="-25497" y="293139"/>
            <a:chExt cx="3033670" cy="3645005"/>
          </a:xfrm>
        </p:grpSpPr>
        <p:sp>
          <p:nvSpPr>
            <p:cNvPr id="6" name="TextBox 5">
              <a:extLst>
                <a:ext uri="{FF2B5EF4-FFF2-40B4-BE49-F238E27FC236}">
                  <a16:creationId xmlns:a16="http://schemas.microsoft.com/office/drawing/2014/main" id="{3FE65A8E-03CA-CCC4-A038-81DCD1939BA4}"/>
                </a:ext>
              </a:extLst>
            </p:cNvPr>
            <p:cNvSpPr txBox="1"/>
            <p:nvPr/>
          </p:nvSpPr>
          <p:spPr>
            <a:xfrm>
              <a:off x="324711" y="293139"/>
              <a:ext cx="2683462"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Functional</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connectivity</a:t>
              </a:r>
              <a:endParaRPr lang="en-US" sz="16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B824F3D-AE27-892F-111B-7EB3B658D1E9}"/>
                </a:ext>
              </a:extLst>
            </p:cNvPr>
            <p:cNvGrpSpPr/>
            <p:nvPr/>
          </p:nvGrpSpPr>
          <p:grpSpPr>
            <a:xfrm>
              <a:off x="1252441" y="798390"/>
              <a:ext cx="1311800" cy="1095988"/>
              <a:chOff x="737914" y="1062202"/>
              <a:chExt cx="2117330" cy="1754571"/>
            </a:xfrm>
          </p:grpSpPr>
          <p:pic>
            <p:nvPicPr>
              <p:cNvPr id="9" name="Picture 8">
                <a:extLst>
                  <a:ext uri="{FF2B5EF4-FFF2-40B4-BE49-F238E27FC236}">
                    <a16:creationId xmlns:a16="http://schemas.microsoft.com/office/drawing/2014/main" id="{D46DE380-5215-A365-D95D-482F1F81308D}"/>
                  </a:ext>
                </a:extLst>
              </p:cNvPr>
              <p:cNvPicPr>
                <a:picLocks noChangeAspect="1"/>
              </p:cNvPicPr>
              <p:nvPr/>
            </p:nvPicPr>
            <p:blipFill>
              <a:blip r:embed="rId14"/>
              <a:stretch>
                <a:fillRect/>
              </a:stretch>
            </p:blipFill>
            <p:spPr>
              <a:xfrm>
                <a:off x="737914" y="1062202"/>
                <a:ext cx="2117330" cy="1754571"/>
              </a:xfrm>
              <a:prstGeom prst="rect">
                <a:avLst/>
              </a:prstGeom>
              <a:ln>
                <a:noFill/>
              </a:ln>
            </p:spPr>
          </p:pic>
          <p:sp>
            <p:nvSpPr>
              <p:cNvPr id="10" name="Oval 9">
                <a:extLst>
                  <a:ext uri="{FF2B5EF4-FFF2-40B4-BE49-F238E27FC236}">
                    <a16:creationId xmlns:a16="http://schemas.microsoft.com/office/drawing/2014/main" id="{29AA4678-37D0-973E-0FD9-DE6D6822FBFD}"/>
                  </a:ext>
                </a:extLst>
              </p:cNvPr>
              <p:cNvSpPr/>
              <p:nvPr/>
            </p:nvSpPr>
            <p:spPr>
              <a:xfrm>
                <a:off x="1571625" y="173672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Oval 10">
                <a:extLst>
                  <a:ext uri="{FF2B5EF4-FFF2-40B4-BE49-F238E27FC236}">
                    <a16:creationId xmlns:a16="http://schemas.microsoft.com/office/drawing/2014/main" id="{F021F9DB-F218-EF35-8779-1E400C924FAE}"/>
                  </a:ext>
                </a:extLst>
              </p:cNvPr>
              <p:cNvSpPr/>
              <p:nvPr/>
            </p:nvSpPr>
            <p:spPr>
              <a:xfrm>
                <a:off x="1682750" y="206692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a:extLst>
                  <a:ext uri="{FF2B5EF4-FFF2-40B4-BE49-F238E27FC236}">
                    <a16:creationId xmlns:a16="http://schemas.microsoft.com/office/drawing/2014/main" id="{F8FB10B7-92DF-3FF8-4BE6-82E9F39D9800}"/>
                  </a:ext>
                </a:extLst>
              </p:cNvPr>
              <p:cNvSpPr/>
              <p:nvPr/>
            </p:nvSpPr>
            <p:spPr>
              <a:xfrm>
                <a:off x="1892896" y="187325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a:extLst>
                  <a:ext uri="{FF2B5EF4-FFF2-40B4-BE49-F238E27FC236}">
                    <a16:creationId xmlns:a16="http://schemas.microsoft.com/office/drawing/2014/main" id="{932F4862-8F3F-0479-49E8-2CF28F2413BB}"/>
                  </a:ext>
                </a:extLst>
              </p:cNvPr>
              <p:cNvSpPr/>
              <p:nvPr/>
            </p:nvSpPr>
            <p:spPr>
              <a:xfrm>
                <a:off x="1801812" y="142875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4AC0E0BF-3EC7-3E99-B599-14996B70C000}"/>
                  </a:ext>
                </a:extLst>
              </p:cNvPr>
              <p:cNvSpPr/>
              <p:nvPr/>
            </p:nvSpPr>
            <p:spPr>
              <a:xfrm>
                <a:off x="1365250" y="153352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D1F803C1-ED60-471A-F75D-3F64CA31D369}"/>
                  </a:ext>
                </a:extLst>
              </p:cNvPr>
              <p:cNvSpPr/>
              <p:nvPr/>
            </p:nvSpPr>
            <p:spPr>
              <a:xfrm>
                <a:off x="1057932" y="170815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2FECB71A-0107-33FD-CDFE-BDADBEB37827}"/>
                  </a:ext>
                </a:extLst>
              </p:cNvPr>
              <p:cNvSpPr/>
              <p:nvPr/>
            </p:nvSpPr>
            <p:spPr>
              <a:xfrm>
                <a:off x="1476375" y="2146300"/>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Oval 16">
                <a:extLst>
                  <a:ext uri="{FF2B5EF4-FFF2-40B4-BE49-F238E27FC236}">
                    <a16:creationId xmlns:a16="http://schemas.microsoft.com/office/drawing/2014/main" id="{A215F27B-3FF6-191A-6C4D-66C6A4447C6D}"/>
                  </a:ext>
                </a:extLst>
              </p:cNvPr>
              <p:cNvSpPr/>
              <p:nvPr/>
            </p:nvSpPr>
            <p:spPr>
              <a:xfrm>
                <a:off x="2268997" y="200977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a:extLst>
                  <a:ext uri="{FF2B5EF4-FFF2-40B4-BE49-F238E27FC236}">
                    <a16:creationId xmlns:a16="http://schemas.microsoft.com/office/drawing/2014/main" id="{93C25026-4FC2-89FD-3B53-4C5F9EE1948A}"/>
                  </a:ext>
                </a:extLst>
              </p:cNvPr>
              <p:cNvSpPr/>
              <p:nvPr/>
            </p:nvSpPr>
            <p:spPr>
              <a:xfrm>
                <a:off x="2520950" y="1726762"/>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a:extLst>
                  <a:ext uri="{FF2B5EF4-FFF2-40B4-BE49-F238E27FC236}">
                    <a16:creationId xmlns:a16="http://schemas.microsoft.com/office/drawing/2014/main" id="{E4CBACCB-63D5-9B6A-5F88-44F334A6C157}"/>
                  </a:ext>
                </a:extLst>
              </p:cNvPr>
              <p:cNvSpPr/>
              <p:nvPr/>
            </p:nvSpPr>
            <p:spPr>
              <a:xfrm>
                <a:off x="1968500" y="1240714"/>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a:extLst>
                  <a:ext uri="{FF2B5EF4-FFF2-40B4-BE49-F238E27FC236}">
                    <a16:creationId xmlns:a16="http://schemas.microsoft.com/office/drawing/2014/main" id="{441EE20A-BBD6-3CDE-EC36-FAB77E5CFDF4}"/>
                  </a:ext>
                </a:extLst>
              </p:cNvPr>
              <p:cNvSpPr/>
              <p:nvPr/>
            </p:nvSpPr>
            <p:spPr>
              <a:xfrm>
                <a:off x="976970" y="212407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Oval 20">
                <a:extLst>
                  <a:ext uri="{FF2B5EF4-FFF2-40B4-BE49-F238E27FC236}">
                    <a16:creationId xmlns:a16="http://schemas.microsoft.com/office/drawing/2014/main" id="{DC526429-1B0B-FB91-B321-15F0E8BB3835}"/>
                  </a:ext>
                </a:extLst>
              </p:cNvPr>
              <p:cNvSpPr/>
              <p:nvPr/>
            </p:nvSpPr>
            <p:spPr>
              <a:xfrm>
                <a:off x="1203325" y="2416175"/>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Oval 21">
                <a:extLst>
                  <a:ext uri="{FF2B5EF4-FFF2-40B4-BE49-F238E27FC236}">
                    <a16:creationId xmlns:a16="http://schemas.microsoft.com/office/drawing/2014/main" id="{9988D615-649F-C161-7DC6-D82FACAA72A2}"/>
                  </a:ext>
                </a:extLst>
              </p:cNvPr>
              <p:cNvSpPr/>
              <p:nvPr/>
            </p:nvSpPr>
            <p:spPr>
              <a:xfrm>
                <a:off x="1230312" y="1297864"/>
                <a:ext cx="53975" cy="57150"/>
              </a:xfrm>
              <a:prstGeom prst="ellipse">
                <a:avLst/>
              </a:prstGeom>
              <a:solidFill>
                <a:srgbClr val="1AB5F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3" name="Straight Connector 22">
                <a:extLst>
                  <a:ext uri="{FF2B5EF4-FFF2-40B4-BE49-F238E27FC236}">
                    <a16:creationId xmlns:a16="http://schemas.microsoft.com/office/drawing/2014/main" id="{F996601A-AFE8-19FA-424C-7EA76EE8692F}"/>
                  </a:ext>
                </a:extLst>
              </p:cNvPr>
              <p:cNvCxnSpPr>
                <a:cxnSpLocks/>
                <a:stCxn id="14" idx="5"/>
                <a:endCxn id="10" idx="1"/>
              </p:cNvCxnSpPr>
              <p:nvPr/>
            </p:nvCxnSpPr>
            <p:spPr>
              <a:xfrm>
                <a:off x="1411321" y="1582306"/>
                <a:ext cx="168208" cy="162788"/>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228DC2-22EA-0B37-CA3C-7CB6E41853FE}"/>
                  </a:ext>
                </a:extLst>
              </p:cNvPr>
              <p:cNvCxnSpPr>
                <a:cxnSpLocks/>
                <a:stCxn id="15" idx="6"/>
                <a:endCxn id="10" idx="2"/>
              </p:cNvCxnSpPr>
              <p:nvPr/>
            </p:nvCxnSpPr>
            <p:spPr>
              <a:xfrm>
                <a:off x="1111907" y="1736725"/>
                <a:ext cx="459718" cy="28575"/>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8475DB-0FC2-F360-006E-03247D173FF4}"/>
                  </a:ext>
                </a:extLst>
              </p:cNvPr>
              <p:cNvCxnSpPr>
                <a:cxnSpLocks/>
                <a:stCxn id="12" idx="5"/>
                <a:endCxn id="13" idx="4"/>
              </p:cNvCxnSpPr>
              <p:nvPr/>
            </p:nvCxnSpPr>
            <p:spPr>
              <a:xfrm flipH="1" flipV="1">
                <a:off x="1828800" y="1485900"/>
                <a:ext cx="110167" cy="436131"/>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1B5E37-0ACD-ECF2-A743-950CDB8F4148}"/>
                  </a:ext>
                </a:extLst>
              </p:cNvPr>
              <p:cNvCxnSpPr>
                <a:cxnSpLocks/>
                <a:stCxn id="10" idx="5"/>
                <a:endCxn id="12" idx="3"/>
              </p:cNvCxnSpPr>
              <p:nvPr/>
            </p:nvCxnSpPr>
            <p:spPr>
              <a:xfrm>
                <a:off x="1617696" y="1785506"/>
                <a:ext cx="283104" cy="136525"/>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E49277C-8790-690C-ACA9-1AB9D16621B3}"/>
                  </a:ext>
                </a:extLst>
              </p:cNvPr>
              <p:cNvCxnSpPr>
                <a:cxnSpLocks/>
                <a:stCxn id="12" idx="4"/>
                <a:endCxn id="11" idx="6"/>
              </p:cNvCxnSpPr>
              <p:nvPr/>
            </p:nvCxnSpPr>
            <p:spPr>
              <a:xfrm flipH="1">
                <a:off x="1736725" y="1930400"/>
                <a:ext cx="183159" cy="165100"/>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C2B9BB-9391-B2B4-A758-63423EF9CC37}"/>
                  </a:ext>
                </a:extLst>
              </p:cNvPr>
              <p:cNvCxnSpPr>
                <a:cxnSpLocks/>
                <a:stCxn id="22" idx="5"/>
              </p:cNvCxnSpPr>
              <p:nvPr/>
            </p:nvCxnSpPr>
            <p:spPr>
              <a:xfrm>
                <a:off x="1276383" y="1346645"/>
                <a:ext cx="544446" cy="114007"/>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9927B9-5C3A-8278-F3E7-FF9972576054}"/>
                  </a:ext>
                </a:extLst>
              </p:cNvPr>
              <p:cNvCxnSpPr>
                <a:cxnSpLocks/>
                <a:endCxn id="18" idx="0"/>
              </p:cNvCxnSpPr>
              <p:nvPr/>
            </p:nvCxnSpPr>
            <p:spPr>
              <a:xfrm>
                <a:off x="2022475" y="1273620"/>
                <a:ext cx="525463" cy="453142"/>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68613F-03F7-A21D-5C88-1E6873F582E5}"/>
                  </a:ext>
                </a:extLst>
              </p:cNvPr>
              <p:cNvCxnSpPr>
                <a:cxnSpLocks/>
                <a:endCxn id="13" idx="7"/>
              </p:cNvCxnSpPr>
              <p:nvPr/>
            </p:nvCxnSpPr>
            <p:spPr>
              <a:xfrm flipH="1">
                <a:off x="1847883" y="1273620"/>
                <a:ext cx="120550" cy="163499"/>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6CCFA4-566A-9276-1317-5492B700DEBC}"/>
                  </a:ext>
                </a:extLst>
              </p:cNvPr>
              <p:cNvCxnSpPr>
                <a:cxnSpLocks/>
                <a:endCxn id="17" idx="3"/>
              </p:cNvCxnSpPr>
              <p:nvPr/>
            </p:nvCxnSpPr>
            <p:spPr>
              <a:xfrm flipH="1">
                <a:off x="2276901" y="1745094"/>
                <a:ext cx="264993" cy="313462"/>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F5F487-AD14-5BE0-F2F0-0377E234FD8B}"/>
                  </a:ext>
                </a:extLst>
              </p:cNvPr>
              <p:cNvCxnSpPr>
                <a:cxnSpLocks/>
                <a:endCxn id="20" idx="0"/>
              </p:cNvCxnSpPr>
              <p:nvPr/>
            </p:nvCxnSpPr>
            <p:spPr>
              <a:xfrm flipH="1">
                <a:off x="1003958" y="1745661"/>
                <a:ext cx="80961" cy="378414"/>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3927D2-2BB7-7DFC-D61C-219A91CCFB7F}"/>
                  </a:ext>
                </a:extLst>
              </p:cNvPr>
              <p:cNvCxnSpPr>
                <a:cxnSpLocks/>
                <a:endCxn id="21" idx="1"/>
              </p:cNvCxnSpPr>
              <p:nvPr/>
            </p:nvCxnSpPr>
            <p:spPr>
              <a:xfrm>
                <a:off x="1000815" y="2151798"/>
                <a:ext cx="210414" cy="272746"/>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3D98F8-DD89-346C-032D-8679811378EE}"/>
                  </a:ext>
                </a:extLst>
              </p:cNvPr>
              <p:cNvCxnSpPr>
                <a:cxnSpLocks/>
                <a:endCxn id="11" idx="4"/>
              </p:cNvCxnSpPr>
              <p:nvPr/>
            </p:nvCxnSpPr>
            <p:spPr>
              <a:xfrm flipV="1">
                <a:off x="1509847" y="2124075"/>
                <a:ext cx="199891" cy="40971"/>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38AC051C-EDE6-4D8D-607E-D453C7E10BA9}"/>
                </a:ext>
              </a:extLst>
            </p:cNvPr>
            <p:cNvSpPr txBox="1"/>
            <p:nvPr/>
          </p:nvSpPr>
          <p:spPr>
            <a:xfrm>
              <a:off x="206009" y="2154380"/>
              <a:ext cx="2768931" cy="338554"/>
            </a:xfrm>
            <a:prstGeom prst="rect">
              <a:avLst/>
            </a:prstGeom>
            <a:noFill/>
          </p:spPr>
          <p:txBody>
            <a:bodyPr wrap="square">
              <a:spAutoFit/>
            </a:bodyPr>
            <a:lstStyle/>
            <a:p>
              <a:r>
                <a:rPr lang="en-US" altLang="zh-CN" sz="1600" dirty="0">
                  <a:latin typeface="Arial" panose="020B0604020202020204" pitchFamily="34" charset="0"/>
                  <a:cs typeface="Arial" panose="020B0604020202020204" pitchFamily="34" charset="0"/>
                </a:rPr>
                <a:t>Structural</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connectivity</a:t>
              </a:r>
              <a:endParaRPr lang="en-US" sz="1600" dirty="0">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C3EFEEE4-D8A2-1054-57B7-491C529DBDCF}"/>
                </a:ext>
              </a:extLst>
            </p:cNvPr>
            <p:cNvSpPr txBox="1"/>
            <p:nvPr/>
          </p:nvSpPr>
          <p:spPr>
            <a:xfrm>
              <a:off x="-18929" y="1786333"/>
              <a:ext cx="1337465"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Node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features</a:t>
              </a:r>
              <a:endParaRPr lang="en-US" sz="1400" dirty="0">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D6117BFD-0E93-E177-D97E-E2EC13A9302D}"/>
                </a:ext>
              </a:extLst>
            </p:cNvPr>
            <p:cNvSpPr txBox="1"/>
            <p:nvPr/>
          </p:nvSpPr>
          <p:spPr>
            <a:xfrm>
              <a:off x="-25497" y="3642448"/>
              <a:ext cx="1370751" cy="282279"/>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Node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features</a:t>
              </a:r>
              <a:endParaRPr lang="en-US" sz="1400" dirty="0">
                <a:latin typeface="Arial" panose="020B0604020202020204" pitchFamily="34" charset="0"/>
                <a:cs typeface="Arial" panose="020B0604020202020204" pitchFamily="34" charset="0"/>
              </a:endParaRPr>
            </a:p>
          </p:txBody>
        </p:sp>
        <p:sp>
          <p:nvSpPr>
            <p:cNvPr id="166" name="Rectangle 165">
              <a:extLst>
                <a:ext uri="{FF2B5EF4-FFF2-40B4-BE49-F238E27FC236}">
                  <a16:creationId xmlns:a16="http://schemas.microsoft.com/office/drawing/2014/main" id="{44DF5D14-01B8-0561-9E4E-A1AC93308CD8}"/>
                </a:ext>
              </a:extLst>
            </p:cNvPr>
            <p:cNvSpPr/>
            <p:nvPr/>
          </p:nvSpPr>
          <p:spPr>
            <a:xfrm>
              <a:off x="49228" y="573723"/>
              <a:ext cx="2534656" cy="1474495"/>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8" name="TextBox 247">
              <a:extLst>
                <a:ext uri="{FF2B5EF4-FFF2-40B4-BE49-F238E27FC236}">
                  <a16:creationId xmlns:a16="http://schemas.microsoft.com/office/drawing/2014/main" id="{717088A5-1B41-6D31-F2F2-335DCF80EDFF}"/>
                </a:ext>
              </a:extLst>
            </p:cNvPr>
            <p:cNvSpPr txBox="1"/>
            <p:nvPr/>
          </p:nvSpPr>
          <p:spPr>
            <a:xfrm>
              <a:off x="1144788" y="1794007"/>
              <a:ext cx="1691554" cy="282279"/>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Adjacency matrix</a:t>
              </a:r>
              <a:endParaRPr lang="en-US" sz="1400" dirty="0"/>
            </a:p>
          </p:txBody>
        </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6486D93F-4AB1-5B66-8769-E68F703265F7}"/>
                    </a:ext>
                  </a:extLst>
                </p:cNvPr>
                <p:cNvSpPr txBox="1"/>
                <p:nvPr/>
              </p:nvSpPr>
              <p:spPr>
                <a:xfrm>
                  <a:off x="171689" y="556550"/>
                  <a:ext cx="1146847" cy="345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𝐗</m:t>
                            </m:r>
                          </m:e>
                          <m:sup>
                            <m:r>
                              <a:rPr lang="en-US" altLang="zh-CN" sz="1600" i="1" dirty="0">
                                <a:latin typeface="Cambria Math" panose="02040503050406030204" pitchFamily="18" charset="0"/>
                                <a:cs typeface="Arial" panose="020B0604020202020204" pitchFamily="34" charset="0"/>
                              </a:rPr>
                              <m:t>𝑓</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𝐾</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278" name="TextBox 277">
                  <a:extLst>
                    <a:ext uri="{FF2B5EF4-FFF2-40B4-BE49-F238E27FC236}">
                      <a16:creationId xmlns:a16="http://schemas.microsoft.com/office/drawing/2014/main" id="{6486D93F-4AB1-5B66-8769-E68F703265F7}"/>
                    </a:ext>
                  </a:extLst>
                </p:cNvPr>
                <p:cNvSpPr txBox="1">
                  <a:spLocks noRot="1" noChangeAspect="1" noMove="1" noResize="1" noEditPoints="1" noAdjustHandles="1" noChangeArrowheads="1" noChangeShapeType="1" noTextEdit="1"/>
                </p:cNvSpPr>
                <p:nvPr/>
              </p:nvSpPr>
              <p:spPr>
                <a:xfrm>
                  <a:off x="171689" y="556550"/>
                  <a:ext cx="1146847" cy="345416"/>
                </a:xfrm>
                <a:prstGeom prst="rect">
                  <a:avLst/>
                </a:prstGeom>
                <a:blipFill>
                  <a:blip r:embed="rId15"/>
                  <a:stretch>
                    <a:fillRect/>
                  </a:stretch>
                </a:blipFill>
              </p:spPr>
              <p:txBody>
                <a:bodyPr/>
                <a:lstStyle/>
                <a:p>
                  <a:r>
                    <a:rPr lang="zh-CN" altLang="en-US">
                      <a:noFill/>
                    </a:rPr>
                    <a:t> </a:t>
                  </a:r>
                </a:p>
              </p:txBody>
            </p:sp>
          </mc:Fallback>
        </mc:AlternateContent>
        <p:grpSp>
          <p:nvGrpSpPr>
            <p:cNvPr id="343" name="Group 342">
              <a:extLst>
                <a:ext uri="{FF2B5EF4-FFF2-40B4-BE49-F238E27FC236}">
                  <a16:creationId xmlns:a16="http://schemas.microsoft.com/office/drawing/2014/main" id="{A281BCD0-6162-C061-15DF-D33C93E2F01B}"/>
                </a:ext>
              </a:extLst>
            </p:cNvPr>
            <p:cNvGrpSpPr/>
            <p:nvPr/>
          </p:nvGrpSpPr>
          <p:grpSpPr>
            <a:xfrm>
              <a:off x="1299574" y="2501052"/>
              <a:ext cx="1280198" cy="1242657"/>
              <a:chOff x="1071707" y="1982857"/>
              <a:chExt cx="966075" cy="937746"/>
            </a:xfrm>
          </p:grpSpPr>
          <p:grpSp>
            <p:nvGrpSpPr>
              <p:cNvPr id="341" name="Group 340">
                <a:extLst>
                  <a:ext uri="{FF2B5EF4-FFF2-40B4-BE49-F238E27FC236}">
                    <a16:creationId xmlns:a16="http://schemas.microsoft.com/office/drawing/2014/main" id="{4E841447-E728-FAF7-FE72-39FBD9832917}"/>
                  </a:ext>
                </a:extLst>
              </p:cNvPr>
              <p:cNvGrpSpPr/>
              <p:nvPr/>
            </p:nvGrpSpPr>
            <p:grpSpPr>
              <a:xfrm>
                <a:off x="1071708" y="2169344"/>
                <a:ext cx="963351" cy="751259"/>
                <a:chOff x="1071708" y="2169344"/>
                <a:chExt cx="963351" cy="751259"/>
              </a:xfrm>
            </p:grpSpPr>
            <p:grpSp>
              <p:nvGrpSpPr>
                <p:cNvPr id="35" name="Group 34">
                  <a:extLst>
                    <a:ext uri="{FF2B5EF4-FFF2-40B4-BE49-F238E27FC236}">
                      <a16:creationId xmlns:a16="http://schemas.microsoft.com/office/drawing/2014/main" id="{D0410247-A6DF-F307-F28A-00C9B10082E0}"/>
                    </a:ext>
                  </a:extLst>
                </p:cNvPr>
                <p:cNvGrpSpPr/>
                <p:nvPr/>
              </p:nvGrpSpPr>
              <p:grpSpPr>
                <a:xfrm>
                  <a:off x="1104187" y="2177918"/>
                  <a:ext cx="930872" cy="742057"/>
                  <a:chOff x="781268" y="1062200"/>
                  <a:chExt cx="2073976" cy="1754571"/>
                </a:xfrm>
                <a:solidFill>
                  <a:srgbClr val="2A31ED"/>
                </a:solidFill>
              </p:grpSpPr>
              <p:pic>
                <p:nvPicPr>
                  <p:cNvPr id="36" name="Picture 35">
                    <a:extLst>
                      <a:ext uri="{FF2B5EF4-FFF2-40B4-BE49-F238E27FC236}">
                        <a16:creationId xmlns:a16="http://schemas.microsoft.com/office/drawing/2014/main" id="{C02D4BF3-153F-6A8F-7649-F2F8E0A0FD00}"/>
                      </a:ext>
                    </a:extLst>
                  </p:cNvPr>
                  <p:cNvPicPr>
                    <a:picLocks noChangeAspect="1"/>
                  </p:cNvPicPr>
                  <p:nvPr/>
                </p:nvPicPr>
                <p:blipFill rotWithShape="1">
                  <a:blip r:embed="rId14"/>
                  <a:srcRect l="2048" r="-1"/>
                  <a:stretch/>
                </p:blipFill>
                <p:spPr>
                  <a:xfrm>
                    <a:off x="781268" y="1062200"/>
                    <a:ext cx="2073976" cy="1754571"/>
                  </a:xfrm>
                  <a:prstGeom prst="rect">
                    <a:avLst/>
                  </a:prstGeom>
                  <a:grpFill/>
                  <a:ln>
                    <a:noFill/>
                  </a:ln>
                </p:spPr>
              </p:pic>
              <p:sp>
                <p:nvSpPr>
                  <p:cNvPr id="37" name="Oval 36">
                    <a:extLst>
                      <a:ext uri="{FF2B5EF4-FFF2-40B4-BE49-F238E27FC236}">
                        <a16:creationId xmlns:a16="http://schemas.microsoft.com/office/drawing/2014/main" id="{E5489331-0EF8-290E-4C2C-6D94BA3BB1D7}"/>
                      </a:ext>
                    </a:extLst>
                  </p:cNvPr>
                  <p:cNvSpPr/>
                  <p:nvPr/>
                </p:nvSpPr>
                <p:spPr>
                  <a:xfrm>
                    <a:off x="1571625" y="173672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Oval 37">
                    <a:extLst>
                      <a:ext uri="{FF2B5EF4-FFF2-40B4-BE49-F238E27FC236}">
                        <a16:creationId xmlns:a16="http://schemas.microsoft.com/office/drawing/2014/main" id="{0BECBD7F-1DC8-882D-E8D6-B497A2E1E34B}"/>
                      </a:ext>
                    </a:extLst>
                  </p:cNvPr>
                  <p:cNvSpPr/>
                  <p:nvPr/>
                </p:nvSpPr>
                <p:spPr>
                  <a:xfrm>
                    <a:off x="1682750" y="206692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Oval 38">
                    <a:extLst>
                      <a:ext uri="{FF2B5EF4-FFF2-40B4-BE49-F238E27FC236}">
                        <a16:creationId xmlns:a16="http://schemas.microsoft.com/office/drawing/2014/main" id="{9159F5AA-241B-DF1E-61DB-D61C6137A12E}"/>
                      </a:ext>
                    </a:extLst>
                  </p:cNvPr>
                  <p:cNvSpPr/>
                  <p:nvPr/>
                </p:nvSpPr>
                <p:spPr>
                  <a:xfrm>
                    <a:off x="1892896" y="187325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Oval 39">
                    <a:extLst>
                      <a:ext uri="{FF2B5EF4-FFF2-40B4-BE49-F238E27FC236}">
                        <a16:creationId xmlns:a16="http://schemas.microsoft.com/office/drawing/2014/main" id="{1D0B1E15-A1B2-E458-F1CB-1BF3C7A77346}"/>
                      </a:ext>
                    </a:extLst>
                  </p:cNvPr>
                  <p:cNvSpPr/>
                  <p:nvPr/>
                </p:nvSpPr>
                <p:spPr>
                  <a:xfrm>
                    <a:off x="1801812" y="142875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1" name="Oval 40">
                    <a:extLst>
                      <a:ext uri="{FF2B5EF4-FFF2-40B4-BE49-F238E27FC236}">
                        <a16:creationId xmlns:a16="http://schemas.microsoft.com/office/drawing/2014/main" id="{BC78456B-6329-8698-E01C-D4CBBB2F1D4E}"/>
                      </a:ext>
                    </a:extLst>
                  </p:cNvPr>
                  <p:cNvSpPr/>
                  <p:nvPr/>
                </p:nvSpPr>
                <p:spPr>
                  <a:xfrm>
                    <a:off x="1365250" y="153352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2" name="Oval 41">
                    <a:extLst>
                      <a:ext uri="{FF2B5EF4-FFF2-40B4-BE49-F238E27FC236}">
                        <a16:creationId xmlns:a16="http://schemas.microsoft.com/office/drawing/2014/main" id="{E1765EA8-2FD9-999C-9FE9-90B3F3DF30F8}"/>
                      </a:ext>
                    </a:extLst>
                  </p:cNvPr>
                  <p:cNvSpPr/>
                  <p:nvPr/>
                </p:nvSpPr>
                <p:spPr>
                  <a:xfrm>
                    <a:off x="1057932" y="170815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3" name="Oval 42">
                    <a:extLst>
                      <a:ext uri="{FF2B5EF4-FFF2-40B4-BE49-F238E27FC236}">
                        <a16:creationId xmlns:a16="http://schemas.microsoft.com/office/drawing/2014/main" id="{A53DCF26-61FB-A8EC-03EB-6DF32A6E74A3}"/>
                      </a:ext>
                    </a:extLst>
                  </p:cNvPr>
                  <p:cNvSpPr/>
                  <p:nvPr/>
                </p:nvSpPr>
                <p:spPr>
                  <a:xfrm>
                    <a:off x="1476375" y="2146300"/>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4" name="Oval 43">
                    <a:extLst>
                      <a:ext uri="{FF2B5EF4-FFF2-40B4-BE49-F238E27FC236}">
                        <a16:creationId xmlns:a16="http://schemas.microsoft.com/office/drawing/2014/main" id="{BE0225BF-56B8-7089-CB79-81E6F70C58F5}"/>
                      </a:ext>
                    </a:extLst>
                  </p:cNvPr>
                  <p:cNvSpPr/>
                  <p:nvPr/>
                </p:nvSpPr>
                <p:spPr>
                  <a:xfrm>
                    <a:off x="2268997" y="200977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5" name="Oval 44">
                    <a:extLst>
                      <a:ext uri="{FF2B5EF4-FFF2-40B4-BE49-F238E27FC236}">
                        <a16:creationId xmlns:a16="http://schemas.microsoft.com/office/drawing/2014/main" id="{4912B5DC-730E-2325-424F-AB4B6569B6E3}"/>
                      </a:ext>
                    </a:extLst>
                  </p:cNvPr>
                  <p:cNvSpPr/>
                  <p:nvPr/>
                </p:nvSpPr>
                <p:spPr>
                  <a:xfrm>
                    <a:off x="2520950" y="1726762"/>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6" name="Oval 45">
                    <a:extLst>
                      <a:ext uri="{FF2B5EF4-FFF2-40B4-BE49-F238E27FC236}">
                        <a16:creationId xmlns:a16="http://schemas.microsoft.com/office/drawing/2014/main" id="{9FB88EA0-09F4-949A-CF46-661F67844F47}"/>
                      </a:ext>
                    </a:extLst>
                  </p:cNvPr>
                  <p:cNvSpPr/>
                  <p:nvPr/>
                </p:nvSpPr>
                <p:spPr>
                  <a:xfrm>
                    <a:off x="1968500" y="1240714"/>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7" name="Oval 46">
                    <a:extLst>
                      <a:ext uri="{FF2B5EF4-FFF2-40B4-BE49-F238E27FC236}">
                        <a16:creationId xmlns:a16="http://schemas.microsoft.com/office/drawing/2014/main" id="{FE4526BF-0F14-6327-18C6-5FAA9169847F}"/>
                      </a:ext>
                    </a:extLst>
                  </p:cNvPr>
                  <p:cNvSpPr/>
                  <p:nvPr/>
                </p:nvSpPr>
                <p:spPr>
                  <a:xfrm>
                    <a:off x="976970" y="212407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8" name="Oval 47">
                    <a:extLst>
                      <a:ext uri="{FF2B5EF4-FFF2-40B4-BE49-F238E27FC236}">
                        <a16:creationId xmlns:a16="http://schemas.microsoft.com/office/drawing/2014/main" id="{1CB078C4-B896-9400-15AF-92345704702E}"/>
                      </a:ext>
                    </a:extLst>
                  </p:cNvPr>
                  <p:cNvSpPr/>
                  <p:nvPr/>
                </p:nvSpPr>
                <p:spPr>
                  <a:xfrm>
                    <a:off x="1203325" y="2416175"/>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9" name="Oval 48">
                    <a:extLst>
                      <a:ext uri="{FF2B5EF4-FFF2-40B4-BE49-F238E27FC236}">
                        <a16:creationId xmlns:a16="http://schemas.microsoft.com/office/drawing/2014/main" id="{3E3528C2-3E34-F408-9368-0BD0DF758272}"/>
                      </a:ext>
                    </a:extLst>
                  </p:cNvPr>
                  <p:cNvSpPr/>
                  <p:nvPr/>
                </p:nvSpPr>
                <p:spPr>
                  <a:xfrm>
                    <a:off x="1230312" y="1297864"/>
                    <a:ext cx="53975" cy="57150"/>
                  </a:xfrm>
                  <a:prstGeom prst="ellipse">
                    <a:avLst/>
                  </a:prstGeom>
                  <a:grpFill/>
                  <a:ln>
                    <a:solidFill>
                      <a:srgbClr val="2A3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0" name="Straight Connector 49">
                    <a:extLst>
                      <a:ext uri="{FF2B5EF4-FFF2-40B4-BE49-F238E27FC236}">
                        <a16:creationId xmlns:a16="http://schemas.microsoft.com/office/drawing/2014/main" id="{A2054B06-8D5B-7C5E-F39E-B64552EA4C9D}"/>
                      </a:ext>
                    </a:extLst>
                  </p:cNvPr>
                  <p:cNvCxnSpPr>
                    <a:cxnSpLocks/>
                    <a:stCxn id="41" idx="5"/>
                    <a:endCxn id="37" idx="1"/>
                  </p:cNvCxnSpPr>
                  <p:nvPr/>
                </p:nvCxnSpPr>
                <p:spPr>
                  <a:xfrm>
                    <a:off x="1411321" y="1582306"/>
                    <a:ext cx="168208" cy="162788"/>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9BDB25B-393F-E16C-854C-E04E1ED323A9}"/>
                      </a:ext>
                    </a:extLst>
                  </p:cNvPr>
                  <p:cNvCxnSpPr>
                    <a:cxnSpLocks/>
                    <a:stCxn id="42" idx="6"/>
                    <a:endCxn id="41" idx="5"/>
                  </p:cNvCxnSpPr>
                  <p:nvPr/>
                </p:nvCxnSpPr>
                <p:spPr>
                  <a:xfrm flipV="1">
                    <a:off x="1111907" y="1582305"/>
                    <a:ext cx="299413" cy="154419"/>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8B3E6B6-C231-E021-90A1-F215F2A7F192}"/>
                      </a:ext>
                    </a:extLst>
                  </p:cNvPr>
                  <p:cNvCxnSpPr>
                    <a:cxnSpLocks/>
                    <a:stCxn id="39" idx="5"/>
                    <a:endCxn id="46" idx="4"/>
                  </p:cNvCxnSpPr>
                  <p:nvPr/>
                </p:nvCxnSpPr>
                <p:spPr>
                  <a:xfrm flipV="1">
                    <a:off x="1938967" y="1297863"/>
                    <a:ext cx="56522" cy="624166"/>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3FE494-ED26-E3F3-C94A-603DE5D425C4}"/>
                      </a:ext>
                    </a:extLst>
                  </p:cNvPr>
                  <p:cNvCxnSpPr>
                    <a:cxnSpLocks/>
                    <a:stCxn id="37" idx="5"/>
                    <a:endCxn id="39" idx="3"/>
                  </p:cNvCxnSpPr>
                  <p:nvPr/>
                </p:nvCxnSpPr>
                <p:spPr>
                  <a:xfrm>
                    <a:off x="1617696" y="1785506"/>
                    <a:ext cx="283104" cy="136525"/>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480FE4C-9CCA-A0A3-FD3F-D45C754E43A3}"/>
                      </a:ext>
                    </a:extLst>
                  </p:cNvPr>
                  <p:cNvCxnSpPr>
                    <a:cxnSpLocks/>
                    <a:stCxn id="39" idx="4"/>
                    <a:endCxn id="38" idx="6"/>
                  </p:cNvCxnSpPr>
                  <p:nvPr/>
                </p:nvCxnSpPr>
                <p:spPr>
                  <a:xfrm flipH="1">
                    <a:off x="1736725" y="1930400"/>
                    <a:ext cx="183159" cy="165100"/>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A14846E-8905-D21D-A906-2301BC00D4A3}"/>
                      </a:ext>
                    </a:extLst>
                  </p:cNvPr>
                  <p:cNvCxnSpPr>
                    <a:cxnSpLocks/>
                    <a:stCxn id="37" idx="7"/>
                  </p:cNvCxnSpPr>
                  <p:nvPr/>
                </p:nvCxnSpPr>
                <p:spPr>
                  <a:xfrm flipV="1">
                    <a:off x="1617695" y="1460653"/>
                    <a:ext cx="203135" cy="284443"/>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C77F7D-612F-A698-D6B6-2D6D16366A9E}"/>
                      </a:ext>
                    </a:extLst>
                  </p:cNvPr>
                  <p:cNvCxnSpPr>
                    <a:cxnSpLocks/>
                    <a:stCxn id="39" idx="5"/>
                    <a:endCxn id="44" idx="0"/>
                  </p:cNvCxnSpPr>
                  <p:nvPr/>
                </p:nvCxnSpPr>
                <p:spPr>
                  <a:xfrm>
                    <a:off x="1938967" y="1922029"/>
                    <a:ext cx="357018" cy="87745"/>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43F2B1E-72C2-5F73-8387-EA61725F260B}"/>
                      </a:ext>
                    </a:extLst>
                  </p:cNvPr>
                  <p:cNvCxnSpPr>
                    <a:cxnSpLocks/>
                    <a:endCxn id="44" idx="3"/>
                  </p:cNvCxnSpPr>
                  <p:nvPr/>
                </p:nvCxnSpPr>
                <p:spPr>
                  <a:xfrm flipH="1">
                    <a:off x="2276901" y="1745094"/>
                    <a:ext cx="264993" cy="313462"/>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32DADE-1131-E7EA-3983-53777F9370DD}"/>
                      </a:ext>
                    </a:extLst>
                  </p:cNvPr>
                  <p:cNvCxnSpPr>
                    <a:cxnSpLocks/>
                    <a:stCxn id="43" idx="1"/>
                    <a:endCxn id="47" idx="0"/>
                  </p:cNvCxnSpPr>
                  <p:nvPr/>
                </p:nvCxnSpPr>
                <p:spPr>
                  <a:xfrm flipH="1" flipV="1">
                    <a:off x="1003959" y="2124076"/>
                    <a:ext cx="480322" cy="30594"/>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B2DD59-298E-A5D6-0B8B-9A4A8F70877A}"/>
                      </a:ext>
                    </a:extLst>
                  </p:cNvPr>
                  <p:cNvCxnSpPr>
                    <a:cxnSpLocks/>
                    <a:endCxn id="48" idx="1"/>
                  </p:cNvCxnSpPr>
                  <p:nvPr/>
                </p:nvCxnSpPr>
                <p:spPr>
                  <a:xfrm>
                    <a:off x="1000815" y="2151798"/>
                    <a:ext cx="210414" cy="272746"/>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64E9C87-659E-62B3-21A3-E255C0CDA2E4}"/>
                      </a:ext>
                    </a:extLst>
                  </p:cNvPr>
                  <p:cNvCxnSpPr>
                    <a:cxnSpLocks/>
                    <a:endCxn id="42" idx="5"/>
                  </p:cNvCxnSpPr>
                  <p:nvPr/>
                </p:nvCxnSpPr>
                <p:spPr>
                  <a:xfrm flipH="1" flipV="1">
                    <a:off x="1104002" y="1756928"/>
                    <a:ext cx="405844" cy="408119"/>
                  </a:xfrm>
                  <a:prstGeom prst="line">
                    <a:avLst/>
                  </a:prstGeom>
                  <a:grpFill/>
                  <a:ln w="9525">
                    <a:solidFill>
                      <a:srgbClr val="2A31ED"/>
                    </a:solidFill>
                  </a:ln>
                </p:spPr>
                <p:style>
                  <a:lnRef idx="1">
                    <a:schemeClr val="accent1"/>
                  </a:lnRef>
                  <a:fillRef idx="0">
                    <a:schemeClr val="accent1"/>
                  </a:fillRef>
                  <a:effectRef idx="0">
                    <a:schemeClr val="accent1"/>
                  </a:effectRef>
                  <a:fontRef idx="minor">
                    <a:schemeClr val="tx1"/>
                  </a:fontRef>
                </p:style>
              </p:cxnSp>
            </p:grpSp>
            <p:sp>
              <p:nvSpPr>
                <p:cNvPr id="340" name="Rectangle 339">
                  <a:extLst>
                    <a:ext uri="{FF2B5EF4-FFF2-40B4-BE49-F238E27FC236}">
                      <a16:creationId xmlns:a16="http://schemas.microsoft.com/office/drawing/2014/main" id="{10F13D40-24B9-5E6D-E17F-EDD8E4401503}"/>
                    </a:ext>
                  </a:extLst>
                </p:cNvPr>
                <p:cNvSpPr/>
                <p:nvPr/>
              </p:nvSpPr>
              <p:spPr>
                <a:xfrm>
                  <a:off x="1071708" y="2169344"/>
                  <a:ext cx="959882" cy="75125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p>
              </p:txBody>
            </p:sp>
          </p:grpSp>
          <p:sp>
            <p:nvSpPr>
              <p:cNvPr id="342" name="Rectangle 341">
                <a:extLst>
                  <a:ext uri="{FF2B5EF4-FFF2-40B4-BE49-F238E27FC236}">
                    <a16:creationId xmlns:a16="http://schemas.microsoft.com/office/drawing/2014/main" id="{4A0FADDA-BE43-36C1-7B81-455C796CD5F8}"/>
                  </a:ext>
                </a:extLst>
              </p:cNvPr>
              <p:cNvSpPr/>
              <p:nvPr/>
            </p:nvSpPr>
            <p:spPr>
              <a:xfrm>
                <a:off x="1071707" y="1982857"/>
                <a:ext cx="966075" cy="197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800"/>
              </a:p>
            </p:txBody>
          </p:sp>
        </p:grpSp>
        <p:sp>
          <p:nvSpPr>
            <p:cNvPr id="167" name="Rectangle 166">
              <a:extLst>
                <a:ext uri="{FF2B5EF4-FFF2-40B4-BE49-F238E27FC236}">
                  <a16:creationId xmlns:a16="http://schemas.microsoft.com/office/drawing/2014/main" id="{F704D554-373C-15A0-EF2D-B7DFC4D2EC5F}"/>
                </a:ext>
              </a:extLst>
            </p:cNvPr>
            <p:cNvSpPr/>
            <p:nvPr/>
          </p:nvSpPr>
          <p:spPr>
            <a:xfrm>
              <a:off x="48247" y="2479707"/>
              <a:ext cx="2522355" cy="1412309"/>
            </a:xfrm>
            <a:prstGeom prst="rect">
              <a:avLst/>
            </a:prstGeom>
            <a:noFill/>
            <a:ln w="952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id="{19DA649E-E677-0815-BD9B-2B96CA0F1C6F}"/>
                    </a:ext>
                  </a:extLst>
                </p:cNvPr>
                <p:cNvSpPr txBox="1"/>
                <p:nvPr/>
              </p:nvSpPr>
              <p:spPr>
                <a:xfrm>
                  <a:off x="205883" y="2428665"/>
                  <a:ext cx="1146847" cy="3379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𝐗</m:t>
                            </m:r>
                          </m:e>
                          <m:sup>
                            <m:r>
                              <a:rPr lang="en-US" altLang="zh-CN" sz="1600" i="1" dirty="0">
                                <a:latin typeface="Cambria Math" panose="02040503050406030204" pitchFamily="18" charset="0"/>
                                <a:cs typeface="Arial" panose="020B0604020202020204" pitchFamily="34" charset="0"/>
                              </a:rPr>
                              <m:t>𝑠</m:t>
                            </m:r>
                          </m:sup>
                        </m:sSup>
                        <m:r>
                          <a:rPr lang="en-US" altLang="zh-CN" sz="1600" b="1"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zh-CN" sz="1600" i="1">
                                <a:latin typeface="Cambria Math" panose="02040503050406030204" pitchFamily="18" charset="0"/>
                                <a:ea typeface="Cambria Math" panose="02040503050406030204" pitchFamily="18" charset="0"/>
                                <a:cs typeface="Arial" panose="020B0604020202020204" pitchFamily="34" charset="0"/>
                              </a:rPr>
                            </m:ctrlPr>
                          </m:sSupPr>
                          <m:e>
                            <m:r>
                              <a:rPr lang="en-US" altLang="zh-CN" sz="1600" i="1">
                                <a:latin typeface="Cambria Math" panose="02040503050406030204" pitchFamily="18" charset="0"/>
                                <a:ea typeface="Cambria Math" panose="02040503050406030204" pitchFamily="18" charset="0"/>
                                <a:cs typeface="Arial" panose="020B0604020202020204" pitchFamily="34" charset="0"/>
                              </a:rPr>
                              <m:t>𝑅</m:t>
                            </m:r>
                          </m:e>
                          <m:sup>
                            <m:r>
                              <a:rPr lang="en-US" altLang="zh-CN" sz="1600" i="1">
                                <a:latin typeface="Cambria Math" panose="02040503050406030204" pitchFamily="18" charset="0"/>
                                <a:ea typeface="Cambria Math" panose="02040503050406030204" pitchFamily="18" charset="0"/>
                                <a:cs typeface="Arial" panose="020B0604020202020204" pitchFamily="34" charset="0"/>
                              </a:rPr>
                              <m:t>𝑁</m:t>
                            </m:r>
                            <m:r>
                              <a:rPr lang="en-US" altLang="zh-CN" sz="1600" i="1">
                                <a:latin typeface="Cambria Math" panose="02040503050406030204" pitchFamily="18" charset="0"/>
                                <a:ea typeface="Cambria Math" panose="02040503050406030204" pitchFamily="18" charset="0"/>
                                <a:cs typeface="Arial" panose="020B0604020202020204" pitchFamily="34" charset="0"/>
                              </a:rPr>
                              <m:t>×</m:t>
                            </m:r>
                            <m:r>
                              <a:rPr lang="en-US" altLang="zh-CN" sz="1600" i="1">
                                <a:latin typeface="Cambria Math" panose="02040503050406030204" pitchFamily="18" charset="0"/>
                                <a:ea typeface="Cambria Math" panose="02040503050406030204" pitchFamily="18" charset="0"/>
                                <a:cs typeface="Arial" panose="020B0604020202020204" pitchFamily="34" charset="0"/>
                              </a:rPr>
                              <m:t>𝐾</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2" name="TextBox 351">
                  <a:extLst>
                    <a:ext uri="{FF2B5EF4-FFF2-40B4-BE49-F238E27FC236}">
                      <a16:creationId xmlns:a16="http://schemas.microsoft.com/office/drawing/2014/main" id="{19DA649E-E677-0815-BD9B-2B96CA0F1C6F}"/>
                    </a:ext>
                  </a:extLst>
                </p:cNvPr>
                <p:cNvSpPr txBox="1">
                  <a:spLocks noRot="1" noChangeAspect="1" noMove="1" noResize="1" noEditPoints="1" noAdjustHandles="1" noChangeArrowheads="1" noChangeShapeType="1" noTextEdit="1"/>
                </p:cNvSpPr>
                <p:nvPr/>
              </p:nvSpPr>
              <p:spPr>
                <a:xfrm>
                  <a:off x="205883" y="2428665"/>
                  <a:ext cx="1146847" cy="337978"/>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id="{72533E0C-65ED-A423-55B2-84DA6EFEEC01}"/>
                    </a:ext>
                  </a:extLst>
                </p:cNvPr>
                <p:cNvSpPr txBox="1"/>
                <p:nvPr/>
              </p:nvSpPr>
              <p:spPr>
                <a:xfrm>
                  <a:off x="1342616" y="2476617"/>
                  <a:ext cx="1146847" cy="3329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𝐀</m:t>
                            </m:r>
                          </m:e>
                          <m:sup>
                            <m:r>
                              <a:rPr lang="en-US" altLang="zh-CN" sz="1600" i="1" dirty="0">
                                <a:latin typeface="Cambria Math" panose="02040503050406030204" pitchFamily="18" charset="0"/>
                                <a:cs typeface="Arial" panose="020B0604020202020204" pitchFamily="34" charset="0"/>
                              </a:rPr>
                              <m:t>𝑠</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53" name="TextBox 352">
                  <a:extLst>
                    <a:ext uri="{FF2B5EF4-FFF2-40B4-BE49-F238E27FC236}">
                      <a16:creationId xmlns:a16="http://schemas.microsoft.com/office/drawing/2014/main" id="{72533E0C-65ED-A423-55B2-84DA6EFEEC01}"/>
                    </a:ext>
                  </a:extLst>
                </p:cNvPr>
                <p:cNvSpPr txBox="1">
                  <a:spLocks noRot="1" noChangeAspect="1" noMove="1" noResize="1" noEditPoints="1" noAdjustHandles="1" noChangeArrowheads="1" noChangeShapeType="1" noTextEdit="1"/>
                </p:cNvSpPr>
                <p:nvPr/>
              </p:nvSpPr>
              <p:spPr>
                <a:xfrm>
                  <a:off x="1342616" y="2476617"/>
                  <a:ext cx="1146847" cy="332912"/>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5" name="TextBox 364">
                  <a:extLst>
                    <a:ext uri="{FF2B5EF4-FFF2-40B4-BE49-F238E27FC236}">
                      <a16:creationId xmlns:a16="http://schemas.microsoft.com/office/drawing/2014/main" id="{15A39767-B33C-055E-8B1C-FA3A7770CE8C}"/>
                    </a:ext>
                  </a:extLst>
                </p:cNvPr>
                <p:cNvSpPr txBox="1"/>
                <p:nvPr/>
              </p:nvSpPr>
              <p:spPr>
                <a:xfrm>
                  <a:off x="1358163" y="531083"/>
                  <a:ext cx="1146847" cy="345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600" b="1" i="1" dirty="0">
                                <a:latin typeface="Cambria Math" panose="02040503050406030204" pitchFamily="18" charset="0"/>
                                <a:cs typeface="Arial" panose="020B0604020202020204" pitchFamily="34" charset="0"/>
                              </a:rPr>
                            </m:ctrlPr>
                          </m:sSupPr>
                          <m:e>
                            <m:r>
                              <a:rPr lang="en-US" altLang="zh-CN" sz="1600" b="1" dirty="0">
                                <a:latin typeface="Cambria Math" panose="02040503050406030204" pitchFamily="18" charset="0"/>
                                <a:cs typeface="Arial" panose="020B0604020202020204" pitchFamily="34" charset="0"/>
                              </a:rPr>
                              <m:t>𝐀</m:t>
                            </m:r>
                          </m:e>
                          <m:sup>
                            <m:r>
                              <a:rPr lang="en-US" altLang="zh-CN" sz="1600" i="1" dirty="0">
                                <a:latin typeface="Cambria Math" panose="02040503050406030204" pitchFamily="18" charset="0"/>
                                <a:cs typeface="Arial" panose="020B0604020202020204" pitchFamily="34" charset="0"/>
                              </a:rPr>
                              <m:t>𝑓</m:t>
                            </m:r>
                          </m:sup>
                        </m:sSup>
                      </m:oMath>
                    </m:oMathPara>
                  </a14:m>
                  <a:endParaRPr lang="en-US" altLang="zh-CN" sz="1600" baseline="-25000" dirty="0">
                    <a:latin typeface="Arial" panose="020B0604020202020204" pitchFamily="34" charset="0"/>
                    <a:cs typeface="Arial" panose="020B0604020202020204" pitchFamily="34" charset="0"/>
                  </a:endParaRPr>
                </a:p>
              </p:txBody>
            </p:sp>
          </mc:Choice>
          <mc:Fallback xmlns="">
            <p:sp>
              <p:nvSpPr>
                <p:cNvPr id="365" name="TextBox 364">
                  <a:extLst>
                    <a:ext uri="{FF2B5EF4-FFF2-40B4-BE49-F238E27FC236}">
                      <a16:creationId xmlns:a16="http://schemas.microsoft.com/office/drawing/2014/main" id="{15A39767-B33C-055E-8B1C-FA3A7770CE8C}"/>
                    </a:ext>
                  </a:extLst>
                </p:cNvPr>
                <p:cNvSpPr txBox="1">
                  <a:spLocks noRot="1" noChangeAspect="1" noMove="1" noResize="1" noEditPoints="1" noAdjustHandles="1" noChangeArrowheads="1" noChangeShapeType="1" noTextEdit="1"/>
                </p:cNvSpPr>
                <p:nvPr/>
              </p:nvSpPr>
              <p:spPr>
                <a:xfrm>
                  <a:off x="1358163" y="531083"/>
                  <a:ext cx="1146847" cy="345416"/>
                </a:xfrm>
                <a:prstGeom prst="rect">
                  <a:avLst/>
                </a:prstGeom>
                <a:blipFill>
                  <a:blip r:embed="rId18"/>
                  <a:stretch>
                    <a:fillRect/>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34216C04-D502-71D3-3D57-240002749CA0}"/>
                </a:ext>
              </a:extLst>
            </p:cNvPr>
            <p:cNvPicPr>
              <a:picLocks noChangeAspect="1"/>
            </p:cNvPicPr>
            <p:nvPr/>
          </p:nvPicPr>
          <p:blipFill>
            <a:blip r:embed="rId19">
              <a:alphaModFix amt="70000"/>
              <a:extLst>
                <a:ext uri="{BEBA8EAE-BF5A-486C-A8C5-ECC9F3942E4B}">
                  <a14:imgProps xmlns:a14="http://schemas.microsoft.com/office/drawing/2010/main">
                    <a14:imgLayer r:embed="rId20">
                      <a14:imgEffect>
                        <a14:colorTemperature colorTemp="5900"/>
                      </a14:imgEffect>
                      <a14:imgEffect>
                        <a14:brightnessContrast bright="-20000" contrast="40000"/>
                      </a14:imgEffect>
                    </a14:imgLayer>
                  </a14:imgProps>
                </a:ext>
              </a:extLst>
            </a:blip>
            <a:stretch>
              <a:fillRect/>
            </a:stretch>
          </p:blipFill>
          <p:spPr>
            <a:xfrm>
              <a:off x="186238" y="2693915"/>
              <a:ext cx="1027928" cy="1003927"/>
            </a:xfrm>
            <a:prstGeom prst="rect">
              <a:avLst/>
            </a:prstGeom>
          </p:spPr>
        </p:pic>
        <p:pic>
          <p:nvPicPr>
            <p:cNvPr id="3" name="图片 2">
              <a:extLst>
                <a:ext uri="{FF2B5EF4-FFF2-40B4-BE49-F238E27FC236}">
                  <a16:creationId xmlns:a16="http://schemas.microsoft.com/office/drawing/2014/main" id="{84539110-7AD5-E8F7-8FED-B3A9A382F803}"/>
                </a:ext>
              </a:extLst>
            </p:cNvPr>
            <p:cNvPicPr>
              <a:picLocks noChangeAspect="1"/>
            </p:cNvPicPr>
            <p:nvPr/>
          </p:nvPicPr>
          <p:blipFill>
            <a:blip r:embed="rId21">
              <a:alphaModFix amt="85000"/>
            </a:blip>
            <a:stretch>
              <a:fillRect/>
            </a:stretch>
          </p:blipFill>
          <p:spPr>
            <a:xfrm>
              <a:off x="159124" y="816551"/>
              <a:ext cx="1027928" cy="1003927"/>
            </a:xfrm>
            <a:prstGeom prst="rect">
              <a:avLst/>
            </a:prstGeom>
          </p:spPr>
        </p:pic>
        <p:sp>
          <p:nvSpPr>
            <p:cNvPr id="249" name="TextBox 248">
              <a:extLst>
                <a:ext uri="{FF2B5EF4-FFF2-40B4-BE49-F238E27FC236}">
                  <a16:creationId xmlns:a16="http://schemas.microsoft.com/office/drawing/2014/main" id="{606B9D92-9588-7465-2F57-3D1F8C50E9E8}"/>
                </a:ext>
              </a:extLst>
            </p:cNvPr>
            <p:cNvSpPr txBox="1"/>
            <p:nvPr/>
          </p:nvSpPr>
          <p:spPr>
            <a:xfrm>
              <a:off x="1114660" y="3655865"/>
              <a:ext cx="1602758" cy="282279"/>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Adjacency matrix</a:t>
              </a:r>
              <a:endParaRPr lang="en-US" sz="1400" dirty="0"/>
            </a:p>
          </p:txBody>
        </p:sp>
      </p:grpSp>
      <p:pic>
        <p:nvPicPr>
          <p:cNvPr id="431" name="Picture 2" descr="Nanyang Technological University - NTU Singapore">
            <a:extLst>
              <a:ext uri="{FF2B5EF4-FFF2-40B4-BE49-F238E27FC236}">
                <a16:creationId xmlns:a16="http://schemas.microsoft.com/office/drawing/2014/main" id="{AD39F854-9FBC-48C7-F8D6-10DC9739D8A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pic>
        <p:nvPicPr>
          <p:cNvPr id="432" name="Picture 2" descr="Nanyang Technological University - NTU Singapore">
            <a:extLst>
              <a:ext uri="{FF2B5EF4-FFF2-40B4-BE49-F238E27FC236}">
                <a16:creationId xmlns:a16="http://schemas.microsoft.com/office/drawing/2014/main" id="{FCC5A676-3F02-61FF-DBA0-4FAF5102CC2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1">
            <a:extLst>
              <a:ext uri="{FF2B5EF4-FFF2-40B4-BE49-F238E27FC236}">
                <a16:creationId xmlns:a16="http://schemas.microsoft.com/office/drawing/2014/main" id="{48683D0B-B943-C813-7ADA-A7DE6318621E}"/>
              </a:ext>
            </a:extLst>
          </p:cNvPr>
          <p:cNvCxnSpPr>
            <a:cxnSpLocks/>
            <a:stCxn id="41" idx="5"/>
            <a:endCxn id="49" idx="4"/>
          </p:cNvCxnSpPr>
          <p:nvPr/>
        </p:nvCxnSpPr>
        <p:spPr>
          <a:xfrm flipH="1" flipV="1">
            <a:off x="1615110" y="3727260"/>
            <a:ext cx="91608" cy="138891"/>
          </a:xfrm>
          <a:prstGeom prst="line">
            <a:avLst/>
          </a:prstGeom>
          <a:solidFill>
            <a:srgbClr val="2A31ED"/>
          </a:solidFill>
          <a:ln w="9525">
            <a:solidFill>
              <a:srgbClr val="2A31ED"/>
            </a:solidFill>
          </a:ln>
        </p:spPr>
        <p:style>
          <a:lnRef idx="1">
            <a:schemeClr val="accent1"/>
          </a:lnRef>
          <a:fillRef idx="0">
            <a:schemeClr val="accent1"/>
          </a:fillRef>
          <a:effectRef idx="0">
            <a:schemeClr val="accent1"/>
          </a:effectRef>
          <a:fontRef idx="minor">
            <a:schemeClr val="tx1"/>
          </a:fontRef>
        </p:style>
      </p:cxnSp>
      <p:sp>
        <p:nvSpPr>
          <p:cNvPr id="64" name="Rectangle 8">
            <a:extLst>
              <a:ext uri="{FF2B5EF4-FFF2-40B4-BE49-F238E27FC236}">
                <a16:creationId xmlns:a16="http://schemas.microsoft.com/office/drawing/2014/main" id="{2F6503D1-919A-D233-CE26-B0E2829C51AB}"/>
              </a:ext>
            </a:extLst>
          </p:cNvPr>
          <p:cNvSpPr/>
          <p:nvPr/>
        </p:nvSpPr>
        <p:spPr>
          <a:xfrm>
            <a:off x="528313" y="124651"/>
            <a:ext cx="9794920" cy="461665"/>
          </a:xfrm>
          <a:prstGeom prst="rect">
            <a:avLst/>
          </a:prstGeom>
        </p:spPr>
        <p:txBody>
          <a:bodyPr wrap="square">
            <a:spAutoFit/>
          </a:bodyPr>
          <a:lstStyle/>
          <a:p>
            <a:r>
              <a:rPr lang="en-US" altLang="zh-CN" sz="2400" b="1" dirty="0">
                <a:solidFill>
                  <a:srgbClr val="181C62"/>
                </a:solidFill>
                <a:latin typeface="Arial" panose="020B0604020202020204" pitchFamily="34" charset="0"/>
                <a:cs typeface="Arial" panose="020B0604020202020204" pitchFamily="34" charset="0"/>
              </a:rPr>
              <a:t>Structure-function interactive network</a:t>
            </a:r>
            <a:endParaRPr lang="en-SG" altLang="zh-CN" sz="2400" b="1" dirty="0">
              <a:solidFill>
                <a:srgbClr val="181C62"/>
              </a:solidFill>
              <a:highlight>
                <a:srgbClr val="FFFF00"/>
              </a:highlight>
              <a:latin typeface="Arial" panose="020B0604020202020204" pitchFamily="34" charset="0"/>
              <a:cs typeface="Arial" panose="020B0604020202020204" pitchFamily="34" charset="0"/>
            </a:endParaRPr>
          </a:p>
        </p:txBody>
      </p:sp>
      <p:cxnSp>
        <p:nvCxnSpPr>
          <p:cNvPr id="151" name="Straight Connector 8">
            <a:extLst>
              <a:ext uri="{FF2B5EF4-FFF2-40B4-BE49-F238E27FC236}">
                <a16:creationId xmlns:a16="http://schemas.microsoft.com/office/drawing/2014/main" id="{586F3042-FA53-E936-A2BF-C2148540BF06}"/>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140">
                <a:extLst>
                  <a:ext uri="{FF2B5EF4-FFF2-40B4-BE49-F238E27FC236}">
                    <a16:creationId xmlns:a16="http://schemas.microsoft.com/office/drawing/2014/main" id="{23E67E11-E54B-CD54-6196-AF1C033F8090}"/>
                  </a:ext>
                </a:extLst>
              </p:cNvPr>
              <p:cNvSpPr txBox="1"/>
              <p:nvPr/>
            </p:nvSpPr>
            <p:spPr>
              <a:xfrm>
                <a:off x="3002965" y="5324753"/>
                <a:ext cx="4067622" cy="424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ysClr val="windowText" lastClr="000000"/>
                          </a:solidFill>
                          <a:latin typeface="Cambria Math" panose="02040503050406030204" pitchFamily="18" charset="0"/>
                          <a:cs typeface="Arial" panose="020B0604020202020204" pitchFamily="34" charset="0"/>
                        </a:rPr>
                        <m:t>𝐿</m:t>
                      </m:r>
                      <m:r>
                        <a:rPr lang="en-US" sz="2000" b="0" i="1" smtClean="0">
                          <a:solidFill>
                            <a:sysClr val="windowText" lastClr="000000"/>
                          </a:solidFill>
                          <a:latin typeface="Cambria Math" panose="02040503050406030204" pitchFamily="18" charset="0"/>
                          <a:cs typeface="Arial" panose="020B0604020202020204" pitchFamily="34" charset="0"/>
                        </a:rPr>
                        <m:t>=</m:t>
                      </m:r>
                      <m:r>
                        <a:rPr lang="en-US" altLang="zh-CN" sz="2000" i="1">
                          <a:solidFill>
                            <a:sysClr val="windowText" lastClr="000000"/>
                          </a:solidFill>
                          <a:latin typeface="Cambria Math" panose="02040503050406030204" pitchFamily="18" charset="0"/>
                          <a:cs typeface="Arial" panose="020B0604020202020204" pitchFamily="34" charset="0"/>
                        </a:rPr>
                        <m:t>𝑙</m:t>
                      </m:r>
                      <m:r>
                        <a:rPr lang="en-US" altLang="zh-CN" sz="2000" i="1">
                          <a:solidFill>
                            <a:sysClr val="windowText" lastClr="000000"/>
                          </a:solidFill>
                          <a:latin typeface="Cambria Math" panose="02040503050406030204" pitchFamily="18" charset="0"/>
                          <a:cs typeface="Arial" panose="020B0604020202020204" pitchFamily="34" charset="0"/>
                        </a:rPr>
                        <m:t>+</m:t>
                      </m:r>
                      <m:r>
                        <a:rPr lang="zh-CN" altLang="en-US" sz="2000" i="1" smtClean="0">
                          <a:solidFill>
                            <a:sysClr val="windowText" lastClr="000000"/>
                          </a:solidFill>
                          <a:latin typeface="Cambria Math" panose="02040503050406030204" pitchFamily="18" charset="0"/>
                          <a:cs typeface="Arial" panose="020B0604020202020204" pitchFamily="34" charset="0"/>
                        </a:rPr>
                        <m:t>𝜆</m:t>
                      </m:r>
                      <m:r>
                        <a:rPr lang="en-US" altLang="zh-CN" sz="2000" b="0" i="1" smtClean="0">
                          <a:solidFill>
                            <a:sysClr val="windowText" lastClr="000000"/>
                          </a:solidFill>
                          <a:latin typeface="Cambria Math" panose="02040503050406030204" pitchFamily="18" charset="0"/>
                          <a:cs typeface="Arial" panose="020B0604020202020204" pitchFamily="34" charset="0"/>
                        </a:rPr>
                        <m:t>(</m:t>
                      </m:r>
                      <m:sSub>
                        <m:sSubPr>
                          <m:ctrlPr>
                            <a:rPr lang="en-US" altLang="zh-CN" sz="2000" i="1">
                              <a:solidFill>
                                <a:sysClr val="windowText" lastClr="000000"/>
                              </a:solidFill>
                              <a:latin typeface="Cambria Math" panose="02040503050406030204" pitchFamily="18" charset="0"/>
                              <a:cs typeface="Arial" panose="020B0604020202020204" pitchFamily="34" charset="0"/>
                            </a:rPr>
                          </m:ctrlPr>
                        </m:sSubPr>
                        <m:e>
                          <m:r>
                            <a:rPr lang="en-US" altLang="zh-CN" sz="2000" i="1">
                              <a:solidFill>
                                <a:sysClr val="windowText" lastClr="000000"/>
                              </a:solidFill>
                              <a:latin typeface="Cambria Math" panose="02040503050406030204" pitchFamily="18" charset="0"/>
                              <a:cs typeface="Arial" panose="020B0604020202020204" pitchFamily="34" charset="0"/>
                            </a:rPr>
                            <m:t>𝑙</m:t>
                          </m:r>
                        </m:e>
                        <m:sub>
                          <m:r>
                            <a:rPr lang="en-US" altLang="zh-CN" sz="2000" i="1">
                              <a:solidFill>
                                <a:sysClr val="windowText" lastClr="000000"/>
                              </a:solidFill>
                              <a:latin typeface="Cambria Math" panose="02040503050406030204" pitchFamily="18" charset="0"/>
                              <a:cs typeface="Arial" panose="020B0604020202020204" pitchFamily="34" charset="0"/>
                            </a:rPr>
                            <m:t>𝑓</m:t>
                          </m:r>
                        </m:sub>
                      </m:sSub>
                      <m:r>
                        <a:rPr lang="en-US" altLang="zh-CN" sz="2000" b="0" i="1" smtClean="0">
                          <a:solidFill>
                            <a:sysClr val="windowText" lastClr="000000"/>
                          </a:solidFill>
                          <a:latin typeface="Cambria Math" panose="02040503050406030204" pitchFamily="18" charset="0"/>
                          <a:cs typeface="Arial" panose="020B0604020202020204" pitchFamily="34" charset="0"/>
                        </a:rPr>
                        <m:t>+</m:t>
                      </m:r>
                      <m:sSub>
                        <m:sSubPr>
                          <m:ctrlPr>
                            <a:rPr lang="en-US" altLang="zh-CN" sz="2000" i="1">
                              <a:solidFill>
                                <a:sysClr val="windowText" lastClr="000000"/>
                              </a:solidFill>
                              <a:latin typeface="Cambria Math" panose="02040503050406030204" pitchFamily="18" charset="0"/>
                              <a:cs typeface="Arial" panose="020B0604020202020204" pitchFamily="34" charset="0"/>
                            </a:rPr>
                          </m:ctrlPr>
                        </m:sSubPr>
                        <m:e>
                          <m:r>
                            <a:rPr lang="en-US" altLang="zh-CN" sz="2000" i="1">
                              <a:solidFill>
                                <a:sysClr val="windowText" lastClr="000000"/>
                              </a:solidFill>
                              <a:latin typeface="Cambria Math" panose="02040503050406030204" pitchFamily="18" charset="0"/>
                              <a:cs typeface="Arial" panose="020B0604020202020204" pitchFamily="34" charset="0"/>
                            </a:rPr>
                            <m:t>𝑙</m:t>
                          </m:r>
                        </m:e>
                        <m:sub>
                          <m:r>
                            <a:rPr lang="en-US" altLang="zh-CN" sz="2000" b="0" i="1" smtClean="0">
                              <a:solidFill>
                                <a:sysClr val="windowText" lastClr="000000"/>
                              </a:solidFill>
                              <a:latin typeface="Cambria Math" panose="02040503050406030204" pitchFamily="18" charset="0"/>
                              <a:cs typeface="Arial" panose="020B0604020202020204" pitchFamily="34" charset="0"/>
                            </a:rPr>
                            <m:t>𝑠</m:t>
                          </m:r>
                        </m:sub>
                      </m:sSub>
                      <m:r>
                        <a:rPr lang="en-US" altLang="zh-CN" sz="2000" b="0" i="1" smtClean="0">
                          <a:solidFill>
                            <a:sysClr val="windowText" lastClr="000000"/>
                          </a:solidFill>
                          <a:latin typeface="Cambria Math" panose="02040503050406030204" pitchFamily="18" charset="0"/>
                          <a:cs typeface="Arial" panose="020B0604020202020204" pitchFamily="34" charset="0"/>
                        </a:rPr>
                        <m:t>)</m:t>
                      </m:r>
                    </m:oMath>
                  </m:oMathPara>
                </a14:m>
                <a:endParaRPr lang="en-US" sz="20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2" name="TextBox 140">
                <a:extLst>
                  <a:ext uri="{FF2B5EF4-FFF2-40B4-BE49-F238E27FC236}">
                    <a16:creationId xmlns:a16="http://schemas.microsoft.com/office/drawing/2014/main" id="{23E67E11-E54B-CD54-6196-AF1C033F8090}"/>
                  </a:ext>
                </a:extLst>
              </p:cNvPr>
              <p:cNvSpPr txBox="1">
                <a:spLocks noRot="1" noChangeAspect="1" noMove="1" noResize="1" noEditPoints="1" noAdjustHandles="1" noChangeArrowheads="1" noChangeShapeType="1" noTextEdit="1"/>
              </p:cNvSpPr>
              <p:nvPr/>
            </p:nvSpPr>
            <p:spPr>
              <a:xfrm>
                <a:off x="3002965" y="5324753"/>
                <a:ext cx="4067622" cy="424732"/>
              </a:xfrm>
              <a:prstGeom prst="rect">
                <a:avLst/>
              </a:prstGeom>
              <a:blipFill>
                <a:blip r:embed="rId23"/>
                <a:stretch>
                  <a:fillRect b="-10000"/>
                </a:stretch>
              </a:blipFill>
            </p:spPr>
            <p:txBody>
              <a:bodyPr/>
              <a:lstStyle/>
              <a:p>
                <a:r>
                  <a:rPr lang="zh-CN" altLang="en-US">
                    <a:noFill/>
                  </a:rPr>
                  <a:t> </a:t>
                </a:r>
              </a:p>
            </p:txBody>
          </p:sp>
        </mc:Fallback>
      </mc:AlternateContent>
      <p:sp>
        <p:nvSpPr>
          <p:cNvPr id="63" name="TextBox 283">
            <a:extLst>
              <a:ext uri="{FF2B5EF4-FFF2-40B4-BE49-F238E27FC236}">
                <a16:creationId xmlns:a16="http://schemas.microsoft.com/office/drawing/2014/main" id="{912DF887-E9DD-C8ED-720E-FCE2DDA974A7}"/>
              </a:ext>
            </a:extLst>
          </p:cNvPr>
          <p:cNvSpPr txBox="1"/>
          <p:nvPr/>
        </p:nvSpPr>
        <p:spPr>
          <a:xfrm>
            <a:off x="2190392" y="5383230"/>
            <a:ext cx="1993383"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Loss function</a:t>
            </a:r>
            <a:endParaRPr lang="en-US" b="1" dirty="0">
              <a:latin typeface="Arial" panose="020B0604020202020204" pitchFamily="34" charset="0"/>
              <a:cs typeface="Arial" panose="020B0604020202020204" pitchFamily="34" charset="0"/>
            </a:endParaRPr>
          </a:p>
        </p:txBody>
      </p:sp>
      <p:grpSp>
        <p:nvGrpSpPr>
          <p:cNvPr id="152" name="Group 301">
            <a:extLst>
              <a:ext uri="{FF2B5EF4-FFF2-40B4-BE49-F238E27FC236}">
                <a16:creationId xmlns:a16="http://schemas.microsoft.com/office/drawing/2014/main" id="{04019000-858B-5C57-F7E8-3A6799F6FC2F}"/>
              </a:ext>
            </a:extLst>
          </p:cNvPr>
          <p:cNvGrpSpPr/>
          <p:nvPr/>
        </p:nvGrpSpPr>
        <p:grpSpPr>
          <a:xfrm>
            <a:off x="1202944" y="4885114"/>
            <a:ext cx="8106367" cy="364741"/>
            <a:chOff x="-229705" y="4772511"/>
            <a:chExt cx="5764150" cy="275245"/>
          </a:xfrm>
        </p:grpSpPr>
        <p:sp>
          <p:nvSpPr>
            <p:cNvPr id="155" name="Rounded Rectangle 294">
              <a:extLst>
                <a:ext uri="{FF2B5EF4-FFF2-40B4-BE49-F238E27FC236}">
                  <a16:creationId xmlns:a16="http://schemas.microsoft.com/office/drawing/2014/main" id="{C3DE6CC1-5E37-BC91-5A02-16E69853EEBD}"/>
                </a:ext>
              </a:extLst>
            </p:cNvPr>
            <p:cNvSpPr/>
            <p:nvPr/>
          </p:nvSpPr>
          <p:spPr>
            <a:xfrm>
              <a:off x="-229705" y="4835160"/>
              <a:ext cx="500509" cy="148168"/>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GCN</a:t>
              </a:r>
              <a:endParaRPr lang="en-US" sz="1600" dirty="0">
                <a:solidFill>
                  <a:schemeClr val="tx1"/>
                </a:solidFill>
                <a:latin typeface="Arial" panose="020B0604020202020204" pitchFamily="34" charset="0"/>
                <a:cs typeface="Arial" panose="020B0604020202020204" pitchFamily="34" charset="0"/>
              </a:endParaRPr>
            </a:p>
          </p:txBody>
        </p:sp>
        <p:sp>
          <p:nvSpPr>
            <p:cNvPr id="164" name="Rounded Rectangle 295">
              <a:extLst>
                <a:ext uri="{FF2B5EF4-FFF2-40B4-BE49-F238E27FC236}">
                  <a16:creationId xmlns:a16="http://schemas.microsoft.com/office/drawing/2014/main" id="{8EB8694C-6849-F395-B51A-1FCC8518C514}"/>
                </a:ext>
              </a:extLst>
            </p:cNvPr>
            <p:cNvSpPr/>
            <p:nvPr/>
          </p:nvSpPr>
          <p:spPr>
            <a:xfrm>
              <a:off x="1902870" y="4830221"/>
              <a:ext cx="537863" cy="158047"/>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ReLU</a:t>
              </a:r>
              <a:endParaRPr lang="en-US" sz="1600" dirty="0">
                <a:solidFill>
                  <a:schemeClr val="tx1"/>
                </a:solidFill>
                <a:latin typeface="Arial" panose="020B0604020202020204" pitchFamily="34" charset="0"/>
                <a:cs typeface="Arial" panose="020B0604020202020204" pitchFamily="34" charset="0"/>
              </a:endParaRPr>
            </a:p>
          </p:txBody>
        </p:sp>
        <p:sp>
          <p:nvSpPr>
            <p:cNvPr id="165" name="TextBox 296">
              <a:extLst>
                <a:ext uri="{FF2B5EF4-FFF2-40B4-BE49-F238E27FC236}">
                  <a16:creationId xmlns:a16="http://schemas.microsoft.com/office/drawing/2014/main" id="{F5FE91B8-63CA-86C3-F072-25BE0EA9F756}"/>
                </a:ext>
              </a:extLst>
            </p:cNvPr>
            <p:cNvSpPr txBox="1"/>
            <p:nvPr/>
          </p:nvSpPr>
          <p:spPr>
            <a:xfrm>
              <a:off x="-6739" y="4772511"/>
              <a:ext cx="2149074" cy="255483"/>
            </a:xfrm>
            <a:prstGeom prst="rect">
              <a:avLst/>
            </a:prstGeom>
            <a:noFill/>
          </p:spPr>
          <p:txBody>
            <a:bodyPr wrap="square">
              <a:spAutoFit/>
            </a:bodyPr>
            <a:lstStyle/>
            <a:p>
              <a:pPr algn="ctr"/>
              <a:r>
                <a:rPr lang="en-US" sz="1600" dirty="0">
                  <a:solidFill>
                    <a:sysClr val="windowText" lastClr="000000"/>
                  </a:solidFill>
                  <a:latin typeface="Arial" panose="020B0604020202020204" pitchFamily="34" charset="0"/>
                  <a:cs typeface="Arial" panose="020B0604020202020204" pitchFamily="34" charset="0"/>
                </a:rPr>
                <a:t>Graph convolution layer</a:t>
              </a:r>
            </a:p>
          </p:txBody>
        </p:sp>
        <p:sp>
          <p:nvSpPr>
            <p:cNvPr id="179" name="TextBox 297">
              <a:extLst>
                <a:ext uri="{FF2B5EF4-FFF2-40B4-BE49-F238E27FC236}">
                  <a16:creationId xmlns:a16="http://schemas.microsoft.com/office/drawing/2014/main" id="{EFE54FB3-C6B1-532E-1429-2414E900D10E}"/>
                </a:ext>
              </a:extLst>
            </p:cNvPr>
            <p:cNvSpPr txBox="1"/>
            <p:nvPr/>
          </p:nvSpPr>
          <p:spPr>
            <a:xfrm>
              <a:off x="2423867" y="4781419"/>
              <a:ext cx="2149074" cy="255483"/>
            </a:xfrm>
            <a:prstGeom prst="rect">
              <a:avLst/>
            </a:prstGeom>
            <a:noFill/>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Rectified Linear Unit</a:t>
              </a:r>
            </a:p>
          </p:txBody>
        </p:sp>
        <p:sp>
          <p:nvSpPr>
            <p:cNvPr id="180" name="Rounded Rectangle 298">
              <a:extLst>
                <a:ext uri="{FF2B5EF4-FFF2-40B4-BE49-F238E27FC236}">
                  <a16:creationId xmlns:a16="http://schemas.microsoft.com/office/drawing/2014/main" id="{B8CE23B3-2E02-8F34-E900-FBBE6B5F638D}"/>
                </a:ext>
              </a:extLst>
            </p:cNvPr>
            <p:cNvSpPr/>
            <p:nvPr/>
          </p:nvSpPr>
          <p:spPr>
            <a:xfrm>
              <a:off x="3842789" y="4833678"/>
              <a:ext cx="497801" cy="151133"/>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Arial" panose="020B0604020202020204" pitchFamily="34" charset="0"/>
                  <a:cs typeface="Arial" panose="020B0604020202020204" pitchFamily="34" charset="0"/>
                </a:rPr>
                <a:t>FC</a:t>
              </a:r>
              <a:endParaRPr lang="en-US" sz="1600" dirty="0">
                <a:solidFill>
                  <a:schemeClr val="tx1"/>
                </a:solidFill>
                <a:latin typeface="Arial" panose="020B0604020202020204" pitchFamily="34" charset="0"/>
                <a:cs typeface="Arial" panose="020B0604020202020204" pitchFamily="34" charset="0"/>
              </a:endParaRPr>
            </a:p>
          </p:txBody>
        </p:sp>
        <p:sp>
          <p:nvSpPr>
            <p:cNvPr id="181" name="TextBox 299">
              <a:extLst>
                <a:ext uri="{FF2B5EF4-FFF2-40B4-BE49-F238E27FC236}">
                  <a16:creationId xmlns:a16="http://schemas.microsoft.com/office/drawing/2014/main" id="{7C16E5A3-2AC2-ED9B-B5D6-C19569CC0979}"/>
                </a:ext>
              </a:extLst>
            </p:cNvPr>
            <p:cNvSpPr txBox="1"/>
            <p:nvPr/>
          </p:nvSpPr>
          <p:spPr>
            <a:xfrm>
              <a:off x="4288210" y="4792273"/>
              <a:ext cx="1246235" cy="255483"/>
            </a:xfrm>
            <a:prstGeom prst="rect">
              <a:avLst/>
            </a:prstGeom>
            <a:noFill/>
          </p:spPr>
          <p:txBody>
            <a:bodyPr wrap="square">
              <a:spAutoFit/>
            </a:bodyPr>
            <a:lstStyle/>
            <a:p>
              <a:r>
                <a:rPr lang="en-US" sz="1600" dirty="0">
                  <a:solidFill>
                    <a:sysClr val="windowText" lastClr="000000"/>
                  </a:solidFill>
                  <a:latin typeface="Arial" panose="020B0604020202020204" pitchFamily="34" charset="0"/>
                  <a:cs typeface="Arial" panose="020B0604020202020204" pitchFamily="34" charset="0"/>
                </a:rPr>
                <a:t>Fully connected</a:t>
              </a:r>
            </a:p>
          </p:txBody>
        </p:sp>
      </p:grpSp>
    </p:spTree>
    <p:extLst>
      <p:ext uri="{BB962C8B-B14F-4D97-AF65-F5344CB8AC3E}">
        <p14:creationId xmlns:p14="http://schemas.microsoft.com/office/powerpoint/2010/main" val="822225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3BB02D-982F-84ED-D7BF-96AAB0CEBE3A}"/>
              </a:ext>
            </a:extLst>
          </p:cNvPr>
          <p:cNvSpPr/>
          <p:nvPr/>
        </p:nvSpPr>
        <p:spPr>
          <a:xfrm>
            <a:off x="276430" y="226252"/>
            <a:ext cx="6760096" cy="160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9999" indent="-239999">
              <a:buFont typeface="Wingdings" pitchFamily="2" charset="2"/>
              <a:buChar char="Ø"/>
            </a:pPr>
            <a:endParaRPr lang="en-US" altLang="zh-CN" sz="2000" dirty="0">
              <a:solidFill>
                <a:sysClr val="windowText" lastClr="000000"/>
              </a:solidFill>
              <a:latin typeface="Arial" panose="020B0604020202020204" pitchFamily="34" charset="0"/>
              <a:cs typeface="Arial" panose="020B0604020202020204" pitchFamily="34" charset="0"/>
            </a:endParaRPr>
          </a:p>
        </p:txBody>
      </p:sp>
      <p:sp>
        <p:nvSpPr>
          <p:cNvPr id="9" name="Rectangle 8"/>
          <p:cNvSpPr/>
          <p:nvPr/>
        </p:nvSpPr>
        <p:spPr>
          <a:xfrm>
            <a:off x="528313" y="124651"/>
            <a:ext cx="9794920" cy="461665"/>
          </a:xfrm>
          <a:prstGeom prst="rect">
            <a:avLst/>
          </a:prstGeom>
        </p:spPr>
        <p:txBody>
          <a:bodyPr wrap="square">
            <a:spAutoFit/>
          </a:bodyPr>
          <a:lstStyle/>
          <a:p>
            <a:r>
              <a:rPr lang="en-US" sz="2400" b="1" dirty="0">
                <a:solidFill>
                  <a:srgbClr val="181C62"/>
                </a:solidFill>
                <a:latin typeface="Arial" panose="020B0604020202020204" pitchFamily="34" charset="0"/>
                <a:cs typeface="Arial" panose="020B0604020202020204" pitchFamily="34" charset="0"/>
              </a:rPr>
              <a:t>Dataset </a:t>
            </a:r>
            <a:endParaRPr lang="en-SG" sz="2400" b="1" dirty="0">
              <a:solidFill>
                <a:srgbClr val="181C62"/>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96A60C5F-EDC6-8F3D-D370-FE4B008D490C}"/>
              </a:ext>
            </a:extLst>
          </p:cNvPr>
          <p:cNvSpPr txBox="1"/>
          <p:nvPr/>
        </p:nvSpPr>
        <p:spPr>
          <a:xfrm>
            <a:off x="446426" y="642761"/>
            <a:ext cx="9792949" cy="3266985"/>
          </a:xfrm>
          <a:prstGeom prst="rect">
            <a:avLst/>
          </a:prstGeom>
          <a:noFill/>
        </p:spPr>
        <p:txBody>
          <a:bodyPr wrap="square">
            <a:spAutoFit/>
          </a:bodyPr>
          <a:lstStyle/>
          <a:p>
            <a:pPr marL="342900" indent="-342900">
              <a:lnSpc>
                <a:spcPct val="150000"/>
              </a:lnSpc>
              <a:spcBef>
                <a:spcPts val="600"/>
              </a:spcBef>
              <a:spcAft>
                <a:spcPts val="600"/>
              </a:spcAft>
              <a:buFont typeface="Wingdings" panose="05000000000000000000" pitchFamily="2" charset="2"/>
              <a:buChar char="Ø"/>
            </a:pPr>
            <a:r>
              <a:rPr lang="en-US" altLang="zh-CN" sz="2000" dirty="0">
                <a:solidFill>
                  <a:sysClr val="windowText" lastClr="000000"/>
                </a:solidFill>
                <a:latin typeface="Arial" panose="020B0604020202020204" pitchFamily="34" charset="0"/>
                <a:cs typeface="Arial" panose="020B0604020202020204" pitchFamily="34" charset="0"/>
              </a:rPr>
              <a:t>Human Connectome Project: 838 subjects;</a:t>
            </a:r>
          </a:p>
          <a:p>
            <a:pPr marL="342900" indent="-342900">
              <a:lnSpc>
                <a:spcPct val="150000"/>
              </a:lnSpc>
              <a:spcBef>
                <a:spcPts val="600"/>
              </a:spcBef>
              <a:spcAft>
                <a:spcPts val="600"/>
              </a:spcAft>
              <a:buFont typeface="Wingdings" panose="05000000000000000000" pitchFamily="2" charset="2"/>
              <a:buChar char="Ø"/>
            </a:pPr>
            <a:r>
              <a:rPr lang="en-US" altLang="zh-CN" sz="2000" dirty="0">
                <a:solidFill>
                  <a:sysClr val="windowText" lastClr="000000"/>
                </a:solidFill>
                <a:latin typeface="Arial" panose="020B0604020202020204" pitchFamily="34" charset="0"/>
                <a:cs typeface="Arial" panose="020B0604020202020204" pitchFamily="34" charset="0"/>
              </a:rPr>
              <a:t>Brain images: T1w, </a:t>
            </a:r>
            <a:r>
              <a:rPr lang="en-US" altLang="zh-CN" sz="2000" dirty="0" err="1">
                <a:solidFill>
                  <a:sysClr val="windowText" lastClr="000000"/>
                </a:solidFill>
                <a:latin typeface="Arial" panose="020B0604020202020204" pitchFamily="34" charset="0"/>
                <a:cs typeface="Arial" panose="020B0604020202020204" pitchFamily="34" charset="0"/>
              </a:rPr>
              <a:t>rs</a:t>
            </a:r>
            <a:r>
              <a:rPr lang="en-US" altLang="zh-CN" sz="2000" dirty="0">
                <a:solidFill>
                  <a:sysClr val="windowText" lastClr="000000"/>
                </a:solidFill>
                <a:latin typeface="Arial" panose="020B0604020202020204" pitchFamily="34" charset="0"/>
                <a:cs typeface="Arial" panose="020B0604020202020204" pitchFamily="34" charset="0"/>
              </a:rPr>
              <a:t>-fMRI, and DTI images;</a:t>
            </a:r>
          </a:p>
          <a:p>
            <a:pPr marL="342900" indent="-342900">
              <a:lnSpc>
                <a:spcPct val="150000"/>
              </a:lnSpc>
              <a:spcBef>
                <a:spcPts val="600"/>
              </a:spcBef>
              <a:spcAft>
                <a:spcPts val="600"/>
              </a:spcAft>
              <a:buFont typeface="Wingdings" panose="05000000000000000000" pitchFamily="2" charset="2"/>
              <a:buChar char="Ø"/>
            </a:pPr>
            <a:r>
              <a:rPr lang="en-US" altLang="zh-CN" sz="2000" dirty="0">
                <a:solidFill>
                  <a:sysClr val="windowText" lastClr="000000"/>
                </a:solidFill>
                <a:latin typeface="Arial" panose="020B0604020202020204" pitchFamily="34" charset="0"/>
                <a:cs typeface="Arial" panose="020B0604020202020204" pitchFamily="34" charset="0"/>
              </a:rPr>
              <a:t>Brain atlas: The Anatomical Automatic Labeling (AAL) atlas is used to construct both structural and functional connectivity;</a:t>
            </a:r>
          </a:p>
          <a:p>
            <a:pPr marL="342900" indent="-342900">
              <a:lnSpc>
                <a:spcPct val="150000"/>
              </a:lnSpc>
              <a:spcBef>
                <a:spcPts val="600"/>
              </a:spcBef>
              <a:spcAft>
                <a:spcPts val="600"/>
              </a:spcAft>
              <a:buFont typeface="Wingdings" panose="05000000000000000000" pitchFamily="2" charset="2"/>
              <a:buChar char="Ø"/>
            </a:pPr>
            <a:r>
              <a:rPr lang="en-US" altLang="zh-CN" sz="2000" dirty="0">
                <a:solidFill>
                  <a:sysClr val="windowText" lastClr="000000"/>
                </a:solidFill>
                <a:latin typeface="Arial" panose="020B0604020202020204" pitchFamily="34" charset="0"/>
                <a:cs typeface="Arial" panose="020B0604020202020204" pitchFamily="34" charset="0"/>
              </a:rPr>
              <a:t> Evaluations: Pearson’s correlation, root mean squared error (RMSE), and mean absolute error (MAE) between real and predicted values of testing samples.</a:t>
            </a:r>
          </a:p>
        </p:txBody>
      </p:sp>
      <p:pic>
        <p:nvPicPr>
          <p:cNvPr id="21" name="Picture 2" descr="Nanyang Technological University - NTU Singapore">
            <a:extLst>
              <a:ext uri="{FF2B5EF4-FFF2-40B4-BE49-F238E27FC236}">
                <a16:creationId xmlns:a16="http://schemas.microsoft.com/office/drawing/2014/main" id="{A6015845-2DFF-5ACA-CAA8-DFF1C0A5F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a:extLst>
              <a:ext uri="{FF2B5EF4-FFF2-40B4-BE49-F238E27FC236}">
                <a16:creationId xmlns:a16="http://schemas.microsoft.com/office/drawing/2014/main" id="{3C59E3E9-A9B2-F344-E486-7BD115BBFAB9}"/>
              </a:ext>
            </a:extLst>
          </p:cNvPr>
          <p:cNvSpPr/>
          <p:nvPr/>
        </p:nvSpPr>
        <p:spPr>
          <a:xfrm>
            <a:off x="528313" y="4179658"/>
            <a:ext cx="9794920" cy="461665"/>
          </a:xfrm>
          <a:prstGeom prst="rect">
            <a:avLst/>
          </a:prstGeom>
        </p:spPr>
        <p:txBody>
          <a:bodyPr wrap="square">
            <a:spAutoFit/>
          </a:bodyPr>
          <a:lstStyle/>
          <a:p>
            <a:r>
              <a:rPr lang="en-US" sz="2400" b="1" dirty="0">
                <a:solidFill>
                  <a:srgbClr val="181C62"/>
                </a:solidFill>
                <a:latin typeface="Arial" panose="020B0604020202020204" pitchFamily="34" charset="0"/>
                <a:cs typeface="Arial" panose="020B0604020202020204" pitchFamily="34" charset="0"/>
              </a:rPr>
              <a:t>Interpretability </a:t>
            </a:r>
            <a:endParaRPr lang="en-SG" sz="2400" b="1" dirty="0">
              <a:solidFill>
                <a:srgbClr val="181C62"/>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9640871B-4B61-6460-B435-A3966638A6F4}"/>
              </a:ext>
            </a:extLst>
          </p:cNvPr>
          <p:cNvSpPr txBox="1"/>
          <p:nvPr/>
        </p:nvSpPr>
        <p:spPr>
          <a:xfrm>
            <a:off x="416586" y="4642272"/>
            <a:ext cx="10018374" cy="958660"/>
          </a:xfrm>
          <a:prstGeom prst="rect">
            <a:avLst/>
          </a:prstGeom>
          <a:noFill/>
        </p:spPr>
        <p:txBody>
          <a:bodyPr wrap="square">
            <a:spAutoFit/>
          </a:bodyPr>
          <a:lstStyle/>
          <a:p>
            <a:pPr marL="342900" indent="-342900">
              <a:lnSpc>
                <a:spcPct val="150000"/>
              </a:lnSpc>
              <a:spcBef>
                <a:spcPts val="600"/>
              </a:spcBef>
              <a:spcAft>
                <a:spcPts val="600"/>
              </a:spcAft>
              <a:buFont typeface="Wingdings" panose="05000000000000000000" pitchFamily="2" charset="2"/>
              <a:buChar char="Ø"/>
            </a:pPr>
            <a:r>
              <a:rPr lang="en-US" altLang="zh-CN" sz="2000" dirty="0">
                <a:solidFill>
                  <a:sysClr val="windowText" lastClr="000000"/>
                </a:solidFill>
                <a:latin typeface="Arial" panose="020B0604020202020204" pitchFamily="34" charset="0"/>
                <a:cs typeface="Arial" panose="020B0604020202020204" pitchFamily="34" charset="0"/>
              </a:rPr>
              <a:t>GNNExplainer is adopted to identify the salient </a:t>
            </a:r>
            <a:r>
              <a:rPr lang="en-US" altLang="zh-CN" sz="2000" b="1" dirty="0">
                <a:solidFill>
                  <a:srgbClr val="2A31ED"/>
                </a:solidFill>
                <a:latin typeface="Arial" panose="020B0604020202020204" pitchFamily="34" charset="0"/>
                <a:cs typeface="Arial" panose="020B0604020202020204" pitchFamily="34" charset="0"/>
              </a:rPr>
              <a:t>modality-specific regions </a:t>
            </a:r>
            <a:r>
              <a:rPr lang="en-US" altLang="zh-CN" sz="2000" dirty="0">
                <a:solidFill>
                  <a:sysClr val="windowText" lastClr="000000"/>
                </a:solidFill>
                <a:latin typeface="Arial" panose="020B0604020202020204" pitchFamily="34" charset="0"/>
                <a:cs typeface="Arial" panose="020B0604020202020204" pitchFamily="34" charset="0"/>
              </a:rPr>
              <a:t>and </a:t>
            </a:r>
            <a:r>
              <a:rPr lang="en-US" altLang="zh-CN" sz="2000" b="1" dirty="0">
                <a:solidFill>
                  <a:srgbClr val="2A31ED"/>
                </a:solidFill>
                <a:latin typeface="Arial" panose="020B0604020202020204" pitchFamily="34" charset="0"/>
                <a:cs typeface="Arial" panose="020B0604020202020204" pitchFamily="34" charset="0"/>
              </a:rPr>
              <a:t>connections</a:t>
            </a:r>
            <a:r>
              <a:rPr lang="en-US" altLang="zh-CN" sz="2000" dirty="0">
                <a:solidFill>
                  <a:sysClr val="windowText" lastClr="000000"/>
                </a:solidFill>
                <a:latin typeface="Arial" panose="020B0604020202020204" pitchFamily="34" charset="0"/>
                <a:cs typeface="Arial" panose="020B0604020202020204" pitchFamily="34" charset="0"/>
              </a:rPr>
              <a:t>, as well as the structure-function </a:t>
            </a:r>
            <a:r>
              <a:rPr lang="en-US" altLang="zh-CN" sz="2000" b="1" dirty="0" smtClean="0">
                <a:solidFill>
                  <a:schemeClr val="accent4">
                    <a:lumMod val="75000"/>
                  </a:schemeClr>
                </a:solidFill>
                <a:latin typeface="Arial" panose="020B0604020202020204" pitchFamily="34" charset="0"/>
                <a:cs typeface="Arial" panose="020B0604020202020204" pitchFamily="34" charset="0"/>
              </a:rPr>
              <a:t>interactions</a:t>
            </a:r>
            <a:r>
              <a:rPr lang="en-US" altLang="zh-CN"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91571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479C7-A521-EA13-0A50-DBF29FF8CA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869EE1-9EB3-33D5-C4E4-FC8B04E4C43D}"/>
              </a:ext>
            </a:extLst>
          </p:cNvPr>
          <p:cNvSpPr/>
          <p:nvPr/>
        </p:nvSpPr>
        <p:spPr>
          <a:xfrm>
            <a:off x="276430" y="226252"/>
            <a:ext cx="6760096" cy="160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9999" indent="-239999">
              <a:buFont typeface="Wingdings" pitchFamily="2" charset="2"/>
              <a:buChar char="Ø"/>
            </a:pPr>
            <a:endParaRPr lang="en-US" altLang="zh-CN" sz="2000" dirty="0">
              <a:solidFill>
                <a:sysClr val="windowText" lastClr="00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A393CB2-AF75-D258-96B6-686E7F1073D5}"/>
              </a:ext>
            </a:extLst>
          </p:cNvPr>
          <p:cNvSpPr/>
          <p:nvPr/>
        </p:nvSpPr>
        <p:spPr>
          <a:xfrm>
            <a:off x="430329" y="113362"/>
            <a:ext cx="9794920" cy="461665"/>
          </a:xfrm>
          <a:prstGeom prst="rect">
            <a:avLst/>
          </a:prstGeom>
        </p:spPr>
        <p:txBody>
          <a:bodyPr wrap="square">
            <a:spAutoFit/>
          </a:bodyPr>
          <a:lstStyle/>
          <a:p>
            <a:r>
              <a:rPr lang="en-US" sz="2400" b="1" dirty="0">
                <a:solidFill>
                  <a:srgbClr val="181C62"/>
                </a:solidFill>
                <a:latin typeface="Arial" panose="020B0604020202020204" pitchFamily="34" charset="0"/>
                <a:cs typeface="Arial" panose="020B0604020202020204" pitchFamily="34" charset="0"/>
              </a:rPr>
              <a:t>Comparison results</a:t>
            </a:r>
            <a:endParaRPr lang="en-SG" sz="2400" b="1" dirty="0">
              <a:solidFill>
                <a:srgbClr val="181C6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D1059B4-DB84-CD1F-5908-F38C95D3629E}"/>
              </a:ext>
            </a:extLst>
          </p:cNvPr>
          <p:cNvSpPr/>
          <p:nvPr/>
        </p:nvSpPr>
        <p:spPr>
          <a:xfrm>
            <a:off x="1372438" y="3178223"/>
            <a:ext cx="1592493" cy="400110"/>
          </a:xfrm>
          <a:prstGeom prst="rect">
            <a:avLst/>
          </a:prstGeom>
        </p:spPr>
        <p:txBody>
          <a:bodyPr wrap="square">
            <a:spAutoFit/>
          </a:bodyPr>
          <a:lstStyle/>
          <a:p>
            <a:r>
              <a:rPr lang="en-SG" sz="2000" dirty="0">
                <a:solidFill>
                  <a:srgbClr val="2A31ED"/>
                </a:solidFill>
              </a:rPr>
              <a:t>PMLR 2021</a:t>
            </a:r>
          </a:p>
        </p:txBody>
      </p:sp>
      <p:sp>
        <p:nvSpPr>
          <p:cNvPr id="17" name="Rectangle 16">
            <a:extLst>
              <a:ext uri="{FF2B5EF4-FFF2-40B4-BE49-F238E27FC236}">
                <a16:creationId xmlns:a16="http://schemas.microsoft.com/office/drawing/2014/main" id="{BEA08FA4-5EE0-5E5E-DB48-34AD5E3AA4E6}"/>
              </a:ext>
            </a:extLst>
          </p:cNvPr>
          <p:cNvSpPr/>
          <p:nvPr/>
        </p:nvSpPr>
        <p:spPr>
          <a:xfrm>
            <a:off x="1232882" y="3606014"/>
            <a:ext cx="1592493" cy="400110"/>
          </a:xfrm>
          <a:prstGeom prst="rect">
            <a:avLst/>
          </a:prstGeom>
        </p:spPr>
        <p:txBody>
          <a:bodyPr wrap="square">
            <a:spAutoFit/>
          </a:bodyPr>
          <a:lstStyle/>
          <a:p>
            <a:r>
              <a:rPr lang="en-SG" sz="2000" dirty="0">
                <a:solidFill>
                  <a:srgbClr val="2A31ED"/>
                </a:solidFill>
              </a:rPr>
              <a:t>MICCAI 2022</a:t>
            </a:r>
          </a:p>
        </p:txBody>
      </p:sp>
      <p:graphicFrame>
        <p:nvGraphicFramePr>
          <p:cNvPr id="7" name="表格 6">
            <a:extLst>
              <a:ext uri="{FF2B5EF4-FFF2-40B4-BE49-F238E27FC236}">
                <a16:creationId xmlns:a16="http://schemas.microsoft.com/office/drawing/2014/main" id="{BB5E63E4-B3DB-FFA2-E30F-27D0F2673067}"/>
              </a:ext>
            </a:extLst>
          </p:cNvPr>
          <p:cNvGraphicFramePr>
            <a:graphicFrameLocks noGrp="1"/>
          </p:cNvGraphicFramePr>
          <p:nvPr>
            <p:extLst>
              <p:ext uri="{D42A27DB-BD31-4B8C-83A1-F6EECF244321}">
                <p14:modId xmlns:p14="http://schemas.microsoft.com/office/powerpoint/2010/main" val="2389152598"/>
              </p:ext>
            </p:extLst>
          </p:nvPr>
        </p:nvGraphicFramePr>
        <p:xfrm>
          <a:off x="2617253" y="1581785"/>
          <a:ext cx="7068615" cy="2822575"/>
        </p:xfrm>
        <a:graphic>
          <a:graphicData uri="http://schemas.openxmlformats.org/drawingml/2006/table">
            <a:tbl>
              <a:tblPr firstRow="1" bandRow="1">
                <a:tableStyleId>{5940675A-B579-460E-94D1-54222C63F5DA}</a:tableStyleId>
              </a:tblPr>
              <a:tblGrid>
                <a:gridCol w="1977327">
                  <a:extLst>
                    <a:ext uri="{9D8B030D-6E8A-4147-A177-3AD203B41FA5}">
                      <a16:colId xmlns:a16="http://schemas.microsoft.com/office/drawing/2014/main" val="21205959"/>
                    </a:ext>
                  </a:extLst>
                </a:gridCol>
                <a:gridCol w="1687098">
                  <a:extLst>
                    <a:ext uri="{9D8B030D-6E8A-4147-A177-3AD203B41FA5}">
                      <a16:colId xmlns:a16="http://schemas.microsoft.com/office/drawing/2014/main" val="3894164737"/>
                    </a:ext>
                  </a:extLst>
                </a:gridCol>
                <a:gridCol w="1755958">
                  <a:extLst>
                    <a:ext uri="{9D8B030D-6E8A-4147-A177-3AD203B41FA5}">
                      <a16:colId xmlns:a16="http://schemas.microsoft.com/office/drawing/2014/main" val="3961344378"/>
                    </a:ext>
                  </a:extLst>
                </a:gridCol>
                <a:gridCol w="1648232">
                  <a:extLst>
                    <a:ext uri="{9D8B030D-6E8A-4147-A177-3AD203B41FA5}">
                      <a16:colId xmlns:a16="http://schemas.microsoft.com/office/drawing/2014/main" val="3223443226"/>
                    </a:ext>
                  </a:extLst>
                </a:gridCol>
              </a:tblGrid>
              <a:tr h="370840">
                <a:tc>
                  <a:txBody>
                    <a:bodyPr/>
                    <a:lstStyle/>
                    <a:p>
                      <a:r>
                        <a:rPr lang="en-US" altLang="zh-CN" sz="2000" dirty="0">
                          <a:latin typeface="Arial" panose="020B0604020202020204" pitchFamily="34" charset="0"/>
                          <a:cs typeface="Arial" panose="020B0604020202020204" pitchFamily="34" charset="0"/>
                        </a:rPr>
                        <a:t>Methods</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Dataset</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Image modal</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Correlation</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434923659"/>
                  </a:ext>
                </a:extLst>
              </a:tr>
              <a:tr h="370840">
                <a:tc>
                  <a:txBody>
                    <a:bodyPr/>
                    <a:lstStyle/>
                    <a:p>
                      <a:r>
                        <a:rPr lang="en-US" altLang="zh-CN" sz="2000" dirty="0">
                          <a:latin typeface="Arial" panose="020B0604020202020204" pitchFamily="34" charset="0"/>
                          <a:cs typeface="Arial" panose="020B0604020202020204" pitchFamily="34" charset="0"/>
                        </a:rPr>
                        <a:t>CPM</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HCP (931)</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FC</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0.24</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3524350550"/>
                  </a:ext>
                </a:extLst>
              </a:tr>
              <a:tr h="445135">
                <a:tc>
                  <a:txBody>
                    <a:bodyPr/>
                    <a:lstStyle/>
                    <a:p>
                      <a:r>
                        <a:rPr lang="en-US" altLang="zh-CN" sz="2000" dirty="0">
                          <a:latin typeface="Arial" panose="020B0604020202020204" pitchFamily="34" charset="0"/>
                          <a:cs typeface="Arial" panose="020B0604020202020204" pitchFamily="34" charset="0"/>
                        </a:rPr>
                        <a:t>Multi-hop GCN</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HCP (1200)</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FC</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0.26</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595995840"/>
                  </a:ext>
                </a:extLst>
              </a:tr>
              <a:tr h="370840">
                <a:tc>
                  <a:txBody>
                    <a:bodyPr/>
                    <a:lstStyle/>
                    <a:p>
                      <a:r>
                        <a:rPr lang="en-US" altLang="zh-CN" sz="2000" dirty="0">
                          <a:latin typeface="Arial" panose="020B0604020202020204" pitchFamily="34" charset="0"/>
                          <a:cs typeface="Arial" panose="020B0604020202020204" pitchFamily="34" charset="0"/>
                        </a:rPr>
                        <a:t>CPM</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r>
                        <a:rPr lang="en-US" altLang="zh-CN" sz="2000" dirty="0">
                          <a:latin typeface="Arial" panose="020B0604020202020204" pitchFamily="34" charset="0"/>
                          <a:cs typeface="Arial" panose="020B0604020202020204" pitchFamily="34" charset="0"/>
                        </a:rPr>
                        <a:t>HCP (140)</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SC</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0.27</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778652501"/>
                  </a:ext>
                </a:extLst>
              </a:tr>
              <a:tr h="370840">
                <a:tc>
                  <a:txBody>
                    <a:bodyPr/>
                    <a:lstStyle/>
                    <a:p>
                      <a:r>
                        <a:rPr lang="en-US" altLang="zh-CN" sz="2000" dirty="0">
                          <a:latin typeface="Arial" panose="020B0604020202020204" pitchFamily="34" charset="0"/>
                          <a:cs typeface="Arial" panose="020B0604020202020204" pitchFamily="34" charset="0"/>
                        </a:rPr>
                        <a:t>MV-GCN</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dirty="0">
                          <a:latin typeface="Arial" panose="020B0604020202020204" pitchFamily="34" charset="0"/>
                          <a:cs typeface="Arial" panose="020B0604020202020204" pitchFamily="34" charset="0"/>
                        </a:rPr>
                        <a:t>HCP (838)</a:t>
                      </a:r>
                      <a:endParaRPr lang="zh-CN" altLang="en-US" sz="2000" dirty="0">
                        <a:latin typeface="Arial" panose="020B0604020202020204" pitchFamily="34" charset="0"/>
                        <a:cs typeface="Arial" panose="020B0604020202020204" pitchFamily="34" charset="0"/>
                      </a:endParaRPr>
                    </a:p>
                  </a:txBody>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dirty="0">
                          <a:latin typeface="Arial" panose="020B0604020202020204" pitchFamily="34" charset="0"/>
                          <a:cs typeface="Arial" panose="020B0604020202020204" pitchFamily="34" charset="0"/>
                        </a:rPr>
                        <a:t>FC and SC</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0.28</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91825320"/>
                  </a:ext>
                </a:extLst>
              </a:tr>
              <a:tr h="370840">
                <a:tc>
                  <a:txBody>
                    <a:bodyPr/>
                    <a:lstStyle/>
                    <a:p>
                      <a:r>
                        <a:rPr lang="en-US" altLang="zh-CN" sz="2000" dirty="0">
                          <a:latin typeface="Arial" panose="020B0604020202020204" pitchFamily="34" charset="0"/>
                          <a:cs typeface="Arial" panose="020B0604020202020204" pitchFamily="34" charset="0"/>
                        </a:rPr>
                        <a:t>Joint-GCN</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dirty="0">
                          <a:latin typeface="Arial" panose="020B0604020202020204" pitchFamily="34" charset="0"/>
                          <a:cs typeface="Arial" panose="020B0604020202020204" pitchFamily="34" charset="0"/>
                        </a:rPr>
                        <a:t>HCP (838)</a:t>
                      </a:r>
                      <a:endParaRPr lang="zh-CN" altLang="en-US" sz="2000" dirty="0">
                        <a:latin typeface="Arial" panose="020B0604020202020204" pitchFamily="34" charset="0"/>
                        <a:cs typeface="Arial" panose="020B0604020202020204" pitchFamily="34" charset="0"/>
                      </a:endParaRPr>
                    </a:p>
                  </a:txBody>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dirty="0">
                          <a:latin typeface="Arial" panose="020B0604020202020204" pitchFamily="34" charset="0"/>
                          <a:cs typeface="Arial" panose="020B0604020202020204" pitchFamily="34" charset="0"/>
                        </a:rPr>
                        <a:t>FC and SC</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dirty="0">
                          <a:latin typeface="Arial" panose="020B0604020202020204" pitchFamily="34" charset="0"/>
                          <a:cs typeface="Arial" panose="020B0604020202020204" pitchFamily="34" charset="0"/>
                        </a:rPr>
                        <a:t>0.29</a:t>
                      </a:r>
                      <a:endParaRPr lang="zh-CN" altLang="en-US" sz="2000"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718430300"/>
                  </a:ext>
                </a:extLst>
              </a:tr>
              <a:tr h="370840">
                <a:tc>
                  <a:txBody>
                    <a:bodyPr/>
                    <a:lstStyle/>
                    <a:p>
                      <a:r>
                        <a:rPr lang="en-US" altLang="zh-CN" sz="2000" dirty="0">
                          <a:latin typeface="Arial" panose="020B0604020202020204" pitchFamily="34" charset="0"/>
                          <a:cs typeface="Arial" panose="020B0604020202020204" pitchFamily="34" charset="0"/>
                        </a:rPr>
                        <a:t>Ours</a:t>
                      </a:r>
                      <a:endParaRPr lang="zh-CN" altLang="en-US" sz="2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dirty="0">
                          <a:latin typeface="Arial" panose="020B0604020202020204" pitchFamily="34" charset="0"/>
                          <a:cs typeface="Arial" panose="020B0604020202020204" pitchFamily="34" charset="0"/>
                        </a:rPr>
                        <a:t>HCP (838)</a:t>
                      </a:r>
                      <a:endParaRPr lang="zh-CN" altLang="en-US" sz="2000" dirty="0">
                        <a:latin typeface="Arial" panose="020B0604020202020204" pitchFamily="34" charset="0"/>
                        <a:cs typeface="Arial" panose="020B0604020202020204" pitchFamily="34" charset="0"/>
                      </a:endParaRPr>
                    </a:p>
                  </a:txBody>
                  <a:tcPr/>
                </a:tc>
                <a:tc>
                  <a:txBody>
                    <a:bodyPr/>
                    <a:lstStyle/>
                    <a:p>
                      <a:pPr marL="0" marR="0" lvl="0" indent="0" algn="l" defTabSz="767913" rtl="0" eaLnBrk="1" fontAlgn="auto" latinLnBrk="0" hangingPunct="1">
                        <a:lnSpc>
                          <a:spcPct val="100000"/>
                        </a:lnSpc>
                        <a:spcBef>
                          <a:spcPts val="0"/>
                        </a:spcBef>
                        <a:spcAft>
                          <a:spcPts val="0"/>
                        </a:spcAft>
                        <a:buClrTx/>
                        <a:buSzTx/>
                        <a:buFontTx/>
                        <a:buNone/>
                        <a:tabLst/>
                        <a:defRPr/>
                      </a:pPr>
                      <a:r>
                        <a:rPr lang="en-US" altLang="zh-CN" sz="2000" dirty="0">
                          <a:latin typeface="Arial" panose="020B0604020202020204" pitchFamily="34" charset="0"/>
                          <a:cs typeface="Arial" panose="020B0604020202020204" pitchFamily="34" charset="0"/>
                        </a:rPr>
                        <a:t>FC and SC</a:t>
                      </a:r>
                      <a:endParaRPr lang="zh-CN" altLang="en-US" sz="2000" dirty="0">
                        <a:latin typeface="Arial" panose="020B0604020202020204" pitchFamily="34" charset="0"/>
                        <a:cs typeface="Arial" panose="020B0604020202020204" pitchFamily="34" charset="0"/>
                      </a:endParaRPr>
                    </a:p>
                  </a:txBody>
                  <a:tcPr/>
                </a:tc>
                <a:tc>
                  <a:txBody>
                    <a:bodyPr/>
                    <a:lstStyle/>
                    <a:p>
                      <a:r>
                        <a:rPr lang="en-US" altLang="zh-CN" sz="2000" b="1" dirty="0">
                          <a:latin typeface="Arial" panose="020B0604020202020204" pitchFamily="34" charset="0"/>
                          <a:cs typeface="Arial" panose="020B0604020202020204" pitchFamily="34" charset="0"/>
                        </a:rPr>
                        <a:t>0.31</a:t>
                      </a:r>
                      <a:endParaRPr lang="zh-CN" altLang="en-US" sz="2000" b="1" dirty="0">
                        <a:latin typeface="Arial" panose="020B0604020202020204" pitchFamily="34" charset="0"/>
                        <a:cs typeface="Arial" panose="020B0604020202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117812742"/>
                  </a:ext>
                </a:extLst>
              </a:tr>
            </a:tbl>
          </a:graphicData>
        </a:graphic>
      </p:graphicFrame>
      <p:sp>
        <p:nvSpPr>
          <p:cNvPr id="8" name="Rectangle 12">
            <a:extLst>
              <a:ext uri="{FF2B5EF4-FFF2-40B4-BE49-F238E27FC236}">
                <a16:creationId xmlns:a16="http://schemas.microsoft.com/office/drawing/2014/main" id="{FDB65184-3D3B-FF9A-7A31-E6C9E3AAE031}"/>
              </a:ext>
            </a:extLst>
          </p:cNvPr>
          <p:cNvSpPr/>
          <p:nvPr/>
        </p:nvSpPr>
        <p:spPr>
          <a:xfrm>
            <a:off x="722161" y="1947250"/>
            <a:ext cx="2159659" cy="400110"/>
          </a:xfrm>
          <a:prstGeom prst="rect">
            <a:avLst/>
          </a:prstGeom>
        </p:spPr>
        <p:txBody>
          <a:bodyPr wrap="square">
            <a:spAutoFit/>
          </a:bodyPr>
          <a:lstStyle/>
          <a:p>
            <a:r>
              <a:rPr lang="en-SG" sz="2000" dirty="0">
                <a:solidFill>
                  <a:srgbClr val="2A31ED"/>
                </a:solidFill>
              </a:rPr>
              <a:t>Neuroimage 2022</a:t>
            </a:r>
          </a:p>
        </p:txBody>
      </p:sp>
      <p:sp>
        <p:nvSpPr>
          <p:cNvPr id="10" name="Rectangle 12">
            <a:extLst>
              <a:ext uri="{FF2B5EF4-FFF2-40B4-BE49-F238E27FC236}">
                <a16:creationId xmlns:a16="http://schemas.microsoft.com/office/drawing/2014/main" id="{D3422C20-4B24-6074-F851-67B744B77951}"/>
              </a:ext>
            </a:extLst>
          </p:cNvPr>
          <p:cNvSpPr/>
          <p:nvPr/>
        </p:nvSpPr>
        <p:spPr>
          <a:xfrm>
            <a:off x="1422808" y="2361738"/>
            <a:ext cx="1459012" cy="400110"/>
          </a:xfrm>
          <a:prstGeom prst="rect">
            <a:avLst/>
          </a:prstGeom>
        </p:spPr>
        <p:txBody>
          <a:bodyPr wrap="square">
            <a:spAutoFit/>
          </a:bodyPr>
          <a:lstStyle/>
          <a:p>
            <a:r>
              <a:rPr lang="en-SG" sz="2000" dirty="0">
                <a:solidFill>
                  <a:srgbClr val="2A31ED"/>
                </a:solidFill>
              </a:rPr>
              <a:t>BIBM 2022</a:t>
            </a:r>
          </a:p>
        </p:txBody>
      </p:sp>
      <p:sp>
        <p:nvSpPr>
          <p:cNvPr id="12" name="Rectangle 12">
            <a:extLst>
              <a:ext uri="{FF2B5EF4-FFF2-40B4-BE49-F238E27FC236}">
                <a16:creationId xmlns:a16="http://schemas.microsoft.com/office/drawing/2014/main" id="{07C31198-2D0C-7E6D-C900-6E5672573610}"/>
              </a:ext>
            </a:extLst>
          </p:cNvPr>
          <p:cNvSpPr/>
          <p:nvPr/>
        </p:nvSpPr>
        <p:spPr>
          <a:xfrm>
            <a:off x="33870" y="2755662"/>
            <a:ext cx="2791505" cy="400110"/>
          </a:xfrm>
          <a:prstGeom prst="rect">
            <a:avLst/>
          </a:prstGeom>
        </p:spPr>
        <p:txBody>
          <a:bodyPr wrap="square">
            <a:spAutoFit/>
          </a:bodyPr>
          <a:lstStyle/>
          <a:p>
            <a:r>
              <a:rPr lang="en-SG" sz="2000" dirty="0">
                <a:solidFill>
                  <a:srgbClr val="2A31ED"/>
                </a:solidFill>
              </a:rPr>
              <a:t>Brain and </a:t>
            </a:r>
            <a:r>
              <a:rPr lang="en-SG" sz="2000" dirty="0" err="1">
                <a:solidFill>
                  <a:srgbClr val="2A31ED"/>
                </a:solidFill>
              </a:rPr>
              <a:t>behavior</a:t>
            </a:r>
            <a:r>
              <a:rPr lang="en-SG" sz="2000" dirty="0">
                <a:solidFill>
                  <a:srgbClr val="2A31ED"/>
                </a:solidFill>
              </a:rPr>
              <a:t> 2020</a:t>
            </a:r>
          </a:p>
        </p:txBody>
      </p:sp>
      <p:pic>
        <p:nvPicPr>
          <p:cNvPr id="2" name="Picture 2" descr="Nanyang Technological University - NTU Singapore">
            <a:extLst>
              <a:ext uri="{FF2B5EF4-FFF2-40B4-BE49-F238E27FC236}">
                <a16:creationId xmlns:a16="http://schemas.microsoft.com/office/drawing/2014/main" id="{7760339E-2A5C-493D-764A-F4F61FEA4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28" y="21301"/>
            <a:ext cx="1586121" cy="56928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8">
            <a:extLst>
              <a:ext uri="{FF2B5EF4-FFF2-40B4-BE49-F238E27FC236}">
                <a16:creationId xmlns:a16="http://schemas.microsoft.com/office/drawing/2014/main" id="{EDA4DA59-694A-8657-7A01-DB3942671F2B}"/>
              </a:ext>
            </a:extLst>
          </p:cNvPr>
          <p:cNvCxnSpPr>
            <a:cxnSpLocks/>
          </p:cNvCxnSpPr>
          <p:nvPr/>
        </p:nvCxnSpPr>
        <p:spPr>
          <a:xfrm>
            <a:off x="0" y="707509"/>
            <a:ext cx="7917261" cy="0"/>
          </a:xfrm>
          <a:prstGeom prst="line">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46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265856A4A4E040A9EF60EBC4111064" ma:contentTypeVersion="9" ma:contentTypeDescription="Create a new document." ma:contentTypeScope="" ma:versionID="fcb751b076301982d49c521a3d2640f6">
  <xsd:schema xmlns:xsd="http://www.w3.org/2001/XMLSchema" xmlns:xs="http://www.w3.org/2001/XMLSchema" xmlns:p="http://schemas.microsoft.com/office/2006/metadata/properties" xmlns:ns3="d93baa75-a8f5-4eda-b9bd-da7a6b587eab" targetNamespace="http://schemas.microsoft.com/office/2006/metadata/properties" ma:root="true" ma:fieldsID="6f894d0bd1753fddd608c1e5e4b3420f" ns3:_="">
    <xsd:import namespace="d93baa75-a8f5-4eda-b9bd-da7a6b587eab"/>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baa75-a8f5-4eda-b9bd-da7a6b587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7F981-CF09-4CCA-BFE7-0F3966395F79}">
  <ds:schemaRefs>
    <ds:schemaRef ds:uri="http://www.w3.org/XML/1998/namespace"/>
    <ds:schemaRef ds:uri="d93baa75-a8f5-4eda-b9bd-da7a6b587eab"/>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932CB80-9A40-4146-9821-CC9038A9E4D3}">
  <ds:schemaRefs>
    <ds:schemaRef ds:uri="http://schemas.microsoft.com/sharepoint/v3/contenttype/forms"/>
  </ds:schemaRefs>
</ds:datastoreItem>
</file>

<file path=customXml/itemProps3.xml><?xml version="1.0" encoding="utf-8"?>
<ds:datastoreItem xmlns:ds="http://schemas.openxmlformats.org/officeDocument/2006/customXml" ds:itemID="{C1102FC4-0826-4E25-9CB4-1836D2FFF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baa75-a8f5-4eda-b9bd-da7a6b587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5ce9348-be2a-462b-8fc0-e1765a9b204a}" enabled="0" method="" siteId="{15ce9348-be2a-462b-8fc0-e1765a9b204a}" removed="1"/>
</clbl:labelList>
</file>

<file path=docProps/app.xml><?xml version="1.0" encoding="utf-8"?>
<Properties xmlns="http://schemas.openxmlformats.org/officeDocument/2006/extended-properties" xmlns:vt="http://schemas.openxmlformats.org/officeDocument/2006/docPropsVTypes">
  <Template>Office Theme</Template>
  <TotalTime>52876</TotalTime>
  <Words>2926</Words>
  <Application>Microsoft Office PowerPoint</Application>
  <PresentationFormat>Custom</PresentationFormat>
  <Paragraphs>335</Paragraphs>
  <Slides>15</Slides>
  <Notes>15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DengXian</vt:lpstr>
      <vt:lpstr>DengXian</vt:lpstr>
      <vt:lpstr>微软雅黑</vt:lpstr>
      <vt:lpstr>Arial</vt:lpstr>
      <vt:lpstr>Calibri</vt:lpstr>
      <vt:lpstr>Calibri Light</vt:lpstr>
      <vt:lpstr>Cambria Math</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 Jing (Dr)</dc:creator>
  <cp:lastModifiedBy>Xia Jing (Dr)</cp:lastModifiedBy>
  <cp:revision>563</cp:revision>
  <dcterms:created xsi:type="dcterms:W3CDTF">2023-06-12T02:07:50Z</dcterms:created>
  <dcterms:modified xsi:type="dcterms:W3CDTF">2024-04-09T08:22:51Z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0x010100A5265856A4A4E040A9EF60EBC4111064</vt:lpwstr>
  </property>
</Properties>
</file>