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62"/>
  </p:notesMasterIdLst>
  <p:handoutMasterIdLst>
    <p:handoutMasterId r:id="rId63"/>
  </p:handoutMasterIdLst>
  <p:sldIdLst>
    <p:sldId id="260" r:id="rId5"/>
    <p:sldId id="269" r:id="rId6"/>
    <p:sldId id="390" r:id="rId7"/>
    <p:sldId id="275" r:id="rId8"/>
    <p:sldId id="288" r:id="rId9"/>
    <p:sldId id="293" r:id="rId10"/>
    <p:sldId id="384" r:id="rId11"/>
    <p:sldId id="385" r:id="rId12"/>
    <p:sldId id="386" r:id="rId13"/>
    <p:sldId id="295" r:id="rId14"/>
    <p:sldId id="360" r:id="rId15"/>
    <p:sldId id="271" r:id="rId16"/>
    <p:sldId id="277" r:id="rId17"/>
    <p:sldId id="302" r:id="rId18"/>
    <p:sldId id="300" r:id="rId19"/>
    <p:sldId id="283" r:id="rId20"/>
    <p:sldId id="307" r:id="rId21"/>
    <p:sldId id="309" r:id="rId22"/>
    <p:sldId id="310" r:id="rId23"/>
    <p:sldId id="272" r:id="rId24"/>
    <p:sldId id="312" r:id="rId25"/>
    <p:sldId id="353" r:id="rId26"/>
    <p:sldId id="359" r:id="rId27"/>
    <p:sldId id="358" r:id="rId28"/>
    <p:sldId id="361" r:id="rId29"/>
    <p:sldId id="354" r:id="rId30"/>
    <p:sldId id="311" r:id="rId31"/>
    <p:sldId id="355" r:id="rId32"/>
    <p:sldId id="336" r:id="rId33"/>
    <p:sldId id="391" r:id="rId34"/>
    <p:sldId id="364" r:id="rId35"/>
    <p:sldId id="366" r:id="rId36"/>
    <p:sldId id="365" r:id="rId37"/>
    <p:sldId id="367" r:id="rId38"/>
    <p:sldId id="356" r:id="rId39"/>
    <p:sldId id="357" r:id="rId40"/>
    <p:sldId id="368" r:id="rId41"/>
    <p:sldId id="369" r:id="rId42"/>
    <p:sldId id="370" r:id="rId43"/>
    <p:sldId id="371" r:id="rId44"/>
    <p:sldId id="372" r:id="rId45"/>
    <p:sldId id="373" r:id="rId46"/>
    <p:sldId id="374" r:id="rId47"/>
    <p:sldId id="375" r:id="rId48"/>
    <p:sldId id="376" r:id="rId49"/>
    <p:sldId id="377" r:id="rId50"/>
    <p:sldId id="378" r:id="rId51"/>
    <p:sldId id="379" r:id="rId52"/>
    <p:sldId id="380" r:id="rId53"/>
    <p:sldId id="381" r:id="rId54"/>
    <p:sldId id="382" r:id="rId55"/>
    <p:sldId id="322" r:id="rId56"/>
    <p:sldId id="387" r:id="rId57"/>
    <p:sldId id="388" r:id="rId58"/>
    <p:sldId id="266" r:id="rId59"/>
    <p:sldId id="264" r:id="rId60"/>
    <p:sldId id="263" r:id="rId61"/>
  </p:sldIdLst>
  <p:sldSz cx="12192000" cy="6858000"/>
  <p:notesSz cx="6858000" cy="9107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00E6"/>
    <a:srgbClr val="3E80A8"/>
    <a:srgbClr val="95B5D3"/>
    <a:srgbClr val="1309E5"/>
    <a:srgbClr val="6F76F9"/>
    <a:srgbClr val="508AE0"/>
    <a:srgbClr val="3508A6"/>
    <a:srgbClr val="008000"/>
    <a:srgbClr val="6C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4" autoAdjust="0"/>
    <p:restoredTop sz="93669" autoAdjust="0"/>
  </p:normalViewPr>
  <p:slideViewPr>
    <p:cSldViewPr snapToGrid="0">
      <p:cViewPr varScale="1">
        <p:scale>
          <a:sx n="65" d="100"/>
          <a:sy n="65" d="100"/>
        </p:scale>
        <p:origin x="653"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7751B-7475-4BA7-B1D3-48535996726B}"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F51E1849-0EE3-4431-A445-2D2022FC9E4A}">
      <dgm:prSet phldrT="[Text]"/>
      <dgm:spPr/>
      <dgm:t>
        <a:bodyPr/>
        <a:lstStyle/>
        <a:p>
          <a:r>
            <a:rPr lang="en-US" b="1" i="0" dirty="0" smtClean="0"/>
            <a:t>Gliomas</a:t>
          </a:r>
          <a:endParaRPr lang="en-US" b="1" dirty="0"/>
        </a:p>
      </dgm:t>
    </dgm:pt>
    <dgm:pt modelId="{5053E5A7-38E7-4747-B46D-2360CADDA60B}" type="parTrans" cxnId="{B4A335BC-B7B2-45F6-905B-0D33218AE698}">
      <dgm:prSet/>
      <dgm:spPr/>
      <dgm:t>
        <a:bodyPr/>
        <a:lstStyle/>
        <a:p>
          <a:endParaRPr lang="en-US"/>
        </a:p>
      </dgm:t>
    </dgm:pt>
    <dgm:pt modelId="{F81937E6-F118-4956-8DD5-A032A1FE6DFF}" type="sibTrans" cxnId="{B4A335BC-B7B2-45F6-905B-0D33218AE698}">
      <dgm:prSet/>
      <dgm:spPr/>
      <dgm:t>
        <a:bodyPr/>
        <a:lstStyle/>
        <a:p>
          <a:endParaRPr lang="en-US"/>
        </a:p>
      </dgm:t>
    </dgm:pt>
    <dgm:pt modelId="{CEB1B20D-17CC-44D4-A034-1458AFF6356F}">
      <dgm:prSet phldrT="[Text]"/>
      <dgm:spPr/>
      <dgm:t>
        <a:bodyPr/>
        <a:lstStyle/>
        <a:p>
          <a:r>
            <a:rPr lang="en-US" dirty="0" smtClean="0"/>
            <a:t>Glioblastoma</a:t>
          </a:r>
          <a:endParaRPr lang="en-US" b="0" dirty="0"/>
        </a:p>
      </dgm:t>
    </dgm:pt>
    <dgm:pt modelId="{EA7B4BBA-320F-4140-924E-48286D7280A5}" type="parTrans" cxnId="{68144A9C-601D-453F-84C1-46209FF28926}">
      <dgm:prSet/>
      <dgm:spPr/>
      <dgm:t>
        <a:bodyPr/>
        <a:lstStyle/>
        <a:p>
          <a:endParaRPr lang="en-US"/>
        </a:p>
      </dgm:t>
    </dgm:pt>
    <dgm:pt modelId="{B40B4174-12E5-46C9-952A-517D0E5E7C4B}" type="sibTrans" cxnId="{68144A9C-601D-453F-84C1-46209FF28926}">
      <dgm:prSet/>
      <dgm:spPr/>
      <dgm:t>
        <a:bodyPr/>
        <a:lstStyle/>
        <a:p>
          <a:endParaRPr lang="en-US"/>
        </a:p>
      </dgm:t>
    </dgm:pt>
    <dgm:pt modelId="{DFA24FBB-8DA0-481F-A33C-1C6DF9794FDA}">
      <dgm:prSet phldrT="[Text]"/>
      <dgm:spPr/>
      <dgm:t>
        <a:bodyPr/>
        <a:lstStyle/>
        <a:p>
          <a:r>
            <a:rPr lang="en-US" b="0" i="0" dirty="0" smtClean="0"/>
            <a:t>Ependymomas </a:t>
          </a:r>
          <a:endParaRPr lang="en-US" dirty="0"/>
        </a:p>
      </dgm:t>
    </dgm:pt>
    <dgm:pt modelId="{5CF641C5-F161-4C65-9C63-87355B85306C}" type="parTrans" cxnId="{452B8F0A-48B3-48DA-B88D-AC4376DBC88B}">
      <dgm:prSet/>
      <dgm:spPr/>
      <dgm:t>
        <a:bodyPr/>
        <a:lstStyle/>
        <a:p>
          <a:endParaRPr lang="en-US"/>
        </a:p>
      </dgm:t>
    </dgm:pt>
    <dgm:pt modelId="{207F03DF-2FBE-4E49-8B98-0A66627774F6}" type="sibTrans" cxnId="{452B8F0A-48B3-48DA-B88D-AC4376DBC88B}">
      <dgm:prSet/>
      <dgm:spPr/>
      <dgm:t>
        <a:bodyPr/>
        <a:lstStyle/>
        <a:p>
          <a:endParaRPr lang="en-US"/>
        </a:p>
      </dgm:t>
    </dgm:pt>
    <dgm:pt modelId="{91930049-38EB-4C08-9782-4B5CF2BEB736}">
      <dgm:prSet phldrT="[Text]"/>
      <dgm:spPr/>
      <dgm:t>
        <a:bodyPr/>
        <a:lstStyle/>
        <a:p>
          <a:r>
            <a:rPr lang="en-US" b="0" i="0" dirty="0" smtClean="0"/>
            <a:t>Oligodendrogliomas</a:t>
          </a:r>
          <a:endParaRPr lang="en-US" b="0" dirty="0"/>
        </a:p>
      </dgm:t>
    </dgm:pt>
    <dgm:pt modelId="{A7B3B3AD-37B5-4851-AEE9-2EBD68162A01}" type="parTrans" cxnId="{80707B29-E5E7-4A47-B1A4-8BAA1EA46CFD}">
      <dgm:prSet/>
      <dgm:spPr/>
      <dgm:t>
        <a:bodyPr/>
        <a:lstStyle/>
        <a:p>
          <a:endParaRPr lang="en-US"/>
        </a:p>
      </dgm:t>
    </dgm:pt>
    <dgm:pt modelId="{C9AFC757-A563-413C-87BC-E3B78575F906}" type="sibTrans" cxnId="{80707B29-E5E7-4A47-B1A4-8BAA1EA46CFD}">
      <dgm:prSet/>
      <dgm:spPr/>
      <dgm:t>
        <a:bodyPr/>
        <a:lstStyle/>
        <a:p>
          <a:endParaRPr lang="en-US"/>
        </a:p>
      </dgm:t>
    </dgm:pt>
    <dgm:pt modelId="{2D7CB21F-FD10-4667-BFFB-ADCE8E445D9D}" type="pres">
      <dgm:prSet presAssocID="{6BC7751B-7475-4BA7-B1D3-48535996726B}" presName="Name0" presStyleCnt="0">
        <dgm:presLayoutVars>
          <dgm:orgChart val="1"/>
          <dgm:chPref val="1"/>
          <dgm:dir/>
          <dgm:animOne val="branch"/>
          <dgm:animLvl val="lvl"/>
          <dgm:resizeHandles/>
        </dgm:presLayoutVars>
      </dgm:prSet>
      <dgm:spPr/>
      <dgm:t>
        <a:bodyPr/>
        <a:lstStyle/>
        <a:p>
          <a:endParaRPr lang="en-US"/>
        </a:p>
      </dgm:t>
    </dgm:pt>
    <dgm:pt modelId="{BD0A4A3F-10B3-4267-AE30-9372AF8B9A0C}" type="pres">
      <dgm:prSet presAssocID="{F51E1849-0EE3-4431-A445-2D2022FC9E4A}" presName="hierRoot1" presStyleCnt="0">
        <dgm:presLayoutVars>
          <dgm:hierBranch val="init"/>
        </dgm:presLayoutVars>
      </dgm:prSet>
      <dgm:spPr/>
    </dgm:pt>
    <dgm:pt modelId="{AF6C9D57-38BE-48A1-B756-A451A8929AF0}" type="pres">
      <dgm:prSet presAssocID="{F51E1849-0EE3-4431-A445-2D2022FC9E4A}" presName="rootComposite1" presStyleCnt="0"/>
      <dgm:spPr/>
    </dgm:pt>
    <dgm:pt modelId="{04983755-11F5-431B-AA1D-C9CE18AB1291}" type="pres">
      <dgm:prSet presAssocID="{F51E1849-0EE3-4431-A445-2D2022FC9E4A}" presName="rootText1" presStyleLbl="alignAcc1" presStyleIdx="0" presStyleCnt="0">
        <dgm:presLayoutVars>
          <dgm:chPref val="3"/>
        </dgm:presLayoutVars>
      </dgm:prSet>
      <dgm:spPr/>
      <dgm:t>
        <a:bodyPr/>
        <a:lstStyle/>
        <a:p>
          <a:endParaRPr lang="en-US"/>
        </a:p>
      </dgm:t>
    </dgm:pt>
    <dgm:pt modelId="{967BF5EE-B4F3-498E-8F5F-A255F007803C}" type="pres">
      <dgm:prSet presAssocID="{F51E1849-0EE3-4431-A445-2D2022FC9E4A}" presName="topArc1" presStyleLbl="parChTrans1D1" presStyleIdx="0" presStyleCnt="8"/>
      <dgm:spPr/>
    </dgm:pt>
    <dgm:pt modelId="{AED80748-1958-4B49-A7C5-8EFACB3A3AFB}" type="pres">
      <dgm:prSet presAssocID="{F51E1849-0EE3-4431-A445-2D2022FC9E4A}" presName="bottomArc1" presStyleLbl="parChTrans1D1" presStyleIdx="1" presStyleCnt="8"/>
      <dgm:spPr/>
    </dgm:pt>
    <dgm:pt modelId="{BB5D9141-5783-4F8D-8D2F-E0640395216E}" type="pres">
      <dgm:prSet presAssocID="{F51E1849-0EE3-4431-A445-2D2022FC9E4A}" presName="topConnNode1" presStyleLbl="node1" presStyleIdx="0" presStyleCnt="0"/>
      <dgm:spPr/>
      <dgm:t>
        <a:bodyPr/>
        <a:lstStyle/>
        <a:p>
          <a:endParaRPr lang="en-US"/>
        </a:p>
      </dgm:t>
    </dgm:pt>
    <dgm:pt modelId="{06908147-20B2-4495-995D-AB299BA833F5}" type="pres">
      <dgm:prSet presAssocID="{F51E1849-0EE3-4431-A445-2D2022FC9E4A}" presName="hierChild2" presStyleCnt="0"/>
      <dgm:spPr/>
    </dgm:pt>
    <dgm:pt modelId="{7066FCC3-71BC-4644-9CF1-218AFA81BBFC}" type="pres">
      <dgm:prSet presAssocID="{EA7B4BBA-320F-4140-924E-48286D7280A5}" presName="Name28" presStyleLbl="parChTrans1D2" presStyleIdx="0" presStyleCnt="3"/>
      <dgm:spPr/>
      <dgm:t>
        <a:bodyPr/>
        <a:lstStyle/>
        <a:p>
          <a:endParaRPr lang="en-US"/>
        </a:p>
      </dgm:t>
    </dgm:pt>
    <dgm:pt modelId="{8BBC57B4-3BD2-4374-AF56-E84B80A20679}" type="pres">
      <dgm:prSet presAssocID="{CEB1B20D-17CC-44D4-A034-1458AFF6356F}" presName="hierRoot2" presStyleCnt="0">
        <dgm:presLayoutVars>
          <dgm:hierBranch val="init"/>
        </dgm:presLayoutVars>
      </dgm:prSet>
      <dgm:spPr/>
    </dgm:pt>
    <dgm:pt modelId="{BB4EFDBC-7C82-40A4-B2E5-04FE38C000EA}" type="pres">
      <dgm:prSet presAssocID="{CEB1B20D-17CC-44D4-A034-1458AFF6356F}" presName="rootComposite2" presStyleCnt="0"/>
      <dgm:spPr/>
    </dgm:pt>
    <dgm:pt modelId="{5194EA10-B3AF-496C-8369-753FE9BDF245}" type="pres">
      <dgm:prSet presAssocID="{CEB1B20D-17CC-44D4-A034-1458AFF6356F}" presName="rootText2" presStyleLbl="alignAcc1" presStyleIdx="0" presStyleCnt="0">
        <dgm:presLayoutVars>
          <dgm:chPref val="3"/>
        </dgm:presLayoutVars>
      </dgm:prSet>
      <dgm:spPr/>
      <dgm:t>
        <a:bodyPr/>
        <a:lstStyle/>
        <a:p>
          <a:endParaRPr lang="en-US"/>
        </a:p>
      </dgm:t>
    </dgm:pt>
    <dgm:pt modelId="{FB24B6A6-4F1A-4B94-8969-8BAB8E133B89}" type="pres">
      <dgm:prSet presAssocID="{CEB1B20D-17CC-44D4-A034-1458AFF6356F}" presName="topArc2" presStyleLbl="parChTrans1D1" presStyleIdx="2" presStyleCnt="8"/>
      <dgm:spPr/>
    </dgm:pt>
    <dgm:pt modelId="{09A39652-331D-4817-B22D-79343DD7AF43}" type="pres">
      <dgm:prSet presAssocID="{CEB1B20D-17CC-44D4-A034-1458AFF6356F}" presName="bottomArc2" presStyleLbl="parChTrans1D1" presStyleIdx="3" presStyleCnt="8"/>
      <dgm:spPr/>
    </dgm:pt>
    <dgm:pt modelId="{C842CAEB-5730-44B9-A38C-E5C1D1467660}" type="pres">
      <dgm:prSet presAssocID="{CEB1B20D-17CC-44D4-A034-1458AFF6356F}" presName="topConnNode2" presStyleLbl="node2" presStyleIdx="0" presStyleCnt="0"/>
      <dgm:spPr/>
      <dgm:t>
        <a:bodyPr/>
        <a:lstStyle/>
        <a:p>
          <a:endParaRPr lang="en-US"/>
        </a:p>
      </dgm:t>
    </dgm:pt>
    <dgm:pt modelId="{C0E48D2E-3D88-4D72-939C-A9DEAF2D22F0}" type="pres">
      <dgm:prSet presAssocID="{CEB1B20D-17CC-44D4-A034-1458AFF6356F}" presName="hierChild4" presStyleCnt="0"/>
      <dgm:spPr/>
    </dgm:pt>
    <dgm:pt modelId="{A67FF8E6-5B64-407F-83F6-D401508172AF}" type="pres">
      <dgm:prSet presAssocID="{CEB1B20D-17CC-44D4-A034-1458AFF6356F}" presName="hierChild5" presStyleCnt="0"/>
      <dgm:spPr/>
    </dgm:pt>
    <dgm:pt modelId="{240BDBAC-A2D5-427A-A36A-BF4FB5A93791}" type="pres">
      <dgm:prSet presAssocID="{5CF641C5-F161-4C65-9C63-87355B85306C}" presName="Name28" presStyleLbl="parChTrans1D2" presStyleIdx="1" presStyleCnt="3"/>
      <dgm:spPr/>
      <dgm:t>
        <a:bodyPr/>
        <a:lstStyle/>
        <a:p>
          <a:endParaRPr lang="en-US"/>
        </a:p>
      </dgm:t>
    </dgm:pt>
    <dgm:pt modelId="{C1F58263-DCC9-4512-9030-87E64FC9FA4B}" type="pres">
      <dgm:prSet presAssocID="{DFA24FBB-8DA0-481F-A33C-1C6DF9794FDA}" presName="hierRoot2" presStyleCnt="0">
        <dgm:presLayoutVars>
          <dgm:hierBranch val="init"/>
        </dgm:presLayoutVars>
      </dgm:prSet>
      <dgm:spPr/>
    </dgm:pt>
    <dgm:pt modelId="{265579E6-DC69-4F23-A7DD-503747292C88}" type="pres">
      <dgm:prSet presAssocID="{DFA24FBB-8DA0-481F-A33C-1C6DF9794FDA}" presName="rootComposite2" presStyleCnt="0"/>
      <dgm:spPr/>
    </dgm:pt>
    <dgm:pt modelId="{24DD6A4C-01AC-4929-8DA8-A44C5A58C6CA}" type="pres">
      <dgm:prSet presAssocID="{DFA24FBB-8DA0-481F-A33C-1C6DF9794FDA}" presName="rootText2" presStyleLbl="alignAcc1" presStyleIdx="0" presStyleCnt="0">
        <dgm:presLayoutVars>
          <dgm:chPref val="3"/>
        </dgm:presLayoutVars>
      </dgm:prSet>
      <dgm:spPr/>
      <dgm:t>
        <a:bodyPr/>
        <a:lstStyle/>
        <a:p>
          <a:endParaRPr lang="en-US"/>
        </a:p>
      </dgm:t>
    </dgm:pt>
    <dgm:pt modelId="{BAAC9E80-2D87-40D9-8C2C-D19AED522566}" type="pres">
      <dgm:prSet presAssocID="{DFA24FBB-8DA0-481F-A33C-1C6DF9794FDA}" presName="topArc2" presStyleLbl="parChTrans1D1" presStyleIdx="4" presStyleCnt="8"/>
      <dgm:spPr/>
    </dgm:pt>
    <dgm:pt modelId="{B3ACD436-BE4C-4713-AE3A-6624724D21E5}" type="pres">
      <dgm:prSet presAssocID="{DFA24FBB-8DA0-481F-A33C-1C6DF9794FDA}" presName="bottomArc2" presStyleLbl="parChTrans1D1" presStyleIdx="5" presStyleCnt="8"/>
      <dgm:spPr/>
    </dgm:pt>
    <dgm:pt modelId="{0D07B8BA-87A9-47C7-A101-F6CDA05CA588}" type="pres">
      <dgm:prSet presAssocID="{DFA24FBB-8DA0-481F-A33C-1C6DF9794FDA}" presName="topConnNode2" presStyleLbl="node2" presStyleIdx="0" presStyleCnt="0"/>
      <dgm:spPr/>
      <dgm:t>
        <a:bodyPr/>
        <a:lstStyle/>
        <a:p>
          <a:endParaRPr lang="en-US"/>
        </a:p>
      </dgm:t>
    </dgm:pt>
    <dgm:pt modelId="{D8B39F58-B10C-427D-A97E-A07BB31076F2}" type="pres">
      <dgm:prSet presAssocID="{DFA24FBB-8DA0-481F-A33C-1C6DF9794FDA}" presName="hierChild4" presStyleCnt="0"/>
      <dgm:spPr/>
    </dgm:pt>
    <dgm:pt modelId="{577874BC-7C84-4729-848F-0B29C2350344}" type="pres">
      <dgm:prSet presAssocID="{DFA24FBB-8DA0-481F-A33C-1C6DF9794FDA}" presName="hierChild5" presStyleCnt="0"/>
      <dgm:spPr/>
    </dgm:pt>
    <dgm:pt modelId="{3BF82840-DA1B-486A-B459-835120F688AB}" type="pres">
      <dgm:prSet presAssocID="{A7B3B3AD-37B5-4851-AEE9-2EBD68162A01}" presName="Name28" presStyleLbl="parChTrans1D2" presStyleIdx="2" presStyleCnt="3"/>
      <dgm:spPr/>
      <dgm:t>
        <a:bodyPr/>
        <a:lstStyle/>
        <a:p>
          <a:endParaRPr lang="en-US"/>
        </a:p>
      </dgm:t>
    </dgm:pt>
    <dgm:pt modelId="{CCEC898F-C96A-4F66-BBD1-4E7CCC5D876F}" type="pres">
      <dgm:prSet presAssocID="{91930049-38EB-4C08-9782-4B5CF2BEB736}" presName="hierRoot2" presStyleCnt="0">
        <dgm:presLayoutVars>
          <dgm:hierBranch val="init"/>
        </dgm:presLayoutVars>
      </dgm:prSet>
      <dgm:spPr/>
    </dgm:pt>
    <dgm:pt modelId="{14C0F683-CADA-4FF7-AA79-8EEF452C86D2}" type="pres">
      <dgm:prSet presAssocID="{91930049-38EB-4C08-9782-4B5CF2BEB736}" presName="rootComposite2" presStyleCnt="0"/>
      <dgm:spPr/>
    </dgm:pt>
    <dgm:pt modelId="{AECA92E8-AB5E-49CC-832D-F6837D971837}" type="pres">
      <dgm:prSet presAssocID="{91930049-38EB-4C08-9782-4B5CF2BEB736}" presName="rootText2" presStyleLbl="alignAcc1" presStyleIdx="0" presStyleCnt="0">
        <dgm:presLayoutVars>
          <dgm:chPref val="3"/>
        </dgm:presLayoutVars>
      </dgm:prSet>
      <dgm:spPr/>
      <dgm:t>
        <a:bodyPr/>
        <a:lstStyle/>
        <a:p>
          <a:endParaRPr lang="en-US"/>
        </a:p>
      </dgm:t>
    </dgm:pt>
    <dgm:pt modelId="{C4A91954-14EC-4FB7-96BB-C3C28D0E34B8}" type="pres">
      <dgm:prSet presAssocID="{91930049-38EB-4C08-9782-4B5CF2BEB736}" presName="topArc2" presStyleLbl="parChTrans1D1" presStyleIdx="6" presStyleCnt="8"/>
      <dgm:spPr/>
    </dgm:pt>
    <dgm:pt modelId="{85DB3850-1B98-417A-9CFB-87F1A131F292}" type="pres">
      <dgm:prSet presAssocID="{91930049-38EB-4C08-9782-4B5CF2BEB736}" presName="bottomArc2" presStyleLbl="parChTrans1D1" presStyleIdx="7" presStyleCnt="8"/>
      <dgm:spPr/>
    </dgm:pt>
    <dgm:pt modelId="{533913DE-AA5D-4BE1-BF43-BD76BCA81833}" type="pres">
      <dgm:prSet presAssocID="{91930049-38EB-4C08-9782-4B5CF2BEB736}" presName="topConnNode2" presStyleLbl="node2" presStyleIdx="0" presStyleCnt="0"/>
      <dgm:spPr/>
      <dgm:t>
        <a:bodyPr/>
        <a:lstStyle/>
        <a:p>
          <a:endParaRPr lang="en-US"/>
        </a:p>
      </dgm:t>
    </dgm:pt>
    <dgm:pt modelId="{6E144082-4BA3-4A5B-B47F-44B3D0CBD92E}" type="pres">
      <dgm:prSet presAssocID="{91930049-38EB-4C08-9782-4B5CF2BEB736}" presName="hierChild4" presStyleCnt="0"/>
      <dgm:spPr/>
    </dgm:pt>
    <dgm:pt modelId="{07A6FF78-EED6-4D7B-8E6C-1E61EE7367E3}" type="pres">
      <dgm:prSet presAssocID="{91930049-38EB-4C08-9782-4B5CF2BEB736}" presName="hierChild5" presStyleCnt="0"/>
      <dgm:spPr/>
    </dgm:pt>
    <dgm:pt modelId="{5360074C-4AD2-4DB1-8B01-73FDEC845E05}" type="pres">
      <dgm:prSet presAssocID="{F51E1849-0EE3-4431-A445-2D2022FC9E4A}" presName="hierChild3" presStyleCnt="0"/>
      <dgm:spPr/>
    </dgm:pt>
  </dgm:ptLst>
  <dgm:cxnLst>
    <dgm:cxn modelId="{504E86E3-ACD1-4309-8A48-AB0CBBAAFE45}" type="presOf" srcId="{DFA24FBB-8DA0-481F-A33C-1C6DF9794FDA}" destId="{0D07B8BA-87A9-47C7-A101-F6CDA05CA588}" srcOrd="1" destOrd="0" presId="urn:microsoft.com/office/officeart/2008/layout/HalfCircleOrganizationChart"/>
    <dgm:cxn modelId="{33576E91-ECAC-4650-B524-D1FE6F1BA9F0}" type="presOf" srcId="{F51E1849-0EE3-4431-A445-2D2022FC9E4A}" destId="{BB5D9141-5783-4F8D-8D2F-E0640395216E}" srcOrd="1" destOrd="0" presId="urn:microsoft.com/office/officeart/2008/layout/HalfCircleOrganizationChart"/>
    <dgm:cxn modelId="{D9BFDA7E-CCF4-4F13-A6A0-864C911DD1A9}" type="presOf" srcId="{EA7B4BBA-320F-4140-924E-48286D7280A5}" destId="{7066FCC3-71BC-4644-9CF1-218AFA81BBFC}" srcOrd="0" destOrd="0" presId="urn:microsoft.com/office/officeart/2008/layout/HalfCircleOrganizationChart"/>
    <dgm:cxn modelId="{0B9FA262-D70E-4702-932F-76016B9069D9}" type="presOf" srcId="{CEB1B20D-17CC-44D4-A034-1458AFF6356F}" destId="{5194EA10-B3AF-496C-8369-753FE9BDF245}" srcOrd="0" destOrd="0" presId="urn:microsoft.com/office/officeart/2008/layout/HalfCircleOrganizationChart"/>
    <dgm:cxn modelId="{80707B29-E5E7-4A47-B1A4-8BAA1EA46CFD}" srcId="{F51E1849-0EE3-4431-A445-2D2022FC9E4A}" destId="{91930049-38EB-4C08-9782-4B5CF2BEB736}" srcOrd="2" destOrd="0" parTransId="{A7B3B3AD-37B5-4851-AEE9-2EBD68162A01}" sibTransId="{C9AFC757-A563-413C-87BC-E3B78575F906}"/>
    <dgm:cxn modelId="{60FEECEA-2058-4C1C-9CBC-88872FAE8FE6}" type="presOf" srcId="{F51E1849-0EE3-4431-A445-2D2022FC9E4A}" destId="{04983755-11F5-431B-AA1D-C9CE18AB1291}" srcOrd="0" destOrd="0" presId="urn:microsoft.com/office/officeart/2008/layout/HalfCircleOrganizationChart"/>
    <dgm:cxn modelId="{4768A8ED-5691-443B-A4C8-03F9D102D471}" type="presOf" srcId="{6BC7751B-7475-4BA7-B1D3-48535996726B}" destId="{2D7CB21F-FD10-4667-BFFB-ADCE8E445D9D}" srcOrd="0" destOrd="0" presId="urn:microsoft.com/office/officeart/2008/layout/HalfCircleOrganizationChart"/>
    <dgm:cxn modelId="{8FF746D2-BA9A-4C56-8CDC-45C42A9E3D30}" type="presOf" srcId="{A7B3B3AD-37B5-4851-AEE9-2EBD68162A01}" destId="{3BF82840-DA1B-486A-B459-835120F688AB}" srcOrd="0" destOrd="0" presId="urn:microsoft.com/office/officeart/2008/layout/HalfCircleOrganizationChart"/>
    <dgm:cxn modelId="{B4A335BC-B7B2-45F6-905B-0D33218AE698}" srcId="{6BC7751B-7475-4BA7-B1D3-48535996726B}" destId="{F51E1849-0EE3-4431-A445-2D2022FC9E4A}" srcOrd="0" destOrd="0" parTransId="{5053E5A7-38E7-4747-B46D-2360CADDA60B}" sibTransId="{F81937E6-F118-4956-8DD5-A032A1FE6DFF}"/>
    <dgm:cxn modelId="{F72B8F26-4EE6-4A5D-BB68-9CF2915E994F}" type="presOf" srcId="{91930049-38EB-4C08-9782-4B5CF2BEB736}" destId="{533913DE-AA5D-4BE1-BF43-BD76BCA81833}" srcOrd="1" destOrd="0" presId="urn:microsoft.com/office/officeart/2008/layout/HalfCircleOrganizationChart"/>
    <dgm:cxn modelId="{68144A9C-601D-453F-84C1-46209FF28926}" srcId="{F51E1849-0EE3-4431-A445-2D2022FC9E4A}" destId="{CEB1B20D-17CC-44D4-A034-1458AFF6356F}" srcOrd="0" destOrd="0" parTransId="{EA7B4BBA-320F-4140-924E-48286D7280A5}" sibTransId="{B40B4174-12E5-46C9-952A-517D0E5E7C4B}"/>
    <dgm:cxn modelId="{FCECE5ED-335B-45D5-9040-22A0F19A1CC0}" type="presOf" srcId="{DFA24FBB-8DA0-481F-A33C-1C6DF9794FDA}" destId="{24DD6A4C-01AC-4929-8DA8-A44C5A58C6CA}" srcOrd="0" destOrd="0" presId="urn:microsoft.com/office/officeart/2008/layout/HalfCircleOrganizationChart"/>
    <dgm:cxn modelId="{ADC24E0A-398F-49D0-BC9C-4ECE7FF7B02C}" type="presOf" srcId="{91930049-38EB-4C08-9782-4B5CF2BEB736}" destId="{AECA92E8-AB5E-49CC-832D-F6837D971837}" srcOrd="0" destOrd="0" presId="urn:microsoft.com/office/officeart/2008/layout/HalfCircleOrganizationChart"/>
    <dgm:cxn modelId="{452B8F0A-48B3-48DA-B88D-AC4376DBC88B}" srcId="{F51E1849-0EE3-4431-A445-2D2022FC9E4A}" destId="{DFA24FBB-8DA0-481F-A33C-1C6DF9794FDA}" srcOrd="1" destOrd="0" parTransId="{5CF641C5-F161-4C65-9C63-87355B85306C}" sibTransId="{207F03DF-2FBE-4E49-8B98-0A66627774F6}"/>
    <dgm:cxn modelId="{D8983473-53AE-4974-8A0C-3B0DF54D43E6}" type="presOf" srcId="{5CF641C5-F161-4C65-9C63-87355B85306C}" destId="{240BDBAC-A2D5-427A-A36A-BF4FB5A93791}" srcOrd="0" destOrd="0" presId="urn:microsoft.com/office/officeart/2008/layout/HalfCircleOrganizationChart"/>
    <dgm:cxn modelId="{D36EE9CB-CEAF-421F-A10A-9443C45AB92C}" type="presOf" srcId="{CEB1B20D-17CC-44D4-A034-1458AFF6356F}" destId="{C842CAEB-5730-44B9-A38C-E5C1D1467660}" srcOrd="1" destOrd="0" presId="urn:microsoft.com/office/officeart/2008/layout/HalfCircleOrganizationChart"/>
    <dgm:cxn modelId="{447FF7FC-4B1B-44CB-AC97-0E73B022DBAA}" type="presParOf" srcId="{2D7CB21F-FD10-4667-BFFB-ADCE8E445D9D}" destId="{BD0A4A3F-10B3-4267-AE30-9372AF8B9A0C}" srcOrd="0" destOrd="0" presId="urn:microsoft.com/office/officeart/2008/layout/HalfCircleOrganizationChart"/>
    <dgm:cxn modelId="{7FDE88C6-1F5B-4DAC-8EA5-12F9883E1DF3}" type="presParOf" srcId="{BD0A4A3F-10B3-4267-AE30-9372AF8B9A0C}" destId="{AF6C9D57-38BE-48A1-B756-A451A8929AF0}" srcOrd="0" destOrd="0" presId="urn:microsoft.com/office/officeart/2008/layout/HalfCircleOrganizationChart"/>
    <dgm:cxn modelId="{4D2090BE-CFE0-408F-8A7B-E3F6BDD47599}" type="presParOf" srcId="{AF6C9D57-38BE-48A1-B756-A451A8929AF0}" destId="{04983755-11F5-431B-AA1D-C9CE18AB1291}" srcOrd="0" destOrd="0" presId="urn:microsoft.com/office/officeart/2008/layout/HalfCircleOrganizationChart"/>
    <dgm:cxn modelId="{5125D616-5A1D-442D-A7AA-96D5D7D3A3C2}" type="presParOf" srcId="{AF6C9D57-38BE-48A1-B756-A451A8929AF0}" destId="{967BF5EE-B4F3-498E-8F5F-A255F007803C}" srcOrd="1" destOrd="0" presId="urn:microsoft.com/office/officeart/2008/layout/HalfCircleOrganizationChart"/>
    <dgm:cxn modelId="{536FCF38-C731-4BB6-8F80-D15BA480AB97}" type="presParOf" srcId="{AF6C9D57-38BE-48A1-B756-A451A8929AF0}" destId="{AED80748-1958-4B49-A7C5-8EFACB3A3AFB}" srcOrd="2" destOrd="0" presId="urn:microsoft.com/office/officeart/2008/layout/HalfCircleOrganizationChart"/>
    <dgm:cxn modelId="{1F7E6B51-BFA1-476E-845D-5C817E0AF65A}" type="presParOf" srcId="{AF6C9D57-38BE-48A1-B756-A451A8929AF0}" destId="{BB5D9141-5783-4F8D-8D2F-E0640395216E}" srcOrd="3" destOrd="0" presId="urn:microsoft.com/office/officeart/2008/layout/HalfCircleOrganizationChart"/>
    <dgm:cxn modelId="{9BB41974-7D45-4FA6-A26C-8278DE7A00DC}" type="presParOf" srcId="{BD0A4A3F-10B3-4267-AE30-9372AF8B9A0C}" destId="{06908147-20B2-4495-995D-AB299BA833F5}" srcOrd="1" destOrd="0" presId="urn:microsoft.com/office/officeart/2008/layout/HalfCircleOrganizationChart"/>
    <dgm:cxn modelId="{E05C881D-875A-4130-8E4B-5AE12C95E1CA}" type="presParOf" srcId="{06908147-20B2-4495-995D-AB299BA833F5}" destId="{7066FCC3-71BC-4644-9CF1-218AFA81BBFC}" srcOrd="0" destOrd="0" presId="urn:microsoft.com/office/officeart/2008/layout/HalfCircleOrganizationChart"/>
    <dgm:cxn modelId="{4F9480F1-FAA8-493B-829A-18B9FBCE4DA0}" type="presParOf" srcId="{06908147-20B2-4495-995D-AB299BA833F5}" destId="{8BBC57B4-3BD2-4374-AF56-E84B80A20679}" srcOrd="1" destOrd="0" presId="urn:microsoft.com/office/officeart/2008/layout/HalfCircleOrganizationChart"/>
    <dgm:cxn modelId="{3B597D22-4B24-4993-B240-F05424196295}" type="presParOf" srcId="{8BBC57B4-3BD2-4374-AF56-E84B80A20679}" destId="{BB4EFDBC-7C82-40A4-B2E5-04FE38C000EA}" srcOrd="0" destOrd="0" presId="urn:microsoft.com/office/officeart/2008/layout/HalfCircleOrganizationChart"/>
    <dgm:cxn modelId="{C604D3AF-EE14-4B13-9427-BEE6A4AFB4B8}" type="presParOf" srcId="{BB4EFDBC-7C82-40A4-B2E5-04FE38C000EA}" destId="{5194EA10-B3AF-496C-8369-753FE9BDF245}" srcOrd="0" destOrd="0" presId="urn:microsoft.com/office/officeart/2008/layout/HalfCircleOrganizationChart"/>
    <dgm:cxn modelId="{462CC8B0-9E10-4E35-8F46-58553243E124}" type="presParOf" srcId="{BB4EFDBC-7C82-40A4-B2E5-04FE38C000EA}" destId="{FB24B6A6-4F1A-4B94-8969-8BAB8E133B89}" srcOrd="1" destOrd="0" presId="urn:microsoft.com/office/officeart/2008/layout/HalfCircleOrganizationChart"/>
    <dgm:cxn modelId="{5E29E9D1-F7F1-40D9-BD8E-B40528C721F5}" type="presParOf" srcId="{BB4EFDBC-7C82-40A4-B2E5-04FE38C000EA}" destId="{09A39652-331D-4817-B22D-79343DD7AF43}" srcOrd="2" destOrd="0" presId="urn:microsoft.com/office/officeart/2008/layout/HalfCircleOrganizationChart"/>
    <dgm:cxn modelId="{02D4479F-BF0E-4390-A17C-C722DEE0BCF7}" type="presParOf" srcId="{BB4EFDBC-7C82-40A4-B2E5-04FE38C000EA}" destId="{C842CAEB-5730-44B9-A38C-E5C1D1467660}" srcOrd="3" destOrd="0" presId="urn:microsoft.com/office/officeart/2008/layout/HalfCircleOrganizationChart"/>
    <dgm:cxn modelId="{70DFAAE1-2F08-4DC6-A1FE-17799DE1AAD3}" type="presParOf" srcId="{8BBC57B4-3BD2-4374-AF56-E84B80A20679}" destId="{C0E48D2E-3D88-4D72-939C-A9DEAF2D22F0}" srcOrd="1" destOrd="0" presId="urn:microsoft.com/office/officeart/2008/layout/HalfCircleOrganizationChart"/>
    <dgm:cxn modelId="{C2756919-98D5-4B78-8E14-B034871F9A5D}" type="presParOf" srcId="{8BBC57B4-3BD2-4374-AF56-E84B80A20679}" destId="{A67FF8E6-5B64-407F-83F6-D401508172AF}" srcOrd="2" destOrd="0" presId="urn:microsoft.com/office/officeart/2008/layout/HalfCircleOrganizationChart"/>
    <dgm:cxn modelId="{361A8831-3E5C-4204-878C-7EE16A503BDE}" type="presParOf" srcId="{06908147-20B2-4495-995D-AB299BA833F5}" destId="{240BDBAC-A2D5-427A-A36A-BF4FB5A93791}" srcOrd="2" destOrd="0" presId="urn:microsoft.com/office/officeart/2008/layout/HalfCircleOrganizationChart"/>
    <dgm:cxn modelId="{DB45A68A-DF32-4AE1-9A72-D31E4EDCFD57}" type="presParOf" srcId="{06908147-20B2-4495-995D-AB299BA833F5}" destId="{C1F58263-DCC9-4512-9030-87E64FC9FA4B}" srcOrd="3" destOrd="0" presId="urn:microsoft.com/office/officeart/2008/layout/HalfCircleOrganizationChart"/>
    <dgm:cxn modelId="{D2FC024A-F157-400F-9917-4B3F6D3860D9}" type="presParOf" srcId="{C1F58263-DCC9-4512-9030-87E64FC9FA4B}" destId="{265579E6-DC69-4F23-A7DD-503747292C88}" srcOrd="0" destOrd="0" presId="urn:microsoft.com/office/officeart/2008/layout/HalfCircleOrganizationChart"/>
    <dgm:cxn modelId="{4CAC1547-F35D-4E7F-BA1E-63831E2568F7}" type="presParOf" srcId="{265579E6-DC69-4F23-A7DD-503747292C88}" destId="{24DD6A4C-01AC-4929-8DA8-A44C5A58C6CA}" srcOrd="0" destOrd="0" presId="urn:microsoft.com/office/officeart/2008/layout/HalfCircleOrganizationChart"/>
    <dgm:cxn modelId="{B12F9EE3-E727-4CB6-8800-3EEF81D5CEC1}" type="presParOf" srcId="{265579E6-DC69-4F23-A7DD-503747292C88}" destId="{BAAC9E80-2D87-40D9-8C2C-D19AED522566}" srcOrd="1" destOrd="0" presId="urn:microsoft.com/office/officeart/2008/layout/HalfCircleOrganizationChart"/>
    <dgm:cxn modelId="{0D039438-7F99-49C7-A860-AAC5AAF82EAE}" type="presParOf" srcId="{265579E6-DC69-4F23-A7DD-503747292C88}" destId="{B3ACD436-BE4C-4713-AE3A-6624724D21E5}" srcOrd="2" destOrd="0" presId="urn:microsoft.com/office/officeart/2008/layout/HalfCircleOrganizationChart"/>
    <dgm:cxn modelId="{007F725E-CCAA-4850-A0C6-FF39C2EA83F6}" type="presParOf" srcId="{265579E6-DC69-4F23-A7DD-503747292C88}" destId="{0D07B8BA-87A9-47C7-A101-F6CDA05CA588}" srcOrd="3" destOrd="0" presId="urn:microsoft.com/office/officeart/2008/layout/HalfCircleOrganizationChart"/>
    <dgm:cxn modelId="{A8F30264-702F-4AD6-9738-F51EAA78E2D6}" type="presParOf" srcId="{C1F58263-DCC9-4512-9030-87E64FC9FA4B}" destId="{D8B39F58-B10C-427D-A97E-A07BB31076F2}" srcOrd="1" destOrd="0" presId="urn:microsoft.com/office/officeart/2008/layout/HalfCircleOrganizationChart"/>
    <dgm:cxn modelId="{AAF1A807-835E-4F9D-AFE8-1E8555BD3779}" type="presParOf" srcId="{C1F58263-DCC9-4512-9030-87E64FC9FA4B}" destId="{577874BC-7C84-4729-848F-0B29C2350344}" srcOrd="2" destOrd="0" presId="urn:microsoft.com/office/officeart/2008/layout/HalfCircleOrganizationChart"/>
    <dgm:cxn modelId="{B10F42EF-244B-4FAE-9790-6D111BD2074E}" type="presParOf" srcId="{06908147-20B2-4495-995D-AB299BA833F5}" destId="{3BF82840-DA1B-486A-B459-835120F688AB}" srcOrd="4" destOrd="0" presId="urn:microsoft.com/office/officeart/2008/layout/HalfCircleOrganizationChart"/>
    <dgm:cxn modelId="{883A99B9-FB4F-4EEE-9C2B-CE45BDC43149}" type="presParOf" srcId="{06908147-20B2-4495-995D-AB299BA833F5}" destId="{CCEC898F-C96A-4F66-BBD1-4E7CCC5D876F}" srcOrd="5" destOrd="0" presId="urn:microsoft.com/office/officeart/2008/layout/HalfCircleOrganizationChart"/>
    <dgm:cxn modelId="{2E8F82ED-A424-4405-B7ED-5FD51AC742CA}" type="presParOf" srcId="{CCEC898F-C96A-4F66-BBD1-4E7CCC5D876F}" destId="{14C0F683-CADA-4FF7-AA79-8EEF452C86D2}" srcOrd="0" destOrd="0" presId="urn:microsoft.com/office/officeart/2008/layout/HalfCircleOrganizationChart"/>
    <dgm:cxn modelId="{BEE7F67C-9492-44BA-8240-B62132CD568E}" type="presParOf" srcId="{14C0F683-CADA-4FF7-AA79-8EEF452C86D2}" destId="{AECA92E8-AB5E-49CC-832D-F6837D971837}" srcOrd="0" destOrd="0" presId="urn:microsoft.com/office/officeart/2008/layout/HalfCircleOrganizationChart"/>
    <dgm:cxn modelId="{1986C302-6E75-4728-A92B-7A94BE6350DD}" type="presParOf" srcId="{14C0F683-CADA-4FF7-AA79-8EEF452C86D2}" destId="{C4A91954-14EC-4FB7-96BB-C3C28D0E34B8}" srcOrd="1" destOrd="0" presId="urn:microsoft.com/office/officeart/2008/layout/HalfCircleOrganizationChart"/>
    <dgm:cxn modelId="{6EE9D975-FB2A-48F0-9727-A70A282943AF}" type="presParOf" srcId="{14C0F683-CADA-4FF7-AA79-8EEF452C86D2}" destId="{85DB3850-1B98-417A-9CFB-87F1A131F292}" srcOrd="2" destOrd="0" presId="urn:microsoft.com/office/officeart/2008/layout/HalfCircleOrganizationChart"/>
    <dgm:cxn modelId="{64AB15C6-538F-413A-9416-FB2DE6652F6C}" type="presParOf" srcId="{14C0F683-CADA-4FF7-AA79-8EEF452C86D2}" destId="{533913DE-AA5D-4BE1-BF43-BD76BCA81833}" srcOrd="3" destOrd="0" presId="urn:microsoft.com/office/officeart/2008/layout/HalfCircleOrganizationChart"/>
    <dgm:cxn modelId="{A2007B35-2DD6-4BBD-B9FA-E6986C3F7A22}" type="presParOf" srcId="{CCEC898F-C96A-4F66-BBD1-4E7CCC5D876F}" destId="{6E144082-4BA3-4A5B-B47F-44B3D0CBD92E}" srcOrd="1" destOrd="0" presId="urn:microsoft.com/office/officeart/2008/layout/HalfCircleOrganizationChart"/>
    <dgm:cxn modelId="{9C36D9BB-4CBD-492E-98B6-ADEF3D63EC59}" type="presParOf" srcId="{CCEC898F-C96A-4F66-BBD1-4E7CCC5D876F}" destId="{07A6FF78-EED6-4D7B-8E6C-1E61EE7367E3}" srcOrd="2" destOrd="0" presId="urn:microsoft.com/office/officeart/2008/layout/HalfCircleOrganizationChart"/>
    <dgm:cxn modelId="{9B5E1345-95B5-4C1B-908D-930BD5E30FB9}" type="presParOf" srcId="{BD0A4A3F-10B3-4267-AE30-9372AF8B9A0C}" destId="{5360074C-4AD2-4DB1-8B01-73FDEC845E0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82840-DA1B-486A-B459-835120F688AB}">
      <dsp:nvSpPr>
        <dsp:cNvPr id="0" name=""/>
        <dsp:cNvSpPr/>
      </dsp:nvSpPr>
      <dsp:spPr>
        <a:xfrm>
          <a:off x="3453642" y="1796706"/>
          <a:ext cx="2443477" cy="424074"/>
        </a:xfrm>
        <a:custGeom>
          <a:avLst/>
          <a:gdLst/>
          <a:ahLst/>
          <a:cxnLst/>
          <a:rect l="0" t="0" r="0" b="0"/>
          <a:pathLst>
            <a:path>
              <a:moveTo>
                <a:pt x="0" y="0"/>
              </a:moveTo>
              <a:lnTo>
                <a:pt x="0" y="212037"/>
              </a:lnTo>
              <a:lnTo>
                <a:pt x="2443477" y="212037"/>
              </a:lnTo>
              <a:lnTo>
                <a:pt x="2443477" y="4240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0BDBAC-A2D5-427A-A36A-BF4FB5A93791}">
      <dsp:nvSpPr>
        <dsp:cNvPr id="0" name=""/>
        <dsp:cNvSpPr/>
      </dsp:nvSpPr>
      <dsp:spPr>
        <a:xfrm>
          <a:off x="3407922" y="1796706"/>
          <a:ext cx="91440" cy="424074"/>
        </a:xfrm>
        <a:custGeom>
          <a:avLst/>
          <a:gdLst/>
          <a:ahLst/>
          <a:cxnLst/>
          <a:rect l="0" t="0" r="0" b="0"/>
          <a:pathLst>
            <a:path>
              <a:moveTo>
                <a:pt x="45720" y="0"/>
              </a:moveTo>
              <a:lnTo>
                <a:pt x="45720" y="4240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66FCC3-71BC-4644-9CF1-218AFA81BBFC}">
      <dsp:nvSpPr>
        <dsp:cNvPr id="0" name=""/>
        <dsp:cNvSpPr/>
      </dsp:nvSpPr>
      <dsp:spPr>
        <a:xfrm>
          <a:off x="1010164" y="1796706"/>
          <a:ext cx="2443477" cy="424074"/>
        </a:xfrm>
        <a:custGeom>
          <a:avLst/>
          <a:gdLst/>
          <a:ahLst/>
          <a:cxnLst/>
          <a:rect l="0" t="0" r="0" b="0"/>
          <a:pathLst>
            <a:path>
              <a:moveTo>
                <a:pt x="2443477" y="0"/>
              </a:moveTo>
              <a:lnTo>
                <a:pt x="2443477" y="212037"/>
              </a:lnTo>
              <a:lnTo>
                <a:pt x="0" y="212037"/>
              </a:lnTo>
              <a:lnTo>
                <a:pt x="0" y="4240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7BF5EE-B4F3-498E-8F5F-A255F007803C}">
      <dsp:nvSpPr>
        <dsp:cNvPr id="0" name=""/>
        <dsp:cNvSpPr/>
      </dsp:nvSpPr>
      <dsp:spPr>
        <a:xfrm>
          <a:off x="2948791" y="787005"/>
          <a:ext cx="1009701" cy="100970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D80748-1958-4B49-A7C5-8EFACB3A3AFB}">
      <dsp:nvSpPr>
        <dsp:cNvPr id="0" name=""/>
        <dsp:cNvSpPr/>
      </dsp:nvSpPr>
      <dsp:spPr>
        <a:xfrm>
          <a:off x="2948791" y="787005"/>
          <a:ext cx="1009701" cy="100970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983755-11F5-431B-AA1D-C9CE18AB1291}">
      <dsp:nvSpPr>
        <dsp:cNvPr id="0" name=""/>
        <dsp:cNvSpPr/>
      </dsp:nvSpPr>
      <dsp:spPr>
        <a:xfrm>
          <a:off x="2443940" y="968751"/>
          <a:ext cx="2019402" cy="64620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i="0" kern="1200" dirty="0" smtClean="0"/>
            <a:t>Gliomas</a:t>
          </a:r>
          <a:endParaRPr lang="en-US" sz="1900" b="1" kern="1200" dirty="0"/>
        </a:p>
      </dsp:txBody>
      <dsp:txXfrm>
        <a:off x="2443940" y="968751"/>
        <a:ext cx="2019402" cy="646208"/>
      </dsp:txXfrm>
    </dsp:sp>
    <dsp:sp modelId="{FB24B6A6-4F1A-4B94-8969-8BAB8E133B89}">
      <dsp:nvSpPr>
        <dsp:cNvPr id="0" name=""/>
        <dsp:cNvSpPr/>
      </dsp:nvSpPr>
      <dsp:spPr>
        <a:xfrm>
          <a:off x="505314" y="2220781"/>
          <a:ext cx="1009701" cy="100970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A39652-331D-4817-B22D-79343DD7AF43}">
      <dsp:nvSpPr>
        <dsp:cNvPr id="0" name=""/>
        <dsp:cNvSpPr/>
      </dsp:nvSpPr>
      <dsp:spPr>
        <a:xfrm>
          <a:off x="505314" y="2220781"/>
          <a:ext cx="1009701" cy="100970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94EA10-B3AF-496C-8369-753FE9BDF245}">
      <dsp:nvSpPr>
        <dsp:cNvPr id="0" name=""/>
        <dsp:cNvSpPr/>
      </dsp:nvSpPr>
      <dsp:spPr>
        <a:xfrm>
          <a:off x="463" y="2402527"/>
          <a:ext cx="2019402" cy="64620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Glioblastoma</a:t>
          </a:r>
          <a:endParaRPr lang="en-US" sz="1900" b="0" kern="1200" dirty="0"/>
        </a:p>
      </dsp:txBody>
      <dsp:txXfrm>
        <a:off x="463" y="2402527"/>
        <a:ext cx="2019402" cy="646208"/>
      </dsp:txXfrm>
    </dsp:sp>
    <dsp:sp modelId="{BAAC9E80-2D87-40D9-8C2C-D19AED522566}">
      <dsp:nvSpPr>
        <dsp:cNvPr id="0" name=""/>
        <dsp:cNvSpPr/>
      </dsp:nvSpPr>
      <dsp:spPr>
        <a:xfrm>
          <a:off x="2948791" y="2220781"/>
          <a:ext cx="1009701" cy="100970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ACD436-BE4C-4713-AE3A-6624724D21E5}">
      <dsp:nvSpPr>
        <dsp:cNvPr id="0" name=""/>
        <dsp:cNvSpPr/>
      </dsp:nvSpPr>
      <dsp:spPr>
        <a:xfrm>
          <a:off x="2948791" y="2220781"/>
          <a:ext cx="1009701" cy="100970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DD6A4C-01AC-4929-8DA8-A44C5A58C6CA}">
      <dsp:nvSpPr>
        <dsp:cNvPr id="0" name=""/>
        <dsp:cNvSpPr/>
      </dsp:nvSpPr>
      <dsp:spPr>
        <a:xfrm>
          <a:off x="2443940" y="2402527"/>
          <a:ext cx="2019402" cy="64620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smtClean="0"/>
            <a:t>Ependymomas </a:t>
          </a:r>
          <a:endParaRPr lang="en-US" sz="1900" kern="1200" dirty="0"/>
        </a:p>
      </dsp:txBody>
      <dsp:txXfrm>
        <a:off x="2443940" y="2402527"/>
        <a:ext cx="2019402" cy="646208"/>
      </dsp:txXfrm>
    </dsp:sp>
    <dsp:sp modelId="{C4A91954-14EC-4FB7-96BB-C3C28D0E34B8}">
      <dsp:nvSpPr>
        <dsp:cNvPr id="0" name=""/>
        <dsp:cNvSpPr/>
      </dsp:nvSpPr>
      <dsp:spPr>
        <a:xfrm>
          <a:off x="5392268" y="2220781"/>
          <a:ext cx="1009701" cy="100970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DB3850-1B98-417A-9CFB-87F1A131F292}">
      <dsp:nvSpPr>
        <dsp:cNvPr id="0" name=""/>
        <dsp:cNvSpPr/>
      </dsp:nvSpPr>
      <dsp:spPr>
        <a:xfrm>
          <a:off x="5392268" y="2220781"/>
          <a:ext cx="1009701" cy="100970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CA92E8-AB5E-49CC-832D-F6837D971837}">
      <dsp:nvSpPr>
        <dsp:cNvPr id="0" name=""/>
        <dsp:cNvSpPr/>
      </dsp:nvSpPr>
      <dsp:spPr>
        <a:xfrm>
          <a:off x="4887417" y="2402527"/>
          <a:ext cx="2019402" cy="64620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smtClean="0"/>
            <a:t>Oligodendrogliomas</a:t>
          </a:r>
          <a:endParaRPr lang="en-US" sz="1900" b="0" kern="1200" dirty="0"/>
        </a:p>
      </dsp:txBody>
      <dsp:txXfrm>
        <a:off x="4887417" y="2402527"/>
        <a:ext cx="2019402" cy="646208"/>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3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5374"/>
          </a:xfrm>
          <a:prstGeom prst="rect">
            <a:avLst/>
          </a:prstGeom>
        </p:spPr>
        <p:txBody>
          <a:bodyPr vert="horz" lIns="91440" tIns="45720" rIns="91440" bIns="45720" rtlCol="0"/>
          <a:lstStyle>
            <a:lvl1pPr algn="r">
              <a:defRPr sz="1200"/>
            </a:lvl1pPr>
          </a:lstStyle>
          <a:p>
            <a:fld id="{6ACD422B-65EE-400B-BAD7-93F8F63AD3C1}" type="datetimeFigureOut">
              <a:rPr lang="en-US" smtClean="0"/>
              <a:t>12/29/2015</a:t>
            </a:fld>
            <a:endParaRPr lang="en-US"/>
          </a:p>
        </p:txBody>
      </p:sp>
      <p:sp>
        <p:nvSpPr>
          <p:cNvPr id="4" name="Footer Placeholder 3"/>
          <p:cNvSpPr>
            <a:spLocks noGrp="1"/>
          </p:cNvSpPr>
          <p:nvPr>
            <p:ph type="ftr" sz="quarter" idx="2"/>
          </p:nvPr>
        </p:nvSpPr>
        <p:spPr>
          <a:xfrm>
            <a:off x="0" y="8650533"/>
            <a:ext cx="2971800" cy="45537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50533"/>
            <a:ext cx="2971800" cy="455374"/>
          </a:xfrm>
          <a:prstGeom prst="rect">
            <a:avLst/>
          </a:prstGeom>
        </p:spPr>
        <p:txBody>
          <a:bodyPr vert="horz" lIns="91440" tIns="45720" rIns="91440" bIns="45720" rtlCol="0" anchor="b"/>
          <a:lstStyle>
            <a:lvl1pPr algn="r">
              <a:defRPr sz="1200"/>
            </a:lvl1pPr>
          </a:lstStyle>
          <a:p>
            <a:fld id="{930B08CB-54E4-45CB-861E-249054A15D96}" type="slidenum">
              <a:rPr lang="en-US" smtClean="0"/>
              <a:t>‹#›</a:t>
            </a:fld>
            <a:endParaRPr lang="en-US"/>
          </a:p>
        </p:txBody>
      </p:sp>
    </p:spTree>
    <p:extLst>
      <p:ext uri="{BB962C8B-B14F-4D97-AF65-F5344CB8AC3E}">
        <p14:creationId xmlns:p14="http://schemas.microsoft.com/office/powerpoint/2010/main" val="2301123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69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6956"/>
          </a:xfrm>
          <a:prstGeom prst="rect">
            <a:avLst/>
          </a:prstGeom>
        </p:spPr>
        <p:txBody>
          <a:bodyPr vert="horz" lIns="91440" tIns="45720" rIns="91440" bIns="45720" rtlCol="0"/>
          <a:lstStyle>
            <a:lvl1pPr algn="r">
              <a:defRPr sz="1200"/>
            </a:lvl1pPr>
          </a:lstStyle>
          <a:p>
            <a:fld id="{E07D15D9-AEA9-415F-9AA3-983C43392686}" type="datetimeFigureOut">
              <a:rPr lang="en-US" smtClean="0"/>
              <a:t>12/29/2015</a:t>
            </a:fld>
            <a:endParaRPr lang="en-US" dirty="0"/>
          </a:p>
        </p:txBody>
      </p:sp>
      <p:sp>
        <p:nvSpPr>
          <p:cNvPr id="4" name="Slide Image Placeholder 3"/>
          <p:cNvSpPr>
            <a:spLocks noGrp="1" noRot="1" noChangeAspect="1"/>
          </p:cNvSpPr>
          <p:nvPr>
            <p:ph type="sldImg" idx="2"/>
          </p:nvPr>
        </p:nvSpPr>
        <p:spPr>
          <a:xfrm>
            <a:off x="696913" y="1138238"/>
            <a:ext cx="5464175" cy="30734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82979"/>
            <a:ext cx="5486400" cy="358607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50533"/>
            <a:ext cx="2971800" cy="4569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50533"/>
            <a:ext cx="2971800" cy="456955"/>
          </a:xfrm>
          <a:prstGeom prst="rect">
            <a:avLst/>
          </a:prstGeom>
        </p:spPr>
        <p:txBody>
          <a:bodyPr vert="horz" lIns="91440" tIns="45720" rIns="91440" bIns="45720" rtlCol="0" anchor="b"/>
          <a:lstStyle>
            <a:lvl1pPr algn="r">
              <a:defRPr sz="1200"/>
            </a:lvl1pPr>
          </a:lstStyle>
          <a:p>
            <a:fld id="{624B2A56-7262-4E1D-BB00-36A4ED20D897}" type="slidenum">
              <a:rPr lang="en-US" smtClean="0"/>
              <a:t>‹#›</a:t>
            </a:fld>
            <a:endParaRPr lang="en-US" dirty="0"/>
          </a:p>
        </p:txBody>
      </p:sp>
    </p:spTree>
    <p:extLst>
      <p:ext uri="{BB962C8B-B14F-4D97-AF65-F5344CB8AC3E}">
        <p14:creationId xmlns:p14="http://schemas.microsoft.com/office/powerpoint/2010/main" val="228310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biology.about.com/od/humananatomybiology/ss/blood_vessels.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38238"/>
            <a:ext cx="5464175" cy="30734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Glioma is</a:t>
            </a:r>
            <a:r>
              <a:rPr lang="en-US" sz="1200" b="0" i="0" kern="1200" baseline="0" dirty="0" smtClean="0">
                <a:solidFill>
                  <a:schemeClr val="tx1"/>
                </a:solidFill>
                <a:effectLst/>
                <a:latin typeface="+mn-lt"/>
                <a:ea typeface="+mn-ea"/>
                <a:cs typeface="+mn-cs"/>
              </a:rPr>
              <a:t> the general term describing all brain tumors. Every glioma is named based on the specific type of brain cell affected.</a:t>
            </a:r>
            <a:endParaRPr lang="en-US" sz="1200" b="0" i="0" kern="1200" dirty="0" smtClean="0">
              <a:solidFill>
                <a:schemeClr val="tx1"/>
              </a:solidFill>
              <a:effectLst/>
              <a:latin typeface="+mn-lt"/>
              <a:ea typeface="+mn-ea"/>
              <a:cs typeface="+mn-cs"/>
            </a:endParaRPr>
          </a:p>
          <a:p>
            <a:r>
              <a:rPr lang="en-US" dirty="0" smtClean="0"/>
              <a:t>Glioblastoma</a:t>
            </a:r>
            <a:r>
              <a:rPr lang="en-US" baseline="0" dirty="0" smtClean="0"/>
              <a:t> originate from the supportive brain tissue (star shape)</a:t>
            </a:r>
          </a:p>
          <a:p>
            <a:r>
              <a:rPr lang="en-US" sz="1200" b="0" i="0" kern="1200" dirty="0" smtClean="0">
                <a:solidFill>
                  <a:schemeClr val="tx1"/>
                </a:solidFill>
                <a:effectLst/>
                <a:latin typeface="+mn-lt"/>
                <a:ea typeface="+mn-ea"/>
                <a:cs typeface="+mn-cs"/>
              </a:rPr>
              <a:t>Most of these brain tumors cannot be cured because they spread all through the normal brain tissue</a:t>
            </a:r>
          </a:p>
          <a:p>
            <a:r>
              <a:rPr lang="en-US" sz="1200" b="0" i="0" kern="1200" dirty="0" smtClean="0">
                <a:solidFill>
                  <a:schemeClr val="tx1"/>
                </a:solidFill>
                <a:effectLst/>
                <a:latin typeface="+mn-lt"/>
                <a:ea typeface="+mn-ea"/>
                <a:cs typeface="+mn-cs"/>
              </a:rPr>
              <a:t>The highest grade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called glioblastomas, agressive</a:t>
            </a:r>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4</a:t>
            </a:fld>
            <a:endParaRPr lang="en-US" dirty="0"/>
          </a:p>
        </p:txBody>
      </p:sp>
    </p:spTree>
    <p:extLst>
      <p:ext uri="{BB962C8B-B14F-4D97-AF65-F5344CB8AC3E}">
        <p14:creationId xmlns:p14="http://schemas.microsoft.com/office/powerpoint/2010/main" val="1593011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38238"/>
            <a:ext cx="5464175" cy="30734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features of the new tumor is obtained and corresponding similarity score between feature vectors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𝛺</m:t>
                        </m:r>
                      </m:e>
                      <m:sub>
                        <m:r>
                          <a:rPr lang="en-US" sz="1200" i="1" kern="1200">
                            <a:solidFill>
                              <a:schemeClr val="tx1"/>
                            </a:solidFill>
                            <a:effectLst/>
                            <a:latin typeface="Cambria Math"/>
                            <a:ea typeface="+mn-ea"/>
                            <a:cs typeface="+mn-cs"/>
                          </a:rPr>
                          <m:t>1</m:t>
                        </m:r>
                      </m:sub>
                    </m:sSub>
                  </m:oMath>
                </a14:m>
                <a:r>
                  <a:rPr lang="en-US" sz="1200" kern="1200" dirty="0">
                    <a:solidFill>
                      <a:schemeClr val="tx1"/>
                    </a:solidFill>
                    <a:effectLst/>
                    <a:latin typeface="+mn-lt"/>
                    <a:ea typeface="+mn-ea"/>
                    <a:cs typeface="+mn-cs"/>
                  </a:rPr>
                  <a:t> and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𝛺</m:t>
                        </m:r>
                      </m:e>
                      <m:sub>
                        <m:r>
                          <a:rPr lang="en-US" sz="1200" i="1" kern="1200">
                            <a:solidFill>
                              <a:schemeClr val="tx1"/>
                            </a:solidFill>
                            <a:effectLst/>
                            <a:latin typeface="Cambria Math"/>
                            <a:ea typeface="+mn-ea"/>
                            <a:cs typeface="+mn-cs"/>
                          </a:rPr>
                          <m:t>𝑘</m:t>
                        </m:r>
                      </m:sub>
                    </m:sSub>
                  </m:oMath>
                </a14:m>
                <a:r>
                  <a:rPr lang="en-US" sz="1200" kern="1200" dirty="0">
                    <a:solidFill>
                      <a:schemeClr val="tx1"/>
                    </a:solidFill>
                    <a:effectLst/>
                    <a:latin typeface="+mn-lt"/>
                    <a:ea typeface="+mn-ea"/>
                    <a:cs typeface="+mn-cs"/>
                  </a:rPr>
                  <a:t> for each stage is calculated. Resulting into </a:t>
                </a:r>
                <a:r>
                  <a:rPr lang="en-US" sz="1200" kern="1200" dirty="0" smtClean="0">
                    <a:solidFill>
                      <a:schemeClr val="tx1"/>
                    </a:solidFill>
                    <a:effectLst/>
                    <a:latin typeface="+mn-lt"/>
                    <a:ea typeface="+mn-ea"/>
                    <a:cs typeface="+mn-cs"/>
                  </a:rPr>
                  <a:t>3 </a:t>
                </a:r>
                <a:r>
                  <a:rPr lang="en-US" sz="1200" kern="1200" dirty="0">
                    <a:solidFill>
                      <a:schemeClr val="tx1"/>
                    </a:solidFill>
                    <a:effectLst/>
                    <a:latin typeface="+mn-lt"/>
                    <a:ea typeface="+mn-ea"/>
                    <a:cs typeface="+mn-cs"/>
                  </a:rPr>
                  <a:t>different scores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𝑠</m:t>
                        </m:r>
                      </m:e>
                      <m:sub>
                        <m:r>
                          <a:rPr lang="en-US" sz="1200" i="1" kern="1200">
                            <a:solidFill>
                              <a:schemeClr val="tx1"/>
                            </a:solidFill>
                            <a:effectLst/>
                            <a:latin typeface="Cambria Math"/>
                            <a:ea typeface="+mn-ea"/>
                            <a:cs typeface="+mn-cs"/>
                          </a:rPr>
                          <m:t>1</m:t>
                        </m:r>
                      </m:sub>
                    </m:sSub>
                    <m:d>
                      <m:dPr>
                        <m:ctrlPr>
                          <a:rPr lang="en-US" sz="1200" i="1" kern="1200">
                            <a:solidFill>
                              <a:schemeClr val="tx1"/>
                            </a:solidFill>
                            <a:effectLst/>
                            <a:latin typeface="Cambria Math" panose="02040503050406030204" pitchFamily="18" charset="0"/>
                            <a:ea typeface="+mn-ea"/>
                            <a:cs typeface="+mn-cs"/>
                          </a:rPr>
                        </m:ctrlPr>
                      </m:dPr>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𝛺</m:t>
                            </m:r>
                          </m:e>
                          <m:sub>
                            <m:r>
                              <a:rPr lang="en-US" sz="1200" i="1" kern="1200">
                                <a:solidFill>
                                  <a:schemeClr val="tx1"/>
                                </a:solidFill>
                                <a:effectLst/>
                                <a:latin typeface="Cambria Math"/>
                                <a:ea typeface="+mn-ea"/>
                                <a:cs typeface="+mn-cs"/>
                              </a:rPr>
                              <m:t>1</m:t>
                            </m:r>
                          </m:sub>
                        </m:sSub>
                        <m:r>
                          <a:rPr lang="en-US" sz="1200" i="1" kern="1200">
                            <a:solidFill>
                              <a:schemeClr val="tx1"/>
                            </a:solidFill>
                            <a:effectLst/>
                            <a:latin typeface="Cambria Math"/>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𝛺</m:t>
                            </m:r>
                          </m:e>
                          <m:sub>
                            <m:r>
                              <a:rPr lang="en-US" sz="1200" i="1" kern="1200">
                                <a:solidFill>
                                  <a:schemeClr val="tx1"/>
                                </a:solidFill>
                                <a:effectLst/>
                                <a:latin typeface="Cambria Math"/>
                                <a:ea typeface="+mn-ea"/>
                                <a:cs typeface="+mn-cs"/>
                              </a:rPr>
                              <m:t>𝑘</m:t>
                            </m:r>
                          </m:sub>
                        </m:sSub>
                      </m:e>
                    </m:d>
                    <m:r>
                      <a:rPr lang="en-US" sz="1200" i="1" kern="1200">
                        <a:solidFill>
                          <a:schemeClr val="tx1"/>
                        </a:solidFill>
                        <a:effectLst/>
                        <a:latin typeface="Cambria Math"/>
                        <a:ea typeface="+mn-ea"/>
                        <a:cs typeface="+mn-cs"/>
                      </a:rPr>
                      <m:t> , </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𝑠</m:t>
                        </m:r>
                      </m:e>
                      <m:sub>
                        <m:r>
                          <a:rPr lang="en-US" sz="1200" i="1" kern="1200">
                            <a:solidFill>
                              <a:schemeClr val="tx1"/>
                            </a:solidFill>
                            <a:effectLst/>
                            <a:latin typeface="Cambria Math"/>
                            <a:ea typeface="+mn-ea"/>
                            <a:cs typeface="+mn-cs"/>
                          </a:rPr>
                          <m:t>2</m:t>
                        </m:r>
                      </m:sub>
                    </m:sSub>
                    <m:d>
                      <m:dPr>
                        <m:ctrlPr>
                          <a:rPr lang="en-US" sz="1200" i="1" kern="1200">
                            <a:solidFill>
                              <a:schemeClr val="tx1"/>
                            </a:solidFill>
                            <a:effectLst/>
                            <a:latin typeface="Cambria Math" panose="02040503050406030204" pitchFamily="18" charset="0"/>
                            <a:ea typeface="+mn-ea"/>
                            <a:cs typeface="+mn-cs"/>
                          </a:rPr>
                        </m:ctrlPr>
                      </m:dPr>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𝛺</m:t>
                            </m:r>
                          </m:e>
                          <m:sub>
                            <m:r>
                              <a:rPr lang="en-US" sz="1200" i="1" kern="1200">
                                <a:solidFill>
                                  <a:schemeClr val="tx1"/>
                                </a:solidFill>
                                <a:effectLst/>
                                <a:latin typeface="Cambria Math"/>
                                <a:ea typeface="+mn-ea"/>
                                <a:cs typeface="+mn-cs"/>
                              </a:rPr>
                              <m:t>1</m:t>
                            </m:r>
                          </m:sub>
                        </m:sSub>
                        <m:r>
                          <a:rPr lang="en-US" sz="1200" i="1" kern="1200">
                            <a:solidFill>
                              <a:schemeClr val="tx1"/>
                            </a:solidFill>
                            <a:effectLst/>
                            <a:latin typeface="Cambria Math"/>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𝛺</m:t>
                            </m:r>
                          </m:e>
                          <m:sub>
                            <m:r>
                              <a:rPr lang="en-US" sz="1200" i="1" kern="1200">
                                <a:solidFill>
                                  <a:schemeClr val="tx1"/>
                                </a:solidFill>
                                <a:effectLst/>
                                <a:latin typeface="Cambria Math"/>
                                <a:ea typeface="+mn-ea"/>
                                <a:cs typeface="+mn-cs"/>
                              </a:rPr>
                              <m:t>𝑘</m:t>
                            </m:r>
                          </m:sub>
                        </m:sSub>
                      </m:e>
                    </m:d>
                    <m:r>
                      <a:rPr lang="en-US" sz="1200" i="1" kern="1200">
                        <a:solidFill>
                          <a:schemeClr val="tx1"/>
                        </a:solidFill>
                        <a:effectLst/>
                        <a:latin typeface="Cambria Math"/>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𝑠</m:t>
                        </m:r>
                      </m:e>
                      <m:sub>
                        <m:r>
                          <a:rPr lang="en-US" sz="1200" i="1" kern="1200">
                            <a:solidFill>
                              <a:schemeClr val="tx1"/>
                            </a:solidFill>
                            <a:effectLst/>
                            <a:latin typeface="Cambria Math"/>
                            <a:ea typeface="+mn-ea"/>
                            <a:cs typeface="+mn-cs"/>
                          </a:rPr>
                          <m:t>3</m:t>
                        </m:r>
                      </m:sub>
                    </m:sSub>
                    <m:d>
                      <m:dPr>
                        <m:ctrlPr>
                          <a:rPr lang="en-US" sz="1200" i="1" kern="1200">
                            <a:solidFill>
                              <a:schemeClr val="tx1"/>
                            </a:solidFill>
                            <a:effectLst/>
                            <a:latin typeface="Cambria Math" panose="02040503050406030204" pitchFamily="18" charset="0"/>
                            <a:ea typeface="+mn-ea"/>
                            <a:cs typeface="+mn-cs"/>
                          </a:rPr>
                        </m:ctrlPr>
                      </m:dPr>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𝛺</m:t>
                            </m:r>
                          </m:e>
                          <m:sub>
                            <m:r>
                              <a:rPr lang="en-US" sz="1200" i="1" kern="1200">
                                <a:solidFill>
                                  <a:schemeClr val="tx1"/>
                                </a:solidFill>
                                <a:effectLst/>
                                <a:latin typeface="Cambria Math"/>
                                <a:ea typeface="+mn-ea"/>
                                <a:cs typeface="+mn-cs"/>
                              </a:rPr>
                              <m:t>1</m:t>
                            </m:r>
                          </m:sub>
                        </m:sSub>
                        <m:r>
                          <a:rPr lang="en-US" sz="1200" i="1" kern="1200">
                            <a:solidFill>
                              <a:schemeClr val="tx1"/>
                            </a:solidFill>
                            <a:effectLst/>
                            <a:latin typeface="Cambria Math"/>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𝛺</m:t>
                            </m:r>
                          </m:e>
                          <m:sub>
                            <m:r>
                              <a:rPr lang="en-US" sz="1200" i="1" kern="1200">
                                <a:solidFill>
                                  <a:schemeClr val="tx1"/>
                                </a:solidFill>
                                <a:effectLst/>
                                <a:latin typeface="Cambria Math"/>
                                <a:ea typeface="+mn-ea"/>
                                <a:cs typeface="+mn-cs"/>
                              </a:rPr>
                              <m:t>𝑘</m:t>
                            </m:r>
                          </m:sub>
                        </m:sSub>
                      </m:e>
                    </m:d>
                    <m:r>
                      <a:rPr lang="en-US" sz="1200" i="1" kern="1200">
                        <a:solidFill>
                          <a:schemeClr val="tx1"/>
                        </a:solidFill>
                        <a:effectLst/>
                        <a:latin typeface="Cambria Math"/>
                        <a:ea typeface="+mn-ea"/>
                        <a:cs typeface="+mn-cs"/>
                      </a:rPr>
                      <m:t> </m:t>
                    </m:r>
                    <m:r>
                      <a:rPr lang="en-US" sz="1200" b="0" i="0" kern="1200" smtClean="0">
                        <a:solidFill>
                          <a:schemeClr val="tx1"/>
                        </a:solidFill>
                        <a:effectLst/>
                        <a:latin typeface="Cambria Math"/>
                        <a:ea typeface="+mn-ea"/>
                        <a:cs typeface="+mn-cs"/>
                      </a:rPr>
                      <m:t>.</m:t>
                    </m:r>
                  </m:oMath>
                </a14:m>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decision module outputs the stage the unknown tumor by returning the stage score of the tumor </a:t>
                </a:r>
                <a14:m>
                  <m:oMath xmlns:m="http://schemas.openxmlformats.org/officeDocument/2006/math">
                    <m:r>
                      <a:rPr lang="en-US" sz="1200" i="1" kern="1200">
                        <a:solidFill>
                          <a:schemeClr val="tx1"/>
                        </a:solidFill>
                        <a:effectLst/>
                        <a:latin typeface="Cambria Math"/>
                        <a:ea typeface="+mn-ea"/>
                        <a:cs typeface="+mn-cs"/>
                      </a:rPr>
                      <m:t>𝑧</m:t>
                    </m:r>
                    <m:r>
                      <a:rPr lang="en-US" sz="1200" i="1" kern="1200">
                        <a:solidFill>
                          <a:schemeClr val="tx1"/>
                        </a:solidFill>
                        <a:effectLst/>
                        <a:latin typeface="Cambria Math"/>
                        <a:ea typeface="+mn-ea"/>
                        <a:cs typeface="+mn-cs"/>
                      </a:rPr>
                      <m:t>=</m:t>
                    </m:r>
                    <m:r>
                      <m:rPr>
                        <m:sty m:val="p"/>
                      </m:rPr>
                      <a:rPr lang="en-US" sz="1200" kern="1200">
                        <a:solidFill>
                          <a:schemeClr val="tx1"/>
                        </a:solidFill>
                        <a:effectLst/>
                        <a:latin typeface="Cambria Math"/>
                        <a:ea typeface="+mn-ea"/>
                        <a:cs typeface="+mn-cs"/>
                      </a:rPr>
                      <m:t>max</m:t>
                    </m:r>
                    <m:r>
                      <a:rPr lang="en-US" sz="1200"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𝑠</m:t>
                        </m:r>
                      </m:e>
                      <m:sub>
                        <m:r>
                          <a:rPr lang="en-US" sz="1200" i="1" kern="1200">
                            <a:solidFill>
                              <a:schemeClr val="tx1"/>
                            </a:solidFill>
                            <a:effectLst/>
                            <a:latin typeface="Cambria Math"/>
                            <a:ea typeface="+mn-ea"/>
                            <a:cs typeface="+mn-cs"/>
                          </a:rPr>
                          <m:t>1</m:t>
                        </m:r>
                      </m:sub>
                    </m:sSub>
                    <m:d>
                      <m:dPr>
                        <m:ctrlPr>
                          <a:rPr lang="en-US" sz="1200" i="1" kern="1200">
                            <a:solidFill>
                              <a:schemeClr val="tx1"/>
                            </a:solidFill>
                            <a:effectLst/>
                            <a:latin typeface="Cambria Math" panose="02040503050406030204" pitchFamily="18" charset="0"/>
                            <a:ea typeface="+mn-ea"/>
                            <a:cs typeface="+mn-cs"/>
                          </a:rPr>
                        </m:ctrlPr>
                      </m:dPr>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𝛺</m:t>
                            </m:r>
                          </m:e>
                          <m:sub>
                            <m:r>
                              <a:rPr lang="en-US" sz="1200" i="1" kern="1200">
                                <a:solidFill>
                                  <a:schemeClr val="tx1"/>
                                </a:solidFill>
                                <a:effectLst/>
                                <a:latin typeface="Cambria Math"/>
                                <a:ea typeface="+mn-ea"/>
                                <a:cs typeface="+mn-cs"/>
                              </a:rPr>
                              <m:t>1</m:t>
                            </m:r>
                          </m:sub>
                        </m:sSub>
                        <m:r>
                          <a:rPr lang="en-US" sz="1200" i="1" kern="1200">
                            <a:solidFill>
                              <a:schemeClr val="tx1"/>
                            </a:solidFill>
                            <a:effectLst/>
                            <a:latin typeface="Cambria Math"/>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𝛺</m:t>
                            </m:r>
                          </m:e>
                          <m:sub>
                            <m:r>
                              <a:rPr lang="en-US" sz="1200" i="1" kern="1200">
                                <a:solidFill>
                                  <a:schemeClr val="tx1"/>
                                </a:solidFill>
                                <a:effectLst/>
                                <a:latin typeface="Cambria Math"/>
                                <a:ea typeface="+mn-ea"/>
                                <a:cs typeface="+mn-cs"/>
                              </a:rPr>
                              <m:t>𝑘</m:t>
                            </m:r>
                          </m:sub>
                        </m:sSub>
                      </m:e>
                    </m:d>
                    <m:r>
                      <a:rPr lang="en-US" sz="1200" i="1" kern="1200">
                        <a:solidFill>
                          <a:schemeClr val="tx1"/>
                        </a:solidFill>
                        <a:effectLst/>
                        <a:latin typeface="Cambria Math"/>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𝑠</m:t>
                        </m:r>
                      </m:e>
                      <m:sub>
                        <m:r>
                          <a:rPr lang="en-US" sz="1200" i="1" kern="1200">
                            <a:solidFill>
                              <a:schemeClr val="tx1"/>
                            </a:solidFill>
                            <a:effectLst/>
                            <a:latin typeface="Cambria Math"/>
                            <a:ea typeface="+mn-ea"/>
                            <a:cs typeface="+mn-cs"/>
                          </a:rPr>
                          <m:t>2</m:t>
                        </m:r>
                      </m:sub>
                    </m:sSub>
                    <m:d>
                      <m:dPr>
                        <m:ctrlPr>
                          <a:rPr lang="en-US" sz="1200" i="1" kern="1200">
                            <a:solidFill>
                              <a:schemeClr val="tx1"/>
                            </a:solidFill>
                            <a:effectLst/>
                            <a:latin typeface="Cambria Math" panose="02040503050406030204" pitchFamily="18" charset="0"/>
                            <a:ea typeface="+mn-ea"/>
                            <a:cs typeface="+mn-cs"/>
                          </a:rPr>
                        </m:ctrlPr>
                      </m:dPr>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𝛺</m:t>
                            </m:r>
                          </m:e>
                          <m:sub>
                            <m:r>
                              <a:rPr lang="en-US" sz="1200" i="1" kern="1200">
                                <a:solidFill>
                                  <a:schemeClr val="tx1"/>
                                </a:solidFill>
                                <a:effectLst/>
                                <a:latin typeface="Cambria Math"/>
                                <a:ea typeface="+mn-ea"/>
                                <a:cs typeface="+mn-cs"/>
                              </a:rPr>
                              <m:t>1</m:t>
                            </m:r>
                          </m:sub>
                        </m:sSub>
                        <m:r>
                          <a:rPr lang="en-US" sz="1200" i="1" kern="1200">
                            <a:solidFill>
                              <a:schemeClr val="tx1"/>
                            </a:solidFill>
                            <a:effectLst/>
                            <a:latin typeface="Cambria Math"/>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𝛺</m:t>
                            </m:r>
                          </m:e>
                          <m:sub>
                            <m:r>
                              <a:rPr lang="en-US" sz="1200" i="1" kern="1200">
                                <a:solidFill>
                                  <a:schemeClr val="tx1"/>
                                </a:solidFill>
                                <a:effectLst/>
                                <a:latin typeface="Cambria Math"/>
                                <a:ea typeface="+mn-ea"/>
                                <a:cs typeface="+mn-cs"/>
                              </a:rPr>
                              <m:t>𝑘</m:t>
                            </m:r>
                          </m:sub>
                        </m:sSub>
                      </m:e>
                    </m:d>
                    <m:r>
                      <a:rPr lang="en-US" sz="1200" i="1" kern="1200">
                        <a:solidFill>
                          <a:schemeClr val="tx1"/>
                        </a:solidFill>
                        <a:effectLst/>
                        <a:latin typeface="Cambria Math"/>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𝑠</m:t>
                        </m:r>
                      </m:e>
                      <m:sub>
                        <m:r>
                          <a:rPr lang="en-US" sz="1200" i="1" kern="1200">
                            <a:solidFill>
                              <a:schemeClr val="tx1"/>
                            </a:solidFill>
                            <a:effectLst/>
                            <a:latin typeface="Cambria Math"/>
                            <a:ea typeface="+mn-ea"/>
                            <a:cs typeface="+mn-cs"/>
                          </a:rPr>
                          <m:t>3</m:t>
                        </m:r>
                      </m:sub>
                    </m:sSub>
                    <m:d>
                      <m:dPr>
                        <m:ctrlPr>
                          <a:rPr lang="en-US" sz="1200" i="1" kern="1200">
                            <a:solidFill>
                              <a:schemeClr val="tx1"/>
                            </a:solidFill>
                            <a:effectLst/>
                            <a:latin typeface="Cambria Math" panose="02040503050406030204" pitchFamily="18" charset="0"/>
                            <a:ea typeface="+mn-ea"/>
                            <a:cs typeface="+mn-cs"/>
                          </a:rPr>
                        </m:ctrlPr>
                      </m:dPr>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𝛺</m:t>
                            </m:r>
                          </m:e>
                          <m:sub>
                            <m:r>
                              <a:rPr lang="en-US" sz="1200" i="1" kern="1200">
                                <a:solidFill>
                                  <a:schemeClr val="tx1"/>
                                </a:solidFill>
                                <a:effectLst/>
                                <a:latin typeface="Cambria Math"/>
                                <a:ea typeface="+mn-ea"/>
                                <a:cs typeface="+mn-cs"/>
                              </a:rPr>
                              <m:t>1</m:t>
                            </m:r>
                          </m:sub>
                        </m:sSub>
                        <m:r>
                          <a:rPr lang="en-US" sz="1200" i="1" kern="1200">
                            <a:solidFill>
                              <a:schemeClr val="tx1"/>
                            </a:solidFill>
                            <a:effectLst/>
                            <a:latin typeface="Cambria Math"/>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𝛺</m:t>
                            </m:r>
                          </m:e>
                          <m:sub>
                            <m:r>
                              <a:rPr lang="en-US" sz="1200" i="1" kern="1200">
                                <a:solidFill>
                                  <a:schemeClr val="tx1"/>
                                </a:solidFill>
                                <a:effectLst/>
                                <a:latin typeface="Cambria Math"/>
                                <a:ea typeface="+mn-ea"/>
                                <a:cs typeface="+mn-cs"/>
                              </a:rPr>
                              <m:t>𝑘</m:t>
                            </m:r>
                          </m:sub>
                        </m:sSub>
                      </m:e>
                    </m:d>
                  </m:oMath>
                </a14:m>
                <a:r>
                  <a:rPr lang="en-US" sz="1200" kern="1200" dirty="0">
                    <a:solidFill>
                      <a:schemeClr val="tx1"/>
                    </a:solidFill>
                    <a:effectLst/>
                    <a:latin typeface="+mn-lt"/>
                    <a:ea typeface="+mn-ea"/>
                    <a:cs typeface="+mn-cs"/>
                  </a:rPr>
                  <a:t> as well as its class label y.</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features of the new tumor is obtained and corresponding similarity score between feature vectors </a:t>
                </a:r>
                <a:r>
                  <a:rPr lang="en-US" sz="1200" i="0" kern="1200">
                    <a:solidFill>
                      <a:schemeClr val="tx1"/>
                    </a:solidFill>
                    <a:effectLst/>
                    <a:latin typeface="+mn-lt"/>
                    <a:ea typeface="+mn-ea"/>
                    <a:cs typeface="+mn-cs"/>
                  </a:rPr>
                  <a:t>𝛺_1</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𝛺_𝑘</a:t>
                </a:r>
                <a:r>
                  <a:rPr lang="en-US" sz="1200" kern="1200" dirty="0">
                    <a:solidFill>
                      <a:schemeClr val="tx1"/>
                    </a:solidFill>
                    <a:effectLst/>
                    <a:latin typeface="+mn-lt"/>
                    <a:ea typeface="+mn-ea"/>
                    <a:cs typeface="+mn-cs"/>
                  </a:rPr>
                  <a:t> for each stage is calculated. Resulting into 4 different scores </a:t>
                </a:r>
                <a:r>
                  <a:rPr lang="en-US" sz="1200" i="0" kern="1200">
                    <a:solidFill>
                      <a:schemeClr val="tx1"/>
                    </a:solidFill>
                    <a:effectLst/>
                    <a:latin typeface="+mn-lt"/>
                    <a:ea typeface="+mn-ea"/>
                    <a:cs typeface="+mn-cs"/>
                  </a:rPr>
                  <a:t>𝑠_1 (𝛺_1, 𝛺_𝑘 )  , 𝑠_2 (𝛺_1, 𝛺_𝑘 ),  𝑠_3 (𝛺_1, 𝛺_𝑘 )  </a:t>
                </a:r>
                <a:r>
                  <a:rPr lang="en-US" sz="1200" kern="1200" dirty="0">
                    <a:solidFill>
                      <a:schemeClr val="tx1"/>
                    </a:solidFill>
                    <a:effectLst/>
                    <a:latin typeface="+mn-lt"/>
                    <a:ea typeface="+mn-ea"/>
                    <a:cs typeface="+mn-cs"/>
                  </a:rPr>
                  <a:t>and </a:t>
                </a:r>
                <a:r>
                  <a:rPr lang="en-US" sz="1200" i="0" kern="1200">
                    <a:solidFill>
                      <a:schemeClr val="tx1"/>
                    </a:solidFill>
                    <a:effectLst/>
                    <a:latin typeface="+mn-lt"/>
                    <a:ea typeface="+mn-ea"/>
                    <a:cs typeface="+mn-cs"/>
                  </a:rPr>
                  <a:t>𝑠_4 (𝛺_1, 𝛺_𝑘 ). </a:t>
                </a:r>
                <a:r>
                  <a:rPr lang="en-US" sz="1200" kern="1200" dirty="0">
                    <a:solidFill>
                      <a:schemeClr val="tx1"/>
                    </a:solidFill>
                    <a:effectLst/>
                    <a:latin typeface="+mn-lt"/>
                    <a:ea typeface="+mn-ea"/>
                    <a:cs typeface="+mn-cs"/>
                  </a:rPr>
                  <a:t>The decision module outputs the stage the unknown tumor by returning the stage score of the tumor </a:t>
                </a:r>
                <a:r>
                  <a:rPr lang="en-US" sz="1200" i="0" kern="1200">
                    <a:solidFill>
                      <a:schemeClr val="tx1"/>
                    </a:solidFill>
                    <a:effectLst/>
                    <a:latin typeface="+mn-lt"/>
                    <a:ea typeface="+mn-ea"/>
                    <a:cs typeface="+mn-cs"/>
                  </a:rPr>
                  <a:t>𝑧=max⁡(𝑠_1 (𝛺_1, 𝛺_𝑘 ), 𝑠_2 (𝛺_1, 𝛺_𝑘 ),  𝑠_3 (𝛺_1, 𝛺_𝑘 ),𝑠_4 (𝛺_1, 𝛺_𝑘 )</a:t>
                </a:r>
                <a:r>
                  <a:rPr lang="en-US" sz="1200" kern="1200" dirty="0">
                    <a:solidFill>
                      <a:schemeClr val="tx1"/>
                    </a:solidFill>
                    <a:effectLst/>
                    <a:latin typeface="+mn-lt"/>
                    <a:ea typeface="+mn-ea"/>
                    <a:cs typeface="+mn-cs"/>
                  </a:rPr>
                  <a:t> as well as its class label y.</a:t>
                </a:r>
              </a:p>
              <a:p>
                <a:endParaRPr lang="en-US" dirty="0"/>
              </a:p>
            </p:txBody>
          </p:sp>
        </mc:Fallback>
      </mc:AlternateContent>
      <p:sp>
        <p:nvSpPr>
          <p:cNvPr id="4" name="Slide Number Placeholder 3"/>
          <p:cNvSpPr>
            <a:spLocks noGrp="1"/>
          </p:cNvSpPr>
          <p:nvPr>
            <p:ph type="sldNum" sz="quarter" idx="10"/>
          </p:nvPr>
        </p:nvSpPr>
        <p:spPr/>
        <p:txBody>
          <a:bodyPr/>
          <a:lstStyle/>
          <a:p>
            <a:fld id="{624B2A56-7262-4E1D-BB00-36A4ED20D897}" type="slidenum">
              <a:rPr lang="en-US" smtClean="0"/>
              <a:t>18</a:t>
            </a:fld>
            <a:endParaRPr lang="en-US" dirty="0"/>
          </a:p>
        </p:txBody>
      </p:sp>
    </p:spTree>
    <p:extLst>
      <p:ext uri="{BB962C8B-B14F-4D97-AF65-F5344CB8AC3E}">
        <p14:creationId xmlns:p14="http://schemas.microsoft.com/office/powerpoint/2010/main" val="2788909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Tp: </a:t>
                </a:r>
                <a:r>
                  <a:rPr lang="en-US" sz="1200" kern="1200" dirty="0" smtClean="0">
                    <a:solidFill>
                      <a:schemeClr val="tx1"/>
                    </a:solidFill>
                    <a:effectLst/>
                    <a:latin typeface="+mn-lt"/>
                    <a:ea typeface="+mn-ea"/>
                    <a:cs typeface="+mn-cs"/>
                  </a:rPr>
                  <a:t>refer to the true positives, the total number of tumors correctly recognized </a:t>
                </a:r>
              </a:p>
              <a:p>
                <a14:m>
                  <m:oMath xmlns:m="http://schemas.openxmlformats.org/officeDocument/2006/math">
                    <m:sSub>
                      <m:sSubPr>
                        <m:ctrlPr>
                          <a:rPr lang="en-US" sz="1200" i="1" kern="1200" smtClean="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𝐹</m:t>
                        </m:r>
                      </m:e>
                      <m:sub>
                        <m:r>
                          <a:rPr lang="en-US" sz="1200" i="1" kern="1200">
                            <a:solidFill>
                              <a:schemeClr val="tx1"/>
                            </a:solidFill>
                            <a:effectLst/>
                            <a:latin typeface="Cambria Math"/>
                            <a:ea typeface="+mn-ea"/>
                            <a:cs typeface="+mn-cs"/>
                          </a:rPr>
                          <m:t>𝑁</m:t>
                        </m:r>
                      </m:sub>
                    </m:sSub>
                    <m:r>
                      <a:rPr lang="en-US" sz="1200" b="0" i="1" kern="1200" smtClean="0">
                        <a:solidFill>
                          <a:schemeClr val="tx1"/>
                        </a:solidFill>
                        <a:effectLst/>
                        <a:latin typeface="Cambria Math"/>
                        <a:ea typeface="+mn-ea"/>
                        <a:cs typeface="+mn-cs"/>
                      </a:rPr>
                      <m:t>: </m:t>
                    </m:r>
                  </m:oMath>
                </a14:m>
                <a:r>
                  <a:rPr lang="en-US" sz="1200" kern="1200" dirty="0">
                    <a:solidFill>
                      <a:schemeClr val="tx1"/>
                    </a:solidFill>
                    <a:effectLst/>
                    <a:latin typeface="+mn-lt"/>
                    <a:ea typeface="+mn-ea"/>
                    <a:cs typeface="+mn-cs"/>
                  </a:rPr>
                  <a:t>total number of tumors falsely recognized</a:t>
                </a:r>
                <a:endParaRPr lang="en-US" dirty="0"/>
              </a:p>
            </p:txBody>
          </p:sp>
        </mc:Choice>
        <mc:Fallback xmlns="">
          <p:sp>
            <p:nvSpPr>
              <p:cNvPr id="3" name="Notes Placeholder 2"/>
              <p:cNvSpPr>
                <a:spLocks noGrp="1"/>
              </p:cNvSpPr>
              <p:nvPr>
                <p:ph type="body" idx="1"/>
              </p:nvPr>
            </p:nvSpPr>
            <p:spPr/>
            <p:txBody>
              <a:bodyPr/>
              <a:lstStyle/>
              <a:p>
                <a:r>
                  <a:rPr lang="en-US" dirty="0" smtClean="0"/>
                  <a:t>Tp: </a:t>
                </a:r>
                <a:r>
                  <a:rPr lang="en-US" sz="1200" kern="1200" dirty="0" smtClean="0">
                    <a:solidFill>
                      <a:schemeClr val="tx1"/>
                    </a:solidFill>
                    <a:effectLst/>
                    <a:latin typeface="+mn-lt"/>
                    <a:ea typeface="+mn-ea"/>
                    <a:cs typeface="+mn-cs"/>
                  </a:rPr>
                  <a:t>refer to the true positives, the total number of tumors correctly recognized </a:t>
                </a:r>
              </a:p>
              <a:p>
                <a:r>
                  <a:rPr lang="en-US" sz="1200" i="0" kern="1200">
                    <a:solidFill>
                      <a:schemeClr val="tx1"/>
                    </a:solidFill>
                    <a:effectLst/>
                    <a:latin typeface="+mn-lt"/>
                    <a:ea typeface="+mn-ea"/>
                    <a:cs typeface="+mn-cs"/>
                  </a:rPr>
                  <a:t>𝐹</a:t>
                </a:r>
                <a:r>
                  <a:rPr lang="en-US" sz="1200" i="0" kern="1200" smtClean="0">
                    <a:solidFill>
                      <a:schemeClr val="tx1"/>
                    </a:solidFill>
                    <a:effectLst/>
                    <a:latin typeface="+mn-lt"/>
                    <a:ea typeface="+mn-ea"/>
                    <a:cs typeface="+mn-cs"/>
                  </a:rPr>
                  <a:t>_</a:t>
                </a:r>
                <a:r>
                  <a:rPr lang="en-US" sz="1200" i="0" kern="1200">
                    <a:solidFill>
                      <a:schemeClr val="tx1"/>
                    </a:solidFill>
                    <a:effectLst/>
                    <a:latin typeface="+mn-lt"/>
                    <a:ea typeface="+mn-ea"/>
                    <a:cs typeface="+mn-cs"/>
                  </a:rPr>
                  <a:t>𝑁</a:t>
                </a:r>
                <a:r>
                  <a:rPr lang="en-US" sz="1200" b="0" i="0" kern="1200" smtClean="0">
                    <a:solidFill>
                      <a:schemeClr val="tx1"/>
                    </a:solidFill>
                    <a:effectLst/>
                    <a:latin typeface="Cambria Math"/>
                    <a:ea typeface="+mn-ea"/>
                    <a:cs typeface="+mn-cs"/>
                  </a:rPr>
                  <a:t>: </a:t>
                </a:r>
                <a:r>
                  <a:rPr lang="en-US" sz="1200" kern="1200" dirty="0">
                    <a:solidFill>
                      <a:schemeClr val="tx1"/>
                    </a:solidFill>
                    <a:effectLst/>
                    <a:latin typeface="+mn-lt"/>
                    <a:ea typeface="+mn-ea"/>
                    <a:cs typeface="+mn-cs"/>
                  </a:rPr>
                  <a:t>total number of tumors falsely recognized</a:t>
                </a:r>
                <a:endParaRPr lang="en-US" dirty="0"/>
              </a:p>
            </p:txBody>
          </p:sp>
        </mc:Fallback>
      </mc:AlternateContent>
      <p:sp>
        <p:nvSpPr>
          <p:cNvPr id="4" name="Slide Number Placeholder 3"/>
          <p:cNvSpPr>
            <a:spLocks noGrp="1"/>
          </p:cNvSpPr>
          <p:nvPr>
            <p:ph type="sldNum" sz="quarter" idx="10"/>
          </p:nvPr>
        </p:nvSpPr>
        <p:spPr/>
        <p:txBody>
          <a:bodyPr/>
          <a:lstStyle/>
          <a:p>
            <a:fld id="{624B2A56-7262-4E1D-BB00-36A4ED20D897}" type="slidenum">
              <a:rPr lang="en-US" smtClean="0"/>
              <a:t>20</a:t>
            </a:fld>
            <a:endParaRPr lang="en-US" dirty="0"/>
          </a:p>
        </p:txBody>
      </p:sp>
    </p:spTree>
    <p:extLst>
      <p:ext uri="{BB962C8B-B14F-4D97-AF65-F5344CB8AC3E}">
        <p14:creationId xmlns:p14="http://schemas.microsoft.com/office/powerpoint/2010/main" val="372001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38238"/>
            <a:ext cx="5464175" cy="30734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Classify different temporal stages of brain tumors given a large time series of MRI images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Prognosis factor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21</a:t>
            </a:fld>
            <a:endParaRPr lang="en-US" dirty="0"/>
          </a:p>
        </p:txBody>
      </p:sp>
    </p:spTree>
    <p:extLst>
      <p:ext uri="{BB962C8B-B14F-4D97-AF65-F5344CB8AC3E}">
        <p14:creationId xmlns:p14="http://schemas.microsoft.com/office/powerpoint/2010/main" val="3088553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Before discussing</a:t>
            </a:r>
            <a:r>
              <a:rPr lang="en-US" baseline="0" dirty="0" smtClean="0"/>
              <a:t> our mathematical model in details, let’s examine some of the important populations involved in VB-111 mechanism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22</a:t>
            </a:fld>
            <a:endParaRPr lang="en-US" dirty="0"/>
          </a:p>
        </p:txBody>
      </p:sp>
    </p:spTree>
    <p:extLst>
      <p:ext uri="{BB962C8B-B14F-4D97-AF65-F5344CB8AC3E}">
        <p14:creationId xmlns:p14="http://schemas.microsoft.com/office/powerpoint/2010/main" val="3851871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Effector cells generic term for activated immune cells</a:t>
            </a:r>
          </a:p>
          <a:p>
            <a:r>
              <a:rPr lang="en-US" u="none" dirty="0" smtClean="0"/>
              <a:t>T cells:  lymphocytes; type of white blood cell play</a:t>
            </a:r>
            <a:r>
              <a:rPr lang="en-US" u="none" baseline="0" dirty="0" smtClean="0"/>
              <a:t> </a:t>
            </a:r>
            <a:r>
              <a:rPr lang="en-US" u="none" dirty="0" smtClean="0"/>
              <a:t>central role in cell-mediated immunity, cytotoxic</a:t>
            </a:r>
          </a:p>
          <a:p>
            <a:r>
              <a:rPr lang="en-US" u="none" dirty="0" smtClean="0"/>
              <a:t>NK cells:</a:t>
            </a:r>
            <a:r>
              <a:rPr lang="en-US" u="none" baseline="0" dirty="0" smtClean="0"/>
              <a:t> </a:t>
            </a:r>
            <a:r>
              <a:rPr lang="en-US" u="none" dirty="0" smtClean="0"/>
              <a:t>cytotoxic lymphocyte</a:t>
            </a:r>
            <a:r>
              <a:rPr lang="en-US" u="none" baseline="0" dirty="0" smtClean="0"/>
              <a:t> </a:t>
            </a:r>
            <a:r>
              <a:rPr lang="en-US" u="none" dirty="0" smtClean="0"/>
              <a:t>faster reaction to</a:t>
            </a:r>
            <a:r>
              <a:rPr lang="en-US" u="none" baseline="0" dirty="0" smtClean="0"/>
              <a:t> </a:t>
            </a:r>
            <a:r>
              <a:rPr lang="en-US" u="none" dirty="0" smtClean="0"/>
              <a:t>the immune system</a:t>
            </a:r>
          </a:p>
          <a:p>
            <a:r>
              <a:rPr lang="en-US" sz="1200" dirty="0" smtClean="0">
                <a:effectLst/>
                <a:latin typeface="Times New Roman" panose="02020603050405020304" pitchFamily="18" charset="0"/>
                <a:ea typeface="Times New Roman" panose="02020603050405020304" pitchFamily="18" charset="0"/>
              </a:rPr>
              <a:t>VB-111 targets the expression of Fas-Chimera transgene </a:t>
            </a:r>
            <a:endParaRPr lang="en-US" u="none" dirty="0"/>
          </a:p>
        </p:txBody>
      </p:sp>
      <p:sp>
        <p:nvSpPr>
          <p:cNvPr id="4" name="Slide Number Placeholder 3"/>
          <p:cNvSpPr>
            <a:spLocks noGrp="1"/>
          </p:cNvSpPr>
          <p:nvPr>
            <p:ph type="sldNum" sz="quarter" idx="10"/>
          </p:nvPr>
        </p:nvSpPr>
        <p:spPr/>
        <p:txBody>
          <a:bodyPr/>
          <a:lstStyle/>
          <a:p>
            <a:fld id="{624B2A56-7262-4E1D-BB00-36A4ED20D897}" type="slidenum">
              <a:rPr lang="en-US" smtClean="0"/>
              <a:t>23</a:t>
            </a:fld>
            <a:endParaRPr lang="en-US" dirty="0"/>
          </a:p>
        </p:txBody>
      </p:sp>
    </p:spTree>
    <p:extLst>
      <p:ext uri="{BB962C8B-B14F-4D97-AF65-F5344CB8AC3E}">
        <p14:creationId xmlns:p14="http://schemas.microsoft.com/office/powerpoint/2010/main" val="460921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-VB-111</a:t>
            </a:r>
            <a:r>
              <a:rPr lang="en-US" baseline="0" dirty="0" smtClean="0"/>
              <a:t> </a:t>
            </a:r>
            <a:r>
              <a:rPr lang="en-US" sz="1200" kern="1200" dirty="0" smtClean="0">
                <a:solidFill>
                  <a:schemeClr val="tx1"/>
                </a:solidFill>
                <a:effectLst/>
                <a:latin typeface="+mn-lt"/>
                <a:ea typeface="+mn-ea"/>
                <a:cs typeface="+mn-cs"/>
              </a:rPr>
              <a:t>consists of a non-replicating type 5 adenovirus (Ad-5) vector with a pre-proendothelin-1 promoter (PPE-1-3x) which regulates transcription of the death receptor Fas-Chimera (Fas-c)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virus is used as a vector to deliver the therapeutic gene Fas-c by infecting the cell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engineered protein Fas-c is composed of two parts, the first part consists of TNF receptor 1 which binds to tumor necrosis factor alpha (TNF-α) and the second part consists of Fas protein which triggers cell death </a:t>
            </a:r>
          </a:p>
          <a:p>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24</a:t>
            </a:fld>
            <a:endParaRPr lang="en-US" dirty="0"/>
          </a:p>
        </p:txBody>
      </p:sp>
    </p:spTree>
    <p:extLst>
      <p:ext uri="{BB962C8B-B14F-4D97-AF65-F5344CB8AC3E}">
        <p14:creationId xmlns:p14="http://schemas.microsoft.com/office/powerpoint/2010/main" val="2459367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transcription controlled gene therapy of VB-111 and how it selectively targets only tumor endothelial cell</a:t>
            </a:r>
          </a:p>
          <a:p>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25</a:t>
            </a:fld>
            <a:endParaRPr lang="en-US" dirty="0"/>
          </a:p>
        </p:txBody>
      </p:sp>
    </p:spTree>
    <p:extLst>
      <p:ext uri="{BB962C8B-B14F-4D97-AF65-F5344CB8AC3E}">
        <p14:creationId xmlns:p14="http://schemas.microsoft.com/office/powerpoint/2010/main" val="3548852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Antigenicity: </a:t>
            </a:r>
            <a:r>
              <a:rPr lang="en-US" sz="1200" kern="1200" dirty="0" smtClean="0">
                <a:solidFill>
                  <a:schemeClr val="tx1"/>
                </a:solidFill>
                <a:effectLst/>
                <a:latin typeface="+mn-lt"/>
                <a:ea typeface="+mn-ea"/>
                <a:cs typeface="+mn-cs"/>
              </a:rPr>
              <a:t>A detectable tumor with larger values of c has higher antigen levels </a:t>
            </a:r>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26</a:t>
            </a:fld>
            <a:endParaRPr lang="en-US" dirty="0"/>
          </a:p>
        </p:txBody>
      </p:sp>
    </p:spTree>
    <p:extLst>
      <p:ext uri="{BB962C8B-B14F-4D97-AF65-F5344CB8AC3E}">
        <p14:creationId xmlns:p14="http://schemas.microsoft.com/office/powerpoint/2010/main" val="3852013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-Depending on the type of biological system in question , there are two types of analysis: macroscopic and microscopic analysis. The macroscopic analysis is more concerned with modeling the external population of the tumor such as blood vessels and  the vascular  capacity of endothelial cells. </a:t>
            </a:r>
          </a:p>
          <a:p>
            <a:r>
              <a:rPr lang="en-US" sz="1200" b="0" i="0" kern="1200" dirty="0" smtClean="0">
                <a:solidFill>
                  <a:schemeClr val="tx1"/>
                </a:solidFill>
                <a:effectLst/>
                <a:latin typeface="+mn-lt"/>
                <a:ea typeface="+mn-ea"/>
                <a:cs typeface="+mn-cs"/>
              </a:rPr>
              <a:t>-Lymphatic vessels are similar to </a:t>
            </a:r>
            <a:r>
              <a:rPr lang="en-US" sz="1200" b="0" i="0" u="sng" kern="1200" dirty="0" smtClean="0">
                <a:solidFill>
                  <a:schemeClr val="tx1"/>
                </a:solidFill>
                <a:effectLst/>
                <a:latin typeface="+mn-lt"/>
                <a:ea typeface="+mn-ea"/>
                <a:cs typeface="+mn-cs"/>
                <a:hlinkClick r:id="rId3"/>
              </a:rPr>
              <a:t>blood vessels</a:t>
            </a:r>
            <a:r>
              <a:rPr lang="en-US" sz="1200" b="0" i="0" kern="1200" dirty="0" smtClean="0">
                <a:solidFill>
                  <a:schemeClr val="tx1"/>
                </a:solidFill>
                <a:effectLst/>
                <a:latin typeface="+mn-lt"/>
                <a:ea typeface="+mn-ea"/>
                <a:cs typeface="+mn-cs"/>
              </a:rPr>
              <a:t>, but they don't carry blood. </a:t>
            </a:r>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27</a:t>
            </a:fld>
            <a:endParaRPr lang="en-US" dirty="0"/>
          </a:p>
        </p:txBody>
      </p:sp>
    </p:spTree>
    <p:extLst>
      <p:ext uri="{BB962C8B-B14F-4D97-AF65-F5344CB8AC3E}">
        <p14:creationId xmlns:p14="http://schemas.microsoft.com/office/powerpoint/2010/main" val="2985321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Diagram of the dynamics of different populations involved in VB-111 interactions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4B2A56-7262-4E1D-BB00-36A4ED20D897}" type="slidenum">
              <a:rPr lang="en-US" smtClean="0"/>
              <a:t>28</a:t>
            </a:fld>
            <a:endParaRPr lang="en-US" dirty="0"/>
          </a:p>
        </p:txBody>
      </p:sp>
    </p:spTree>
    <p:extLst>
      <p:ext uri="{BB962C8B-B14F-4D97-AF65-F5344CB8AC3E}">
        <p14:creationId xmlns:p14="http://schemas.microsoft.com/office/powerpoint/2010/main" val="226412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38238"/>
            <a:ext cx="5464175" cy="30734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Classify different temporal stages of brain tumors given a large time series of MRI images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Prognosis factor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5</a:t>
            </a:fld>
            <a:endParaRPr lang="en-US" dirty="0"/>
          </a:p>
        </p:txBody>
      </p:sp>
    </p:spTree>
    <p:extLst>
      <p:ext uri="{BB962C8B-B14F-4D97-AF65-F5344CB8AC3E}">
        <p14:creationId xmlns:p14="http://schemas.microsoft.com/office/powerpoint/2010/main" val="3088553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Rate of change of effector cells</a:t>
                </a:r>
              </a:p>
              <a:p>
                <a:r>
                  <a:rPr lang="en-US" sz="1200" kern="1200" dirty="0" smtClean="0">
                    <a:solidFill>
                      <a:schemeClr val="tx1"/>
                    </a:solidFill>
                    <a:effectLst/>
                    <a:latin typeface="+mn-lt"/>
                    <a:ea typeface="+mn-ea"/>
                    <a:cs typeface="+mn-cs"/>
                  </a:rPr>
                  <a:t>-First term represents effector cells growth stimulated by TNF-α</a:t>
                </a:r>
              </a:p>
              <a:p>
                <a:r>
                  <a:rPr lang="en-US" sz="1200" kern="1200" dirty="0" smtClean="0">
                    <a:solidFill>
                      <a:schemeClr val="tx1"/>
                    </a:solidFill>
                    <a:effectLst/>
                    <a:latin typeface="+mn-lt"/>
                    <a:ea typeface="+mn-ea"/>
                    <a:cs typeface="+mn-cs"/>
                  </a:rPr>
                  <a:t>-effector cells are also stimulated by tumor cells </a:t>
                </a:r>
                <a14:m>
                  <m:oMath xmlns:m="http://schemas.openxmlformats.org/officeDocument/2006/math">
                    <m:r>
                      <a:rPr lang="en-US" sz="1200" i="1" kern="1200">
                        <a:solidFill>
                          <a:schemeClr val="tx1"/>
                        </a:solidFill>
                        <a:effectLst/>
                        <a:latin typeface="Cambria Math"/>
                        <a:ea typeface="+mn-ea"/>
                        <a:cs typeface="+mn-cs"/>
                      </a:rPr>
                      <m:t>𝑐𝑇</m:t>
                    </m:r>
                  </m:oMath>
                </a14:m>
                <a:r>
                  <a:rPr lang="en-US" sz="1200" kern="1200" dirty="0">
                    <a:solidFill>
                      <a:schemeClr val="tx1"/>
                    </a:solidFill>
                    <a:effectLst/>
                    <a:latin typeface="+mn-lt"/>
                    <a:ea typeface="+mn-ea"/>
                    <a:cs typeface="+mn-cs"/>
                  </a:rPr>
                  <a:t> where c is a measure of the tumor </a:t>
                </a:r>
                <a:r>
                  <a:rPr lang="en-US" sz="1200" kern="1200" dirty="0" smtClean="0">
                    <a:solidFill>
                      <a:schemeClr val="tx1"/>
                    </a:solidFill>
                    <a:effectLst/>
                    <a:latin typeface="+mn-lt"/>
                    <a:ea typeface="+mn-ea"/>
                    <a:cs typeface="+mn-cs"/>
                  </a:rPr>
                  <a:t>antigenicity</a:t>
                </a:r>
              </a:p>
              <a:p>
                <a:r>
                  <a:rPr lang="en-US" sz="1200" kern="1200" dirty="0" smtClean="0">
                    <a:solidFill>
                      <a:schemeClr val="tx1"/>
                    </a:solidFill>
                    <a:effectLst/>
                    <a:latin typeface="+mn-lt"/>
                    <a:ea typeface="+mn-ea"/>
                    <a:cs typeface="+mn-cs"/>
                  </a:rPr>
                  <a:t>-The last term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µ</m:t>
                        </m:r>
                      </m:e>
                      <m:sub>
                        <m:r>
                          <a:rPr lang="en-US" sz="1200" i="1" kern="1200">
                            <a:solidFill>
                              <a:schemeClr val="tx1"/>
                            </a:solidFill>
                            <a:effectLst/>
                            <a:latin typeface="Cambria Math"/>
                            <a:ea typeface="+mn-ea"/>
                            <a:cs typeface="+mn-cs"/>
                          </a:rPr>
                          <m:t>𝐸</m:t>
                        </m:r>
                      </m:sub>
                    </m:sSub>
                    <m:r>
                      <a:rPr lang="en-US" sz="1200" i="1" kern="1200">
                        <a:solidFill>
                          <a:schemeClr val="tx1"/>
                        </a:solidFill>
                        <a:effectLst/>
                        <a:latin typeface="Cambria Math"/>
                        <a:ea typeface="+mn-ea"/>
                        <a:cs typeface="+mn-cs"/>
                      </a:rPr>
                      <m:t>𝐸</m:t>
                    </m:r>
                  </m:oMath>
                </a14:m>
                <a:r>
                  <a:rPr lang="en-US" sz="1200" kern="1200" dirty="0">
                    <a:solidFill>
                      <a:schemeClr val="tx1"/>
                    </a:solidFill>
                    <a:effectLst/>
                    <a:latin typeface="+mn-lt"/>
                    <a:ea typeface="+mn-ea"/>
                    <a:cs typeface="+mn-cs"/>
                  </a:rPr>
                  <a:t> represents the natural degradation rate of effector cells.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Rate of change of effector cells</a:t>
                </a:r>
              </a:p>
              <a:p>
                <a:r>
                  <a:rPr lang="en-US" sz="1200" kern="1200" dirty="0" smtClean="0">
                    <a:solidFill>
                      <a:schemeClr val="tx1"/>
                    </a:solidFill>
                    <a:effectLst/>
                    <a:latin typeface="+mn-lt"/>
                    <a:ea typeface="+mn-ea"/>
                    <a:cs typeface="+mn-cs"/>
                  </a:rPr>
                  <a:t>-First term represents effector cells growth stimulated by TNF-α</a:t>
                </a:r>
              </a:p>
              <a:p>
                <a:r>
                  <a:rPr lang="en-US" sz="1200" kern="1200" dirty="0" smtClean="0">
                    <a:solidFill>
                      <a:schemeClr val="tx1"/>
                    </a:solidFill>
                    <a:effectLst/>
                    <a:latin typeface="+mn-lt"/>
                    <a:ea typeface="+mn-ea"/>
                    <a:cs typeface="+mn-cs"/>
                  </a:rPr>
                  <a:t>-effector cells are also stimulated by tumor cells </a:t>
                </a:r>
                <a:r>
                  <a:rPr lang="en-US" sz="1200" i="0" kern="1200">
                    <a:solidFill>
                      <a:schemeClr val="tx1"/>
                    </a:solidFill>
                    <a:effectLst/>
                    <a:latin typeface="+mn-lt"/>
                    <a:ea typeface="+mn-ea"/>
                    <a:cs typeface="+mn-cs"/>
                  </a:rPr>
                  <a:t>𝑐𝑇</a:t>
                </a:r>
                <a:r>
                  <a:rPr lang="en-US" sz="1200" kern="1200" dirty="0">
                    <a:solidFill>
                      <a:schemeClr val="tx1"/>
                    </a:solidFill>
                    <a:effectLst/>
                    <a:latin typeface="+mn-lt"/>
                    <a:ea typeface="+mn-ea"/>
                    <a:cs typeface="+mn-cs"/>
                  </a:rPr>
                  <a:t> where c is a measure of the tumor </a:t>
                </a:r>
                <a:r>
                  <a:rPr lang="en-US" sz="1200" kern="1200" dirty="0" smtClean="0">
                    <a:solidFill>
                      <a:schemeClr val="tx1"/>
                    </a:solidFill>
                    <a:effectLst/>
                    <a:latin typeface="+mn-lt"/>
                    <a:ea typeface="+mn-ea"/>
                    <a:cs typeface="+mn-cs"/>
                  </a:rPr>
                  <a:t>antigenicity</a:t>
                </a:r>
              </a:p>
              <a:p>
                <a:r>
                  <a:rPr lang="en-US" sz="1200" kern="1200" dirty="0" smtClean="0">
                    <a:solidFill>
                      <a:schemeClr val="tx1"/>
                    </a:solidFill>
                    <a:effectLst/>
                    <a:latin typeface="+mn-lt"/>
                    <a:ea typeface="+mn-ea"/>
                    <a:cs typeface="+mn-cs"/>
                  </a:rPr>
                  <a:t>-The last term </a:t>
                </a:r>
                <a:r>
                  <a:rPr lang="en-US" sz="1200" i="0" kern="1200">
                    <a:solidFill>
                      <a:schemeClr val="tx1"/>
                    </a:solidFill>
                    <a:effectLst/>
                    <a:latin typeface="+mn-lt"/>
                    <a:ea typeface="+mn-ea"/>
                    <a:cs typeface="+mn-cs"/>
                  </a:rPr>
                  <a:t>µ_𝐸 𝐸</a:t>
                </a:r>
                <a:r>
                  <a:rPr lang="en-US" sz="1200" kern="1200" dirty="0">
                    <a:solidFill>
                      <a:schemeClr val="tx1"/>
                    </a:solidFill>
                    <a:effectLst/>
                    <a:latin typeface="+mn-lt"/>
                    <a:ea typeface="+mn-ea"/>
                    <a:cs typeface="+mn-cs"/>
                  </a:rPr>
                  <a:t> represents the natural degradation rate of effector cells.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624B2A56-7262-4E1D-BB00-36A4ED20D89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578598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relates the rate of a reaction (production/degradation) dP/dt  to the concentration</a:t>
            </a:r>
            <a:r>
              <a:rPr lang="en-US" baseline="0" dirty="0" smtClean="0"/>
              <a:t> of the substrate S</a:t>
            </a:r>
          </a:p>
          <a:p>
            <a:r>
              <a:rPr lang="en-US" baseline="0" dirty="0" smtClean="0"/>
              <a:t>S </a:t>
            </a:r>
            <a:r>
              <a:rPr lang="en-US" baseline="0" dirty="0" smtClean="0">
                <a:sym typeface="Wingdings" panose="05000000000000000000" pitchFamily="2" charset="2"/>
              </a:rPr>
              <a:t> P (product)</a:t>
            </a:r>
          </a:p>
          <a:p>
            <a:r>
              <a:rPr lang="en-US" baseline="0" dirty="0" smtClean="0">
                <a:sym typeface="Wingdings" panose="05000000000000000000" pitchFamily="2" charset="2"/>
              </a:rPr>
              <a:t>The production rate of P is limited by the max rate achieved by the system</a:t>
            </a:r>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31</a:t>
            </a:fld>
            <a:endParaRPr lang="en-US" dirty="0"/>
          </a:p>
        </p:txBody>
      </p:sp>
    </p:spTree>
    <p:extLst>
      <p:ext uri="{BB962C8B-B14F-4D97-AF65-F5344CB8AC3E}">
        <p14:creationId xmlns:p14="http://schemas.microsoft.com/office/powerpoint/2010/main" val="2804290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Rate of change of</a:t>
                </a:r>
                <a:r>
                  <a:rPr lang="en-US" sz="1200" kern="1200" baseline="0" dirty="0" smtClean="0">
                    <a:solidFill>
                      <a:schemeClr val="tx1"/>
                    </a:solidFill>
                    <a:effectLst/>
                    <a:latin typeface="+mn-lt"/>
                    <a:ea typeface="+mn-ea"/>
                    <a:cs typeface="+mn-cs"/>
                  </a:rPr>
                  <a:t> tumor cells</a:t>
                </a:r>
              </a:p>
              <a:p>
                <a:r>
                  <a:rPr lang="en-US" sz="1200" kern="1200" baseline="0" dirty="0" smtClean="0">
                    <a:solidFill>
                      <a:schemeClr val="tx1"/>
                    </a:solidFill>
                    <a:effectLst/>
                    <a:latin typeface="+mn-lt"/>
                    <a:ea typeface="+mn-ea"/>
                    <a:cs typeface="+mn-cs"/>
                  </a:rPr>
                  <a:t>-1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term represents logistic growth of the tumor</a:t>
                </a:r>
              </a:p>
              <a:p>
                <a:r>
                  <a:rPr lang="en-US" sz="1200" kern="1200" baseline="0" dirty="0" smtClean="0">
                    <a:solidFill>
                      <a:schemeClr val="tx1"/>
                    </a:solidFill>
                    <a:effectLst/>
                    <a:latin typeface="+mn-lt"/>
                    <a:ea typeface="+mn-ea"/>
                    <a:cs typeface="+mn-cs"/>
                  </a:rPr>
                  <a:t>-2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term </a:t>
                </a:r>
                <a:r>
                  <a:rPr lang="en-US" sz="1200" kern="1200" dirty="0" smtClean="0">
                    <a:solidFill>
                      <a:schemeClr val="tx1"/>
                    </a:solidFill>
                    <a:effectLst/>
                    <a:latin typeface="+mn-lt"/>
                    <a:ea typeface="+mn-ea"/>
                    <a:cs typeface="+mn-cs"/>
                  </a:rPr>
                  <a:t>represents tumor cell death by effector cells</a:t>
                </a:r>
              </a:p>
              <a:p>
                <a:r>
                  <a:rPr lang="en-US" sz="1200" kern="1200" dirty="0" smtClean="0">
                    <a:solidFill>
                      <a:schemeClr val="tx1"/>
                    </a:solidFill>
                    <a:effectLst/>
                    <a:latin typeface="+mn-lt"/>
                    <a:ea typeface="+mn-ea"/>
                    <a:cs typeface="+mn-cs"/>
                  </a:rPr>
                  <a:t>-3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term measures the amount of apoptosis induced by TNF-α triggered Fas-c in the presence of tumor cells</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Rate of change of effector cells</a:t>
                </a:r>
              </a:p>
              <a:p>
                <a:r>
                  <a:rPr lang="en-US" sz="1200" kern="1200" dirty="0" smtClean="0">
                    <a:solidFill>
                      <a:schemeClr val="tx1"/>
                    </a:solidFill>
                    <a:effectLst/>
                    <a:latin typeface="+mn-lt"/>
                    <a:ea typeface="+mn-ea"/>
                    <a:cs typeface="+mn-cs"/>
                  </a:rPr>
                  <a:t>-First term represents effector cells growth stimulated by TNF-α</a:t>
                </a:r>
              </a:p>
              <a:p>
                <a:r>
                  <a:rPr lang="en-US" sz="1200" kern="1200" dirty="0" smtClean="0">
                    <a:solidFill>
                      <a:schemeClr val="tx1"/>
                    </a:solidFill>
                    <a:effectLst/>
                    <a:latin typeface="+mn-lt"/>
                    <a:ea typeface="+mn-ea"/>
                    <a:cs typeface="+mn-cs"/>
                  </a:rPr>
                  <a:t>-effector cells are also stimulated by tumor cells </a:t>
                </a:r>
                <a:r>
                  <a:rPr lang="en-US" sz="1200" i="0" kern="1200">
                    <a:solidFill>
                      <a:schemeClr val="tx1"/>
                    </a:solidFill>
                    <a:effectLst/>
                    <a:latin typeface="+mn-lt"/>
                    <a:ea typeface="+mn-ea"/>
                    <a:cs typeface="+mn-cs"/>
                  </a:rPr>
                  <a:t>𝑐𝑇</a:t>
                </a:r>
                <a:r>
                  <a:rPr lang="en-US" sz="1200" kern="1200" dirty="0">
                    <a:solidFill>
                      <a:schemeClr val="tx1"/>
                    </a:solidFill>
                    <a:effectLst/>
                    <a:latin typeface="+mn-lt"/>
                    <a:ea typeface="+mn-ea"/>
                    <a:cs typeface="+mn-cs"/>
                  </a:rPr>
                  <a:t> where c is a measure of the tumor </a:t>
                </a:r>
                <a:r>
                  <a:rPr lang="en-US" sz="1200" kern="1200" dirty="0" smtClean="0">
                    <a:solidFill>
                      <a:schemeClr val="tx1"/>
                    </a:solidFill>
                    <a:effectLst/>
                    <a:latin typeface="+mn-lt"/>
                    <a:ea typeface="+mn-ea"/>
                    <a:cs typeface="+mn-cs"/>
                  </a:rPr>
                  <a:t>antigenicity</a:t>
                </a:r>
              </a:p>
              <a:p>
                <a:r>
                  <a:rPr lang="en-US" sz="1200" kern="1200" dirty="0" smtClean="0">
                    <a:solidFill>
                      <a:schemeClr val="tx1"/>
                    </a:solidFill>
                    <a:effectLst/>
                    <a:latin typeface="+mn-lt"/>
                    <a:ea typeface="+mn-ea"/>
                    <a:cs typeface="+mn-cs"/>
                  </a:rPr>
                  <a:t>-The last term </a:t>
                </a:r>
                <a:r>
                  <a:rPr lang="en-US" sz="1200" i="0" kern="1200">
                    <a:solidFill>
                      <a:schemeClr val="tx1"/>
                    </a:solidFill>
                    <a:effectLst/>
                    <a:latin typeface="+mn-lt"/>
                    <a:ea typeface="+mn-ea"/>
                    <a:cs typeface="+mn-cs"/>
                  </a:rPr>
                  <a:t>µ_𝐸 𝐸</a:t>
                </a:r>
                <a:r>
                  <a:rPr lang="en-US" sz="1200" kern="1200" dirty="0">
                    <a:solidFill>
                      <a:schemeClr val="tx1"/>
                    </a:solidFill>
                    <a:effectLst/>
                    <a:latin typeface="+mn-lt"/>
                    <a:ea typeface="+mn-ea"/>
                    <a:cs typeface="+mn-cs"/>
                  </a:rPr>
                  <a:t> represents the natural degradation rate of effector cells.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624B2A56-7262-4E1D-BB00-36A4ED20D897}" type="slidenum">
              <a:rPr lang="en-US" smtClean="0"/>
              <a:t>32</a:t>
            </a:fld>
            <a:endParaRPr lang="en-US" dirty="0"/>
          </a:p>
        </p:txBody>
      </p:sp>
    </p:spTree>
    <p:extLst>
      <p:ext uri="{BB962C8B-B14F-4D97-AF65-F5344CB8AC3E}">
        <p14:creationId xmlns:p14="http://schemas.microsoft.com/office/powerpoint/2010/main" val="2578598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Rate of change of cytokine tnf-alpha</a:t>
                </a:r>
              </a:p>
              <a:p>
                <a:endParaRPr lang="en-US" sz="1200" kern="1200" dirty="0" smtClean="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Rate of change of effector cells</a:t>
                </a:r>
              </a:p>
              <a:p>
                <a:r>
                  <a:rPr lang="en-US" sz="1200" kern="1200" dirty="0" smtClean="0">
                    <a:solidFill>
                      <a:schemeClr val="tx1"/>
                    </a:solidFill>
                    <a:effectLst/>
                    <a:latin typeface="+mn-lt"/>
                    <a:ea typeface="+mn-ea"/>
                    <a:cs typeface="+mn-cs"/>
                  </a:rPr>
                  <a:t>-First term represents effector cells growth stimulated by TNF-α</a:t>
                </a:r>
              </a:p>
              <a:p>
                <a:r>
                  <a:rPr lang="en-US" sz="1200" kern="1200" dirty="0" smtClean="0">
                    <a:solidFill>
                      <a:schemeClr val="tx1"/>
                    </a:solidFill>
                    <a:effectLst/>
                    <a:latin typeface="+mn-lt"/>
                    <a:ea typeface="+mn-ea"/>
                    <a:cs typeface="+mn-cs"/>
                  </a:rPr>
                  <a:t>-effector cells are also stimulated by tumor cells </a:t>
                </a:r>
                <a:r>
                  <a:rPr lang="en-US" sz="1200" i="0" kern="1200">
                    <a:solidFill>
                      <a:schemeClr val="tx1"/>
                    </a:solidFill>
                    <a:effectLst/>
                    <a:latin typeface="+mn-lt"/>
                    <a:ea typeface="+mn-ea"/>
                    <a:cs typeface="+mn-cs"/>
                  </a:rPr>
                  <a:t>𝑐𝑇</a:t>
                </a:r>
                <a:r>
                  <a:rPr lang="en-US" sz="1200" kern="1200" dirty="0">
                    <a:solidFill>
                      <a:schemeClr val="tx1"/>
                    </a:solidFill>
                    <a:effectLst/>
                    <a:latin typeface="+mn-lt"/>
                    <a:ea typeface="+mn-ea"/>
                    <a:cs typeface="+mn-cs"/>
                  </a:rPr>
                  <a:t> where c is a measure of the tumor </a:t>
                </a:r>
                <a:r>
                  <a:rPr lang="en-US" sz="1200" kern="1200" dirty="0" smtClean="0">
                    <a:solidFill>
                      <a:schemeClr val="tx1"/>
                    </a:solidFill>
                    <a:effectLst/>
                    <a:latin typeface="+mn-lt"/>
                    <a:ea typeface="+mn-ea"/>
                    <a:cs typeface="+mn-cs"/>
                  </a:rPr>
                  <a:t>antigenicity</a:t>
                </a:r>
              </a:p>
              <a:p>
                <a:r>
                  <a:rPr lang="en-US" sz="1200" kern="1200" dirty="0" smtClean="0">
                    <a:solidFill>
                      <a:schemeClr val="tx1"/>
                    </a:solidFill>
                    <a:effectLst/>
                    <a:latin typeface="+mn-lt"/>
                    <a:ea typeface="+mn-ea"/>
                    <a:cs typeface="+mn-cs"/>
                  </a:rPr>
                  <a:t>-The last term </a:t>
                </a:r>
                <a:r>
                  <a:rPr lang="en-US" sz="1200" i="0" kern="1200">
                    <a:solidFill>
                      <a:schemeClr val="tx1"/>
                    </a:solidFill>
                    <a:effectLst/>
                    <a:latin typeface="+mn-lt"/>
                    <a:ea typeface="+mn-ea"/>
                    <a:cs typeface="+mn-cs"/>
                  </a:rPr>
                  <a:t>µ_𝐸 𝐸</a:t>
                </a:r>
                <a:r>
                  <a:rPr lang="en-US" sz="1200" kern="1200" dirty="0">
                    <a:solidFill>
                      <a:schemeClr val="tx1"/>
                    </a:solidFill>
                    <a:effectLst/>
                    <a:latin typeface="+mn-lt"/>
                    <a:ea typeface="+mn-ea"/>
                    <a:cs typeface="+mn-cs"/>
                  </a:rPr>
                  <a:t> represents the natural degradation rate of effector cells.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624B2A56-7262-4E1D-BB00-36A4ED20D897}" type="slidenum">
              <a:rPr lang="en-US" smtClean="0"/>
              <a:t>33</a:t>
            </a:fld>
            <a:endParaRPr lang="en-US" dirty="0"/>
          </a:p>
        </p:txBody>
      </p:sp>
    </p:spTree>
    <p:extLst>
      <p:ext uri="{BB962C8B-B14F-4D97-AF65-F5344CB8AC3E}">
        <p14:creationId xmlns:p14="http://schemas.microsoft.com/office/powerpoint/2010/main" val="2578598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Fas-c has been shown to be a potent killer gene which is the basis for an effective anti-angiogenic gene therapy </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Rate of change of effector cells</a:t>
                </a:r>
              </a:p>
              <a:p>
                <a:r>
                  <a:rPr lang="en-US" sz="1200" kern="1200" dirty="0" smtClean="0">
                    <a:solidFill>
                      <a:schemeClr val="tx1"/>
                    </a:solidFill>
                    <a:effectLst/>
                    <a:latin typeface="+mn-lt"/>
                    <a:ea typeface="+mn-ea"/>
                    <a:cs typeface="+mn-cs"/>
                  </a:rPr>
                  <a:t>-First term represents effector cells growth stimulated by TNF-α</a:t>
                </a:r>
              </a:p>
              <a:p>
                <a:r>
                  <a:rPr lang="en-US" sz="1200" kern="1200" dirty="0" smtClean="0">
                    <a:solidFill>
                      <a:schemeClr val="tx1"/>
                    </a:solidFill>
                    <a:effectLst/>
                    <a:latin typeface="+mn-lt"/>
                    <a:ea typeface="+mn-ea"/>
                    <a:cs typeface="+mn-cs"/>
                  </a:rPr>
                  <a:t>-effector cells are also stimulated by tumor cells </a:t>
                </a:r>
                <a:r>
                  <a:rPr lang="en-US" sz="1200" i="0" kern="1200">
                    <a:solidFill>
                      <a:schemeClr val="tx1"/>
                    </a:solidFill>
                    <a:effectLst/>
                    <a:latin typeface="+mn-lt"/>
                    <a:ea typeface="+mn-ea"/>
                    <a:cs typeface="+mn-cs"/>
                  </a:rPr>
                  <a:t>𝑐𝑇</a:t>
                </a:r>
                <a:r>
                  <a:rPr lang="en-US" sz="1200" kern="1200" dirty="0">
                    <a:solidFill>
                      <a:schemeClr val="tx1"/>
                    </a:solidFill>
                    <a:effectLst/>
                    <a:latin typeface="+mn-lt"/>
                    <a:ea typeface="+mn-ea"/>
                    <a:cs typeface="+mn-cs"/>
                  </a:rPr>
                  <a:t> where c is a measure of the tumor </a:t>
                </a:r>
                <a:r>
                  <a:rPr lang="en-US" sz="1200" kern="1200" dirty="0" smtClean="0">
                    <a:solidFill>
                      <a:schemeClr val="tx1"/>
                    </a:solidFill>
                    <a:effectLst/>
                    <a:latin typeface="+mn-lt"/>
                    <a:ea typeface="+mn-ea"/>
                    <a:cs typeface="+mn-cs"/>
                  </a:rPr>
                  <a:t>antigenicity</a:t>
                </a:r>
              </a:p>
              <a:p>
                <a:r>
                  <a:rPr lang="en-US" sz="1200" kern="1200" dirty="0" smtClean="0">
                    <a:solidFill>
                      <a:schemeClr val="tx1"/>
                    </a:solidFill>
                    <a:effectLst/>
                    <a:latin typeface="+mn-lt"/>
                    <a:ea typeface="+mn-ea"/>
                    <a:cs typeface="+mn-cs"/>
                  </a:rPr>
                  <a:t>-The last term </a:t>
                </a:r>
                <a:r>
                  <a:rPr lang="en-US" sz="1200" i="0" kern="1200">
                    <a:solidFill>
                      <a:schemeClr val="tx1"/>
                    </a:solidFill>
                    <a:effectLst/>
                    <a:latin typeface="+mn-lt"/>
                    <a:ea typeface="+mn-ea"/>
                    <a:cs typeface="+mn-cs"/>
                  </a:rPr>
                  <a:t>µ_𝐸 𝐸</a:t>
                </a:r>
                <a:r>
                  <a:rPr lang="en-US" sz="1200" kern="1200" dirty="0">
                    <a:solidFill>
                      <a:schemeClr val="tx1"/>
                    </a:solidFill>
                    <a:effectLst/>
                    <a:latin typeface="+mn-lt"/>
                    <a:ea typeface="+mn-ea"/>
                    <a:cs typeface="+mn-cs"/>
                  </a:rPr>
                  <a:t> represents the natural degradation rate of effector cells.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624B2A56-7262-4E1D-BB00-36A4ED20D897}" type="slidenum">
              <a:rPr lang="en-US" smtClean="0"/>
              <a:t>34</a:t>
            </a:fld>
            <a:endParaRPr lang="en-US" dirty="0"/>
          </a:p>
        </p:txBody>
      </p:sp>
    </p:spTree>
    <p:extLst>
      <p:ext uri="{BB962C8B-B14F-4D97-AF65-F5344CB8AC3E}">
        <p14:creationId xmlns:p14="http://schemas.microsoft.com/office/powerpoint/2010/main" val="2578598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Table lists all parameter values used in the development of this mathematical model</a:t>
                </a:r>
              </a:p>
              <a:p>
                <a14:m>
                  <m:oMath xmlns:m="http://schemas.openxmlformats.org/officeDocument/2006/math">
                    <m:sSub>
                      <m:sSubPr>
                        <m:ctrlPr>
                          <a:rPr lang="en-US" sz="1200" i="1" kern="1200" smtClean="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µ</m:t>
                        </m:r>
                      </m:e>
                      <m:sub>
                        <m:r>
                          <a:rPr lang="en-US" sz="1200" i="1" kern="1200">
                            <a:solidFill>
                              <a:schemeClr val="tx1"/>
                            </a:solidFill>
                            <a:effectLst/>
                            <a:latin typeface="Cambria Math"/>
                            <a:ea typeface="+mn-ea"/>
                            <a:cs typeface="+mn-cs"/>
                          </a:rPr>
                          <m:t>𝐸</m:t>
                        </m:r>
                      </m:sub>
                    </m:sSub>
                    <m:r>
                      <a:rPr lang="en-US" sz="1200" i="1" kern="1200">
                        <a:solidFill>
                          <a:schemeClr val="tx1"/>
                        </a:solidFill>
                        <a:effectLst/>
                        <a:latin typeface="Cambria Math"/>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𝑔</m:t>
                        </m:r>
                      </m:e>
                      <m:sub>
                        <m:r>
                          <a:rPr lang="en-US" sz="1200" i="1" kern="1200">
                            <a:solidFill>
                              <a:schemeClr val="tx1"/>
                            </a:solidFill>
                            <a:effectLst/>
                            <a:latin typeface="Cambria Math"/>
                            <a:ea typeface="+mn-ea"/>
                            <a:cs typeface="+mn-cs"/>
                          </a:rPr>
                          <m:t>𝑇</m:t>
                        </m:r>
                      </m:sub>
                    </m:sSub>
                    <m:r>
                      <a:rPr lang="en-US" sz="1200" i="1" kern="1200">
                        <a:solidFill>
                          <a:schemeClr val="tx1"/>
                        </a:solidFill>
                        <a:effectLst/>
                        <a:latin typeface="Cambria Math"/>
                        <a:ea typeface="+mn-ea"/>
                        <a:cs typeface="+mn-cs"/>
                      </a:rPr>
                      <m:t> ,</m:t>
                    </m:r>
                    <m:r>
                      <a:rPr lang="en-US" sz="1200" i="1" kern="1200">
                        <a:solidFill>
                          <a:schemeClr val="tx1"/>
                        </a:solidFill>
                        <a:effectLst/>
                        <a:latin typeface="Cambria Math"/>
                        <a:ea typeface="+mn-ea"/>
                        <a:cs typeface="+mn-cs"/>
                      </a:rPr>
                      <m:t>𝑐</m:t>
                    </m:r>
                    <m:r>
                      <a:rPr lang="en-US" sz="1200" i="1" kern="1200">
                        <a:solidFill>
                          <a:schemeClr val="tx1"/>
                        </a:solidFill>
                        <a:effectLst/>
                        <a:latin typeface="Cambria Math"/>
                        <a:ea typeface="+mn-ea"/>
                        <a:cs typeface="+mn-cs"/>
                      </a:rPr>
                      <m:t>, </m:t>
                    </m:r>
                    <m:r>
                      <a:rPr lang="en-US" sz="1200" i="1" kern="1200">
                        <a:solidFill>
                          <a:schemeClr val="tx1"/>
                        </a:solidFill>
                        <a:effectLst/>
                        <a:latin typeface="Cambria Math"/>
                        <a:ea typeface="+mn-ea"/>
                        <a:cs typeface="+mn-cs"/>
                      </a:rPr>
                      <m:t>𝑟</m:t>
                    </m:r>
                    <m:r>
                      <a:rPr lang="en-US" sz="1200" i="1" kern="1200">
                        <a:solidFill>
                          <a:schemeClr val="tx1"/>
                        </a:solidFill>
                        <a:effectLst/>
                        <a:latin typeface="Cambria Math"/>
                        <a:ea typeface="+mn-ea"/>
                        <a:cs typeface="+mn-cs"/>
                      </a:rPr>
                      <m:t> ,</m:t>
                    </m:r>
                    <m:r>
                      <a:rPr lang="en-US" sz="1200" i="1" kern="1200">
                        <a:solidFill>
                          <a:schemeClr val="tx1"/>
                        </a:solidFill>
                        <a:effectLst/>
                        <a:latin typeface="Cambria Math"/>
                        <a:ea typeface="+mn-ea"/>
                        <a:cs typeface="+mn-cs"/>
                      </a:rPr>
                      <m:t>𝑏</m:t>
                    </m:r>
                    <m:r>
                      <a:rPr lang="en-US" sz="1200" i="1" kern="1200">
                        <a:solidFill>
                          <a:schemeClr val="tx1"/>
                        </a:solidFill>
                        <a:effectLst/>
                        <a:latin typeface="Cambria Math"/>
                        <a:ea typeface="+mn-ea"/>
                        <a:cs typeface="+mn-cs"/>
                      </a:rPr>
                      <m:t>, </m:t>
                    </m:r>
                    <m:r>
                      <a:rPr lang="en-US" sz="1200" i="1" kern="1200">
                        <a:solidFill>
                          <a:schemeClr val="tx1"/>
                        </a:solidFill>
                        <a:effectLst/>
                        <a:latin typeface="Cambria Math"/>
                        <a:ea typeface="+mn-ea"/>
                        <a:cs typeface="+mn-cs"/>
                      </a:rPr>
                      <m:t>𝑎</m:t>
                    </m:r>
                  </m:oMath>
                </a14:m>
                <a:r>
                  <a:rPr lang="en-US" sz="1200" kern="1200" dirty="0">
                    <a:solidFill>
                      <a:schemeClr val="tx1"/>
                    </a:solidFill>
                    <a:effectLst/>
                    <a:latin typeface="+mn-lt"/>
                    <a:ea typeface="+mn-ea"/>
                    <a:cs typeface="+mn-cs"/>
                  </a:rPr>
                  <a:t> are obtained from </a:t>
                </a:r>
                <a:r>
                  <a:rPr lang="en-US" sz="1200" kern="1200" dirty="0" smtClean="0">
                    <a:solidFill>
                      <a:schemeClr val="tx1"/>
                    </a:solidFill>
                    <a:effectLst/>
                    <a:latin typeface="+mn-lt"/>
                    <a:ea typeface="+mn-ea"/>
                    <a:cs typeface="+mn-cs"/>
                  </a:rPr>
                  <a:t>litterature</a:t>
                </a:r>
              </a:p>
              <a:p>
                <a:r>
                  <a:rPr lang="en-US" sz="1200" kern="1200" dirty="0" smtClean="0">
                    <a:solidFill>
                      <a:schemeClr val="tx1"/>
                    </a:solidFill>
                    <a:effectLst/>
                    <a:latin typeface="+mn-lt"/>
                    <a:ea typeface="+mn-ea"/>
                    <a:cs typeface="+mn-cs"/>
                  </a:rPr>
                  <a:t>The half saturation constant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𝑔</m:t>
                        </m:r>
                      </m:e>
                      <m:sub>
                        <m:r>
                          <a:rPr lang="en-US" sz="1200" i="1" kern="1200">
                            <a:solidFill>
                              <a:schemeClr val="tx1"/>
                            </a:solidFill>
                            <a:effectLst/>
                            <a:latin typeface="Cambria Math"/>
                            <a:ea typeface="+mn-ea"/>
                            <a:cs typeface="+mn-cs"/>
                          </a:rPr>
                          <m:t>𝐸</m:t>
                        </m:r>
                      </m:sub>
                    </m:sSub>
                  </m:oMath>
                </a14:m>
                <a:r>
                  <a:rPr lang="en-US" sz="1200" kern="1200" dirty="0">
                    <a:solidFill>
                      <a:schemeClr val="tx1"/>
                    </a:solidFill>
                    <a:effectLst/>
                    <a:latin typeface="+mn-lt"/>
                    <a:ea typeface="+mn-ea"/>
                    <a:cs typeface="+mn-cs"/>
                  </a:rPr>
                  <a:t>is TNF-α concentration that corresponds to half of the maximum production rate of effector cells</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Table lists all parameter values used in the development of this mathematical model</a:t>
                </a:r>
              </a:p>
              <a:p>
                <a:r>
                  <a:rPr lang="en-US" sz="1200" i="0" kern="1200">
                    <a:solidFill>
                      <a:schemeClr val="tx1"/>
                    </a:solidFill>
                    <a:effectLst/>
                    <a:latin typeface="+mn-lt"/>
                    <a:ea typeface="+mn-ea"/>
                    <a:cs typeface="+mn-cs"/>
                  </a:rPr>
                  <a:t>µ</a:t>
                </a:r>
                <a:r>
                  <a:rPr lang="en-US" sz="1200" i="0" kern="1200" smtClean="0">
                    <a:solidFill>
                      <a:schemeClr val="tx1"/>
                    </a:solidFill>
                    <a:effectLst/>
                    <a:latin typeface="+mn-lt"/>
                    <a:ea typeface="+mn-ea"/>
                    <a:cs typeface="+mn-cs"/>
                  </a:rPr>
                  <a:t>_</a:t>
                </a:r>
                <a:r>
                  <a:rPr lang="en-US" sz="1200" i="0" kern="1200">
                    <a:solidFill>
                      <a:schemeClr val="tx1"/>
                    </a:solidFill>
                    <a:effectLst/>
                    <a:latin typeface="+mn-lt"/>
                    <a:ea typeface="+mn-ea"/>
                    <a:cs typeface="+mn-cs"/>
                  </a:rPr>
                  <a:t>𝐸, 𝑔_𝑇  ,𝑐, 𝑟 ,𝑏, 𝑎</a:t>
                </a:r>
                <a:r>
                  <a:rPr lang="en-US" sz="1200" kern="1200" dirty="0">
                    <a:solidFill>
                      <a:schemeClr val="tx1"/>
                    </a:solidFill>
                    <a:effectLst/>
                    <a:latin typeface="+mn-lt"/>
                    <a:ea typeface="+mn-ea"/>
                    <a:cs typeface="+mn-cs"/>
                  </a:rPr>
                  <a:t> are obtained from </a:t>
                </a:r>
                <a:r>
                  <a:rPr lang="en-US" sz="1200" kern="1200" dirty="0" smtClean="0">
                    <a:solidFill>
                      <a:schemeClr val="tx1"/>
                    </a:solidFill>
                    <a:effectLst/>
                    <a:latin typeface="+mn-lt"/>
                    <a:ea typeface="+mn-ea"/>
                    <a:cs typeface="+mn-cs"/>
                  </a:rPr>
                  <a:t>litterature</a:t>
                </a:r>
              </a:p>
              <a:p>
                <a:r>
                  <a:rPr lang="en-US" sz="1200" kern="1200" dirty="0" smtClean="0">
                    <a:solidFill>
                      <a:schemeClr val="tx1"/>
                    </a:solidFill>
                    <a:effectLst/>
                    <a:latin typeface="+mn-lt"/>
                    <a:ea typeface="+mn-ea"/>
                    <a:cs typeface="+mn-cs"/>
                  </a:rPr>
                  <a:t>The half saturation constant </a:t>
                </a:r>
                <a:r>
                  <a:rPr lang="en-US" sz="1200" i="0" kern="1200">
                    <a:solidFill>
                      <a:schemeClr val="tx1"/>
                    </a:solidFill>
                    <a:effectLst/>
                    <a:latin typeface="+mn-lt"/>
                    <a:ea typeface="+mn-ea"/>
                    <a:cs typeface="+mn-cs"/>
                  </a:rPr>
                  <a:t>𝑔_𝐸</a:t>
                </a:r>
                <a:r>
                  <a:rPr lang="en-US" sz="1200" kern="1200" dirty="0">
                    <a:solidFill>
                      <a:schemeClr val="tx1"/>
                    </a:solidFill>
                    <a:effectLst/>
                    <a:latin typeface="+mn-lt"/>
                    <a:ea typeface="+mn-ea"/>
                    <a:cs typeface="+mn-cs"/>
                  </a:rPr>
                  <a:t>is TNF-α concentration that corresponds to half of the maximum production rate of effector cells</a:t>
                </a:r>
                <a:endParaRPr lang="en-US" dirty="0"/>
              </a:p>
            </p:txBody>
          </p:sp>
        </mc:Fallback>
      </mc:AlternateContent>
      <p:sp>
        <p:nvSpPr>
          <p:cNvPr id="4" name="Slide Number Placeholder 3"/>
          <p:cNvSpPr>
            <a:spLocks noGrp="1"/>
          </p:cNvSpPr>
          <p:nvPr>
            <p:ph type="sldNum" sz="quarter" idx="10"/>
          </p:nvPr>
        </p:nvSpPr>
        <p:spPr/>
        <p:txBody>
          <a:bodyPr/>
          <a:lstStyle/>
          <a:p>
            <a:fld id="{624B2A56-7262-4E1D-BB00-36A4ED20D897}" type="slidenum">
              <a:rPr lang="en-US" smtClean="0"/>
              <a:t>35</a:t>
            </a:fld>
            <a:endParaRPr lang="en-US" dirty="0"/>
          </a:p>
        </p:txBody>
      </p:sp>
    </p:spTree>
    <p:extLst>
      <p:ext uri="{BB962C8B-B14F-4D97-AF65-F5344CB8AC3E}">
        <p14:creationId xmlns:p14="http://schemas.microsoft.com/office/powerpoint/2010/main" val="1881485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better understand the dynamic of the model, it is necessary to study the system without gene therapy (F=0)</a:t>
            </a:r>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37</a:t>
            </a:fld>
            <a:endParaRPr lang="en-US" dirty="0"/>
          </a:p>
        </p:txBody>
      </p:sp>
    </p:spTree>
    <p:extLst>
      <p:ext uri="{BB962C8B-B14F-4D97-AF65-F5344CB8AC3E}">
        <p14:creationId xmlns:p14="http://schemas.microsoft.com/office/powerpoint/2010/main" val="3613440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Trivial equilibrium point</a:t>
            </a:r>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38</a:t>
            </a:fld>
            <a:endParaRPr lang="en-US" dirty="0"/>
          </a:p>
        </p:txBody>
      </p:sp>
    </p:spTree>
    <p:extLst>
      <p:ext uri="{BB962C8B-B14F-4D97-AF65-F5344CB8AC3E}">
        <p14:creationId xmlns:p14="http://schemas.microsoft.com/office/powerpoint/2010/main" val="3613440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eigenvalues are real and have opposite signs. The solution of the system approach asymptotically the eigenvector associated with positive eigenvalue</a:t>
            </a:r>
          </a:p>
          <a:p>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39</a:t>
            </a:fld>
            <a:endParaRPr lang="en-US" dirty="0"/>
          </a:p>
        </p:txBody>
      </p:sp>
    </p:spTree>
    <p:extLst>
      <p:ext uri="{BB962C8B-B14F-4D97-AF65-F5344CB8AC3E}">
        <p14:creationId xmlns:p14="http://schemas.microsoft.com/office/powerpoint/2010/main" val="4166438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trivial equilibrium point is not realistic since it corresponds to zero tumor, effector and TNF-α cell population.</a:t>
            </a:r>
          </a:p>
          <a:p>
            <a:r>
              <a:rPr lang="en-US" sz="1200" kern="1200" dirty="0" smtClean="0">
                <a:solidFill>
                  <a:schemeClr val="tx1"/>
                </a:solidFill>
                <a:effectLst/>
                <a:latin typeface="+mn-lt"/>
                <a:ea typeface="+mn-ea"/>
                <a:cs typeface="+mn-cs"/>
              </a:rPr>
              <a:t>-For therapy purposes, we consider nonzero coexisting equilibrium points with small tumor mass T and large population of E</a:t>
            </a:r>
          </a:p>
          <a:p>
            <a:r>
              <a:rPr lang="en-US" sz="1200" kern="1200" dirty="0" smtClean="0">
                <a:solidFill>
                  <a:schemeClr val="tx1"/>
                </a:solidFill>
                <a:effectLst/>
                <a:latin typeface="+mn-lt"/>
                <a:ea typeface="+mn-ea"/>
                <a:cs typeface="+mn-cs"/>
              </a:rPr>
              <a:t>-Another interesting point is</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case of tumor persistent equilibrium</a:t>
            </a:r>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40</a:t>
            </a:fld>
            <a:endParaRPr lang="en-US" dirty="0"/>
          </a:p>
        </p:txBody>
      </p:sp>
    </p:spTree>
    <p:extLst>
      <p:ext uri="{BB962C8B-B14F-4D97-AF65-F5344CB8AC3E}">
        <p14:creationId xmlns:p14="http://schemas.microsoft.com/office/powerpoint/2010/main" val="105899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Zenograft</a:t>
            </a:r>
            <a:endParaRPr lang="en-US" dirty="0" smtClean="0"/>
          </a:p>
          <a:p>
            <a:r>
              <a:rPr lang="en-US" sz="1200" b="0" i="0" kern="1200" dirty="0" smtClean="0">
                <a:solidFill>
                  <a:schemeClr val="tx1"/>
                </a:solidFill>
                <a:effectLst/>
                <a:latin typeface="+mn-lt"/>
                <a:ea typeface="+mn-ea"/>
                <a:cs typeface="+mn-cs"/>
              </a:rPr>
              <a:t>A surgical graft of tissue from one species to an unlike species </a:t>
            </a:r>
            <a:endParaRPr lang="en-US" dirty="0" smtClean="0"/>
          </a:p>
          <a:p>
            <a:r>
              <a:rPr lang="en-US" sz="1200" kern="1200" dirty="0" smtClean="0">
                <a:solidFill>
                  <a:schemeClr val="tx1"/>
                </a:solidFill>
                <a:effectLst/>
                <a:latin typeface="+mn-lt"/>
                <a:ea typeface="+mn-ea"/>
                <a:cs typeface="+mn-cs"/>
              </a:rPr>
              <a:t>luciferase : tumor marker</a:t>
            </a:r>
          </a:p>
          <a:p>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541175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absence of treatment, tumor cells progressively increase (first 25 days) during this time the immune system is activated by increased production of effector cells (first 55 days). After the immune system is activated, tumor cells begin to decrease reaching a stable state. Since the cytokine TNF-α are produced by effector cells, it is expected that an increase in the production of effector cells corresponds to an increase in TNF-α.</a:t>
            </a:r>
          </a:p>
          <a:p>
            <a:r>
              <a:rPr lang="en-US" dirty="0" smtClean="0"/>
              <a:t>-Immune cells</a:t>
            </a:r>
            <a:r>
              <a:rPr lang="en-US" baseline="0" dirty="0" smtClean="0"/>
              <a:t> is not enough to drive tumor to low stable state</a:t>
            </a:r>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41</a:t>
            </a:fld>
            <a:endParaRPr lang="en-US" dirty="0"/>
          </a:p>
        </p:txBody>
      </p:sp>
    </p:spTree>
    <p:extLst>
      <p:ext uri="{BB962C8B-B14F-4D97-AF65-F5344CB8AC3E}">
        <p14:creationId xmlns:p14="http://schemas.microsoft.com/office/powerpoint/2010/main" val="549010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some parameters vary over a range of values, a parameter sensitivity analysis is performed on the model</a:t>
            </a:r>
          </a:p>
          <a:p>
            <a:r>
              <a:rPr lang="en-US" sz="1200" kern="1200" dirty="0" smtClean="0">
                <a:solidFill>
                  <a:schemeClr val="tx1"/>
                </a:solidFill>
                <a:effectLst/>
                <a:latin typeface="+mn-lt"/>
                <a:ea typeface="+mn-ea"/>
                <a:cs typeface="+mn-cs"/>
              </a:rPr>
              <a:t>-our model is most sensitive to the tumor antigenicity c and the maximum rate of anti-proliferation effect of TNF α.</a:t>
            </a:r>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42</a:t>
            </a:fld>
            <a:endParaRPr lang="en-US" dirty="0"/>
          </a:p>
        </p:txBody>
      </p:sp>
    </p:spTree>
    <p:extLst>
      <p:ext uri="{BB962C8B-B14F-4D97-AF65-F5344CB8AC3E}">
        <p14:creationId xmlns:p14="http://schemas.microsoft.com/office/powerpoint/2010/main" val="1860787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benefit of increasing the anti-proliferation effect of TNF-α on tumor cells for two different tumor antigenicity values c=0.035 (Figure 24, a,b,c) and </a:t>
                </a:r>
                <a14:m>
                  <m:oMath xmlns:m="http://schemas.openxmlformats.org/officeDocument/2006/math">
                    <m:r>
                      <a:rPr lang="en-US" sz="1200" i="1" kern="1200">
                        <a:solidFill>
                          <a:schemeClr val="tx1"/>
                        </a:solidFill>
                        <a:effectLst/>
                        <a:latin typeface="Cambria Math"/>
                        <a:ea typeface="+mn-ea"/>
                        <a:cs typeface="+mn-cs"/>
                      </a:rPr>
                      <m:t>𝑐</m:t>
                    </m:r>
                    <m:r>
                      <a:rPr lang="en-US" sz="1200" i="1" kern="1200">
                        <a:solidFill>
                          <a:schemeClr val="tx1"/>
                        </a:solidFill>
                        <a:effectLst/>
                        <a:latin typeface="Cambria Math"/>
                        <a:ea typeface="+mn-ea"/>
                        <a:cs typeface="+mn-cs"/>
                      </a:rPr>
                      <m:t>=5 </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a:ea typeface="+mn-ea"/>
                            <a:cs typeface="+mn-cs"/>
                          </a:rPr>
                          <m:t>10</m:t>
                        </m:r>
                      </m:e>
                      <m:sup>
                        <m:r>
                          <a:rPr lang="en-US" sz="1200" i="1" kern="1200">
                            <a:solidFill>
                              <a:schemeClr val="tx1"/>
                            </a:solidFill>
                            <a:effectLst/>
                            <a:latin typeface="Cambria Math"/>
                            <a:ea typeface="+mn-ea"/>
                            <a:cs typeface="+mn-cs"/>
                          </a:rPr>
                          <m:t>−5</m:t>
                        </m:r>
                      </m:sup>
                    </m:sSup>
                  </m:oMath>
                </a14:m>
                <a:r>
                  <a:rPr lang="en-US" sz="1200" kern="1200" dirty="0">
                    <a:solidFill>
                      <a:schemeClr val="tx1"/>
                    </a:solidFill>
                    <a:effectLst/>
                    <a:latin typeface="+mn-lt"/>
                    <a:ea typeface="+mn-ea"/>
                    <a:cs typeface="+mn-cs"/>
                  </a:rPr>
                  <a:t>  (Figure 24, d,e,f). The maximum rate of anti-proliferation effect of TNF α is varied from α=0.0001 to α=0.1.</a:t>
                </a:r>
              </a:p>
              <a:p>
                <a:r>
                  <a:rPr lang="en-US" sz="1200" kern="1200" dirty="0" smtClean="0">
                    <a:solidFill>
                      <a:schemeClr val="tx1"/>
                    </a:solidFill>
                    <a:effectLst/>
                    <a:latin typeface="+mn-lt"/>
                    <a:ea typeface="+mn-ea"/>
                    <a:cs typeface="+mn-cs"/>
                  </a:rPr>
                  <a:t>-For unrecognizable tumor with a low tumor antigenicity parameter ( </a:t>
                </a:r>
                <a14:m>
                  <m:oMath xmlns:m="http://schemas.openxmlformats.org/officeDocument/2006/math">
                    <m:r>
                      <a:rPr lang="en-US" sz="1200" i="1" kern="1200">
                        <a:solidFill>
                          <a:schemeClr val="tx1"/>
                        </a:solidFill>
                        <a:effectLst/>
                        <a:latin typeface="Cambria Math"/>
                        <a:ea typeface="+mn-ea"/>
                        <a:cs typeface="+mn-cs"/>
                      </a:rPr>
                      <m:t>𝑐</m:t>
                    </m:r>
                    <m:r>
                      <a:rPr lang="en-US" sz="1200" i="1" kern="1200">
                        <a:solidFill>
                          <a:schemeClr val="tx1"/>
                        </a:solidFill>
                        <a:effectLst/>
                        <a:latin typeface="Cambria Math"/>
                        <a:ea typeface="+mn-ea"/>
                        <a:cs typeface="+mn-cs"/>
                      </a:rPr>
                      <m:t>=5 </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a:ea typeface="+mn-ea"/>
                            <a:cs typeface="+mn-cs"/>
                          </a:rPr>
                          <m:t>10</m:t>
                        </m:r>
                      </m:e>
                      <m:sup>
                        <m:r>
                          <a:rPr lang="en-US" sz="1200" i="1" kern="1200">
                            <a:solidFill>
                              <a:schemeClr val="tx1"/>
                            </a:solidFill>
                            <a:effectLst/>
                            <a:latin typeface="Cambria Math"/>
                            <a:ea typeface="+mn-ea"/>
                            <a:cs typeface="+mn-cs"/>
                          </a:rPr>
                          <m:t>−5</m:t>
                        </m:r>
                      </m:sup>
                    </m:sSup>
                    <m:r>
                      <a:rPr lang="en-US" sz="1200" i="1" kern="1200">
                        <a:solidFill>
                          <a:schemeClr val="tx1"/>
                        </a:solidFill>
                        <a:effectLst/>
                        <a:latin typeface="Cambria Math"/>
                        <a:ea typeface="+mn-ea"/>
                        <a:cs typeface="+mn-cs"/>
                      </a:rPr>
                      <m:t>)</m:t>
                    </m:r>
                  </m:oMath>
                </a14:m>
                <a:r>
                  <a:rPr lang="en-US" sz="1200" kern="1200" dirty="0">
                    <a:solidFill>
                      <a:schemeClr val="tx1"/>
                    </a:solidFill>
                    <a:effectLst/>
                    <a:latin typeface="+mn-lt"/>
                    <a:ea typeface="+mn-ea"/>
                    <a:cs typeface="+mn-cs"/>
                  </a:rPr>
                  <a:t>, the anti-proliferation effect of TNF-α on tumor cells is expected to be low which explains the unstable behavior of tumor cells ( d,e). When the anti-proliferation effect of TNF-α is increased (α=0.1), the tumor is stabilized (Figure 24 f ). </a:t>
                </a:r>
              </a:p>
              <a:p>
                <a:r>
                  <a:rPr lang="en-US" sz="1200" kern="1200" dirty="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For </a:t>
                </a:r>
                <a:r>
                  <a:rPr lang="en-US" sz="1200" kern="1200" dirty="0">
                    <a:solidFill>
                      <a:schemeClr val="tx1"/>
                    </a:solidFill>
                    <a:effectLst/>
                    <a:latin typeface="+mn-lt"/>
                    <a:ea typeface="+mn-ea"/>
                    <a:cs typeface="+mn-cs"/>
                  </a:rPr>
                  <a:t>a recognizable tumor with a high antigenicity parameter c=0.035, the anti-proliferation effect of TNF-α on tumor cells is expected to be high driving tumor cells to a lower stable state (Figure 24 c). Figure a displays the case of a high antigenic tumor when the anti-proliferation effect of TNF-α is manipulated and reduced to α=0.001. The result obtained shows that when the apoptotic effect of TNF-α is reduced, tumor cells oscillate around a large value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a:ea typeface="+mn-ea"/>
                            <a:cs typeface="+mn-cs"/>
                          </a:rPr>
                          <m:t>10</m:t>
                        </m:r>
                      </m:e>
                      <m:sup>
                        <m:r>
                          <a:rPr lang="en-US" sz="1200" i="1" kern="1200">
                            <a:solidFill>
                              <a:schemeClr val="tx1"/>
                            </a:solidFill>
                            <a:effectLst/>
                            <a:latin typeface="Cambria Math"/>
                            <a:ea typeface="+mn-ea"/>
                            <a:cs typeface="+mn-cs"/>
                          </a:rPr>
                          <m:t>5</m:t>
                        </m:r>
                      </m:sup>
                    </m:sSup>
                  </m:oMath>
                </a14:m>
                <a:r>
                  <a:rPr lang="en-US" sz="1200" kern="1200" dirty="0">
                    <a:solidFill>
                      <a:schemeClr val="tx1"/>
                    </a:solidFill>
                    <a:effectLst/>
                    <a:latin typeface="+mn-lt"/>
                    <a:ea typeface="+mn-ea"/>
                    <a:cs typeface="+mn-cs"/>
                  </a:rPr>
                  <a:t> cells). The immune response consisting of effector cells and their produced cytokines TNF-α respond by following similar oscillatory behavior of tumor cells.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Comparing these observations for different types of tumor antigenicity, one can conclude that a low anti-proliferation effect of TNF-α is associated with the oscillatory behavior exhibited by tumor cells. For therapy purposes, it has been shown that increasing the anti-proliferation effect of TNF-α leads to tumor stabilit</a:t>
                </a:r>
                <a:endParaRPr lang="en-US" sz="1200" kern="1200" dirty="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benefit of increasing the anti-proliferation effect of TNF-α on tumor cells for two different tumor antigenicity values c=0.035 (Figure 24, a,b,c) and </a:t>
                </a:r>
                <a:r>
                  <a:rPr lang="en-US" sz="1200" i="0" kern="1200">
                    <a:solidFill>
                      <a:schemeClr val="tx1"/>
                    </a:solidFill>
                    <a:effectLst/>
                    <a:latin typeface="+mn-lt"/>
                    <a:ea typeface="+mn-ea"/>
                    <a:cs typeface="+mn-cs"/>
                  </a:rPr>
                  <a:t>𝑐=5 〖10〗^(−5)</a:t>
                </a:r>
                <a:r>
                  <a:rPr lang="en-US" sz="1200" kern="1200" dirty="0">
                    <a:solidFill>
                      <a:schemeClr val="tx1"/>
                    </a:solidFill>
                    <a:effectLst/>
                    <a:latin typeface="+mn-lt"/>
                    <a:ea typeface="+mn-ea"/>
                    <a:cs typeface="+mn-cs"/>
                  </a:rPr>
                  <a:t>  (Figure 24, d,e,f). The maximum rate of anti-proliferation effect of TNF α is varied from α=0.0001 to α=0.1.</a:t>
                </a:r>
              </a:p>
              <a:p>
                <a:r>
                  <a:rPr lang="en-US" sz="1200" kern="1200" dirty="0" smtClean="0">
                    <a:solidFill>
                      <a:schemeClr val="tx1"/>
                    </a:solidFill>
                    <a:effectLst/>
                    <a:latin typeface="+mn-lt"/>
                    <a:ea typeface="+mn-ea"/>
                    <a:cs typeface="+mn-cs"/>
                  </a:rPr>
                  <a:t>-For unrecognizable tumor with a low tumor antigenicity parameter ( </a:t>
                </a:r>
                <a:r>
                  <a:rPr lang="en-US" sz="1200" i="0" kern="1200">
                    <a:solidFill>
                      <a:schemeClr val="tx1"/>
                    </a:solidFill>
                    <a:effectLst/>
                    <a:latin typeface="+mn-lt"/>
                    <a:ea typeface="+mn-ea"/>
                    <a:cs typeface="+mn-cs"/>
                  </a:rPr>
                  <a:t>𝑐=5 〖10〗^(−5))</a:t>
                </a:r>
                <a:r>
                  <a:rPr lang="en-US" sz="1200" kern="1200" dirty="0">
                    <a:solidFill>
                      <a:schemeClr val="tx1"/>
                    </a:solidFill>
                    <a:effectLst/>
                    <a:latin typeface="+mn-lt"/>
                    <a:ea typeface="+mn-ea"/>
                    <a:cs typeface="+mn-cs"/>
                  </a:rPr>
                  <a:t>, the anti-proliferation effect of TNF-α on tumor cells is expected to be low which explains the unstable behavior of tumor cells ( d,e). When the anti-proliferation effect of TNF-α is increased (α=0.1), the tumor is stabilized (Figure 24 f ). </a:t>
                </a:r>
              </a:p>
              <a:p>
                <a:r>
                  <a:rPr lang="en-US" sz="1200" kern="1200" dirty="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For </a:t>
                </a:r>
                <a:r>
                  <a:rPr lang="en-US" sz="1200" kern="1200" dirty="0">
                    <a:solidFill>
                      <a:schemeClr val="tx1"/>
                    </a:solidFill>
                    <a:effectLst/>
                    <a:latin typeface="+mn-lt"/>
                    <a:ea typeface="+mn-ea"/>
                    <a:cs typeface="+mn-cs"/>
                  </a:rPr>
                  <a:t>a recognizable tumor with a high antigenicity parameter c=0.035, the anti-proliferation effect of TNF-α on tumor cells is expected to be high driving tumor cells to a lower stable state (Figure 24 c). Figure a displays the case of a high antigenic tumor when the anti-proliferation effect of TNF-α is manipulated and reduced to α=0.001. The result obtained shows that when the apoptotic effect of TNF-α is reduced, tumor cells oscillate around a large value (</a:t>
                </a:r>
                <a:r>
                  <a:rPr lang="en-US" sz="1200" i="0" kern="1200">
                    <a:solidFill>
                      <a:schemeClr val="tx1"/>
                    </a:solidFill>
                    <a:effectLst/>
                    <a:latin typeface="+mn-lt"/>
                    <a:ea typeface="+mn-ea"/>
                    <a:cs typeface="+mn-cs"/>
                  </a:rPr>
                  <a:t>〖10〗^5</a:t>
                </a:r>
                <a:r>
                  <a:rPr lang="en-US" sz="1200" kern="1200" dirty="0">
                    <a:solidFill>
                      <a:schemeClr val="tx1"/>
                    </a:solidFill>
                    <a:effectLst/>
                    <a:latin typeface="+mn-lt"/>
                    <a:ea typeface="+mn-ea"/>
                    <a:cs typeface="+mn-cs"/>
                  </a:rPr>
                  <a:t> cells). The immune response consisting of effector cells and their produced cytokines TNF-α respond by following similar oscillatory behavior of tumor cells.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Comparing these observations for different types of tumor antigenicity, one can conclude that a low anti-proliferation effect of TNF-α is associated with the oscillatory behavior exhibited by tumor cells. For therapy purposes, it has been shown that increasing the anti-proliferation effect of TNF-α leads to tumor stabilit</a:t>
                </a:r>
                <a:endParaRPr lang="en-US" sz="1200" kern="1200" dirty="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624B2A56-7262-4E1D-BB00-36A4ED20D897}" type="slidenum">
              <a:rPr lang="en-US" smtClean="0"/>
              <a:t>43</a:t>
            </a:fld>
            <a:endParaRPr lang="en-US" dirty="0"/>
          </a:p>
        </p:txBody>
      </p:sp>
    </p:spTree>
    <p:extLst>
      <p:ext uri="{BB962C8B-B14F-4D97-AF65-F5344CB8AC3E}">
        <p14:creationId xmlns:p14="http://schemas.microsoft.com/office/powerpoint/2010/main" val="3353546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model was sensitive to another important parameter included in our analysis is the tumor antigenicity c</a:t>
                </a:r>
              </a:p>
              <a:p>
                <a:r>
                  <a:rPr lang="en-US" sz="1200" kern="1200" dirty="0" smtClean="0">
                    <a:solidFill>
                      <a:schemeClr val="tx1"/>
                    </a:solidFill>
                    <a:effectLst/>
                    <a:latin typeface="+mn-lt"/>
                    <a:ea typeface="+mn-ea"/>
                    <a:cs typeface="+mn-cs"/>
                  </a:rPr>
                  <a:t>-behavior of the immune system in response to low antigenic tumor (</a:t>
                </a:r>
                <a14:m>
                  <m:oMath xmlns:m="http://schemas.openxmlformats.org/officeDocument/2006/math">
                    <m:r>
                      <a:rPr lang="en-US" sz="1200" i="1" kern="1200">
                        <a:solidFill>
                          <a:schemeClr val="tx1"/>
                        </a:solidFill>
                        <a:effectLst/>
                        <a:latin typeface="Cambria Math"/>
                        <a:ea typeface="+mn-ea"/>
                        <a:cs typeface="+mn-cs"/>
                      </a:rPr>
                      <m:t>𝑐</m:t>
                    </m:r>
                    <m:r>
                      <a:rPr lang="en-US" sz="1200" i="1" kern="1200">
                        <a:solidFill>
                          <a:schemeClr val="tx1"/>
                        </a:solidFill>
                        <a:effectLst/>
                        <a:latin typeface="Cambria Math"/>
                        <a:ea typeface="+mn-ea"/>
                        <a:cs typeface="+mn-cs"/>
                      </a:rPr>
                      <m:t>=</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a:ea typeface="+mn-ea"/>
                            <a:cs typeface="+mn-cs"/>
                          </a:rPr>
                          <m:t>5 10</m:t>
                        </m:r>
                      </m:e>
                      <m:sup>
                        <m:r>
                          <a:rPr lang="en-US" sz="1200" i="1" kern="1200">
                            <a:solidFill>
                              <a:schemeClr val="tx1"/>
                            </a:solidFill>
                            <a:effectLst/>
                            <a:latin typeface="Cambria Math"/>
                            <a:ea typeface="+mn-ea"/>
                            <a:cs typeface="+mn-cs"/>
                          </a:rPr>
                          <m:t>−5</m:t>
                        </m:r>
                      </m:sup>
                    </m:sSup>
                    <m:r>
                      <a:rPr lang="en-US" sz="1200" i="1" kern="1200">
                        <a:solidFill>
                          <a:schemeClr val="tx1"/>
                        </a:solidFill>
                        <a:effectLst/>
                        <a:latin typeface="Cambria Math"/>
                        <a:ea typeface="+mn-ea"/>
                        <a:cs typeface="+mn-cs"/>
                      </a:rPr>
                      <m:t>)</m:t>
                    </m:r>
                  </m:oMath>
                </a14:m>
                <a:r>
                  <a:rPr lang="en-US" sz="1200" kern="1200" dirty="0">
                    <a:solidFill>
                      <a:schemeClr val="tx1"/>
                    </a:solidFill>
                    <a:effectLst/>
                    <a:latin typeface="+mn-lt"/>
                    <a:ea typeface="+mn-ea"/>
                    <a:cs typeface="+mn-cs"/>
                  </a:rPr>
                  <a:t> and a high antigenic tumor </a:t>
                </a:r>
                <a14:m>
                  <m:oMath xmlns:m="http://schemas.openxmlformats.org/officeDocument/2006/math">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𝑐</m:t>
                    </m:r>
                    <m:r>
                      <a:rPr lang="en-US" sz="1200" i="1" kern="1200">
                        <a:solidFill>
                          <a:schemeClr val="tx1"/>
                        </a:solidFill>
                        <a:effectLst/>
                        <a:latin typeface="Cambria Math"/>
                        <a:ea typeface="+mn-ea"/>
                        <a:cs typeface="+mn-cs"/>
                      </a:rPr>
                      <m:t>=0.05</m:t>
                    </m:r>
                  </m:oMath>
                </a14:m>
                <a:r>
                  <a:rPr lang="en-US" sz="1200" kern="1200" dirty="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expected, when tumor antigenicity c increases from c=</a:t>
                </a:r>
                <a14:m>
                  <m:oMath xmlns:m="http://schemas.openxmlformats.org/officeDocument/2006/math">
                    <m:r>
                      <a:rPr lang="en-US" sz="1200" i="1" kern="1200">
                        <a:solidFill>
                          <a:schemeClr val="tx1"/>
                        </a:solidFill>
                        <a:effectLst/>
                        <a:latin typeface="Cambria Math"/>
                        <a:ea typeface="+mn-ea"/>
                        <a:cs typeface="+mn-cs"/>
                      </a:rPr>
                      <m:t> </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a:ea typeface="+mn-ea"/>
                            <a:cs typeface="+mn-cs"/>
                          </a:rPr>
                          <m:t>5 10</m:t>
                        </m:r>
                      </m:e>
                      <m:sup>
                        <m:r>
                          <a:rPr lang="en-US" sz="1200" i="1" kern="1200">
                            <a:solidFill>
                              <a:schemeClr val="tx1"/>
                            </a:solidFill>
                            <a:effectLst/>
                            <a:latin typeface="Cambria Math"/>
                            <a:ea typeface="+mn-ea"/>
                            <a:cs typeface="+mn-cs"/>
                          </a:rPr>
                          <m:t>−5</m:t>
                        </m:r>
                      </m:sup>
                    </m:sSup>
                  </m:oMath>
                </a14:m>
                <a:r>
                  <a:rPr lang="en-US" sz="1200" kern="1200" dirty="0">
                    <a:solidFill>
                      <a:schemeClr val="tx1"/>
                    </a:solidFill>
                    <a:effectLst/>
                    <a:latin typeface="+mn-lt"/>
                    <a:ea typeface="+mn-ea"/>
                    <a:cs typeface="+mn-cs"/>
                  </a:rPr>
                  <a:t> to </a:t>
                </a:r>
                <a14:m>
                  <m:oMath xmlns:m="http://schemas.openxmlformats.org/officeDocument/2006/math">
                    <m:r>
                      <a:rPr lang="en-US" sz="1200" i="1" kern="1200">
                        <a:solidFill>
                          <a:schemeClr val="tx1"/>
                        </a:solidFill>
                        <a:effectLst/>
                        <a:latin typeface="Cambria Math"/>
                        <a:ea typeface="+mn-ea"/>
                        <a:cs typeface="+mn-cs"/>
                      </a:rPr>
                      <m:t>𝑐</m:t>
                    </m:r>
                    <m:r>
                      <a:rPr lang="en-US" sz="1200" i="1" kern="1200">
                        <a:solidFill>
                          <a:schemeClr val="tx1"/>
                        </a:solidFill>
                        <a:effectLst/>
                        <a:latin typeface="Cambria Math"/>
                        <a:ea typeface="+mn-ea"/>
                        <a:cs typeface="+mn-cs"/>
                      </a:rPr>
                      <m:t>=0.05</m:t>
                    </m:r>
                  </m:oMath>
                </a14:m>
                <a:r>
                  <a:rPr lang="en-US" sz="1200" kern="1200" dirty="0">
                    <a:solidFill>
                      <a:schemeClr val="tx1"/>
                    </a:solidFill>
                    <a:effectLst/>
                    <a:latin typeface="+mn-lt"/>
                    <a:ea typeface="+mn-ea"/>
                    <a:cs typeface="+mn-cs"/>
                  </a:rPr>
                  <a:t> , that is when Tumor is more detectable by the immune system, effector cells increase from 114 to 1302 cells and  tumor cells decrease from  6*10</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cells to 768 cells:</a:t>
                </a:r>
              </a:p>
              <a:p>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model was sensitive to another important parameter included in our analysis is the tumor antigenicity c</a:t>
                </a:r>
              </a:p>
              <a:p>
                <a:r>
                  <a:rPr lang="en-US" sz="1200" kern="1200" dirty="0" smtClean="0">
                    <a:solidFill>
                      <a:schemeClr val="tx1"/>
                    </a:solidFill>
                    <a:effectLst/>
                    <a:latin typeface="+mn-lt"/>
                    <a:ea typeface="+mn-ea"/>
                    <a:cs typeface="+mn-cs"/>
                  </a:rPr>
                  <a:t>-behavior of the immune system in response to low antigenic tumor (</a:t>
                </a:r>
                <a:r>
                  <a:rPr lang="en-US" sz="1200" i="0" kern="1200">
                    <a:solidFill>
                      <a:schemeClr val="tx1"/>
                    </a:solidFill>
                    <a:effectLst/>
                    <a:latin typeface="+mn-lt"/>
                    <a:ea typeface="+mn-ea"/>
                    <a:cs typeface="+mn-cs"/>
                  </a:rPr>
                  <a:t>𝑐=〖5 10〗^(−5))</a:t>
                </a:r>
                <a:r>
                  <a:rPr lang="en-US" sz="1200" kern="1200" dirty="0">
                    <a:solidFill>
                      <a:schemeClr val="tx1"/>
                    </a:solidFill>
                    <a:effectLst/>
                    <a:latin typeface="+mn-lt"/>
                    <a:ea typeface="+mn-ea"/>
                    <a:cs typeface="+mn-cs"/>
                  </a:rPr>
                  <a:t> and a high antigenic tumor </a:t>
                </a:r>
                <a:r>
                  <a:rPr lang="en-US" sz="1200" i="0" kern="1200">
                    <a:solidFill>
                      <a:schemeClr val="tx1"/>
                    </a:solidFill>
                    <a:effectLst/>
                    <a:latin typeface="+mn-lt"/>
                    <a:ea typeface="+mn-ea"/>
                    <a:cs typeface="+mn-cs"/>
                  </a:rPr>
                  <a:t>(𝑐=0.05</a:t>
                </a:r>
                <a:r>
                  <a:rPr lang="en-US" sz="1200" kern="1200" dirty="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expected, when tumor antigenicity c increases from c=</a:t>
                </a:r>
                <a:r>
                  <a:rPr lang="en-US" sz="1200" i="0" kern="1200">
                    <a:solidFill>
                      <a:schemeClr val="tx1"/>
                    </a:solidFill>
                    <a:effectLst/>
                    <a:latin typeface="+mn-lt"/>
                    <a:ea typeface="+mn-ea"/>
                    <a:cs typeface="+mn-cs"/>
                  </a:rPr>
                  <a:t> 〖5 10〗^(−5)</a:t>
                </a:r>
                <a:r>
                  <a:rPr lang="en-US" sz="1200" kern="1200" dirty="0">
                    <a:solidFill>
                      <a:schemeClr val="tx1"/>
                    </a:solidFill>
                    <a:effectLst/>
                    <a:latin typeface="+mn-lt"/>
                    <a:ea typeface="+mn-ea"/>
                    <a:cs typeface="+mn-cs"/>
                  </a:rPr>
                  <a:t> to </a:t>
                </a:r>
                <a:r>
                  <a:rPr lang="en-US" sz="1200" i="0" kern="1200">
                    <a:solidFill>
                      <a:schemeClr val="tx1"/>
                    </a:solidFill>
                    <a:effectLst/>
                    <a:latin typeface="+mn-lt"/>
                    <a:ea typeface="+mn-ea"/>
                    <a:cs typeface="+mn-cs"/>
                  </a:rPr>
                  <a:t>𝑐=0.05</a:t>
                </a:r>
                <a:r>
                  <a:rPr lang="en-US" sz="1200" kern="1200" dirty="0">
                    <a:solidFill>
                      <a:schemeClr val="tx1"/>
                    </a:solidFill>
                    <a:effectLst/>
                    <a:latin typeface="+mn-lt"/>
                    <a:ea typeface="+mn-ea"/>
                    <a:cs typeface="+mn-cs"/>
                  </a:rPr>
                  <a:t> , that is when Tumor is more detectable by the immune system, effector cells increase from 114 to 1302 cells and  tumor cells decrease from  6*10</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cells to 768 cells:</a:t>
                </a:r>
              </a:p>
              <a:p>
                <a:endParaRPr lang="en-US" dirty="0"/>
              </a:p>
            </p:txBody>
          </p:sp>
        </mc:Fallback>
      </mc:AlternateContent>
      <p:sp>
        <p:nvSpPr>
          <p:cNvPr id="4" name="Slide Number Placeholder 3"/>
          <p:cNvSpPr>
            <a:spLocks noGrp="1"/>
          </p:cNvSpPr>
          <p:nvPr>
            <p:ph type="sldNum" sz="quarter" idx="10"/>
          </p:nvPr>
        </p:nvSpPr>
        <p:spPr/>
        <p:txBody>
          <a:bodyPr/>
          <a:lstStyle/>
          <a:p>
            <a:fld id="{624B2A56-7262-4E1D-BB00-36A4ED20D897}" type="slidenum">
              <a:rPr lang="en-US" smtClean="0"/>
              <a:t>44</a:t>
            </a:fld>
            <a:endParaRPr lang="en-US" dirty="0"/>
          </a:p>
        </p:txBody>
      </p:sp>
    </p:spTree>
    <p:extLst>
      <p:ext uri="{BB962C8B-B14F-4D97-AF65-F5344CB8AC3E}">
        <p14:creationId xmlns:p14="http://schemas.microsoft.com/office/powerpoint/2010/main" val="207778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a:t>
            </a:r>
            <a:r>
              <a:rPr lang="en-US" baseline="0" dirty="0" smtClean="0"/>
              <a:t> this model is to ….</a:t>
            </a:r>
          </a:p>
          <a:p>
            <a:r>
              <a:rPr lang="en-US" sz="1200" kern="1200" dirty="0" smtClean="0">
                <a:solidFill>
                  <a:schemeClr val="tx1"/>
                </a:solidFill>
                <a:effectLst/>
                <a:latin typeface="+mn-lt"/>
                <a:ea typeface="+mn-ea"/>
                <a:cs typeface="+mn-cs"/>
              </a:rPr>
              <a:t>-To explore stability of the tumor system and to better understand the dynamics when VB-111 is administered</a:t>
            </a:r>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45</a:t>
            </a:fld>
            <a:endParaRPr lang="en-US" dirty="0"/>
          </a:p>
        </p:txBody>
      </p:sp>
    </p:spTree>
    <p:extLst>
      <p:ext uri="{BB962C8B-B14F-4D97-AF65-F5344CB8AC3E}">
        <p14:creationId xmlns:p14="http://schemas.microsoft.com/office/powerpoint/2010/main" val="3613440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plotting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𝑓</m:t>
                        </m:r>
                      </m:e>
                      <m:sub>
                        <m:r>
                          <a:rPr lang="en-US" sz="1200" i="1" kern="1200">
                            <a:solidFill>
                              <a:schemeClr val="tx1"/>
                            </a:solidFill>
                            <a:effectLst/>
                            <a:latin typeface="Cambria Math"/>
                            <a:ea typeface="+mn-ea"/>
                            <a:cs typeface="+mn-cs"/>
                          </a:rPr>
                          <m:t>1</m:t>
                        </m:r>
                      </m:sub>
                    </m:sSub>
                    <m:r>
                      <a:rPr lang="en-US" sz="1200" i="1" kern="1200">
                        <a:solidFill>
                          <a:schemeClr val="tx1"/>
                        </a:solidFill>
                        <a:effectLst/>
                        <a:latin typeface="Cambria Math"/>
                        <a:ea typeface="+mn-ea"/>
                        <a:cs typeface="+mn-cs"/>
                      </a:rPr>
                      <m:t>: </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a:ea typeface="+mn-ea"/>
                            <a:cs typeface="+mn-cs"/>
                          </a:rPr>
                          <m:t>𝑑𝐸</m:t>
                        </m:r>
                      </m:num>
                      <m:den>
                        <m:r>
                          <a:rPr lang="en-US" sz="1200" i="1" kern="1200">
                            <a:solidFill>
                              <a:schemeClr val="tx1"/>
                            </a:solidFill>
                            <a:effectLst/>
                            <a:latin typeface="Cambria Math"/>
                            <a:ea typeface="+mn-ea"/>
                            <a:cs typeface="+mn-cs"/>
                          </a:rPr>
                          <m:t>𝑑𝑡</m:t>
                        </m:r>
                      </m:den>
                    </m:f>
                  </m:oMath>
                </a14:m>
                <a:r>
                  <a:rPr lang="en-US" sz="1200" kern="1200" dirty="0">
                    <a:solidFill>
                      <a:schemeClr val="tx1"/>
                    </a:solidFill>
                    <a:effectLst/>
                    <a:latin typeface="+mn-lt"/>
                    <a:ea typeface="+mn-ea"/>
                    <a:cs typeface="+mn-cs"/>
                  </a:rPr>
                  <a:t> for different positive values of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𝑥</m:t>
                        </m:r>
                      </m:e>
                      <m:sub>
                        <m:r>
                          <a:rPr lang="en-US" sz="1200" kern="1200">
                            <a:solidFill>
                              <a:schemeClr val="tx1"/>
                            </a:solidFill>
                            <a:effectLst/>
                            <a:latin typeface="Cambria Math"/>
                            <a:ea typeface="+mn-ea"/>
                            <a:cs typeface="+mn-cs"/>
                          </a:rPr>
                          <m:t>1</m:t>
                        </m:r>
                      </m:sub>
                    </m:sSub>
                    <m:r>
                      <a:rPr lang="en-US" sz="1200" kern="1200">
                        <a:solidFill>
                          <a:schemeClr val="tx1"/>
                        </a:solidFill>
                        <a:effectLst/>
                        <a:latin typeface="Cambria Math"/>
                        <a:ea typeface="+mn-ea"/>
                        <a:cs typeface="+mn-cs"/>
                      </a:rPr>
                      <m:t>≥0 </m:t>
                    </m:r>
                    <m:r>
                      <m:rPr>
                        <m:sty m:val="p"/>
                      </m:rPr>
                      <a:rPr lang="en-US" sz="1200" kern="1200">
                        <a:solidFill>
                          <a:schemeClr val="tx1"/>
                        </a:solidFill>
                        <a:effectLst/>
                        <a:latin typeface="Cambria Math"/>
                        <a:ea typeface="+mn-ea"/>
                        <a:cs typeface="+mn-cs"/>
                      </a:rPr>
                      <m:t>and</m:t>
                    </m:r>
                    <m:r>
                      <a:rPr lang="en-US" sz="1200" i="1" kern="1200">
                        <a:solidFill>
                          <a:schemeClr val="tx1"/>
                        </a:solidFill>
                        <a:effectLst/>
                        <a:latin typeface="Cambria Math"/>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𝑥</m:t>
                        </m:r>
                      </m:e>
                      <m:sub>
                        <m:r>
                          <a:rPr lang="en-US" sz="1200" kern="1200">
                            <a:solidFill>
                              <a:schemeClr val="tx1"/>
                            </a:solidFill>
                            <a:effectLst/>
                            <a:latin typeface="Cambria Math"/>
                            <a:ea typeface="+mn-ea"/>
                            <a:cs typeface="+mn-cs"/>
                          </a:rPr>
                          <m:t>2</m:t>
                        </m:r>
                      </m:sub>
                    </m:sSub>
                    <m:r>
                      <a:rPr lang="en-US" sz="1200" i="1" kern="1200">
                        <a:solidFill>
                          <a:schemeClr val="tx1"/>
                        </a:solidFill>
                        <a:effectLst/>
                        <a:latin typeface="Cambria Math"/>
                        <a:ea typeface="+mn-ea"/>
                        <a:cs typeface="+mn-cs"/>
                      </a:rPr>
                      <m:t>≥0</m:t>
                    </m:r>
                  </m:oMath>
                </a14:m>
                <a:r>
                  <a:rPr lang="en-US" sz="1200" kern="1200" dirty="0">
                    <a:solidFill>
                      <a:schemeClr val="tx1"/>
                    </a:solidFill>
                    <a:effectLst/>
                    <a:latin typeface="+mn-lt"/>
                    <a:ea typeface="+mn-ea"/>
                    <a:cs typeface="+mn-cs"/>
                  </a:rPr>
                  <a:t> and investigating point of intersection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𝑥</m:t>
                        </m:r>
                      </m:e>
                      <m:sub>
                        <m:r>
                          <a:rPr lang="en-US" sz="1200" kern="1200">
                            <a:solidFill>
                              <a:schemeClr val="tx1"/>
                            </a:solidFill>
                            <a:effectLst/>
                            <a:latin typeface="Cambria Math"/>
                            <a:ea typeface="+mn-ea"/>
                            <a:cs typeface="+mn-cs"/>
                          </a:rPr>
                          <m:t>1</m:t>
                        </m:r>
                      </m:sub>
                    </m:sSub>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𝑥</m:t>
                        </m:r>
                      </m:e>
                      <m:sub>
                        <m:r>
                          <a:rPr lang="en-US" sz="1200" kern="1200">
                            <a:solidFill>
                              <a:schemeClr val="tx1"/>
                            </a:solidFill>
                            <a:effectLst/>
                            <a:latin typeface="Cambria Math"/>
                            <a:ea typeface="+mn-ea"/>
                            <a:cs typeface="+mn-cs"/>
                          </a:rPr>
                          <m:t>2</m:t>
                        </m:r>
                      </m:sub>
                    </m:sSub>
                    <m:r>
                      <a:rPr lang="en-US" sz="1200" i="1" kern="1200">
                        <a:solidFill>
                          <a:schemeClr val="tx1"/>
                        </a:solidFill>
                        <a:effectLst/>
                        <a:latin typeface="Cambria Math"/>
                        <a:ea typeface="+mn-ea"/>
                        <a:cs typeface="+mn-cs"/>
                      </a:rPr>
                      <m:t>)</m:t>
                    </m:r>
                  </m:oMath>
                </a14:m>
                <a:r>
                  <a:rPr lang="en-US" sz="1200" kern="1200" dirty="0">
                    <a:solidFill>
                      <a:schemeClr val="tx1"/>
                    </a:solidFill>
                    <a:effectLst/>
                    <a:latin typeface="+mn-lt"/>
                    <a:ea typeface="+mn-ea"/>
                    <a:cs typeface="+mn-cs"/>
                  </a:rPr>
                  <a:t> with z=0 plane. Based on Figure 27, </a:t>
                </a:r>
                <a14:m>
                  <m:oMath xmlns:m="http://schemas.openxmlformats.org/officeDocument/2006/math">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a:ea typeface="+mn-ea"/>
                            <a:cs typeface="+mn-cs"/>
                          </a:rPr>
                          <m:t>𝑑𝐸</m:t>
                        </m:r>
                      </m:num>
                      <m:den>
                        <m:r>
                          <a:rPr lang="en-US" sz="1200" i="1" kern="1200">
                            <a:solidFill>
                              <a:schemeClr val="tx1"/>
                            </a:solidFill>
                            <a:effectLst/>
                            <a:latin typeface="Cambria Math"/>
                            <a:ea typeface="+mn-ea"/>
                            <a:cs typeface="+mn-cs"/>
                          </a:rPr>
                          <m:t>𝑑𝑡</m:t>
                        </m:r>
                      </m:den>
                    </m:f>
                    <m:r>
                      <a:rPr lang="en-US" sz="1200" i="1" kern="1200">
                        <a:solidFill>
                          <a:schemeClr val="tx1"/>
                        </a:solidFill>
                        <a:effectLst/>
                        <a:latin typeface="Cambria Math"/>
                        <a:ea typeface="+mn-ea"/>
                        <a:cs typeface="+mn-cs"/>
                      </a:rPr>
                      <m:t>=0</m:t>
                    </m:r>
                  </m:oMath>
                </a14:m>
                <a:r>
                  <a:rPr lang="en-US" sz="1200" kern="1200" dirty="0">
                    <a:solidFill>
                      <a:schemeClr val="tx1"/>
                    </a:solidFill>
                    <a:effectLst/>
                    <a:latin typeface="+mn-lt"/>
                    <a:ea typeface="+mn-ea"/>
                    <a:cs typeface="+mn-cs"/>
                  </a:rPr>
                  <a:t> if only if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𝑥</m:t>
                        </m:r>
                      </m:e>
                      <m:sub>
                        <m:r>
                          <a:rPr lang="en-US" sz="1200" kern="1200">
                            <a:solidFill>
                              <a:schemeClr val="tx1"/>
                            </a:solidFill>
                            <a:effectLst/>
                            <a:latin typeface="Cambria Math"/>
                            <a:ea typeface="+mn-ea"/>
                            <a:cs typeface="+mn-cs"/>
                          </a:rPr>
                          <m:t>1</m:t>
                        </m:r>
                      </m:sub>
                    </m:sSub>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𝑥</m:t>
                        </m:r>
                      </m:e>
                      <m:sub>
                        <m:r>
                          <a:rPr lang="en-US" sz="1200" kern="1200">
                            <a:solidFill>
                              <a:schemeClr val="tx1"/>
                            </a:solidFill>
                            <a:effectLst/>
                            <a:latin typeface="Cambria Math"/>
                            <a:ea typeface="+mn-ea"/>
                            <a:cs typeface="+mn-cs"/>
                          </a:rPr>
                          <m:t>2</m:t>
                        </m:r>
                      </m:sub>
                    </m:sSub>
                    <m:r>
                      <a:rPr lang="en-US" sz="1200" i="1" kern="1200">
                        <a:solidFill>
                          <a:schemeClr val="tx1"/>
                        </a:solidFill>
                        <a:effectLst/>
                        <a:latin typeface="Cambria Math"/>
                        <a:ea typeface="+mn-ea"/>
                        <a:cs typeface="+mn-cs"/>
                      </a:rPr>
                      <m:t>=0</m:t>
                    </m:r>
                  </m:oMath>
                </a14:m>
                <a:r>
                  <a:rPr lang="en-US" sz="1200" kern="1200" dirty="0">
                    <a:solidFill>
                      <a:schemeClr val="tx1"/>
                    </a:solidFill>
                    <a:effectLst/>
                    <a:latin typeface="+mn-lt"/>
                    <a:ea typeface="+mn-ea"/>
                    <a:cs typeface="+mn-cs"/>
                  </a:rPr>
                  <a:t>.The equilibrium point is therefore: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𝐸</m:t>
                        </m:r>
                      </m:e>
                      <m:sub>
                        <m:r>
                          <a:rPr lang="en-US" sz="1200" i="1" kern="1200">
                            <a:solidFill>
                              <a:schemeClr val="tx1"/>
                            </a:solidFill>
                            <a:effectLst/>
                            <a:latin typeface="Cambria Math"/>
                            <a:ea typeface="+mn-ea"/>
                            <a:cs typeface="+mn-cs"/>
                          </a:rPr>
                          <m:t>0</m:t>
                        </m:r>
                      </m:sub>
                    </m:sSub>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𝑇</m:t>
                        </m:r>
                      </m:e>
                      <m:sub>
                        <m:r>
                          <a:rPr lang="en-US" sz="1200" i="1" kern="1200">
                            <a:solidFill>
                              <a:schemeClr val="tx1"/>
                            </a:solidFill>
                            <a:effectLst/>
                            <a:latin typeface="Cambria Math"/>
                            <a:ea typeface="+mn-ea"/>
                            <a:cs typeface="+mn-cs"/>
                          </a:rPr>
                          <m:t>0</m:t>
                        </m:r>
                      </m:sub>
                    </m:sSub>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𝐴</m:t>
                        </m:r>
                      </m:e>
                      <m:sub>
                        <m:r>
                          <a:rPr lang="en-US" sz="1200" i="1" kern="1200">
                            <a:solidFill>
                              <a:schemeClr val="tx1"/>
                            </a:solidFill>
                            <a:effectLst/>
                            <a:latin typeface="Cambria Math"/>
                            <a:ea typeface="+mn-ea"/>
                            <a:cs typeface="+mn-cs"/>
                          </a:rPr>
                          <m:t>0</m:t>
                        </m:r>
                      </m:sub>
                    </m:sSub>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𝐹</m:t>
                        </m:r>
                      </m:e>
                      <m:sub>
                        <m:r>
                          <a:rPr lang="en-US" sz="1200" i="1" kern="1200">
                            <a:solidFill>
                              <a:schemeClr val="tx1"/>
                            </a:solidFill>
                            <a:effectLst/>
                            <a:latin typeface="Cambria Math"/>
                            <a:ea typeface="+mn-ea"/>
                            <a:cs typeface="+mn-cs"/>
                          </a:rPr>
                          <m:t>0</m:t>
                        </m:r>
                      </m:sub>
                    </m:sSub>
                    <m:r>
                      <a:rPr lang="en-US" sz="1200" i="1" kern="1200">
                        <a:solidFill>
                          <a:schemeClr val="tx1"/>
                        </a:solidFill>
                        <a:effectLst/>
                        <a:latin typeface="Cambria Math"/>
                        <a:ea typeface="+mn-ea"/>
                        <a:cs typeface="+mn-cs"/>
                      </a:rPr>
                      <m:t>)=(0,0,</m:t>
                    </m:r>
                  </m:oMath>
                </a14:m>
                <a:r>
                  <a:rPr lang="en-US" sz="1200" kern="1200" dirty="0">
                    <a:solidFill>
                      <a:schemeClr val="tx1"/>
                    </a:solidFill>
                    <a:effectLst/>
                    <a:latin typeface="+mn-lt"/>
                    <a:ea typeface="+mn-ea"/>
                    <a:cs typeface="+mn-cs"/>
                  </a:rPr>
                  <a:t> 0, </a:t>
                </a:r>
                <a14:m>
                  <m:oMath xmlns:m="http://schemas.openxmlformats.org/officeDocument/2006/math">
                    <m:f>
                      <m:fPr>
                        <m:ctrlPr>
                          <a:rPr lang="en-US" sz="1200" i="1" kern="1200">
                            <a:solidFill>
                              <a:schemeClr val="tx1"/>
                            </a:solidFill>
                            <a:effectLst/>
                            <a:latin typeface="Cambria Math" panose="02040503050406030204" pitchFamily="18" charset="0"/>
                            <a:ea typeface="+mn-ea"/>
                            <a:cs typeface="+mn-cs"/>
                          </a:rPr>
                        </m:ctrlPr>
                      </m:fPr>
                      <m:num>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a:ea typeface="+mn-ea"/>
                                <a:cs typeface="+mn-cs"/>
                              </a:rPr>
                              <m:t>𝐹</m:t>
                            </m:r>
                          </m:e>
                          <m:sub>
                            <m:r>
                              <a:rPr lang="en-US" sz="1200" i="1" kern="1200">
                                <a:solidFill>
                                  <a:schemeClr val="tx1"/>
                                </a:solidFill>
                                <a:effectLst/>
                                <a:latin typeface="Cambria Math"/>
                                <a:ea typeface="+mn-ea"/>
                                <a:cs typeface="+mn-cs"/>
                              </a:rPr>
                              <m:t>𝑖</m:t>
                            </m:r>
                          </m:sub>
                        </m:sSub>
                      </m:num>
                      <m:den>
                        <m:r>
                          <a:rPr lang="en-US" sz="1200" i="1" kern="1200">
                            <a:solidFill>
                              <a:schemeClr val="tx1"/>
                            </a:solidFill>
                            <a:effectLst/>
                            <a:latin typeface="Cambria Math"/>
                            <a:ea typeface="+mn-ea"/>
                            <a:cs typeface="+mn-cs"/>
                          </a:rPr>
                          <m:t>µ</m:t>
                        </m:r>
                      </m:den>
                    </m:f>
                  </m:oMath>
                </a14:m>
                <a:r>
                  <a:rPr lang="en-US" sz="1200" kern="1200" dirty="0">
                    <a:solidFill>
                      <a:schemeClr val="tx1"/>
                    </a:solidFill>
                    <a:effectLst/>
                    <a:latin typeface="+mn-lt"/>
                    <a:ea typeface="+mn-ea"/>
                    <a:cs typeface="+mn-cs"/>
                  </a:rPr>
                  <a:t>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plotting </a:t>
                </a:r>
                <a:r>
                  <a:rPr lang="en-US" sz="1200" i="0" kern="1200">
                    <a:solidFill>
                      <a:schemeClr val="tx1"/>
                    </a:solidFill>
                    <a:effectLst/>
                    <a:latin typeface="+mn-lt"/>
                    <a:ea typeface="+mn-ea"/>
                    <a:cs typeface="+mn-cs"/>
                  </a:rPr>
                  <a:t>𝑓_1:  𝑑𝐸/𝑑𝑡</a:t>
                </a:r>
                <a:r>
                  <a:rPr lang="en-US" sz="1200" kern="1200" dirty="0">
                    <a:solidFill>
                      <a:schemeClr val="tx1"/>
                    </a:solidFill>
                    <a:effectLst/>
                    <a:latin typeface="+mn-lt"/>
                    <a:ea typeface="+mn-ea"/>
                    <a:cs typeface="+mn-cs"/>
                  </a:rPr>
                  <a:t> for different positive values of </a:t>
                </a:r>
                <a:r>
                  <a:rPr lang="en-US" sz="1200" i="0" kern="1200">
                    <a:solidFill>
                      <a:schemeClr val="tx1"/>
                    </a:solidFill>
                    <a:effectLst/>
                    <a:latin typeface="+mn-lt"/>
                    <a:ea typeface="+mn-ea"/>
                    <a:cs typeface="+mn-cs"/>
                  </a:rPr>
                  <a:t>𝑥_1≥0 and 𝑥_2≥0</a:t>
                </a:r>
                <a:r>
                  <a:rPr lang="en-US" sz="1200" kern="1200" dirty="0">
                    <a:solidFill>
                      <a:schemeClr val="tx1"/>
                    </a:solidFill>
                    <a:effectLst/>
                    <a:latin typeface="+mn-lt"/>
                    <a:ea typeface="+mn-ea"/>
                    <a:cs typeface="+mn-cs"/>
                  </a:rPr>
                  <a:t> and investigating point of intersection (</a:t>
                </a:r>
                <a:r>
                  <a:rPr lang="en-US" sz="1200" i="0" kern="1200">
                    <a:solidFill>
                      <a:schemeClr val="tx1"/>
                    </a:solidFill>
                    <a:effectLst/>
                    <a:latin typeface="+mn-lt"/>
                    <a:ea typeface="+mn-ea"/>
                    <a:cs typeface="+mn-cs"/>
                  </a:rPr>
                  <a:t>𝑥_1,𝑥_2)</a:t>
                </a:r>
                <a:r>
                  <a:rPr lang="en-US" sz="1200" kern="1200" dirty="0">
                    <a:solidFill>
                      <a:schemeClr val="tx1"/>
                    </a:solidFill>
                    <a:effectLst/>
                    <a:latin typeface="+mn-lt"/>
                    <a:ea typeface="+mn-ea"/>
                    <a:cs typeface="+mn-cs"/>
                  </a:rPr>
                  <a:t> with z=0 plane. Based on Figure 27, </a:t>
                </a:r>
                <a:r>
                  <a:rPr lang="en-US" sz="1200" i="0" kern="1200">
                    <a:solidFill>
                      <a:schemeClr val="tx1"/>
                    </a:solidFill>
                    <a:effectLst/>
                    <a:latin typeface="+mn-lt"/>
                    <a:ea typeface="+mn-ea"/>
                    <a:cs typeface="+mn-cs"/>
                  </a:rPr>
                  <a:t>𝑑𝐸/𝑑𝑡=0</a:t>
                </a:r>
                <a:r>
                  <a:rPr lang="en-US" sz="1200" kern="1200" dirty="0">
                    <a:solidFill>
                      <a:schemeClr val="tx1"/>
                    </a:solidFill>
                    <a:effectLst/>
                    <a:latin typeface="+mn-lt"/>
                    <a:ea typeface="+mn-ea"/>
                    <a:cs typeface="+mn-cs"/>
                  </a:rPr>
                  <a:t> if only if </a:t>
                </a:r>
                <a:r>
                  <a:rPr lang="en-US" sz="1200" i="0" kern="1200">
                    <a:solidFill>
                      <a:schemeClr val="tx1"/>
                    </a:solidFill>
                    <a:effectLst/>
                    <a:latin typeface="+mn-lt"/>
                    <a:ea typeface="+mn-ea"/>
                    <a:cs typeface="+mn-cs"/>
                  </a:rPr>
                  <a:t>𝑥_1=𝑥_2=0</a:t>
                </a:r>
                <a:r>
                  <a:rPr lang="en-US" sz="1200" kern="1200" dirty="0">
                    <a:solidFill>
                      <a:schemeClr val="tx1"/>
                    </a:solidFill>
                    <a:effectLst/>
                    <a:latin typeface="+mn-lt"/>
                    <a:ea typeface="+mn-ea"/>
                    <a:cs typeface="+mn-cs"/>
                  </a:rPr>
                  <a:t>.The equilibrium point is therefore: </a:t>
                </a:r>
                <a:r>
                  <a:rPr lang="en-US" sz="1200" i="0" kern="1200">
                    <a:solidFill>
                      <a:schemeClr val="tx1"/>
                    </a:solidFill>
                    <a:effectLst/>
                    <a:latin typeface="+mn-lt"/>
                    <a:ea typeface="+mn-ea"/>
                    <a:cs typeface="+mn-cs"/>
                  </a:rPr>
                  <a:t>〖(𝐸〗_0 〖,𝑇〗_0,𝐴_0,𝐹_0)=(0,0,</a:t>
                </a:r>
                <a:r>
                  <a:rPr lang="en-US" sz="1200" kern="1200" dirty="0">
                    <a:solidFill>
                      <a:schemeClr val="tx1"/>
                    </a:solidFill>
                    <a:effectLst/>
                    <a:latin typeface="+mn-lt"/>
                    <a:ea typeface="+mn-ea"/>
                    <a:cs typeface="+mn-cs"/>
                  </a:rPr>
                  <a:t> 0, </a:t>
                </a:r>
                <a:r>
                  <a:rPr lang="en-US" sz="1200" i="0" kern="1200">
                    <a:solidFill>
                      <a:schemeClr val="tx1"/>
                    </a:solidFill>
                    <a:effectLst/>
                    <a:latin typeface="+mn-lt"/>
                    <a:ea typeface="+mn-ea"/>
                    <a:cs typeface="+mn-cs"/>
                  </a:rPr>
                  <a:t>𝐹_𝑖/µ</a:t>
                </a:r>
                <a:r>
                  <a:rPr lang="en-US" sz="1200" kern="1200" dirty="0">
                    <a:solidFill>
                      <a:schemeClr val="tx1"/>
                    </a:solidFill>
                    <a:effectLst/>
                    <a:latin typeface="+mn-lt"/>
                    <a:ea typeface="+mn-ea"/>
                    <a:cs typeface="+mn-cs"/>
                  </a:rPr>
                  <a:t> ):</a:t>
                </a:r>
              </a:p>
              <a:p>
                <a:endParaRPr lang="en-US" dirty="0"/>
              </a:p>
            </p:txBody>
          </p:sp>
        </mc:Fallback>
      </mc:AlternateContent>
      <p:sp>
        <p:nvSpPr>
          <p:cNvPr id="4" name="Slide Number Placeholder 3"/>
          <p:cNvSpPr>
            <a:spLocks noGrp="1"/>
          </p:cNvSpPr>
          <p:nvPr>
            <p:ph type="sldNum" sz="quarter" idx="10"/>
          </p:nvPr>
        </p:nvSpPr>
        <p:spPr/>
        <p:txBody>
          <a:bodyPr/>
          <a:lstStyle/>
          <a:p>
            <a:fld id="{624B2A56-7262-4E1D-BB00-36A4ED20D897}" type="slidenum">
              <a:rPr lang="en-US" smtClean="0"/>
              <a:t>46</a:t>
            </a:fld>
            <a:endParaRPr lang="en-US" dirty="0"/>
          </a:p>
        </p:txBody>
      </p:sp>
    </p:spTree>
    <p:extLst>
      <p:ext uri="{BB962C8B-B14F-4D97-AF65-F5344CB8AC3E}">
        <p14:creationId xmlns:p14="http://schemas.microsoft.com/office/powerpoint/2010/main" val="1979511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equilibrium point is not biologically relevant since system will reach this equilibrium only if there is no tumor cells, effector cell and TNF-α (nonexistence of population).</a:t>
            </a:r>
          </a:p>
          <a:p>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47</a:t>
            </a:fld>
            <a:endParaRPr lang="en-US" dirty="0"/>
          </a:p>
        </p:txBody>
      </p:sp>
    </p:spTree>
    <p:extLst>
      <p:ext uri="{BB962C8B-B14F-4D97-AF65-F5344CB8AC3E}">
        <p14:creationId xmlns:p14="http://schemas.microsoft.com/office/powerpoint/2010/main" val="2100159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Figures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illustrates how the therapeutic Fas-c protein successfully controls the trajectory of Tumor Cells to an equilibrium state that approaches zero (y=0.77). Treatment proved also successful in controlling TNF-α which approaches zero (x=0.0018). These results agree with the findings in actual biological experiments between Tumor cells, Effector cells and TNF-α.</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virotherapy treatment, the system moved from a pathological state (Tumor cells </a:t>
                </a:r>
                <a14:m>
                  <m:oMath xmlns:m="http://schemas.openxmlformats.org/officeDocument/2006/math">
                    <m:r>
                      <a:rPr lang="en-US" sz="1200" i="1" kern="1200">
                        <a:solidFill>
                          <a:schemeClr val="tx1"/>
                        </a:solidFill>
                        <a:effectLst/>
                        <a:latin typeface="Cambria Math"/>
                        <a:ea typeface="+mn-ea"/>
                        <a:cs typeface="+mn-cs"/>
                      </a:rPr>
                      <m:t>≠</m:t>
                    </m:r>
                  </m:oMath>
                </a14:m>
                <a:r>
                  <a:rPr lang="en-US" sz="1200" kern="1200" dirty="0">
                    <a:solidFill>
                      <a:schemeClr val="tx1"/>
                    </a:solidFill>
                    <a:effectLst/>
                    <a:latin typeface="+mn-lt"/>
                    <a:ea typeface="+mn-ea"/>
                    <a:cs typeface="+mn-cs"/>
                  </a:rPr>
                  <a:t>0) to a normal state where Tumor cells, effector cells and TNF-α are approaching zero</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Figures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illustrates how the therapeutic Fas-c protein successfully controls the trajectory of Tumor Cells to an equilibrium state that approaches zero (y=0.77). Treatment proved also successful in controlling TNF-α which approaches zero (x=0.0018). These results agree with the findings in actual biological experiments between Tumor cells, Effector cells and TNF-α.</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virotherapy treatment, the system moved from a pathological state (Tumor cells </a:t>
                </a:r>
                <a:r>
                  <a:rPr lang="en-US" sz="1200" i="0" kern="1200">
                    <a:solidFill>
                      <a:schemeClr val="tx1"/>
                    </a:solidFill>
                    <a:effectLst/>
                    <a:latin typeface="+mn-lt"/>
                    <a:ea typeface="+mn-ea"/>
                    <a:cs typeface="+mn-cs"/>
                  </a:rPr>
                  <a:t>≠</a:t>
                </a:r>
                <a:r>
                  <a:rPr lang="en-US" sz="1200" kern="1200" dirty="0">
                    <a:solidFill>
                      <a:schemeClr val="tx1"/>
                    </a:solidFill>
                    <a:effectLst/>
                    <a:latin typeface="+mn-lt"/>
                    <a:ea typeface="+mn-ea"/>
                    <a:cs typeface="+mn-cs"/>
                  </a:rPr>
                  <a:t>0) to a normal state where Tumor cells, effector cells and TNF-α are approaching zero</a:t>
                </a:r>
                <a:endParaRPr lang="en-US" dirty="0"/>
              </a:p>
            </p:txBody>
          </p:sp>
        </mc:Fallback>
      </mc:AlternateContent>
      <p:sp>
        <p:nvSpPr>
          <p:cNvPr id="4" name="Slide Number Placeholder 3"/>
          <p:cNvSpPr>
            <a:spLocks noGrp="1"/>
          </p:cNvSpPr>
          <p:nvPr>
            <p:ph type="sldNum" sz="quarter" idx="10"/>
          </p:nvPr>
        </p:nvSpPr>
        <p:spPr/>
        <p:txBody>
          <a:bodyPr/>
          <a:lstStyle/>
          <a:p>
            <a:fld id="{624B2A56-7262-4E1D-BB00-36A4ED20D897}" type="slidenum">
              <a:rPr lang="en-US" smtClean="0"/>
              <a:t>48</a:t>
            </a:fld>
            <a:endParaRPr lang="en-US" dirty="0"/>
          </a:p>
        </p:txBody>
      </p:sp>
    </p:spTree>
    <p:extLst>
      <p:ext uri="{BB962C8B-B14F-4D97-AF65-F5344CB8AC3E}">
        <p14:creationId xmlns:p14="http://schemas.microsoft.com/office/powerpoint/2010/main" val="3639417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can be observed form Figure 31 (c) that as β increases, tumor cells decrease proportionally and stabilizes at low value. Figure 31 (a) shows that when increasing β from 1 to 10, the overall  response of effector cells retain its initial response pattern; the killing rate of the therapeutic protein only decreased the amplitude level of effector cells. From a biological point of view, these results match the intended outcomes. The effector cell levels at the tumor site decreased since tumor cells are decreasing as well. From Figure 31 (b), an interesting observation can made about the rate of change of TNF-α as β increases. TNF-α decreases as β is varied from 1 to 10. One plausible explanation that supports this behavior is due to the fact that the effector cells ,that are responsible to stimulate TNF-α, are decreasing. Consequently, a smaller effector cell levels will only stimulate a smaller level of TNF-α. </a:t>
            </a:r>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50</a:t>
            </a:fld>
            <a:endParaRPr lang="en-US" dirty="0"/>
          </a:p>
        </p:txBody>
      </p:sp>
    </p:spTree>
    <p:extLst>
      <p:ext uri="{BB962C8B-B14F-4D97-AF65-F5344CB8AC3E}">
        <p14:creationId xmlns:p14="http://schemas.microsoft.com/office/powerpoint/2010/main" val="4179866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32 compares cells dynamics between two cases: with and without VB-111 treatment and for different antigenic tumors. It is apparent that our model captured the therapeutic properties of Fas-c on tumor cells, effector cells and TNF-α. In the case gene therapy is not administered , regardless of the level of tumor antigenicity , the cell dynamics exhibit oscillatory behavior alternating between different states (fig c,d). When VB-111 gene therapy is administered, however, the previously perturbed states are stabilized with a Fas-c protein killing rate of β=10 (fig a,b). </a:t>
            </a:r>
          </a:p>
          <a:p>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51</a:t>
            </a:fld>
            <a:endParaRPr lang="en-US" dirty="0"/>
          </a:p>
        </p:txBody>
      </p:sp>
    </p:spTree>
    <p:extLst>
      <p:ext uri="{BB962C8B-B14F-4D97-AF65-F5344CB8AC3E}">
        <p14:creationId xmlns:p14="http://schemas.microsoft.com/office/powerpoint/2010/main" val="280415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38238"/>
            <a:ext cx="5464175" cy="3073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4742310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200" kern="1200" dirty="0" smtClean="0">
                <a:solidFill>
                  <a:schemeClr val="tx1"/>
                </a:solidFill>
                <a:effectLst/>
                <a:latin typeface="+mn-lt"/>
                <a:ea typeface="+mn-ea"/>
                <a:cs typeface="+mn-cs"/>
              </a:rPr>
              <a:t>-In this dissertation, we addressed several critical needs in the neuro-oncology field</a:t>
            </a:r>
          </a:p>
          <a:p>
            <a:pPr>
              <a:buFont typeface="Wingdings" panose="05000000000000000000" pitchFamily="2" charset="2"/>
              <a:buNone/>
            </a:pPr>
            <a:r>
              <a:rPr lang="en-US" sz="1200" kern="1200" dirty="0" smtClean="0">
                <a:solidFill>
                  <a:schemeClr val="tx1"/>
                </a:solidFill>
                <a:effectLst/>
                <a:latin typeface="+mn-lt"/>
                <a:ea typeface="+mn-ea"/>
                <a:cs typeface="+mn-cs"/>
              </a:rPr>
              <a:t>-We propose an algorithm that addresses the challenging task of classifying stage of tumor over period of time while the tumor is being treated with VB-111</a:t>
            </a:r>
          </a:p>
          <a:p>
            <a:pPr>
              <a:buFont typeface="Wingdings" panose="05000000000000000000" pitchFamily="2" charset="2"/>
              <a:buNone/>
            </a:pPr>
            <a:r>
              <a:rPr lang="en-US" sz="1200" kern="1200" dirty="0" smtClean="0">
                <a:solidFill>
                  <a:schemeClr val="tx1"/>
                </a:solidFill>
                <a:effectLst/>
                <a:latin typeface="+mn-lt"/>
                <a:ea typeface="+mn-ea"/>
                <a:cs typeface="+mn-cs"/>
              </a:rPr>
              <a:t>-we propose a new framework to detect and classify temporal longitudinal MRI with high accuracy rates. A sensitivity rate of 98.7%, 95.8% and 94.01% for stage 1, 2 and 3 are reported</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0885530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Times New Roman"/>
              </a:rPr>
              <a:t>-The second part of this dissertation addresses another critical need in the neuro-oncology field that is investigating tumor dynamics in response to VB-111 virotherapy through mathematical modeling.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Times New Roman"/>
              </a:rPr>
              <a:t>-We proposed the first model which consists of a set of nonlinear differential equations describing the complex interactions between tumor cells, effector cells, the cytokine  tumor necrosis factor TNF-α and the anti-angiogenic therapeutic protein Fas-c</a:t>
            </a:r>
            <a:endParaRPr lang="en-US" dirty="0" smtClean="0"/>
          </a:p>
          <a:p>
            <a:r>
              <a:rPr lang="en-US" dirty="0" smtClean="0"/>
              <a:t>-</a:t>
            </a:r>
            <a:r>
              <a:rPr lang="en-US" sz="1200" kern="1200" dirty="0" smtClean="0">
                <a:solidFill>
                  <a:schemeClr val="tx1"/>
                </a:solidFill>
                <a:effectLst/>
                <a:latin typeface="+mn-lt"/>
                <a:ea typeface="+mn-ea"/>
                <a:cs typeface="+mn-cs"/>
              </a:rPr>
              <a:t>it is apparent that our model successfully captures the decay and stabilization of tumor cells by VB-111 monotherapy</a:t>
            </a:r>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088553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38238"/>
            <a:ext cx="5464175" cy="3073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9</a:t>
            </a:fld>
            <a:endParaRPr lang="en-US" dirty="0"/>
          </a:p>
        </p:txBody>
      </p:sp>
    </p:spTree>
    <p:extLst>
      <p:ext uri="{BB962C8B-B14F-4D97-AF65-F5344CB8AC3E}">
        <p14:creationId xmlns:p14="http://schemas.microsoft.com/office/powerpoint/2010/main" val="147423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38238"/>
            <a:ext cx="5464175" cy="30734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Type 5 andenovirus (Ad-5) are responsible for several mild disorders such as respiration infections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arrangement of blood vessels inside the tumor</a:t>
            </a:r>
            <a:endParaRPr lang="en-US" dirty="0" smtClean="0"/>
          </a:p>
          <a:p>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10</a:t>
            </a:fld>
            <a:endParaRPr lang="en-US" dirty="0"/>
          </a:p>
        </p:txBody>
      </p:sp>
    </p:spTree>
    <p:extLst>
      <p:ext uri="{BB962C8B-B14F-4D97-AF65-F5344CB8AC3E}">
        <p14:creationId xmlns:p14="http://schemas.microsoft.com/office/powerpoint/2010/main" val="1619037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z="1100" dirty="0">
                <a:solidFill>
                  <a:prstClr val="black"/>
                </a:solidFill>
              </a:rPr>
              <a:t>National Cancer Institute</a:t>
            </a:r>
          </a:p>
          <a:p>
            <a:r>
              <a:rPr lang="en-US" altLang="en-US" dirty="0">
                <a:solidFill>
                  <a:prstClr val="black"/>
                </a:solidFill>
              </a:rPr>
              <a:t>Understanding Cancer and Related Topics  </a:t>
            </a:r>
          </a:p>
          <a:p>
            <a:r>
              <a:rPr lang="en-US" altLang="en-US" dirty="0">
                <a:solidFill>
                  <a:prstClr val="black"/>
                </a:solidFill>
              </a:rPr>
              <a:t>Understanding Angiogenesis</a:t>
            </a:r>
          </a:p>
        </p:txBody>
      </p:sp>
      <p:sp>
        <p:nvSpPr>
          <p:cNvPr id="6" name="Rectangle 6"/>
          <p:cNvSpPr>
            <a:spLocks noGrp="1" noChangeArrowheads="1"/>
          </p:cNvSpPr>
          <p:nvPr>
            <p:ph type="ftr" sz="quarter" idx="4"/>
          </p:nvPr>
        </p:nvSpPr>
        <p:spPr>
          <a:ln/>
        </p:spPr>
        <p:txBody>
          <a:bodyPr/>
          <a:lstStyle/>
          <a:p>
            <a:r>
              <a:rPr lang="en-US" altLang="en-US" dirty="0">
                <a:solidFill>
                  <a:prstClr val="black"/>
                </a:solidFill>
              </a:rPr>
              <a:t>NCI Web site: http://cancer.gov/cancertopics/understandingcancer</a:t>
            </a:r>
          </a:p>
        </p:txBody>
      </p:sp>
      <p:sp>
        <p:nvSpPr>
          <p:cNvPr id="7" name="Rectangle 7"/>
          <p:cNvSpPr>
            <a:spLocks noGrp="1" noChangeArrowheads="1"/>
          </p:cNvSpPr>
          <p:nvPr>
            <p:ph type="sldNum" sz="quarter" idx="5"/>
          </p:nvPr>
        </p:nvSpPr>
        <p:spPr>
          <a:ln/>
        </p:spPr>
        <p:txBody>
          <a:bodyPr/>
          <a:lstStyle/>
          <a:p>
            <a:fld id="{3AF69979-8855-4FAB-B4B7-A21163ACCC09}" type="slidenum">
              <a:rPr lang="en-US" altLang="en-US">
                <a:solidFill>
                  <a:prstClr val="black"/>
                </a:solidFill>
              </a:rPr>
              <a:pPr/>
              <a:t>11</a:t>
            </a:fld>
            <a:endParaRPr lang="en-US" altLang="en-US" dirty="0">
              <a:solidFill>
                <a:prstClr val="black"/>
              </a:solidFill>
            </a:endParaRPr>
          </a:p>
        </p:txBody>
      </p:sp>
      <p:sp>
        <p:nvSpPr>
          <p:cNvPr id="305154" name="Rectangle 2"/>
          <p:cNvSpPr>
            <a:spLocks noGrp="1" noRot="1" noChangeAspect="1" noChangeArrowheads="1" noTextEdit="1"/>
          </p:cNvSpPr>
          <p:nvPr>
            <p:ph type="sldImg"/>
          </p:nvPr>
        </p:nvSpPr>
        <p:spPr>
          <a:xfrm>
            <a:off x="696913" y="1138238"/>
            <a:ext cx="5464175" cy="3073400"/>
          </a:xfrm>
          <a:ln/>
        </p:spPr>
      </p:sp>
      <p:sp>
        <p:nvSpPr>
          <p:cNvPr id="305155" name="Rectangle 3"/>
          <p:cNvSpPr>
            <a:spLocks noGrp="1" noChangeArrowheads="1"/>
          </p:cNvSpPr>
          <p:nvPr>
            <p:ph type="body" idx="1"/>
          </p:nvPr>
        </p:nvSpPr>
        <p:spPr/>
        <p:txBody>
          <a:bodyPr/>
          <a:lstStyle/>
          <a:p>
            <a:r>
              <a:rPr lang="en-US" altLang="en-US" dirty="0">
                <a:solidFill>
                  <a:srgbClr val="000000"/>
                </a:solidFill>
              </a:rPr>
              <a:t>Tumor angiogenesis is the proliferation of a network of blood vessels that penetrates into cancerous growths, supplying nutrients and oxygen and removing waste </a:t>
            </a:r>
            <a:r>
              <a:rPr lang="en-US" altLang="en-US" dirty="0" smtClean="0">
                <a:solidFill>
                  <a:srgbClr val="000000"/>
                </a:solidFill>
              </a:rPr>
              <a:t>products</a:t>
            </a:r>
          </a:p>
          <a:p>
            <a:r>
              <a:rPr lang="en-US" altLang="en-US" dirty="0" smtClean="0">
                <a:solidFill>
                  <a:srgbClr val="000000"/>
                </a:solidFill>
              </a:rPr>
              <a:t>Tumor angiogenesis</a:t>
            </a:r>
            <a:r>
              <a:rPr lang="en-US" altLang="en-US" baseline="0" dirty="0" smtClean="0">
                <a:solidFill>
                  <a:srgbClr val="000000"/>
                </a:solidFill>
              </a:rPr>
              <a:t> </a:t>
            </a:r>
            <a:r>
              <a:rPr lang="en-US" altLang="en-US" dirty="0" smtClean="0">
                <a:solidFill>
                  <a:srgbClr val="000000"/>
                </a:solidFill>
              </a:rPr>
              <a:t>starts </a:t>
            </a:r>
            <a:r>
              <a:rPr lang="en-US" altLang="en-US" dirty="0">
                <a:solidFill>
                  <a:srgbClr val="000000"/>
                </a:solidFill>
              </a:rPr>
              <a:t>with cancerous tumor cells releasing molecules that send signals to surrounding normal host </a:t>
            </a:r>
            <a:r>
              <a:rPr lang="en-US" altLang="en-US" dirty="0" smtClean="0">
                <a:solidFill>
                  <a:srgbClr val="000000"/>
                </a:solidFill>
              </a:rPr>
              <a:t>tissue</a:t>
            </a:r>
          </a:p>
          <a:p>
            <a:r>
              <a:rPr lang="en-US" altLang="en-US" dirty="0" smtClean="0">
                <a:solidFill>
                  <a:srgbClr val="000000"/>
                </a:solidFill>
              </a:rPr>
              <a:t>This </a:t>
            </a:r>
            <a:r>
              <a:rPr lang="en-US" altLang="en-US" dirty="0">
                <a:solidFill>
                  <a:srgbClr val="000000"/>
                </a:solidFill>
              </a:rPr>
              <a:t>signaling </a:t>
            </a:r>
            <a:r>
              <a:rPr lang="en-US" altLang="en-US" dirty="0" smtClean="0">
                <a:solidFill>
                  <a:srgbClr val="000000"/>
                </a:solidFill>
              </a:rPr>
              <a:t>encourage </a:t>
            </a:r>
            <a:r>
              <a:rPr lang="en-US" altLang="en-US" dirty="0">
                <a:solidFill>
                  <a:srgbClr val="000000"/>
                </a:solidFill>
              </a:rPr>
              <a:t>growth of new blood </a:t>
            </a:r>
            <a:r>
              <a:rPr lang="en-US" altLang="en-US" dirty="0" smtClean="0">
                <a:solidFill>
                  <a:srgbClr val="000000"/>
                </a:solidFill>
              </a:rPr>
              <a:t>vessels</a:t>
            </a:r>
            <a:endParaRPr lang="en-US" altLang="en-US" dirty="0">
              <a:solidFill>
                <a:srgbClr val="000000"/>
              </a:solidFill>
            </a:endParaRPr>
          </a:p>
        </p:txBody>
      </p:sp>
    </p:spTree>
    <p:extLst>
      <p:ext uri="{BB962C8B-B14F-4D97-AF65-F5344CB8AC3E}">
        <p14:creationId xmlns:p14="http://schemas.microsoft.com/office/powerpoint/2010/main" val="170540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38238"/>
            <a:ext cx="5464175" cy="3073400"/>
          </a:xfrm>
        </p:spPr>
      </p:sp>
      <p:sp>
        <p:nvSpPr>
          <p:cNvPr id="3" name="Notes Placeholder 2"/>
          <p:cNvSpPr>
            <a:spLocks noGrp="1"/>
          </p:cNvSpPr>
          <p:nvPr>
            <p:ph type="body" idx="1"/>
          </p:nvPr>
        </p:nvSpPr>
        <p:spPr/>
        <p:txBody>
          <a:bodyPr/>
          <a:lstStyle/>
          <a:p>
            <a:r>
              <a:rPr lang="en-US" dirty="0" smtClean="0"/>
              <a:t>Now that you</a:t>
            </a:r>
            <a:r>
              <a:rPr lang="en-US" baseline="0" dirty="0" smtClean="0"/>
              <a:t> have the appropriate background on our experiment and the type of data available. I will introduce you to our proposed approach. Because classifying the stage of tumor is very important, we devoloped a PCA based tumor classification</a:t>
            </a:r>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12</a:t>
            </a:fld>
            <a:endParaRPr lang="en-US" dirty="0"/>
          </a:p>
        </p:txBody>
      </p:sp>
    </p:spTree>
    <p:extLst>
      <p:ext uri="{BB962C8B-B14F-4D97-AF65-F5344CB8AC3E}">
        <p14:creationId xmlns:p14="http://schemas.microsoft.com/office/powerpoint/2010/main" val="862752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38238"/>
            <a:ext cx="5464175" cy="30734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eigenvectors have the same dimensionality as the original images, they are considered tumor images. Hence the name EigenTumors. Each EigenTumor represent a direction in which images differ from the mean tumor image. Each EigenTumors accentuate a different feature of the tumor. </a:t>
            </a:r>
          </a:p>
          <a:p>
            <a:r>
              <a:rPr lang="en-US" sz="1200" kern="1200" dirty="0" smtClean="0">
                <a:solidFill>
                  <a:schemeClr val="tx1"/>
                </a:solidFill>
                <a:effectLst/>
                <a:latin typeface="+mn-lt"/>
                <a:ea typeface="+mn-ea"/>
                <a:cs typeface="+mn-cs"/>
              </a:rPr>
              <a:t>These eigentumors are used to represent the new unknown tumor images by projecting a new mean-shifted tumor image on a subset of the EigenTumors</a:t>
            </a:r>
            <a:endParaRPr lang="en-US" dirty="0"/>
          </a:p>
        </p:txBody>
      </p:sp>
      <p:sp>
        <p:nvSpPr>
          <p:cNvPr id="4" name="Slide Number Placeholder 3"/>
          <p:cNvSpPr>
            <a:spLocks noGrp="1"/>
          </p:cNvSpPr>
          <p:nvPr>
            <p:ph type="sldNum" sz="quarter" idx="10"/>
          </p:nvPr>
        </p:nvSpPr>
        <p:spPr/>
        <p:txBody>
          <a:bodyPr/>
          <a:lstStyle/>
          <a:p>
            <a:fld id="{624B2A56-7262-4E1D-BB00-36A4ED20D897}" type="slidenum">
              <a:rPr lang="en-US" smtClean="0"/>
              <a:t>16</a:t>
            </a:fld>
            <a:endParaRPr lang="en-US" dirty="0"/>
          </a:p>
        </p:txBody>
      </p:sp>
    </p:spTree>
    <p:extLst>
      <p:ext uri="{BB962C8B-B14F-4D97-AF65-F5344CB8AC3E}">
        <p14:creationId xmlns:p14="http://schemas.microsoft.com/office/powerpoint/2010/main" val="321150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4F46C2-E441-46B4-95E6-9DD3579FC892}" type="datetimeFigureOut">
              <a:rPr lang="en-US" smtClean="0"/>
              <a:t>12/29/2015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C3BAD-9D33-4927-BEC5-FC8DCC084017}" type="slidenum">
              <a:rPr lang="en-US" smtClean="0"/>
              <a:t>‹#›</a:t>
            </a:fld>
            <a:endParaRPr lang="en-US" dirty="0"/>
          </a:p>
        </p:txBody>
      </p:sp>
    </p:spTree>
    <p:extLst>
      <p:ext uri="{BB962C8B-B14F-4D97-AF65-F5344CB8AC3E}">
        <p14:creationId xmlns:p14="http://schemas.microsoft.com/office/powerpoint/2010/main" val="2276725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F46C2-E441-46B4-95E6-9DD3579FC892}" type="datetimeFigureOut">
              <a:rPr lang="en-US" smtClean="0"/>
              <a:t>12/29/2015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C3BAD-9D33-4927-BEC5-FC8DCC084017}" type="slidenum">
              <a:rPr lang="en-US" smtClean="0"/>
              <a:t>‹#›</a:t>
            </a:fld>
            <a:endParaRPr lang="en-US" dirty="0"/>
          </a:p>
        </p:txBody>
      </p:sp>
    </p:spTree>
    <p:extLst>
      <p:ext uri="{BB962C8B-B14F-4D97-AF65-F5344CB8AC3E}">
        <p14:creationId xmlns:p14="http://schemas.microsoft.com/office/powerpoint/2010/main" val="190567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F46C2-E441-46B4-95E6-9DD3579FC892}" type="datetimeFigureOut">
              <a:rPr lang="en-US" smtClean="0"/>
              <a:t>12/29/2015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C3BAD-9D33-4927-BEC5-FC8DCC084017}" type="slidenum">
              <a:rPr lang="en-US" smtClean="0"/>
              <a:t>‹#›</a:t>
            </a:fld>
            <a:endParaRPr lang="en-US" dirty="0"/>
          </a:p>
        </p:txBody>
      </p:sp>
    </p:spTree>
    <p:extLst>
      <p:ext uri="{BB962C8B-B14F-4D97-AF65-F5344CB8AC3E}">
        <p14:creationId xmlns:p14="http://schemas.microsoft.com/office/powerpoint/2010/main" val="1308347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3348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4791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0481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182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8537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351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650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5324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F46C2-E441-46B4-95E6-9DD3579FC892}" type="datetimeFigureOut">
              <a:rPr lang="en-US" smtClean="0"/>
              <a:t>12/29/2015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C3BAD-9D33-4927-BEC5-FC8DCC084017}" type="slidenum">
              <a:rPr lang="en-US" smtClean="0"/>
              <a:t>‹#›</a:t>
            </a:fld>
            <a:endParaRPr lang="en-US" dirty="0"/>
          </a:p>
        </p:txBody>
      </p:sp>
    </p:spTree>
    <p:extLst>
      <p:ext uri="{BB962C8B-B14F-4D97-AF65-F5344CB8AC3E}">
        <p14:creationId xmlns:p14="http://schemas.microsoft.com/office/powerpoint/2010/main" val="3863198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3556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5240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6437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3982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4684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6559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5962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027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299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479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F46C2-E441-46B4-95E6-9DD3579FC892}" type="datetimeFigureOut">
              <a:rPr lang="en-US" smtClean="0"/>
              <a:t>12/29/2015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C3BAD-9D33-4927-BEC5-FC8DCC084017}" type="slidenum">
              <a:rPr lang="en-US" smtClean="0"/>
              <a:t>‹#›</a:t>
            </a:fld>
            <a:endParaRPr lang="en-US" dirty="0"/>
          </a:p>
        </p:txBody>
      </p:sp>
    </p:spTree>
    <p:extLst>
      <p:ext uri="{BB962C8B-B14F-4D97-AF65-F5344CB8AC3E}">
        <p14:creationId xmlns:p14="http://schemas.microsoft.com/office/powerpoint/2010/main" val="25138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4318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5815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6939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28289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3443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5790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23635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339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2763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1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4F46C2-E441-46B4-95E6-9DD3579FC892}" type="datetimeFigureOut">
              <a:rPr lang="en-US" smtClean="0"/>
              <a:t>12/29/2015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4C3BAD-9D33-4927-BEC5-FC8DCC084017}" type="slidenum">
              <a:rPr lang="en-US" smtClean="0"/>
              <a:t>‹#›</a:t>
            </a:fld>
            <a:endParaRPr lang="en-US" dirty="0"/>
          </a:p>
        </p:txBody>
      </p:sp>
    </p:spTree>
    <p:extLst>
      <p:ext uri="{BB962C8B-B14F-4D97-AF65-F5344CB8AC3E}">
        <p14:creationId xmlns:p14="http://schemas.microsoft.com/office/powerpoint/2010/main" val="28211546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503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49122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4813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5075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9641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4F46C2-E441-46B4-95E6-9DD3579FC892}" type="datetimeFigureOut">
              <a:rPr lang="en-US" smtClean="0"/>
              <a:t>12/29/2015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4C3BAD-9D33-4927-BEC5-FC8DCC084017}" type="slidenum">
              <a:rPr lang="en-US" smtClean="0"/>
              <a:t>‹#›</a:t>
            </a:fld>
            <a:endParaRPr lang="en-US" dirty="0"/>
          </a:p>
        </p:txBody>
      </p:sp>
    </p:spTree>
    <p:extLst>
      <p:ext uri="{BB962C8B-B14F-4D97-AF65-F5344CB8AC3E}">
        <p14:creationId xmlns:p14="http://schemas.microsoft.com/office/powerpoint/2010/main" val="227724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4F46C2-E441-46B4-95E6-9DD3579FC892}" type="datetimeFigureOut">
              <a:rPr lang="en-US" smtClean="0"/>
              <a:t>12/29/2015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4C3BAD-9D33-4927-BEC5-FC8DCC084017}" type="slidenum">
              <a:rPr lang="en-US" smtClean="0"/>
              <a:t>‹#›</a:t>
            </a:fld>
            <a:endParaRPr lang="en-US" dirty="0"/>
          </a:p>
        </p:txBody>
      </p:sp>
    </p:spTree>
    <p:extLst>
      <p:ext uri="{BB962C8B-B14F-4D97-AF65-F5344CB8AC3E}">
        <p14:creationId xmlns:p14="http://schemas.microsoft.com/office/powerpoint/2010/main" val="272596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F46C2-E441-46B4-95E6-9DD3579FC892}" type="datetimeFigureOut">
              <a:rPr lang="en-US" smtClean="0"/>
              <a:t>12/29/2015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4C3BAD-9D33-4927-BEC5-FC8DCC084017}" type="slidenum">
              <a:rPr lang="en-US" smtClean="0"/>
              <a:t>‹#›</a:t>
            </a:fld>
            <a:endParaRPr lang="en-US" dirty="0"/>
          </a:p>
        </p:txBody>
      </p:sp>
    </p:spTree>
    <p:extLst>
      <p:ext uri="{BB962C8B-B14F-4D97-AF65-F5344CB8AC3E}">
        <p14:creationId xmlns:p14="http://schemas.microsoft.com/office/powerpoint/2010/main" val="3399532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F46C2-E441-46B4-95E6-9DD3579FC892}" type="datetimeFigureOut">
              <a:rPr lang="en-US" smtClean="0"/>
              <a:t>12/29/2015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4C3BAD-9D33-4927-BEC5-FC8DCC084017}" type="slidenum">
              <a:rPr lang="en-US" smtClean="0"/>
              <a:t>‹#›</a:t>
            </a:fld>
            <a:endParaRPr lang="en-US" dirty="0"/>
          </a:p>
        </p:txBody>
      </p:sp>
    </p:spTree>
    <p:extLst>
      <p:ext uri="{BB962C8B-B14F-4D97-AF65-F5344CB8AC3E}">
        <p14:creationId xmlns:p14="http://schemas.microsoft.com/office/powerpoint/2010/main" val="333058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F46C2-E441-46B4-95E6-9DD3579FC892}" type="datetimeFigureOut">
              <a:rPr lang="en-US" smtClean="0"/>
              <a:t>12/29/2015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4C3BAD-9D33-4927-BEC5-FC8DCC084017}" type="slidenum">
              <a:rPr lang="en-US" smtClean="0"/>
              <a:t>‹#›</a:t>
            </a:fld>
            <a:endParaRPr lang="en-US" dirty="0"/>
          </a:p>
        </p:txBody>
      </p:sp>
    </p:spTree>
    <p:extLst>
      <p:ext uri="{BB962C8B-B14F-4D97-AF65-F5344CB8AC3E}">
        <p14:creationId xmlns:p14="http://schemas.microsoft.com/office/powerpoint/2010/main" val="39541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F46C2-E441-46B4-95E6-9DD3579FC892}" type="datetimeFigureOut">
              <a:rPr lang="en-US" smtClean="0"/>
              <a:t>12/29/2015</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C3BAD-9D33-4927-BEC5-FC8DCC084017}" type="slidenum">
              <a:rPr lang="en-US" smtClean="0"/>
              <a:t>‹#›</a:t>
            </a:fld>
            <a:endParaRPr lang="en-US" dirty="0"/>
          </a:p>
        </p:txBody>
      </p:sp>
    </p:spTree>
    <p:extLst>
      <p:ext uri="{BB962C8B-B14F-4D97-AF65-F5344CB8AC3E}">
        <p14:creationId xmlns:p14="http://schemas.microsoft.com/office/powerpoint/2010/main" val="2153238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3907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52269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F46C2-E441-46B4-95E6-9DD3579FC892}" type="datetimeFigureOut">
              <a:rPr lang="en-US" smtClean="0">
                <a:solidFill>
                  <a:prstClr val="black">
                    <a:tint val="75000"/>
                  </a:prstClr>
                </a:solidFill>
              </a:rPr>
              <a:pPr/>
              <a:t>12/29/2015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C3BAD-9D33-4927-BEC5-FC8DCC0840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92155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0.xml"/><Relationship Id="rId1" Type="http://schemas.openxmlformats.org/officeDocument/2006/relationships/slideLayout" Target="../slideLayouts/slideLayout35.xml"/><Relationship Id="rId5" Type="http://schemas.openxmlformats.org/officeDocument/2006/relationships/image" Target="../media/image27.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emf"/><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emf"/><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1.e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416" y="280420"/>
            <a:ext cx="11911584" cy="2618613"/>
          </a:xfrm>
        </p:spPr>
        <p:txBody>
          <a:bodyPr>
            <a:noAutofit/>
          </a:bodyPr>
          <a:lstStyle/>
          <a:p>
            <a:r>
              <a:rPr lang="en-US" sz="3600" b="1" dirty="0" smtClean="0"/>
              <a:t>PCA Based Tumor Classification Algorithm </a:t>
            </a:r>
            <a:br>
              <a:rPr lang="en-US" sz="3600" b="1" dirty="0" smtClean="0"/>
            </a:br>
            <a:r>
              <a:rPr lang="en-US" sz="3600" b="1" dirty="0" smtClean="0"/>
              <a:t>And</a:t>
            </a:r>
            <a:br>
              <a:rPr lang="en-US" sz="3600" b="1" dirty="0" smtClean="0"/>
            </a:br>
            <a:r>
              <a:rPr lang="en-US" sz="3600" b="1" dirty="0" smtClean="0"/>
              <a:t>Dynamical </a:t>
            </a:r>
            <a:r>
              <a:rPr lang="en-US" sz="3600" dirty="0" smtClean="0"/>
              <a:t> </a:t>
            </a:r>
            <a:r>
              <a:rPr lang="en-US" sz="3600" b="1" dirty="0" smtClean="0"/>
              <a:t>Modeling Of Tumor Decay</a:t>
            </a:r>
            <a:r>
              <a:rPr lang="en-US" sz="3600" dirty="0"/>
              <a:t/>
            </a:r>
            <a:br>
              <a:rPr lang="en-US" sz="3600" dirty="0"/>
            </a:br>
            <a:endParaRPr lang="en-US" sz="3600" dirty="0"/>
          </a:p>
        </p:txBody>
      </p:sp>
      <p:pic>
        <p:nvPicPr>
          <p:cNvPr id="10" name="Picture 2" descr="C:\Users\wafaa\Desktop\brain_image.jpg"/>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32000"/>
                    </a14:imgEffect>
                    <a14:imgEffect>
                      <a14:colorTemperature colorTemp="11500"/>
                    </a14:imgEffect>
                    <a14:imgEffect>
                      <a14:saturation sat="150000"/>
                    </a14:imgEffect>
                    <a14:imgEffect>
                      <a14:brightnessContrast bright="-31000" contrast="-64000"/>
                    </a14:imgEffect>
                  </a14:imgLayer>
                </a14:imgProps>
              </a:ext>
              <a:ext uri="{28A0092B-C50C-407E-A947-70E740481C1C}">
                <a14:useLocalDpi xmlns:a14="http://schemas.microsoft.com/office/drawing/2010/main" val="0"/>
              </a:ext>
            </a:extLst>
          </a:blip>
          <a:srcRect/>
          <a:stretch>
            <a:fillRect/>
          </a:stretch>
        </p:blipFill>
        <p:spPr bwMode="auto">
          <a:xfrm>
            <a:off x="0" y="0"/>
            <a:ext cx="12189339" cy="6858000"/>
          </a:xfrm>
          <a:prstGeom prst="rect">
            <a:avLst/>
          </a:prstGeom>
          <a:blipFill>
            <a:blip r:embed="rId4">
              <a:duotone>
                <a:schemeClr val="accent5">
                  <a:shade val="45000"/>
                  <a:satMod val="135000"/>
                </a:schemeClr>
                <a:prstClr val="white"/>
              </a:duotone>
            </a:blip>
            <a:tile tx="0" ty="0" sx="100000" sy="100000" flip="none" algn="tl"/>
          </a:blipFill>
        </p:spPr>
      </p:pic>
      <p:sp>
        <p:nvSpPr>
          <p:cNvPr id="4" name="Rectangle 3"/>
          <p:cNvSpPr/>
          <p:nvPr/>
        </p:nvSpPr>
        <p:spPr>
          <a:xfrm>
            <a:off x="2366852" y="3266956"/>
            <a:ext cx="6764740" cy="3427605"/>
          </a:xfrm>
          <a:prstGeom prst="rect">
            <a:avLst/>
          </a:prstGeom>
        </p:spPr>
        <p:txBody>
          <a:bodyPr wrap="square">
            <a:spAutoFit/>
          </a:bodyPr>
          <a:lstStyle/>
          <a:p>
            <a:pPr lvl="0" algn="ctr">
              <a:lnSpc>
                <a:spcPct val="90000"/>
              </a:lnSpc>
              <a:spcBef>
                <a:spcPts val="1000"/>
              </a:spcBef>
            </a:pPr>
            <a:r>
              <a:rPr lang="en-US" sz="2400" dirty="0">
                <a:latin typeface="Times New Roman" panose="02020603050405020304" pitchFamily="18" charset="0"/>
                <a:cs typeface="Times New Roman" panose="02020603050405020304" pitchFamily="18" charset="0"/>
              </a:rPr>
              <a:t>Amy W. Daali</a:t>
            </a:r>
            <a:endParaRPr lang="en-US" sz="2400" i="1" dirty="0">
              <a:latin typeface="Times New Roman" panose="02020603050405020304" pitchFamily="18" charset="0"/>
              <a:cs typeface="Times New Roman" panose="02020603050405020304" pitchFamily="18" charset="0"/>
            </a:endParaRPr>
          </a:p>
          <a:p>
            <a:pPr lvl="0" algn="ctr">
              <a:lnSpc>
                <a:spcPct val="90000"/>
              </a:lnSpc>
              <a:spcBef>
                <a:spcPts val="1000"/>
              </a:spcBef>
            </a:pPr>
            <a:r>
              <a:rPr lang="en-US" sz="2400" dirty="0">
                <a:latin typeface="Times New Roman" panose="02020603050405020304" pitchFamily="18" charset="0"/>
                <a:cs typeface="Times New Roman" panose="02020603050405020304" pitchFamily="18" charset="0"/>
              </a:rPr>
              <a:t>Ph.D.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Defense</a:t>
            </a:r>
          </a:p>
          <a:p>
            <a:pPr lvl="0" algn="ctr">
              <a:lnSpc>
                <a:spcPct val="90000"/>
              </a:lnSpc>
              <a:spcBef>
                <a:spcPts val="1000"/>
              </a:spcBef>
            </a:pPr>
            <a:r>
              <a:rPr lang="en-US" sz="2400" dirty="0" smtClean="0">
                <a:latin typeface="Times New Roman" panose="02020603050405020304" pitchFamily="18" charset="0"/>
                <a:cs typeface="Times New Roman" panose="02020603050405020304" pitchFamily="18" charset="0"/>
              </a:rPr>
              <a:t>Spring 2015</a:t>
            </a:r>
            <a:endParaRPr lang="en-US" sz="2400" dirty="0">
              <a:latin typeface="Times New Roman" panose="02020603050405020304" pitchFamily="18" charset="0"/>
              <a:cs typeface="Times New Roman" panose="02020603050405020304" pitchFamily="18" charset="0"/>
            </a:endParaRPr>
          </a:p>
          <a:p>
            <a:pPr lvl="0" algn="ctr">
              <a:lnSpc>
                <a:spcPct val="90000"/>
              </a:lnSpc>
              <a:spcBef>
                <a:spcPts val="1000"/>
              </a:spcBef>
            </a:pPr>
            <a:endParaRPr lang="en-US" sz="2400" dirty="0">
              <a:latin typeface="Times New Roman" panose="02020603050405020304" pitchFamily="18" charset="0"/>
              <a:cs typeface="Times New Roman" panose="02020603050405020304" pitchFamily="18" charset="0"/>
            </a:endParaRPr>
          </a:p>
          <a:p>
            <a:pPr lvl="0" algn="ctr">
              <a:lnSpc>
                <a:spcPct val="90000"/>
              </a:lnSpc>
              <a:spcBef>
                <a:spcPts val="1000"/>
              </a:spcBef>
            </a:pPr>
            <a:endParaRPr lang="en-US" sz="2000" dirty="0" smtClean="0">
              <a:latin typeface="Times New Roman" panose="02020603050405020304" pitchFamily="18" charset="0"/>
              <a:cs typeface="Times New Roman" panose="02020603050405020304" pitchFamily="18" charset="0"/>
            </a:endParaRPr>
          </a:p>
          <a:p>
            <a:pPr lvl="0" algn="ctr">
              <a:lnSpc>
                <a:spcPct val="90000"/>
              </a:lnSpc>
              <a:spcBef>
                <a:spcPts val="1000"/>
              </a:spcBef>
            </a:pPr>
            <a:r>
              <a:rPr lang="en-US" sz="2000" dirty="0" smtClean="0">
                <a:latin typeface="Times New Roman" panose="02020603050405020304" pitchFamily="18" charset="0"/>
                <a:cs typeface="Times New Roman" panose="02020603050405020304" pitchFamily="18" charset="0"/>
              </a:rPr>
              <a:t>Electrical </a:t>
            </a:r>
            <a:r>
              <a:rPr lang="en-US" sz="2000" dirty="0">
                <a:latin typeface="Times New Roman" panose="02020603050405020304" pitchFamily="18" charset="0"/>
                <a:cs typeface="Times New Roman" panose="02020603050405020304" pitchFamily="18" charset="0"/>
              </a:rPr>
              <a:t>and Computer Engineering Department </a:t>
            </a:r>
          </a:p>
          <a:p>
            <a:pPr lvl="0" algn="ctr">
              <a:lnSpc>
                <a:spcPct val="90000"/>
              </a:lnSpc>
              <a:spcBef>
                <a:spcPts val="1000"/>
              </a:spcBef>
            </a:pPr>
            <a:r>
              <a:rPr lang="en-US" sz="2000" dirty="0">
                <a:latin typeface="Times New Roman" panose="02020603050405020304" pitchFamily="18" charset="0"/>
                <a:cs typeface="Times New Roman" panose="02020603050405020304" pitchFamily="18" charset="0"/>
              </a:rPr>
              <a:t>University of Texas at San Antonio</a:t>
            </a:r>
            <a:r>
              <a:rPr lang="en-US" sz="2000" b="1" dirty="0">
                <a:latin typeface="Times New Roman" panose="02020603050405020304" pitchFamily="18" charset="0"/>
                <a:cs typeface="Times New Roman" panose="02020603050405020304" pitchFamily="18" charset="0"/>
              </a:rPr>
              <a:t> </a:t>
            </a:r>
          </a:p>
          <a:p>
            <a:pPr lvl="0" algn="ctr">
              <a:lnSpc>
                <a:spcPct val="90000"/>
              </a:lnSpc>
              <a:spcBef>
                <a:spcPts val="1000"/>
              </a:spcBef>
            </a:pPr>
            <a:endParaRPr lang="en-US" sz="2000" b="1" dirty="0"/>
          </a:p>
        </p:txBody>
      </p:sp>
      <p:sp>
        <p:nvSpPr>
          <p:cNvPr id="5" name="TextBox 4"/>
          <p:cNvSpPr txBox="1"/>
          <p:nvPr/>
        </p:nvSpPr>
        <p:spPr>
          <a:xfrm>
            <a:off x="3698544" y="382137"/>
            <a:ext cx="5145207" cy="369332"/>
          </a:xfrm>
          <a:prstGeom prst="rect">
            <a:avLst/>
          </a:prstGeom>
          <a:noFill/>
        </p:spPr>
        <p:txBody>
          <a:bodyPr wrap="square" rtlCol="0">
            <a:spAutoFit/>
          </a:bodyPr>
          <a:lstStyle/>
          <a:p>
            <a:endParaRPr lang="en-US" dirty="0"/>
          </a:p>
        </p:txBody>
      </p:sp>
      <p:sp>
        <p:nvSpPr>
          <p:cNvPr id="11" name="TextBox 10"/>
          <p:cNvSpPr txBox="1"/>
          <p:nvPr/>
        </p:nvSpPr>
        <p:spPr>
          <a:xfrm>
            <a:off x="-1" y="1162450"/>
            <a:ext cx="12189339" cy="1754326"/>
          </a:xfrm>
          <a:prstGeom prst="rect">
            <a:avLst/>
          </a:prstGeom>
          <a:solidFill>
            <a:schemeClr val="bg1"/>
          </a:solidFill>
          <a:ln cap="sq">
            <a:gradFill>
              <a:gsLst>
                <a:gs pos="0">
                  <a:schemeClr val="accent1">
                    <a:tint val="66000"/>
                    <a:satMod val="160000"/>
                  </a:schemeClr>
                </a:gs>
                <a:gs pos="39000">
                  <a:srgbClr val="0070C0"/>
                </a:gs>
                <a:gs pos="100000">
                  <a:schemeClr val="accent1">
                    <a:tint val="23500"/>
                    <a:satMod val="160000"/>
                  </a:schemeClr>
                </a:gs>
              </a:gsLst>
              <a:lin ang="5400000" scaled="0"/>
            </a:gradFill>
          </a:ln>
        </p:spPr>
        <p:txBody>
          <a:bodyPr wrap="square" rtlCol="0">
            <a:spAutoFit/>
          </a:bodyPr>
          <a:lstStyle/>
          <a:p>
            <a:pPr algn="ctr"/>
            <a:r>
              <a:rPr lang="en-US" sz="3600" b="1" dirty="0" smtClean="0">
                <a:solidFill>
                  <a:prstClr val="black"/>
                </a:solidFill>
                <a:latin typeface="Calibri Light" panose="020F0302020204030204"/>
                <a:ea typeface="+mj-ea"/>
                <a:cs typeface="+mj-cs"/>
              </a:rPr>
              <a:t>PCA based Algorithm for Longitudinal Brain Tumor Stage Classification &amp; Dynamical Modeling of Tumor Decay </a:t>
            </a:r>
          </a:p>
          <a:p>
            <a:pPr algn="ctr"/>
            <a:r>
              <a:rPr lang="en-US" sz="3600" b="1" dirty="0" smtClean="0">
                <a:solidFill>
                  <a:prstClr val="black"/>
                </a:solidFill>
                <a:latin typeface="Calibri Light" panose="020F0302020204030204"/>
                <a:ea typeface="+mj-ea"/>
                <a:cs typeface="+mj-cs"/>
              </a:rPr>
              <a:t>in response to VB-111 Virotherapy </a:t>
            </a:r>
          </a:p>
        </p:txBody>
      </p:sp>
    </p:spTree>
    <p:extLst>
      <p:ext uri="{BB962C8B-B14F-4D97-AF65-F5344CB8AC3E}">
        <p14:creationId xmlns:p14="http://schemas.microsoft.com/office/powerpoint/2010/main" val="2692069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17" y="191073"/>
            <a:ext cx="10515600" cy="972355"/>
          </a:xfrm>
        </p:spPr>
        <p:txBody>
          <a:bodyPr/>
          <a:lstStyle/>
          <a:p>
            <a:r>
              <a:rPr lang="en-US" b="1" dirty="0" smtClean="0"/>
              <a:t>Anti-Angiogenic Virotherapy </a:t>
            </a:r>
            <a:r>
              <a:rPr lang="en-US" b="1" dirty="0"/>
              <a:t>with VB-111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42371"/>
            <a:ext cx="121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p:cNvPicPr>
            <a:picLocks noGrp="1"/>
          </p:cNvPicPr>
          <p:nvPr>
            <p:ph idx="1"/>
          </p:nvPr>
        </p:nvPicPr>
        <p:blipFill>
          <a:blip r:embed="rId4"/>
          <a:stretch>
            <a:fillRect/>
          </a:stretch>
        </p:blipFill>
        <p:spPr>
          <a:xfrm>
            <a:off x="5910099" y="1523375"/>
            <a:ext cx="5185535" cy="4044915"/>
          </a:xfrm>
          <a:prstGeom prst="rect">
            <a:avLst/>
          </a:prstGeom>
        </p:spPr>
      </p:pic>
      <p:sp>
        <p:nvSpPr>
          <p:cNvPr id="6" name="TextBox 5"/>
          <p:cNvSpPr txBox="1"/>
          <p:nvPr/>
        </p:nvSpPr>
        <p:spPr>
          <a:xfrm>
            <a:off x="285159" y="3182113"/>
            <a:ext cx="4135271" cy="2769989"/>
          </a:xfrm>
          <a:prstGeom prst="rect">
            <a:avLst/>
          </a:prstGeom>
          <a:noFill/>
        </p:spPr>
        <p:txBody>
          <a:bodyPr wrap="square" rtlCol="0">
            <a:spAutoFit/>
          </a:bodyPr>
          <a:lstStyle/>
          <a:p>
            <a:r>
              <a:rPr lang="en-US" sz="2000" b="1" dirty="0" smtClean="0"/>
              <a:t>What is VB-111?</a:t>
            </a:r>
            <a:endParaRPr lang="en-US" sz="2000" dirty="0" smtClean="0"/>
          </a:p>
          <a:p>
            <a:endParaRPr lang="en-US" sz="2000" dirty="0"/>
          </a:p>
          <a:p>
            <a:pPr marL="342900" indent="-342900">
              <a:buFont typeface="Wingdings" panose="05000000000000000000" pitchFamily="2" charset="2"/>
              <a:buChar char="§"/>
            </a:pPr>
            <a:r>
              <a:rPr lang="en-US" sz="2000" dirty="0" smtClean="0"/>
              <a:t>Target </a:t>
            </a:r>
            <a:r>
              <a:rPr lang="en-US" sz="2000" dirty="0"/>
              <a:t>the </a:t>
            </a:r>
            <a:r>
              <a:rPr lang="en-US" sz="2000" dirty="0" smtClean="0"/>
              <a:t>endothelial </a:t>
            </a:r>
            <a:r>
              <a:rPr lang="en-US" sz="2000" dirty="0"/>
              <a:t>cells in the tumor vasculature</a:t>
            </a:r>
            <a:endParaRPr lang="en-US" sz="2000" dirty="0" smtClean="0"/>
          </a:p>
          <a:p>
            <a:pPr marL="342900" indent="-342900">
              <a:buFont typeface="Wingdings" panose="05000000000000000000" pitchFamily="2" charset="2"/>
              <a:buChar char="§"/>
            </a:pPr>
            <a:r>
              <a:rPr lang="en-US" sz="2000" dirty="0"/>
              <a:t>N</a:t>
            </a:r>
            <a:r>
              <a:rPr lang="en-US" sz="2000" dirty="0" smtClean="0"/>
              <a:t>on-replicating </a:t>
            </a:r>
            <a:r>
              <a:rPr lang="en-US" sz="2000" dirty="0"/>
              <a:t>type 5 adenovirus (Ad-5) </a:t>
            </a:r>
            <a:r>
              <a:rPr lang="en-US" sz="2000" dirty="0" smtClean="0"/>
              <a:t>vector</a:t>
            </a:r>
          </a:p>
          <a:p>
            <a:endParaRPr lang="en-US" dirty="0"/>
          </a:p>
          <a:p>
            <a:endParaRPr lang="en-US" dirty="0" smtClean="0"/>
          </a:p>
          <a:p>
            <a:endParaRPr lang="en-US" dirty="0"/>
          </a:p>
        </p:txBody>
      </p:sp>
      <p:sp>
        <p:nvSpPr>
          <p:cNvPr id="8" name="Rectangle 7"/>
          <p:cNvSpPr/>
          <p:nvPr/>
        </p:nvSpPr>
        <p:spPr>
          <a:xfrm>
            <a:off x="4420430" y="5773893"/>
            <a:ext cx="7317196" cy="369332"/>
          </a:xfrm>
          <a:prstGeom prst="rect">
            <a:avLst/>
          </a:prstGeom>
        </p:spPr>
        <p:txBody>
          <a:bodyPr wrap="none">
            <a:spAutoFit/>
          </a:bodyPr>
          <a:lstStyle/>
          <a:p>
            <a:r>
              <a:rPr lang="en-US" b="1" dirty="0"/>
              <a:t>Mechanism of action of VB-111 (</a:t>
            </a:r>
            <a:r>
              <a:rPr lang="en-US" b="1" dirty="0" smtClean="0"/>
              <a:t>courtesy </a:t>
            </a:r>
            <a:r>
              <a:rPr lang="en-US" b="1" dirty="0"/>
              <a:t>of </a:t>
            </a:r>
            <a:r>
              <a:rPr lang="en-US" b="1" dirty="0" smtClean="0"/>
              <a:t>Dr. </a:t>
            </a:r>
            <a:r>
              <a:rPr lang="en-US" b="1" dirty="0"/>
              <a:t>Andrew </a:t>
            </a:r>
            <a:r>
              <a:rPr lang="en-US" b="1" dirty="0" smtClean="0"/>
              <a:t>Brenner, UTHSCSA)</a:t>
            </a:r>
            <a:endParaRPr lang="en-US" b="1" dirty="0"/>
          </a:p>
        </p:txBody>
      </p:sp>
    </p:spTree>
    <p:extLst>
      <p:ext uri="{BB962C8B-B14F-4D97-AF65-F5344CB8AC3E}">
        <p14:creationId xmlns:p14="http://schemas.microsoft.com/office/powerpoint/2010/main" val="4272513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4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29" y="2573866"/>
            <a:ext cx="10835217" cy="2952750"/>
          </a:xfrm>
          <a:prstGeom prst="rect">
            <a:avLst/>
          </a:prstGeom>
          <a:noFill/>
          <a:extLst>
            <a:ext uri="{909E8E84-426E-40DD-AFC4-6F175D3DCCD1}">
              <a14:hiddenFill xmlns:a14="http://schemas.microsoft.com/office/drawing/2010/main">
                <a:solidFill>
                  <a:srgbClr val="FFFFFF"/>
                </a:solidFill>
              </a14:hiddenFill>
            </a:ext>
          </a:extLst>
        </p:spPr>
      </p:pic>
      <p:sp>
        <p:nvSpPr>
          <p:cNvPr id="304130" name="Rectangle 2"/>
          <p:cNvSpPr>
            <a:spLocks noChangeArrowheads="1"/>
          </p:cNvSpPr>
          <p:nvPr/>
        </p:nvSpPr>
        <p:spPr bwMode="auto">
          <a:xfrm>
            <a:off x="-83127" y="178090"/>
            <a:ext cx="1219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30000"/>
              </a:spcBef>
            </a:pPr>
            <a:r>
              <a:rPr lang="en-US" altLang="en-US" sz="3600" b="1" dirty="0" smtClean="0">
                <a:solidFill>
                  <a:prstClr val="black"/>
                </a:solidFill>
              </a:rPr>
              <a:t>Tumor Angiogenesis</a:t>
            </a:r>
            <a:endParaRPr lang="en-US" altLang="en-US" sz="3600" b="1" dirty="0">
              <a:solidFill>
                <a:prstClr val="black"/>
              </a:solidFill>
            </a:endParaRPr>
          </a:p>
        </p:txBody>
      </p:sp>
      <p:sp>
        <p:nvSpPr>
          <p:cNvPr id="304132" name="Rectangle 4"/>
          <p:cNvSpPr>
            <a:spLocks noChangeArrowheads="1"/>
          </p:cNvSpPr>
          <p:nvPr/>
        </p:nvSpPr>
        <p:spPr bwMode="auto">
          <a:xfrm>
            <a:off x="1361340" y="5061479"/>
            <a:ext cx="1370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dirty="0">
                <a:solidFill>
                  <a:prstClr val="black"/>
                </a:solidFill>
              </a:rPr>
              <a:t>Blood vessel</a:t>
            </a:r>
          </a:p>
        </p:txBody>
      </p:sp>
      <p:sp>
        <p:nvSpPr>
          <p:cNvPr id="304133" name="Rectangle 5"/>
          <p:cNvSpPr>
            <a:spLocks noChangeArrowheads="1"/>
          </p:cNvSpPr>
          <p:nvPr/>
        </p:nvSpPr>
        <p:spPr bwMode="auto">
          <a:xfrm>
            <a:off x="7202982" y="2121429"/>
            <a:ext cx="32845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dirty="0">
                <a:solidFill>
                  <a:prstClr val="black"/>
                </a:solidFill>
              </a:rPr>
              <a:t>Tumor that can grow and spread</a:t>
            </a:r>
          </a:p>
        </p:txBody>
      </p:sp>
      <p:sp>
        <p:nvSpPr>
          <p:cNvPr id="304134" name="Rectangle 6"/>
          <p:cNvSpPr>
            <a:spLocks noChangeArrowheads="1"/>
          </p:cNvSpPr>
          <p:nvPr/>
        </p:nvSpPr>
        <p:spPr bwMode="auto">
          <a:xfrm>
            <a:off x="2130955" y="2121429"/>
            <a:ext cx="22356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dirty="0">
                <a:solidFill>
                  <a:prstClr val="black"/>
                </a:solidFill>
              </a:rPr>
              <a:t>Small localized tumor</a:t>
            </a:r>
          </a:p>
        </p:txBody>
      </p:sp>
      <p:sp>
        <p:nvSpPr>
          <p:cNvPr id="304135" name="Rectangle 7"/>
          <p:cNvSpPr>
            <a:spLocks noChangeArrowheads="1"/>
          </p:cNvSpPr>
          <p:nvPr/>
        </p:nvSpPr>
        <p:spPr bwMode="auto">
          <a:xfrm>
            <a:off x="3701760" y="5739344"/>
            <a:ext cx="209973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1900"/>
              </a:lnSpc>
            </a:pPr>
            <a:r>
              <a:rPr lang="en-US" altLang="en-US" b="1" dirty="0">
                <a:solidFill>
                  <a:prstClr val="black"/>
                </a:solidFill>
              </a:rPr>
              <a:t>Signaling molecule</a:t>
            </a:r>
          </a:p>
        </p:txBody>
      </p:sp>
      <p:sp>
        <p:nvSpPr>
          <p:cNvPr id="304136" name="Rectangle 8"/>
          <p:cNvSpPr>
            <a:spLocks noChangeArrowheads="1"/>
          </p:cNvSpPr>
          <p:nvPr/>
        </p:nvSpPr>
        <p:spPr bwMode="auto">
          <a:xfrm>
            <a:off x="5196283" y="2527832"/>
            <a:ext cx="172053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200" b="1" dirty="0">
                <a:solidFill>
                  <a:prstClr val="black"/>
                </a:solidFill>
              </a:rPr>
              <a:t>Angiogenesis</a:t>
            </a:r>
          </a:p>
        </p:txBody>
      </p:sp>
      <p:sp>
        <p:nvSpPr>
          <p:cNvPr id="304138" name="Line 10"/>
          <p:cNvSpPr>
            <a:spLocks noChangeShapeType="1"/>
          </p:cNvSpPr>
          <p:nvPr/>
        </p:nvSpPr>
        <p:spPr bwMode="auto">
          <a:xfrm flipV="1">
            <a:off x="4760092" y="4658258"/>
            <a:ext cx="0" cy="1089025"/>
          </a:xfrm>
          <a:prstGeom prst="line">
            <a:avLst/>
          </a:prstGeom>
          <a:noFill/>
          <a:ln w="254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304139" name="Line 11"/>
          <p:cNvSpPr>
            <a:spLocks noChangeShapeType="1"/>
          </p:cNvSpPr>
          <p:nvPr/>
        </p:nvSpPr>
        <p:spPr bwMode="auto">
          <a:xfrm rot="5400000" flipV="1">
            <a:off x="6056551" y="2310255"/>
            <a:ext cx="0" cy="1481667"/>
          </a:xfrm>
          <a:prstGeom prst="line">
            <a:avLst/>
          </a:prstGeom>
          <a:noFill/>
          <a:ln w="762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304142" name="Line 14"/>
          <p:cNvSpPr>
            <a:spLocks noChangeShapeType="1"/>
          </p:cNvSpPr>
          <p:nvPr/>
        </p:nvSpPr>
        <p:spPr bwMode="auto">
          <a:xfrm flipV="1">
            <a:off x="3354625" y="2464333"/>
            <a:ext cx="0" cy="295275"/>
          </a:xfrm>
          <a:prstGeom prst="line">
            <a:avLst/>
          </a:prstGeom>
          <a:noFill/>
          <a:ln w="25400">
            <a:solidFill>
              <a:schemeClr val="bg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304143" name="Line 15"/>
          <p:cNvSpPr>
            <a:spLocks noChangeShapeType="1"/>
          </p:cNvSpPr>
          <p:nvPr/>
        </p:nvSpPr>
        <p:spPr bwMode="auto">
          <a:xfrm flipV="1">
            <a:off x="8900292" y="2496083"/>
            <a:ext cx="0" cy="263525"/>
          </a:xfrm>
          <a:prstGeom prst="line">
            <a:avLst/>
          </a:prstGeom>
          <a:noFill/>
          <a:ln w="25400">
            <a:solidFill>
              <a:schemeClr val="bg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 y="934012"/>
            <a:ext cx="12239335" cy="31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426673" y="6507433"/>
            <a:ext cx="2695699" cy="276999"/>
          </a:xfrm>
          <a:prstGeom prst="rect">
            <a:avLst/>
          </a:prstGeom>
          <a:noFill/>
        </p:spPr>
        <p:txBody>
          <a:bodyPr wrap="square" rtlCol="0">
            <a:spAutoFit/>
          </a:bodyPr>
          <a:lstStyle/>
          <a:p>
            <a:r>
              <a:rPr lang="en-US" sz="1200" dirty="0" smtClean="0">
                <a:solidFill>
                  <a:prstClr val="black"/>
                </a:solidFill>
              </a:rPr>
              <a:t>National Cancer Institute</a:t>
            </a:r>
            <a:endParaRPr lang="en-US" sz="1200" dirty="0">
              <a:solidFill>
                <a:prstClr val="black"/>
              </a:solidFill>
            </a:endParaRPr>
          </a:p>
        </p:txBody>
      </p:sp>
    </p:spTree>
    <p:extLst>
      <p:ext uri="{BB962C8B-B14F-4D97-AF65-F5344CB8AC3E}">
        <p14:creationId xmlns:p14="http://schemas.microsoft.com/office/powerpoint/2010/main" val="3790621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48" y="122830"/>
            <a:ext cx="11349819" cy="1009934"/>
          </a:xfrm>
          <a:ln>
            <a:noFill/>
          </a:ln>
        </p:spPr>
        <p:txBody>
          <a:bodyPr>
            <a:normAutofit fontScale="90000"/>
          </a:bodyPr>
          <a:lstStyle/>
          <a:p>
            <a:pPr algn="ctr"/>
            <a:r>
              <a:rPr lang="en-US" b="1" dirty="0"/>
              <a:t/>
            </a:r>
            <a:br>
              <a:rPr lang="en-US" b="1" dirty="0"/>
            </a:br>
            <a:r>
              <a:rPr lang="en-US" sz="3100" b="1" dirty="0" smtClean="0"/>
              <a:t>PCA </a:t>
            </a:r>
            <a:r>
              <a:rPr lang="en-US" sz="3100" b="1" dirty="0"/>
              <a:t>based Tumor Stage Classification System</a:t>
            </a:r>
            <a:br>
              <a:rPr lang="en-US" sz="3100" b="1" dirty="0"/>
            </a:br>
            <a:r>
              <a:rPr lang="en-US" sz="3100" b="1" dirty="0" smtClean="0"/>
              <a:t/>
            </a:r>
            <a:br>
              <a:rPr lang="en-US" sz="3100" b="1" dirty="0" smtClean="0"/>
            </a:br>
            <a:endParaRPr lang="en-US" b="1"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2006219" y="1037071"/>
            <a:ext cx="8079475" cy="5158854"/>
          </a:xfrm>
          <a:prstGeom prst="rect">
            <a:avLst/>
          </a:prstGeom>
        </p:spPr>
      </p:pic>
      <p:sp>
        <p:nvSpPr>
          <p:cNvPr id="4" name="Rectangle 3"/>
          <p:cNvSpPr/>
          <p:nvPr/>
        </p:nvSpPr>
        <p:spPr>
          <a:xfrm>
            <a:off x="95806" y="6382846"/>
            <a:ext cx="8843639" cy="461665"/>
          </a:xfrm>
          <a:prstGeom prst="rect">
            <a:avLst/>
          </a:prstGeom>
        </p:spPr>
        <p:txBody>
          <a:bodyPr wrap="none">
            <a:spAutoFit/>
          </a:bodyPr>
          <a:lstStyle/>
          <a:p>
            <a:pPr marL="228600" indent="-228600">
              <a:buAutoNum type="alphaUcPeriod"/>
            </a:pPr>
            <a:r>
              <a:rPr lang="en-US" sz="1200" dirty="0" smtClean="0"/>
              <a:t>W</a:t>
            </a:r>
            <a:r>
              <a:rPr lang="en-US" sz="1200" dirty="0"/>
              <a:t>. </a:t>
            </a:r>
            <a:r>
              <a:rPr lang="en-US" sz="1200" dirty="0" err="1"/>
              <a:t>Daali</a:t>
            </a:r>
            <a:r>
              <a:rPr lang="en-US" sz="1200" dirty="0"/>
              <a:t>, M. </a:t>
            </a:r>
            <a:r>
              <a:rPr lang="en-US" sz="1200" dirty="0" err="1"/>
              <a:t>Jamshidi</a:t>
            </a:r>
            <a:r>
              <a:rPr lang="en-US" sz="1200" dirty="0"/>
              <a:t>, A. Brenner and A. </a:t>
            </a:r>
            <a:r>
              <a:rPr lang="en-US" sz="1200" dirty="0" err="1"/>
              <a:t>Seifi</a:t>
            </a:r>
            <a:r>
              <a:rPr lang="en-US" sz="1200" dirty="0"/>
              <a:t>, “A PCA based algorithm for </a:t>
            </a:r>
            <a:r>
              <a:rPr lang="en-US" sz="1200" dirty="0" smtClean="0"/>
              <a:t>longitudinal </a:t>
            </a:r>
            <a:r>
              <a:rPr lang="en-US" sz="1200" dirty="0"/>
              <a:t>brain tumor stage recognition and </a:t>
            </a:r>
            <a:r>
              <a:rPr lang="en-US" sz="1200" dirty="0" smtClean="0"/>
              <a:t>classification” </a:t>
            </a:r>
          </a:p>
          <a:p>
            <a:r>
              <a:rPr lang="en-US" sz="1200" dirty="0" smtClean="0"/>
              <a:t>Engineering </a:t>
            </a:r>
            <a:r>
              <a:rPr lang="en-US" sz="1200" dirty="0"/>
              <a:t>in Medicine and Biology Society (EMBC), </a:t>
            </a:r>
            <a:r>
              <a:rPr lang="en-US" sz="1200" dirty="0" smtClean="0"/>
              <a:t>2015, 37th Annual International </a:t>
            </a:r>
            <a:r>
              <a:rPr lang="en-US" sz="1200" dirty="0"/>
              <a:t>Conference of the </a:t>
            </a:r>
            <a:r>
              <a:rPr lang="en-US" sz="1200" dirty="0" smtClean="0"/>
              <a:t>IEEE EMBC</a:t>
            </a:r>
            <a:endParaRPr lang="en-US" sz="1200" dirty="0"/>
          </a:p>
        </p:txBody>
      </p:sp>
    </p:spTree>
    <p:extLst>
      <p:ext uri="{BB962C8B-B14F-4D97-AF65-F5344CB8AC3E}">
        <p14:creationId xmlns:p14="http://schemas.microsoft.com/office/powerpoint/2010/main" val="984923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85916"/>
            <a:ext cx="10515600" cy="762000"/>
          </a:xfrm>
        </p:spPr>
        <p:txBody>
          <a:bodyPr/>
          <a:lstStyle/>
          <a:p>
            <a:pPr algn="ctr"/>
            <a:r>
              <a:rPr lang="en-US" b="1" dirty="0"/>
              <a:t>MRI Pre-processing Stage</a:t>
            </a:r>
          </a:p>
        </p:txBody>
      </p:sp>
      <p:sp>
        <p:nvSpPr>
          <p:cNvPr id="3" name="Content Placeholder 2"/>
          <p:cNvSpPr>
            <a:spLocks noGrp="1"/>
          </p:cNvSpPr>
          <p:nvPr>
            <p:ph idx="1"/>
          </p:nvPr>
        </p:nvSpPr>
        <p:spPr>
          <a:xfrm>
            <a:off x="126707" y="1460869"/>
            <a:ext cx="10620375" cy="4699001"/>
          </a:xfrm>
        </p:spPr>
        <p:txBody>
          <a:bodyPr/>
          <a:lstStyle/>
          <a:p>
            <a:pPr>
              <a:buFont typeface="Wingdings" panose="05000000000000000000" pitchFamily="2" charset="2"/>
              <a:buChar char="§"/>
            </a:pPr>
            <a:r>
              <a:rPr lang="en-US" dirty="0"/>
              <a:t>R</a:t>
            </a:r>
            <a:r>
              <a:rPr lang="en-US" dirty="0" smtClean="0"/>
              <a:t>egion </a:t>
            </a:r>
            <a:r>
              <a:rPr lang="en-US" dirty="0"/>
              <a:t>of interest (</a:t>
            </a:r>
            <a:r>
              <a:rPr lang="en-US" dirty="0" smtClean="0"/>
              <a:t>ROI): extract </a:t>
            </a:r>
            <a:r>
              <a:rPr lang="en-US" dirty="0"/>
              <a:t>the portion of the image that shows the tumor area</a:t>
            </a:r>
            <a:r>
              <a:rPr lang="en-US" dirty="0" smtClean="0"/>
              <a:t>.</a:t>
            </a:r>
          </a:p>
          <a:p>
            <a:pPr>
              <a:buFont typeface="Wingdings" panose="05000000000000000000" pitchFamily="2" charset="2"/>
              <a:buChar char="§"/>
            </a:pPr>
            <a:r>
              <a:rPr lang="en-US" dirty="0"/>
              <a:t>M</a:t>
            </a:r>
            <a:r>
              <a:rPr lang="en-US" dirty="0" smtClean="0"/>
              <a:t>ask </a:t>
            </a:r>
            <a:r>
              <a:rPr lang="en-US" dirty="0"/>
              <a:t>of size 66x45 is </a:t>
            </a:r>
            <a:r>
              <a:rPr lang="en-US" dirty="0" smtClean="0"/>
              <a:t>applied </a:t>
            </a:r>
            <a:r>
              <a:rPr lang="en-US" dirty="0"/>
              <a:t>to all MRI </a:t>
            </a:r>
            <a:r>
              <a:rPr lang="en-US" dirty="0" smtClean="0"/>
              <a:t>slices</a:t>
            </a:r>
          </a:p>
          <a:p>
            <a:pPr marL="0" indent="0">
              <a:buNone/>
            </a:pPr>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02774"/>
            <a:ext cx="121920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p:nvPr/>
        </p:nvPicPr>
        <p:blipFill>
          <a:blip r:embed="rId3"/>
          <a:stretch>
            <a:fillRect/>
          </a:stretch>
        </p:blipFill>
        <p:spPr>
          <a:xfrm>
            <a:off x="2735198" y="3078003"/>
            <a:ext cx="2532380" cy="2552065"/>
          </a:xfrm>
          <a:prstGeom prst="rect">
            <a:avLst/>
          </a:prstGeom>
        </p:spPr>
      </p:pic>
      <p:pic>
        <p:nvPicPr>
          <p:cNvPr id="12" name="Picture 11" descr="C:\Users\wafaa\Desktop\cropped.jpg"/>
          <p:cNvPicPr/>
          <p:nvPr/>
        </p:nvPicPr>
        <p:blipFill>
          <a:blip r:embed="rId4">
            <a:extLst>
              <a:ext uri="{28A0092B-C50C-407E-A947-70E740481C1C}">
                <a14:useLocalDpi xmlns:a14="http://schemas.microsoft.com/office/drawing/2010/main" val="0"/>
              </a:ext>
            </a:extLst>
          </a:blip>
          <a:srcRect/>
          <a:stretch>
            <a:fillRect/>
          </a:stretch>
        </p:blipFill>
        <p:spPr bwMode="auto">
          <a:xfrm>
            <a:off x="6979069" y="4060926"/>
            <a:ext cx="1296035" cy="883920"/>
          </a:xfrm>
          <a:prstGeom prst="rect">
            <a:avLst/>
          </a:prstGeom>
          <a:noFill/>
          <a:ln>
            <a:noFill/>
          </a:ln>
        </p:spPr>
      </p:pic>
      <p:sp>
        <p:nvSpPr>
          <p:cNvPr id="9" name="Right Arrow 8"/>
          <p:cNvSpPr/>
          <p:nvPr/>
        </p:nvSpPr>
        <p:spPr>
          <a:xfrm>
            <a:off x="5575007" y="4385932"/>
            <a:ext cx="1041991" cy="233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755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55" y="205639"/>
            <a:ext cx="10515600" cy="1325563"/>
          </a:xfrm>
        </p:spPr>
        <p:txBody>
          <a:bodyPr>
            <a:normAutofit/>
          </a:bodyPr>
          <a:lstStyle/>
          <a:p>
            <a:pPr algn="ctr"/>
            <a:r>
              <a:rPr lang="en-US" sz="4000" b="1" dirty="0"/>
              <a:t>Example of set of tumor ROI images used in the training matrix A at stage 4</a:t>
            </a:r>
          </a:p>
        </p:txBody>
      </p:sp>
      <p:pic>
        <p:nvPicPr>
          <p:cNvPr id="4" name="Picture 3" descr="C:\Users\wafaa\Desktop\ROIMontage.jpg"/>
          <p:cNvPicPr/>
          <p:nvPr/>
        </p:nvPicPr>
        <p:blipFill>
          <a:blip r:embed="rId2">
            <a:extLst>
              <a:ext uri="{28A0092B-C50C-407E-A947-70E740481C1C}">
                <a14:useLocalDpi xmlns:a14="http://schemas.microsoft.com/office/drawing/2010/main" val="0"/>
              </a:ext>
            </a:extLst>
          </a:blip>
          <a:srcRect/>
          <a:stretch>
            <a:fillRect/>
          </a:stretch>
        </p:blipFill>
        <p:spPr bwMode="auto">
          <a:xfrm>
            <a:off x="1965773" y="2009553"/>
            <a:ext cx="7794915" cy="4114800"/>
          </a:xfrm>
          <a:prstGeom prst="rect">
            <a:avLst/>
          </a:prstGeom>
          <a:noFill/>
          <a:ln>
            <a:noFill/>
          </a:ln>
        </p:spPr>
      </p:pic>
    </p:spTree>
    <p:extLst>
      <p:ext uri="{BB962C8B-B14F-4D97-AF65-F5344CB8AC3E}">
        <p14:creationId xmlns:p14="http://schemas.microsoft.com/office/powerpoint/2010/main" val="2545557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45" y="205640"/>
            <a:ext cx="10515600" cy="1006475"/>
          </a:xfrm>
        </p:spPr>
        <p:txBody>
          <a:bodyPr/>
          <a:lstStyle/>
          <a:p>
            <a:r>
              <a:rPr lang="en-US" b="1" dirty="0"/>
              <a:t>Applying PCA on Tumor ROI images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5304" y="1722479"/>
                <a:ext cx="10887739" cy="5018567"/>
              </a:xfrm>
            </p:spPr>
            <p:txBody>
              <a:bodyPr>
                <a:normAutofit/>
              </a:bodyPr>
              <a:lstStyle/>
              <a:p>
                <a:pPr marL="514350" lvl="0" indent="-514350">
                  <a:buFont typeface="+mj-lt"/>
                  <a:buAutoNum type="arabicPeriod"/>
                </a:pPr>
                <a:r>
                  <a:rPr lang="en-US" dirty="0" smtClean="0"/>
                  <a:t>Obtain </a:t>
                </a:r>
                <a:r>
                  <a:rPr lang="en-US" dirty="0"/>
                  <a:t>the feature matrix A from MRI data</a:t>
                </a:r>
              </a:p>
              <a:p>
                <a:pPr marL="514350" lvl="0" indent="-514350">
                  <a:buFont typeface="+mj-lt"/>
                  <a:buAutoNum type="arabicPeriod"/>
                </a:pPr>
                <a:r>
                  <a:rPr lang="en-US" dirty="0"/>
                  <a:t>Compute the covariance matrix </a:t>
                </a:r>
                <a14:m>
                  <m:oMath xmlns:m="http://schemas.openxmlformats.org/officeDocument/2006/math">
                    <m:r>
                      <a:rPr lang="en-US" i="1">
                        <a:latin typeface="Cambria Math"/>
                      </a:rPr>
                      <m:t>𝐶</m:t>
                    </m:r>
                    <m:r>
                      <a:rPr lang="en-US" i="1">
                        <a:latin typeface="Cambria Math"/>
                      </a:rPr>
                      <m:t>=</m:t>
                    </m:r>
                    <m:r>
                      <a:rPr lang="en-US" i="1">
                        <a:latin typeface="Cambria Math"/>
                      </a:rPr>
                      <m:t>𝐴</m:t>
                    </m:r>
                    <m:sSup>
                      <m:sSupPr>
                        <m:ctrlPr>
                          <a:rPr lang="en-US" i="1">
                            <a:latin typeface="Cambria Math" panose="02040503050406030204" pitchFamily="18" charset="0"/>
                          </a:rPr>
                        </m:ctrlPr>
                      </m:sSupPr>
                      <m:e>
                        <m:r>
                          <a:rPr lang="en-US" i="1">
                            <a:latin typeface="Cambria Math"/>
                          </a:rPr>
                          <m:t>𝐴</m:t>
                        </m:r>
                      </m:e>
                      <m:sup>
                        <m:r>
                          <a:rPr lang="en-US" i="1">
                            <a:latin typeface="Cambria Math"/>
                          </a:rPr>
                          <m:t>𝑇</m:t>
                        </m:r>
                      </m:sup>
                    </m:sSup>
                  </m:oMath>
                </a14:m>
                <a:endParaRPr lang="en-US" dirty="0"/>
              </a:p>
              <a:p>
                <a:pPr marL="514350" lvl="0" indent="-514350">
                  <a:buFont typeface="+mj-lt"/>
                  <a:buAutoNum type="arabicPeriod"/>
                </a:pPr>
                <a:r>
                  <a:rPr lang="en-US" dirty="0"/>
                  <a:t>Computing the EigenTumors (eigenvectors) of the covariance C </a:t>
                </a:r>
              </a:p>
              <a:p>
                <a:pPr marL="514350" lvl="0" indent="-514350">
                  <a:buFont typeface="+mj-lt"/>
                  <a:buAutoNum type="arabicPeriod"/>
                </a:pPr>
                <a:r>
                  <a:rPr lang="en-US" dirty="0"/>
                  <a:t>Retain only EigenTumors that are associated with largest eigenvalues</a:t>
                </a:r>
              </a:p>
              <a:p>
                <a:pPr marL="514350" lvl="0" indent="-514350">
                  <a:buFont typeface="+mj-lt"/>
                  <a:buAutoNum type="arabicPeriod"/>
                </a:pPr>
                <a:r>
                  <a:rPr lang="en-US" dirty="0"/>
                  <a:t>Project tumor images on the Eigenvector space (Tumor space)</a:t>
                </a:r>
              </a:p>
              <a:p>
                <a:pPr marL="514350" lvl="0" indent="-514350">
                  <a:buFont typeface="+mj-lt"/>
                  <a:buAutoNum type="arabicPeriod"/>
                </a:pPr>
                <a:r>
                  <a:rPr lang="en-US" dirty="0"/>
                  <a:t>Compute the inverse Euclidean similarity score between new tumor feature vector </a:t>
                </a:r>
                <a14:m>
                  <m:oMath xmlns:m="http://schemas.openxmlformats.org/officeDocument/2006/math">
                    <m:sSub>
                      <m:sSubPr>
                        <m:ctrlPr>
                          <a:rPr lang="en-US" i="1">
                            <a:latin typeface="Cambria Math" panose="02040503050406030204" pitchFamily="18" charset="0"/>
                          </a:rPr>
                        </m:ctrlPr>
                      </m:sSubPr>
                      <m:e>
                        <m:r>
                          <a:rPr lang="en-US" i="1">
                            <a:latin typeface="Cambria Math"/>
                          </a:rPr>
                          <m:t>𝛺</m:t>
                        </m:r>
                      </m:e>
                      <m:sub>
                        <m:r>
                          <a:rPr lang="en-US" i="1">
                            <a:latin typeface="Cambria Math"/>
                          </a:rPr>
                          <m:t>1</m:t>
                        </m:r>
                      </m:sub>
                    </m:sSub>
                  </m:oMath>
                </a14:m>
                <a:r>
                  <a:rPr lang="en-US" dirty="0"/>
                  <a:t>and tumor feature </a:t>
                </a:r>
                <a14:m>
                  <m:oMath xmlns:m="http://schemas.openxmlformats.org/officeDocument/2006/math">
                    <m:sSub>
                      <m:sSubPr>
                        <m:ctrlPr>
                          <a:rPr lang="en-US" i="1">
                            <a:latin typeface="Cambria Math" panose="02040503050406030204" pitchFamily="18" charset="0"/>
                          </a:rPr>
                        </m:ctrlPr>
                      </m:sSubPr>
                      <m:e>
                        <m:r>
                          <a:rPr lang="en-US" i="1">
                            <a:latin typeface="Cambria Math"/>
                          </a:rPr>
                          <m:t>𝛺</m:t>
                        </m:r>
                      </m:e>
                      <m:sub>
                        <m:r>
                          <a:rPr lang="en-US" i="1">
                            <a:latin typeface="Cambria Math"/>
                          </a:rPr>
                          <m:t>𝑘</m:t>
                        </m:r>
                      </m:sub>
                    </m:sSub>
                  </m:oMath>
                </a14:m>
                <a:r>
                  <a:rPr lang="en-US" dirty="0"/>
                  <a:t> in the training database</a:t>
                </a:r>
              </a:p>
              <a:p>
                <a:pPr marL="514350" lvl="0" indent="-514350">
                  <a:buFont typeface="+mj-lt"/>
                  <a:buAutoNum type="arabicPeriod"/>
                </a:pPr>
                <a:r>
                  <a:rPr lang="en-US" dirty="0"/>
                  <a:t>The decision module outputs the stage the unknown tumor by returning the stage score and the class label 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5302" y="1722475"/>
                <a:ext cx="10887739" cy="5018567"/>
              </a:xfrm>
              <a:blipFill rotWithShape="1">
                <a:blip r:embed="rId2"/>
                <a:stretch>
                  <a:fillRect l="-1176" t="-2066"/>
                </a:stretch>
              </a:blipFill>
            </p:spPr>
            <p:txBody>
              <a:bodyPr/>
              <a:lstStyle/>
              <a:p>
                <a:r>
                  <a:rPr lang="en-US">
                    <a:noFill/>
                  </a:rPr>
                  <a:t> </a:t>
                </a:r>
              </a:p>
            </p:txBody>
          </p:sp>
        </mc:Fallback>
      </mc:AlternateContent>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2208"/>
            <a:ext cx="121920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059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17" y="393404"/>
            <a:ext cx="10515600" cy="786810"/>
          </a:xfrm>
        </p:spPr>
        <p:txBody>
          <a:bodyPr>
            <a:normAutofit/>
          </a:bodyPr>
          <a:lstStyle/>
          <a:p>
            <a:pPr algn="ctr"/>
            <a:r>
              <a:rPr lang="en-US" b="1" dirty="0" smtClean="0"/>
              <a:t>Top 10 EigenTumors</a:t>
            </a:r>
            <a:endParaRPr lang="en-US" b="1"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121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6"/>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371499" y="1049448"/>
            <a:ext cx="8853581" cy="4351338"/>
          </a:xfrm>
          <a:prstGeom prst="rect">
            <a:avLst/>
          </a:prstGeom>
          <a:noFill/>
          <a:ln>
            <a:noFill/>
          </a:ln>
        </p:spPr>
      </p:pic>
      <p:sp>
        <p:nvSpPr>
          <p:cNvPr id="5" name="Rectangle 4"/>
          <p:cNvSpPr/>
          <p:nvPr/>
        </p:nvSpPr>
        <p:spPr>
          <a:xfrm>
            <a:off x="166579" y="4965983"/>
            <a:ext cx="6096000" cy="1200329"/>
          </a:xfrm>
          <a:prstGeom prst="rect">
            <a:avLst/>
          </a:prstGeom>
        </p:spPr>
        <p:txBody>
          <a:bodyPr>
            <a:spAutoFit/>
          </a:bodyPr>
          <a:lstStyle/>
          <a:p>
            <a:pPr marL="285750" indent="-285750">
              <a:buFont typeface="Wingdings" panose="05000000000000000000" pitchFamily="2" charset="2"/>
              <a:buChar char="§"/>
            </a:pPr>
            <a:r>
              <a:rPr lang="en-US" dirty="0"/>
              <a:t>K</a:t>
            </a:r>
            <a:r>
              <a:rPr lang="en-US" dirty="0" smtClean="0"/>
              <a:t>eep </a:t>
            </a:r>
            <a:r>
              <a:rPr lang="en-US" dirty="0"/>
              <a:t>only the Eigentumors with largest eigenvalues that retain highest information about the input </a:t>
            </a:r>
            <a:r>
              <a:rPr lang="en-US" dirty="0" smtClean="0"/>
              <a:t>data (top 33 )</a:t>
            </a:r>
            <a:endParaRPr lang="en-US" dirty="0"/>
          </a:p>
          <a:p>
            <a:pPr marL="285750" indent="-285750">
              <a:buFont typeface="Wingdings" panose="05000000000000000000" pitchFamily="2" charset="2"/>
              <a:buChar char="§"/>
            </a:pPr>
            <a:r>
              <a:rPr lang="en-US" dirty="0" smtClean="0"/>
              <a:t>These Eigentumors </a:t>
            </a:r>
            <a:r>
              <a:rPr lang="en-US" dirty="0"/>
              <a:t>are what they call the principle components of the dataset</a:t>
            </a:r>
          </a:p>
        </p:txBody>
      </p:sp>
    </p:spTree>
    <p:extLst>
      <p:ext uri="{BB962C8B-B14F-4D97-AF65-F5344CB8AC3E}">
        <p14:creationId xmlns:p14="http://schemas.microsoft.com/office/powerpoint/2010/main" val="130164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815" y="0"/>
            <a:ext cx="10515600" cy="793823"/>
          </a:xfrm>
        </p:spPr>
        <p:txBody>
          <a:bodyPr>
            <a:normAutofit/>
          </a:bodyPr>
          <a:lstStyle/>
          <a:p>
            <a:pPr algn="ctr"/>
            <a:r>
              <a:rPr lang="en-US" b="1" dirty="0" smtClean="0"/>
              <a:t>Inverse </a:t>
            </a:r>
            <a:r>
              <a:rPr lang="en-US" b="1" dirty="0"/>
              <a:t>Euclidean </a:t>
            </a:r>
            <a:r>
              <a:rPr lang="en-US" b="1" dirty="0" smtClean="0"/>
              <a:t>Classifier</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0123" y="744283"/>
                <a:ext cx="11834037" cy="5996763"/>
              </a:xfrm>
            </p:spPr>
            <p:txBody>
              <a:bodyPr>
                <a:normAutofit/>
              </a:bodyPr>
              <a:lstStyle/>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An </a:t>
                </a:r>
                <a:r>
                  <a:rPr lang="en-US" dirty="0"/>
                  <a:t>unknown tumor is classified to class or stage k when a minimum </a:t>
                </a:r>
                <a14:m>
                  <m:oMath xmlns:m="http://schemas.openxmlformats.org/officeDocument/2006/math">
                    <m:sSub>
                      <m:sSubPr>
                        <m:ctrlPr>
                          <a:rPr lang="en-US" i="1">
                            <a:latin typeface="Cambria Math" panose="02040503050406030204" pitchFamily="18" charset="0"/>
                          </a:rPr>
                        </m:ctrlPr>
                      </m:sSubPr>
                      <m:e>
                        <m:r>
                          <a:rPr lang="en-US" i="1">
                            <a:latin typeface="Cambria Math"/>
                          </a:rPr>
                          <m:t>𝜀</m:t>
                        </m:r>
                      </m:e>
                      <m:sub>
                        <m:r>
                          <a:rPr lang="en-US" i="1">
                            <a:latin typeface="Cambria Math"/>
                          </a:rPr>
                          <m:t>𝑘</m:t>
                        </m:r>
                      </m:sub>
                    </m:sSub>
                  </m:oMath>
                </a14:m>
                <a:r>
                  <a:rPr lang="en-US" dirty="0"/>
                  <a:t> is found between feature vectors </a:t>
                </a:r>
                <a14:m>
                  <m:oMath xmlns:m="http://schemas.openxmlformats.org/officeDocument/2006/math">
                    <m:sSub>
                      <m:sSubPr>
                        <m:ctrlPr>
                          <a:rPr lang="en-US" i="1">
                            <a:latin typeface="Cambria Math" panose="02040503050406030204" pitchFamily="18" charset="0"/>
                          </a:rPr>
                        </m:ctrlPr>
                      </m:sSubPr>
                      <m:e>
                        <m:r>
                          <a:rPr lang="en-US" i="1">
                            <a:latin typeface="Cambria Math"/>
                          </a:rPr>
                          <m:t>𝛺</m:t>
                        </m:r>
                      </m:e>
                      <m:sub>
                        <m:r>
                          <a:rPr lang="en-US" i="1">
                            <a:latin typeface="Cambria Math"/>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a:rPr>
                          <m:t>𝛺</m:t>
                        </m:r>
                      </m:e>
                      <m:sub>
                        <m:r>
                          <a:rPr lang="en-US" i="1">
                            <a:latin typeface="Cambria Math"/>
                          </a:rPr>
                          <m:t>𝑘</m:t>
                        </m:r>
                      </m:sub>
                    </m:sSub>
                  </m:oMath>
                </a14:m>
                <a:r>
                  <a:rPr lang="en-US" dirty="0"/>
                  <a:t>.</a:t>
                </a:r>
                <a:endParaRPr lang="en-US" dirty="0" smtClean="0"/>
              </a:p>
              <a:p>
                <a:pPr>
                  <a:buFont typeface="Wingdings" panose="05000000000000000000" pitchFamily="2" charset="2"/>
                  <a:buChar char="§"/>
                </a:pPr>
                <a:r>
                  <a:rPr lang="en-US" dirty="0"/>
                  <a:t>To perform stage classification, the following Euclidean based similarity score is </a:t>
                </a:r>
                <a:r>
                  <a:rPr lang="en-US" dirty="0" smtClean="0"/>
                  <a:t>obtained:</a:t>
                </a:r>
              </a:p>
              <a:p>
                <a:pPr marL="0" indent="0">
                  <a:buNone/>
                </a:pPr>
                <a14:m>
                  <m:oMathPara xmlns:m="http://schemas.openxmlformats.org/officeDocument/2006/math">
                    <m:oMathParaPr>
                      <m:jc m:val="centerGroup"/>
                    </m:oMathParaPr>
                    <m:oMath xmlns:m="http://schemas.openxmlformats.org/officeDocument/2006/math">
                      <m:r>
                        <a:rPr lang="en-US" sz="2400" i="1">
                          <a:latin typeface="Cambria Math"/>
                        </a:rPr>
                        <m:t>𝑠</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𝛺</m:t>
                              </m:r>
                            </m:e>
                            <m:sub>
                              <m:r>
                                <a:rPr lang="en-US" sz="2400" i="1">
                                  <a:latin typeface="Cambria Math"/>
                                </a:rPr>
                                <m:t>1</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𝛺</m:t>
                              </m:r>
                            </m:e>
                            <m:sub>
                              <m:r>
                                <a:rPr lang="en-US" sz="2400" i="1">
                                  <a:latin typeface="Cambria Math"/>
                                </a:rPr>
                                <m:t>𝑘</m:t>
                              </m:r>
                            </m:sub>
                          </m:sSub>
                        </m:e>
                      </m:d>
                      <m:r>
                        <a:rPr lang="en-US" sz="2400" i="1">
                          <a:latin typeface="Cambria Math"/>
                        </a:rPr>
                        <m:t>=</m:t>
                      </m:r>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1+</m:t>
                          </m:r>
                          <m:rad>
                            <m:radPr>
                              <m:degHide m:val="on"/>
                              <m:ctrlPr>
                                <a:rPr lang="en-US" sz="2400" i="1" smtClean="0">
                                  <a:latin typeface="Cambria Math" panose="02040503050406030204" pitchFamily="18" charset="0"/>
                                </a:rPr>
                              </m:ctrlPr>
                            </m:radPr>
                            <m:deg/>
                            <m:e>
                              <m:nary>
                                <m:naryPr>
                                  <m:chr m:val="∑"/>
                                  <m:limLoc m:val="undOvr"/>
                                  <m:ctrlPr>
                                    <a:rPr lang="en-US" sz="2400" i="1" smtClean="0">
                                      <a:latin typeface="Cambria Math" panose="02040503050406030204" pitchFamily="18" charset="0"/>
                                    </a:rPr>
                                  </m:ctrlPr>
                                </m:naryPr>
                                <m:sub>
                                  <m:r>
                                    <a:rPr lang="en-US" sz="2400" i="1">
                                      <a:latin typeface="Cambria Math"/>
                                    </a:rPr>
                                    <m:t>𝑖</m:t>
                                  </m:r>
                                </m:sub>
                                <m:sup>
                                  <m:r>
                                    <a:rPr lang="en-US" sz="2400" i="1">
                                      <a:latin typeface="Cambria Math"/>
                                    </a:rPr>
                                    <m:t>𝑁</m:t>
                                  </m:r>
                                </m:sup>
                                <m:e>
                                  <m:sSup>
                                    <m:sSupPr>
                                      <m:ctrlPr>
                                        <a:rPr lang="en-US" sz="2400" i="1" smtClean="0">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𝛺</m:t>
                                              </m:r>
                                            </m:e>
                                            <m:sub>
                                              <m:r>
                                                <a:rPr lang="en-US" sz="2400" i="1">
                                                  <a:latin typeface="Cambria Math"/>
                                                </a:rPr>
                                                <m:t>1,</m:t>
                                              </m:r>
                                              <m:r>
                                                <a:rPr lang="en-US" sz="2400" i="1">
                                                  <a:latin typeface="Cambria Math"/>
                                                </a:rPr>
                                                <m:t>𝑖</m:t>
                                              </m:r>
                                            </m:sub>
                                          </m:sSub>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𝛺</m:t>
                                              </m:r>
                                            </m:e>
                                            <m:sub>
                                              <m:r>
                                                <a:rPr lang="en-US" sz="2400" i="1">
                                                  <a:latin typeface="Cambria Math"/>
                                                </a:rPr>
                                                <m:t>𝑘</m:t>
                                              </m:r>
                                              <m:r>
                                                <a:rPr lang="en-US" sz="2400" i="1">
                                                  <a:latin typeface="Cambria Math"/>
                                                </a:rPr>
                                                <m:t>,</m:t>
                                              </m:r>
                                              <m:r>
                                                <a:rPr lang="en-US" sz="2400" i="1">
                                                  <a:latin typeface="Cambria Math"/>
                                                </a:rPr>
                                                <m:t>𝑖</m:t>
                                              </m:r>
                                            </m:sub>
                                          </m:sSub>
                                        </m:e>
                                      </m:d>
                                    </m:e>
                                    <m:sup>
                                      <m:r>
                                        <a:rPr lang="en-US" sz="2400" i="1">
                                          <a:latin typeface="Cambria Math"/>
                                        </a:rPr>
                                        <m:t>2</m:t>
                                      </m:r>
                                    </m:sup>
                                  </m:sSup>
                                </m:e>
                              </m:nary>
                            </m:e>
                          </m:rad>
                        </m:den>
                      </m:f>
                    </m:oMath>
                  </m:oMathPara>
                </a14:m>
                <a:endParaRPr lang="en-US" sz="2400" dirty="0"/>
              </a:p>
              <a:p>
                <a:pPr marL="0" indent="0">
                  <a:buNone/>
                </a:pPr>
                <a:r>
                  <a:rPr lang="en-US" dirty="0" smtClean="0"/>
                  <a:t>  where  </a:t>
                </a:r>
              </a:p>
              <a:p>
                <a:pPr marL="0" indent="0" algn="ctr">
                  <a:buNone/>
                </a:pPr>
                <a14:m>
                  <m:oMath xmlns:m="http://schemas.openxmlformats.org/officeDocument/2006/math">
                    <m:rad>
                      <m:radPr>
                        <m:degHide m:val="on"/>
                        <m:ctrlPr>
                          <a:rPr lang="en-US" sz="2400" i="1">
                            <a:latin typeface="Cambria Math" panose="02040503050406030204" pitchFamily="18" charset="0"/>
                          </a:rPr>
                        </m:ctrlPr>
                      </m:radPr>
                      <m:deg/>
                      <m:e>
                        <m:nary>
                          <m:naryPr>
                            <m:chr m:val="∑"/>
                            <m:limLoc m:val="undOvr"/>
                            <m:ctrlPr>
                              <a:rPr lang="en-US" sz="2400" i="1">
                                <a:latin typeface="Cambria Math" panose="02040503050406030204" pitchFamily="18" charset="0"/>
                              </a:rPr>
                            </m:ctrlPr>
                          </m:naryPr>
                          <m:sub>
                            <m:r>
                              <a:rPr lang="en-US" sz="2400" i="1">
                                <a:latin typeface="Cambria Math"/>
                              </a:rPr>
                              <m:t>𝑖</m:t>
                            </m:r>
                          </m:sub>
                          <m:sup>
                            <m:r>
                              <a:rPr lang="en-US" sz="2400" i="1">
                                <a:latin typeface="Cambria Math"/>
                              </a:rPr>
                              <m:t>𝑁</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𝛺</m:t>
                                        </m:r>
                                      </m:e>
                                      <m:sub>
                                        <m:r>
                                          <a:rPr lang="en-US" sz="2400" i="1">
                                            <a:latin typeface="Cambria Math"/>
                                          </a:rPr>
                                          <m:t>1,</m:t>
                                        </m:r>
                                        <m:r>
                                          <a:rPr lang="en-US" sz="2400" i="1">
                                            <a:latin typeface="Cambria Math"/>
                                          </a:rPr>
                                          <m:t>𝑖</m:t>
                                        </m:r>
                                      </m:sub>
                                    </m:sSub>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𝛺</m:t>
                                        </m:r>
                                      </m:e>
                                      <m:sub>
                                        <m:r>
                                          <a:rPr lang="en-US" sz="2400" i="1">
                                            <a:latin typeface="Cambria Math"/>
                                          </a:rPr>
                                          <m:t>𝑘</m:t>
                                        </m:r>
                                        <m:r>
                                          <a:rPr lang="en-US" sz="2400" i="1">
                                            <a:latin typeface="Cambria Math"/>
                                          </a:rPr>
                                          <m:t>,</m:t>
                                        </m:r>
                                        <m:r>
                                          <a:rPr lang="en-US" sz="2400" i="1">
                                            <a:latin typeface="Cambria Math"/>
                                          </a:rPr>
                                          <m:t>𝑖</m:t>
                                        </m:r>
                                      </m:sub>
                                    </m:sSub>
                                  </m:e>
                                </m:d>
                              </m:e>
                              <m:sup>
                                <m:r>
                                  <a:rPr lang="en-US" sz="2400" i="1">
                                    <a:latin typeface="Cambria Math"/>
                                  </a:rPr>
                                  <m:t>2</m:t>
                                </m:r>
                              </m:sup>
                            </m:sSup>
                            <m:r>
                              <a:rPr lang="en-US" sz="2400" b="0" i="1" smtClean="0">
                                <a:latin typeface="Cambria Math"/>
                              </a:rPr>
                              <m:t>=</m:t>
                            </m:r>
                          </m:e>
                        </m:nary>
                      </m:e>
                    </m:rad>
                  </m:oMath>
                </a14:m>
                <a:r>
                  <a:rPr lang="en-US" dirty="0" smtClean="0"/>
                  <a:t>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𝛺</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𝛺</m:t>
                            </m:r>
                          </m:e>
                          <m:sub>
                            <m:r>
                              <a:rPr lang="en-US" i="1">
                                <a:latin typeface="Cambria Math"/>
                              </a:rPr>
                              <m:t>𝑘</m:t>
                            </m:r>
                          </m:sub>
                        </m:sSub>
                      </m:e>
                    </m:d>
                  </m:oMath>
                </a14:m>
                <a:endParaRPr lang="en-US" dirty="0" smtClean="0"/>
              </a:p>
              <a:p>
                <a:pPr marL="0" indent="0" algn="ctr">
                  <a:buNone/>
                </a:pPr>
                <a:endParaRPr lang="en-US" dirty="0" smtClean="0"/>
              </a:p>
              <a:p>
                <a:pPr marL="0" indent="0">
                  <a:buNone/>
                </a:pPr>
                <a:r>
                  <a:rPr lang="en-US" dirty="0" smtClean="0"/>
                  <a:t>Such </a:t>
                </a:r>
                <a:r>
                  <a:rPr lang="en-US" dirty="0"/>
                  <a:t>that   </a:t>
                </a:r>
                <a14:m>
                  <m:oMath xmlns:m="http://schemas.openxmlformats.org/officeDocument/2006/math">
                    <m:r>
                      <a:rPr lang="en-US" i="1">
                        <a:latin typeface="Cambria Math"/>
                      </a:rPr>
                      <m:t>0≤</m:t>
                    </m:r>
                    <m:r>
                      <a:rPr lang="en-US" i="1">
                        <a:latin typeface="Cambria Math"/>
                      </a:rPr>
                      <m:t>𝑠</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𝛺</m:t>
                            </m:r>
                          </m:e>
                          <m:sub>
                            <m:r>
                              <a:rPr lang="en-US" i="1">
                                <a:latin typeface="Cambria Math"/>
                              </a:rPr>
                              <m:t>1</m:t>
                            </m:r>
                          </m:sub>
                        </m:sSub>
                        <m:r>
                          <a:rPr lang="en-US" i="1">
                            <a:latin typeface="Cambria Math"/>
                          </a:rPr>
                          <m:t>, </m:t>
                        </m:r>
                        <m:sSub>
                          <m:sSubPr>
                            <m:ctrlPr>
                              <a:rPr lang="en-US" i="1">
                                <a:latin typeface="Cambria Math" panose="02040503050406030204" pitchFamily="18" charset="0"/>
                              </a:rPr>
                            </m:ctrlPr>
                          </m:sSubPr>
                          <m:e>
                            <m:r>
                              <a:rPr lang="en-US" i="1">
                                <a:latin typeface="Cambria Math"/>
                              </a:rPr>
                              <m:t>𝛺</m:t>
                            </m:r>
                          </m:e>
                          <m:sub>
                            <m:r>
                              <a:rPr lang="en-US" i="1">
                                <a:latin typeface="Cambria Math"/>
                              </a:rPr>
                              <m:t>𝑘</m:t>
                            </m:r>
                          </m:sub>
                        </m:sSub>
                      </m:e>
                    </m:d>
                    <m:r>
                      <a:rPr lang="en-US" i="1">
                        <a:latin typeface="Cambria Math"/>
                      </a:rPr>
                      <m:t>≤1</m:t>
                    </m:r>
                  </m:oMath>
                </a14:m>
                <a:r>
                  <a:rPr lang="en-US" dirty="0"/>
                  <a:t> with a </a:t>
                </a:r>
                <a14:m>
                  <m:oMath xmlns:m="http://schemas.openxmlformats.org/officeDocument/2006/math">
                    <m:r>
                      <a:rPr lang="en-US" i="1">
                        <a:latin typeface="Cambria Math"/>
                      </a:rPr>
                      <m:t>𝑠</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𝛺</m:t>
                            </m:r>
                          </m:e>
                          <m:sub>
                            <m:r>
                              <a:rPr lang="en-US" i="1">
                                <a:latin typeface="Cambria Math"/>
                              </a:rPr>
                              <m:t>1</m:t>
                            </m:r>
                          </m:sub>
                        </m:sSub>
                        <m:r>
                          <a:rPr lang="en-US" i="1">
                            <a:latin typeface="Cambria Math"/>
                          </a:rPr>
                          <m:t>, </m:t>
                        </m:r>
                        <m:sSub>
                          <m:sSubPr>
                            <m:ctrlPr>
                              <a:rPr lang="en-US" i="1">
                                <a:latin typeface="Cambria Math" panose="02040503050406030204" pitchFamily="18" charset="0"/>
                              </a:rPr>
                            </m:ctrlPr>
                          </m:sSubPr>
                          <m:e>
                            <m:r>
                              <a:rPr lang="en-US" i="1">
                                <a:latin typeface="Cambria Math"/>
                              </a:rPr>
                              <m:t>𝛺</m:t>
                            </m:r>
                          </m:e>
                          <m:sub>
                            <m:r>
                              <a:rPr lang="en-US" i="1">
                                <a:latin typeface="Cambria Math"/>
                              </a:rPr>
                              <m:t>𝑘</m:t>
                            </m:r>
                          </m:sub>
                        </m:sSub>
                      </m:e>
                    </m:d>
                    <m:r>
                      <a:rPr lang="en-US" i="1">
                        <a:latin typeface="Cambria Math"/>
                      </a:rPr>
                      <m:t>=1</m:t>
                    </m:r>
                  </m:oMath>
                </a14:m>
                <a:r>
                  <a:rPr lang="en-US" dirty="0"/>
                  <a:t> indicating a perfect match</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0123" y="744283"/>
                <a:ext cx="11834037" cy="5996763"/>
              </a:xfrm>
              <a:blipFill rotWithShape="1">
                <a:blip r:embed="rId2"/>
                <a:stretch>
                  <a:fillRect l="-1082" r="-1443"/>
                </a:stretch>
              </a:blipFill>
            </p:spPr>
            <p:txBody>
              <a:bodyPr/>
              <a:lstStyle/>
              <a:p>
                <a:r>
                  <a:rPr lang="en-US">
                    <a:noFill/>
                  </a:rPr>
                  <a:t> </a:t>
                </a:r>
              </a:p>
            </p:txBody>
          </p:sp>
        </mc:Fallback>
      </mc:AlternateContent>
    </p:spTree>
    <p:extLst>
      <p:ext uri="{BB962C8B-B14F-4D97-AF65-F5344CB8AC3E}">
        <p14:creationId xmlns:p14="http://schemas.microsoft.com/office/powerpoint/2010/main" val="4111860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159493"/>
            <a:ext cx="11087987" cy="978195"/>
          </a:xfrm>
        </p:spPr>
        <p:txBody>
          <a:bodyPr/>
          <a:lstStyle/>
          <a:p>
            <a:r>
              <a:rPr lang="en-US" b="1" dirty="0"/>
              <a:t>Classification of the stage of an unknown tumor</a:t>
            </a:r>
          </a:p>
        </p:txBody>
      </p:sp>
      <p:grpSp>
        <p:nvGrpSpPr>
          <p:cNvPr id="37" name="Canvas 115"/>
          <p:cNvGrpSpPr/>
          <p:nvPr/>
        </p:nvGrpSpPr>
        <p:grpSpPr>
          <a:xfrm>
            <a:off x="1296243" y="1846543"/>
            <a:ext cx="9161721" cy="4829618"/>
            <a:chOff x="0" y="0"/>
            <a:chExt cx="6041390" cy="3524250"/>
          </a:xfrm>
        </p:grpSpPr>
        <p:sp>
          <p:nvSpPr>
            <p:cNvPr id="38" name="Rectangle 37"/>
            <p:cNvSpPr/>
            <p:nvPr/>
          </p:nvSpPr>
          <p:spPr>
            <a:xfrm>
              <a:off x="0" y="0"/>
              <a:ext cx="6041390" cy="3524250"/>
            </a:xfrm>
            <a:prstGeom prst="rect">
              <a:avLst/>
            </a:prstGeom>
          </p:spPr>
        </p:sp>
        <p:pic>
          <p:nvPicPr>
            <p:cNvPr id="39" name="Picture 38"/>
            <p:cNvPicPr/>
            <p:nvPr/>
          </p:nvPicPr>
          <p:blipFill>
            <a:blip r:embed="rId3">
              <a:extLst>
                <a:ext uri="{28A0092B-C50C-407E-A947-70E740481C1C}">
                  <a14:useLocalDpi xmlns:a14="http://schemas.microsoft.com/office/drawing/2010/main" val="0"/>
                </a:ext>
              </a:extLst>
            </a:blip>
            <a:stretch>
              <a:fillRect/>
            </a:stretch>
          </p:blipFill>
          <p:spPr>
            <a:xfrm>
              <a:off x="399075" y="1188675"/>
              <a:ext cx="628650" cy="428625"/>
            </a:xfrm>
            <a:prstGeom prst="rect">
              <a:avLst/>
            </a:prstGeom>
          </p:spPr>
        </p:pic>
        <mc:AlternateContent xmlns:mc="http://schemas.openxmlformats.org/markup-compatibility/2006" xmlns:a14="http://schemas.microsoft.com/office/drawing/2010/main">
          <mc:Choice Requires="a14">
            <p:sp>
              <p:nvSpPr>
                <p:cNvPr id="40" name="Text Box 101"/>
                <p:cNvSpPr txBox="1"/>
                <p:nvPr/>
              </p:nvSpPr>
              <p:spPr>
                <a:xfrm>
                  <a:off x="237150" y="1703025"/>
                  <a:ext cx="1047749" cy="5820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solidFill>
                        <a:srgbClr val="000000"/>
                      </a:solidFill>
                      <a:effectLst/>
                      <a:latin typeface="Times New Roman"/>
                      <a:ea typeface="Times New Roman"/>
                    </a:rPr>
                    <a:t>Unknown Tumor </a:t>
                  </a:r>
                  <a14:m>
                    <m:oMath xmlns:m="http://schemas.openxmlformats.org/officeDocument/2006/math">
                      <m:sSub>
                        <m:sSubPr>
                          <m:ctrlPr>
                            <a:rPr lang="en-US" sz="1200" i="1">
                              <a:solidFill>
                                <a:srgbClr val="000000"/>
                              </a:solidFill>
                              <a:effectLst/>
                              <a:latin typeface="Cambria Math" panose="02040503050406030204" pitchFamily="18" charset="0"/>
                              <a:ea typeface="Times New Roman"/>
                            </a:rPr>
                          </m:ctrlPr>
                        </m:sSubPr>
                        <m:e>
                          <m:r>
                            <a:rPr lang="en-US" sz="1200" i="1">
                              <a:solidFill>
                                <a:srgbClr val="000000"/>
                              </a:solidFill>
                              <a:effectLst/>
                              <a:latin typeface="Cambria Math"/>
                              <a:ea typeface="Times New Roman"/>
                            </a:rPr>
                            <m:t>𝛺</m:t>
                          </m:r>
                        </m:e>
                        <m:sub>
                          <m:r>
                            <a:rPr lang="en-US" sz="1200" i="1">
                              <a:solidFill>
                                <a:srgbClr val="000000"/>
                              </a:solidFill>
                              <a:effectLst/>
                              <a:latin typeface="Cambria Math"/>
                              <a:ea typeface="Times New Roman"/>
                            </a:rPr>
                            <m:t>1</m:t>
                          </m:r>
                        </m:sub>
                      </m:sSub>
                    </m:oMath>
                  </a14:m>
                  <a:endParaRPr lang="en-US" sz="1200" dirty="0">
                    <a:effectLst/>
                    <a:latin typeface="Times New Roman"/>
                    <a:ea typeface="Times New Roman"/>
                  </a:endParaRPr>
                </a:p>
              </p:txBody>
            </p:sp>
          </mc:Choice>
          <mc:Fallback xmlns="">
            <p:sp>
              <p:nvSpPr>
                <p:cNvPr id="40" name="Text Box 101"/>
                <p:cNvSpPr txBox="1">
                  <a:spLocks noRot="1" noChangeAspect="1" noMove="1" noResize="1" noEditPoints="1" noAdjustHandles="1" noChangeArrowheads="1" noChangeShapeType="1" noTextEdit="1"/>
                </p:cNvSpPr>
                <p:nvPr/>
              </p:nvSpPr>
              <p:spPr>
                <a:xfrm>
                  <a:off x="237150" y="1703025"/>
                  <a:ext cx="1047749" cy="582000"/>
                </a:xfrm>
                <a:prstGeom prst="rect">
                  <a:avLst/>
                </a:prstGeom>
                <a:blipFill rotWithShape="1">
                  <a:blip r:embed="rId4"/>
                  <a:stretch>
                    <a:fillRect/>
                  </a:stretch>
                </a:blipFill>
                <a:ln w="6350">
                  <a:noFill/>
                </a:ln>
                <a:effectLst/>
              </p:spPr>
              <p:txBody>
                <a:bodyPr/>
                <a:lstStyle/>
                <a:p>
                  <a:r>
                    <a:rPr lang="en-US">
                      <a:noFill/>
                    </a:rPr>
                    <a:t> </a:t>
                  </a:r>
                </a:p>
              </p:txBody>
            </p:sp>
          </mc:Fallback>
        </mc:AlternateContent>
        <p:sp>
          <p:nvSpPr>
            <p:cNvPr id="41" name="Rounded Rectangle 40"/>
            <p:cNvSpPr/>
            <p:nvPr/>
          </p:nvSpPr>
          <p:spPr>
            <a:xfrm>
              <a:off x="1905000" y="161497"/>
              <a:ext cx="1028700" cy="705825"/>
            </a:xfrm>
            <a:prstGeom prst="round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2" name="Rounded Rectangle 41"/>
            <p:cNvSpPr/>
            <p:nvPr/>
          </p:nvSpPr>
          <p:spPr>
            <a:xfrm>
              <a:off x="1905000" y="988649"/>
              <a:ext cx="1028700" cy="705825"/>
            </a:xfrm>
            <a:prstGeom prst="round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Times New Roman"/>
                  <a:ea typeface="Times New Roman"/>
                </a:rPr>
                <a:t> </a:t>
              </a:r>
            </a:p>
          </p:txBody>
        </p:sp>
        <p:sp>
          <p:nvSpPr>
            <p:cNvPr id="43" name="Rounded Rectangle 42"/>
            <p:cNvSpPr/>
            <p:nvPr/>
          </p:nvSpPr>
          <p:spPr>
            <a:xfrm>
              <a:off x="1905000" y="1852500"/>
              <a:ext cx="1028700" cy="705825"/>
            </a:xfrm>
            <a:prstGeom prst="round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Times New Roman"/>
                  <a:ea typeface="Times New Roman"/>
                </a:rPr>
                <a:t> </a:t>
              </a:r>
            </a:p>
          </p:txBody>
        </p:sp>
        <mc:AlternateContent xmlns:mc="http://schemas.openxmlformats.org/markup-compatibility/2006" xmlns:a14="http://schemas.microsoft.com/office/drawing/2010/main">
          <mc:Choice Requires="a14">
            <p:sp>
              <p:nvSpPr>
                <p:cNvPr id="45" name="Text Box 123"/>
                <p:cNvSpPr txBox="1"/>
                <p:nvPr/>
              </p:nvSpPr>
              <p:spPr>
                <a:xfrm>
                  <a:off x="1971675" y="219075"/>
                  <a:ext cx="742949" cy="3524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a:rPr>
                            </m:ctrlPr>
                          </m:sSubPr>
                          <m:e>
                            <m:r>
                              <a:rPr lang="en-US" sz="1200" i="1">
                                <a:effectLst/>
                                <a:latin typeface="Cambria Math"/>
                                <a:ea typeface="Times New Roman"/>
                              </a:rPr>
                              <m:t>𝑠</m:t>
                            </m:r>
                          </m:e>
                          <m:sub>
                            <m:r>
                              <a:rPr lang="en-US" sz="1200" i="1">
                                <a:effectLst/>
                                <a:latin typeface="Cambria Math"/>
                                <a:ea typeface="Times New Roman"/>
                              </a:rPr>
                              <m:t>1</m:t>
                            </m:r>
                          </m:sub>
                        </m:sSub>
                        <m:d>
                          <m:dPr>
                            <m:ctrlPr>
                              <a:rPr lang="en-US" sz="1200" i="1">
                                <a:effectLst/>
                                <a:latin typeface="Cambria Math" panose="02040503050406030204" pitchFamily="18" charset="0"/>
                                <a:ea typeface="Times New Roman"/>
                              </a:rPr>
                            </m:ctrlPr>
                          </m:dPr>
                          <m:e>
                            <m:sSub>
                              <m:sSubPr>
                                <m:ctrlPr>
                                  <a:rPr lang="en-US" sz="1200" i="1">
                                    <a:effectLst/>
                                    <a:latin typeface="Cambria Math" panose="02040503050406030204" pitchFamily="18" charset="0"/>
                                    <a:ea typeface="Times New Roman"/>
                                  </a:rPr>
                                </m:ctrlPr>
                              </m:sSubPr>
                              <m:e>
                                <m:r>
                                  <a:rPr lang="en-US" sz="1200" i="1">
                                    <a:effectLst/>
                                    <a:latin typeface="Cambria Math"/>
                                    <a:ea typeface="Times New Roman"/>
                                  </a:rPr>
                                  <m:t>𝛺</m:t>
                                </m:r>
                              </m:e>
                              <m:sub>
                                <m:r>
                                  <a:rPr lang="en-US" sz="1200" i="1">
                                    <a:effectLst/>
                                    <a:latin typeface="Cambria Math"/>
                                    <a:ea typeface="Times New Roman"/>
                                  </a:rPr>
                                  <m:t>1</m:t>
                                </m:r>
                              </m:sub>
                            </m:sSub>
                            <m:r>
                              <a:rPr lang="en-US" sz="1200" i="1">
                                <a:effectLst/>
                                <a:latin typeface="Cambria Math"/>
                                <a:ea typeface="Times New Roman"/>
                              </a:rPr>
                              <m:t>, </m:t>
                            </m:r>
                            <m:sSub>
                              <m:sSubPr>
                                <m:ctrlPr>
                                  <a:rPr lang="en-US" sz="1200" i="1">
                                    <a:effectLst/>
                                    <a:latin typeface="Cambria Math" panose="02040503050406030204" pitchFamily="18" charset="0"/>
                                    <a:ea typeface="Times New Roman"/>
                                  </a:rPr>
                                </m:ctrlPr>
                              </m:sSubPr>
                              <m:e>
                                <m:r>
                                  <a:rPr lang="en-US" sz="1200" i="1">
                                    <a:effectLst/>
                                    <a:latin typeface="Cambria Math"/>
                                    <a:ea typeface="Times New Roman"/>
                                  </a:rPr>
                                  <m:t>𝛺</m:t>
                                </m:r>
                              </m:e>
                              <m:sub>
                                <m:r>
                                  <a:rPr lang="en-US" sz="1200" i="1">
                                    <a:effectLst/>
                                    <a:latin typeface="Cambria Math"/>
                                    <a:ea typeface="Times New Roman"/>
                                  </a:rPr>
                                  <m:t>𝑘</m:t>
                                </m:r>
                              </m:sub>
                            </m:sSub>
                          </m:e>
                        </m:d>
                      </m:oMath>
                    </m:oMathPara>
                  </a14:m>
                  <a:endParaRPr lang="en-US" sz="1200" dirty="0">
                    <a:effectLst/>
                    <a:latin typeface="Times New Roman"/>
                    <a:ea typeface="Times New Roman"/>
                  </a:endParaRPr>
                </a:p>
              </p:txBody>
            </p:sp>
          </mc:Choice>
          <mc:Fallback xmlns="">
            <p:sp>
              <p:nvSpPr>
                <p:cNvPr id="45" name="Text Box 123"/>
                <p:cNvSpPr txBox="1">
                  <a:spLocks noRot="1" noChangeAspect="1" noMove="1" noResize="1" noEditPoints="1" noAdjustHandles="1" noChangeArrowheads="1" noChangeShapeType="1" noTextEdit="1"/>
                </p:cNvSpPr>
                <p:nvPr/>
              </p:nvSpPr>
              <p:spPr>
                <a:xfrm>
                  <a:off x="1971675" y="219075"/>
                  <a:ext cx="742949" cy="352425"/>
                </a:xfrm>
                <a:prstGeom prst="rect">
                  <a:avLst/>
                </a:prstGeom>
                <a:blipFill rotWithShape="1">
                  <a:blip r:embed="rId5"/>
                  <a:stretch>
                    <a:fillRect/>
                  </a:stretch>
                </a:blipFill>
                <a:ln w="6350">
                  <a:noFill/>
                </a:ln>
                <a:effectLst/>
              </p:spPr>
              <p:txBody>
                <a:bodyPr/>
                <a:lstStyle/>
                <a:p>
                  <a:r>
                    <a:rPr lang="en-US">
                      <a:noFill/>
                    </a:rPr>
                    <a:t> </a:t>
                  </a:r>
                </a:p>
              </p:txBody>
            </p:sp>
          </mc:Fallback>
        </mc:AlternateContent>
        <p:sp>
          <p:nvSpPr>
            <p:cNvPr id="46" name="Text Box 124"/>
            <p:cNvSpPr txBox="1"/>
            <p:nvPr/>
          </p:nvSpPr>
          <p:spPr>
            <a:xfrm>
              <a:off x="1999950" y="561974"/>
              <a:ext cx="781170" cy="2962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a:ea typeface="Times New Roman"/>
                </a:rPr>
                <a:t>Stage 1</a:t>
              </a:r>
            </a:p>
          </p:txBody>
        </p:sp>
        <mc:AlternateContent xmlns:mc="http://schemas.openxmlformats.org/markup-compatibility/2006" xmlns:a14="http://schemas.microsoft.com/office/drawing/2010/main">
          <mc:Choice Requires="a14">
            <p:sp>
              <p:nvSpPr>
                <p:cNvPr id="47" name="Text Box 127"/>
                <p:cNvSpPr txBox="1"/>
                <p:nvPr/>
              </p:nvSpPr>
              <p:spPr>
                <a:xfrm>
                  <a:off x="1999998" y="1043741"/>
                  <a:ext cx="714626" cy="3619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a:rPr>
                            </m:ctrlPr>
                          </m:sSubPr>
                          <m:e>
                            <m:r>
                              <a:rPr lang="en-US" sz="1200" i="1">
                                <a:effectLst/>
                                <a:latin typeface="Cambria Math"/>
                                <a:ea typeface="Times New Roman"/>
                              </a:rPr>
                              <m:t>𝑠</m:t>
                            </m:r>
                          </m:e>
                          <m:sub>
                            <m:r>
                              <a:rPr lang="en-US" sz="1200" i="1">
                                <a:effectLst/>
                                <a:latin typeface="Cambria Math"/>
                                <a:ea typeface="Times New Roman"/>
                              </a:rPr>
                              <m:t>2</m:t>
                            </m:r>
                          </m:sub>
                        </m:sSub>
                        <m:d>
                          <m:dPr>
                            <m:ctrlPr>
                              <a:rPr lang="en-US" sz="1200" i="1">
                                <a:effectLst/>
                                <a:latin typeface="Cambria Math" panose="02040503050406030204" pitchFamily="18" charset="0"/>
                                <a:ea typeface="Times New Roman"/>
                              </a:rPr>
                            </m:ctrlPr>
                          </m:dPr>
                          <m:e>
                            <m:sSub>
                              <m:sSubPr>
                                <m:ctrlPr>
                                  <a:rPr lang="en-US" sz="1200" i="1">
                                    <a:effectLst/>
                                    <a:latin typeface="Cambria Math" panose="02040503050406030204" pitchFamily="18" charset="0"/>
                                    <a:ea typeface="Times New Roman"/>
                                  </a:rPr>
                                </m:ctrlPr>
                              </m:sSubPr>
                              <m:e>
                                <m:r>
                                  <a:rPr lang="en-US" sz="1200" i="1">
                                    <a:effectLst/>
                                    <a:latin typeface="Cambria Math"/>
                                    <a:ea typeface="Times New Roman"/>
                                  </a:rPr>
                                  <m:t>𝛺</m:t>
                                </m:r>
                              </m:e>
                              <m:sub>
                                <m:r>
                                  <a:rPr lang="en-US" sz="1200" i="1">
                                    <a:effectLst/>
                                    <a:latin typeface="Cambria Math"/>
                                    <a:ea typeface="Times New Roman"/>
                                  </a:rPr>
                                  <m:t>1</m:t>
                                </m:r>
                              </m:sub>
                            </m:sSub>
                            <m:r>
                              <a:rPr lang="en-US" sz="1200" i="1">
                                <a:effectLst/>
                                <a:latin typeface="Cambria Math"/>
                                <a:ea typeface="Times New Roman"/>
                              </a:rPr>
                              <m:t>, </m:t>
                            </m:r>
                            <m:sSub>
                              <m:sSubPr>
                                <m:ctrlPr>
                                  <a:rPr lang="en-US" sz="1200" i="1">
                                    <a:effectLst/>
                                    <a:latin typeface="Cambria Math" panose="02040503050406030204" pitchFamily="18" charset="0"/>
                                    <a:ea typeface="Times New Roman"/>
                                  </a:rPr>
                                </m:ctrlPr>
                              </m:sSubPr>
                              <m:e>
                                <m:r>
                                  <a:rPr lang="en-US" sz="1200" i="1">
                                    <a:effectLst/>
                                    <a:latin typeface="Cambria Math"/>
                                    <a:ea typeface="Times New Roman"/>
                                  </a:rPr>
                                  <m:t>𝛺</m:t>
                                </m:r>
                              </m:e>
                              <m:sub>
                                <m:r>
                                  <a:rPr lang="en-US" sz="1200" i="1">
                                    <a:effectLst/>
                                    <a:latin typeface="Cambria Math"/>
                                    <a:ea typeface="Times New Roman"/>
                                  </a:rPr>
                                  <m:t>𝑘</m:t>
                                </m:r>
                              </m:sub>
                            </m:sSub>
                          </m:e>
                        </m:d>
                      </m:oMath>
                    </m:oMathPara>
                  </a14:m>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 </a:t>
                  </a:r>
                </a:p>
                <a:p>
                  <a:pPr marL="0" marR="0">
                    <a:spcBef>
                      <a:spcPts val="0"/>
                    </a:spcBef>
                    <a:spcAft>
                      <a:spcPts val="0"/>
                    </a:spcAft>
                  </a:pPr>
                  <a:r>
                    <a:rPr lang="en-US" sz="1200" dirty="0">
                      <a:effectLst/>
                      <a:latin typeface="Times New Roman"/>
                      <a:ea typeface="Times New Roman"/>
                    </a:rPr>
                    <a:t> </a:t>
                  </a:r>
                </a:p>
                <a:p>
                  <a:pPr marL="0" marR="0">
                    <a:spcBef>
                      <a:spcPts val="0"/>
                    </a:spcBef>
                    <a:spcAft>
                      <a:spcPts val="0"/>
                    </a:spcAft>
                  </a:pPr>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 </a:t>
                  </a:r>
                </a:p>
              </p:txBody>
            </p:sp>
          </mc:Choice>
          <mc:Fallback xmlns="">
            <p:sp>
              <p:nvSpPr>
                <p:cNvPr id="47" name="Text Box 127"/>
                <p:cNvSpPr txBox="1">
                  <a:spLocks noRot="1" noChangeAspect="1" noMove="1" noResize="1" noEditPoints="1" noAdjustHandles="1" noChangeArrowheads="1" noChangeShapeType="1" noTextEdit="1"/>
                </p:cNvSpPr>
                <p:nvPr/>
              </p:nvSpPr>
              <p:spPr>
                <a:xfrm>
                  <a:off x="1999998" y="1043741"/>
                  <a:ext cx="714626" cy="361950"/>
                </a:xfrm>
                <a:prstGeom prst="rect">
                  <a:avLst/>
                </a:prstGeom>
                <a:blipFill rotWithShape="1">
                  <a:blip r:embed="rId6"/>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 Box 32"/>
                <p:cNvSpPr txBox="1"/>
                <p:nvPr/>
              </p:nvSpPr>
              <p:spPr>
                <a:xfrm>
                  <a:off x="1971677" y="1852500"/>
                  <a:ext cx="780790" cy="3133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a:rPr>
                            </m:ctrlPr>
                          </m:sSubPr>
                          <m:e>
                            <m:r>
                              <a:rPr lang="en-US" sz="1200" i="1">
                                <a:effectLst/>
                                <a:latin typeface="Cambria Math"/>
                                <a:ea typeface="Times New Roman"/>
                              </a:rPr>
                              <m:t> </m:t>
                            </m:r>
                            <m:r>
                              <a:rPr lang="en-US" sz="1200" i="1">
                                <a:effectLst/>
                                <a:latin typeface="Cambria Math"/>
                                <a:ea typeface="Times New Roman"/>
                              </a:rPr>
                              <m:t>𝑠</m:t>
                            </m:r>
                          </m:e>
                          <m:sub>
                            <m:r>
                              <a:rPr lang="en-US" sz="1200" i="1">
                                <a:effectLst/>
                                <a:latin typeface="Cambria Math"/>
                                <a:ea typeface="Times New Roman"/>
                              </a:rPr>
                              <m:t>3</m:t>
                            </m:r>
                          </m:sub>
                        </m:sSub>
                        <m:d>
                          <m:dPr>
                            <m:ctrlPr>
                              <a:rPr lang="en-US" sz="1200" i="1">
                                <a:effectLst/>
                                <a:latin typeface="Cambria Math" panose="02040503050406030204" pitchFamily="18" charset="0"/>
                                <a:ea typeface="Times New Roman"/>
                              </a:rPr>
                            </m:ctrlPr>
                          </m:dPr>
                          <m:e>
                            <m:sSub>
                              <m:sSubPr>
                                <m:ctrlPr>
                                  <a:rPr lang="en-US" sz="1200" i="1">
                                    <a:effectLst/>
                                    <a:latin typeface="Cambria Math" panose="02040503050406030204" pitchFamily="18" charset="0"/>
                                    <a:ea typeface="Times New Roman"/>
                                  </a:rPr>
                                </m:ctrlPr>
                              </m:sSubPr>
                              <m:e>
                                <m:r>
                                  <a:rPr lang="en-US" sz="1200" i="1">
                                    <a:effectLst/>
                                    <a:latin typeface="Cambria Math"/>
                                    <a:ea typeface="Times New Roman"/>
                                  </a:rPr>
                                  <m:t>𝛺</m:t>
                                </m:r>
                              </m:e>
                              <m:sub>
                                <m:r>
                                  <a:rPr lang="en-US" sz="1200" i="1">
                                    <a:effectLst/>
                                    <a:latin typeface="Cambria Math"/>
                                    <a:ea typeface="Times New Roman"/>
                                  </a:rPr>
                                  <m:t>1</m:t>
                                </m:r>
                              </m:sub>
                            </m:sSub>
                            <m:r>
                              <a:rPr lang="en-US" sz="1200" i="1">
                                <a:effectLst/>
                                <a:latin typeface="Cambria Math"/>
                                <a:ea typeface="Times New Roman"/>
                              </a:rPr>
                              <m:t>, </m:t>
                            </m:r>
                            <m:sSub>
                              <m:sSubPr>
                                <m:ctrlPr>
                                  <a:rPr lang="en-US" sz="1200" i="1">
                                    <a:effectLst/>
                                    <a:latin typeface="Cambria Math" panose="02040503050406030204" pitchFamily="18" charset="0"/>
                                    <a:ea typeface="Times New Roman"/>
                                  </a:rPr>
                                </m:ctrlPr>
                              </m:sSubPr>
                              <m:e>
                                <m:r>
                                  <a:rPr lang="en-US" sz="1200" i="1">
                                    <a:effectLst/>
                                    <a:latin typeface="Cambria Math"/>
                                    <a:ea typeface="Times New Roman"/>
                                  </a:rPr>
                                  <m:t>𝛺</m:t>
                                </m:r>
                              </m:e>
                              <m:sub>
                                <m:r>
                                  <a:rPr lang="en-US" sz="1200" i="1">
                                    <a:effectLst/>
                                    <a:latin typeface="Cambria Math"/>
                                    <a:ea typeface="Times New Roman"/>
                                  </a:rPr>
                                  <m:t>𝑘</m:t>
                                </m:r>
                              </m:sub>
                            </m:sSub>
                          </m:e>
                        </m:d>
                      </m:oMath>
                    </m:oMathPara>
                  </a14:m>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 </a:t>
                  </a:r>
                </a:p>
              </p:txBody>
            </p:sp>
          </mc:Choice>
          <mc:Fallback xmlns="">
            <p:sp>
              <p:nvSpPr>
                <p:cNvPr id="48" name="Text Box 32"/>
                <p:cNvSpPr txBox="1">
                  <a:spLocks noRot="1" noChangeAspect="1" noMove="1" noResize="1" noEditPoints="1" noAdjustHandles="1" noChangeArrowheads="1" noChangeShapeType="1" noTextEdit="1"/>
                </p:cNvSpPr>
                <p:nvPr/>
              </p:nvSpPr>
              <p:spPr>
                <a:xfrm>
                  <a:off x="1971677" y="1852500"/>
                  <a:ext cx="780790" cy="313350"/>
                </a:xfrm>
                <a:prstGeom prst="rect">
                  <a:avLst/>
                </a:prstGeom>
                <a:blipFill rotWithShape="1">
                  <a:blip r:embed="rId7"/>
                  <a:stretch>
                    <a:fillRect/>
                  </a:stretch>
                </a:blipFill>
                <a:ln w="6350">
                  <a:noFill/>
                </a:ln>
                <a:effectLst/>
              </p:spPr>
              <p:txBody>
                <a:bodyPr/>
                <a:lstStyle/>
                <a:p>
                  <a:r>
                    <a:rPr lang="en-US">
                      <a:noFill/>
                    </a:rPr>
                    <a:t> </a:t>
                  </a:r>
                </a:p>
              </p:txBody>
            </p:sp>
          </mc:Fallback>
        </mc:AlternateContent>
        <p:sp>
          <p:nvSpPr>
            <p:cNvPr id="49" name="Text Box 33"/>
            <p:cNvSpPr txBox="1"/>
            <p:nvPr/>
          </p:nvSpPr>
          <p:spPr>
            <a:xfrm>
              <a:off x="1999878" y="2245767"/>
              <a:ext cx="780826" cy="31255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a:ea typeface="Times New Roman"/>
                </a:rPr>
                <a:t>Stage 3</a:t>
              </a:r>
            </a:p>
            <a:p>
              <a:pPr marL="0" marR="0">
                <a:spcBef>
                  <a:spcPts val="0"/>
                </a:spcBef>
                <a:spcAft>
                  <a:spcPts val="0"/>
                </a:spcAft>
              </a:pPr>
              <a:r>
                <a:rPr lang="en-US" sz="1200" dirty="0">
                  <a:effectLst/>
                  <a:latin typeface="Times New Roman"/>
                  <a:ea typeface="Times New Roman"/>
                </a:rPr>
                <a:t> </a:t>
              </a:r>
            </a:p>
          </p:txBody>
        </p:sp>
        <p:sp>
          <p:nvSpPr>
            <p:cNvPr id="52" name="Text Box 36"/>
            <p:cNvSpPr txBox="1"/>
            <p:nvPr/>
          </p:nvSpPr>
          <p:spPr>
            <a:xfrm>
              <a:off x="2005195" y="1431760"/>
              <a:ext cx="828310" cy="2866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a:ea typeface="Times New Roman"/>
                </a:rPr>
                <a:t>Stage 2</a:t>
              </a:r>
            </a:p>
          </p:txBody>
        </p:sp>
        <p:sp>
          <p:nvSpPr>
            <p:cNvPr id="53" name="Oval 52"/>
            <p:cNvSpPr/>
            <p:nvPr/>
          </p:nvSpPr>
          <p:spPr>
            <a:xfrm>
              <a:off x="4038220" y="1405691"/>
              <a:ext cx="560835" cy="48098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 name="Text Box 38"/>
            <p:cNvSpPr txBox="1"/>
            <p:nvPr/>
          </p:nvSpPr>
          <p:spPr>
            <a:xfrm>
              <a:off x="4104245" y="1545550"/>
              <a:ext cx="553318" cy="43315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a:ea typeface="Times New Roman"/>
                </a:rPr>
                <a:t>  max</a:t>
              </a:r>
            </a:p>
          </p:txBody>
        </p:sp>
        <p:cxnSp>
          <p:nvCxnSpPr>
            <p:cNvPr id="55" name="Straight Connector 54"/>
            <p:cNvCxnSpPr/>
            <p:nvPr/>
          </p:nvCxnSpPr>
          <p:spPr>
            <a:xfrm>
              <a:off x="2975212" y="2245767"/>
              <a:ext cx="10099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3985027" y="1886673"/>
              <a:ext cx="307066" cy="3590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41" idx="3"/>
            </p:cNvCxnSpPr>
            <p:nvPr/>
          </p:nvCxnSpPr>
          <p:spPr>
            <a:xfrm flipH="1">
              <a:off x="2933700" y="514410"/>
              <a:ext cx="9147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933614" y="1351128"/>
              <a:ext cx="914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53" idx="1"/>
            </p:cNvCxnSpPr>
            <p:nvPr/>
          </p:nvCxnSpPr>
          <p:spPr>
            <a:xfrm>
              <a:off x="3848327" y="1351128"/>
              <a:ext cx="272025" cy="125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848327" y="505312"/>
              <a:ext cx="443638" cy="9003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4847246" y="1188676"/>
              <a:ext cx="1084684" cy="909066"/>
            </a:xfrm>
            <a:prstGeom prst="round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Times New Roman"/>
                  <a:ea typeface="Times New Roman"/>
                </a:rPr>
                <a:t> </a:t>
              </a:r>
            </a:p>
          </p:txBody>
        </p:sp>
        <p:sp>
          <p:nvSpPr>
            <p:cNvPr id="64" name="Text Box 71"/>
            <p:cNvSpPr txBox="1"/>
            <p:nvPr/>
          </p:nvSpPr>
          <p:spPr>
            <a:xfrm>
              <a:off x="4792580" y="1303950"/>
              <a:ext cx="1194015" cy="10167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effectLst/>
                  <a:latin typeface="Times New Roman"/>
                  <a:ea typeface="Times New Roman"/>
                </a:rPr>
                <a:t>Decision output:</a:t>
              </a:r>
              <a:endParaRPr lang="en-US" sz="1200" dirty="0">
                <a:effectLst/>
                <a:latin typeface="Times New Roman"/>
                <a:ea typeface="Times New Roman"/>
              </a:endParaRPr>
            </a:p>
            <a:p>
              <a:pPr marL="0" marR="0">
                <a:spcBef>
                  <a:spcPts val="0"/>
                </a:spcBef>
                <a:spcAft>
                  <a:spcPts val="0"/>
                </a:spcAft>
              </a:pPr>
              <a:r>
                <a:rPr lang="en-US" sz="1100" b="1" dirty="0">
                  <a:effectLst/>
                  <a:latin typeface="Times New Roman"/>
                  <a:ea typeface="Times New Roman"/>
                </a:rPr>
                <a:t> </a:t>
              </a:r>
              <a:endParaRPr lang="en-US" sz="1200" dirty="0">
                <a:effectLst/>
                <a:latin typeface="Times New Roman"/>
                <a:ea typeface="Times New Roman"/>
              </a:endParaRPr>
            </a:p>
            <a:p>
              <a:pPr marL="0" marR="0">
                <a:spcBef>
                  <a:spcPts val="0"/>
                </a:spcBef>
                <a:spcAft>
                  <a:spcPts val="0"/>
                </a:spcAft>
              </a:pPr>
              <a:r>
                <a:rPr lang="en-US" sz="1100" dirty="0">
                  <a:effectLst/>
                  <a:latin typeface="Times New Roman"/>
                  <a:ea typeface="Times New Roman"/>
                </a:rPr>
                <a:t>Stage score, Class label (z,y)</a:t>
              </a:r>
              <a:endParaRPr lang="en-US" sz="1200" dirty="0">
                <a:effectLst/>
                <a:latin typeface="Times New Roman"/>
                <a:ea typeface="Times New Roman"/>
              </a:endParaRPr>
            </a:p>
          </p:txBody>
        </p:sp>
        <p:cxnSp>
          <p:nvCxnSpPr>
            <p:cNvPr id="65" name="Straight Arrow Connector 64"/>
            <p:cNvCxnSpPr/>
            <p:nvPr/>
          </p:nvCxnSpPr>
          <p:spPr>
            <a:xfrm>
              <a:off x="4598918" y="1694474"/>
              <a:ext cx="2484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41" idx="1"/>
            </p:cNvCxnSpPr>
            <p:nvPr/>
          </p:nvCxnSpPr>
          <p:spPr>
            <a:xfrm flipV="1">
              <a:off x="1027694" y="514410"/>
              <a:ext cx="877306" cy="836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027694" y="1405691"/>
              <a:ext cx="877249" cy="13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43" idx="1"/>
            </p:cNvCxnSpPr>
            <p:nvPr/>
          </p:nvCxnSpPr>
          <p:spPr>
            <a:xfrm>
              <a:off x="1027663" y="1419225"/>
              <a:ext cx="877337" cy="786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5575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02435" cy="2090996"/>
          </a:xfrm>
        </p:spPr>
        <p:txBody>
          <a:bodyPr>
            <a:normAutofit/>
          </a:bodyPr>
          <a:lstStyle/>
          <a:p>
            <a:pPr algn="ctr"/>
            <a:r>
              <a:rPr lang="en-US" b="1" dirty="0" smtClean="0"/>
              <a:t>Example: </a:t>
            </a:r>
            <a:r>
              <a:rPr lang="en-US" dirty="0" smtClean="0"/>
              <a:t/>
            </a:r>
            <a:br>
              <a:rPr lang="en-US" dirty="0" smtClean="0"/>
            </a:br>
            <a:r>
              <a:rPr lang="en-US" sz="4000" dirty="0" smtClean="0"/>
              <a:t>Recognition </a:t>
            </a:r>
            <a:r>
              <a:rPr lang="en-US" sz="4000" dirty="0"/>
              <a:t>and </a:t>
            </a:r>
            <a:r>
              <a:rPr lang="en-US" sz="4000" dirty="0" smtClean="0"/>
              <a:t>classification </a:t>
            </a:r>
            <a:r>
              <a:rPr lang="en-US" sz="4000" dirty="0"/>
              <a:t>of an unknown tumor based on the </a:t>
            </a:r>
            <a:r>
              <a:rPr lang="en-US" sz="4000" dirty="0" smtClean="0"/>
              <a:t>detection </a:t>
            </a:r>
            <a:r>
              <a:rPr lang="en-US" sz="4000" dirty="0"/>
              <a:t>score </a:t>
            </a:r>
            <a:r>
              <a:rPr lang="en-US" sz="4000" dirty="0" smtClean="0"/>
              <a:t>0.87</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60511202"/>
              </p:ext>
            </p:extLst>
          </p:nvPr>
        </p:nvGraphicFramePr>
        <p:xfrm>
          <a:off x="1331396" y="2915134"/>
          <a:ext cx="8998784" cy="2826451"/>
        </p:xfrm>
        <a:graphic>
          <a:graphicData uri="http://schemas.openxmlformats.org/presentationml/2006/ole">
            <mc:AlternateContent xmlns:mc="http://schemas.openxmlformats.org/markup-compatibility/2006">
              <mc:Choice xmlns:v="urn:schemas-microsoft-com:vml" Requires="v">
                <p:oleObj spid="_x0000_s8648" name="Document" r:id="rId3" imgW="6105850" imgH="1917959" progId="Word.Document.12">
                  <p:embed/>
                </p:oleObj>
              </mc:Choice>
              <mc:Fallback>
                <p:oleObj name="Document" r:id="rId3" imgW="6105850" imgH="1917959" progId="Word.Document.12">
                  <p:embed/>
                  <p:pic>
                    <p:nvPicPr>
                      <p:cNvPr id="0" name=""/>
                      <p:cNvPicPr/>
                      <p:nvPr/>
                    </p:nvPicPr>
                    <p:blipFill>
                      <a:blip r:embed="rId4"/>
                      <a:stretch>
                        <a:fillRect/>
                      </a:stretch>
                    </p:blipFill>
                    <p:spPr>
                      <a:xfrm>
                        <a:off x="1331396" y="2915134"/>
                        <a:ext cx="8998784" cy="2826451"/>
                      </a:xfrm>
                      <a:prstGeom prst="rect">
                        <a:avLst/>
                      </a:prstGeom>
                    </p:spPr>
                  </p:pic>
                </p:oleObj>
              </mc:Fallback>
            </mc:AlternateContent>
          </a:graphicData>
        </a:graphic>
      </p:graphicFrame>
    </p:spTree>
    <p:extLst>
      <p:ext uri="{BB962C8B-B14F-4D97-AF65-F5344CB8AC3E}">
        <p14:creationId xmlns:p14="http://schemas.microsoft.com/office/powerpoint/2010/main" val="3168841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62000"/>
          </a:xfrm>
        </p:spPr>
        <p:txBody>
          <a:bodyPr>
            <a:normAutofit/>
          </a:bodyPr>
          <a:lstStyle/>
          <a:p>
            <a:r>
              <a:rPr lang="en-US" b="1" dirty="0" smtClean="0"/>
              <a:t>Outline</a:t>
            </a:r>
            <a:endParaRPr lang="en-US" b="1" dirty="0"/>
          </a:p>
        </p:txBody>
      </p:sp>
      <p:sp>
        <p:nvSpPr>
          <p:cNvPr id="3" name="Content Placeholder 2"/>
          <p:cNvSpPr>
            <a:spLocks noGrp="1"/>
          </p:cNvSpPr>
          <p:nvPr>
            <p:ph idx="1"/>
          </p:nvPr>
        </p:nvSpPr>
        <p:spPr>
          <a:xfrm>
            <a:off x="163773" y="1951630"/>
            <a:ext cx="10647102" cy="4514045"/>
          </a:xfrm>
        </p:spPr>
        <p:txBody>
          <a:bodyPr/>
          <a:lstStyle/>
          <a:p>
            <a:r>
              <a:rPr lang="en-US" dirty="0"/>
              <a:t>Motivation </a:t>
            </a:r>
            <a:endParaRPr lang="en-US" dirty="0" smtClean="0"/>
          </a:p>
          <a:p>
            <a:r>
              <a:rPr lang="en-US" dirty="0" smtClean="0"/>
              <a:t>Research Background</a:t>
            </a:r>
          </a:p>
          <a:p>
            <a:r>
              <a:rPr lang="en-US" dirty="0" smtClean="0"/>
              <a:t>Proposed Approach :</a:t>
            </a:r>
          </a:p>
          <a:p>
            <a:pPr lvl="1"/>
            <a:r>
              <a:rPr lang="en-US" dirty="0" smtClean="0"/>
              <a:t>Classification Algorithm </a:t>
            </a:r>
          </a:p>
          <a:p>
            <a:pPr lvl="1"/>
            <a:r>
              <a:rPr lang="en-US" dirty="0" smtClean="0"/>
              <a:t>Mathematical Model</a:t>
            </a:r>
          </a:p>
          <a:p>
            <a:r>
              <a:rPr lang="en-US" dirty="0" smtClean="0"/>
              <a:t>Results</a:t>
            </a:r>
          </a:p>
          <a:p>
            <a:r>
              <a:rPr lang="en-US" dirty="0" smtClean="0"/>
              <a:t>Conclusion </a:t>
            </a:r>
            <a:endParaRPr lang="en-US" dirty="0"/>
          </a:p>
          <a:p>
            <a:r>
              <a:rPr lang="en-US" dirty="0" smtClean="0"/>
              <a:t>Future work</a:t>
            </a:r>
          </a:p>
          <a:p>
            <a:r>
              <a:rPr lang="en-US" dirty="0" smtClean="0"/>
              <a:t>Publications</a:t>
            </a:r>
          </a:p>
          <a:p>
            <a:pPr marL="0" indent="0">
              <a:buNone/>
            </a:pPr>
            <a:endParaRPr lang="en-US" dirty="0"/>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1606"/>
            <a:ext cx="121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68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261" y="331076"/>
            <a:ext cx="5993480" cy="762000"/>
          </a:xfrm>
        </p:spPr>
        <p:txBody>
          <a:bodyPr>
            <a:normAutofit fontScale="90000"/>
          </a:bodyPr>
          <a:lstStyle/>
          <a:p>
            <a:pPr algn="ctr"/>
            <a:r>
              <a:rPr lang="en-US" sz="3200" b="1" dirty="0" smtClean="0"/>
              <a:t>                          </a:t>
            </a:r>
            <a:r>
              <a:rPr lang="en-US" sz="3600" b="1" dirty="0" smtClean="0"/>
              <a:t>Classifier Performance</a:t>
            </a:r>
            <a:endParaRPr lang="en-US" sz="3200" b="1" dirty="0"/>
          </a:p>
        </p:txBody>
      </p:sp>
      <p:graphicFrame>
        <p:nvGraphicFramePr>
          <p:cNvPr id="4" name="Table 3"/>
          <p:cNvGraphicFramePr>
            <a:graphicFrameLocks noGrp="1"/>
          </p:cNvGraphicFramePr>
          <p:nvPr>
            <p:extLst>
              <p:ext uri="{D42A27DB-BD31-4B8C-83A1-F6EECF244321}">
                <p14:modId xmlns:p14="http://schemas.microsoft.com/office/powerpoint/2010/main" val="4260354870"/>
              </p:ext>
            </p:extLst>
          </p:nvPr>
        </p:nvGraphicFramePr>
        <p:xfrm>
          <a:off x="5060730" y="223712"/>
          <a:ext cx="5376043" cy="6479688"/>
        </p:xfrm>
        <a:graphic>
          <a:graphicData uri="http://schemas.openxmlformats.org/drawingml/2006/table">
            <a:tbl>
              <a:tblPr firstRow="1" firstCol="1" bandRow="1"/>
              <a:tblGrid>
                <a:gridCol w="1136659"/>
                <a:gridCol w="1058933"/>
                <a:gridCol w="1058933"/>
                <a:gridCol w="1060759"/>
                <a:gridCol w="1060759"/>
              </a:tblGrid>
              <a:tr h="444648">
                <a:tc>
                  <a:txBody>
                    <a:bodyPr/>
                    <a:lstStyle/>
                    <a:p>
                      <a:pPr marL="0" marR="0" indent="0" algn="ctr">
                        <a:lnSpc>
                          <a:spcPct val="200000"/>
                        </a:lnSpc>
                        <a:spcBef>
                          <a:spcPts val="0"/>
                        </a:spcBef>
                        <a:spcAft>
                          <a:spcPts val="0"/>
                        </a:spcAft>
                      </a:pPr>
                      <a:r>
                        <a:rPr lang="en-US" sz="1100" b="1" dirty="0">
                          <a:solidFill>
                            <a:srgbClr val="000000"/>
                          </a:solidFill>
                          <a:effectLst/>
                          <a:latin typeface="Times New Roman"/>
                          <a:ea typeface="Times New Roman"/>
                        </a:rPr>
                        <a:t>Ground Truth</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b="1" dirty="0">
                          <a:solidFill>
                            <a:srgbClr val="000000"/>
                          </a:solidFill>
                          <a:effectLst/>
                          <a:latin typeface="Times New Roman"/>
                          <a:ea typeface="Times New Roman"/>
                        </a:rPr>
                        <a:t>MRI scan</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100" b="1" dirty="0">
                          <a:solidFill>
                            <a:srgbClr val="000000"/>
                          </a:solidFill>
                          <a:effectLst/>
                          <a:latin typeface="Times New Roman"/>
                          <a:ea typeface="Times New Roman"/>
                        </a:rPr>
                        <a:t>Detection Score                       Stage 1</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100" b="1" dirty="0">
                          <a:solidFill>
                            <a:srgbClr val="000000"/>
                          </a:solidFill>
                          <a:effectLst/>
                          <a:latin typeface="Times New Roman"/>
                          <a:ea typeface="Times New Roman"/>
                        </a:rPr>
                        <a:t>Detection Score                 Stage 2  </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100" b="1" dirty="0">
                          <a:solidFill>
                            <a:srgbClr val="000000"/>
                          </a:solidFill>
                          <a:effectLst/>
                          <a:latin typeface="Times New Roman"/>
                          <a:ea typeface="Times New Roman"/>
                        </a:rPr>
                        <a:t>Detection Score            Stage 3</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28">
                <a:tc rowSpan="5">
                  <a:txBody>
                    <a:bodyPr/>
                    <a:lstStyle/>
                    <a:p>
                      <a:pPr marL="0" marR="0" indent="0" algn="ctr">
                        <a:lnSpc>
                          <a:spcPct val="200000"/>
                        </a:lnSpc>
                        <a:spcBef>
                          <a:spcPts val="0"/>
                        </a:spcBef>
                        <a:spcAft>
                          <a:spcPts val="0"/>
                        </a:spcAft>
                      </a:pPr>
                      <a:r>
                        <a:rPr lang="en-US" sz="1100" dirty="0">
                          <a:effectLst/>
                          <a:latin typeface="Times New Roman"/>
                          <a:ea typeface="Times New Roman"/>
                        </a:rPr>
                        <a:t>Stage 1</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effectLst/>
                          <a:latin typeface="Times New Roman"/>
                          <a:ea typeface="Times New Roman"/>
                        </a:rPr>
                        <a:t>1</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0.98</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0.65</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0.58</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28">
                <a:tc vMerge="1">
                  <a:txBody>
                    <a:bodyPr/>
                    <a:lstStyle/>
                    <a:p>
                      <a:endParaRPr lang="en-US"/>
                    </a:p>
                  </a:txBody>
                  <a:tcPr/>
                </a:tc>
                <a:tc>
                  <a:txBody>
                    <a:bodyPr/>
                    <a:lstStyle/>
                    <a:p>
                      <a:pPr marL="0" marR="0" indent="0" algn="ctr">
                        <a:lnSpc>
                          <a:spcPct val="200000"/>
                        </a:lnSpc>
                        <a:spcBef>
                          <a:spcPts val="0"/>
                        </a:spcBef>
                        <a:spcAft>
                          <a:spcPts val="0"/>
                        </a:spcAft>
                      </a:pPr>
                      <a:r>
                        <a:rPr lang="en-US" sz="1100" dirty="0">
                          <a:effectLst/>
                          <a:latin typeface="Times New Roman"/>
                          <a:ea typeface="Times New Roman"/>
                        </a:rPr>
                        <a:t>2</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0.80</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0.48</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0.47</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28">
                <a:tc vMerge="1">
                  <a:txBody>
                    <a:bodyPr/>
                    <a:lstStyle/>
                    <a:p>
                      <a:endParaRPr lang="en-US"/>
                    </a:p>
                  </a:txBody>
                  <a:tcPr/>
                </a:tc>
                <a:tc>
                  <a:txBody>
                    <a:bodyPr/>
                    <a:lstStyle/>
                    <a:p>
                      <a:pPr marL="0" marR="0" indent="0" algn="ctr">
                        <a:lnSpc>
                          <a:spcPct val="200000"/>
                        </a:lnSpc>
                        <a:spcBef>
                          <a:spcPts val="0"/>
                        </a:spcBef>
                        <a:spcAft>
                          <a:spcPts val="0"/>
                        </a:spcAft>
                      </a:pPr>
                      <a:r>
                        <a:rPr lang="en-US" sz="1100" dirty="0">
                          <a:effectLst/>
                          <a:latin typeface="Times New Roman"/>
                          <a:ea typeface="Times New Roman"/>
                        </a:rPr>
                        <a:t>3</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0.75</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0.53</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0.50</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28">
                <a:tc vMerge="1">
                  <a:txBody>
                    <a:bodyPr/>
                    <a:lstStyle/>
                    <a:p>
                      <a:endParaRPr lang="en-US"/>
                    </a:p>
                  </a:txBody>
                  <a:tcPr/>
                </a:tc>
                <a:tc>
                  <a:txBody>
                    <a:bodyPr/>
                    <a:lstStyle/>
                    <a:p>
                      <a:pPr marL="0" marR="0" indent="0" algn="ctr">
                        <a:lnSpc>
                          <a:spcPct val="200000"/>
                        </a:lnSpc>
                        <a:spcBef>
                          <a:spcPts val="0"/>
                        </a:spcBef>
                        <a:spcAft>
                          <a:spcPts val="0"/>
                        </a:spcAft>
                      </a:pPr>
                      <a:r>
                        <a:rPr lang="en-US" sz="1100" dirty="0">
                          <a:effectLst/>
                          <a:latin typeface="Times New Roman"/>
                          <a:ea typeface="Times New Roman"/>
                        </a:rPr>
                        <a:t>4</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0.81</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0.75</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0.64</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28">
                <a:tc vMerge="1">
                  <a:txBody>
                    <a:bodyPr/>
                    <a:lstStyle/>
                    <a:p>
                      <a:endParaRPr lang="en-US"/>
                    </a:p>
                  </a:txBody>
                  <a:tcPr/>
                </a:tc>
                <a:tc>
                  <a:txBody>
                    <a:bodyPr/>
                    <a:lstStyle/>
                    <a:p>
                      <a:pPr marL="0" marR="0" indent="0" algn="ctr">
                        <a:lnSpc>
                          <a:spcPct val="200000"/>
                        </a:lnSpc>
                        <a:spcBef>
                          <a:spcPts val="0"/>
                        </a:spcBef>
                        <a:spcAft>
                          <a:spcPts val="0"/>
                        </a:spcAft>
                      </a:pPr>
                      <a:r>
                        <a:rPr lang="en-US" sz="1100" dirty="0">
                          <a:effectLst/>
                          <a:latin typeface="Times New Roman"/>
                          <a:ea typeface="Times New Roman"/>
                        </a:rPr>
                        <a:t>5</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0.98</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0.64</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0.63</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077">
                <a:tc>
                  <a:txBody>
                    <a:bodyPr/>
                    <a:lstStyle/>
                    <a:p>
                      <a:pPr marL="0" marR="0" indent="0">
                        <a:lnSpc>
                          <a:spcPct val="200000"/>
                        </a:lnSpc>
                        <a:spcBef>
                          <a:spcPts val="0"/>
                        </a:spcBef>
                        <a:spcAft>
                          <a:spcPts val="0"/>
                        </a:spcAft>
                      </a:pPr>
                      <a:r>
                        <a:rPr lang="en-US" sz="1100" b="1" dirty="0">
                          <a:solidFill>
                            <a:srgbClr val="000000"/>
                          </a:solidFill>
                          <a:effectLst/>
                          <a:latin typeface="Times New Roman"/>
                          <a:ea typeface="Times New Roman"/>
                        </a:rPr>
                        <a:t>Sensitivity </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98.70%</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97628">
                <a:tc rowSpan="5">
                  <a:txBody>
                    <a:bodyPr/>
                    <a:lstStyle/>
                    <a:p>
                      <a:pPr marL="0" marR="0" indent="0" algn="ctr">
                        <a:lnSpc>
                          <a:spcPct val="200000"/>
                        </a:lnSpc>
                        <a:spcBef>
                          <a:spcPts val="0"/>
                        </a:spcBef>
                        <a:spcAft>
                          <a:spcPts val="0"/>
                        </a:spcAft>
                      </a:pPr>
                      <a:r>
                        <a:rPr lang="en-US" sz="1100" dirty="0">
                          <a:effectLst/>
                          <a:latin typeface="Times New Roman"/>
                          <a:ea typeface="Times New Roman"/>
                        </a:rPr>
                        <a:t>Stage 2 </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effectLst/>
                          <a:latin typeface="Times New Roman"/>
                          <a:ea typeface="Times New Roman"/>
                        </a:rPr>
                        <a:t>1</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0.95</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0.98</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0.76</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28">
                <a:tc vMerge="1">
                  <a:txBody>
                    <a:bodyPr/>
                    <a:lstStyle/>
                    <a:p>
                      <a:endParaRPr lang="en-US"/>
                    </a:p>
                  </a:txBody>
                  <a:tcPr/>
                </a:tc>
                <a:tc>
                  <a:txBody>
                    <a:bodyPr/>
                    <a:lstStyle/>
                    <a:p>
                      <a:pPr marL="0" marR="0" indent="0" algn="ctr">
                        <a:lnSpc>
                          <a:spcPct val="200000"/>
                        </a:lnSpc>
                        <a:spcBef>
                          <a:spcPts val="0"/>
                        </a:spcBef>
                        <a:spcAft>
                          <a:spcPts val="0"/>
                        </a:spcAft>
                      </a:pPr>
                      <a:r>
                        <a:rPr lang="en-US" sz="1100" dirty="0">
                          <a:effectLst/>
                          <a:latin typeface="Times New Roman"/>
                          <a:ea typeface="Times New Roman"/>
                        </a:rPr>
                        <a:t>2</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0.51</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0.78</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0.55</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28">
                <a:tc vMerge="1">
                  <a:txBody>
                    <a:bodyPr/>
                    <a:lstStyle/>
                    <a:p>
                      <a:endParaRPr lang="en-US"/>
                    </a:p>
                  </a:txBody>
                  <a:tcPr/>
                </a:tc>
                <a:tc>
                  <a:txBody>
                    <a:bodyPr/>
                    <a:lstStyle/>
                    <a:p>
                      <a:pPr marL="0" marR="0" indent="0" algn="ctr">
                        <a:lnSpc>
                          <a:spcPct val="200000"/>
                        </a:lnSpc>
                        <a:spcBef>
                          <a:spcPts val="0"/>
                        </a:spcBef>
                        <a:spcAft>
                          <a:spcPts val="0"/>
                        </a:spcAft>
                      </a:pPr>
                      <a:r>
                        <a:rPr lang="en-US" sz="1100" dirty="0">
                          <a:effectLst/>
                          <a:latin typeface="Times New Roman"/>
                          <a:ea typeface="Times New Roman"/>
                        </a:rPr>
                        <a:t>3</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0.50</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0.67</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0.55</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28">
                <a:tc vMerge="1">
                  <a:txBody>
                    <a:bodyPr/>
                    <a:lstStyle/>
                    <a:p>
                      <a:endParaRPr lang="en-US"/>
                    </a:p>
                  </a:txBody>
                  <a:tcPr/>
                </a:tc>
                <a:tc>
                  <a:txBody>
                    <a:bodyPr/>
                    <a:lstStyle/>
                    <a:p>
                      <a:pPr marL="0" marR="0" indent="0" algn="ctr">
                        <a:lnSpc>
                          <a:spcPct val="200000"/>
                        </a:lnSpc>
                        <a:spcBef>
                          <a:spcPts val="0"/>
                        </a:spcBef>
                        <a:spcAft>
                          <a:spcPts val="0"/>
                        </a:spcAft>
                      </a:pPr>
                      <a:r>
                        <a:rPr lang="en-US" sz="1100" dirty="0">
                          <a:effectLst/>
                          <a:latin typeface="Times New Roman"/>
                          <a:ea typeface="Times New Roman"/>
                        </a:rPr>
                        <a:t>4</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0.58</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0.90</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0.58</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28">
                <a:tc vMerge="1">
                  <a:txBody>
                    <a:bodyPr/>
                    <a:lstStyle/>
                    <a:p>
                      <a:endParaRPr lang="en-US"/>
                    </a:p>
                  </a:txBody>
                  <a:tcPr/>
                </a:tc>
                <a:tc>
                  <a:txBody>
                    <a:bodyPr/>
                    <a:lstStyle/>
                    <a:p>
                      <a:pPr marL="0" marR="0" indent="0" algn="ctr">
                        <a:lnSpc>
                          <a:spcPct val="200000"/>
                        </a:lnSpc>
                        <a:spcBef>
                          <a:spcPts val="0"/>
                        </a:spcBef>
                        <a:spcAft>
                          <a:spcPts val="0"/>
                        </a:spcAft>
                      </a:pPr>
                      <a:r>
                        <a:rPr lang="en-US" sz="1100" dirty="0">
                          <a:effectLst/>
                          <a:latin typeface="Times New Roman"/>
                          <a:ea typeface="Times New Roman"/>
                        </a:rPr>
                        <a:t>5</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0.47</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0.71</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0.53</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077">
                <a:tc>
                  <a:txBody>
                    <a:bodyPr/>
                    <a:lstStyle/>
                    <a:p>
                      <a:pPr marL="0" marR="0" indent="0">
                        <a:lnSpc>
                          <a:spcPct val="200000"/>
                        </a:lnSpc>
                        <a:spcBef>
                          <a:spcPts val="0"/>
                        </a:spcBef>
                        <a:spcAft>
                          <a:spcPts val="0"/>
                        </a:spcAft>
                      </a:pPr>
                      <a:r>
                        <a:rPr lang="en-US" sz="1100" b="1" dirty="0">
                          <a:solidFill>
                            <a:srgbClr val="000000"/>
                          </a:solidFill>
                          <a:effectLst/>
                          <a:latin typeface="Times New Roman"/>
                          <a:ea typeface="Times New Roman"/>
                        </a:rPr>
                        <a:t>Sensitivity</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indent="0" algn="ctr">
                        <a:lnSpc>
                          <a:spcPct val="200000"/>
                        </a:lnSpc>
                        <a:spcBef>
                          <a:spcPts val="0"/>
                        </a:spcBef>
                        <a:spcAft>
                          <a:spcPts val="0"/>
                        </a:spcAft>
                      </a:pPr>
                      <a:r>
                        <a:rPr lang="en-US" sz="1100" dirty="0">
                          <a:effectLst/>
                          <a:latin typeface="Times New Roman"/>
                          <a:ea typeface="Times New Roman"/>
                        </a:rPr>
                        <a:t>95.80%</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97628">
                <a:tc rowSpan="5">
                  <a:txBody>
                    <a:bodyPr/>
                    <a:lstStyle/>
                    <a:p>
                      <a:pPr marL="0" marR="0" indent="0" algn="ctr">
                        <a:lnSpc>
                          <a:spcPct val="200000"/>
                        </a:lnSpc>
                        <a:spcBef>
                          <a:spcPts val="0"/>
                        </a:spcBef>
                        <a:spcAft>
                          <a:spcPts val="0"/>
                        </a:spcAft>
                      </a:pPr>
                      <a:r>
                        <a:rPr lang="en-US" sz="1100" dirty="0">
                          <a:effectLst/>
                          <a:latin typeface="Times New Roman"/>
                          <a:ea typeface="Times New Roman"/>
                        </a:rPr>
                        <a:t>Stage 3</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effectLst/>
                          <a:latin typeface="Times New Roman"/>
                          <a:ea typeface="Times New Roman"/>
                        </a:rPr>
                        <a:t>1</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0.46</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0.56</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0.99</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28">
                <a:tc vMerge="1">
                  <a:txBody>
                    <a:bodyPr/>
                    <a:lstStyle/>
                    <a:p>
                      <a:endParaRPr lang="en-US"/>
                    </a:p>
                  </a:txBody>
                  <a:tcPr/>
                </a:tc>
                <a:tc>
                  <a:txBody>
                    <a:bodyPr/>
                    <a:lstStyle/>
                    <a:p>
                      <a:pPr marL="0" marR="0" indent="0" algn="ctr">
                        <a:lnSpc>
                          <a:spcPct val="200000"/>
                        </a:lnSpc>
                        <a:spcBef>
                          <a:spcPts val="0"/>
                        </a:spcBef>
                        <a:spcAft>
                          <a:spcPts val="0"/>
                        </a:spcAft>
                      </a:pPr>
                      <a:r>
                        <a:rPr lang="en-US" sz="1100" dirty="0">
                          <a:effectLst/>
                          <a:latin typeface="Times New Roman"/>
                          <a:ea typeface="Times New Roman"/>
                        </a:rPr>
                        <a:t>2</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0.49</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0.78</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0.98</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28">
                <a:tc vMerge="1">
                  <a:txBody>
                    <a:bodyPr/>
                    <a:lstStyle/>
                    <a:p>
                      <a:endParaRPr lang="en-US"/>
                    </a:p>
                  </a:txBody>
                  <a:tcPr/>
                </a:tc>
                <a:tc>
                  <a:txBody>
                    <a:bodyPr/>
                    <a:lstStyle/>
                    <a:p>
                      <a:pPr marL="0" marR="0" indent="0" algn="ctr">
                        <a:lnSpc>
                          <a:spcPct val="200000"/>
                        </a:lnSpc>
                        <a:spcBef>
                          <a:spcPts val="0"/>
                        </a:spcBef>
                        <a:spcAft>
                          <a:spcPts val="0"/>
                        </a:spcAft>
                      </a:pPr>
                      <a:r>
                        <a:rPr lang="en-US" sz="1100" dirty="0">
                          <a:effectLst/>
                          <a:latin typeface="Times New Roman"/>
                          <a:ea typeface="Times New Roman"/>
                        </a:rPr>
                        <a:t>3</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0.52</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0.82</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0.95</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28">
                <a:tc vMerge="1">
                  <a:txBody>
                    <a:bodyPr/>
                    <a:lstStyle/>
                    <a:p>
                      <a:endParaRPr lang="en-US"/>
                    </a:p>
                  </a:txBody>
                  <a:tcPr/>
                </a:tc>
                <a:tc>
                  <a:txBody>
                    <a:bodyPr/>
                    <a:lstStyle/>
                    <a:p>
                      <a:pPr marL="0" marR="0" indent="0" algn="ctr">
                        <a:lnSpc>
                          <a:spcPct val="200000"/>
                        </a:lnSpc>
                        <a:spcBef>
                          <a:spcPts val="0"/>
                        </a:spcBef>
                        <a:spcAft>
                          <a:spcPts val="0"/>
                        </a:spcAft>
                      </a:pPr>
                      <a:r>
                        <a:rPr lang="en-US" sz="1100" dirty="0">
                          <a:effectLst/>
                          <a:latin typeface="Times New Roman"/>
                          <a:ea typeface="Times New Roman"/>
                        </a:rPr>
                        <a:t>4</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0.58</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0.53</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0.98</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28">
                <a:tc vMerge="1">
                  <a:txBody>
                    <a:bodyPr/>
                    <a:lstStyle/>
                    <a:p>
                      <a:endParaRPr lang="en-US"/>
                    </a:p>
                  </a:txBody>
                  <a:tcPr/>
                </a:tc>
                <a:tc>
                  <a:txBody>
                    <a:bodyPr/>
                    <a:lstStyle/>
                    <a:p>
                      <a:pPr marL="0" marR="0" indent="0" algn="ctr">
                        <a:lnSpc>
                          <a:spcPct val="200000"/>
                        </a:lnSpc>
                        <a:spcBef>
                          <a:spcPts val="0"/>
                        </a:spcBef>
                        <a:spcAft>
                          <a:spcPts val="0"/>
                        </a:spcAft>
                      </a:pPr>
                      <a:r>
                        <a:rPr lang="en-US" sz="1100" dirty="0">
                          <a:effectLst/>
                          <a:latin typeface="Times New Roman"/>
                          <a:ea typeface="Times New Roman"/>
                        </a:rPr>
                        <a:t>5</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0.69</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0.59</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100" dirty="0">
                          <a:solidFill>
                            <a:srgbClr val="000000"/>
                          </a:solidFill>
                          <a:effectLst/>
                          <a:latin typeface="Times New Roman"/>
                          <a:ea typeface="Times New Roman"/>
                        </a:rPr>
                        <a:t>0.72</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077">
                <a:tc>
                  <a:txBody>
                    <a:bodyPr/>
                    <a:lstStyle/>
                    <a:p>
                      <a:pPr marL="0" marR="0" indent="0">
                        <a:lnSpc>
                          <a:spcPct val="200000"/>
                        </a:lnSpc>
                        <a:spcBef>
                          <a:spcPts val="0"/>
                        </a:spcBef>
                        <a:spcAft>
                          <a:spcPts val="0"/>
                        </a:spcAft>
                      </a:pPr>
                      <a:r>
                        <a:rPr lang="en-US" sz="1100" b="1" dirty="0">
                          <a:solidFill>
                            <a:srgbClr val="000000"/>
                          </a:solidFill>
                          <a:effectLst/>
                          <a:latin typeface="Times New Roman"/>
                          <a:ea typeface="Times New Roman"/>
                        </a:rPr>
                        <a:t>Sensitivity</a:t>
                      </a:r>
                      <a:endParaRPr lang="en-US" sz="1100" dirty="0">
                        <a:effectLst/>
                        <a:latin typeface="Times New Roman"/>
                        <a:ea typeface="Times New Roman"/>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indent="0" algn="ctr">
                        <a:lnSpc>
                          <a:spcPct val="200000"/>
                        </a:lnSpc>
                        <a:spcBef>
                          <a:spcPts val="0"/>
                        </a:spcBef>
                        <a:spcAft>
                          <a:spcPts val="0"/>
                        </a:spcAft>
                      </a:pPr>
                      <a:r>
                        <a:rPr lang="en-US" sz="1100" dirty="0">
                          <a:effectLst/>
                          <a:latin typeface="Times New Roman"/>
                          <a:ea typeface="Times New Roman"/>
                        </a:rPr>
                        <a:t>94.01%</a:t>
                      </a: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mc:AlternateContent xmlns:mc="http://schemas.openxmlformats.org/markup-compatibility/2006" xmlns:a14="http://schemas.microsoft.com/office/drawing/2010/main">
        <mc:Choice Requires="a14">
          <p:sp>
            <p:nvSpPr>
              <p:cNvPr id="5" name="Rectangle 4"/>
              <p:cNvSpPr/>
              <p:nvPr/>
            </p:nvSpPr>
            <p:spPr>
              <a:xfrm>
                <a:off x="762044" y="5875679"/>
                <a:ext cx="2946512" cy="7019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𝑆</m:t>
                      </m:r>
                      <m:r>
                        <a:rPr lang="en-US" i="1">
                          <a:latin typeface="Cambria Math"/>
                        </a:rPr>
                        <m:t>𝑒𝑛𝑠𝑖𝑡𝑖𝑣𝑖𝑡𝑦</m:t>
                      </m:r>
                      <m:r>
                        <a:rPr lang="en-US" i="1">
                          <a:latin typeface="Cambria Math"/>
                        </a:rPr>
                        <m:t> </m:t>
                      </m:r>
                      <m:r>
                        <a:rPr lang="en-US" i="1">
                          <a:latin typeface="Cambria Math"/>
                        </a:rPr>
                        <m:t>𝑅𝑎𝑡𝑒</m:t>
                      </m:r>
                      <m:r>
                        <a:rPr lang="en-US"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𝑇</m:t>
                              </m:r>
                            </m:e>
                            <m:sub>
                              <m:r>
                                <a:rPr lang="en-US" i="1">
                                  <a:latin typeface="Cambria Math"/>
                                </a:rPr>
                                <m:t>𝑝</m:t>
                              </m:r>
                            </m:sub>
                          </m:sSub>
                        </m:num>
                        <m:den>
                          <m:sSub>
                            <m:sSubPr>
                              <m:ctrlPr>
                                <a:rPr lang="en-US" i="1">
                                  <a:latin typeface="Cambria Math" panose="02040503050406030204" pitchFamily="18" charset="0"/>
                                </a:rPr>
                              </m:ctrlPr>
                            </m:sSubPr>
                            <m:e>
                              <m:r>
                                <a:rPr lang="en-US" i="1">
                                  <a:latin typeface="Cambria Math"/>
                                </a:rPr>
                                <m:t>𝑇</m:t>
                              </m:r>
                            </m:e>
                            <m:sub>
                              <m:r>
                                <a:rPr lang="en-US" i="1">
                                  <a:latin typeface="Cambria Math"/>
                                </a:rPr>
                                <m:t>𝑝</m:t>
                              </m:r>
                            </m:sub>
                          </m:sSub>
                          <m:sSub>
                            <m:sSubPr>
                              <m:ctrlPr>
                                <a:rPr lang="en-US" i="1">
                                  <a:latin typeface="Cambria Math" panose="02040503050406030204" pitchFamily="18" charset="0"/>
                                </a:rPr>
                              </m:ctrlPr>
                            </m:sSubPr>
                            <m:e>
                              <m:r>
                                <a:rPr lang="en-US" i="1">
                                  <a:latin typeface="Cambria Math"/>
                                </a:rPr>
                                <m:t>+</m:t>
                              </m:r>
                              <m:r>
                                <a:rPr lang="en-US" i="1">
                                  <a:latin typeface="Cambria Math"/>
                                </a:rPr>
                                <m:t>𝐹</m:t>
                              </m:r>
                            </m:e>
                            <m:sub>
                              <m:r>
                                <a:rPr lang="en-US" i="1">
                                  <a:latin typeface="Cambria Math"/>
                                </a:rPr>
                                <m:t>𝑁</m:t>
                              </m:r>
                            </m:sub>
                          </m:sSub>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62044" y="5875679"/>
                <a:ext cx="2946512" cy="701987"/>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53613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211" y="236042"/>
            <a:ext cx="10515600" cy="762000"/>
          </a:xfrm>
        </p:spPr>
        <p:txBody>
          <a:bodyPr/>
          <a:lstStyle/>
          <a:p>
            <a:r>
              <a:rPr lang="en-US" b="1" dirty="0" smtClean="0"/>
              <a:t>Needs in Neuro-Oncology &amp; Our Research</a:t>
            </a:r>
            <a:endParaRPr lang="en-US" b="1"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42371"/>
            <a:ext cx="121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7"/>
          <p:cNvSpPr>
            <a:spLocks noGrp="1"/>
          </p:cNvSpPr>
          <p:nvPr>
            <p:ph idx="1"/>
          </p:nvPr>
        </p:nvSpPr>
        <p:spPr>
          <a:xfrm>
            <a:off x="6332563" y="1688723"/>
            <a:ext cx="5650173" cy="4261276"/>
          </a:xfrm>
          <a:ln w="34925">
            <a:solidFill>
              <a:srgbClr val="508AE0"/>
            </a:solidFill>
          </a:ln>
        </p:spPr>
        <p:txBody>
          <a:bodyPr>
            <a:normAutofit/>
          </a:bodyPr>
          <a:lstStyle/>
          <a:p>
            <a:pPr lvl="0">
              <a:buFont typeface="Wingdings" panose="05000000000000000000" pitchFamily="2" charset="2"/>
              <a:buChar char="§"/>
            </a:pPr>
            <a:r>
              <a:rPr lang="en-US" dirty="0" smtClean="0">
                <a:solidFill>
                  <a:prstClr val="black"/>
                </a:solidFill>
              </a:rPr>
              <a:t>Developed novel </a:t>
            </a:r>
            <a:r>
              <a:rPr lang="en-US" dirty="0">
                <a:solidFill>
                  <a:prstClr val="black"/>
                </a:solidFill>
              </a:rPr>
              <a:t>principal component analysis (PCA) based tumor classification of a large temporal MRI brain </a:t>
            </a:r>
            <a:r>
              <a:rPr lang="en-US" dirty="0" smtClean="0">
                <a:solidFill>
                  <a:prstClr val="black"/>
                </a:solidFill>
              </a:rPr>
              <a:t>scans</a:t>
            </a:r>
          </a:p>
          <a:p>
            <a:pPr marL="0" lvl="0" indent="0">
              <a:buNone/>
            </a:pPr>
            <a:endParaRPr lang="en-US" dirty="0" smtClean="0">
              <a:solidFill>
                <a:prstClr val="black"/>
              </a:solidFill>
            </a:endParaRPr>
          </a:p>
          <a:p>
            <a:pPr marL="0" lvl="0" indent="0">
              <a:buNone/>
            </a:pPr>
            <a:endParaRPr lang="en-US" dirty="0">
              <a:solidFill>
                <a:prstClr val="black"/>
              </a:solidFill>
            </a:endParaRPr>
          </a:p>
          <a:p>
            <a:pPr lvl="0">
              <a:buFont typeface="Wingdings" panose="05000000000000000000" pitchFamily="2" charset="2"/>
              <a:buChar char="§"/>
            </a:pPr>
            <a:r>
              <a:rPr lang="en-US" dirty="0" smtClean="0">
                <a:latin typeface="Times New Roman"/>
                <a:ea typeface="Times New Roman"/>
              </a:rPr>
              <a:t>Quantifying </a:t>
            </a:r>
            <a:r>
              <a:rPr lang="en-US" dirty="0">
                <a:latin typeface="Times New Roman"/>
                <a:ea typeface="Times New Roman"/>
              </a:rPr>
              <a:t>the effect of VB-111 in the presence of TNF-α at the tumor microenvironment </a:t>
            </a:r>
            <a:endParaRPr lang="en-US" dirty="0">
              <a:solidFill>
                <a:prstClr val="black"/>
              </a:solidFill>
            </a:endParaRPr>
          </a:p>
        </p:txBody>
      </p:sp>
      <p:sp>
        <p:nvSpPr>
          <p:cNvPr id="10" name="Content Placeholder 7"/>
          <p:cNvSpPr txBox="1">
            <a:spLocks/>
          </p:cNvSpPr>
          <p:nvPr/>
        </p:nvSpPr>
        <p:spPr>
          <a:xfrm>
            <a:off x="191071" y="1688723"/>
            <a:ext cx="5663820" cy="4261276"/>
          </a:xfrm>
          <a:prstGeom prst="rect">
            <a:avLst/>
          </a:prstGeom>
          <a:ln w="34925">
            <a:solidFill>
              <a:srgbClr val="508AE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t>Need to detect the </a:t>
            </a:r>
            <a:r>
              <a:rPr lang="en-US" dirty="0"/>
              <a:t>stage of the tumor </a:t>
            </a:r>
            <a:r>
              <a:rPr lang="en-US" dirty="0" smtClean="0"/>
              <a:t>to predict </a:t>
            </a:r>
            <a:r>
              <a:rPr lang="en-US" dirty="0"/>
              <a:t>the progression of </a:t>
            </a:r>
            <a:r>
              <a:rPr lang="en-US" dirty="0" smtClean="0"/>
              <a:t>brain cancer </a:t>
            </a:r>
            <a:r>
              <a:rPr lang="en-US" dirty="0"/>
              <a:t>and patient survival</a:t>
            </a:r>
          </a:p>
          <a:p>
            <a:pPr>
              <a:buFont typeface="Wingdings" panose="05000000000000000000" pitchFamily="2" charset="2"/>
              <a:buChar char="§"/>
            </a:pPr>
            <a:endParaRPr lang="en-US" dirty="0" smtClean="0">
              <a:solidFill>
                <a:prstClr val="black"/>
              </a:solidFill>
            </a:endParaRPr>
          </a:p>
          <a:p>
            <a:pPr>
              <a:buFont typeface="Wingdings" panose="05000000000000000000" pitchFamily="2" charset="2"/>
              <a:buChar char="§"/>
            </a:pPr>
            <a:endParaRPr lang="en-US" dirty="0" smtClean="0">
              <a:solidFill>
                <a:prstClr val="black"/>
              </a:solidFill>
            </a:endParaRPr>
          </a:p>
          <a:p>
            <a:pPr>
              <a:buFont typeface="Wingdings" panose="05000000000000000000" pitchFamily="2" charset="2"/>
              <a:buChar char="q"/>
            </a:pPr>
            <a:endParaRPr lang="en-US" dirty="0">
              <a:solidFill>
                <a:prstClr val="black"/>
              </a:solidFill>
            </a:endParaRPr>
          </a:p>
          <a:p>
            <a:pPr>
              <a:buFont typeface="Wingdings" panose="05000000000000000000" pitchFamily="2" charset="2"/>
              <a:buChar char="§"/>
            </a:pPr>
            <a:r>
              <a:rPr lang="en-US" dirty="0" smtClean="0"/>
              <a:t> </a:t>
            </a:r>
            <a:r>
              <a:rPr lang="en-US" dirty="0">
                <a:solidFill>
                  <a:prstClr val="black"/>
                </a:solidFill>
              </a:rPr>
              <a:t>Investigate the efficacy of VB-111 clinically on solid tumors</a:t>
            </a:r>
          </a:p>
          <a:p>
            <a:pPr>
              <a:buFont typeface="Wingdings" panose="05000000000000000000" pitchFamily="2" charset="2"/>
              <a:buChar char="§"/>
            </a:pPr>
            <a:endParaRPr lang="en-US" dirty="0"/>
          </a:p>
        </p:txBody>
      </p:sp>
      <p:cxnSp>
        <p:nvCxnSpPr>
          <p:cNvPr id="15" name="Straight Arrow Connector 14"/>
          <p:cNvCxnSpPr/>
          <p:nvPr/>
        </p:nvCxnSpPr>
        <p:spPr>
          <a:xfrm>
            <a:off x="5854893" y="2347415"/>
            <a:ext cx="500417" cy="0"/>
          </a:xfrm>
          <a:prstGeom prst="straightConnector1">
            <a:avLst/>
          </a:prstGeom>
          <a:ln w="34925">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854891" y="4651875"/>
            <a:ext cx="518615" cy="0"/>
          </a:xfrm>
          <a:prstGeom prst="straightConnector1">
            <a:avLst/>
          </a:prstGeom>
          <a:ln w="34925">
            <a:headEnd type="arrow"/>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6007394" y="3855385"/>
            <a:ext cx="6184605" cy="209461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384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100" y="91664"/>
            <a:ext cx="10515600" cy="716858"/>
          </a:xfrm>
          <a:noFill/>
        </p:spPr>
        <p:txBody>
          <a:bodyPr>
            <a:noAutofit/>
          </a:bodyPr>
          <a:lstStyle/>
          <a:p>
            <a:pPr algn="ctr"/>
            <a:r>
              <a:rPr lang="en-US" b="1" dirty="0"/>
              <a:t>Phase 1 </a:t>
            </a:r>
            <a:r>
              <a:rPr lang="en-US" b="1" dirty="0" smtClean="0"/>
              <a:t>study Results</a:t>
            </a:r>
            <a:endParaRPr lang="en-US" b="1" dirty="0"/>
          </a:p>
        </p:txBody>
      </p:sp>
      <p:sp>
        <p:nvSpPr>
          <p:cNvPr id="3" name="Content Placeholder 2"/>
          <p:cNvSpPr>
            <a:spLocks noGrp="1"/>
          </p:cNvSpPr>
          <p:nvPr>
            <p:ph idx="1"/>
          </p:nvPr>
        </p:nvSpPr>
        <p:spPr>
          <a:xfrm>
            <a:off x="385011" y="1118936"/>
            <a:ext cx="11393904" cy="5534527"/>
          </a:xfrm>
        </p:spPr>
        <p:txBody>
          <a:bodyPr>
            <a:normAutofit/>
          </a:bodyPr>
          <a:lstStyle/>
          <a:p>
            <a:r>
              <a:rPr lang="en-US" dirty="0" smtClean="0"/>
              <a:t>By Brenner</a:t>
            </a:r>
            <a:r>
              <a:rPr lang="en-US" b="1" dirty="0" smtClean="0"/>
              <a:t>,</a:t>
            </a:r>
            <a:r>
              <a:rPr lang="en-US" dirty="0" smtClean="0"/>
              <a:t> et al. at Cancer Therapy &amp; Research Center, UTHSCSA</a:t>
            </a:r>
          </a:p>
          <a:p>
            <a:endParaRPr lang="en-US" dirty="0"/>
          </a:p>
          <a:p>
            <a:r>
              <a:rPr lang="en-US" dirty="0" smtClean="0"/>
              <a:t>Single dose of  </a:t>
            </a:r>
            <a:r>
              <a:rPr lang="en-US" dirty="0"/>
              <a:t>VB-111 </a:t>
            </a:r>
            <a:r>
              <a:rPr lang="en-US" dirty="0" smtClean="0"/>
              <a:t>in</a:t>
            </a:r>
            <a:r>
              <a:rPr lang="en-US" dirty="0"/>
              <a:t> </a:t>
            </a:r>
            <a:r>
              <a:rPr lang="en-US" dirty="0" smtClean="0"/>
              <a:t>33 patients </a:t>
            </a:r>
            <a:r>
              <a:rPr lang="en-US" dirty="0"/>
              <a:t>with solid </a:t>
            </a:r>
            <a:r>
              <a:rPr lang="en-US" dirty="0" smtClean="0"/>
              <a:t>tumors</a:t>
            </a:r>
            <a:r>
              <a:rPr lang="en-US" dirty="0"/>
              <a:t> </a:t>
            </a:r>
            <a:r>
              <a:rPr lang="en-US" dirty="0" smtClean="0">
                <a:sym typeface="Wingdings" panose="05000000000000000000" pitchFamily="2" charset="2"/>
              </a:rPr>
              <a:t> </a:t>
            </a:r>
            <a:r>
              <a:rPr lang="en-US" dirty="0" smtClean="0"/>
              <a:t>Increased </a:t>
            </a:r>
            <a:r>
              <a:rPr lang="en-US" dirty="0"/>
              <a:t>survival </a:t>
            </a:r>
            <a:r>
              <a:rPr lang="en-US" dirty="0" smtClean="0"/>
              <a:t>rate</a:t>
            </a:r>
            <a:endParaRPr lang="en-US" dirty="0"/>
          </a:p>
          <a:p>
            <a:endParaRPr lang="en-US" dirty="0"/>
          </a:p>
          <a:p>
            <a:pPr lvl="0"/>
            <a:r>
              <a:rPr lang="en-US" dirty="0">
                <a:solidFill>
                  <a:prstClr val="black"/>
                </a:solidFill>
              </a:rPr>
              <a:t>No existing model to quantify the effect of VB-111 on tumor </a:t>
            </a:r>
            <a:r>
              <a:rPr lang="en-US" dirty="0" smtClean="0">
                <a:solidFill>
                  <a:prstClr val="black"/>
                </a:solidFill>
              </a:rPr>
              <a:t>system</a:t>
            </a:r>
          </a:p>
          <a:p>
            <a:pPr marL="0" lvl="0" indent="0">
              <a:buNone/>
            </a:pPr>
            <a:endParaRPr lang="en-US" dirty="0" smtClean="0"/>
          </a:p>
          <a:p>
            <a:pPr marL="0" lvl="0" indent="0">
              <a:buNone/>
            </a:pPr>
            <a:r>
              <a:rPr lang="en-US" dirty="0" smtClean="0"/>
              <a:t>We propose:</a:t>
            </a:r>
            <a:endParaRPr lang="en-US" dirty="0">
              <a:solidFill>
                <a:prstClr val="black"/>
              </a:solidFill>
            </a:endParaRPr>
          </a:p>
          <a:p>
            <a:pPr lvl="0"/>
            <a:r>
              <a:rPr lang="en-US" dirty="0">
                <a:solidFill>
                  <a:prstClr val="black"/>
                </a:solidFill>
              </a:rPr>
              <a:t>Novel mathematical model for antiangiogenic treatments effects of VB-111  on tumor </a:t>
            </a:r>
            <a:r>
              <a:rPr lang="en-US" dirty="0" smtClean="0">
                <a:solidFill>
                  <a:prstClr val="black"/>
                </a:solidFill>
              </a:rPr>
              <a:t>cells</a:t>
            </a:r>
            <a:endParaRPr lang="en-US" dirty="0">
              <a:latin typeface="Times New Roman"/>
              <a:ea typeface="Times New Roman"/>
            </a:endParaRPr>
          </a:p>
        </p:txBody>
      </p:sp>
    </p:spTree>
    <p:extLst>
      <p:ext uri="{BB962C8B-B14F-4D97-AF65-F5344CB8AC3E}">
        <p14:creationId xmlns:p14="http://schemas.microsoft.com/office/powerpoint/2010/main" val="208572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593"/>
            <a:ext cx="10515600" cy="1325563"/>
          </a:xfrm>
        </p:spPr>
        <p:txBody>
          <a:bodyPr/>
          <a:lstStyle/>
          <a:p>
            <a:pPr algn="ctr"/>
            <a:r>
              <a:rPr lang="en-US" dirty="0" smtClean="0">
                <a:latin typeface="+mn-lt"/>
              </a:rPr>
              <a:t>Proposed Mathematical Model</a:t>
            </a:r>
            <a:br>
              <a:rPr lang="en-US" dirty="0" smtClean="0">
                <a:latin typeface="+mn-lt"/>
              </a:rPr>
            </a:br>
            <a:r>
              <a:rPr lang="en-US" dirty="0" smtClean="0">
                <a:latin typeface="+mn-lt"/>
              </a:rPr>
              <a:t>-Key Components-</a:t>
            </a:r>
            <a:endParaRPr lang="en-US" dirty="0">
              <a:latin typeface="+mn-lt"/>
            </a:endParaRPr>
          </a:p>
        </p:txBody>
      </p:sp>
      <p:sp>
        <p:nvSpPr>
          <p:cNvPr id="3" name="Content Placeholder 2"/>
          <p:cNvSpPr>
            <a:spLocks noGrp="1"/>
          </p:cNvSpPr>
          <p:nvPr>
            <p:ph idx="1"/>
          </p:nvPr>
        </p:nvSpPr>
        <p:spPr>
          <a:xfrm>
            <a:off x="276727" y="1486156"/>
            <a:ext cx="11321716" cy="5107149"/>
          </a:xfrm>
        </p:spPr>
        <p:txBody>
          <a:bodyPr/>
          <a:lstStyle/>
          <a:p>
            <a:pPr lvl="0"/>
            <a:r>
              <a:rPr lang="en-US" dirty="0" smtClean="0">
                <a:solidFill>
                  <a:prstClr val="black"/>
                </a:solidFill>
              </a:rPr>
              <a:t>Tumor cells</a:t>
            </a:r>
          </a:p>
          <a:p>
            <a:pPr lvl="0"/>
            <a:endParaRPr lang="en-US" dirty="0" smtClean="0">
              <a:solidFill>
                <a:prstClr val="black"/>
              </a:solidFill>
            </a:endParaRPr>
          </a:p>
          <a:p>
            <a:pPr lvl="0"/>
            <a:r>
              <a:rPr lang="en-US" dirty="0">
                <a:solidFill>
                  <a:prstClr val="black"/>
                </a:solidFill>
              </a:rPr>
              <a:t>C</a:t>
            </a:r>
            <a:r>
              <a:rPr lang="en-US" dirty="0" smtClean="0">
                <a:solidFill>
                  <a:prstClr val="black"/>
                </a:solidFill>
              </a:rPr>
              <a:t>ytokine </a:t>
            </a:r>
            <a:r>
              <a:rPr lang="en-US" dirty="0">
                <a:solidFill>
                  <a:prstClr val="black"/>
                </a:solidFill>
              </a:rPr>
              <a:t>tumor necrosis factor </a:t>
            </a:r>
            <a:r>
              <a:rPr lang="en-US" dirty="0" smtClean="0">
                <a:solidFill>
                  <a:prstClr val="black"/>
                </a:solidFill>
              </a:rPr>
              <a:t>(TNF-</a:t>
            </a:r>
            <a:r>
              <a:rPr lang="el-GR" dirty="0">
                <a:solidFill>
                  <a:prstClr val="black"/>
                </a:solidFill>
              </a:rPr>
              <a:t>α</a:t>
            </a:r>
            <a:r>
              <a:rPr lang="en-US" dirty="0">
                <a:solidFill>
                  <a:prstClr val="black"/>
                </a:solidFill>
              </a:rPr>
              <a:t> </a:t>
            </a:r>
            <a:r>
              <a:rPr lang="en-US" dirty="0" smtClean="0">
                <a:solidFill>
                  <a:prstClr val="black"/>
                </a:solidFill>
              </a:rPr>
              <a:t>): </a:t>
            </a:r>
            <a:r>
              <a:rPr lang="en-US" dirty="0" smtClean="0"/>
              <a:t>protein </a:t>
            </a:r>
            <a:r>
              <a:rPr lang="en-US" dirty="0"/>
              <a:t>mediators of immune </a:t>
            </a:r>
            <a:r>
              <a:rPr lang="en-US" dirty="0" smtClean="0"/>
              <a:t>responses, </a:t>
            </a:r>
            <a:r>
              <a:rPr lang="en-US" dirty="0"/>
              <a:t>important role in cancer immunotherapies</a:t>
            </a:r>
            <a:endParaRPr lang="en-US" dirty="0" smtClean="0">
              <a:solidFill>
                <a:prstClr val="black"/>
              </a:solidFill>
            </a:endParaRPr>
          </a:p>
          <a:p>
            <a:pPr marL="0" lvl="0" indent="0">
              <a:buNone/>
            </a:pPr>
            <a:endParaRPr lang="en-US" dirty="0" smtClean="0">
              <a:solidFill>
                <a:prstClr val="black"/>
              </a:solidFill>
            </a:endParaRPr>
          </a:p>
          <a:p>
            <a:pPr lvl="0"/>
            <a:r>
              <a:rPr lang="en-US" dirty="0" smtClean="0">
                <a:solidFill>
                  <a:prstClr val="black"/>
                </a:solidFill>
              </a:rPr>
              <a:t>Effector Cells (T cells, Natural killer cells)</a:t>
            </a:r>
          </a:p>
          <a:p>
            <a:pPr lvl="0"/>
            <a:endParaRPr lang="en-US" dirty="0" smtClean="0">
              <a:solidFill>
                <a:prstClr val="black"/>
              </a:solidFill>
            </a:endParaRPr>
          </a:p>
          <a:p>
            <a:pPr lvl="0"/>
            <a:endParaRPr lang="en-US" dirty="0" smtClean="0">
              <a:solidFill>
                <a:prstClr val="black"/>
              </a:solidFill>
            </a:endParaRPr>
          </a:p>
          <a:p>
            <a:pPr lvl="0"/>
            <a:endParaRPr lang="en-US" dirty="0">
              <a:solidFill>
                <a:prstClr val="black"/>
              </a:solidFill>
            </a:endParaRPr>
          </a:p>
          <a:p>
            <a:pPr lvl="0"/>
            <a:r>
              <a:rPr lang="en-US" dirty="0">
                <a:solidFill>
                  <a:prstClr val="black"/>
                </a:solidFill>
              </a:rPr>
              <a:t>Therapeutic protein Fas-c</a:t>
            </a:r>
          </a:p>
          <a:p>
            <a:endParaRPr lang="en-US" dirty="0"/>
          </a:p>
        </p:txBody>
      </p:sp>
      <p:pic>
        <p:nvPicPr>
          <p:cNvPr id="4" name="Picture 3"/>
          <p:cNvPicPr>
            <a:picLocks noChangeAspect="1"/>
          </p:cNvPicPr>
          <p:nvPr/>
        </p:nvPicPr>
        <p:blipFill>
          <a:blip r:embed="rId3"/>
          <a:stretch>
            <a:fillRect/>
          </a:stretch>
        </p:blipFill>
        <p:spPr>
          <a:xfrm>
            <a:off x="9353550" y="3040480"/>
            <a:ext cx="2000250" cy="2066925"/>
          </a:xfrm>
          <a:prstGeom prst="rect">
            <a:avLst/>
          </a:prstGeom>
          <a:noFill/>
        </p:spPr>
      </p:pic>
      <p:pic>
        <p:nvPicPr>
          <p:cNvPr id="5" name="Picture 4"/>
          <p:cNvPicPr>
            <a:picLocks noChangeAspect="1"/>
          </p:cNvPicPr>
          <p:nvPr/>
        </p:nvPicPr>
        <p:blipFill>
          <a:blip r:embed="rId4"/>
          <a:stretch>
            <a:fillRect/>
          </a:stretch>
        </p:blipFill>
        <p:spPr>
          <a:xfrm>
            <a:off x="2767264" y="4675897"/>
            <a:ext cx="1057275" cy="990600"/>
          </a:xfrm>
          <a:prstGeom prst="rect">
            <a:avLst/>
          </a:prstGeom>
        </p:spPr>
      </p:pic>
      <p:pic>
        <p:nvPicPr>
          <p:cNvPr id="6" name="Picture 5"/>
          <p:cNvPicPr>
            <a:picLocks noChangeAspect="1"/>
          </p:cNvPicPr>
          <p:nvPr/>
        </p:nvPicPr>
        <p:blipFill>
          <a:blip r:embed="rId5"/>
          <a:stretch>
            <a:fillRect/>
          </a:stretch>
        </p:blipFill>
        <p:spPr>
          <a:xfrm>
            <a:off x="5519898" y="4675897"/>
            <a:ext cx="1039907" cy="863016"/>
          </a:xfrm>
          <a:prstGeom prst="rect">
            <a:avLst/>
          </a:prstGeom>
        </p:spPr>
      </p:pic>
    </p:spTree>
    <p:extLst>
      <p:ext uri="{BB962C8B-B14F-4D97-AF65-F5344CB8AC3E}">
        <p14:creationId xmlns:p14="http://schemas.microsoft.com/office/powerpoint/2010/main" val="157140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87"/>
            <a:ext cx="10515600" cy="883904"/>
          </a:xfrm>
        </p:spPr>
        <p:txBody>
          <a:bodyPr>
            <a:normAutofit fontScale="90000"/>
          </a:bodyPr>
          <a:lstStyle/>
          <a:p>
            <a:pPr lvl="0" algn="ctr"/>
            <a:r>
              <a:rPr lang="en-US" dirty="0" smtClean="0">
                <a:solidFill>
                  <a:prstClr val="black"/>
                </a:solidFill>
              </a:rPr>
              <a:t/>
            </a:r>
            <a:br>
              <a:rPr lang="en-US" dirty="0" smtClean="0">
                <a:solidFill>
                  <a:prstClr val="black"/>
                </a:solidFill>
              </a:rPr>
            </a:br>
            <a:r>
              <a:rPr lang="en-US" sz="4000" b="1" dirty="0" smtClean="0">
                <a:solidFill>
                  <a:prstClr val="black"/>
                </a:solidFill>
                <a:latin typeface="+mn-lt"/>
              </a:rPr>
              <a:t>Therapeutic </a:t>
            </a:r>
            <a:r>
              <a:rPr lang="en-US" sz="4000" b="1" dirty="0">
                <a:solidFill>
                  <a:prstClr val="black"/>
                </a:solidFill>
                <a:latin typeface="+mn-lt"/>
              </a:rPr>
              <a:t>P</a:t>
            </a:r>
            <a:r>
              <a:rPr lang="en-US" sz="4000" b="1" dirty="0" smtClean="0">
                <a:solidFill>
                  <a:prstClr val="black"/>
                </a:solidFill>
                <a:latin typeface="+mn-lt"/>
              </a:rPr>
              <a:t>rotein </a:t>
            </a:r>
            <a:r>
              <a:rPr lang="en-US" sz="4000" b="1" dirty="0">
                <a:solidFill>
                  <a:prstClr val="black"/>
                </a:solidFill>
                <a:latin typeface="+mn-lt"/>
              </a:rPr>
              <a:t>Fas-c</a:t>
            </a:r>
            <a:r>
              <a:rPr lang="en-US" sz="4000" b="1" dirty="0">
                <a:solidFill>
                  <a:prstClr val="black"/>
                </a:solidFill>
              </a:rPr>
              <a:t/>
            </a:r>
            <a:br>
              <a:rPr lang="en-US" sz="4000" b="1" dirty="0">
                <a:solidFill>
                  <a:prstClr val="black"/>
                </a:solidFill>
              </a:rPr>
            </a:br>
            <a:endParaRPr lang="en-US" sz="4000" b="1" dirty="0"/>
          </a:p>
        </p:txBody>
      </p:sp>
      <p:pic>
        <p:nvPicPr>
          <p:cNvPr id="4" name="Picture 3"/>
          <p:cNvPicPr>
            <a:picLocks noChangeAspect="1"/>
          </p:cNvPicPr>
          <p:nvPr/>
        </p:nvPicPr>
        <p:blipFill>
          <a:blip r:embed="rId3"/>
          <a:stretch>
            <a:fillRect/>
          </a:stretch>
        </p:blipFill>
        <p:spPr>
          <a:xfrm>
            <a:off x="3654842" y="806117"/>
            <a:ext cx="4810125" cy="5610225"/>
          </a:xfrm>
          <a:prstGeom prst="rect">
            <a:avLst/>
          </a:prstGeom>
        </p:spPr>
      </p:pic>
      <p:pic>
        <p:nvPicPr>
          <p:cNvPr id="7" name="Picture 6"/>
          <p:cNvPicPr>
            <a:picLocks noChangeAspect="1"/>
          </p:cNvPicPr>
          <p:nvPr/>
        </p:nvPicPr>
        <p:blipFill>
          <a:blip r:embed="rId4"/>
          <a:stretch>
            <a:fillRect/>
          </a:stretch>
        </p:blipFill>
        <p:spPr>
          <a:xfrm>
            <a:off x="4213261" y="4780372"/>
            <a:ext cx="877900" cy="329213"/>
          </a:xfrm>
          <a:prstGeom prst="rect">
            <a:avLst/>
          </a:prstGeom>
        </p:spPr>
      </p:pic>
      <p:sp>
        <p:nvSpPr>
          <p:cNvPr id="8" name="TextBox 7"/>
          <p:cNvSpPr txBox="1"/>
          <p:nvPr/>
        </p:nvSpPr>
        <p:spPr>
          <a:xfrm>
            <a:off x="4213261" y="4971085"/>
            <a:ext cx="638316" cy="276999"/>
          </a:xfrm>
          <a:prstGeom prst="rect">
            <a:avLst/>
          </a:prstGeom>
          <a:noFill/>
        </p:spPr>
        <p:txBody>
          <a:bodyPr wrap="none" rtlCol="0">
            <a:spAutoFit/>
          </a:bodyPr>
          <a:lstStyle/>
          <a:p>
            <a:r>
              <a:rPr lang="en-US" sz="1200" dirty="0" smtClean="0"/>
              <a:t>TNFR-1</a:t>
            </a:r>
            <a:endParaRPr lang="en-US" sz="1200" dirty="0"/>
          </a:p>
        </p:txBody>
      </p:sp>
      <p:sp>
        <p:nvSpPr>
          <p:cNvPr id="9" name="TextBox 8"/>
          <p:cNvSpPr txBox="1"/>
          <p:nvPr/>
        </p:nvSpPr>
        <p:spPr>
          <a:xfrm>
            <a:off x="4652008" y="1690021"/>
            <a:ext cx="878305" cy="276999"/>
          </a:xfrm>
          <a:prstGeom prst="rect">
            <a:avLst/>
          </a:prstGeom>
          <a:noFill/>
        </p:spPr>
        <p:txBody>
          <a:bodyPr wrap="square" rtlCol="0">
            <a:spAutoFit/>
          </a:bodyPr>
          <a:lstStyle/>
          <a:p>
            <a:r>
              <a:rPr lang="en-US" sz="1200" dirty="0" smtClean="0"/>
              <a:t>gene</a:t>
            </a:r>
            <a:endParaRPr lang="en-US" sz="1200" dirty="0"/>
          </a:p>
        </p:txBody>
      </p:sp>
    </p:spTree>
    <p:extLst>
      <p:ext uri="{BB962C8B-B14F-4D97-AF65-F5344CB8AC3E}">
        <p14:creationId xmlns:p14="http://schemas.microsoft.com/office/powerpoint/2010/main" val="30024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6647"/>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3414211" y="1247775"/>
            <a:ext cx="4810125" cy="5610225"/>
          </a:xfrm>
          <a:prstGeom prst="rect">
            <a:avLst/>
          </a:prstGeom>
        </p:spPr>
      </p:pic>
      <p:sp>
        <p:nvSpPr>
          <p:cNvPr id="3" name="TextBox 2"/>
          <p:cNvSpPr txBox="1"/>
          <p:nvPr/>
        </p:nvSpPr>
        <p:spPr>
          <a:xfrm>
            <a:off x="1804737" y="0"/>
            <a:ext cx="9360568" cy="939360"/>
          </a:xfrm>
          <a:prstGeom prst="rect">
            <a:avLst/>
          </a:prstGeom>
          <a:noFill/>
        </p:spPr>
        <p:txBody>
          <a:bodyPr wrap="square" rtlCol="0">
            <a:spAutoFit/>
          </a:bodyPr>
          <a:lstStyle/>
          <a:p>
            <a:pPr>
              <a:lnSpc>
                <a:spcPct val="200000"/>
              </a:lnSpc>
              <a:spcAft>
                <a:spcPts val="300"/>
              </a:spcAft>
            </a:pPr>
            <a:r>
              <a:rPr lang="en-US" sz="3200" b="1" dirty="0" smtClean="0">
                <a:ea typeface="Times New Roman" panose="02020603050405020304" pitchFamily="18" charset="0"/>
              </a:rPr>
              <a:t>Transcription </a:t>
            </a:r>
            <a:r>
              <a:rPr lang="en-US" sz="3200" b="1" dirty="0">
                <a:ea typeface="Times New Roman" panose="02020603050405020304" pitchFamily="18" charset="0"/>
              </a:rPr>
              <a:t>controlled gene therapy of </a:t>
            </a:r>
            <a:r>
              <a:rPr lang="en-US" sz="3200" b="1" dirty="0" smtClean="0">
                <a:ea typeface="Times New Roman" panose="02020603050405020304" pitchFamily="18" charset="0"/>
              </a:rPr>
              <a:t>VB-111</a:t>
            </a:r>
            <a:endParaRPr lang="en-US" sz="3200" b="1" dirty="0">
              <a:effectLst/>
              <a:ea typeface="Times New Roman" panose="02020603050405020304" pitchFamily="18" charset="0"/>
            </a:endParaRPr>
          </a:p>
        </p:txBody>
      </p:sp>
      <p:sp>
        <p:nvSpPr>
          <p:cNvPr id="68" name="TextBox 67"/>
          <p:cNvSpPr txBox="1"/>
          <p:nvPr/>
        </p:nvSpPr>
        <p:spPr>
          <a:xfrm>
            <a:off x="3982452" y="5426243"/>
            <a:ext cx="638316" cy="276999"/>
          </a:xfrm>
          <a:prstGeom prst="rect">
            <a:avLst/>
          </a:prstGeom>
          <a:noFill/>
        </p:spPr>
        <p:txBody>
          <a:bodyPr wrap="none" rtlCol="0">
            <a:spAutoFit/>
          </a:bodyPr>
          <a:lstStyle/>
          <a:p>
            <a:r>
              <a:rPr lang="en-US" sz="1200" dirty="0" smtClean="0"/>
              <a:t>TNFR-1</a:t>
            </a:r>
            <a:endParaRPr lang="en-US" sz="1200" dirty="0"/>
          </a:p>
        </p:txBody>
      </p:sp>
      <p:sp>
        <p:nvSpPr>
          <p:cNvPr id="69" name="TextBox 68"/>
          <p:cNvSpPr txBox="1"/>
          <p:nvPr/>
        </p:nvSpPr>
        <p:spPr>
          <a:xfrm>
            <a:off x="3982452" y="5246474"/>
            <a:ext cx="878305" cy="276999"/>
          </a:xfrm>
          <a:prstGeom prst="rect">
            <a:avLst/>
          </a:prstGeom>
          <a:noFill/>
        </p:spPr>
        <p:txBody>
          <a:bodyPr wrap="square" rtlCol="0">
            <a:spAutoFit/>
          </a:bodyPr>
          <a:lstStyle/>
          <a:p>
            <a:r>
              <a:rPr lang="en-US" sz="1200" dirty="0" smtClean="0"/>
              <a:t>TNF-</a:t>
            </a:r>
            <a:r>
              <a:rPr lang="el-GR" sz="1200" dirty="0" smtClean="0"/>
              <a:t>α</a:t>
            </a:r>
            <a:endParaRPr lang="en-US" sz="1200" dirty="0"/>
          </a:p>
        </p:txBody>
      </p:sp>
      <p:sp>
        <p:nvSpPr>
          <p:cNvPr id="70" name="TextBox 69"/>
          <p:cNvSpPr txBox="1"/>
          <p:nvPr/>
        </p:nvSpPr>
        <p:spPr>
          <a:xfrm>
            <a:off x="4421604" y="2177715"/>
            <a:ext cx="577516" cy="276999"/>
          </a:xfrm>
          <a:prstGeom prst="rect">
            <a:avLst/>
          </a:prstGeom>
          <a:noFill/>
        </p:spPr>
        <p:txBody>
          <a:bodyPr wrap="square" rtlCol="0">
            <a:spAutoFit/>
          </a:bodyPr>
          <a:lstStyle/>
          <a:p>
            <a:r>
              <a:rPr lang="en-US" sz="1200" dirty="0" smtClean="0"/>
              <a:t>gene</a:t>
            </a:r>
            <a:endParaRPr lang="en-US" sz="1200" dirty="0"/>
          </a:p>
        </p:txBody>
      </p:sp>
    </p:spTree>
    <p:extLst>
      <p:ext uri="{BB962C8B-B14F-4D97-AF65-F5344CB8AC3E}">
        <p14:creationId xmlns:p14="http://schemas.microsoft.com/office/powerpoint/2010/main" val="486204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951" y="163249"/>
            <a:ext cx="10515600" cy="964907"/>
          </a:xfrm>
        </p:spPr>
        <p:txBody>
          <a:bodyPr>
            <a:normAutofit/>
          </a:bodyPr>
          <a:lstStyle/>
          <a:p>
            <a:pPr algn="ctr"/>
            <a:r>
              <a:rPr lang="en-US" sz="4800" b="1" dirty="0" smtClean="0"/>
              <a:t>Goal</a:t>
            </a:r>
            <a:endParaRPr lang="en-US" sz="4800" b="1" dirty="0"/>
          </a:p>
        </p:txBody>
      </p:sp>
      <p:sp>
        <p:nvSpPr>
          <p:cNvPr id="3" name="Content Placeholder 2"/>
          <p:cNvSpPr>
            <a:spLocks noGrp="1"/>
          </p:cNvSpPr>
          <p:nvPr>
            <p:ph idx="1"/>
          </p:nvPr>
        </p:nvSpPr>
        <p:spPr>
          <a:xfrm>
            <a:off x="950026" y="1341912"/>
            <a:ext cx="9963398" cy="4750129"/>
          </a:xfrm>
        </p:spPr>
        <p:txBody>
          <a:bodyPr/>
          <a:lstStyle/>
          <a:p>
            <a:pPr marL="0" indent="0">
              <a:buNone/>
            </a:pPr>
            <a:r>
              <a:rPr lang="en-US" dirty="0" smtClean="0"/>
              <a:t>Confirm &amp; investigate </a:t>
            </a:r>
            <a:r>
              <a:rPr lang="en-US" dirty="0"/>
              <a:t>the following biological </a:t>
            </a:r>
            <a:r>
              <a:rPr lang="en-US" dirty="0" smtClean="0"/>
              <a:t>results</a:t>
            </a:r>
            <a:r>
              <a:rPr lang="en-US" dirty="0"/>
              <a:t>: </a:t>
            </a:r>
            <a:endParaRPr lang="en-US" dirty="0" smtClean="0"/>
          </a:p>
          <a:p>
            <a:pPr marL="0" indent="0">
              <a:buNone/>
            </a:pPr>
            <a:endParaRPr lang="en-US" dirty="0"/>
          </a:p>
          <a:p>
            <a:pPr marL="514350" lvl="0" indent="-514350">
              <a:buFont typeface="+mj-lt"/>
              <a:buAutoNum type="arabicPeriod"/>
            </a:pPr>
            <a:r>
              <a:rPr lang="en-US" dirty="0"/>
              <a:t>Confirm the therapeutic effect of Fas-c on tumor cells</a:t>
            </a:r>
          </a:p>
          <a:p>
            <a:pPr marL="514350" lvl="0" indent="-514350">
              <a:buFont typeface="+mj-lt"/>
              <a:buAutoNum type="arabicPeriod"/>
            </a:pPr>
            <a:r>
              <a:rPr lang="en-US" dirty="0"/>
              <a:t>Explore how the production of </a:t>
            </a:r>
            <a:r>
              <a:rPr lang="en-US" dirty="0" smtClean="0"/>
              <a:t>TNF-</a:t>
            </a:r>
            <a:r>
              <a:rPr lang="el-GR" dirty="0" smtClean="0"/>
              <a:t>α</a:t>
            </a:r>
            <a:r>
              <a:rPr lang="en-US" dirty="0" smtClean="0"/>
              <a:t> </a:t>
            </a:r>
            <a:r>
              <a:rPr lang="en-US" dirty="0"/>
              <a:t>changes with tumor antigenicity c</a:t>
            </a:r>
          </a:p>
          <a:p>
            <a:pPr marL="514350" lvl="0" indent="-514350">
              <a:buFont typeface="+mj-lt"/>
              <a:buAutoNum type="arabicPeriod"/>
            </a:pPr>
            <a:r>
              <a:rPr lang="en-US" dirty="0"/>
              <a:t>Investigate whether TNF-α is dysregulated under the presence of tumor and determine if VB-111 treatment correct this dysregulation</a:t>
            </a:r>
          </a:p>
          <a:p>
            <a:pPr marL="514350" lvl="0" indent="-514350">
              <a:buFont typeface="+mj-lt"/>
              <a:buAutoNum type="arabicPeriod"/>
            </a:pPr>
            <a:r>
              <a:rPr lang="en-US" dirty="0"/>
              <a:t>Determine if effector cells behave differently when ad-5 is administered</a:t>
            </a:r>
          </a:p>
          <a:p>
            <a:pPr marL="0" indent="0">
              <a:buNone/>
            </a:pPr>
            <a:endParaRPr lang="en-US" dirty="0"/>
          </a:p>
        </p:txBody>
      </p:sp>
    </p:spTree>
    <p:extLst>
      <p:ext uri="{BB962C8B-B14F-4D97-AF65-F5344CB8AC3E}">
        <p14:creationId xmlns:p14="http://schemas.microsoft.com/office/powerpoint/2010/main" val="79645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 y="4"/>
            <a:ext cx="11865561" cy="1287192"/>
          </a:xfrm>
        </p:spPr>
        <p:txBody>
          <a:bodyPr>
            <a:normAutofit/>
          </a:bodyPr>
          <a:lstStyle/>
          <a:p>
            <a:pPr algn="ctr"/>
            <a:r>
              <a:rPr lang="en-US" sz="3200" b="1" dirty="0">
                <a:latin typeface="Times New Roman"/>
                <a:ea typeface="Times New Roman"/>
              </a:rPr>
              <a:t>Mathematical </a:t>
            </a:r>
            <a:r>
              <a:rPr lang="en-US" sz="3200" b="1" dirty="0" smtClean="0">
                <a:latin typeface="Times New Roman"/>
                <a:ea typeface="Times New Roman"/>
              </a:rPr>
              <a:t>Models developed under </a:t>
            </a:r>
            <a:br>
              <a:rPr lang="en-US" sz="3200" b="1" dirty="0" smtClean="0">
                <a:latin typeface="Times New Roman"/>
                <a:ea typeface="Times New Roman"/>
              </a:rPr>
            </a:br>
            <a:r>
              <a:rPr lang="en-US" sz="3200" b="1" dirty="0" smtClean="0">
                <a:latin typeface="Times New Roman"/>
                <a:ea typeface="Times New Roman"/>
              </a:rPr>
              <a:t>different </a:t>
            </a:r>
            <a:r>
              <a:rPr lang="en-US" sz="3200" b="1" dirty="0">
                <a:latin typeface="Times New Roman"/>
                <a:ea typeface="Times New Roman"/>
              </a:rPr>
              <a:t>biological scales </a:t>
            </a:r>
            <a:endParaRPr lang="en-US" sz="3200" b="1"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5269"/>
            <a:ext cx="12192000" cy="91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Canvas 166"/>
          <p:cNvGrpSpPr/>
          <p:nvPr/>
        </p:nvGrpSpPr>
        <p:grpSpPr>
          <a:xfrm>
            <a:off x="2443519" y="1582075"/>
            <a:ext cx="7338107" cy="4982498"/>
            <a:chOff x="0" y="0"/>
            <a:chExt cx="5673377" cy="3200400"/>
          </a:xfrm>
        </p:grpSpPr>
        <p:sp>
          <p:nvSpPr>
            <p:cNvPr id="6" name="Rectangle 5"/>
            <p:cNvSpPr/>
            <p:nvPr/>
          </p:nvSpPr>
          <p:spPr>
            <a:xfrm>
              <a:off x="0" y="0"/>
              <a:ext cx="5486400" cy="3200400"/>
            </a:xfrm>
            <a:prstGeom prst="rect">
              <a:avLst/>
            </a:prstGeom>
            <a:ln>
              <a:noFill/>
            </a:ln>
          </p:spPr>
        </p:sp>
        <p:sp>
          <p:nvSpPr>
            <p:cNvPr id="7" name="Flowchart: Data 6"/>
            <p:cNvSpPr/>
            <p:nvPr/>
          </p:nvSpPr>
          <p:spPr>
            <a:xfrm>
              <a:off x="904875" y="361950"/>
              <a:ext cx="3676650" cy="600075"/>
            </a:xfrm>
            <a:prstGeom prst="flowChartInputOutp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Flowchart: Data 8"/>
            <p:cNvSpPr/>
            <p:nvPr/>
          </p:nvSpPr>
          <p:spPr>
            <a:xfrm>
              <a:off x="799125" y="1256325"/>
              <a:ext cx="3676650" cy="600075"/>
            </a:xfrm>
            <a:prstGeom prst="flowChartInputOutp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Flowchart: Data 9"/>
            <p:cNvSpPr/>
            <p:nvPr/>
          </p:nvSpPr>
          <p:spPr>
            <a:xfrm>
              <a:off x="626700" y="2207850"/>
              <a:ext cx="3676650" cy="600075"/>
            </a:xfrm>
            <a:prstGeom prst="flowChartInputOutp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Text Box 168"/>
            <p:cNvSpPr txBox="1"/>
            <p:nvPr/>
          </p:nvSpPr>
          <p:spPr>
            <a:xfrm>
              <a:off x="4075725" y="2400299"/>
              <a:ext cx="1333037" cy="80010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indent="-457200">
                <a:lnSpc>
                  <a:spcPct val="200000"/>
                </a:lnSpc>
                <a:spcBef>
                  <a:spcPts val="0"/>
                </a:spcBef>
                <a:spcAft>
                  <a:spcPts val="0"/>
                </a:spcAft>
              </a:pPr>
              <a:r>
                <a:rPr lang="en-US" sz="1200" dirty="0">
                  <a:effectLst/>
                  <a:latin typeface="Times New Roman"/>
                  <a:ea typeface="Times New Roman"/>
                </a:rPr>
                <a:t>Gene Expression</a:t>
              </a:r>
            </a:p>
          </p:txBody>
        </p:sp>
        <p:sp>
          <p:nvSpPr>
            <p:cNvPr id="12" name="Text Box 168"/>
            <p:cNvSpPr txBox="1"/>
            <p:nvPr/>
          </p:nvSpPr>
          <p:spPr>
            <a:xfrm>
              <a:off x="4383278" y="1418250"/>
              <a:ext cx="1267800" cy="5096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indent="-457200">
                <a:lnSpc>
                  <a:spcPct val="200000"/>
                </a:lnSpc>
                <a:spcBef>
                  <a:spcPts val="0"/>
                </a:spcBef>
                <a:spcAft>
                  <a:spcPts val="0"/>
                </a:spcAft>
              </a:pPr>
              <a:r>
                <a:rPr lang="en-US" sz="1200" dirty="0">
                  <a:effectLst/>
                  <a:latin typeface="Times New Roman"/>
                  <a:ea typeface="Times New Roman"/>
                </a:rPr>
                <a:t>Microscopic </a:t>
              </a:r>
            </a:p>
            <a:p>
              <a:pPr marL="457200" marR="0" indent="-457200">
                <a:lnSpc>
                  <a:spcPct val="200000"/>
                </a:lnSpc>
                <a:spcBef>
                  <a:spcPts val="0"/>
                </a:spcBef>
                <a:spcAft>
                  <a:spcPts val="0"/>
                </a:spcAft>
              </a:pPr>
              <a:r>
                <a:rPr lang="en-US" sz="1200" dirty="0">
                  <a:effectLst/>
                  <a:latin typeface="Times New Roman"/>
                  <a:ea typeface="Times New Roman"/>
                </a:rPr>
                <a:t>Changes</a:t>
              </a:r>
            </a:p>
          </p:txBody>
        </p:sp>
        <p:sp>
          <p:nvSpPr>
            <p:cNvPr id="13" name="Text Box 168"/>
            <p:cNvSpPr txBox="1"/>
            <p:nvPr/>
          </p:nvSpPr>
          <p:spPr>
            <a:xfrm>
              <a:off x="4360980" y="448525"/>
              <a:ext cx="1312397" cy="807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indent="-457200">
                <a:lnSpc>
                  <a:spcPct val="200000"/>
                </a:lnSpc>
                <a:spcBef>
                  <a:spcPts val="0"/>
                </a:spcBef>
                <a:spcAft>
                  <a:spcPts val="0"/>
                </a:spcAft>
              </a:pPr>
              <a:r>
                <a:rPr lang="en-US" sz="1200" dirty="0">
                  <a:effectLst/>
                  <a:latin typeface="Times New Roman"/>
                  <a:ea typeface="Times New Roman"/>
                </a:rPr>
                <a:t>Macroscopic </a:t>
              </a:r>
            </a:p>
            <a:p>
              <a:pPr marL="457200" marR="0" indent="-457200">
                <a:lnSpc>
                  <a:spcPct val="200000"/>
                </a:lnSpc>
                <a:spcBef>
                  <a:spcPts val="0"/>
                </a:spcBef>
                <a:spcAft>
                  <a:spcPts val="0"/>
                </a:spcAft>
              </a:pPr>
              <a:r>
                <a:rPr lang="en-US" sz="1200" dirty="0">
                  <a:effectLst/>
                  <a:latin typeface="Times New Roman"/>
                  <a:ea typeface="Times New Roman"/>
                </a:rPr>
                <a:t>Manifestations</a:t>
              </a:r>
            </a:p>
          </p:txBody>
        </p:sp>
        <p:sp>
          <p:nvSpPr>
            <p:cNvPr id="14" name="Text Box 168"/>
            <p:cNvSpPr txBox="1"/>
            <p:nvPr/>
          </p:nvSpPr>
          <p:spPr>
            <a:xfrm>
              <a:off x="1780200" y="370500"/>
              <a:ext cx="2191725" cy="6582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indent="-457200">
                <a:lnSpc>
                  <a:spcPct val="200000"/>
                </a:lnSpc>
                <a:spcBef>
                  <a:spcPts val="0"/>
                </a:spcBef>
                <a:spcAft>
                  <a:spcPts val="0"/>
                </a:spcAft>
              </a:pPr>
              <a:r>
                <a:rPr lang="en-US" sz="1200" dirty="0">
                  <a:effectLst/>
                  <a:latin typeface="Times New Roman"/>
                  <a:ea typeface="Times New Roman"/>
                </a:rPr>
                <a:t>Tumor Volume , Endothelial  vessel, Lymphatic vessels</a:t>
              </a:r>
            </a:p>
          </p:txBody>
        </p:sp>
        <p:sp>
          <p:nvSpPr>
            <p:cNvPr id="15" name="Text Box 168"/>
            <p:cNvSpPr txBox="1"/>
            <p:nvPr/>
          </p:nvSpPr>
          <p:spPr>
            <a:xfrm>
              <a:off x="1541757" y="1290150"/>
              <a:ext cx="2191385" cy="6201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indent="-457200">
                <a:lnSpc>
                  <a:spcPct val="200000"/>
                </a:lnSpc>
                <a:spcBef>
                  <a:spcPts val="0"/>
                </a:spcBef>
                <a:spcAft>
                  <a:spcPts val="0"/>
                </a:spcAft>
              </a:pPr>
              <a:r>
                <a:rPr lang="en-US" sz="1200" dirty="0">
                  <a:effectLst/>
                  <a:latin typeface="Times New Roman"/>
                  <a:ea typeface="Times New Roman"/>
                </a:rPr>
                <a:t>Tumor Cells, </a:t>
              </a:r>
              <a:r>
                <a:rPr lang="en-US" sz="1200" dirty="0" smtClean="0">
                  <a:effectLst/>
                  <a:latin typeface="Times New Roman"/>
                  <a:ea typeface="Times New Roman"/>
                </a:rPr>
                <a:t>Immune Cells</a:t>
              </a:r>
              <a:r>
                <a:rPr lang="en-US" sz="1200" dirty="0">
                  <a:effectLst/>
                  <a:latin typeface="Times New Roman"/>
                  <a:ea typeface="Times New Roman"/>
                </a:rPr>
                <a:t>, </a:t>
              </a:r>
              <a:r>
                <a:rPr lang="en-US" sz="1200" dirty="0">
                  <a:latin typeface="Times New Roman"/>
                  <a:ea typeface="Times New Roman"/>
                </a:rPr>
                <a:t> </a:t>
              </a:r>
              <a:endParaRPr lang="en-US" sz="1200" dirty="0" smtClean="0">
                <a:latin typeface="Times New Roman"/>
                <a:ea typeface="Times New Roman"/>
              </a:endParaRPr>
            </a:p>
            <a:p>
              <a:pPr marL="457200" marR="0" indent="-457200">
                <a:lnSpc>
                  <a:spcPct val="200000"/>
                </a:lnSpc>
                <a:spcBef>
                  <a:spcPts val="0"/>
                </a:spcBef>
                <a:spcAft>
                  <a:spcPts val="0"/>
                </a:spcAft>
              </a:pPr>
              <a:r>
                <a:rPr lang="en-US" sz="1200" dirty="0">
                  <a:effectLst/>
                  <a:latin typeface="Times New Roman"/>
                  <a:ea typeface="Times New Roman"/>
                </a:rPr>
                <a:t> </a:t>
              </a:r>
              <a:r>
                <a:rPr lang="en-US" sz="1200" dirty="0" smtClean="0">
                  <a:effectLst/>
                  <a:latin typeface="Times New Roman"/>
                  <a:ea typeface="Times New Roman"/>
                </a:rPr>
                <a:t>    Endothelial </a:t>
              </a:r>
              <a:r>
                <a:rPr lang="en-US" sz="1200" dirty="0">
                  <a:effectLst/>
                  <a:latin typeface="Times New Roman"/>
                  <a:ea typeface="Times New Roman"/>
                </a:rPr>
                <a:t>Cells</a:t>
              </a:r>
            </a:p>
          </p:txBody>
        </p:sp>
        <p:sp>
          <p:nvSpPr>
            <p:cNvPr id="16" name="Text Box 168"/>
            <p:cNvSpPr txBox="1"/>
            <p:nvPr/>
          </p:nvSpPr>
          <p:spPr>
            <a:xfrm>
              <a:off x="1494451" y="2141174"/>
              <a:ext cx="2191385" cy="5048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indent="-457200">
                <a:lnSpc>
                  <a:spcPct val="200000"/>
                </a:lnSpc>
                <a:spcBef>
                  <a:spcPts val="0"/>
                </a:spcBef>
                <a:spcAft>
                  <a:spcPts val="0"/>
                </a:spcAft>
              </a:pPr>
              <a:r>
                <a:rPr lang="en-US" sz="1000" dirty="0">
                  <a:effectLst/>
                  <a:latin typeface="Times New Roman"/>
                  <a:ea typeface="Times New Roman"/>
                </a:rPr>
                <a:t> </a:t>
              </a:r>
              <a:endParaRPr lang="en-US" sz="1200" dirty="0">
                <a:effectLst/>
                <a:latin typeface="Times New Roman"/>
                <a:ea typeface="Times New Roman"/>
              </a:endParaRPr>
            </a:p>
            <a:p>
              <a:pPr marL="457200" marR="0" indent="-457200">
                <a:lnSpc>
                  <a:spcPct val="200000"/>
                </a:lnSpc>
                <a:spcBef>
                  <a:spcPts val="0"/>
                </a:spcBef>
                <a:spcAft>
                  <a:spcPts val="0"/>
                </a:spcAft>
              </a:pPr>
              <a:r>
                <a:rPr lang="en-US" sz="1200" dirty="0">
                  <a:effectLst/>
                  <a:latin typeface="Times New Roman"/>
                  <a:ea typeface="Times New Roman"/>
                </a:rPr>
                <a:t>Fas-c, TNF-α , TNFR-1</a:t>
              </a:r>
            </a:p>
          </p:txBody>
        </p:sp>
        <p:cxnSp>
          <p:nvCxnSpPr>
            <p:cNvPr id="17" name="Straight Connector 16"/>
            <p:cNvCxnSpPr/>
            <p:nvPr/>
          </p:nvCxnSpPr>
          <p:spPr>
            <a:xfrm flipV="1">
              <a:off x="2590800" y="1724025"/>
              <a:ext cx="0" cy="483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590143" y="962025"/>
              <a:ext cx="657" cy="45622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2235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05" y="240632"/>
            <a:ext cx="10932695" cy="998622"/>
          </a:xfrm>
        </p:spPr>
        <p:txBody>
          <a:bodyPr>
            <a:normAutofit/>
          </a:bodyPr>
          <a:lstStyle/>
          <a:p>
            <a:pPr algn="ctr"/>
            <a:r>
              <a:rPr lang="en-US" b="1" dirty="0" smtClean="0"/>
              <a:t>Interaction Diagram</a:t>
            </a:r>
            <a:endParaRPr lang="en-US" b="1" dirty="0"/>
          </a:p>
        </p:txBody>
      </p:sp>
      <p:pic>
        <p:nvPicPr>
          <p:cNvPr id="33" name="Picture 32"/>
          <p:cNvPicPr>
            <a:picLocks noChangeAspect="1"/>
          </p:cNvPicPr>
          <p:nvPr/>
        </p:nvPicPr>
        <p:blipFill>
          <a:blip r:embed="rId3"/>
          <a:stretch>
            <a:fillRect/>
          </a:stretch>
        </p:blipFill>
        <p:spPr>
          <a:xfrm>
            <a:off x="2757487" y="1481137"/>
            <a:ext cx="7256572" cy="4233863"/>
          </a:xfrm>
          <a:prstGeom prst="rect">
            <a:avLst/>
          </a:prstGeom>
        </p:spPr>
      </p:pic>
      <p:sp>
        <p:nvSpPr>
          <p:cNvPr id="3" name="TextBox 2"/>
          <p:cNvSpPr txBox="1"/>
          <p:nvPr/>
        </p:nvSpPr>
        <p:spPr>
          <a:xfrm>
            <a:off x="3678865" y="5227305"/>
            <a:ext cx="1743740" cy="369332"/>
          </a:xfrm>
          <a:prstGeom prst="rect">
            <a:avLst/>
          </a:prstGeom>
          <a:noFill/>
        </p:spPr>
        <p:txBody>
          <a:bodyPr wrap="square" rtlCol="0">
            <a:spAutoFit/>
          </a:bodyPr>
          <a:lstStyle/>
          <a:p>
            <a:r>
              <a:rPr lang="en-US" dirty="0" smtClean="0"/>
              <a:t> Activation</a:t>
            </a:r>
            <a:endParaRPr lang="en-US" dirty="0"/>
          </a:p>
        </p:txBody>
      </p:sp>
    </p:spTree>
    <p:extLst>
      <p:ext uri="{BB962C8B-B14F-4D97-AF65-F5344CB8AC3E}">
        <p14:creationId xmlns:p14="http://schemas.microsoft.com/office/powerpoint/2010/main" val="1512221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997"/>
            <a:ext cx="10515600" cy="822404"/>
          </a:xfrm>
        </p:spPr>
        <p:txBody>
          <a:bodyPr>
            <a:normAutofit/>
          </a:bodyPr>
          <a:lstStyle/>
          <a:p>
            <a:pPr algn="ctr"/>
            <a:r>
              <a:rPr lang="en-US" b="1" dirty="0" smtClean="0"/>
              <a:t>Mathematical Model with Therapy</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58140" y="1745673"/>
                <a:ext cx="6179544" cy="4513238"/>
              </a:xfrm>
            </p:spPr>
            <p:txBody>
              <a:bodyPr>
                <a:normAutofit fontScale="92500"/>
              </a:bodyPr>
              <a:lstStyle/>
              <a:p>
                <a:pPr marL="0" indent="0">
                  <a:buNone/>
                </a:pPr>
                <a:endParaRPr lang="en-US" dirty="0" smtClean="0"/>
              </a:p>
              <a:p>
                <a:pPr marL="0" indent="0">
                  <a:buNone/>
                </a:pPr>
                <a14:m>
                  <m:oMathPara xmlns:m="http://schemas.openxmlformats.org/officeDocument/2006/math">
                    <m:oMathParaPr>
                      <m:jc m:val="left"/>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𝑑𝐸</m:t>
                          </m:r>
                        </m:num>
                        <m:den>
                          <m:r>
                            <a:rPr lang="en-US" sz="2400" i="1">
                              <a:latin typeface="Cambria Math" panose="02040503050406030204" pitchFamily="18" charset="0"/>
                            </a:rPr>
                            <m:t>𝑑𝑡</m:t>
                          </m:r>
                        </m:den>
                      </m:f>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𝐸</m:t>
                              </m:r>
                            </m:sub>
                          </m:sSub>
                          <m:r>
                            <a:rPr lang="en-US" sz="2400" i="1">
                              <a:latin typeface="Cambria Math" panose="02040503050406030204" pitchFamily="18" charset="0"/>
                            </a:rPr>
                            <m:t> </m:t>
                          </m:r>
                          <m:r>
                            <a:rPr lang="en-US" sz="2400" i="1">
                              <a:latin typeface="Cambria Math" panose="02040503050406030204" pitchFamily="18" charset="0"/>
                            </a:rPr>
                            <m:t>𝐴𝐸</m:t>
                          </m:r>
                        </m:num>
                        <m:den>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𝐸</m:t>
                              </m:r>
                            </m:sub>
                          </m:sSub>
                          <m:r>
                            <a:rPr lang="en-US" sz="2400" i="1">
                              <a:latin typeface="Cambria Math" panose="02040503050406030204" pitchFamily="18" charset="0"/>
                            </a:rPr>
                            <m:t>+</m:t>
                          </m:r>
                          <m:r>
                            <a:rPr lang="en-US" sz="2400" i="1">
                              <a:latin typeface="Cambria Math" panose="02040503050406030204" pitchFamily="18" charset="0"/>
                            </a:rPr>
                            <m:t>𝐴</m:t>
                          </m:r>
                        </m:den>
                      </m:f>
                      <m:r>
                        <a:rPr lang="en-US" sz="2400" i="1">
                          <a:latin typeface="Cambria Math" panose="02040503050406030204" pitchFamily="18" charset="0"/>
                        </a:rPr>
                        <m:t>+</m:t>
                      </m:r>
                      <m:r>
                        <a:rPr lang="en-US" sz="2400" i="1">
                          <a:latin typeface="Cambria Math" panose="02040503050406030204" pitchFamily="18" charset="0"/>
                        </a:rPr>
                        <m:t>𝑐𝑇</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µ</m:t>
                          </m:r>
                        </m:e>
                        <m:sub>
                          <m:r>
                            <a:rPr lang="en-US" sz="2400" i="1">
                              <a:latin typeface="Cambria Math" panose="02040503050406030204" pitchFamily="18" charset="0"/>
                            </a:rPr>
                            <m:t>𝐸</m:t>
                          </m:r>
                        </m:sub>
                      </m:sSub>
                      <m:r>
                        <a:rPr lang="en-US" sz="2400" i="1">
                          <a:latin typeface="Cambria Math" panose="02040503050406030204" pitchFamily="18" charset="0"/>
                        </a:rPr>
                        <m:t>𝐸</m:t>
                      </m:r>
                      <m:r>
                        <a:rPr lang="en-US" sz="2400" i="1">
                          <a:latin typeface="Cambria Math" panose="02040503050406030204" pitchFamily="18" charset="0"/>
                        </a:rPr>
                        <m:t>                                         </m:t>
                      </m:r>
                      <m:d>
                        <m:dPr>
                          <m:ctrlPr>
                            <a:rPr lang="en-US" sz="2400" i="1">
                              <a:latin typeface="Cambria Math" panose="02040503050406030204" pitchFamily="18" charset="0"/>
                            </a:rPr>
                          </m:ctrlPr>
                        </m:dPr>
                        <m:e>
                          <m:r>
                            <a:rPr lang="en-US" sz="2400" b="0" i="1" smtClean="0">
                              <a:latin typeface="Cambria Math"/>
                            </a:rPr>
                            <m:t>1</m:t>
                          </m:r>
                        </m:e>
                      </m:d>
                    </m:oMath>
                  </m:oMathPara>
                </a14:m>
                <a:endParaRPr lang="en-US" sz="2400" dirty="0"/>
              </a:p>
              <a:p>
                <a:pPr marL="0" indent="0">
                  <a:buNone/>
                </a:pPr>
                <a:r>
                  <a:rPr lang="en-US" sz="2400" dirty="0"/>
                  <a:t> </a:t>
                </a:r>
              </a:p>
              <a:p>
                <a:pPr marL="0" indent="0">
                  <a:buNone/>
                </a:pPr>
                <a14:m>
                  <m:oMathPara xmlns:m="http://schemas.openxmlformats.org/officeDocument/2006/math">
                    <m:oMathParaPr>
                      <m:jc m:val="left"/>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𝑑𝑇</m:t>
                          </m:r>
                        </m:num>
                        <m:den>
                          <m:r>
                            <a:rPr lang="en-US" sz="2400" i="1">
                              <a:latin typeface="Cambria Math" panose="02040503050406030204" pitchFamily="18" charset="0"/>
                            </a:rPr>
                            <m:t>𝑑𝑡</m:t>
                          </m:r>
                        </m:den>
                      </m:f>
                      <m:r>
                        <a:rPr lang="en-US" sz="2400" i="1">
                          <a:latin typeface="Cambria Math" panose="02040503050406030204" pitchFamily="18" charset="0"/>
                        </a:rPr>
                        <m:t>=</m:t>
                      </m:r>
                      <m:r>
                        <a:rPr lang="en-US" sz="2400" i="1">
                          <a:latin typeface="Cambria Math" panose="02040503050406030204" pitchFamily="18" charset="0"/>
                        </a:rPr>
                        <m:t>𝑟𝑇</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𝑏𝑇</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𝑎</m:t>
                          </m:r>
                          <m:r>
                            <a:rPr lang="en-US" sz="2400" i="1">
                              <a:latin typeface="Cambria Math" panose="02040503050406030204" pitchFamily="18" charset="0"/>
                            </a:rPr>
                            <m:t> </m:t>
                          </m:r>
                          <m:r>
                            <a:rPr lang="en-US" sz="2400" i="1">
                              <a:latin typeface="Cambria Math" panose="02040503050406030204" pitchFamily="18" charset="0"/>
                            </a:rPr>
                            <m:t>𝑇𝐸</m:t>
                          </m:r>
                        </m:num>
                        <m:den>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𝑇</m:t>
                              </m:r>
                            </m:sub>
                          </m:sSub>
                          <m:r>
                            <a:rPr lang="en-US" sz="2400" i="1">
                              <a:latin typeface="Cambria Math" panose="02040503050406030204" pitchFamily="18" charset="0"/>
                            </a:rPr>
                            <m:t>+</m:t>
                          </m:r>
                          <m:r>
                            <a:rPr lang="en-US" sz="2400" i="1">
                              <a:latin typeface="Cambria Math" panose="02040503050406030204" pitchFamily="18" charset="0"/>
                            </a:rPr>
                            <m:t>𝑇</m:t>
                          </m:r>
                        </m:den>
                      </m:f>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 (1+</m:t>
                      </m:r>
                      <m:r>
                        <a:rPr lang="en-US" sz="2400" i="1">
                          <a:latin typeface="Cambria Math" panose="02040503050406030204" pitchFamily="18" charset="0"/>
                        </a:rPr>
                        <m:t>𝛽</m:t>
                      </m:r>
                      <m:r>
                        <a:rPr lang="en-US" sz="2400" i="1">
                          <a:latin typeface="Cambria Math" panose="02040503050406030204" pitchFamily="18" charset="0"/>
                        </a:rPr>
                        <m:t>𝐹</m:t>
                      </m:r>
                      <m:r>
                        <a:rPr lang="en-US" sz="2400" i="1">
                          <a:latin typeface="Cambria Math" panose="02040503050406030204" pitchFamily="18" charset="0"/>
                        </a:rPr>
                        <m:t>)</m:t>
                      </m:r>
                      <m:r>
                        <a:rPr lang="en-US" sz="2400" i="1">
                          <a:latin typeface="Cambria Math" panose="02040503050406030204" pitchFamily="18" charset="0"/>
                        </a:rPr>
                        <m:t>𝐴𝑇</m:t>
                      </m:r>
                      <m:r>
                        <a:rPr lang="en-US" sz="2400" i="1">
                          <a:latin typeface="Cambria Math" panose="02040503050406030204" pitchFamily="18" charset="0"/>
                        </a:rPr>
                        <m:t>     (2)</m:t>
                      </m:r>
                    </m:oMath>
                  </m:oMathPara>
                </a14:m>
                <a:endParaRPr lang="en-US" sz="2400" dirty="0"/>
              </a:p>
              <a:p>
                <a:pPr marL="0" indent="0">
                  <a:buNone/>
                </a:pPr>
                <a:r>
                  <a:rPr lang="en-US" sz="2400" dirty="0"/>
                  <a:t> </a:t>
                </a:r>
              </a:p>
              <a:p>
                <a:pPr marL="0" indent="0">
                  <a:buNone/>
                </a:pPr>
                <a14:m>
                  <m:oMathPara xmlns:m="http://schemas.openxmlformats.org/officeDocument/2006/math">
                    <m:oMathParaPr>
                      <m:jc m:val="left"/>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𝑑𝐴</m:t>
                          </m:r>
                        </m:num>
                        <m:den>
                          <m:r>
                            <a:rPr lang="en-US" sz="2400" i="1">
                              <a:latin typeface="Cambria Math" panose="02040503050406030204" pitchFamily="18" charset="0"/>
                            </a:rPr>
                            <m:t>𝑑𝑡</m:t>
                          </m:r>
                        </m:den>
                      </m:f>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𝐴</m:t>
                              </m:r>
                            </m:sub>
                          </m:sSub>
                          <m:r>
                            <a:rPr lang="en-US" sz="2400" i="1">
                              <a:latin typeface="Cambria Math" panose="02040503050406030204" pitchFamily="18" charset="0"/>
                            </a:rPr>
                            <m:t> </m:t>
                          </m:r>
                          <m:r>
                            <a:rPr lang="en-US" sz="2400" i="1">
                              <a:latin typeface="Cambria Math" panose="02040503050406030204" pitchFamily="18" charset="0"/>
                            </a:rPr>
                            <m:t>𝑇𝐸</m:t>
                          </m:r>
                        </m:num>
                        <m:den>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𝐴</m:t>
                              </m:r>
                            </m:sub>
                          </m:sSub>
                          <m:r>
                            <a:rPr lang="en-US" sz="2400" i="1">
                              <a:latin typeface="Cambria Math" panose="02040503050406030204" pitchFamily="18" charset="0"/>
                            </a:rPr>
                            <m:t>+</m:t>
                          </m:r>
                          <m:r>
                            <a:rPr lang="en-US" sz="2400" i="1">
                              <a:latin typeface="Cambria Math" panose="02040503050406030204" pitchFamily="18" charset="0"/>
                            </a:rPr>
                            <m:t>𝑇</m:t>
                          </m:r>
                        </m:den>
                      </m:f>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µ</m:t>
                          </m:r>
                        </m:e>
                        <m:sub>
                          <m:r>
                            <a:rPr lang="en-US" sz="2400" i="1">
                              <a:latin typeface="Cambria Math" panose="02040503050406030204" pitchFamily="18" charset="0"/>
                            </a:rPr>
                            <m:t>𝐴</m:t>
                          </m:r>
                        </m:sub>
                      </m:sSub>
                      <m:r>
                        <a:rPr lang="en-US" sz="2400" i="1">
                          <a:latin typeface="Cambria Math" panose="02040503050406030204" pitchFamily="18" charset="0"/>
                        </a:rPr>
                        <m:t> </m:t>
                      </m:r>
                      <m:r>
                        <a:rPr lang="en-US" sz="2400" i="1">
                          <a:latin typeface="Cambria Math" panose="02040503050406030204" pitchFamily="18" charset="0"/>
                        </a:rPr>
                        <m:t>𝐴</m:t>
                      </m:r>
                      <m:r>
                        <a:rPr lang="en-US" sz="2400" i="1">
                          <a:latin typeface="Cambria Math" panose="02040503050406030204" pitchFamily="18" charset="0"/>
                        </a:rPr>
                        <m:t>                                                   (3)</m:t>
                      </m:r>
                    </m:oMath>
                  </m:oMathPara>
                </a14:m>
                <a:endParaRPr lang="en-US" sz="2400" dirty="0" smtClean="0"/>
              </a:p>
              <a:p>
                <a:pPr marL="0" indent="0">
                  <a:buNone/>
                </a:pPr>
                <a:endParaRPr lang="en-US" sz="2400" dirty="0"/>
              </a:p>
              <a:p>
                <a:pPr marL="0" indent="0">
                  <a:buNone/>
                </a:pPr>
                <a14:m>
                  <m:oMathPara xmlns:m="http://schemas.openxmlformats.org/officeDocument/2006/math">
                    <m:oMathParaPr>
                      <m:jc m:val="left"/>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𝑑𝐹</m:t>
                          </m:r>
                        </m:num>
                        <m:den>
                          <m:r>
                            <a:rPr lang="en-US" sz="2400" i="1">
                              <a:latin typeface="Cambria Math" panose="02040503050406030204" pitchFamily="18" charset="0"/>
                            </a:rPr>
                            <m:t>𝑑𝑡</m:t>
                          </m:r>
                        </m:den>
                      </m:f>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𝑠𝑡</m:t>
                          </m:r>
                        </m:sub>
                      </m:sSub>
                      <m:r>
                        <a:rPr lang="en-US" sz="2400" i="1">
                          <a:latin typeface="Cambria Math" panose="02040503050406030204" pitchFamily="18" charset="0"/>
                        </a:rPr>
                        <m:t>−µ</m:t>
                      </m:r>
                      <m:r>
                        <a:rPr lang="en-US" sz="2400" i="1">
                          <a:latin typeface="Cambria Math" panose="02040503050406030204" pitchFamily="18" charset="0"/>
                        </a:rPr>
                        <m:t>𝐹</m:t>
                      </m:r>
                      <m:r>
                        <a:rPr lang="en-US" sz="2400" i="1">
                          <a:latin typeface="Cambria Math" panose="02040503050406030204" pitchFamily="18" charset="0"/>
                        </a:rPr>
                        <m:t>                                                             (4)</m:t>
                      </m:r>
                    </m:oMath>
                  </m:oMathPara>
                </a14:m>
                <a:endParaRPr lang="en-US" sz="24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58140" y="1745673"/>
                <a:ext cx="6179544" cy="4513238"/>
              </a:xfrm>
              <a:blipFill rotWithShape="1">
                <a:blip r:embed="rId2"/>
                <a:stretch>
                  <a:fillRect/>
                </a:stretch>
              </a:blipFill>
            </p:spPr>
            <p:txBody>
              <a:bodyPr/>
              <a:lstStyle/>
              <a:p>
                <a:r>
                  <a:rPr lang="en-US">
                    <a:noFill/>
                  </a:rPr>
                  <a:t> </a:t>
                </a:r>
              </a:p>
            </p:txBody>
          </p:sp>
        </mc:Fallback>
      </mc:AlternateContent>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8566"/>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a:off x="6737684" y="2478503"/>
            <a:ext cx="4963027" cy="3007895"/>
          </a:xfrm>
          <a:prstGeom prst="rect">
            <a:avLst/>
          </a:prstGeom>
        </p:spPr>
      </p:pic>
      <p:sp>
        <p:nvSpPr>
          <p:cNvPr id="6" name="TextBox 5"/>
          <p:cNvSpPr txBox="1"/>
          <p:nvPr/>
        </p:nvSpPr>
        <p:spPr>
          <a:xfrm>
            <a:off x="7347866" y="4961650"/>
            <a:ext cx="1743740" cy="369332"/>
          </a:xfrm>
          <a:prstGeom prst="rect">
            <a:avLst/>
          </a:prstGeom>
          <a:noFill/>
        </p:spPr>
        <p:txBody>
          <a:bodyPr wrap="square" rtlCol="0">
            <a:spAutoFit/>
          </a:bodyPr>
          <a:lstStyle/>
          <a:p>
            <a:r>
              <a:rPr lang="en-US" dirty="0" smtClean="0"/>
              <a:t> </a:t>
            </a:r>
            <a:r>
              <a:rPr lang="en-US" sz="1400" dirty="0" smtClean="0"/>
              <a:t>Activation</a:t>
            </a:r>
            <a:endParaRPr lang="en-US" sz="1400" dirty="0"/>
          </a:p>
        </p:txBody>
      </p:sp>
      <p:sp>
        <p:nvSpPr>
          <p:cNvPr id="7" name="TextBox 6"/>
          <p:cNvSpPr txBox="1"/>
          <p:nvPr/>
        </p:nvSpPr>
        <p:spPr>
          <a:xfrm>
            <a:off x="0" y="6396335"/>
            <a:ext cx="6400800" cy="430887"/>
          </a:xfrm>
          <a:prstGeom prst="rect">
            <a:avLst/>
          </a:prstGeom>
          <a:noFill/>
        </p:spPr>
        <p:txBody>
          <a:bodyPr wrap="square" rtlCol="0">
            <a:spAutoFit/>
          </a:bodyPr>
          <a:lstStyle/>
          <a:p>
            <a:r>
              <a:rPr lang="en-US" sz="1100" dirty="0"/>
              <a:t>D. </a:t>
            </a:r>
            <a:r>
              <a:rPr lang="en-US" sz="1100" dirty="0" err="1"/>
              <a:t>Kirschner</a:t>
            </a:r>
            <a:r>
              <a:rPr lang="en-US" sz="1100" dirty="0"/>
              <a:t>, and J. C. Panetta, “Modeling immunotherapy of the tumor–immune interaction,” </a:t>
            </a:r>
            <a:r>
              <a:rPr lang="en-US" sz="1100" i="1" dirty="0"/>
              <a:t>Journal of mathematical biology,</a:t>
            </a:r>
            <a:r>
              <a:rPr lang="en-US" sz="1100" dirty="0"/>
              <a:t> vol. 37, no. 3, pp. 235-252, 1998</a:t>
            </a:r>
          </a:p>
        </p:txBody>
      </p:sp>
    </p:spTree>
    <p:extLst>
      <p:ext uri="{BB962C8B-B14F-4D97-AF65-F5344CB8AC3E}">
        <p14:creationId xmlns:p14="http://schemas.microsoft.com/office/powerpoint/2010/main" val="1861705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555" y="103249"/>
            <a:ext cx="10672889" cy="797409"/>
          </a:xfrm>
        </p:spPr>
        <p:txBody>
          <a:bodyPr/>
          <a:lstStyle/>
          <a:p>
            <a:pPr algn="ctr"/>
            <a:r>
              <a:rPr lang="en-US" b="1" dirty="0" smtClean="0"/>
              <a:t>Contributions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480" y="1046116"/>
                <a:ext cx="11041039" cy="5554639"/>
              </a:xfrm>
            </p:spPr>
            <p:txBody>
              <a:bodyPr>
                <a:normAutofit/>
              </a:bodyPr>
              <a:lstStyle/>
              <a:p>
                <a:pPr marL="514350" indent="-514350">
                  <a:buFont typeface="+mj-lt"/>
                  <a:buAutoNum type="arabicPeriod"/>
                </a:pPr>
                <a:endParaRPr lang="en-US" dirty="0" smtClean="0"/>
              </a:p>
              <a:p>
                <a:pPr marL="514350" indent="-514350">
                  <a:buFont typeface="+mj-lt"/>
                  <a:buAutoNum type="arabicPeriod"/>
                </a:pPr>
                <a:r>
                  <a:rPr lang="en-US" dirty="0" smtClean="0"/>
                  <a:t>Developed a novel principal </a:t>
                </a:r>
                <a:r>
                  <a:rPr lang="en-US" dirty="0"/>
                  <a:t>component analysis (PCA) </a:t>
                </a:r>
                <a:r>
                  <a:rPr lang="en-US" dirty="0" smtClean="0"/>
                  <a:t>algorithm applied to a </a:t>
                </a:r>
                <a:r>
                  <a:rPr lang="en-US" dirty="0"/>
                  <a:t>large temporal </a:t>
                </a:r>
                <a:r>
                  <a:rPr lang="en-US" dirty="0" smtClean="0"/>
                  <a:t>MRI </a:t>
                </a:r>
                <a:r>
                  <a:rPr lang="en-US" dirty="0"/>
                  <a:t>brain </a:t>
                </a:r>
                <a:r>
                  <a:rPr lang="en-US" dirty="0" smtClean="0"/>
                  <a:t>scans (</a:t>
                </a:r>
                <a14:m>
                  <m:oMath xmlns:m="http://schemas.openxmlformats.org/officeDocument/2006/math">
                    <m:r>
                      <a:rPr lang="en-US" i="1">
                        <a:latin typeface="Cambria Math"/>
                        <a:ea typeface="Cambria Math"/>
                      </a:rPr>
                      <m:t>≈ </m:t>
                    </m:r>
                  </m:oMath>
                </a14:m>
                <a:r>
                  <a:rPr lang="en-US" dirty="0"/>
                  <a:t>60 000 </a:t>
                </a:r>
                <a:r>
                  <a:rPr lang="en-US" dirty="0" smtClean="0"/>
                  <a:t>images)</a:t>
                </a:r>
              </a:p>
              <a:p>
                <a:pPr marL="514350" indent="-514350">
                  <a:buFont typeface="+mj-lt"/>
                  <a:buAutoNum type="arabicPeriod"/>
                </a:pPr>
                <a:r>
                  <a:rPr lang="en-US" dirty="0" smtClean="0"/>
                  <a:t>Implemented a novel Tumor Stage Detection module </a:t>
                </a:r>
              </a:p>
              <a:p>
                <a:pPr marL="514350" indent="-514350">
                  <a:buFont typeface="+mj-lt"/>
                  <a:buAutoNum type="arabicPeriod"/>
                </a:pPr>
                <a:r>
                  <a:rPr lang="en-US" dirty="0" smtClean="0"/>
                  <a:t>Introduced a new term EigenTumor, basis for stage tumor recognition</a:t>
                </a:r>
              </a:p>
              <a:p>
                <a:pPr marL="514350" indent="-514350">
                  <a:buFont typeface="+mj-lt"/>
                  <a:buAutoNum type="arabicPeriod"/>
                </a:pPr>
                <a:r>
                  <a:rPr lang="en-US" dirty="0" smtClean="0"/>
                  <a:t>Developed a novel </a:t>
                </a:r>
                <a:r>
                  <a:rPr lang="en-US" dirty="0"/>
                  <a:t>mathematical </a:t>
                </a:r>
                <a:r>
                  <a:rPr lang="en-US" dirty="0" smtClean="0"/>
                  <a:t>model that quantifies effect of VB-111</a:t>
                </a:r>
              </a:p>
              <a:p>
                <a:pPr marL="514350" indent="-514350">
                  <a:buFont typeface="+mj-lt"/>
                  <a:buAutoNum type="arabicPeriod"/>
                </a:pPr>
                <a:r>
                  <a:rPr lang="en-US" dirty="0" smtClean="0"/>
                  <a:t>Analyzed stability analysis of system with &amp; without VB-111 therapy</a:t>
                </a:r>
                <a:endParaRPr lang="en-US" dirty="0"/>
              </a:p>
              <a:p>
                <a:pPr marL="514350" indent="-514350">
                  <a:buFont typeface="+mj-lt"/>
                  <a:buAutoNum type="arabicPeriod"/>
                </a:pPr>
                <a:r>
                  <a:rPr lang="en-US" dirty="0" smtClean="0"/>
                  <a:t>Introduced new interaction terms TNF-</a:t>
                </a:r>
                <a:r>
                  <a:rPr lang="el-GR" dirty="0" smtClean="0"/>
                  <a:t>α</a:t>
                </a:r>
                <a:r>
                  <a:rPr lang="en-US" dirty="0" smtClean="0"/>
                  <a:t> and Fas-c</a:t>
                </a:r>
              </a:p>
              <a:p>
                <a:pPr marL="514350" indent="-514350">
                  <a:buFont typeface="+mj-lt"/>
                  <a:buAutoNum type="arabicPeriod"/>
                </a:pPr>
                <a:r>
                  <a:rPr lang="en-US" dirty="0" smtClean="0"/>
                  <a:t>Introduced new rates </a:t>
                </a:r>
                <a:r>
                  <a:rPr lang="el-GR" dirty="0" smtClean="0"/>
                  <a:t>α</a:t>
                </a:r>
                <a:r>
                  <a:rPr lang="en-US" dirty="0" smtClean="0"/>
                  <a:t> and </a:t>
                </a:r>
                <a:r>
                  <a:rPr lang="el-GR" dirty="0" smtClean="0"/>
                  <a:t>β</a:t>
                </a:r>
                <a:r>
                  <a:rPr lang="en-US" dirty="0" smtClean="0"/>
                  <a:t> for </a:t>
                </a:r>
                <a:r>
                  <a:rPr lang="en-US" dirty="0" smtClean="0">
                    <a:ea typeface="Times New Roman"/>
                  </a:rPr>
                  <a:t>anti-proliferation </a:t>
                </a:r>
                <a:r>
                  <a:rPr lang="en-US" dirty="0">
                    <a:ea typeface="Times New Roman"/>
                  </a:rPr>
                  <a:t>effect of </a:t>
                </a:r>
                <a:r>
                  <a:rPr lang="en-US" dirty="0" smtClean="0">
                    <a:ea typeface="Times New Roman"/>
                  </a:rPr>
                  <a:t>TNF-α and killing effect of Fas-c respectively</a:t>
                </a:r>
                <a:endParaRPr lang="en-US" dirty="0" smtClean="0"/>
              </a:p>
              <a:p>
                <a:pPr marL="0" indent="0">
                  <a:buNone/>
                </a:pPr>
                <a:endParaRPr lang="en-US" b="1" dirty="0" smtClean="0"/>
              </a:p>
              <a:p>
                <a:pPr marL="514350" indent="-514350">
                  <a:buFont typeface="+mj-lt"/>
                  <a:buAutoNum type="arabicPeriod"/>
                </a:pPr>
                <a:endParaRPr lang="en-US" dirty="0"/>
              </a:p>
              <a:p>
                <a:pPr marL="0" indent="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480" y="1046116"/>
                <a:ext cx="11041039" cy="5554639"/>
              </a:xfrm>
              <a:blipFill rotWithShape="1">
                <a:blip r:embed="rId2"/>
                <a:stretch>
                  <a:fillRect l="-1104" r="-773"/>
                </a:stretch>
              </a:blipFill>
            </p:spPr>
            <p:txBody>
              <a:bodyPr/>
              <a:lstStyle/>
              <a:p>
                <a:r>
                  <a:rPr lang="en-US">
                    <a:noFill/>
                  </a:rPr>
                  <a:t> </a:t>
                </a:r>
              </a:p>
            </p:txBody>
          </p:sp>
        </mc:Fallback>
      </mc:AlternateContent>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0658"/>
            <a:ext cx="12192000" cy="91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5858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699" y="0"/>
            <a:ext cx="10515600" cy="831273"/>
          </a:xfrm>
        </p:spPr>
        <p:txBody>
          <a:bodyPr/>
          <a:lstStyle/>
          <a:p>
            <a:pPr algn="ctr"/>
            <a:r>
              <a:rPr lang="en-US" b="1" dirty="0" smtClean="0">
                <a:solidFill>
                  <a:prstClr val="black"/>
                </a:solidFill>
              </a:rPr>
              <a:t>Effector Cells Dynamics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5941" y="2103214"/>
                <a:ext cx="5810059" cy="3227998"/>
              </a:xfrm>
            </p:spPr>
            <p:txBody>
              <a:bodyPr>
                <a:normAutofit/>
              </a:bodyPr>
              <a:lstStyle/>
              <a:p>
                <a:pPr marL="0" indent="0">
                  <a:buNone/>
                </a:pPr>
                <a14:m>
                  <m:oMathPara xmlns:m="http://schemas.openxmlformats.org/officeDocument/2006/math">
                    <m:oMathParaPr>
                      <m:jc m:val="left"/>
                    </m:oMathParaPr>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𝑑𝐸</m:t>
                          </m:r>
                        </m:num>
                        <m:den>
                          <m:r>
                            <a:rPr lang="en-US" sz="3200" i="1">
                              <a:latin typeface="Cambria Math" panose="02040503050406030204" pitchFamily="18" charset="0"/>
                            </a:rPr>
                            <m:t>𝑑𝑡</m:t>
                          </m:r>
                        </m:den>
                      </m:f>
                      <m:r>
                        <a:rPr lang="en-US" sz="3200" i="1">
                          <a:latin typeface="Cambria Math" panose="02040503050406030204" pitchFamily="18" charset="0"/>
                        </a:rPr>
                        <m:t>=</m:t>
                      </m:r>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𝑝</m:t>
                              </m:r>
                            </m:e>
                            <m:sub>
                              <m:r>
                                <a:rPr lang="en-US" sz="3200" i="1">
                                  <a:latin typeface="Cambria Math" panose="02040503050406030204" pitchFamily="18" charset="0"/>
                                </a:rPr>
                                <m:t>𝐸</m:t>
                              </m:r>
                            </m:sub>
                          </m:sSub>
                          <m:r>
                            <a:rPr lang="en-US" sz="3200" i="1">
                              <a:latin typeface="Cambria Math" panose="02040503050406030204" pitchFamily="18" charset="0"/>
                            </a:rPr>
                            <m:t> </m:t>
                          </m:r>
                          <m:r>
                            <a:rPr lang="en-US" sz="3200" i="1">
                              <a:latin typeface="Cambria Math" panose="02040503050406030204" pitchFamily="18" charset="0"/>
                            </a:rPr>
                            <m:t>𝐴𝐸</m:t>
                          </m:r>
                        </m:num>
                        <m:den>
                          <m:sSub>
                            <m:sSubPr>
                              <m:ctrlPr>
                                <a:rPr lang="en-US" sz="3200" i="1">
                                  <a:latin typeface="Cambria Math" panose="02040503050406030204" pitchFamily="18" charset="0"/>
                                </a:rPr>
                              </m:ctrlPr>
                            </m:sSubPr>
                            <m:e>
                              <m:r>
                                <a:rPr lang="en-US" sz="3200" i="1">
                                  <a:latin typeface="Cambria Math" panose="02040503050406030204" pitchFamily="18" charset="0"/>
                                </a:rPr>
                                <m:t>𝑔</m:t>
                              </m:r>
                            </m:e>
                            <m:sub>
                              <m:r>
                                <a:rPr lang="en-US" sz="3200" i="1">
                                  <a:latin typeface="Cambria Math" panose="02040503050406030204" pitchFamily="18" charset="0"/>
                                </a:rPr>
                                <m:t>𝐸</m:t>
                              </m:r>
                            </m:sub>
                          </m:sSub>
                          <m:r>
                            <a:rPr lang="en-US" sz="3200" i="1">
                              <a:latin typeface="Cambria Math" panose="02040503050406030204" pitchFamily="18" charset="0"/>
                            </a:rPr>
                            <m:t>+</m:t>
                          </m:r>
                          <m:r>
                            <a:rPr lang="en-US" sz="3200" i="1">
                              <a:latin typeface="Cambria Math" panose="02040503050406030204" pitchFamily="18" charset="0"/>
                            </a:rPr>
                            <m:t>𝐴</m:t>
                          </m:r>
                        </m:den>
                      </m:f>
                      <m:r>
                        <a:rPr lang="en-US" sz="3200" i="1">
                          <a:latin typeface="Cambria Math" panose="02040503050406030204" pitchFamily="18" charset="0"/>
                        </a:rPr>
                        <m:t>+</m:t>
                      </m:r>
                      <m:r>
                        <a:rPr lang="en-US" sz="3200" i="1">
                          <a:latin typeface="Cambria Math" panose="02040503050406030204" pitchFamily="18" charset="0"/>
                        </a:rPr>
                        <m:t>𝑐𝑇</m:t>
                      </m:r>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µ</m:t>
                          </m:r>
                        </m:e>
                        <m:sub>
                          <m:r>
                            <a:rPr lang="en-US" sz="3200" i="1">
                              <a:latin typeface="Cambria Math" panose="02040503050406030204" pitchFamily="18" charset="0"/>
                            </a:rPr>
                            <m:t>𝐸</m:t>
                          </m:r>
                        </m:sub>
                      </m:sSub>
                      <m:r>
                        <a:rPr lang="en-US" sz="3200" i="1" smtClean="0">
                          <a:latin typeface="Cambria Math" panose="02040503050406030204" pitchFamily="18" charset="0"/>
                        </a:rPr>
                        <m:t>𝐸</m:t>
                      </m:r>
                    </m:oMath>
                  </m:oMathPara>
                </a14:m>
                <a:endParaRPr lang="en-US" dirty="0" smtClean="0"/>
              </a:p>
              <a:p>
                <a:pPr marL="0" indent="0">
                  <a:buNone/>
                </a:pPr>
                <a:endParaRPr lang="en-US" dirty="0"/>
              </a:p>
              <a:p>
                <a:pPr marL="0" indent="0">
                  <a:buNone/>
                </a:pPr>
                <a:endParaRPr lang="en-US" dirty="0" smtClean="0"/>
              </a:p>
              <a:p>
                <a:pPr marL="0" indent="0">
                  <a:buNone/>
                </a:pPr>
                <a:r>
                  <a:rPr lang="en-US" dirty="0" smtClean="0"/>
                  <a:t>Self limiting production of effector cells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5941" y="2103214"/>
                <a:ext cx="5810059" cy="3227998"/>
              </a:xfrm>
              <a:blipFill rotWithShape="1">
                <a:blip r:embed="rId3"/>
                <a:stretch>
                  <a:fillRect l="-2204"/>
                </a:stretch>
              </a:blipFill>
            </p:spPr>
            <p:txBody>
              <a:bodyPr/>
              <a:lstStyle/>
              <a:p>
                <a:r>
                  <a:rPr lang="en-US">
                    <a:noFill/>
                  </a:rPr>
                  <a:t> </a:t>
                </a:r>
              </a:p>
            </p:txBody>
          </p:sp>
        </mc:Fallback>
      </mc:AlternateContent>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08566"/>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stretch>
            <a:fillRect/>
          </a:stretch>
        </p:blipFill>
        <p:spPr>
          <a:xfrm>
            <a:off x="6170569" y="2166431"/>
            <a:ext cx="4963027" cy="3007895"/>
          </a:xfrm>
          <a:prstGeom prst="rect">
            <a:avLst/>
          </a:prstGeom>
        </p:spPr>
      </p:pic>
      <p:cxnSp>
        <p:nvCxnSpPr>
          <p:cNvPr id="17" name="Straight Connector 16"/>
          <p:cNvCxnSpPr/>
          <p:nvPr/>
        </p:nvCxnSpPr>
        <p:spPr>
          <a:xfrm>
            <a:off x="1221995" y="3216970"/>
            <a:ext cx="148441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221995" y="3026965"/>
            <a:ext cx="0" cy="190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706410" y="3026965"/>
            <a:ext cx="0" cy="190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7604" y="3390019"/>
            <a:ext cx="2553195" cy="369332"/>
          </a:xfrm>
          <a:prstGeom prst="rect">
            <a:avLst/>
          </a:prstGeom>
          <a:noFill/>
        </p:spPr>
        <p:txBody>
          <a:bodyPr wrap="square" rtlCol="0">
            <a:spAutoFit/>
          </a:bodyPr>
          <a:lstStyle/>
          <a:p>
            <a:r>
              <a:rPr lang="en-US" dirty="0">
                <a:solidFill>
                  <a:prstClr val="black"/>
                </a:solidFill>
              </a:rPr>
              <a:t>Michaelis-Menten term</a:t>
            </a:r>
          </a:p>
        </p:txBody>
      </p:sp>
      <p:sp>
        <p:nvSpPr>
          <p:cNvPr id="10" name="TextBox 9"/>
          <p:cNvSpPr txBox="1"/>
          <p:nvPr/>
        </p:nvSpPr>
        <p:spPr>
          <a:xfrm>
            <a:off x="6826871" y="4663306"/>
            <a:ext cx="1743740" cy="369332"/>
          </a:xfrm>
          <a:prstGeom prst="rect">
            <a:avLst/>
          </a:prstGeom>
          <a:noFill/>
        </p:spPr>
        <p:txBody>
          <a:bodyPr wrap="square" rtlCol="0">
            <a:spAutoFit/>
          </a:bodyPr>
          <a:lstStyle/>
          <a:p>
            <a:r>
              <a:rPr lang="en-US" dirty="0" smtClean="0">
                <a:solidFill>
                  <a:prstClr val="black"/>
                </a:solidFill>
              </a:rPr>
              <a:t> </a:t>
            </a:r>
            <a:r>
              <a:rPr lang="en-US" sz="1400" dirty="0" smtClean="0">
                <a:solidFill>
                  <a:prstClr val="black"/>
                </a:solidFill>
              </a:rPr>
              <a:t>Activation</a:t>
            </a:r>
            <a:endParaRPr lang="en-US" sz="1400" dirty="0">
              <a:solidFill>
                <a:prstClr val="black"/>
              </a:solidFill>
            </a:endParaRPr>
          </a:p>
        </p:txBody>
      </p:sp>
    </p:spTree>
    <p:extLst>
      <p:ext uri="{BB962C8B-B14F-4D97-AF65-F5344CB8AC3E}">
        <p14:creationId xmlns:p14="http://schemas.microsoft.com/office/powerpoint/2010/main" val="1751134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697" y="95002"/>
            <a:ext cx="10515600" cy="973777"/>
          </a:xfrm>
        </p:spPr>
        <p:txBody>
          <a:bodyPr/>
          <a:lstStyle/>
          <a:p>
            <a:pPr algn="ctr"/>
            <a:r>
              <a:rPr lang="en-US" b="1" dirty="0" smtClean="0"/>
              <a:t>Michaelis-Menten Equation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9392" y="1080655"/>
                <a:ext cx="10972799" cy="5545776"/>
              </a:xfrm>
            </p:spPr>
            <p:txBody>
              <a:bodyPr/>
              <a:lstStyle/>
              <a:p>
                <a:pPr marL="0" indent="0" algn="ctr">
                  <a:buNone/>
                </a:pPr>
                <a:r>
                  <a:rPr lang="en-US" dirty="0" smtClean="0"/>
                  <a:t>S </a:t>
                </a:r>
                <a:r>
                  <a:rPr lang="en-US" dirty="0" smtClean="0">
                    <a:sym typeface="Wingdings" panose="05000000000000000000" pitchFamily="2" charset="2"/>
                  </a:rPr>
                  <a:t> P</a:t>
                </a:r>
                <a:endParaRPr lang="en-US" dirty="0" smtClean="0"/>
              </a:p>
              <a:p>
                <a:r>
                  <a:rPr lang="en-US" dirty="0" smtClean="0"/>
                  <a:t>Relates reaction rate </a:t>
                </a:r>
                <a:r>
                  <a:rPr lang="en-US" dirty="0"/>
                  <a:t>(production/degradation) </a:t>
                </a:r>
                <a14:m>
                  <m:oMath xmlns:m="http://schemas.openxmlformats.org/officeDocument/2006/math">
                    <m:f>
                      <m:fPr>
                        <m:ctrlPr>
                          <a:rPr lang="en-US" i="1">
                            <a:latin typeface="Cambria Math" panose="02040503050406030204" pitchFamily="18" charset="0"/>
                          </a:rPr>
                        </m:ctrlPr>
                      </m:fPr>
                      <m:num>
                        <m:r>
                          <a:rPr lang="en-US" b="0" i="1">
                            <a:latin typeface="Cambria Math"/>
                          </a:rPr>
                          <m:t>𝑑𝑝</m:t>
                        </m:r>
                      </m:num>
                      <m:den>
                        <m:r>
                          <a:rPr lang="en-US" b="0" i="1">
                            <a:latin typeface="Cambria Math"/>
                          </a:rPr>
                          <m:t>𝑑𝑡</m:t>
                        </m:r>
                      </m:den>
                    </m:f>
                  </m:oMath>
                </a14:m>
                <a:r>
                  <a:rPr lang="en-US" dirty="0"/>
                  <a:t>  to the concentration of the substrate S</a:t>
                </a:r>
              </a:p>
              <a:p>
                <a:pPr marL="0" indent="0">
                  <a:buNone/>
                </a:pPr>
                <a:r>
                  <a:rPr lang="en-US" dirty="0" smtClean="0"/>
                  <a:t>                                                                                             </a:t>
                </a:r>
              </a:p>
              <a:p>
                <a:pPr marL="0" indent="0">
                  <a:buNone/>
                </a:pPr>
                <a:r>
                  <a:rPr lang="en-US" dirty="0" smtClean="0"/>
                  <a:t>                                                                                                   </a:t>
                </a:r>
                <a:r>
                  <a:rPr lang="en-US" dirty="0">
                    <a:solidFill>
                      <a:prstClr val="black"/>
                    </a:solidFill>
                  </a:rPr>
                  <a:t> </a:t>
                </a:r>
                <a14:m>
                  <m:oMath xmlns:m="http://schemas.openxmlformats.org/officeDocument/2006/math">
                    <m:f>
                      <m:fPr>
                        <m:ctrlPr>
                          <a:rPr lang="en-US" i="1">
                            <a:solidFill>
                              <a:prstClr val="black"/>
                            </a:solidFill>
                            <a:latin typeface="Cambria Math" panose="02040503050406030204" pitchFamily="18" charset="0"/>
                          </a:rPr>
                        </m:ctrlPr>
                      </m:fPr>
                      <m:num>
                        <m:r>
                          <a:rPr lang="en-US" i="1">
                            <a:solidFill>
                              <a:prstClr val="black"/>
                            </a:solidFill>
                            <a:latin typeface="Cambria Math"/>
                          </a:rPr>
                          <m:t>𝑑𝑝</m:t>
                        </m:r>
                      </m:num>
                      <m:den>
                        <m:r>
                          <a:rPr lang="en-US" i="1">
                            <a:solidFill>
                              <a:prstClr val="black"/>
                            </a:solidFill>
                            <a:latin typeface="Cambria Math"/>
                          </a:rPr>
                          <m:t>𝑑𝑡</m:t>
                        </m:r>
                      </m:den>
                    </m:f>
                    <m:r>
                      <a:rPr lang="en-US">
                        <a:solidFill>
                          <a:prstClr val="black"/>
                        </a:solidFill>
                        <a:latin typeface="Cambria Math"/>
                      </a:rPr>
                      <m:t>=</m:t>
                    </m:r>
                    <m:f>
                      <m:fPr>
                        <m:ctrlPr>
                          <a:rPr lang="en-US" i="1">
                            <a:solidFill>
                              <a:prstClr val="black"/>
                            </a:solidFill>
                            <a:latin typeface="Cambria Math" panose="02040503050406030204" pitchFamily="18" charset="0"/>
                          </a:rPr>
                        </m:ctrlPr>
                      </m:fPr>
                      <m:num>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𝑉</m:t>
                            </m:r>
                          </m:e>
                          <m:sub>
                            <m:r>
                              <a:rPr lang="en-US" i="1">
                                <a:solidFill>
                                  <a:prstClr val="black"/>
                                </a:solidFill>
                                <a:latin typeface="Cambria Math"/>
                              </a:rPr>
                              <m:t>𝑚𝑎𝑥</m:t>
                            </m:r>
                          </m:sub>
                        </m:sSub>
                        <m:r>
                          <a:rPr lang="en-US" i="1">
                            <a:solidFill>
                              <a:prstClr val="black"/>
                            </a:solidFill>
                            <a:latin typeface="Cambria Math"/>
                          </a:rPr>
                          <m:t>[</m:t>
                        </m:r>
                        <m:r>
                          <a:rPr lang="en-US" i="1">
                            <a:solidFill>
                              <a:prstClr val="black"/>
                            </a:solidFill>
                            <a:latin typeface="Cambria Math"/>
                          </a:rPr>
                          <m:t>𝑠</m:t>
                        </m:r>
                        <m:r>
                          <a:rPr lang="en-US" i="1">
                            <a:solidFill>
                              <a:prstClr val="black"/>
                            </a:solidFill>
                            <a:latin typeface="Cambria Math"/>
                          </a:rPr>
                          <m:t>]</m:t>
                        </m:r>
                      </m:num>
                      <m:den>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𝑘</m:t>
                            </m:r>
                          </m:e>
                          <m:sub>
                            <m:r>
                              <a:rPr lang="en-US" i="1">
                                <a:solidFill>
                                  <a:prstClr val="black"/>
                                </a:solidFill>
                                <a:latin typeface="Cambria Math"/>
                              </a:rPr>
                              <m:t>𝑚</m:t>
                            </m:r>
                          </m:sub>
                        </m:sSub>
                        <m:r>
                          <a:rPr lang="en-US" i="1">
                            <a:solidFill>
                              <a:prstClr val="black"/>
                            </a:solidFill>
                            <a:latin typeface="Cambria Math"/>
                          </a:rPr>
                          <m:t>+[</m:t>
                        </m:r>
                        <m:r>
                          <a:rPr lang="en-US" i="1">
                            <a:solidFill>
                              <a:prstClr val="black"/>
                            </a:solidFill>
                            <a:latin typeface="Cambria Math"/>
                          </a:rPr>
                          <m:t>𝑠</m:t>
                        </m:r>
                        <m:r>
                          <a:rPr lang="en-US" i="1">
                            <a:solidFill>
                              <a:prstClr val="black"/>
                            </a:solidFill>
                            <a:latin typeface="Cambria Math"/>
                          </a:rPr>
                          <m:t>]</m:t>
                        </m:r>
                      </m:den>
                    </m:f>
                  </m:oMath>
                </a14:m>
                <a:r>
                  <a:rPr lang="en-US" dirty="0" smtClean="0"/>
                  <a:t> </a:t>
                </a:r>
                <a:endParaRPr lang="en-US" dirty="0"/>
              </a:p>
              <a:p>
                <a:pPr marL="0" indent="0">
                  <a:buNone/>
                </a:pPr>
                <a:endParaRPr lang="en-US" dirty="0" smtClean="0"/>
              </a:p>
              <a:p>
                <a:pPr marL="0" indent="0">
                  <a:buNone/>
                </a:pPr>
                <a:r>
                  <a:rPr lang="en-US" dirty="0" smtClean="0"/>
                  <a:t>                                                                                                   </a:t>
                </a:r>
                <a14:m>
                  <m:oMath xmlns:m="http://schemas.openxmlformats.org/officeDocument/2006/math">
                    <m:func>
                      <m:funcPr>
                        <m:ctrlPr>
                          <a:rPr lang="en-US" sz="2400" i="1" smtClean="0">
                            <a:latin typeface="Cambria Math" panose="02040503050406030204" pitchFamily="18" charset="0"/>
                          </a:rPr>
                        </m:ctrlPr>
                      </m:funcPr>
                      <m:fName>
                        <m:limLow>
                          <m:limLowPr>
                            <m:ctrlPr>
                              <a:rPr lang="en-US" sz="2400" i="1" smtClean="0">
                                <a:latin typeface="Cambria Math" panose="02040503050406030204" pitchFamily="18" charset="0"/>
                              </a:rPr>
                            </m:ctrlPr>
                          </m:limLowPr>
                          <m:e>
                            <m:r>
                              <m:rPr>
                                <m:sty m:val="p"/>
                              </m:rPr>
                              <a:rPr lang="en-US" sz="2400" i="0" smtClean="0">
                                <a:latin typeface="Cambria Math"/>
                              </a:rPr>
                              <m:t>lim</m:t>
                            </m:r>
                          </m:e>
                          <m:lim>
                            <m:r>
                              <a:rPr lang="en-US" sz="2400" b="0" i="1" smtClean="0">
                                <a:latin typeface="Cambria Math"/>
                              </a:rPr>
                              <m:t>[</m:t>
                            </m:r>
                            <m:r>
                              <a:rPr lang="en-US" sz="2400" b="0" i="1" smtClean="0">
                                <a:latin typeface="Cambria Math"/>
                              </a:rPr>
                              <m:t>𝑠</m:t>
                            </m:r>
                            <m:r>
                              <a:rPr lang="en-US" sz="2400" b="0" i="1" smtClean="0">
                                <a:latin typeface="Cambria Math"/>
                              </a:rPr>
                              <m:t>]→∞</m:t>
                            </m:r>
                          </m:lim>
                        </m:limLow>
                      </m:fName>
                      <m:e>
                        <m:d>
                          <m:dPr>
                            <m:ctrlPr>
                              <a:rPr lang="en-US" sz="2400" i="1" smtClean="0">
                                <a:latin typeface="Cambria Math" panose="02040503050406030204" pitchFamily="18" charset="0"/>
                              </a:rPr>
                            </m:ctrlPr>
                          </m:dPr>
                          <m:e>
                            <m:f>
                              <m:fPr>
                                <m:ctrlPr>
                                  <a:rPr lang="en-US" sz="2400" i="1">
                                    <a:solidFill>
                                      <a:prstClr val="black"/>
                                    </a:solidFill>
                                    <a:latin typeface="Cambria Math" panose="02040503050406030204" pitchFamily="18" charset="0"/>
                                  </a:rPr>
                                </m:ctrlPr>
                              </m:fPr>
                              <m:num>
                                <m:r>
                                  <a:rPr lang="en-US" sz="2400" i="1">
                                    <a:solidFill>
                                      <a:prstClr val="black"/>
                                    </a:solidFill>
                                    <a:latin typeface="Cambria Math"/>
                                  </a:rPr>
                                  <m:t>𝑑𝑝</m:t>
                                </m:r>
                              </m:num>
                              <m:den>
                                <m:r>
                                  <a:rPr lang="en-US" sz="2400" i="1">
                                    <a:solidFill>
                                      <a:prstClr val="black"/>
                                    </a:solidFill>
                                    <a:latin typeface="Cambria Math"/>
                                  </a:rPr>
                                  <m:t>𝑑𝑡</m:t>
                                </m:r>
                              </m:den>
                            </m:f>
                          </m:e>
                        </m:d>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𝑉</m:t>
                            </m:r>
                          </m:e>
                          <m:sub>
                            <m:r>
                              <a:rPr lang="en-US" sz="2400" b="0" i="1" smtClean="0">
                                <a:latin typeface="Cambria Math"/>
                              </a:rPr>
                              <m:t>𝑚𝑎𝑥</m:t>
                            </m:r>
                          </m:sub>
                        </m:sSub>
                      </m:e>
                    </m:func>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9392" y="1080655"/>
                <a:ext cx="10972799" cy="5545776"/>
              </a:xfrm>
              <a:blipFill rotWithShape="1">
                <a:blip r:embed="rId3"/>
                <a:stretch>
                  <a:fillRect l="-944" t="-2088"/>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626" y="2847107"/>
            <a:ext cx="72104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451263" y="3205973"/>
                <a:ext cx="914400" cy="6182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a:rPr>
                            <m:t>𝒅𝒑</m:t>
                          </m:r>
                        </m:num>
                        <m:den>
                          <m:r>
                            <a:rPr lang="en-US" b="1" i="1" smtClean="0">
                              <a:latin typeface="Cambria Math"/>
                            </a:rPr>
                            <m:t>𝒅𝒕</m:t>
                          </m:r>
                        </m:den>
                      </m:f>
                    </m:oMath>
                  </m:oMathPara>
                </a14:m>
                <a:endParaRPr lang="en-US" b="1" dirty="0"/>
              </a:p>
            </p:txBody>
          </p:sp>
        </mc:Choice>
        <mc:Fallback xmlns="">
          <p:sp>
            <p:nvSpPr>
              <p:cNvPr id="4" name="TextBox 3"/>
              <p:cNvSpPr txBox="1">
                <a:spLocks noRot="1" noChangeAspect="1" noMove="1" noResize="1" noEditPoints="1" noAdjustHandles="1" noChangeArrowheads="1" noChangeShapeType="1" noTextEdit="1"/>
              </p:cNvSpPr>
              <p:nvPr/>
            </p:nvSpPr>
            <p:spPr>
              <a:xfrm>
                <a:off x="451263" y="3205973"/>
                <a:ext cx="914400" cy="618246"/>
              </a:xfrm>
              <a:prstGeom prst="rect">
                <a:avLst/>
              </a:prstGeom>
              <a:blipFill rotWithShape="1">
                <a:blip r:embed="rId5"/>
                <a:stretch>
                  <a:fillRect/>
                </a:stretch>
              </a:blipFill>
            </p:spPr>
            <p:txBody>
              <a:bodyPr/>
              <a:lstStyle/>
              <a:p>
                <a:r>
                  <a:rPr lang="en-US">
                    <a:noFill/>
                  </a:rPr>
                  <a:t> </a:t>
                </a:r>
              </a:p>
            </p:txBody>
          </p:sp>
        </mc:Fallback>
      </mc:AlternateContent>
      <p:sp>
        <p:nvSpPr>
          <p:cNvPr id="5" name="TextBox 4"/>
          <p:cNvSpPr txBox="1"/>
          <p:nvPr/>
        </p:nvSpPr>
        <p:spPr>
          <a:xfrm>
            <a:off x="4025735" y="5805837"/>
            <a:ext cx="1068780" cy="369332"/>
          </a:xfrm>
          <a:prstGeom prst="rect">
            <a:avLst/>
          </a:prstGeom>
          <a:noFill/>
        </p:spPr>
        <p:txBody>
          <a:bodyPr wrap="square" rtlCol="0">
            <a:spAutoFit/>
          </a:bodyPr>
          <a:lstStyle/>
          <a:p>
            <a:r>
              <a:rPr lang="en-US" b="1" dirty="0" smtClean="0"/>
              <a:t>[S]</a:t>
            </a:r>
            <a:endParaRPr lang="en-US" b="1" dirty="0"/>
          </a:p>
        </p:txBody>
      </p:sp>
      <p:sp>
        <p:nvSpPr>
          <p:cNvPr id="6" name="TextBox 5"/>
          <p:cNvSpPr txBox="1"/>
          <p:nvPr/>
        </p:nvSpPr>
        <p:spPr>
          <a:xfrm>
            <a:off x="1365662" y="5805837"/>
            <a:ext cx="2660073" cy="923330"/>
          </a:xfrm>
          <a:prstGeom prst="rect">
            <a:avLst/>
          </a:prstGeom>
          <a:noFill/>
        </p:spPr>
        <p:txBody>
          <a:bodyPr wrap="square" rtlCol="0">
            <a:spAutoFit/>
          </a:bodyPr>
          <a:lstStyle/>
          <a:p>
            <a:r>
              <a:rPr lang="en-US" dirty="0" smtClean="0"/>
              <a:t>Michaelis constant</a:t>
            </a:r>
          </a:p>
          <a:p>
            <a:r>
              <a:rPr lang="en-US" dirty="0"/>
              <a:t> </a:t>
            </a:r>
            <a:r>
              <a:rPr lang="en-US" dirty="0" smtClean="0"/>
              <a:t>               or </a:t>
            </a:r>
          </a:p>
          <a:p>
            <a:r>
              <a:rPr lang="en-US" dirty="0"/>
              <a:t>H</a:t>
            </a:r>
            <a:r>
              <a:rPr lang="en-US" dirty="0" smtClean="0"/>
              <a:t>alf saturation constant</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9653845" y="5714132"/>
                <a:ext cx="1564466"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𝑑𝐸</m:t>
                          </m:r>
                        </m:num>
                        <m:den>
                          <m:r>
                            <a:rPr lang="en-US" i="1">
                              <a:latin typeface="Cambria Math" panose="02040503050406030204" pitchFamily="18" charset="0"/>
                            </a:rPr>
                            <m:t>𝑑𝑡</m:t>
                          </m:r>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𝐸</m:t>
                              </m:r>
                            </m:sub>
                          </m:sSub>
                          <m:r>
                            <a:rPr lang="en-US" i="1">
                              <a:latin typeface="Cambria Math" panose="02040503050406030204" pitchFamily="18" charset="0"/>
                            </a:rPr>
                            <m:t> </m:t>
                          </m:r>
                          <m:r>
                            <a:rPr lang="en-US" b="0" i="1" smtClean="0">
                              <a:latin typeface="Cambria Math"/>
                            </a:rPr>
                            <m:t>𝐸</m:t>
                          </m:r>
                          <m:r>
                            <a:rPr lang="en-US" i="1">
                              <a:latin typeface="Cambria Math" panose="02040503050406030204" pitchFamily="18" charset="0"/>
                            </a:rPr>
                            <m:t>𝐴</m:t>
                          </m:r>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𝐸</m:t>
                              </m:r>
                            </m:sub>
                          </m:sSub>
                          <m:r>
                            <a:rPr lang="en-US" i="1">
                              <a:latin typeface="Cambria Math" panose="02040503050406030204" pitchFamily="18" charset="0"/>
                            </a:rPr>
                            <m:t>+</m:t>
                          </m:r>
                          <m:r>
                            <a:rPr lang="en-US" i="1">
                              <a:latin typeface="Cambria Math" panose="02040503050406030204" pitchFamily="18" charset="0"/>
                            </a:rPr>
                            <m:t>𝐴</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9653845" y="5714132"/>
                <a:ext cx="1564466" cy="666849"/>
              </a:xfrm>
              <a:prstGeom prst="rect">
                <a:avLst/>
              </a:prstGeom>
              <a:blipFill rotWithShape="1">
                <a:blip r:embed="rId6"/>
                <a:stretch>
                  <a:fillRect/>
                </a:stretch>
              </a:blipFill>
            </p:spPr>
            <p:txBody>
              <a:bodyPr/>
              <a:lstStyle/>
              <a:p>
                <a:r>
                  <a:rPr lang="en-US">
                    <a:noFill/>
                  </a:rPr>
                  <a:t> </a:t>
                </a:r>
              </a:p>
            </p:txBody>
          </p:sp>
        </mc:Fallback>
      </mc:AlternateContent>
      <p:sp>
        <p:nvSpPr>
          <p:cNvPr id="9" name="TextBox 8"/>
          <p:cNvSpPr txBox="1"/>
          <p:nvPr/>
        </p:nvSpPr>
        <p:spPr>
          <a:xfrm>
            <a:off x="8674196" y="5266108"/>
            <a:ext cx="841897" cy="369332"/>
          </a:xfrm>
          <a:prstGeom prst="rect">
            <a:avLst/>
          </a:prstGeom>
          <a:noFill/>
        </p:spPr>
        <p:txBody>
          <a:bodyPr wrap="none" rtlCol="0">
            <a:spAutoFit/>
          </a:bodyPr>
          <a:lstStyle/>
          <a:p>
            <a:r>
              <a:rPr lang="en-US" dirty="0" smtClean="0"/>
              <a:t>Hence:</a:t>
            </a:r>
            <a:endParaRPr lang="en-US" dirty="0"/>
          </a:p>
        </p:txBody>
      </p:sp>
      <p:sp>
        <p:nvSpPr>
          <p:cNvPr id="10" name="Rounded Rectangle 9"/>
          <p:cNvSpPr/>
          <p:nvPr/>
        </p:nvSpPr>
        <p:spPr>
          <a:xfrm>
            <a:off x="10365638" y="5714132"/>
            <a:ext cx="519380" cy="3334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69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699" y="0"/>
            <a:ext cx="10515600" cy="831273"/>
          </a:xfrm>
        </p:spPr>
        <p:txBody>
          <a:bodyPr/>
          <a:lstStyle/>
          <a:p>
            <a:pPr algn="ctr"/>
            <a:r>
              <a:rPr lang="en-US" b="1" dirty="0" smtClean="0">
                <a:solidFill>
                  <a:prstClr val="black"/>
                </a:solidFill>
              </a:rPr>
              <a:t>Tumor Cells Dynamics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5055" y="1400089"/>
                <a:ext cx="7130145" cy="5319687"/>
              </a:xfrm>
            </p:spPr>
            <p:txBody>
              <a:bodyPr>
                <a:normAutofit/>
              </a:bodyPr>
              <a:lstStyle/>
              <a:p>
                <a:pPr marL="0" indent="0">
                  <a:buNone/>
                </a:pPr>
                <a14:m>
                  <m:oMathPara xmlns:m="http://schemas.openxmlformats.org/officeDocument/2006/math">
                    <m:oMathParaPr>
                      <m:jc m:val="centerGroup"/>
                    </m:oMathParaPr>
                    <m:oMath xmlns:m="http://schemas.openxmlformats.org/officeDocument/2006/math">
                      <m:f>
                        <m:fPr>
                          <m:ctrlPr>
                            <a:rPr lang="en-US" sz="2200" i="1" smtClean="0">
                              <a:solidFill>
                                <a:prstClr val="black"/>
                              </a:solidFill>
                              <a:latin typeface="Cambria Math" panose="02040503050406030204" pitchFamily="18" charset="0"/>
                            </a:rPr>
                          </m:ctrlPr>
                        </m:fPr>
                        <m:num>
                          <m:r>
                            <a:rPr lang="en-US" sz="2200" i="1">
                              <a:solidFill>
                                <a:prstClr val="black"/>
                              </a:solidFill>
                              <a:latin typeface="Cambria Math" panose="02040503050406030204" pitchFamily="18" charset="0"/>
                            </a:rPr>
                            <m:t>𝑑𝑇</m:t>
                          </m:r>
                        </m:num>
                        <m:den>
                          <m:r>
                            <a:rPr lang="en-US" sz="2200" i="1">
                              <a:solidFill>
                                <a:prstClr val="black"/>
                              </a:solidFill>
                              <a:latin typeface="Cambria Math" panose="02040503050406030204" pitchFamily="18" charset="0"/>
                            </a:rPr>
                            <m:t>𝑑𝑡</m:t>
                          </m:r>
                        </m:den>
                      </m:f>
                      <m:r>
                        <a:rPr lang="en-US" sz="2200" i="1">
                          <a:solidFill>
                            <a:prstClr val="black"/>
                          </a:solidFill>
                          <a:latin typeface="Cambria Math" panose="02040503050406030204" pitchFamily="18" charset="0"/>
                        </a:rPr>
                        <m:t>=</m:t>
                      </m:r>
                      <m:r>
                        <a:rPr lang="en-US" sz="2200" i="1">
                          <a:solidFill>
                            <a:prstClr val="black"/>
                          </a:solidFill>
                          <a:latin typeface="Cambria Math" panose="02040503050406030204" pitchFamily="18" charset="0"/>
                        </a:rPr>
                        <m:t>𝑟𝑇</m:t>
                      </m:r>
                      <m:d>
                        <m:dPr>
                          <m:ctrlPr>
                            <a:rPr lang="en-US" sz="2200" i="1">
                              <a:solidFill>
                                <a:prstClr val="black"/>
                              </a:solidFill>
                              <a:latin typeface="Cambria Math" panose="02040503050406030204" pitchFamily="18" charset="0"/>
                            </a:rPr>
                          </m:ctrlPr>
                        </m:dPr>
                        <m:e>
                          <m:r>
                            <a:rPr lang="en-US" sz="2200" i="1">
                              <a:solidFill>
                                <a:prstClr val="black"/>
                              </a:solidFill>
                              <a:latin typeface="Cambria Math" panose="02040503050406030204" pitchFamily="18" charset="0"/>
                            </a:rPr>
                            <m:t>1−</m:t>
                          </m:r>
                          <m:r>
                            <a:rPr lang="en-US" sz="2200" i="1">
                              <a:solidFill>
                                <a:prstClr val="black"/>
                              </a:solidFill>
                              <a:latin typeface="Cambria Math" panose="02040503050406030204" pitchFamily="18" charset="0"/>
                            </a:rPr>
                            <m:t>𝑏𝑇</m:t>
                          </m:r>
                        </m:e>
                      </m:d>
                      <m:r>
                        <a:rPr lang="en-US" sz="2200" i="1">
                          <a:solidFill>
                            <a:prstClr val="black"/>
                          </a:solidFill>
                          <a:latin typeface="Cambria Math" panose="02040503050406030204" pitchFamily="18" charset="0"/>
                        </a:rPr>
                        <m:t>−</m:t>
                      </m:r>
                      <m:f>
                        <m:fPr>
                          <m:ctrlPr>
                            <a:rPr lang="en-US" sz="2200" i="1">
                              <a:solidFill>
                                <a:prstClr val="black"/>
                              </a:solidFill>
                              <a:latin typeface="Cambria Math" panose="02040503050406030204" pitchFamily="18" charset="0"/>
                            </a:rPr>
                          </m:ctrlPr>
                        </m:fPr>
                        <m:num>
                          <m:r>
                            <a:rPr lang="en-US" sz="2200" i="1">
                              <a:solidFill>
                                <a:prstClr val="black"/>
                              </a:solidFill>
                              <a:latin typeface="Cambria Math" panose="02040503050406030204" pitchFamily="18" charset="0"/>
                            </a:rPr>
                            <m:t>𝑎</m:t>
                          </m:r>
                          <m:r>
                            <a:rPr lang="en-US" sz="2200" i="1">
                              <a:solidFill>
                                <a:prstClr val="black"/>
                              </a:solidFill>
                              <a:latin typeface="Cambria Math" panose="02040503050406030204" pitchFamily="18" charset="0"/>
                            </a:rPr>
                            <m:t> </m:t>
                          </m:r>
                          <m:r>
                            <a:rPr lang="en-US" sz="2200" i="1">
                              <a:solidFill>
                                <a:prstClr val="black"/>
                              </a:solidFill>
                              <a:latin typeface="Cambria Math" panose="02040503050406030204" pitchFamily="18" charset="0"/>
                            </a:rPr>
                            <m:t>𝑇𝐸</m:t>
                          </m:r>
                        </m:num>
                        <m:den>
                          <m:sSub>
                            <m:sSubPr>
                              <m:ctrlPr>
                                <a:rPr lang="en-US" sz="2200" i="1">
                                  <a:solidFill>
                                    <a:prstClr val="black"/>
                                  </a:solidFill>
                                  <a:latin typeface="Cambria Math" panose="02040503050406030204" pitchFamily="18" charset="0"/>
                                </a:rPr>
                              </m:ctrlPr>
                            </m:sSubPr>
                            <m:e>
                              <m:r>
                                <a:rPr lang="en-US" sz="2200" i="1">
                                  <a:solidFill>
                                    <a:prstClr val="black"/>
                                  </a:solidFill>
                                  <a:latin typeface="Cambria Math" panose="02040503050406030204" pitchFamily="18" charset="0"/>
                                </a:rPr>
                                <m:t>𝑔</m:t>
                              </m:r>
                            </m:e>
                            <m:sub>
                              <m:r>
                                <a:rPr lang="en-US" sz="2200" i="1">
                                  <a:solidFill>
                                    <a:prstClr val="black"/>
                                  </a:solidFill>
                                  <a:latin typeface="Cambria Math" panose="02040503050406030204" pitchFamily="18" charset="0"/>
                                </a:rPr>
                                <m:t>𝑇</m:t>
                              </m:r>
                            </m:sub>
                          </m:sSub>
                          <m:r>
                            <a:rPr lang="en-US" sz="2200" i="1">
                              <a:solidFill>
                                <a:prstClr val="black"/>
                              </a:solidFill>
                              <a:latin typeface="Cambria Math" panose="02040503050406030204" pitchFamily="18" charset="0"/>
                            </a:rPr>
                            <m:t>+</m:t>
                          </m:r>
                          <m:r>
                            <a:rPr lang="en-US" sz="2200" i="1">
                              <a:solidFill>
                                <a:prstClr val="black"/>
                              </a:solidFill>
                              <a:latin typeface="Cambria Math" panose="02040503050406030204" pitchFamily="18" charset="0"/>
                            </a:rPr>
                            <m:t>𝑇</m:t>
                          </m:r>
                        </m:den>
                      </m:f>
                      <m:r>
                        <a:rPr lang="en-US" sz="2200" i="1">
                          <a:solidFill>
                            <a:prstClr val="black"/>
                          </a:solidFill>
                          <a:latin typeface="Cambria Math" panose="02040503050406030204" pitchFamily="18" charset="0"/>
                        </a:rPr>
                        <m:t>−</m:t>
                      </m:r>
                      <m:r>
                        <a:rPr lang="en-US" sz="2200" i="1">
                          <a:solidFill>
                            <a:prstClr val="black"/>
                          </a:solidFill>
                          <a:latin typeface="Cambria Math" panose="02040503050406030204" pitchFamily="18" charset="0"/>
                        </a:rPr>
                        <m:t>𝛼</m:t>
                      </m:r>
                      <m:r>
                        <a:rPr lang="en-US" sz="2200" i="1">
                          <a:solidFill>
                            <a:prstClr val="black"/>
                          </a:solidFill>
                          <a:latin typeface="Cambria Math" panose="02040503050406030204" pitchFamily="18" charset="0"/>
                        </a:rPr>
                        <m:t> (1+</m:t>
                      </m:r>
                      <m:r>
                        <a:rPr lang="en-US" sz="2200" i="1">
                          <a:solidFill>
                            <a:prstClr val="black"/>
                          </a:solidFill>
                          <a:latin typeface="Cambria Math" panose="02040503050406030204" pitchFamily="18" charset="0"/>
                        </a:rPr>
                        <m:t>𝛽</m:t>
                      </m:r>
                      <m:r>
                        <a:rPr lang="en-US" sz="2200" i="1">
                          <a:solidFill>
                            <a:prstClr val="black"/>
                          </a:solidFill>
                          <a:latin typeface="Cambria Math" panose="02040503050406030204" pitchFamily="18" charset="0"/>
                        </a:rPr>
                        <m:t>𝐹</m:t>
                      </m:r>
                      <m:r>
                        <a:rPr lang="en-US" sz="2200" i="1">
                          <a:solidFill>
                            <a:prstClr val="black"/>
                          </a:solidFill>
                          <a:latin typeface="Cambria Math" panose="02040503050406030204" pitchFamily="18" charset="0"/>
                        </a:rPr>
                        <m:t>)</m:t>
                      </m:r>
                      <m:r>
                        <a:rPr lang="en-US" sz="2200" i="1">
                          <a:solidFill>
                            <a:prstClr val="black"/>
                          </a:solidFill>
                          <a:latin typeface="Cambria Math" panose="02040503050406030204" pitchFamily="18" charset="0"/>
                        </a:rPr>
                        <m:t>𝐴𝑇</m:t>
                      </m:r>
                    </m:oMath>
                  </m:oMathPara>
                </a14:m>
                <a:endParaRPr lang="en-US" dirty="0" smtClean="0"/>
              </a:p>
              <a:p>
                <a:pPr marL="0" indent="0">
                  <a:buNone/>
                </a:pPr>
                <a:endParaRPr lang="en-US" dirty="0"/>
              </a:p>
              <a:p>
                <a:pPr marL="0" indent="0">
                  <a:buNone/>
                </a:pPr>
                <a:r>
                  <a:rPr lang="en-US" sz="2400" dirty="0" smtClean="0"/>
                  <a:t>r: growth rate</a:t>
                </a:r>
              </a:p>
              <a:p>
                <a:pPr marL="0" indent="0">
                  <a:buNone/>
                </a:pPr>
                <a:r>
                  <a:rPr lang="en-US" sz="2400" dirty="0" smtClean="0"/>
                  <a:t>1/b: </a:t>
                </a:r>
                <a:r>
                  <a:rPr lang="en-US" sz="2400" dirty="0" smtClean="0">
                    <a:ea typeface="Times New Roman"/>
                  </a:rPr>
                  <a:t>carrying </a:t>
                </a:r>
                <a:r>
                  <a:rPr lang="en-US" sz="2400" dirty="0">
                    <a:ea typeface="Times New Roman"/>
                  </a:rPr>
                  <a:t>capacity of </a:t>
                </a:r>
                <a:r>
                  <a:rPr lang="en-US" sz="2400" dirty="0" smtClean="0">
                    <a:ea typeface="Times New Roman"/>
                  </a:rPr>
                  <a:t>tumor</a:t>
                </a:r>
              </a:p>
              <a:p>
                <a:pPr marL="0" indent="0">
                  <a:buNone/>
                </a:pPr>
                <a:r>
                  <a:rPr lang="en-US" sz="2400" dirty="0" smtClean="0">
                    <a:ea typeface="Times New Roman"/>
                  </a:rPr>
                  <a:t>a: Immune-effector </a:t>
                </a:r>
                <a:r>
                  <a:rPr lang="en-US" sz="2400" dirty="0">
                    <a:ea typeface="Times New Roman"/>
                  </a:rPr>
                  <a:t>cell interaction </a:t>
                </a:r>
                <a:r>
                  <a:rPr lang="en-US" sz="2400" dirty="0" smtClean="0">
                    <a:ea typeface="Times New Roman"/>
                  </a:rPr>
                  <a:t>rate</a:t>
                </a:r>
              </a:p>
              <a:p>
                <a:pPr marL="0" indent="0">
                  <a:buNone/>
                </a:pPr>
                <a14:m>
                  <m:oMath xmlns:m="http://schemas.openxmlformats.org/officeDocument/2006/math">
                    <m:r>
                      <a:rPr lang="en-US" sz="2400" i="1">
                        <a:latin typeface="Cambria Math"/>
                      </a:rPr>
                      <m:t>𝛼</m:t>
                    </m:r>
                  </m:oMath>
                </a14:m>
                <a:r>
                  <a:rPr lang="en-US" sz="2400" dirty="0"/>
                  <a:t> </a:t>
                </a:r>
                <a:r>
                  <a:rPr lang="en-US" sz="2400" dirty="0" smtClean="0"/>
                  <a:t>: maximum </a:t>
                </a:r>
                <a:r>
                  <a:rPr lang="en-US" sz="2400" dirty="0"/>
                  <a:t>rate of </a:t>
                </a:r>
                <a:r>
                  <a:rPr lang="en-US" sz="2400" dirty="0" smtClean="0"/>
                  <a:t>anti-proliferation effect </a:t>
                </a:r>
                <a:r>
                  <a:rPr lang="en-US" sz="2400" dirty="0"/>
                  <a:t>of TNF-α</a:t>
                </a:r>
                <a:endParaRPr lang="en-US" sz="2400" dirty="0" smtClean="0">
                  <a:ea typeface="Times New Roman"/>
                </a:endParaRPr>
              </a:p>
              <a:p>
                <a:pPr marL="0" indent="0">
                  <a:buNone/>
                </a:pPr>
                <a14:m>
                  <m:oMath xmlns:m="http://schemas.openxmlformats.org/officeDocument/2006/math">
                    <m:r>
                      <a:rPr lang="en-US" sz="2400" i="1">
                        <a:latin typeface="Cambria Math"/>
                      </a:rPr>
                      <m:t>𝛼</m:t>
                    </m:r>
                    <m:r>
                      <a:rPr lang="en-US" sz="2400" i="1">
                        <a:latin typeface="Cambria Math"/>
                      </a:rPr>
                      <m:t> </m:t>
                    </m:r>
                    <m:r>
                      <a:rPr lang="en-US" sz="2400" i="1">
                        <a:latin typeface="Cambria Math"/>
                      </a:rPr>
                      <m:t>𝐴𝑇</m:t>
                    </m:r>
                  </m:oMath>
                </a14:m>
                <a:r>
                  <a:rPr lang="en-US" sz="2400" dirty="0"/>
                  <a:t> </a:t>
                </a:r>
                <a:r>
                  <a:rPr lang="en-US" sz="2400" dirty="0" smtClean="0"/>
                  <a:t>: apoptotic </a:t>
                </a:r>
                <a:r>
                  <a:rPr lang="en-US" sz="2400" dirty="0"/>
                  <a:t>effect of TNF-α </a:t>
                </a:r>
                <a:r>
                  <a:rPr lang="en-US" sz="2400" dirty="0" smtClean="0"/>
                  <a:t>on tumor </a:t>
                </a:r>
              </a:p>
              <a:p>
                <a:pPr marL="0" indent="0">
                  <a:buNone/>
                </a:pPr>
                <a:r>
                  <a:rPr lang="en-US" sz="2400" dirty="0" smtClean="0"/>
                  <a:t>(</a:t>
                </a:r>
                <a14:m>
                  <m:oMath xmlns:m="http://schemas.openxmlformats.org/officeDocument/2006/math">
                    <m:r>
                      <a:rPr lang="en-US" sz="2400" i="1">
                        <a:latin typeface="Cambria Math"/>
                      </a:rPr>
                      <m:t>1+</m:t>
                    </m:r>
                    <m:r>
                      <a:rPr lang="en-US" sz="2400" i="1">
                        <a:latin typeface="Cambria Math"/>
                      </a:rPr>
                      <m:t>𝛽</m:t>
                    </m:r>
                    <m:r>
                      <a:rPr lang="en-US" sz="2400" i="1">
                        <a:latin typeface="Cambria Math"/>
                      </a:rPr>
                      <m:t>𝐹</m:t>
                    </m:r>
                    <m:r>
                      <a:rPr lang="en-US" sz="2400" i="1">
                        <a:latin typeface="Cambria Math"/>
                      </a:rPr>
                      <m:t>):</m:t>
                    </m:r>
                    <m:r>
                      <a:rPr lang="en-US" sz="2400" b="0" i="0" smtClean="0">
                        <a:latin typeface="Cambria Math"/>
                      </a:rPr>
                      <m:t> </m:t>
                    </m:r>
                  </m:oMath>
                </a14:m>
                <a:r>
                  <a:rPr lang="en-US" sz="2400" dirty="0" smtClean="0"/>
                  <a:t>therapeutic </a:t>
                </a:r>
                <a:r>
                  <a:rPr lang="en-US" sz="2400" dirty="0"/>
                  <a:t>effect of Fas-c </a:t>
                </a:r>
                <a:r>
                  <a:rPr lang="en-US" sz="2400" dirty="0" smtClean="0"/>
                  <a:t>protein</a:t>
                </a:r>
              </a:p>
              <a:p>
                <a:pPr marL="0" indent="0">
                  <a:buNone/>
                </a:pPr>
                <a14:m>
                  <m:oMath xmlns:m="http://schemas.openxmlformats.org/officeDocument/2006/math">
                    <m:r>
                      <a:rPr lang="en-US" sz="2400" i="1">
                        <a:latin typeface="Cambria Math"/>
                      </a:rPr>
                      <m:t>𝛽</m:t>
                    </m:r>
                  </m:oMath>
                </a14:m>
                <a:r>
                  <a:rPr lang="en-US" sz="2400" dirty="0" smtClean="0"/>
                  <a:t> : killing rate of Fas-c</a:t>
                </a:r>
              </a:p>
              <a:p>
                <a:pPr marL="0" indent="0">
                  <a:buNone/>
                </a:pPr>
                <a:endParaRPr lang="en-US" dirty="0" smtClean="0">
                  <a:ea typeface="Times New Roman"/>
                </a:endParaRPr>
              </a:p>
              <a:p>
                <a:pPr marL="0" indent="0">
                  <a:buNone/>
                </a:pPr>
                <a:endParaRPr lang="en-US" dirty="0">
                  <a:ea typeface="Times New Roman"/>
                </a:endParaRPr>
              </a:p>
              <a:p>
                <a:pPr marL="0" indent="0">
                  <a:buNone/>
                </a:pPr>
                <a:endParaRPr lang="en-US" dirty="0">
                  <a:latin typeface="Times New Roman"/>
                  <a:ea typeface="Times New Roman"/>
                </a:endParaRPr>
              </a:p>
              <a:p>
                <a:pPr marL="0" indent="0">
                  <a:buNone/>
                </a:pPr>
                <a:endParaRPr lang="en-US" dirty="0">
                  <a:latin typeface="Times New Roman"/>
                  <a:ea typeface="Times New Roman"/>
                </a:endParaRPr>
              </a:p>
              <a:p>
                <a:pPr marL="0" indent="0">
                  <a:buNone/>
                </a:pPr>
                <a:endParaRPr lang="en-US" dirty="0" smtClean="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5055" y="1400089"/>
                <a:ext cx="7130145" cy="5319687"/>
              </a:xfrm>
              <a:blipFill rotWithShape="1">
                <a:blip r:embed="rId3"/>
                <a:stretch>
                  <a:fillRect l="-1282"/>
                </a:stretch>
              </a:blipFill>
            </p:spPr>
            <p:txBody>
              <a:bodyPr/>
              <a:lstStyle/>
              <a:p>
                <a:r>
                  <a:rPr lang="en-US">
                    <a:noFill/>
                  </a:rPr>
                  <a:t> </a:t>
                </a:r>
              </a:p>
            </p:txBody>
          </p:sp>
        </mc:Fallback>
      </mc:AlternateContent>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08566"/>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stretch>
            <a:fillRect/>
          </a:stretch>
        </p:blipFill>
        <p:spPr>
          <a:xfrm>
            <a:off x="6914847" y="2049472"/>
            <a:ext cx="4963027" cy="3007895"/>
          </a:xfrm>
          <a:prstGeom prst="rect">
            <a:avLst/>
          </a:prstGeom>
        </p:spPr>
      </p:pic>
      <p:sp>
        <p:nvSpPr>
          <p:cNvPr id="6" name="TextBox 5"/>
          <p:cNvSpPr txBox="1"/>
          <p:nvPr/>
        </p:nvSpPr>
        <p:spPr>
          <a:xfrm>
            <a:off x="7560516" y="4556980"/>
            <a:ext cx="1743740" cy="369332"/>
          </a:xfrm>
          <a:prstGeom prst="rect">
            <a:avLst/>
          </a:prstGeom>
          <a:noFill/>
        </p:spPr>
        <p:txBody>
          <a:bodyPr wrap="square" rtlCol="0">
            <a:spAutoFit/>
          </a:bodyPr>
          <a:lstStyle/>
          <a:p>
            <a:r>
              <a:rPr lang="en-US" dirty="0" smtClean="0"/>
              <a:t> </a:t>
            </a:r>
            <a:r>
              <a:rPr lang="en-US" sz="1400" dirty="0" smtClean="0"/>
              <a:t>Activation</a:t>
            </a:r>
            <a:endParaRPr lang="en-US" sz="1400" dirty="0"/>
          </a:p>
        </p:txBody>
      </p:sp>
    </p:spTree>
    <p:extLst>
      <p:ext uri="{BB962C8B-B14F-4D97-AF65-F5344CB8AC3E}">
        <p14:creationId xmlns:p14="http://schemas.microsoft.com/office/powerpoint/2010/main" val="2148743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699" y="0"/>
            <a:ext cx="10515600" cy="831273"/>
          </a:xfrm>
        </p:spPr>
        <p:txBody>
          <a:bodyPr/>
          <a:lstStyle/>
          <a:p>
            <a:pPr algn="ctr"/>
            <a:r>
              <a:rPr lang="en-US" b="1" dirty="0" smtClean="0">
                <a:solidFill>
                  <a:prstClr val="black"/>
                </a:solidFill>
              </a:rPr>
              <a:t>TNF-</a:t>
            </a:r>
            <a:r>
              <a:rPr lang="el-GR" b="1" dirty="0" smtClean="0">
                <a:solidFill>
                  <a:prstClr val="black"/>
                </a:solidFill>
              </a:rPr>
              <a:t>α</a:t>
            </a:r>
            <a:r>
              <a:rPr lang="en-US" b="1" dirty="0" smtClean="0">
                <a:solidFill>
                  <a:prstClr val="black"/>
                </a:solidFill>
              </a:rPr>
              <a:t> Dynamics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2769" y="2379546"/>
                <a:ext cx="5471464" cy="2156826"/>
              </a:xfrm>
            </p:spPr>
            <p:txBody>
              <a:bodyPr>
                <a:normAutofit/>
              </a:bodyPr>
              <a:lstStyle/>
              <a:p>
                <a:pPr marL="0" indent="0">
                  <a:buNone/>
                </a:pPr>
                <a14:m>
                  <m:oMathPara xmlns:m="http://schemas.openxmlformats.org/officeDocument/2006/math">
                    <m:oMathParaPr>
                      <m:jc m:val="left"/>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𝑑𝐴</m:t>
                          </m:r>
                        </m:num>
                        <m:den>
                          <m:r>
                            <a:rPr lang="en-US" sz="2400" i="1">
                              <a:latin typeface="Cambria Math" panose="02040503050406030204" pitchFamily="18" charset="0"/>
                            </a:rPr>
                            <m:t>𝑑𝑡</m:t>
                          </m:r>
                        </m:den>
                      </m:f>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𝐴</m:t>
                              </m:r>
                            </m:sub>
                          </m:sSub>
                          <m:r>
                            <a:rPr lang="en-US" sz="2400" i="1">
                              <a:latin typeface="Cambria Math" panose="02040503050406030204" pitchFamily="18" charset="0"/>
                            </a:rPr>
                            <m:t> </m:t>
                          </m:r>
                          <m:r>
                            <a:rPr lang="en-US" sz="2400" i="1">
                              <a:latin typeface="Cambria Math" panose="02040503050406030204" pitchFamily="18" charset="0"/>
                            </a:rPr>
                            <m:t>𝑇𝐸</m:t>
                          </m:r>
                        </m:num>
                        <m:den>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𝐴</m:t>
                              </m:r>
                            </m:sub>
                          </m:sSub>
                          <m:r>
                            <a:rPr lang="en-US" sz="2400" i="1">
                              <a:latin typeface="Cambria Math" panose="02040503050406030204" pitchFamily="18" charset="0"/>
                            </a:rPr>
                            <m:t>+</m:t>
                          </m:r>
                          <m:r>
                            <a:rPr lang="en-US" sz="2400" i="1">
                              <a:latin typeface="Cambria Math" panose="02040503050406030204" pitchFamily="18" charset="0"/>
                            </a:rPr>
                            <m:t>𝑇</m:t>
                          </m:r>
                        </m:den>
                      </m:f>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µ</m:t>
                          </m:r>
                        </m:e>
                        <m:sub>
                          <m:r>
                            <a:rPr lang="en-US" sz="2400" i="1">
                              <a:latin typeface="Cambria Math" panose="02040503050406030204" pitchFamily="18" charset="0"/>
                            </a:rPr>
                            <m:t>𝐴</m:t>
                          </m:r>
                        </m:sub>
                      </m:sSub>
                      <m:r>
                        <a:rPr lang="en-US" sz="2400" i="1">
                          <a:latin typeface="Cambria Math" panose="02040503050406030204" pitchFamily="18" charset="0"/>
                        </a:rPr>
                        <m:t> </m:t>
                      </m:r>
                      <m:r>
                        <a:rPr lang="en-US" sz="2400" i="1">
                          <a:latin typeface="Cambria Math" panose="02040503050406030204" pitchFamily="18" charset="0"/>
                        </a:rPr>
                        <m:t>𝐴</m:t>
                      </m:r>
                    </m:oMath>
                  </m:oMathPara>
                </a14:m>
                <a:endParaRPr lang="en-US" dirty="0" smtClean="0"/>
              </a:p>
              <a:p>
                <a:pPr marL="0" indent="0">
                  <a:buNone/>
                </a:pPr>
                <a:endParaRPr lang="en-US" dirty="0" smtClean="0"/>
              </a:p>
              <a:p>
                <a:pPr marL="0" indent="0">
                  <a:buNone/>
                </a:pPr>
                <a:r>
                  <a:rPr lang="en-US" sz="2000" dirty="0"/>
                  <a:t>TNF-α growth due </a:t>
                </a:r>
                <a:r>
                  <a:rPr lang="en-US" sz="2000" dirty="0" smtClean="0"/>
                  <a:t>to E(t</a:t>
                </a:r>
                <a:r>
                  <a:rPr lang="en-US" sz="2000" dirty="0"/>
                  <a:t>) in the presence of </a:t>
                </a:r>
                <a:r>
                  <a:rPr lang="en-US" sz="2000" dirty="0" smtClean="0"/>
                  <a:t>T(t)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2769" y="2379546"/>
                <a:ext cx="5471464" cy="2156826"/>
              </a:xfrm>
              <a:blipFill rotWithShape="1">
                <a:blip r:embed="rId3"/>
                <a:stretch>
                  <a:fillRect l="-1114"/>
                </a:stretch>
              </a:blipFill>
            </p:spPr>
            <p:txBody>
              <a:bodyPr/>
              <a:lstStyle/>
              <a:p>
                <a:r>
                  <a:rPr lang="en-US">
                    <a:noFill/>
                  </a:rPr>
                  <a:t> </a:t>
                </a:r>
              </a:p>
            </p:txBody>
          </p:sp>
        </mc:Fallback>
      </mc:AlternateContent>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08566"/>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stretch>
            <a:fillRect/>
          </a:stretch>
        </p:blipFill>
        <p:spPr>
          <a:xfrm>
            <a:off x="6500178" y="2049473"/>
            <a:ext cx="4963027" cy="3007895"/>
          </a:xfrm>
          <a:prstGeom prst="rect">
            <a:avLst/>
          </a:prstGeom>
        </p:spPr>
      </p:pic>
      <p:sp>
        <p:nvSpPr>
          <p:cNvPr id="11" name="TextBox 10"/>
          <p:cNvSpPr txBox="1"/>
          <p:nvPr/>
        </p:nvSpPr>
        <p:spPr>
          <a:xfrm>
            <a:off x="7152891" y="4564490"/>
            <a:ext cx="1743740" cy="369332"/>
          </a:xfrm>
          <a:prstGeom prst="rect">
            <a:avLst/>
          </a:prstGeom>
          <a:noFill/>
        </p:spPr>
        <p:txBody>
          <a:bodyPr wrap="square" rtlCol="0">
            <a:spAutoFit/>
          </a:bodyPr>
          <a:lstStyle/>
          <a:p>
            <a:r>
              <a:rPr lang="en-US" dirty="0" smtClean="0"/>
              <a:t> </a:t>
            </a:r>
            <a:r>
              <a:rPr lang="en-US" sz="1400" dirty="0" smtClean="0"/>
              <a:t>Activation</a:t>
            </a:r>
            <a:endParaRPr lang="en-US" sz="1400" dirty="0"/>
          </a:p>
        </p:txBody>
      </p:sp>
      <p:cxnSp>
        <p:nvCxnSpPr>
          <p:cNvPr id="13" name="Straight Connector 12"/>
          <p:cNvCxnSpPr/>
          <p:nvPr/>
        </p:nvCxnSpPr>
        <p:spPr>
          <a:xfrm>
            <a:off x="1169581" y="3168967"/>
            <a:ext cx="11695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339163" y="3009478"/>
            <a:ext cx="0" cy="1594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69581" y="3009478"/>
            <a:ext cx="0" cy="1594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743739" y="3168967"/>
            <a:ext cx="1" cy="55289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103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699" y="0"/>
            <a:ext cx="10515600" cy="831273"/>
          </a:xfrm>
        </p:spPr>
        <p:txBody>
          <a:bodyPr/>
          <a:lstStyle/>
          <a:p>
            <a:pPr algn="ctr"/>
            <a:r>
              <a:rPr lang="en-US" b="1" dirty="0" smtClean="0">
                <a:solidFill>
                  <a:prstClr val="black"/>
                </a:solidFill>
              </a:rPr>
              <a:t>Fas-c Dynamics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4548" y="2296791"/>
                <a:ext cx="6337006" cy="3508744"/>
              </a:xfrm>
            </p:spPr>
            <p:txBody>
              <a:bodyPr>
                <a:normAutofit/>
              </a:bodyPr>
              <a:lstStyle/>
              <a:p>
                <a:pPr marL="0" indent="0">
                  <a:buNone/>
                </a:pPr>
                <a14:m>
                  <m:oMathPara xmlns:m="http://schemas.openxmlformats.org/officeDocument/2006/math">
                    <m:oMathParaPr>
                      <m:jc m:val="left"/>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𝑑𝐹</m:t>
                          </m:r>
                        </m:num>
                        <m:den>
                          <m:r>
                            <a:rPr lang="en-US" sz="2400" i="1">
                              <a:latin typeface="Cambria Math" panose="02040503050406030204" pitchFamily="18" charset="0"/>
                            </a:rPr>
                            <m:t>𝑑𝑡</m:t>
                          </m:r>
                        </m:den>
                      </m:f>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𝑠𝑡</m:t>
                          </m:r>
                        </m:sub>
                      </m:sSub>
                      <m:r>
                        <a:rPr lang="en-US" sz="2400" i="1">
                          <a:latin typeface="Cambria Math" panose="02040503050406030204" pitchFamily="18" charset="0"/>
                        </a:rPr>
                        <m:t>−µ</m:t>
                      </m:r>
                      <m:r>
                        <a:rPr lang="en-US" sz="2400" i="1">
                          <a:latin typeface="Cambria Math" panose="02040503050406030204" pitchFamily="18" charset="0"/>
                        </a:rPr>
                        <m:t>𝐹</m:t>
                      </m:r>
                    </m:oMath>
                  </m:oMathPara>
                </a14:m>
                <a:endParaRPr lang="en-US" sz="3200" dirty="0" smtClean="0"/>
              </a:p>
              <a:p>
                <a:pPr marL="0" indent="0">
                  <a:buNone/>
                </a:pPr>
                <a:endParaRPr lang="en-US" sz="3200" dirty="0" smtClean="0"/>
              </a:p>
              <a:p>
                <a:pPr marL="0" indent="0">
                  <a:buNone/>
                </a:pP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𝐹</m:t>
                        </m:r>
                      </m:e>
                      <m:sub>
                        <m:r>
                          <a:rPr lang="en-US" sz="2400" i="1">
                            <a:latin typeface="Cambria Math"/>
                          </a:rPr>
                          <m:t>𝑠𝑡</m:t>
                        </m:r>
                      </m:sub>
                    </m:sSub>
                  </m:oMath>
                </a14:m>
                <a:r>
                  <a:rPr lang="en-US" sz="2400" dirty="0"/>
                  <a:t> </a:t>
                </a:r>
                <a:r>
                  <a:rPr lang="en-US" sz="2400" dirty="0" smtClean="0"/>
                  <a:t>:steady </a:t>
                </a:r>
                <a:r>
                  <a:rPr lang="en-US" sz="2400" dirty="0"/>
                  <a:t>state value of </a:t>
                </a:r>
                <a:r>
                  <a:rPr lang="en-US" sz="2400" dirty="0" smtClean="0"/>
                  <a:t>therapeutic protein </a:t>
                </a:r>
              </a:p>
              <a:p>
                <a:pPr marL="0" indent="0">
                  <a:buNone/>
                </a:pPr>
                <a:r>
                  <a:rPr lang="en-US" sz="2400" dirty="0" smtClean="0"/>
                  <a:t> </a:t>
                </a:r>
                <a14:m>
                  <m:oMath xmlns:m="http://schemas.openxmlformats.org/officeDocument/2006/math">
                    <m:r>
                      <a:rPr lang="en-US" sz="2400" i="1">
                        <a:latin typeface="Cambria Math"/>
                      </a:rPr>
                      <m:t>µ</m:t>
                    </m:r>
                    <m:r>
                      <a:rPr lang="en-US" sz="2400" i="1">
                        <a:latin typeface="Cambria Math"/>
                      </a:rPr>
                      <m:t>𝐹</m:t>
                    </m:r>
                  </m:oMath>
                </a14:m>
                <a:r>
                  <a:rPr lang="en-US" sz="2400" dirty="0"/>
                  <a:t> :</a:t>
                </a:r>
                <a:r>
                  <a:rPr lang="en-US" sz="2400" dirty="0" smtClean="0"/>
                  <a:t> </a:t>
                </a:r>
                <a:r>
                  <a:rPr lang="en-US" sz="2400" dirty="0"/>
                  <a:t>protein natural decay rate</a:t>
                </a: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4548" y="2296791"/>
                <a:ext cx="6337006" cy="3508744"/>
              </a:xfrm>
              <a:blipFill rotWithShape="1">
                <a:blip r:embed="rId3"/>
                <a:stretch>
                  <a:fillRect l="-192"/>
                </a:stretch>
              </a:blipFill>
            </p:spPr>
            <p:txBody>
              <a:bodyPr/>
              <a:lstStyle/>
              <a:p>
                <a:r>
                  <a:rPr lang="en-US">
                    <a:noFill/>
                  </a:rPr>
                  <a:t> </a:t>
                </a:r>
              </a:p>
            </p:txBody>
          </p:sp>
        </mc:Fallback>
      </mc:AlternateContent>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08566"/>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stretch>
            <a:fillRect/>
          </a:stretch>
        </p:blipFill>
        <p:spPr>
          <a:xfrm>
            <a:off x="6500177" y="2006942"/>
            <a:ext cx="4963027" cy="3007895"/>
          </a:xfrm>
          <a:prstGeom prst="rect">
            <a:avLst/>
          </a:prstGeom>
        </p:spPr>
      </p:pic>
      <p:sp>
        <p:nvSpPr>
          <p:cNvPr id="6" name="TextBox 5"/>
          <p:cNvSpPr txBox="1"/>
          <p:nvPr/>
        </p:nvSpPr>
        <p:spPr>
          <a:xfrm>
            <a:off x="7145846" y="4472553"/>
            <a:ext cx="1743740" cy="369332"/>
          </a:xfrm>
          <a:prstGeom prst="rect">
            <a:avLst/>
          </a:prstGeom>
          <a:noFill/>
        </p:spPr>
        <p:txBody>
          <a:bodyPr wrap="square" rtlCol="0">
            <a:spAutoFit/>
          </a:bodyPr>
          <a:lstStyle/>
          <a:p>
            <a:r>
              <a:rPr lang="en-US" dirty="0" smtClean="0"/>
              <a:t> </a:t>
            </a:r>
            <a:r>
              <a:rPr lang="en-US" sz="1400" dirty="0" smtClean="0"/>
              <a:t>Activation</a:t>
            </a:r>
            <a:endParaRPr lang="en-US" sz="1400" dirty="0"/>
          </a:p>
        </p:txBody>
      </p:sp>
    </p:spTree>
    <p:extLst>
      <p:ext uri="{BB962C8B-B14F-4D97-AF65-F5344CB8AC3E}">
        <p14:creationId xmlns:p14="http://schemas.microsoft.com/office/powerpoint/2010/main" val="3400539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18" y="0"/>
            <a:ext cx="10515600" cy="506740"/>
          </a:xfrm>
        </p:spPr>
        <p:txBody>
          <a:bodyPr>
            <a:noAutofit/>
          </a:bodyPr>
          <a:lstStyle/>
          <a:p>
            <a:pPr algn="ctr"/>
            <a:r>
              <a:rPr lang="en-US" sz="3200" b="1" dirty="0" smtClean="0"/>
              <a:t>Parameter Values </a:t>
            </a:r>
            <a:endParaRPr lang="en-US" sz="3200" b="1"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690866060"/>
                  </p:ext>
                </p:extLst>
              </p:nvPr>
            </p:nvGraphicFramePr>
            <p:xfrm>
              <a:off x="1744477" y="795484"/>
              <a:ext cx="8703045" cy="5852160"/>
            </p:xfrm>
            <a:graphic>
              <a:graphicData uri="http://schemas.openxmlformats.org/drawingml/2006/table">
                <a:tbl>
                  <a:tblPr firstRow="1" firstCol="1" bandRow="1"/>
                  <a:tblGrid>
                    <a:gridCol w="2901015"/>
                    <a:gridCol w="2901015"/>
                    <a:gridCol w="2901015"/>
                  </a:tblGrid>
                  <a:tr h="326476">
                    <a:tc>
                      <a:txBody>
                        <a:bodyPr/>
                        <a:lstStyle/>
                        <a:p>
                          <a:pPr marL="0" marR="0" indent="0" algn="ctr">
                            <a:lnSpc>
                              <a:spcPct val="200000"/>
                            </a:lnSpc>
                            <a:spcBef>
                              <a:spcPts val="0"/>
                            </a:spcBef>
                            <a:spcAft>
                              <a:spcPts val="0"/>
                            </a:spcAft>
                          </a:pPr>
                          <a:r>
                            <a:rPr lang="en-US" sz="1200" b="1" dirty="0">
                              <a:effectLst/>
                              <a:latin typeface="Times New Roman"/>
                              <a:ea typeface="Times New Roman"/>
                            </a:rPr>
                            <a:t>Parameter</a:t>
                          </a:r>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b="1" dirty="0">
                              <a:effectLst/>
                              <a:latin typeface="Times New Roman"/>
                              <a:ea typeface="Times New Roman"/>
                            </a:rPr>
                            <a:t>Description</a:t>
                          </a:r>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b="1" dirty="0">
                              <a:effectLst/>
                              <a:latin typeface="Times New Roman"/>
                              <a:ea typeface="Times New Roman"/>
                            </a:rPr>
                            <a:t>Value</a:t>
                          </a:r>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2685">
                    <a:tc>
                      <a:txBody>
                        <a:bodyPr/>
                        <a:lstStyle/>
                        <a:p>
                          <a:pPr marL="0" marR="0" indent="0" algn="ctr">
                            <a:lnSpc>
                              <a:spcPct val="200000"/>
                            </a:lnSpc>
                            <a:spcBef>
                              <a:spcPts val="0"/>
                            </a:spcBef>
                            <a:spcAft>
                              <a:spcPts val="0"/>
                            </a:spcAft>
                          </a:pPr>
                          <a:endParaRPr lang="en-US" sz="1200" i="1" dirty="0" smtClean="0">
                            <a:effectLst/>
                            <a:latin typeface="Cambria Math"/>
                            <a:ea typeface="Times New Roman"/>
                          </a:endParaRPr>
                        </a:p>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a:rPr>
                                    </m:ctrlPr>
                                  </m:sSubPr>
                                  <m:e>
                                    <m:r>
                                      <a:rPr lang="en-US" sz="1200" i="1">
                                        <a:effectLst/>
                                        <a:latin typeface="Cambria Math"/>
                                        <a:ea typeface="Times New Roman"/>
                                      </a:rPr>
                                      <m:t>𝑝</m:t>
                                    </m:r>
                                  </m:e>
                                  <m:sub>
                                    <m:r>
                                      <a:rPr lang="en-US" sz="1200" i="1">
                                        <a:effectLst/>
                                        <a:latin typeface="Cambria Math"/>
                                        <a:ea typeface="Times New Roman"/>
                                      </a:rPr>
                                      <m:t>𝐸</m:t>
                                    </m:r>
                                  </m:sub>
                                </m:sSub>
                              </m:oMath>
                            </m:oMathPara>
                          </a14:m>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dirty="0">
                              <a:effectLst/>
                              <a:latin typeface="Times New Roman"/>
                              <a:ea typeface="Times New Roman"/>
                            </a:rPr>
                            <a:t>Maximum rate of effector cell proliferation stimulated by TNF-α, TNF-α independent recruitment of effector cells</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14:m>
                            <m:oMath xmlns:m="http://schemas.openxmlformats.org/officeDocument/2006/math">
                              <m:r>
                                <a:rPr lang="en-US" sz="1200" i="1">
                                  <a:effectLst/>
                                  <a:latin typeface="Cambria Math"/>
                                  <a:ea typeface="Times New Roman"/>
                                </a:rPr>
                                <m:t>5 </m:t>
                              </m:r>
                              <m:sSup>
                                <m:sSupPr>
                                  <m:ctrlPr>
                                    <a:rPr lang="en-US" sz="1200" i="1">
                                      <a:effectLst/>
                                      <a:latin typeface="Cambria Math" panose="02040503050406030204" pitchFamily="18" charset="0"/>
                                      <a:ea typeface="Times New Roman"/>
                                    </a:rPr>
                                  </m:ctrlPr>
                                </m:sSupPr>
                                <m:e>
                                  <m:r>
                                    <a:rPr lang="en-US" sz="1200" i="1">
                                      <a:effectLst/>
                                      <a:latin typeface="Cambria Math"/>
                                      <a:ea typeface="Times New Roman"/>
                                    </a:rPr>
                                    <m:t>10</m:t>
                                  </m:r>
                                </m:e>
                                <m:sup>
                                  <m:r>
                                    <a:rPr lang="en-US" sz="1200" i="1">
                                      <a:effectLst/>
                                      <a:latin typeface="Cambria Math"/>
                                      <a:ea typeface="Times New Roman"/>
                                    </a:rPr>
                                    <m:t>−2</m:t>
                                  </m:r>
                                </m:sup>
                              </m:sSup>
                              <m:r>
                                <a:rPr lang="en-US" sz="1200" i="1">
                                  <a:effectLst/>
                                  <a:latin typeface="Cambria Math"/>
                                  <a:ea typeface="Times New Roman"/>
                                </a:rPr>
                                <m:t> </m:t>
                              </m:r>
                            </m:oMath>
                          </a14:m>
                          <a:r>
                            <a:rPr lang="en-US" sz="1200" dirty="0" smtClean="0">
                              <a:effectLst/>
                              <a:latin typeface="Times New Roman"/>
                              <a:ea typeface="Times New Roman"/>
                            </a:rPr>
                            <a:t>days</a:t>
                          </a:r>
                          <a:r>
                            <a:rPr lang="en-US" sz="1200" baseline="30000" dirty="0" smtClean="0">
                              <a:effectLst/>
                              <a:latin typeface="Times New Roman"/>
                              <a:ea typeface="Times New Roman"/>
                            </a:rPr>
                            <a:t>-1</a:t>
                          </a:r>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562">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a:rPr>
                                    </m:ctrlPr>
                                  </m:sSubPr>
                                  <m:e>
                                    <m:r>
                                      <a:rPr lang="en-US" sz="1200" i="1">
                                        <a:effectLst/>
                                        <a:latin typeface="Cambria Math"/>
                                        <a:ea typeface="Times New Roman"/>
                                      </a:rPr>
                                      <m:t>𝑔</m:t>
                                    </m:r>
                                  </m:e>
                                  <m:sub>
                                    <m:r>
                                      <a:rPr lang="en-US" sz="1200" i="1">
                                        <a:effectLst/>
                                        <a:latin typeface="Cambria Math"/>
                                        <a:ea typeface="Times New Roman"/>
                                      </a:rPr>
                                      <m:t>𝐸</m:t>
                                    </m:r>
                                  </m:sub>
                                </m:sSub>
                              </m:oMath>
                            </m:oMathPara>
                          </a14:m>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dirty="0">
                              <a:effectLst/>
                              <a:latin typeface="Times New Roman"/>
                              <a:ea typeface="Times New Roman"/>
                            </a:rPr>
                            <a:t>Half saturation constant, TNF-α on effector cells</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dirty="0">
                              <a:effectLst/>
                              <a:latin typeface="Times New Roman"/>
                              <a:ea typeface="Times New Roman"/>
                            </a:rPr>
                            <a:t>100-165 </a:t>
                          </a:r>
                          <a:r>
                            <a:rPr lang="en-US" sz="1200" dirty="0" smtClean="0">
                              <a:effectLst/>
                              <a:latin typeface="Times New Roman"/>
                              <a:ea typeface="Times New Roman"/>
                            </a:rPr>
                            <a:t>pg/ml</a:t>
                          </a:r>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135">
                    <a:tc>
                      <a:txBody>
                        <a:bodyPr/>
                        <a:lstStyle/>
                        <a:p>
                          <a:pPr marL="0" marR="0" indent="0" algn="ctr">
                            <a:lnSpc>
                              <a:spcPct val="200000"/>
                            </a:lnSpc>
                            <a:spcBef>
                              <a:spcPts val="0"/>
                            </a:spcBef>
                            <a:spcAft>
                              <a:spcPts val="0"/>
                            </a:spcAft>
                          </a:pPr>
                          <a:r>
                            <a:rPr lang="en-US" sz="1200" dirty="0">
                              <a:effectLst/>
                              <a:latin typeface="Times New Roman"/>
                              <a:ea typeface="Times New Roman"/>
                            </a:rPr>
                            <a:t>c</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dirty="0">
                              <a:effectLst/>
                              <a:latin typeface="Times New Roman"/>
                              <a:ea typeface="Times New Roman"/>
                            </a:rPr>
                            <a:t>Tumor antigenicity</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effectLst/>
                                    <a:latin typeface="Cambria Math"/>
                                    <a:ea typeface="Times New Roman"/>
                                  </a:rPr>
                                  <m:t>0≤</m:t>
                                </m:r>
                                <m:r>
                                  <a:rPr lang="en-US" sz="1200" i="1">
                                    <a:effectLst/>
                                    <a:latin typeface="Cambria Math"/>
                                    <a:ea typeface="Times New Roman"/>
                                  </a:rPr>
                                  <m:t>𝑐</m:t>
                                </m:r>
                                <m:r>
                                  <a:rPr lang="en-US" sz="1200" i="1">
                                    <a:effectLst/>
                                    <a:latin typeface="Cambria Math"/>
                                    <a:ea typeface="Times New Roman"/>
                                  </a:rPr>
                                  <m:t>≤0.05</m:t>
                                </m:r>
                              </m:oMath>
                            </m:oMathPara>
                          </a14:m>
                          <a:endParaRPr lang="en-US" sz="1200" dirty="0">
                            <a:effectLst/>
                            <a:latin typeface="Times New Roman"/>
                            <a:ea typeface="Times New Roman"/>
                          </a:endParaRPr>
                        </a:p>
                        <a:p>
                          <a:pPr marL="0" marR="0" indent="0" algn="ctr">
                            <a:lnSpc>
                              <a:spcPct val="200000"/>
                            </a:lnSpc>
                            <a:spcBef>
                              <a:spcPts val="0"/>
                            </a:spcBef>
                            <a:spcAft>
                              <a:spcPts val="0"/>
                            </a:spcAft>
                          </a:pPr>
                          <a:r>
                            <a:rPr lang="en-US" sz="1200" dirty="0">
                              <a:effectLst/>
                              <a:latin typeface="Times New Roman"/>
                              <a:ea typeface="Times New Roman"/>
                            </a:rPr>
                            <a:t> </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2685">
                    <a:tc>
                      <a:txBody>
                        <a:bodyPr/>
                        <a:lstStyle/>
                        <a:p>
                          <a:pPr marL="0" marR="0" indent="0" algn="ctr">
                            <a:lnSpc>
                              <a:spcPct val="200000"/>
                            </a:lnSpc>
                            <a:spcBef>
                              <a:spcPts val="0"/>
                            </a:spcBef>
                            <a:spcAft>
                              <a:spcPts val="0"/>
                            </a:spcAft>
                          </a:pPr>
                          <a:endParaRPr lang="en-US" sz="1200" i="1" dirty="0" smtClean="0">
                            <a:effectLst/>
                            <a:latin typeface="Cambria Math"/>
                            <a:ea typeface="Times New Roman"/>
                          </a:endParaRPr>
                        </a:p>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a:rPr>
                                    </m:ctrlPr>
                                  </m:sSubPr>
                                  <m:e>
                                    <m:r>
                                      <a:rPr lang="en-US" sz="1200" i="1">
                                        <a:effectLst/>
                                        <a:latin typeface="Cambria Math"/>
                                        <a:ea typeface="Times New Roman"/>
                                      </a:rPr>
                                      <m:t>µ</m:t>
                                    </m:r>
                                  </m:e>
                                  <m:sub>
                                    <m:r>
                                      <a:rPr lang="en-US" sz="1200" i="1">
                                        <a:effectLst/>
                                        <a:latin typeface="Cambria Math"/>
                                        <a:ea typeface="Times New Roman"/>
                                      </a:rPr>
                                      <m:t>𝐸</m:t>
                                    </m:r>
                                  </m:sub>
                                </m:sSub>
                              </m:oMath>
                            </m:oMathPara>
                          </a14:m>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dirty="0">
                              <a:effectLst/>
                              <a:latin typeface="Times New Roman"/>
                              <a:ea typeface="Times New Roman"/>
                            </a:rPr>
                            <a:t>Effector cells have natural lifespan of </a:t>
                          </a:r>
                          <a14:m>
                            <m:oMath xmlns:m="http://schemas.openxmlformats.org/officeDocument/2006/math">
                              <m:r>
                                <a:rPr lang="en-US" sz="1200" i="1">
                                  <a:effectLst/>
                                  <a:latin typeface="Cambria Math"/>
                                  <a:ea typeface="Times New Roman"/>
                                </a:rPr>
                                <m:t>1/</m:t>
                              </m:r>
                              <m:sSub>
                                <m:sSubPr>
                                  <m:ctrlPr>
                                    <a:rPr lang="en-US" sz="1200" i="1">
                                      <a:effectLst/>
                                      <a:latin typeface="Cambria Math" panose="02040503050406030204" pitchFamily="18" charset="0"/>
                                      <a:ea typeface="Times New Roman"/>
                                    </a:rPr>
                                  </m:ctrlPr>
                                </m:sSubPr>
                                <m:e>
                                  <m:r>
                                    <a:rPr lang="en-US" sz="1200" i="1">
                                      <a:effectLst/>
                                      <a:latin typeface="Cambria Math"/>
                                      <a:ea typeface="Times New Roman"/>
                                    </a:rPr>
                                    <m:t>µ</m:t>
                                  </m:r>
                                </m:e>
                                <m:sub>
                                  <m:r>
                                    <a:rPr lang="en-US" sz="1200" i="1">
                                      <a:effectLst/>
                                      <a:latin typeface="Cambria Math"/>
                                      <a:ea typeface="Times New Roman"/>
                                    </a:rPr>
                                    <m:t>𝐸</m:t>
                                  </m:r>
                                </m:sub>
                              </m:sSub>
                            </m:oMath>
                          </a14:m>
                          <a:r>
                            <a:rPr lang="en-US" sz="1200" dirty="0">
                              <a:effectLst/>
                              <a:latin typeface="Times New Roman"/>
                              <a:ea typeface="Times New Roman"/>
                            </a:rPr>
                            <a:t> days</a:t>
                          </a:r>
                        </a:p>
                        <a:p>
                          <a:pPr marL="0" marR="0" indent="0">
                            <a:lnSpc>
                              <a:spcPct val="200000"/>
                            </a:lnSpc>
                            <a:spcBef>
                              <a:spcPts val="0"/>
                            </a:spcBef>
                            <a:spcAft>
                              <a:spcPts val="0"/>
                            </a:spcAft>
                          </a:pPr>
                          <a:r>
                            <a:rPr lang="en-US" sz="1200" dirty="0">
                              <a:effectLst/>
                              <a:latin typeface="Times New Roman"/>
                              <a:ea typeface="Times New Roman"/>
                            </a:rPr>
                            <a:t> </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dirty="0">
                              <a:effectLst/>
                              <a:latin typeface="Times New Roman"/>
                              <a:ea typeface="Times New Roman"/>
                            </a:rPr>
                            <a:t>0.03 </a:t>
                          </a:r>
                          <a:r>
                            <a:rPr lang="en-US" sz="1200" dirty="0" smtClean="0">
                              <a:effectLst/>
                              <a:latin typeface="Times New Roman"/>
                              <a:ea typeface="Times New Roman"/>
                            </a:rPr>
                            <a:t>days</a:t>
                          </a:r>
                          <a:r>
                            <a:rPr lang="en-US" sz="1200" baseline="30000" dirty="0" smtClean="0">
                              <a:effectLst/>
                              <a:latin typeface="Times New Roman"/>
                              <a:ea typeface="Times New Roman"/>
                            </a:rPr>
                            <a:t>-1</a:t>
                          </a:r>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562">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effectLst/>
                                    <a:latin typeface="Cambria Math"/>
                                    <a:ea typeface="Times New Roman"/>
                                  </a:rPr>
                                  <m:t>𝑟</m:t>
                                </m:r>
                              </m:oMath>
                            </m:oMathPara>
                          </a14:m>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dirty="0">
                              <a:effectLst/>
                              <a:latin typeface="Times New Roman"/>
                              <a:ea typeface="Times New Roman"/>
                            </a:rPr>
                            <a:t>Intrinsic tumor growth rate</a:t>
                          </a:r>
                        </a:p>
                        <a:p>
                          <a:pPr marL="0" marR="0" indent="0">
                            <a:lnSpc>
                              <a:spcPct val="200000"/>
                            </a:lnSpc>
                            <a:spcBef>
                              <a:spcPts val="0"/>
                            </a:spcBef>
                            <a:spcAft>
                              <a:spcPts val="0"/>
                            </a:spcAft>
                          </a:pPr>
                          <a:r>
                            <a:rPr lang="en-US" sz="1200" dirty="0">
                              <a:effectLst/>
                              <a:latin typeface="Times New Roman"/>
                              <a:ea typeface="Times New Roman"/>
                            </a:rPr>
                            <a:t> </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dirty="0">
                              <a:effectLst/>
                              <a:latin typeface="Times New Roman"/>
                              <a:ea typeface="Times New Roman"/>
                            </a:rPr>
                            <a:t>0.18 </a:t>
                          </a:r>
                          <a:r>
                            <a:rPr lang="en-US" sz="1200" dirty="0" smtClean="0">
                              <a:effectLst/>
                              <a:latin typeface="Times New Roman"/>
                              <a:ea typeface="Times New Roman"/>
                            </a:rPr>
                            <a:t>days</a:t>
                          </a:r>
                          <a:r>
                            <a:rPr lang="en-US" sz="1200" baseline="30000" dirty="0" smtClean="0">
                              <a:effectLst/>
                              <a:latin typeface="Times New Roman"/>
                              <a:ea typeface="Times New Roman"/>
                            </a:rPr>
                            <a:t>-1</a:t>
                          </a:r>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718">
                    <a:tc>
                      <a:txBody>
                        <a:bodyPr/>
                        <a:lstStyle/>
                        <a:p>
                          <a:pPr marL="0" marR="0" indent="0" algn="ctr">
                            <a:lnSpc>
                              <a:spcPct val="200000"/>
                            </a:lnSpc>
                            <a:spcBef>
                              <a:spcPts val="0"/>
                            </a:spcBef>
                            <a:spcAft>
                              <a:spcPts val="0"/>
                            </a:spcAft>
                          </a:pPr>
                          <a:r>
                            <a:rPr lang="en-US" sz="1200" dirty="0">
                              <a:effectLst/>
                              <a:latin typeface="Times New Roman"/>
                              <a:ea typeface="Times New Roman"/>
                            </a:rPr>
                            <a:t>b</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dirty="0">
                              <a:effectLst/>
                              <a:latin typeface="Times New Roman"/>
                              <a:ea typeface="Times New Roman"/>
                            </a:rPr>
                            <a:t>1/b is carrying capacity of tumor</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a:effectLst/>
                                        <a:latin typeface="Cambria Math" panose="02040503050406030204" pitchFamily="18" charset="0"/>
                                        <a:ea typeface="Times New Roman"/>
                                      </a:rPr>
                                    </m:ctrlPr>
                                  </m:sSupPr>
                                  <m:e>
                                    <m:r>
                                      <a:rPr lang="en-US" sz="1200" i="1">
                                        <a:effectLst/>
                                        <a:latin typeface="Cambria Math"/>
                                        <a:ea typeface="Times New Roman"/>
                                      </a:rPr>
                                      <m:t>10</m:t>
                                    </m:r>
                                  </m:e>
                                  <m:sup>
                                    <m:r>
                                      <a:rPr lang="en-US" sz="1200" i="1">
                                        <a:effectLst/>
                                        <a:latin typeface="Cambria Math"/>
                                        <a:ea typeface="Times New Roman"/>
                                      </a:rPr>
                                      <m:t>−9</m:t>
                                    </m:r>
                                  </m:sup>
                                </m:sSup>
                              </m:oMath>
                            </m:oMathPara>
                          </a14:m>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562">
                    <a:tc>
                      <a:txBody>
                        <a:bodyPr/>
                        <a:lstStyle/>
                        <a:p>
                          <a:pPr marL="0" marR="0" indent="0" algn="ctr">
                            <a:lnSpc>
                              <a:spcPct val="200000"/>
                            </a:lnSpc>
                            <a:spcBef>
                              <a:spcPts val="0"/>
                            </a:spcBef>
                            <a:spcAft>
                              <a:spcPts val="0"/>
                            </a:spcAft>
                          </a:pPr>
                          <a:r>
                            <a:rPr lang="en-US" sz="1200" dirty="0">
                              <a:effectLst/>
                              <a:latin typeface="Times New Roman"/>
                              <a:ea typeface="Times New Roman"/>
                            </a:rPr>
                            <a:t>a</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dirty="0">
                              <a:effectLst/>
                              <a:latin typeface="Times New Roman"/>
                              <a:ea typeface="Times New Roman"/>
                            </a:rPr>
                            <a:t>Immune-effector cell interaction rate</a:t>
                          </a:r>
                        </a:p>
                        <a:p>
                          <a:pPr marL="0" marR="0" indent="0">
                            <a:lnSpc>
                              <a:spcPct val="200000"/>
                            </a:lnSpc>
                            <a:spcBef>
                              <a:spcPts val="0"/>
                            </a:spcBef>
                            <a:spcAft>
                              <a:spcPts val="0"/>
                            </a:spcAft>
                          </a:pPr>
                          <a:r>
                            <a:rPr lang="en-US" sz="1200" dirty="0">
                              <a:effectLst/>
                              <a:latin typeface="Times New Roman"/>
                              <a:ea typeface="Times New Roman"/>
                            </a:rPr>
                            <a:t> </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dirty="0" smtClean="0">
                              <a:effectLst/>
                              <a:latin typeface="Times New Roman"/>
                              <a:ea typeface="Times New Roman"/>
                            </a:rPr>
                            <a:t>1</a:t>
                          </a:r>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690866060"/>
                  </p:ext>
                </p:extLst>
              </p:nvPr>
            </p:nvGraphicFramePr>
            <p:xfrm>
              <a:off x="1744477" y="795484"/>
              <a:ext cx="8703045" cy="5684901"/>
            </p:xfrm>
            <a:graphic>
              <a:graphicData uri="http://schemas.openxmlformats.org/drawingml/2006/table">
                <a:tbl>
                  <a:tblPr firstRow="1" firstCol="1" bandRow="1"/>
                  <a:tblGrid>
                    <a:gridCol w="2901015"/>
                    <a:gridCol w="2901015"/>
                    <a:gridCol w="2901015"/>
                  </a:tblGrid>
                  <a:tr h="365760">
                    <a:tc>
                      <a:txBody>
                        <a:bodyPr/>
                        <a:lstStyle/>
                        <a:p>
                          <a:pPr marL="0" marR="0" indent="0" algn="ctr">
                            <a:lnSpc>
                              <a:spcPct val="200000"/>
                            </a:lnSpc>
                            <a:spcBef>
                              <a:spcPts val="0"/>
                            </a:spcBef>
                            <a:spcAft>
                              <a:spcPts val="0"/>
                            </a:spcAft>
                          </a:pPr>
                          <a:r>
                            <a:rPr lang="en-US" sz="1200" b="1" dirty="0">
                              <a:effectLst/>
                              <a:latin typeface="Times New Roman"/>
                              <a:ea typeface="Times New Roman"/>
                            </a:rPr>
                            <a:t>Parameter</a:t>
                          </a:r>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b="1" dirty="0">
                              <a:effectLst/>
                              <a:latin typeface="Times New Roman"/>
                              <a:ea typeface="Times New Roman"/>
                            </a:rPr>
                            <a:t>Description</a:t>
                          </a:r>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b="1" dirty="0">
                              <a:effectLst/>
                              <a:latin typeface="Times New Roman"/>
                              <a:ea typeface="Times New Roman"/>
                            </a:rPr>
                            <a:t>Value</a:t>
                          </a:r>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280">
                    <a:tc>
                      <a:txBody>
                        <a:bodyPr/>
                        <a:lstStyle/>
                        <a:p>
                          <a:endParaRPr lang="en-US"/>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t="-33333" r="-200000" b="-385556"/>
                          </a:stretch>
                        </a:blipFill>
                      </a:tcPr>
                    </a:tc>
                    <a:tc>
                      <a:txBody>
                        <a:bodyPr/>
                        <a:lstStyle/>
                        <a:p>
                          <a:pPr marL="0" marR="0" indent="0">
                            <a:lnSpc>
                              <a:spcPct val="200000"/>
                            </a:lnSpc>
                            <a:spcBef>
                              <a:spcPts val="0"/>
                            </a:spcBef>
                            <a:spcAft>
                              <a:spcPts val="0"/>
                            </a:spcAft>
                          </a:pPr>
                          <a:r>
                            <a:rPr lang="en-US" sz="1200" dirty="0">
                              <a:effectLst/>
                              <a:latin typeface="Times New Roman"/>
                              <a:ea typeface="Times New Roman"/>
                            </a:rPr>
                            <a:t>Maximum rate of effector cell proliferation stimulated by TNF-α, TNF-α independent recruitment of effector cells</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200000" t="-33333" b="-385556"/>
                          </a:stretch>
                        </a:blipFill>
                      </a:tcPr>
                    </a:tc>
                  </a:tr>
                  <a:tr h="731520">
                    <a:tc>
                      <a:txBody>
                        <a:bodyPr/>
                        <a:lstStyle/>
                        <a:p>
                          <a:endParaRPr lang="en-US"/>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t="-200000" r="-200000" b="-478333"/>
                          </a:stretch>
                        </a:blipFill>
                      </a:tcPr>
                    </a:tc>
                    <a:tc>
                      <a:txBody>
                        <a:bodyPr/>
                        <a:lstStyle/>
                        <a:p>
                          <a:pPr marL="0" marR="0" indent="0">
                            <a:lnSpc>
                              <a:spcPct val="200000"/>
                            </a:lnSpc>
                            <a:spcBef>
                              <a:spcPts val="0"/>
                            </a:spcBef>
                            <a:spcAft>
                              <a:spcPts val="0"/>
                            </a:spcAft>
                          </a:pPr>
                          <a:r>
                            <a:rPr lang="en-US" sz="1200" dirty="0">
                              <a:effectLst/>
                              <a:latin typeface="Times New Roman"/>
                              <a:ea typeface="Times New Roman"/>
                            </a:rPr>
                            <a:t>Half saturation constant, TNF-α on effector cells</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dirty="0">
                              <a:effectLst/>
                              <a:latin typeface="Times New Roman"/>
                              <a:ea typeface="Times New Roman"/>
                            </a:rPr>
                            <a:t>100-165 </a:t>
                          </a:r>
                          <a:r>
                            <a:rPr lang="en-US" sz="1200" dirty="0" smtClean="0">
                              <a:effectLst/>
                              <a:latin typeface="Times New Roman"/>
                              <a:ea typeface="Times New Roman"/>
                            </a:rPr>
                            <a:t>pg/ml</a:t>
                          </a:r>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767">
                    <a:tc>
                      <a:txBody>
                        <a:bodyPr/>
                        <a:lstStyle/>
                        <a:p>
                          <a:pPr marL="0" marR="0" indent="0" algn="ctr">
                            <a:lnSpc>
                              <a:spcPct val="200000"/>
                            </a:lnSpc>
                            <a:spcBef>
                              <a:spcPts val="0"/>
                            </a:spcBef>
                            <a:spcAft>
                              <a:spcPts val="0"/>
                            </a:spcAft>
                          </a:pPr>
                          <a:r>
                            <a:rPr lang="en-US" sz="1200" dirty="0">
                              <a:effectLst/>
                              <a:latin typeface="Times New Roman"/>
                              <a:ea typeface="Times New Roman"/>
                            </a:rPr>
                            <a:t>c</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dirty="0">
                              <a:effectLst/>
                              <a:latin typeface="Times New Roman"/>
                              <a:ea typeface="Times New Roman"/>
                            </a:rPr>
                            <a:t>Tumor antigenicity</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200000" t="-324324" b="-417117"/>
                          </a:stretch>
                        </a:blipFill>
                      </a:tcPr>
                    </a:tc>
                  </a:tr>
                  <a:tr h="1097280">
                    <a:tc>
                      <a:txBody>
                        <a:bodyPr/>
                        <a:lstStyle/>
                        <a:p>
                          <a:endParaRPr lang="en-US"/>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t="-261667" r="-200000" b="-157222"/>
                          </a:stretch>
                        </a:blipFill>
                      </a:tcPr>
                    </a:tc>
                    <a:tc>
                      <a:txBody>
                        <a:bodyPr/>
                        <a:lstStyle/>
                        <a:p>
                          <a:endParaRPr lang="en-US"/>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100000" t="-261667" r="-100000" b="-157222"/>
                          </a:stretch>
                        </a:blipFill>
                      </a:tcPr>
                    </a:tc>
                    <a:tc>
                      <a:txBody>
                        <a:bodyPr/>
                        <a:lstStyle/>
                        <a:p>
                          <a:pPr marL="0" marR="0" indent="0" algn="ctr">
                            <a:lnSpc>
                              <a:spcPct val="200000"/>
                            </a:lnSpc>
                            <a:spcBef>
                              <a:spcPts val="0"/>
                            </a:spcBef>
                            <a:spcAft>
                              <a:spcPts val="0"/>
                            </a:spcAft>
                          </a:pPr>
                          <a:r>
                            <a:rPr lang="en-US" sz="1200" dirty="0">
                              <a:effectLst/>
                              <a:latin typeface="Times New Roman"/>
                              <a:ea typeface="Times New Roman"/>
                            </a:rPr>
                            <a:t>0.03 </a:t>
                          </a:r>
                          <a:r>
                            <a:rPr lang="en-US" sz="1200" dirty="0" smtClean="0">
                              <a:effectLst/>
                              <a:latin typeface="Times New Roman"/>
                              <a:ea typeface="Times New Roman"/>
                            </a:rPr>
                            <a:t>days</a:t>
                          </a:r>
                          <a:r>
                            <a:rPr lang="en-US" sz="1200" baseline="30000" dirty="0" smtClean="0">
                              <a:effectLst/>
                              <a:latin typeface="Times New Roman"/>
                              <a:ea typeface="Times New Roman"/>
                            </a:rPr>
                            <a:t>-1</a:t>
                          </a:r>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767">
                    <a:tc>
                      <a:txBody>
                        <a:bodyPr/>
                        <a:lstStyle/>
                        <a:p>
                          <a:endParaRPr lang="en-US"/>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t="-586486" r="-200000" b="-154955"/>
                          </a:stretch>
                        </a:blipFill>
                      </a:tcPr>
                    </a:tc>
                    <a:tc>
                      <a:txBody>
                        <a:bodyPr/>
                        <a:lstStyle/>
                        <a:p>
                          <a:pPr marL="0" marR="0" indent="0">
                            <a:lnSpc>
                              <a:spcPct val="200000"/>
                            </a:lnSpc>
                            <a:spcBef>
                              <a:spcPts val="0"/>
                            </a:spcBef>
                            <a:spcAft>
                              <a:spcPts val="0"/>
                            </a:spcAft>
                          </a:pPr>
                          <a:r>
                            <a:rPr lang="en-US" sz="1200" dirty="0">
                              <a:effectLst/>
                              <a:latin typeface="Times New Roman"/>
                              <a:ea typeface="Times New Roman"/>
                            </a:rPr>
                            <a:t>Intrinsic tumor growth rate</a:t>
                          </a:r>
                        </a:p>
                        <a:p>
                          <a:pPr marL="0" marR="0" indent="0">
                            <a:lnSpc>
                              <a:spcPct val="200000"/>
                            </a:lnSpc>
                            <a:spcBef>
                              <a:spcPts val="0"/>
                            </a:spcBef>
                            <a:spcAft>
                              <a:spcPts val="0"/>
                            </a:spcAft>
                          </a:pPr>
                          <a:r>
                            <a:rPr lang="en-US" sz="1200" dirty="0">
                              <a:effectLst/>
                              <a:latin typeface="Times New Roman"/>
                              <a:ea typeface="Times New Roman"/>
                            </a:rPr>
                            <a:t> </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dirty="0">
                              <a:effectLst/>
                              <a:latin typeface="Times New Roman"/>
                              <a:ea typeface="Times New Roman"/>
                            </a:rPr>
                            <a:t>0.18 </a:t>
                          </a:r>
                          <a:r>
                            <a:rPr lang="en-US" sz="1200" dirty="0" smtClean="0">
                              <a:effectLst/>
                              <a:latin typeface="Times New Roman"/>
                              <a:ea typeface="Times New Roman"/>
                            </a:rPr>
                            <a:t>days</a:t>
                          </a:r>
                          <a:r>
                            <a:rPr lang="en-US" sz="1200" baseline="30000" dirty="0" smtClean="0">
                              <a:effectLst/>
                              <a:latin typeface="Times New Roman"/>
                              <a:ea typeface="Times New Roman"/>
                            </a:rPr>
                            <a:t>-1</a:t>
                          </a:r>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indent="0" algn="ctr">
                            <a:lnSpc>
                              <a:spcPct val="200000"/>
                            </a:lnSpc>
                            <a:spcBef>
                              <a:spcPts val="0"/>
                            </a:spcBef>
                            <a:spcAft>
                              <a:spcPts val="0"/>
                            </a:spcAft>
                          </a:pPr>
                          <a:r>
                            <a:rPr lang="en-US" sz="1200" dirty="0">
                              <a:effectLst/>
                              <a:latin typeface="Times New Roman"/>
                              <a:ea typeface="Times New Roman"/>
                            </a:rPr>
                            <a:t>b</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dirty="0">
                              <a:effectLst/>
                              <a:latin typeface="Times New Roman"/>
                              <a:ea typeface="Times New Roman"/>
                            </a:rPr>
                            <a:t>1/b is carrying capacity of tumor</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200000" t="-1270000" b="-186667"/>
                          </a:stretch>
                        </a:blipFill>
                      </a:tcPr>
                    </a:tc>
                  </a:tr>
                  <a:tr h="675767">
                    <a:tc>
                      <a:txBody>
                        <a:bodyPr/>
                        <a:lstStyle/>
                        <a:p>
                          <a:pPr marL="0" marR="0" indent="0" algn="ctr">
                            <a:lnSpc>
                              <a:spcPct val="200000"/>
                            </a:lnSpc>
                            <a:spcBef>
                              <a:spcPts val="0"/>
                            </a:spcBef>
                            <a:spcAft>
                              <a:spcPts val="0"/>
                            </a:spcAft>
                          </a:pPr>
                          <a:r>
                            <a:rPr lang="en-US" sz="1200" dirty="0">
                              <a:effectLst/>
                              <a:latin typeface="Times New Roman"/>
                              <a:ea typeface="Times New Roman"/>
                            </a:rPr>
                            <a:t>a</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dirty="0">
                              <a:effectLst/>
                              <a:latin typeface="Times New Roman"/>
                              <a:ea typeface="Times New Roman"/>
                            </a:rPr>
                            <a:t>Immune-effector cell interaction rate</a:t>
                          </a:r>
                        </a:p>
                        <a:p>
                          <a:pPr marL="0" marR="0" indent="0">
                            <a:lnSpc>
                              <a:spcPct val="200000"/>
                            </a:lnSpc>
                            <a:spcBef>
                              <a:spcPts val="0"/>
                            </a:spcBef>
                            <a:spcAft>
                              <a:spcPts val="0"/>
                            </a:spcAft>
                          </a:pPr>
                          <a:r>
                            <a:rPr lang="en-US" sz="1200" dirty="0">
                              <a:effectLst/>
                              <a:latin typeface="Times New Roman"/>
                              <a:ea typeface="Times New Roman"/>
                            </a:rPr>
                            <a:t> </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dirty="0" smtClean="0">
                              <a:effectLst/>
                              <a:latin typeface="Times New Roman"/>
                              <a:ea typeface="Times New Roman"/>
                            </a:rPr>
                            <a:t>1</a:t>
                          </a:r>
                          <a:endParaRPr lang="en-US" sz="1200" dirty="0">
                            <a:effectLst/>
                            <a:latin typeface="Times New Roman"/>
                            <a:ea typeface="Times New Roman"/>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8782"/>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548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32" y="1"/>
            <a:ext cx="10515600" cy="508782"/>
          </a:xfrm>
        </p:spPr>
        <p:txBody>
          <a:bodyPr>
            <a:noAutofit/>
          </a:bodyPr>
          <a:lstStyle/>
          <a:p>
            <a:pPr algn="ctr"/>
            <a:r>
              <a:rPr lang="en-US" sz="3200" b="1" dirty="0">
                <a:solidFill>
                  <a:prstClr val="black"/>
                </a:solidFill>
              </a:rPr>
              <a:t>Parameter </a:t>
            </a:r>
            <a:r>
              <a:rPr lang="en-US" sz="3200" b="1" dirty="0" smtClean="0">
                <a:solidFill>
                  <a:prstClr val="black"/>
                </a:solidFill>
              </a:rPr>
              <a:t>Values (cont’d) </a:t>
            </a:r>
            <a:endParaRPr lang="en-US"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782"/>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824274771"/>
                  </p:ext>
                </p:extLst>
              </p:nvPr>
            </p:nvGraphicFramePr>
            <p:xfrm>
              <a:off x="1929151" y="827108"/>
              <a:ext cx="8333697" cy="5856351"/>
            </p:xfrm>
            <a:graphic>
              <a:graphicData uri="http://schemas.openxmlformats.org/drawingml/2006/table">
                <a:tbl>
                  <a:tblPr firstRow="1" firstCol="1" bandRow="1"/>
                  <a:tblGrid>
                    <a:gridCol w="2777899"/>
                    <a:gridCol w="2777899"/>
                    <a:gridCol w="2777899"/>
                  </a:tblGrid>
                  <a:tr h="293189">
                    <a:tc>
                      <a:txBody>
                        <a:bodyPr/>
                        <a:lstStyle/>
                        <a:p>
                          <a:pPr marL="0" marR="0" indent="0" algn="ctr">
                            <a:lnSpc>
                              <a:spcPct val="200000"/>
                            </a:lnSpc>
                            <a:spcBef>
                              <a:spcPts val="0"/>
                            </a:spcBef>
                            <a:spcAft>
                              <a:spcPts val="0"/>
                            </a:spcAft>
                          </a:pPr>
                          <a:r>
                            <a:rPr lang="en-US" sz="1200" b="1" dirty="0" smtClean="0">
                              <a:effectLst/>
                              <a:latin typeface="Times New Roman"/>
                              <a:ea typeface="Times New Roman"/>
                            </a:rPr>
                            <a:t>Parameter</a:t>
                          </a:r>
                          <a:endParaRPr lang="en-US" sz="1200" b="1"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b="1" dirty="0" smtClean="0">
                              <a:effectLst/>
                              <a:latin typeface="Times New Roman"/>
                              <a:ea typeface="Times New Roman"/>
                            </a:rPr>
                            <a:t>Description</a:t>
                          </a:r>
                          <a:endParaRPr lang="en-US" sz="1200" b="1"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b="1" dirty="0" smtClean="0">
                              <a:effectLst/>
                              <a:latin typeface="Times New Roman"/>
                              <a:ea typeface="Times New Roman"/>
                            </a:rPr>
                            <a:t>Value</a:t>
                          </a:r>
                          <a:endParaRPr lang="en-US" sz="1200" b="1"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89">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a:rPr>
                                    </m:ctrlPr>
                                  </m:sSubPr>
                                  <m:e>
                                    <m:r>
                                      <a:rPr lang="en-US" sz="1200" i="1">
                                        <a:effectLst/>
                                        <a:latin typeface="Cambria Math"/>
                                        <a:ea typeface="Times New Roman"/>
                                      </a:rPr>
                                      <m:t>𝑔</m:t>
                                    </m:r>
                                  </m:e>
                                  <m:sub>
                                    <m:r>
                                      <a:rPr lang="en-US" sz="1200" i="1">
                                        <a:effectLst/>
                                        <a:latin typeface="Cambria Math"/>
                                        <a:ea typeface="Times New Roman"/>
                                      </a:rPr>
                                      <m:t>𝑇</m:t>
                                    </m:r>
                                  </m:sub>
                                </m:sSub>
                              </m:oMath>
                            </m:oMathPara>
                          </a14:m>
                          <a:endParaRPr lang="en-US" sz="1200"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dirty="0">
                              <a:effectLst/>
                              <a:latin typeface="Times New Roman"/>
                              <a:ea typeface="Times New Roman"/>
                            </a:rPr>
                            <a:t>Half saturation constant</a:t>
                          </a: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a:effectLst/>
                                        <a:latin typeface="Cambria Math" panose="02040503050406030204" pitchFamily="18" charset="0"/>
                                        <a:ea typeface="Times New Roman"/>
                                      </a:rPr>
                                    </m:ctrlPr>
                                  </m:sSupPr>
                                  <m:e>
                                    <m:r>
                                      <a:rPr lang="en-US" sz="1200" i="1">
                                        <a:effectLst/>
                                        <a:latin typeface="Cambria Math"/>
                                        <a:ea typeface="Times New Roman"/>
                                      </a:rPr>
                                      <m:t>10</m:t>
                                    </m:r>
                                  </m:e>
                                  <m:sup>
                                    <m:r>
                                      <a:rPr lang="en-US" sz="1200" i="1">
                                        <a:effectLst/>
                                        <a:latin typeface="Cambria Math"/>
                                        <a:ea typeface="Times New Roman"/>
                                      </a:rPr>
                                      <m:t>5</m:t>
                                    </m:r>
                                  </m:sup>
                                </m:sSup>
                              </m:oMath>
                            </m:oMathPara>
                          </a14:m>
                          <a:endParaRPr lang="en-US" sz="1200"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88">
                    <a:tc>
                      <a:txBody>
                        <a:bodyPr/>
                        <a:lstStyle/>
                        <a:p>
                          <a:pPr marL="0" marR="0" indent="0" algn="ctr">
                            <a:lnSpc>
                              <a:spcPct val="200000"/>
                            </a:lnSpc>
                            <a:spcBef>
                              <a:spcPts val="0"/>
                            </a:spcBef>
                            <a:spcAft>
                              <a:spcPts val="0"/>
                            </a:spcAft>
                          </a:pPr>
                          <a:endParaRPr lang="en-US" sz="1200" i="1" dirty="0" smtClean="0">
                            <a:effectLst/>
                            <a:latin typeface="Cambria Math"/>
                            <a:ea typeface="Times New Roman"/>
                          </a:endParaRPr>
                        </a:p>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effectLst/>
                                    <a:latin typeface="Cambria Math"/>
                                    <a:ea typeface="Times New Roman"/>
                                  </a:rPr>
                                  <m:t>𝛼</m:t>
                                </m:r>
                              </m:oMath>
                            </m:oMathPara>
                          </a14:m>
                          <a:endParaRPr lang="en-US" sz="1200"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dirty="0">
                              <a:effectLst/>
                              <a:latin typeface="Times New Roman"/>
                              <a:ea typeface="Times New Roman"/>
                            </a:rPr>
                            <a:t>Maximum rate of anti-proliferation effect of TNF-α, TNF-α induced apoptosis of tumor </a:t>
                          </a:r>
                          <a:r>
                            <a:rPr lang="en-US" sz="1200" dirty="0" smtClean="0">
                              <a:effectLst/>
                              <a:latin typeface="Times New Roman"/>
                              <a:ea typeface="Times New Roman"/>
                            </a:rPr>
                            <a:t>cells</a:t>
                          </a:r>
                          <a:endParaRPr lang="en-US" sz="1200"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dirty="0">
                              <a:effectLst/>
                              <a:latin typeface="Times New Roman"/>
                              <a:ea typeface="Times New Roman"/>
                            </a:rPr>
                            <a:t>0.1-0.8 </a:t>
                          </a:r>
                          <a:r>
                            <a:rPr lang="en-US" sz="1200" dirty="0" smtClean="0">
                              <a:effectLst/>
                              <a:latin typeface="Times New Roman"/>
                              <a:ea typeface="Times New Roman"/>
                            </a:rPr>
                            <a:t>days</a:t>
                          </a:r>
                          <a:r>
                            <a:rPr lang="en-US" sz="1200" baseline="30000" dirty="0" smtClean="0">
                              <a:effectLst/>
                              <a:latin typeface="Times New Roman"/>
                              <a:ea typeface="Times New Roman"/>
                            </a:rPr>
                            <a:t>-1</a:t>
                          </a:r>
                          <a:endParaRPr lang="en-US" sz="1200"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9603">
                    <a:tc>
                      <a:txBody>
                        <a:bodyPr/>
                        <a:lstStyle/>
                        <a:p>
                          <a:pPr marL="0" marR="0" indent="0" algn="ctr">
                            <a:lnSpc>
                              <a:spcPct val="200000"/>
                            </a:lnSpc>
                            <a:spcBef>
                              <a:spcPts val="0"/>
                            </a:spcBef>
                            <a:spcAft>
                              <a:spcPts val="0"/>
                            </a:spcAft>
                          </a:pPr>
                          <a:endParaRPr lang="en-US" sz="1200" i="1" dirty="0" smtClean="0">
                            <a:effectLst/>
                            <a:latin typeface="Cambria Math"/>
                            <a:ea typeface="Times New Roman"/>
                          </a:endParaRPr>
                        </a:p>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a:rPr>
                                    </m:ctrlPr>
                                  </m:sSubPr>
                                  <m:e>
                                    <m:r>
                                      <a:rPr lang="en-US" sz="1200" i="1">
                                        <a:effectLst/>
                                        <a:latin typeface="Cambria Math"/>
                                        <a:ea typeface="Times New Roman"/>
                                      </a:rPr>
                                      <m:t>𝑝</m:t>
                                    </m:r>
                                  </m:e>
                                  <m:sub>
                                    <m:r>
                                      <a:rPr lang="en-US" sz="1200" i="1">
                                        <a:effectLst/>
                                        <a:latin typeface="Cambria Math"/>
                                        <a:ea typeface="Times New Roman"/>
                                      </a:rPr>
                                      <m:t>𝐴</m:t>
                                    </m:r>
                                  </m:sub>
                                </m:sSub>
                              </m:oMath>
                            </m:oMathPara>
                          </a14:m>
                          <a:endParaRPr lang="en-US" sz="1200"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dirty="0">
                              <a:effectLst/>
                              <a:latin typeface="Times New Roman"/>
                              <a:ea typeface="Times New Roman"/>
                            </a:rPr>
                            <a:t>Maximum rate of TNF-α production in the presence of effector cells stimulated by tumor cells </a:t>
                          </a: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effectLst/>
                                    <a:latin typeface="Cambria Math"/>
                                    <a:ea typeface="Times New Roman"/>
                                  </a:rPr>
                                  <m:t>0.3 </m:t>
                                </m:r>
                                <m:sSup>
                                  <m:sSupPr>
                                    <m:ctrlPr>
                                      <a:rPr lang="en-US" sz="1200" i="1">
                                        <a:effectLst/>
                                        <a:latin typeface="Cambria Math" panose="02040503050406030204" pitchFamily="18" charset="0"/>
                                        <a:ea typeface="Times New Roman"/>
                                      </a:rPr>
                                    </m:ctrlPr>
                                  </m:sSupPr>
                                  <m:e>
                                    <m:r>
                                      <a:rPr lang="en-US" sz="1200" i="1">
                                        <a:effectLst/>
                                        <a:latin typeface="Cambria Math"/>
                                        <a:ea typeface="Times New Roman"/>
                                      </a:rPr>
                                      <m:t>10</m:t>
                                    </m:r>
                                  </m:e>
                                  <m:sup>
                                    <m:r>
                                      <a:rPr lang="en-US" sz="1200" i="1">
                                        <a:effectLst/>
                                        <a:latin typeface="Cambria Math"/>
                                        <a:ea typeface="Times New Roman"/>
                                      </a:rPr>
                                      <m:t>−3</m:t>
                                    </m:r>
                                  </m:sup>
                                </m:sSup>
                                <m:r>
                                  <a:rPr lang="en-US" sz="1200" i="1">
                                    <a:effectLst/>
                                    <a:latin typeface="Cambria Math"/>
                                    <a:ea typeface="Times New Roman"/>
                                  </a:rPr>
                                  <m:t>−2 </m:t>
                                </m:r>
                                <m:sSup>
                                  <m:sSupPr>
                                    <m:ctrlPr>
                                      <a:rPr lang="en-US" sz="1200" i="1">
                                        <a:effectLst/>
                                        <a:latin typeface="Cambria Math" panose="02040503050406030204" pitchFamily="18" charset="0"/>
                                        <a:ea typeface="Times New Roman"/>
                                      </a:rPr>
                                    </m:ctrlPr>
                                  </m:sSupPr>
                                  <m:e>
                                    <m:r>
                                      <a:rPr lang="en-US" sz="1200" i="1">
                                        <a:effectLst/>
                                        <a:latin typeface="Cambria Math"/>
                                        <a:ea typeface="Times New Roman"/>
                                      </a:rPr>
                                      <m:t>10</m:t>
                                    </m:r>
                                  </m:e>
                                  <m:sup>
                                    <m:r>
                                      <a:rPr lang="en-US" sz="1200" i="1">
                                        <a:effectLst/>
                                        <a:latin typeface="Cambria Math"/>
                                        <a:ea typeface="Times New Roman"/>
                                      </a:rPr>
                                      <m:t>−2</m:t>
                                    </m:r>
                                  </m:sup>
                                </m:sSup>
                              </m:oMath>
                            </m:oMathPara>
                          </a14:m>
                          <a:endParaRPr lang="en-US" sz="1200" dirty="0">
                            <a:effectLst/>
                            <a:latin typeface="Times New Roman"/>
                            <a:ea typeface="Times New Roman"/>
                          </a:endParaRPr>
                        </a:p>
                        <a:p>
                          <a:pPr marL="0" marR="0" indent="0" algn="ctr">
                            <a:lnSpc>
                              <a:spcPct val="200000"/>
                            </a:lnSpc>
                            <a:spcBef>
                              <a:spcPts val="0"/>
                            </a:spcBef>
                            <a:spcAft>
                              <a:spcPts val="0"/>
                            </a:spcAft>
                          </a:pPr>
                          <a:r>
                            <a:rPr lang="en-US" sz="1200" dirty="0">
                              <a:effectLst/>
                              <a:latin typeface="Times New Roman"/>
                              <a:ea typeface="Times New Roman"/>
                            </a:rPr>
                            <a:t>pg/ml</a:t>
                          </a:r>
                        </a:p>
                        <a:p>
                          <a:pPr marL="0" marR="0" indent="0">
                            <a:lnSpc>
                              <a:spcPct val="200000"/>
                            </a:lnSpc>
                            <a:spcBef>
                              <a:spcPts val="0"/>
                            </a:spcBef>
                            <a:spcAft>
                              <a:spcPts val="0"/>
                            </a:spcAft>
                            <a:tabLst>
                              <a:tab pos="447675" algn="l"/>
                              <a:tab pos="542925" algn="ctr"/>
                            </a:tabLst>
                          </a:pPr>
                          <a:r>
                            <a:rPr lang="en-US" sz="1200" dirty="0">
                              <a:effectLst/>
                              <a:latin typeface="Times New Roman"/>
                              <a:ea typeface="Times New Roman"/>
                            </a:rPr>
                            <a:t>	</a:t>
                          </a: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736">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a:rPr>
                                    </m:ctrlPr>
                                  </m:sSubPr>
                                  <m:e>
                                    <m:r>
                                      <a:rPr lang="en-US" sz="1200" i="1">
                                        <a:effectLst/>
                                        <a:latin typeface="Cambria Math"/>
                                        <a:ea typeface="Times New Roman"/>
                                      </a:rPr>
                                      <m:t>𝑔</m:t>
                                    </m:r>
                                  </m:e>
                                  <m:sub>
                                    <m:r>
                                      <a:rPr lang="en-US" sz="1200" i="1">
                                        <a:effectLst/>
                                        <a:latin typeface="Cambria Math"/>
                                        <a:ea typeface="Times New Roman"/>
                                      </a:rPr>
                                      <m:t>𝐴</m:t>
                                    </m:r>
                                  </m:sub>
                                </m:sSub>
                              </m:oMath>
                            </m:oMathPara>
                          </a14:m>
                          <a:endParaRPr lang="en-US" sz="1200"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dirty="0">
                              <a:effectLst/>
                              <a:latin typeface="Times New Roman"/>
                              <a:ea typeface="Times New Roman"/>
                            </a:rPr>
                            <a:t>Half saturation constant, tumor cells on TNF production</a:t>
                          </a: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dirty="0" smtClean="0">
                              <a:effectLst/>
                              <a:ea typeface="Times New Roman"/>
                            </a:rPr>
                            <a:t>           </a:t>
                          </a:r>
                          <a14:m>
                            <m:oMath xmlns:m="http://schemas.openxmlformats.org/officeDocument/2006/math">
                              <m:sSup>
                                <m:sSupPr>
                                  <m:ctrlPr>
                                    <a:rPr lang="en-US" sz="1200" i="1">
                                      <a:effectLst/>
                                      <a:latin typeface="Cambria Math" panose="02040503050406030204" pitchFamily="18" charset="0"/>
                                      <a:ea typeface="Times New Roman"/>
                                    </a:rPr>
                                  </m:ctrlPr>
                                </m:sSupPr>
                                <m:e>
                                  <m:r>
                                    <a:rPr lang="en-US" sz="1200" i="1">
                                      <a:effectLst/>
                                      <a:latin typeface="Cambria Math"/>
                                      <a:ea typeface="Times New Roman"/>
                                    </a:rPr>
                                    <m:t>10</m:t>
                                  </m:r>
                                </m:e>
                                <m:sup>
                                  <m:r>
                                    <a:rPr lang="en-US" sz="1200" i="1">
                                      <a:effectLst/>
                                      <a:latin typeface="Cambria Math"/>
                                      <a:ea typeface="Times New Roman"/>
                                    </a:rPr>
                                    <m:t>3</m:t>
                                  </m:r>
                                </m:sup>
                              </m:sSup>
                              <m:r>
                                <a:rPr lang="en-US" sz="1200" i="1">
                                  <a:effectLst/>
                                  <a:latin typeface="Cambria Math"/>
                                  <a:ea typeface="Times New Roman"/>
                                </a:rPr>
                                <m:t>−</m:t>
                              </m:r>
                              <m:sSup>
                                <m:sSupPr>
                                  <m:ctrlPr>
                                    <a:rPr lang="en-US" sz="1200" i="1">
                                      <a:effectLst/>
                                      <a:latin typeface="Cambria Math" panose="02040503050406030204" pitchFamily="18" charset="0"/>
                                      <a:ea typeface="Times New Roman"/>
                                    </a:rPr>
                                  </m:ctrlPr>
                                </m:sSupPr>
                                <m:e>
                                  <m:r>
                                    <a:rPr lang="en-US" sz="1200" i="1">
                                      <a:effectLst/>
                                      <a:latin typeface="Cambria Math"/>
                                      <a:ea typeface="Times New Roman"/>
                                    </a:rPr>
                                    <m:t>10</m:t>
                                  </m:r>
                                </m:e>
                                <m:sup>
                                  <m:r>
                                    <a:rPr lang="en-US" sz="1200" i="1">
                                      <a:effectLst/>
                                      <a:latin typeface="Cambria Math"/>
                                      <a:ea typeface="Times New Roman"/>
                                    </a:rPr>
                                    <m:t>4</m:t>
                                  </m:r>
                                </m:sup>
                              </m:sSup>
                            </m:oMath>
                          </a14:m>
                          <a:r>
                            <a:rPr lang="en-US" sz="1200" dirty="0" smtClean="0">
                              <a:effectLst/>
                              <a:latin typeface="Times New Roman"/>
                              <a:ea typeface="Times New Roman"/>
                            </a:rPr>
                            <a:t> </a:t>
                          </a:r>
                          <a:r>
                            <a:rPr lang="en-US" sz="1200" dirty="0">
                              <a:effectLst/>
                              <a:latin typeface="Times New Roman"/>
                              <a:ea typeface="Times New Roman"/>
                            </a:rPr>
                            <a:t>cells 	</a:t>
                          </a: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736">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a:rPr>
                                    </m:ctrlPr>
                                  </m:sSubPr>
                                  <m:e>
                                    <m:r>
                                      <a:rPr lang="en-US" sz="1200" i="1">
                                        <a:effectLst/>
                                        <a:latin typeface="Cambria Math"/>
                                        <a:ea typeface="Times New Roman"/>
                                      </a:rPr>
                                      <m:t>µ</m:t>
                                    </m:r>
                                  </m:e>
                                  <m:sub>
                                    <m:r>
                                      <a:rPr lang="en-US" sz="1200" i="1">
                                        <a:effectLst/>
                                        <a:latin typeface="Cambria Math"/>
                                        <a:ea typeface="Times New Roman"/>
                                      </a:rPr>
                                      <m:t>𝐴</m:t>
                                    </m:r>
                                  </m:sub>
                                </m:sSub>
                              </m:oMath>
                            </m:oMathPara>
                          </a14:m>
                          <a:endParaRPr lang="en-US" sz="1200"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dirty="0">
                              <a:effectLst/>
                              <a:latin typeface="Times New Roman"/>
                              <a:ea typeface="Times New Roman"/>
                            </a:rPr>
                            <a:t>TNF-α half life, degradation rate of TNF-α</a:t>
                          </a:r>
                        </a:p>
                        <a:p>
                          <a:pPr marL="0" marR="0" indent="0">
                            <a:lnSpc>
                              <a:spcPct val="200000"/>
                            </a:lnSpc>
                            <a:spcBef>
                              <a:spcPts val="0"/>
                            </a:spcBef>
                            <a:spcAft>
                              <a:spcPts val="0"/>
                            </a:spcAft>
                          </a:pPr>
                          <a:r>
                            <a:rPr lang="en-US" sz="1200" baseline="30000" dirty="0">
                              <a:effectLst/>
                              <a:latin typeface="Times New Roman"/>
                              <a:ea typeface="Times New Roman"/>
                            </a:rPr>
                            <a:t> </a:t>
                          </a:r>
                          <a:endParaRPr lang="en-US" sz="1200"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dirty="0">
                              <a:effectLst/>
                              <a:latin typeface="Times New Roman"/>
                              <a:ea typeface="Times New Roman"/>
                            </a:rPr>
                            <a:t>1.112 </a:t>
                          </a:r>
                          <a:r>
                            <a:rPr lang="en-US" sz="1200" dirty="0" smtClean="0">
                              <a:effectLst/>
                              <a:latin typeface="Times New Roman"/>
                              <a:ea typeface="Times New Roman"/>
                            </a:rPr>
                            <a:t>days</a:t>
                          </a:r>
                          <a:r>
                            <a:rPr lang="en-US" sz="1200" baseline="30000" dirty="0" smtClean="0">
                              <a:effectLst/>
                              <a:latin typeface="Times New Roman"/>
                              <a:ea typeface="Times New Roman"/>
                            </a:rPr>
                            <a:t>-1</a:t>
                          </a:r>
                          <a:endParaRPr lang="en-US" sz="1200"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933">
                    <a:tc>
                      <a:txBody>
                        <a:bodyPr/>
                        <a:lstStyle/>
                        <a:p>
                          <a:pPr marL="0" marR="0" indent="0" algn="ctr">
                            <a:lnSpc>
                              <a:spcPct val="200000"/>
                            </a:lnSpc>
                            <a:spcBef>
                              <a:spcPts val="0"/>
                            </a:spcBef>
                            <a:spcAft>
                              <a:spcPts val="0"/>
                            </a:spcAft>
                          </a:pPr>
                          <a:r>
                            <a:rPr lang="en-US" sz="1200" dirty="0">
                              <a:effectLst/>
                              <a:latin typeface="Times New Roman"/>
                              <a:ea typeface="Times New Roman"/>
                            </a:rPr>
                            <a:t>β</a:t>
                          </a: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dirty="0">
                              <a:effectLst/>
                              <a:latin typeface="Times New Roman"/>
                              <a:ea typeface="Times New Roman"/>
                            </a:rPr>
                            <a:t>Maximum rate of TNF-α induced apoptosis of tumor cells induced by </a:t>
                          </a:r>
                          <a:r>
                            <a:rPr lang="en-US" sz="1200" dirty="0" smtClean="0">
                              <a:effectLst/>
                              <a:latin typeface="Times New Roman"/>
                              <a:ea typeface="Times New Roman"/>
                            </a:rPr>
                            <a:t>VB-111</a:t>
                          </a:r>
                          <a:endParaRPr lang="en-US" sz="1200"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dirty="0">
                              <a:effectLst/>
                              <a:latin typeface="Times New Roman"/>
                              <a:ea typeface="Times New Roman"/>
                            </a:rPr>
                            <a:t>Estimate</a:t>
                          </a: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868">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a:rPr>
                                    </m:ctrlPr>
                                  </m:sSubPr>
                                  <m:e>
                                    <m:r>
                                      <a:rPr lang="en-US" sz="1200" i="1">
                                        <a:effectLst/>
                                        <a:latin typeface="Cambria Math"/>
                                        <a:ea typeface="Times New Roman"/>
                                      </a:rPr>
                                      <m:t>𝐹</m:t>
                                    </m:r>
                                  </m:e>
                                  <m:sub>
                                    <m:r>
                                      <a:rPr lang="en-US" sz="1200" i="1">
                                        <a:effectLst/>
                                        <a:latin typeface="Cambria Math"/>
                                        <a:ea typeface="Times New Roman"/>
                                      </a:rPr>
                                      <m:t>𝑠𝑡</m:t>
                                    </m:r>
                                  </m:sub>
                                </m:sSub>
                              </m:oMath>
                            </m:oMathPara>
                          </a14:m>
                          <a:endParaRPr lang="en-US" sz="1200"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dirty="0">
                              <a:effectLst/>
                              <a:latin typeface="Times New Roman"/>
                              <a:ea typeface="Times New Roman"/>
                            </a:rPr>
                            <a:t>Steady state value of therapeutic protein Fas-c</a:t>
                          </a: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14:m>
                            <m:oMath xmlns:m="http://schemas.openxmlformats.org/officeDocument/2006/math">
                              <m:sSup>
                                <m:sSupPr>
                                  <m:ctrlPr>
                                    <a:rPr lang="en-US" sz="1200" i="1">
                                      <a:effectLst/>
                                      <a:latin typeface="Cambria Math" panose="02040503050406030204" pitchFamily="18" charset="0"/>
                                      <a:ea typeface="Times New Roman"/>
                                    </a:rPr>
                                  </m:ctrlPr>
                                </m:sSupPr>
                                <m:e>
                                  <m:r>
                                    <a:rPr lang="en-US" sz="1200" i="1">
                                      <a:effectLst/>
                                      <a:latin typeface="Cambria Math"/>
                                      <a:ea typeface="Times New Roman"/>
                                    </a:rPr>
                                    <m:t> 10</m:t>
                                  </m:r>
                                </m:e>
                                <m:sup>
                                  <m:r>
                                    <a:rPr lang="en-US" sz="1200" i="1">
                                      <a:effectLst/>
                                      <a:latin typeface="Cambria Math"/>
                                      <a:ea typeface="Times New Roman"/>
                                    </a:rPr>
                                    <m:t>3</m:t>
                                  </m:r>
                                </m:sup>
                              </m:sSup>
                            </m:oMath>
                          </a14:m>
                          <a:r>
                            <a:rPr lang="en-US" sz="1200" dirty="0">
                              <a:effectLst/>
                              <a:latin typeface="Times New Roman"/>
                              <a:ea typeface="Times New Roman"/>
                            </a:rPr>
                            <a:t> pg/ml </a:t>
                          </a: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824274771"/>
                  </p:ext>
                </p:extLst>
              </p:nvPr>
            </p:nvGraphicFramePr>
            <p:xfrm>
              <a:off x="1929151" y="827108"/>
              <a:ext cx="8333697" cy="5800598"/>
            </p:xfrm>
            <a:graphic>
              <a:graphicData uri="http://schemas.openxmlformats.org/drawingml/2006/table">
                <a:tbl>
                  <a:tblPr firstRow="1" firstCol="1" bandRow="1"/>
                  <a:tblGrid>
                    <a:gridCol w="2777899"/>
                    <a:gridCol w="2777899"/>
                    <a:gridCol w="2777899"/>
                  </a:tblGrid>
                  <a:tr h="365760">
                    <a:tc>
                      <a:txBody>
                        <a:bodyPr/>
                        <a:lstStyle/>
                        <a:p>
                          <a:pPr marL="0" marR="0" indent="0" algn="ctr">
                            <a:lnSpc>
                              <a:spcPct val="200000"/>
                            </a:lnSpc>
                            <a:spcBef>
                              <a:spcPts val="0"/>
                            </a:spcBef>
                            <a:spcAft>
                              <a:spcPts val="0"/>
                            </a:spcAft>
                          </a:pPr>
                          <a:r>
                            <a:rPr lang="en-US" sz="1200" b="1" dirty="0" smtClean="0">
                              <a:effectLst/>
                              <a:latin typeface="Times New Roman"/>
                              <a:ea typeface="Times New Roman"/>
                            </a:rPr>
                            <a:t>Parameter</a:t>
                          </a:r>
                          <a:endParaRPr lang="en-US" sz="1200" b="1"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b="1" dirty="0" smtClean="0">
                              <a:effectLst/>
                              <a:latin typeface="Times New Roman"/>
                              <a:ea typeface="Times New Roman"/>
                            </a:rPr>
                            <a:t>Description</a:t>
                          </a:r>
                          <a:endParaRPr lang="en-US" sz="1200" b="1"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b="1" dirty="0" smtClean="0">
                              <a:effectLst/>
                              <a:latin typeface="Times New Roman"/>
                              <a:ea typeface="Times New Roman"/>
                            </a:rPr>
                            <a:t>Value</a:t>
                          </a:r>
                          <a:endParaRPr lang="en-US" sz="1200" b="1"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951">
                    <a:tc>
                      <a:txBody>
                        <a:bodyPr/>
                        <a:lstStyle/>
                        <a:p>
                          <a:endParaRPr lang="en-US"/>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t="-100000" r="-200000" b="-1386885"/>
                          </a:stretch>
                        </a:blipFill>
                      </a:tcPr>
                    </a:tc>
                    <a:tc>
                      <a:txBody>
                        <a:bodyPr/>
                        <a:lstStyle/>
                        <a:p>
                          <a:pPr marL="0" marR="0" indent="0">
                            <a:lnSpc>
                              <a:spcPct val="200000"/>
                            </a:lnSpc>
                            <a:spcBef>
                              <a:spcPts val="0"/>
                            </a:spcBef>
                            <a:spcAft>
                              <a:spcPts val="0"/>
                            </a:spcAft>
                          </a:pPr>
                          <a:r>
                            <a:rPr lang="en-US" sz="1200" dirty="0">
                              <a:effectLst/>
                              <a:latin typeface="Times New Roman"/>
                              <a:ea typeface="Times New Roman"/>
                            </a:rPr>
                            <a:t>Half saturation constant</a:t>
                          </a: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200000" t="-100000" b="-1386885"/>
                          </a:stretch>
                        </a:blipFill>
                      </a:tcPr>
                    </a:tc>
                  </a:tr>
                  <a:tr h="1097280">
                    <a:tc>
                      <a:txBody>
                        <a:bodyPr/>
                        <a:lstStyle/>
                        <a:p>
                          <a:endParaRPr lang="en-US"/>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t="-67778" r="-200000" b="-370000"/>
                          </a:stretch>
                        </a:blipFill>
                      </a:tcPr>
                    </a:tc>
                    <a:tc>
                      <a:txBody>
                        <a:bodyPr/>
                        <a:lstStyle/>
                        <a:p>
                          <a:pPr marL="0" marR="0" indent="0">
                            <a:lnSpc>
                              <a:spcPct val="200000"/>
                            </a:lnSpc>
                            <a:spcBef>
                              <a:spcPts val="0"/>
                            </a:spcBef>
                            <a:spcAft>
                              <a:spcPts val="0"/>
                            </a:spcAft>
                          </a:pPr>
                          <a:r>
                            <a:rPr lang="en-US" sz="1200" dirty="0">
                              <a:effectLst/>
                              <a:latin typeface="Times New Roman"/>
                              <a:ea typeface="Times New Roman"/>
                            </a:rPr>
                            <a:t>Maximum rate of anti-proliferation effect of TNF-α, TNF-α induced apoptosis of tumor </a:t>
                          </a:r>
                          <a:r>
                            <a:rPr lang="en-US" sz="1200" dirty="0" smtClean="0">
                              <a:effectLst/>
                              <a:latin typeface="Times New Roman"/>
                              <a:ea typeface="Times New Roman"/>
                            </a:rPr>
                            <a:t>cells</a:t>
                          </a:r>
                          <a:endParaRPr lang="en-US" sz="1200"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dirty="0">
                              <a:effectLst/>
                              <a:latin typeface="Times New Roman"/>
                              <a:ea typeface="Times New Roman"/>
                            </a:rPr>
                            <a:t>0.1-0.8 </a:t>
                          </a:r>
                          <a:r>
                            <a:rPr lang="en-US" sz="1200" dirty="0" smtClean="0">
                              <a:effectLst/>
                              <a:latin typeface="Times New Roman"/>
                              <a:ea typeface="Times New Roman"/>
                            </a:rPr>
                            <a:t>days</a:t>
                          </a:r>
                          <a:r>
                            <a:rPr lang="en-US" sz="1200" baseline="30000" dirty="0" smtClean="0">
                              <a:effectLst/>
                              <a:latin typeface="Times New Roman"/>
                              <a:ea typeface="Times New Roman"/>
                            </a:rPr>
                            <a:t>-1</a:t>
                          </a:r>
                          <a:endParaRPr lang="en-US" sz="1200"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280">
                    <a:tc>
                      <a:txBody>
                        <a:bodyPr/>
                        <a:lstStyle/>
                        <a:p>
                          <a:endParaRPr lang="en-US"/>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t="-168715" r="-200000" b="-272067"/>
                          </a:stretch>
                        </a:blipFill>
                      </a:tcPr>
                    </a:tc>
                    <a:tc>
                      <a:txBody>
                        <a:bodyPr/>
                        <a:lstStyle/>
                        <a:p>
                          <a:pPr marL="0" marR="0" indent="0">
                            <a:lnSpc>
                              <a:spcPct val="200000"/>
                            </a:lnSpc>
                            <a:spcBef>
                              <a:spcPts val="0"/>
                            </a:spcBef>
                            <a:spcAft>
                              <a:spcPts val="0"/>
                            </a:spcAft>
                          </a:pPr>
                          <a:r>
                            <a:rPr lang="en-US" sz="1200" dirty="0">
                              <a:effectLst/>
                              <a:latin typeface="Times New Roman"/>
                              <a:ea typeface="Times New Roman"/>
                            </a:rPr>
                            <a:t>Maximum rate of TNF-α production in the presence of effector cells stimulated by tumor cells </a:t>
                          </a: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200000" t="-168715" b="-272067"/>
                          </a:stretch>
                        </a:blipFill>
                      </a:tcPr>
                    </a:tc>
                  </a:tr>
                  <a:tr h="731520">
                    <a:tc>
                      <a:txBody>
                        <a:bodyPr/>
                        <a:lstStyle/>
                        <a:p>
                          <a:endParaRPr lang="en-US"/>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t="-400833" r="-200000" b="-305833"/>
                          </a:stretch>
                        </a:blipFill>
                      </a:tcPr>
                    </a:tc>
                    <a:tc>
                      <a:txBody>
                        <a:bodyPr/>
                        <a:lstStyle/>
                        <a:p>
                          <a:pPr marL="0" marR="0" indent="0">
                            <a:lnSpc>
                              <a:spcPct val="200000"/>
                            </a:lnSpc>
                            <a:spcBef>
                              <a:spcPts val="0"/>
                            </a:spcBef>
                            <a:spcAft>
                              <a:spcPts val="0"/>
                            </a:spcAft>
                          </a:pPr>
                          <a:r>
                            <a:rPr lang="en-US" sz="1200" dirty="0">
                              <a:effectLst/>
                              <a:latin typeface="Times New Roman"/>
                              <a:ea typeface="Times New Roman"/>
                            </a:rPr>
                            <a:t>Half saturation constant, tumor cells on TNF production</a:t>
                          </a: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200000" t="-400833" b="-305833"/>
                          </a:stretch>
                        </a:blipFill>
                      </a:tcPr>
                    </a:tc>
                  </a:tr>
                  <a:tr h="731520">
                    <a:tc>
                      <a:txBody>
                        <a:bodyPr/>
                        <a:lstStyle/>
                        <a:p>
                          <a:endParaRPr lang="en-US"/>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t="-500833" r="-200000" b="-205833"/>
                          </a:stretch>
                        </a:blipFill>
                      </a:tcPr>
                    </a:tc>
                    <a:tc>
                      <a:txBody>
                        <a:bodyPr/>
                        <a:lstStyle/>
                        <a:p>
                          <a:pPr marL="0" marR="0" indent="0">
                            <a:lnSpc>
                              <a:spcPct val="200000"/>
                            </a:lnSpc>
                            <a:spcBef>
                              <a:spcPts val="0"/>
                            </a:spcBef>
                            <a:spcAft>
                              <a:spcPts val="0"/>
                            </a:spcAft>
                          </a:pPr>
                          <a:r>
                            <a:rPr lang="en-US" sz="1200" dirty="0">
                              <a:effectLst/>
                              <a:latin typeface="Times New Roman"/>
                              <a:ea typeface="Times New Roman"/>
                            </a:rPr>
                            <a:t>TNF-α half life, degradation rate of TNF-α</a:t>
                          </a:r>
                        </a:p>
                        <a:p>
                          <a:pPr marL="0" marR="0" indent="0">
                            <a:lnSpc>
                              <a:spcPct val="200000"/>
                            </a:lnSpc>
                            <a:spcBef>
                              <a:spcPts val="0"/>
                            </a:spcBef>
                            <a:spcAft>
                              <a:spcPts val="0"/>
                            </a:spcAft>
                          </a:pPr>
                          <a:r>
                            <a:rPr lang="en-US" sz="1200" baseline="30000" dirty="0">
                              <a:effectLst/>
                              <a:latin typeface="Times New Roman"/>
                              <a:ea typeface="Times New Roman"/>
                            </a:rPr>
                            <a:t> </a:t>
                          </a:r>
                          <a:endParaRPr lang="en-US" sz="1200"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dirty="0">
                              <a:effectLst/>
                              <a:latin typeface="Times New Roman"/>
                              <a:ea typeface="Times New Roman"/>
                            </a:rPr>
                            <a:t>1.112 </a:t>
                          </a:r>
                          <a:r>
                            <a:rPr lang="en-US" sz="1200" dirty="0" smtClean="0">
                              <a:effectLst/>
                              <a:latin typeface="Times New Roman"/>
                              <a:ea typeface="Times New Roman"/>
                            </a:rPr>
                            <a:t>days</a:t>
                          </a:r>
                          <a:r>
                            <a:rPr lang="en-US" sz="1200" baseline="30000" dirty="0" smtClean="0">
                              <a:effectLst/>
                              <a:latin typeface="Times New Roman"/>
                              <a:ea typeface="Times New Roman"/>
                            </a:rPr>
                            <a:t>-1</a:t>
                          </a:r>
                          <a:endParaRPr lang="en-US" sz="1200"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0">
                    <a:tc>
                      <a:txBody>
                        <a:bodyPr/>
                        <a:lstStyle/>
                        <a:p>
                          <a:pPr marL="0" marR="0" indent="0" algn="ctr">
                            <a:lnSpc>
                              <a:spcPct val="200000"/>
                            </a:lnSpc>
                            <a:spcBef>
                              <a:spcPts val="0"/>
                            </a:spcBef>
                            <a:spcAft>
                              <a:spcPts val="0"/>
                            </a:spcAft>
                          </a:pPr>
                          <a:r>
                            <a:rPr lang="en-US" sz="1200" dirty="0">
                              <a:effectLst/>
                              <a:latin typeface="Times New Roman"/>
                              <a:ea typeface="Times New Roman"/>
                            </a:rPr>
                            <a:t>β</a:t>
                          </a: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200000"/>
                            </a:lnSpc>
                            <a:spcBef>
                              <a:spcPts val="0"/>
                            </a:spcBef>
                            <a:spcAft>
                              <a:spcPts val="0"/>
                            </a:spcAft>
                          </a:pPr>
                          <a:r>
                            <a:rPr lang="en-US" sz="1200" dirty="0">
                              <a:effectLst/>
                              <a:latin typeface="Times New Roman"/>
                              <a:ea typeface="Times New Roman"/>
                            </a:rPr>
                            <a:t>Maximum rate of TNF-α induced apoptosis of tumor cells induced by </a:t>
                          </a:r>
                          <a:r>
                            <a:rPr lang="en-US" sz="1200" dirty="0" smtClean="0">
                              <a:effectLst/>
                              <a:latin typeface="Times New Roman"/>
                              <a:ea typeface="Times New Roman"/>
                            </a:rPr>
                            <a:t>VB-111</a:t>
                          </a:r>
                          <a:endParaRPr lang="en-US" sz="1200" dirty="0">
                            <a:effectLst/>
                            <a:latin typeface="Times New Roman"/>
                            <a:ea typeface="Times New Roman"/>
                          </a:endParaRP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1200" dirty="0">
                              <a:effectLst/>
                              <a:latin typeface="Times New Roman"/>
                              <a:ea typeface="Times New Roman"/>
                            </a:rPr>
                            <a:t>Estimate</a:t>
                          </a: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767">
                    <a:tc>
                      <a:txBody>
                        <a:bodyPr/>
                        <a:lstStyle/>
                        <a:p>
                          <a:endParaRPr lang="en-US"/>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t="-757658" r="-200000" b="-14414"/>
                          </a:stretch>
                        </a:blipFill>
                      </a:tcPr>
                    </a:tc>
                    <a:tc>
                      <a:txBody>
                        <a:bodyPr/>
                        <a:lstStyle/>
                        <a:p>
                          <a:pPr marL="0" marR="0" indent="0">
                            <a:lnSpc>
                              <a:spcPct val="200000"/>
                            </a:lnSpc>
                            <a:spcBef>
                              <a:spcPts val="0"/>
                            </a:spcBef>
                            <a:spcAft>
                              <a:spcPts val="0"/>
                            </a:spcAft>
                          </a:pPr>
                          <a:r>
                            <a:rPr lang="en-US" sz="1200" dirty="0">
                              <a:effectLst/>
                              <a:latin typeface="Times New Roman"/>
                              <a:ea typeface="Times New Roman"/>
                            </a:rPr>
                            <a:t>Steady state value of therapeutic protein Fas-c</a:t>
                          </a:r>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4350" marR="54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200000" t="-757658" b="-14414"/>
                          </a:stretch>
                        </a:blipFill>
                      </a:tcPr>
                    </a:tc>
                  </a:tr>
                </a:tbl>
              </a:graphicData>
            </a:graphic>
          </p:graphicFrame>
        </mc:Fallback>
      </mc:AlternateContent>
    </p:spTree>
    <p:extLst>
      <p:ext uri="{BB962C8B-B14F-4D97-AF65-F5344CB8AC3E}">
        <p14:creationId xmlns:p14="http://schemas.microsoft.com/office/powerpoint/2010/main" val="4293116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137" y="112881"/>
            <a:ext cx="10515600" cy="950375"/>
          </a:xfrm>
        </p:spPr>
        <p:txBody>
          <a:bodyPr>
            <a:normAutofit fontScale="90000"/>
          </a:bodyPr>
          <a:lstStyle/>
          <a:p>
            <a:pPr algn="ctr"/>
            <a:r>
              <a:rPr lang="en-US" sz="3600" b="1" dirty="0" smtClean="0"/>
              <a:t>Case 1: </a:t>
            </a:r>
            <a:br>
              <a:rPr lang="en-US" sz="3600" b="1" dirty="0" smtClean="0"/>
            </a:br>
            <a:r>
              <a:rPr lang="en-US" sz="3600" b="1" dirty="0" smtClean="0"/>
              <a:t>Stability Analysis without VB-111 virotherapy</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48770" y="1927191"/>
                <a:ext cx="10781415" cy="4072271"/>
              </a:xfrm>
            </p:spPr>
            <p:txBody>
              <a:bodyPr/>
              <a:lstStyle/>
              <a:p>
                <a:pPr marL="0" indent="0">
                  <a:buNone/>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𝑓</m:t>
                          </m:r>
                        </m:e>
                        <m:sub>
                          <m:r>
                            <a:rPr lang="en-US" b="0" i="1" smtClean="0">
                              <a:latin typeface="Cambria Math"/>
                            </a:rPr>
                            <m:t>1 </m:t>
                          </m:r>
                        </m:sub>
                      </m:sSub>
                      <m:r>
                        <a:rPr lang="en-US" b="0" i="1" smtClean="0">
                          <a:latin typeface="Cambria Math"/>
                        </a:rPr>
                        <m:t>:                  </m:t>
                      </m:r>
                      <m:f>
                        <m:fPr>
                          <m:ctrlPr>
                            <a:rPr lang="en-US" i="1">
                              <a:latin typeface="Cambria Math" panose="02040503050406030204" pitchFamily="18" charset="0"/>
                            </a:rPr>
                          </m:ctrlPr>
                        </m:fPr>
                        <m:num>
                          <m:r>
                            <a:rPr lang="en-US" i="1">
                              <a:latin typeface="Cambria Math"/>
                            </a:rPr>
                            <m:t>𝑑𝐸</m:t>
                          </m:r>
                        </m:num>
                        <m:den>
                          <m:r>
                            <a:rPr lang="en-US" i="1">
                              <a:latin typeface="Cambria Math"/>
                            </a:rPr>
                            <m:t>𝑑𝑡</m:t>
                          </m:r>
                        </m:den>
                      </m:f>
                      <m:r>
                        <a:rPr lang="en-US"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𝑝</m:t>
                              </m:r>
                            </m:e>
                            <m:sub>
                              <m:r>
                                <a:rPr lang="en-US" i="1">
                                  <a:latin typeface="Cambria Math"/>
                                </a:rPr>
                                <m:t>𝐸</m:t>
                              </m:r>
                            </m:sub>
                          </m:sSub>
                          <m:r>
                            <a:rPr lang="en-US" i="1">
                              <a:latin typeface="Cambria Math"/>
                            </a:rPr>
                            <m:t> </m:t>
                          </m:r>
                          <m:r>
                            <a:rPr lang="en-US" i="1">
                              <a:latin typeface="Cambria Math"/>
                            </a:rPr>
                            <m:t>𝐴𝐸</m:t>
                          </m:r>
                        </m:num>
                        <m:den>
                          <m:sSub>
                            <m:sSubPr>
                              <m:ctrlPr>
                                <a:rPr lang="en-US" i="1">
                                  <a:latin typeface="Cambria Math" panose="02040503050406030204" pitchFamily="18" charset="0"/>
                                </a:rPr>
                              </m:ctrlPr>
                            </m:sSubPr>
                            <m:e>
                              <m:r>
                                <a:rPr lang="en-US" i="1">
                                  <a:latin typeface="Cambria Math"/>
                                </a:rPr>
                                <m:t>𝑔</m:t>
                              </m:r>
                            </m:e>
                            <m:sub>
                              <m:r>
                                <a:rPr lang="en-US" i="1">
                                  <a:latin typeface="Cambria Math"/>
                                </a:rPr>
                                <m:t>𝐸</m:t>
                              </m:r>
                            </m:sub>
                          </m:sSub>
                          <m:r>
                            <a:rPr lang="en-US" i="1">
                              <a:latin typeface="Cambria Math"/>
                            </a:rPr>
                            <m:t>+</m:t>
                          </m:r>
                          <m:r>
                            <a:rPr lang="en-US" i="1">
                              <a:latin typeface="Cambria Math"/>
                            </a:rPr>
                            <m:t>𝐴</m:t>
                          </m:r>
                        </m:den>
                      </m:f>
                      <m:r>
                        <a:rPr lang="en-US" i="1">
                          <a:latin typeface="Cambria Math"/>
                        </a:rPr>
                        <m:t>+</m:t>
                      </m:r>
                      <m:r>
                        <a:rPr lang="en-US" i="1">
                          <a:latin typeface="Cambria Math"/>
                        </a:rPr>
                        <m:t>𝑐𝑇</m:t>
                      </m:r>
                      <m:r>
                        <a:rPr lang="en-US" i="1">
                          <a:latin typeface="Cambria Math"/>
                        </a:rPr>
                        <m:t>−</m:t>
                      </m:r>
                      <m:sSub>
                        <m:sSubPr>
                          <m:ctrlPr>
                            <a:rPr lang="en-US" i="1">
                              <a:latin typeface="Cambria Math" panose="02040503050406030204" pitchFamily="18" charset="0"/>
                            </a:rPr>
                          </m:ctrlPr>
                        </m:sSubPr>
                        <m:e>
                          <m:r>
                            <a:rPr lang="en-US" i="1">
                              <a:latin typeface="Cambria Math"/>
                            </a:rPr>
                            <m:t>µ</m:t>
                          </m:r>
                        </m:e>
                        <m:sub>
                          <m:r>
                            <a:rPr lang="en-US" i="1">
                              <a:latin typeface="Cambria Math"/>
                            </a:rPr>
                            <m:t>𝐸</m:t>
                          </m:r>
                        </m:sub>
                      </m:sSub>
                      <m:r>
                        <a:rPr lang="en-US" i="1">
                          <a:latin typeface="Cambria Math"/>
                        </a:rPr>
                        <m:t>𝐸</m:t>
                      </m:r>
                    </m:oMath>
                  </m:oMathPara>
                </a14:m>
                <a:endParaRPr lang="en-US" dirty="0"/>
              </a:p>
              <a:p>
                <a:pPr marL="0" indent="0">
                  <a:buNone/>
                </a:pPr>
                <a:r>
                  <a:rPr lang="en-US" dirty="0"/>
                  <a:t> </a:t>
                </a:r>
              </a:p>
              <a:p>
                <a:pPr marL="0" indent="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𝑓</m:t>
                        </m:r>
                      </m:e>
                      <m:sub>
                        <m:r>
                          <a:rPr lang="en-US" b="0" i="1" smtClean="0">
                            <a:latin typeface="Cambria Math"/>
                          </a:rPr>
                          <m:t>2</m:t>
                        </m:r>
                      </m:sub>
                    </m:sSub>
                    <m:r>
                      <a:rPr lang="en-US" b="0" i="1" smtClean="0">
                        <a:latin typeface="Cambria Math"/>
                      </a:rPr>
                      <m:t>:                </m:t>
                    </m:r>
                    <m:f>
                      <m:fPr>
                        <m:ctrlPr>
                          <a:rPr lang="en-US" i="1">
                            <a:latin typeface="Cambria Math" panose="02040503050406030204" pitchFamily="18" charset="0"/>
                          </a:rPr>
                        </m:ctrlPr>
                      </m:fPr>
                      <m:num>
                        <m:r>
                          <a:rPr lang="en-US" i="1">
                            <a:latin typeface="Cambria Math"/>
                          </a:rPr>
                          <m:t>𝑑𝑇</m:t>
                        </m:r>
                      </m:num>
                      <m:den>
                        <m:r>
                          <a:rPr lang="en-US" i="1">
                            <a:latin typeface="Cambria Math"/>
                          </a:rPr>
                          <m:t>𝑑𝑡</m:t>
                        </m:r>
                      </m:den>
                    </m:f>
                    <m:r>
                      <a:rPr lang="en-US" i="1">
                        <a:latin typeface="Cambria Math"/>
                      </a:rPr>
                      <m:t>=</m:t>
                    </m:r>
                    <m:r>
                      <a:rPr lang="en-US" i="1">
                        <a:latin typeface="Cambria Math"/>
                      </a:rPr>
                      <m:t>𝑟𝑇</m:t>
                    </m:r>
                    <m:d>
                      <m:dPr>
                        <m:ctrlPr>
                          <a:rPr lang="en-US" i="1">
                            <a:latin typeface="Cambria Math" panose="02040503050406030204" pitchFamily="18" charset="0"/>
                          </a:rPr>
                        </m:ctrlPr>
                      </m:dPr>
                      <m:e>
                        <m:r>
                          <a:rPr lang="en-US" i="1">
                            <a:latin typeface="Cambria Math"/>
                          </a:rPr>
                          <m:t>1−</m:t>
                        </m:r>
                        <m:r>
                          <a:rPr lang="en-US" i="1">
                            <a:latin typeface="Cambria Math"/>
                          </a:rPr>
                          <m:t>𝑏𝑇</m:t>
                        </m:r>
                      </m:e>
                    </m:d>
                    <m:r>
                      <a:rPr lang="en-US" i="1">
                        <a:latin typeface="Cambria Math"/>
                      </a:rPr>
                      <m:t>−</m:t>
                    </m:r>
                    <m:f>
                      <m:fPr>
                        <m:ctrlPr>
                          <a:rPr lang="en-US" i="1">
                            <a:latin typeface="Cambria Math" panose="02040503050406030204" pitchFamily="18" charset="0"/>
                          </a:rPr>
                        </m:ctrlPr>
                      </m:fPr>
                      <m:num>
                        <m:r>
                          <a:rPr lang="en-US" i="1">
                            <a:latin typeface="Cambria Math"/>
                          </a:rPr>
                          <m:t>𝑎</m:t>
                        </m:r>
                        <m:r>
                          <a:rPr lang="en-US" i="1">
                            <a:latin typeface="Cambria Math"/>
                          </a:rPr>
                          <m:t> </m:t>
                        </m:r>
                        <m:r>
                          <a:rPr lang="en-US" i="1">
                            <a:latin typeface="Cambria Math"/>
                          </a:rPr>
                          <m:t>𝑇𝐸</m:t>
                        </m:r>
                      </m:num>
                      <m:den>
                        <m:sSub>
                          <m:sSubPr>
                            <m:ctrlPr>
                              <a:rPr lang="en-US" i="1">
                                <a:latin typeface="Cambria Math" panose="02040503050406030204" pitchFamily="18" charset="0"/>
                              </a:rPr>
                            </m:ctrlPr>
                          </m:sSubPr>
                          <m:e>
                            <m:r>
                              <a:rPr lang="en-US" i="1">
                                <a:latin typeface="Cambria Math"/>
                              </a:rPr>
                              <m:t>𝑔</m:t>
                            </m:r>
                          </m:e>
                          <m:sub>
                            <m:r>
                              <a:rPr lang="en-US" i="1">
                                <a:latin typeface="Cambria Math"/>
                              </a:rPr>
                              <m:t>𝑇</m:t>
                            </m:r>
                          </m:sub>
                        </m:sSub>
                        <m:r>
                          <a:rPr lang="en-US" i="1">
                            <a:latin typeface="Cambria Math"/>
                          </a:rPr>
                          <m:t>+</m:t>
                        </m:r>
                        <m:r>
                          <a:rPr lang="en-US" i="1">
                            <a:latin typeface="Cambria Math"/>
                          </a:rPr>
                          <m:t>𝑇</m:t>
                        </m:r>
                      </m:den>
                    </m:f>
                    <m:r>
                      <a:rPr lang="en-US" i="1">
                        <a:latin typeface="Cambria Math"/>
                      </a:rPr>
                      <m:t>−</m:t>
                    </m:r>
                    <m:r>
                      <a:rPr lang="en-US" i="1">
                        <a:latin typeface="Cambria Math"/>
                      </a:rPr>
                      <m:t>𝛼</m:t>
                    </m:r>
                    <m:r>
                      <a:rPr lang="en-US" i="1">
                        <a:latin typeface="Cambria Math"/>
                      </a:rPr>
                      <m:t> </m:t>
                    </m:r>
                    <m:r>
                      <a:rPr lang="en-US" i="1">
                        <a:latin typeface="Cambria Math"/>
                      </a:rPr>
                      <m:t>𝐴𝑇</m:t>
                    </m:r>
                    <m:r>
                      <a:rPr lang="en-US" i="1">
                        <a:latin typeface="Cambria Math"/>
                      </a:rPr>
                      <m:t>                     </m:t>
                    </m:r>
                  </m:oMath>
                </a14:m>
                <a:r>
                  <a:rPr lang="en-US" dirty="0"/>
                  <a:t> </a:t>
                </a:r>
              </a:p>
              <a:p>
                <a:pPr marL="0" indent="0">
                  <a:buNone/>
                </a:pPr>
                <a:endParaRPr lang="en-US" i="1" dirty="0" smtClean="0"/>
              </a:p>
              <a:p>
                <a:pPr marL="0" indent="0">
                  <a:buNone/>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𝑓</m:t>
                          </m:r>
                        </m:e>
                        <m:sub>
                          <m:r>
                            <a:rPr lang="en-US" b="0" i="1" smtClean="0">
                              <a:latin typeface="Cambria Math"/>
                            </a:rPr>
                            <m:t>3</m:t>
                          </m:r>
                        </m:sub>
                      </m:sSub>
                      <m:r>
                        <a:rPr lang="en-US" b="0" i="1" smtClean="0">
                          <a:latin typeface="Cambria Math"/>
                        </a:rPr>
                        <m:t>:               </m:t>
                      </m:r>
                      <m:f>
                        <m:fPr>
                          <m:ctrlPr>
                            <a:rPr lang="en-US" i="1">
                              <a:latin typeface="Cambria Math" panose="02040503050406030204" pitchFamily="18" charset="0"/>
                            </a:rPr>
                          </m:ctrlPr>
                        </m:fPr>
                        <m:num>
                          <m:r>
                            <a:rPr lang="en-US" i="1">
                              <a:latin typeface="Cambria Math"/>
                            </a:rPr>
                            <m:t>𝑑𝐴</m:t>
                          </m:r>
                        </m:num>
                        <m:den>
                          <m:r>
                            <a:rPr lang="en-US" i="1">
                              <a:latin typeface="Cambria Math"/>
                            </a:rPr>
                            <m:t>𝑑𝑡</m:t>
                          </m:r>
                        </m:den>
                      </m:f>
                      <m:r>
                        <a:rPr lang="en-US"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𝑝</m:t>
                              </m:r>
                            </m:e>
                            <m:sub>
                              <m:r>
                                <a:rPr lang="en-US" i="1">
                                  <a:latin typeface="Cambria Math"/>
                                </a:rPr>
                                <m:t>𝐴</m:t>
                              </m:r>
                            </m:sub>
                          </m:sSub>
                          <m:r>
                            <a:rPr lang="en-US" i="1">
                              <a:latin typeface="Cambria Math"/>
                            </a:rPr>
                            <m:t> </m:t>
                          </m:r>
                          <m:r>
                            <a:rPr lang="en-US" i="1">
                              <a:latin typeface="Cambria Math"/>
                            </a:rPr>
                            <m:t>𝑇𝐸</m:t>
                          </m:r>
                        </m:num>
                        <m:den>
                          <m:sSub>
                            <m:sSubPr>
                              <m:ctrlPr>
                                <a:rPr lang="en-US" i="1">
                                  <a:latin typeface="Cambria Math" panose="02040503050406030204" pitchFamily="18" charset="0"/>
                                </a:rPr>
                              </m:ctrlPr>
                            </m:sSubPr>
                            <m:e>
                              <m:r>
                                <a:rPr lang="en-US" i="1">
                                  <a:latin typeface="Cambria Math"/>
                                </a:rPr>
                                <m:t>𝑔</m:t>
                              </m:r>
                            </m:e>
                            <m:sub>
                              <m:r>
                                <a:rPr lang="en-US" i="1">
                                  <a:latin typeface="Cambria Math"/>
                                </a:rPr>
                                <m:t>𝐴</m:t>
                              </m:r>
                            </m:sub>
                          </m:sSub>
                          <m:r>
                            <a:rPr lang="en-US" i="1">
                              <a:latin typeface="Cambria Math"/>
                            </a:rPr>
                            <m:t>+</m:t>
                          </m:r>
                          <m:r>
                            <a:rPr lang="en-US" i="1">
                              <a:latin typeface="Cambria Math"/>
                            </a:rPr>
                            <m:t>𝑇</m:t>
                          </m:r>
                        </m:den>
                      </m:f>
                      <m:r>
                        <a:rPr lang="en-US" i="1">
                          <a:latin typeface="Cambria Math"/>
                        </a:rPr>
                        <m:t>−</m:t>
                      </m:r>
                      <m:sSub>
                        <m:sSubPr>
                          <m:ctrlPr>
                            <a:rPr lang="en-US" i="1">
                              <a:latin typeface="Cambria Math" panose="02040503050406030204" pitchFamily="18" charset="0"/>
                            </a:rPr>
                          </m:ctrlPr>
                        </m:sSubPr>
                        <m:e>
                          <m:r>
                            <a:rPr lang="en-US" i="1">
                              <a:latin typeface="Cambria Math"/>
                            </a:rPr>
                            <m:t>µ</m:t>
                          </m:r>
                        </m:e>
                        <m:sub>
                          <m:r>
                            <a:rPr lang="en-US" i="1">
                              <a:latin typeface="Cambria Math"/>
                            </a:rPr>
                            <m:t>𝐴</m:t>
                          </m:r>
                        </m:sub>
                      </m:sSub>
                      <m:r>
                        <a:rPr lang="en-US" i="1">
                          <a:latin typeface="Cambria Math"/>
                        </a:rPr>
                        <m:t> </m:t>
                      </m:r>
                      <m:r>
                        <a:rPr lang="en-US" i="1">
                          <a:latin typeface="Cambria Math"/>
                        </a:rPr>
                        <m:t>𝐴</m:t>
                      </m:r>
                    </m:oMath>
                  </m:oMathPara>
                </a14:m>
                <a:endParaRPr lang="en-US" b="1" dirty="0" smtClean="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48770" y="1927191"/>
                <a:ext cx="10781415" cy="4072271"/>
              </a:xfrm>
              <a:blipFill rotWithShape="1">
                <a:blip r:embed="rId3"/>
                <a:stretch>
                  <a:fillRect/>
                </a:stretch>
              </a:blipFill>
            </p:spPr>
            <p:txBody>
              <a:bodyPr/>
              <a:lstStyle/>
              <a:p>
                <a:r>
                  <a:rPr lang="en-US">
                    <a:noFill/>
                  </a:rPr>
                  <a:t> </a:t>
                </a:r>
              </a:p>
            </p:txBody>
          </p:sp>
        </mc:Fallback>
      </mc:AlternateContent>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26" y="1095772"/>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224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137" y="112882"/>
            <a:ext cx="10515600" cy="673928"/>
          </a:xfrm>
        </p:spPr>
        <p:txBody>
          <a:bodyPr>
            <a:normAutofit/>
          </a:bodyPr>
          <a:lstStyle/>
          <a:p>
            <a:pPr algn="ctr"/>
            <a:r>
              <a:rPr lang="en-US" sz="3600" b="1" dirty="0" smtClean="0"/>
              <a:t>Stability of Equilibrium Points</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8344" y="1137684"/>
                <a:ext cx="11302409" cy="5380074"/>
              </a:xfrm>
            </p:spPr>
            <p:txBody>
              <a:bodyPr>
                <a:normAutofit/>
              </a:bodyPr>
              <a:lstStyle/>
              <a:p>
                <a:r>
                  <a:rPr lang="en-US" dirty="0" smtClean="0"/>
                  <a:t>Setting : </a:t>
                </a:r>
                <a14:m>
                  <m:oMath xmlns:m="http://schemas.openxmlformats.org/officeDocument/2006/math">
                    <m:f>
                      <m:fPr>
                        <m:ctrlPr>
                          <a:rPr lang="en-US" i="1" smtClean="0">
                            <a:latin typeface="Cambria Math" panose="02040503050406030204" pitchFamily="18" charset="0"/>
                          </a:rPr>
                        </m:ctrlPr>
                      </m:fPr>
                      <m:num>
                        <m:r>
                          <a:rPr lang="en-US" i="1">
                            <a:latin typeface="Cambria Math"/>
                          </a:rPr>
                          <m:t>𝑑𝐸</m:t>
                        </m:r>
                      </m:num>
                      <m:den>
                        <m:r>
                          <a:rPr lang="en-US" i="1">
                            <a:latin typeface="Cambria Math"/>
                          </a:rPr>
                          <m:t>𝑑𝑡</m:t>
                        </m:r>
                      </m:den>
                    </m:f>
                    <m:r>
                      <a:rPr lang="en-US" i="1">
                        <a:latin typeface="Cambria Math"/>
                      </a:rPr>
                      <m:t>=</m:t>
                    </m:r>
                    <m:f>
                      <m:fPr>
                        <m:ctrlPr>
                          <a:rPr lang="en-US" i="1">
                            <a:latin typeface="Cambria Math" panose="02040503050406030204" pitchFamily="18" charset="0"/>
                          </a:rPr>
                        </m:ctrlPr>
                      </m:fPr>
                      <m:num>
                        <m:r>
                          <a:rPr lang="en-US" i="1">
                            <a:latin typeface="Cambria Math"/>
                          </a:rPr>
                          <m:t>𝑑𝑇</m:t>
                        </m:r>
                      </m:num>
                      <m:den>
                        <m:r>
                          <a:rPr lang="en-US" i="1">
                            <a:latin typeface="Cambria Math"/>
                          </a:rPr>
                          <m:t>𝑑𝑡</m:t>
                        </m:r>
                      </m:den>
                    </m:f>
                    <m:r>
                      <a:rPr lang="en-US" b="0" i="1" smtClean="0">
                        <a:latin typeface="Cambria Math"/>
                      </a:rPr>
                      <m:t>=</m:t>
                    </m:r>
                    <m:f>
                      <m:fPr>
                        <m:ctrlPr>
                          <a:rPr lang="en-US" i="1">
                            <a:latin typeface="Cambria Math" panose="02040503050406030204" pitchFamily="18" charset="0"/>
                          </a:rPr>
                        </m:ctrlPr>
                      </m:fPr>
                      <m:num>
                        <m:r>
                          <a:rPr lang="en-US" i="1">
                            <a:latin typeface="Cambria Math"/>
                          </a:rPr>
                          <m:t>𝑑𝐴</m:t>
                        </m:r>
                      </m:num>
                      <m:den>
                        <m:r>
                          <a:rPr lang="en-US" i="1">
                            <a:latin typeface="Cambria Math"/>
                          </a:rPr>
                          <m:t>𝑑𝑡</m:t>
                        </m:r>
                      </m:den>
                    </m:f>
                    <m:r>
                      <a:rPr lang="en-US" b="0" i="1" smtClean="0">
                        <a:latin typeface="Cambria Math"/>
                      </a:rPr>
                      <m:t>=0</m:t>
                    </m:r>
                  </m:oMath>
                </a14:m>
                <a:r>
                  <a:rPr lang="en-US" dirty="0" smtClean="0"/>
                  <a:t> </a:t>
                </a:r>
              </a:p>
              <a:p>
                <a:endParaRPr lang="en-US" dirty="0" smtClean="0"/>
              </a:p>
              <a:p>
                <a:r>
                  <a:rPr lang="en-US" dirty="0" smtClean="0"/>
                  <a:t>Jacobian Matrix after linearization around </a:t>
                </a:r>
                <a14:m>
                  <m:oMath xmlns:m="http://schemas.openxmlformats.org/officeDocument/2006/math">
                    <m:sSub>
                      <m:sSubPr>
                        <m:ctrlPr>
                          <a:rPr lang="en-US" i="1">
                            <a:latin typeface="Cambria Math" panose="02040503050406030204" pitchFamily="18" charset="0"/>
                          </a:rPr>
                        </m:ctrlPr>
                      </m:sSubPr>
                      <m:e>
                        <m:r>
                          <a:rPr lang="en-US" i="1">
                            <a:latin typeface="Cambria Math"/>
                          </a:rPr>
                          <m:t>𝐸</m:t>
                        </m:r>
                      </m:e>
                      <m:sub>
                        <m:r>
                          <a:rPr lang="en-US" i="1">
                            <a:latin typeface="Cambria Math"/>
                          </a:rPr>
                          <m:t>1</m:t>
                        </m:r>
                      </m:sub>
                    </m:sSub>
                    <m:r>
                      <a:rPr lang="en-US" i="1">
                        <a:latin typeface="Cambria Math"/>
                      </a:rPr>
                      <m:t>=(0,0,0</m:t>
                    </m:r>
                  </m:oMath>
                </a14:m>
                <a:r>
                  <a:rPr lang="en-US" dirty="0" smtClean="0"/>
                  <a:t>):</a:t>
                </a:r>
              </a:p>
              <a:p>
                <a:endParaRPr lang="en-US" dirty="0" smtClean="0"/>
              </a:p>
              <a:p>
                <a:endParaRPr lang="en-US" dirty="0" smtClean="0"/>
              </a:p>
              <a:p>
                <a:pPr marL="0" indent="0">
                  <a:buNone/>
                </a:pPr>
                <a14:m>
                  <m:oMathPara xmlns:m="http://schemas.openxmlformats.org/officeDocument/2006/math">
                    <m:oMathParaPr>
                      <m:jc m:val="center"/>
                    </m:oMathParaPr>
                    <m:oMath xmlns:m="http://schemas.openxmlformats.org/officeDocument/2006/math">
                      <m:r>
                        <a:rPr lang="en-US" sz="2400" i="1">
                          <a:latin typeface="Cambria Math"/>
                          <a:ea typeface="Times New Roman"/>
                        </a:rPr>
                        <m:t>𝐽</m:t>
                      </m:r>
                      <m:r>
                        <a:rPr lang="en-US" sz="2400" i="1">
                          <a:latin typeface="Cambria Math"/>
                          <a:ea typeface="Times New Roman"/>
                        </a:rPr>
                        <m:t>=</m:t>
                      </m:r>
                      <m:d>
                        <m:dPr>
                          <m:begChr m:val="["/>
                          <m:endChr m:val="]"/>
                          <m:ctrlPr>
                            <a:rPr lang="en-US" sz="2400" i="1">
                              <a:effectLst/>
                              <a:latin typeface="Cambria Math" panose="02040503050406030204" pitchFamily="18" charset="0"/>
                              <a:ea typeface="Times New Roman"/>
                            </a:rPr>
                          </m:ctrlPr>
                        </m:dPr>
                        <m:e>
                          <m:eqArr>
                            <m:eqArrPr>
                              <m:ctrlPr>
                                <a:rPr lang="en-US" sz="2400" i="1">
                                  <a:effectLst/>
                                  <a:latin typeface="Cambria Math" panose="02040503050406030204" pitchFamily="18" charset="0"/>
                                  <a:ea typeface="Times New Roman"/>
                                </a:rPr>
                              </m:ctrlPr>
                            </m:eqArrPr>
                            <m:e>
                              <m:f>
                                <m:fPr>
                                  <m:ctrlPr>
                                    <a:rPr lang="en-US" sz="2400" i="1">
                                      <a:effectLst/>
                                      <a:latin typeface="Cambria Math" panose="02040503050406030204" pitchFamily="18" charset="0"/>
                                      <a:ea typeface="Times New Roman"/>
                                    </a:rPr>
                                  </m:ctrlPr>
                                </m:fPr>
                                <m:num>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𝑓</m:t>
                                      </m:r>
                                    </m:e>
                                    <m:sub>
                                      <m:r>
                                        <a:rPr lang="en-US" sz="2400" i="1">
                                          <a:effectLst/>
                                          <a:latin typeface="Cambria Math"/>
                                          <a:ea typeface="Times New Roman"/>
                                        </a:rPr>
                                        <m:t>1</m:t>
                                      </m:r>
                                    </m:sub>
                                  </m:sSub>
                                  <m:r>
                                    <a:rPr lang="en-US" sz="2400" i="1">
                                      <a:effectLst/>
                                      <a:latin typeface="Cambria Math"/>
                                      <a:ea typeface="Times New Roman"/>
                                    </a:rPr>
                                    <m:t> </m:t>
                                  </m:r>
                                </m:num>
                                <m:den>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𝑥</m:t>
                                      </m:r>
                                    </m:e>
                                    <m:sub>
                                      <m:r>
                                        <a:rPr lang="en-US" sz="2400" i="1">
                                          <a:effectLst/>
                                          <a:latin typeface="Cambria Math"/>
                                          <a:ea typeface="Times New Roman"/>
                                        </a:rPr>
                                        <m:t>1</m:t>
                                      </m:r>
                                    </m:sub>
                                  </m:sSub>
                                </m:den>
                              </m:f>
                            </m:e>
                            <m:e>
                              <m:f>
                                <m:fPr>
                                  <m:ctrlPr>
                                    <a:rPr lang="en-US" sz="2400" i="1">
                                      <a:effectLst/>
                                      <a:latin typeface="Cambria Math" panose="02040503050406030204" pitchFamily="18" charset="0"/>
                                      <a:ea typeface="Times New Roman"/>
                                    </a:rPr>
                                  </m:ctrlPr>
                                </m:fPr>
                                <m:num>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𝑓</m:t>
                                      </m:r>
                                    </m:e>
                                    <m:sub>
                                      <m:r>
                                        <a:rPr lang="en-US" sz="2400" i="1">
                                          <a:effectLst/>
                                          <a:latin typeface="Cambria Math"/>
                                          <a:ea typeface="Times New Roman"/>
                                        </a:rPr>
                                        <m:t>2</m:t>
                                      </m:r>
                                    </m:sub>
                                  </m:sSub>
                                </m:num>
                                <m:den>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𝑥</m:t>
                                      </m:r>
                                    </m:e>
                                    <m:sub>
                                      <m:r>
                                        <a:rPr lang="en-US" sz="2400" i="1">
                                          <a:effectLst/>
                                          <a:latin typeface="Cambria Math"/>
                                          <a:ea typeface="Times New Roman"/>
                                        </a:rPr>
                                        <m:t>1</m:t>
                                      </m:r>
                                    </m:sub>
                                  </m:sSub>
                                </m:den>
                              </m:f>
                            </m:e>
                            <m:e>
                              <m:f>
                                <m:fPr>
                                  <m:ctrlPr>
                                    <a:rPr lang="en-US" sz="2400" i="1">
                                      <a:effectLst/>
                                      <a:latin typeface="Cambria Math" panose="02040503050406030204" pitchFamily="18" charset="0"/>
                                      <a:ea typeface="Times New Roman"/>
                                    </a:rPr>
                                  </m:ctrlPr>
                                </m:fPr>
                                <m:num>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𝑓</m:t>
                                      </m:r>
                                    </m:e>
                                    <m:sub>
                                      <m:r>
                                        <a:rPr lang="en-US" sz="2400" i="1">
                                          <a:effectLst/>
                                          <a:latin typeface="Cambria Math"/>
                                          <a:ea typeface="Times New Roman"/>
                                        </a:rPr>
                                        <m:t>3</m:t>
                                      </m:r>
                                    </m:sub>
                                  </m:sSub>
                                </m:num>
                                <m:den>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𝑥</m:t>
                                      </m:r>
                                    </m:e>
                                    <m:sub>
                                      <m:r>
                                        <a:rPr lang="en-US" sz="2400" i="1">
                                          <a:effectLst/>
                                          <a:latin typeface="Cambria Math"/>
                                          <a:ea typeface="Times New Roman"/>
                                        </a:rPr>
                                        <m:t>1</m:t>
                                      </m:r>
                                    </m:sub>
                                  </m:sSub>
                                </m:den>
                              </m:f>
                            </m:e>
                          </m:eqArr>
                          <m:r>
                            <a:rPr lang="en-US" sz="2400" i="1">
                              <a:effectLst/>
                              <a:latin typeface="Cambria Math"/>
                              <a:ea typeface="Times New Roman"/>
                            </a:rPr>
                            <m:t>      </m:t>
                          </m:r>
                          <m:eqArr>
                            <m:eqArrPr>
                              <m:ctrlPr>
                                <a:rPr lang="en-US" sz="2400" i="1">
                                  <a:effectLst/>
                                  <a:latin typeface="Cambria Math" panose="02040503050406030204" pitchFamily="18" charset="0"/>
                                  <a:ea typeface="Times New Roman"/>
                                </a:rPr>
                              </m:ctrlPr>
                            </m:eqArrPr>
                            <m:e>
                              <m:f>
                                <m:fPr>
                                  <m:ctrlPr>
                                    <a:rPr lang="en-US" sz="2400" i="1">
                                      <a:effectLst/>
                                      <a:latin typeface="Cambria Math" panose="02040503050406030204" pitchFamily="18" charset="0"/>
                                      <a:ea typeface="Times New Roman"/>
                                    </a:rPr>
                                  </m:ctrlPr>
                                </m:fPr>
                                <m:num>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𝑓</m:t>
                                      </m:r>
                                    </m:e>
                                    <m:sub>
                                      <m:r>
                                        <a:rPr lang="en-US" sz="2400" i="1">
                                          <a:effectLst/>
                                          <a:latin typeface="Cambria Math"/>
                                          <a:ea typeface="Times New Roman"/>
                                        </a:rPr>
                                        <m:t>1</m:t>
                                      </m:r>
                                    </m:sub>
                                  </m:sSub>
                                </m:num>
                                <m:den>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𝑥</m:t>
                                      </m:r>
                                    </m:e>
                                    <m:sub>
                                      <m:r>
                                        <a:rPr lang="en-US" sz="2400" i="1">
                                          <a:effectLst/>
                                          <a:latin typeface="Cambria Math"/>
                                          <a:ea typeface="Times New Roman"/>
                                        </a:rPr>
                                        <m:t>2</m:t>
                                      </m:r>
                                    </m:sub>
                                  </m:sSub>
                                </m:den>
                              </m:f>
                              <m:r>
                                <a:rPr lang="en-US" sz="2400" i="1">
                                  <a:effectLst/>
                                  <a:latin typeface="Cambria Math"/>
                                  <a:ea typeface="Times New Roman"/>
                                </a:rPr>
                                <m:t>  </m:t>
                              </m:r>
                            </m:e>
                            <m:e>
                              <m:f>
                                <m:fPr>
                                  <m:ctrlPr>
                                    <a:rPr lang="en-US" sz="2400" i="1">
                                      <a:effectLst/>
                                      <a:latin typeface="Cambria Math" panose="02040503050406030204" pitchFamily="18" charset="0"/>
                                      <a:ea typeface="Times New Roman"/>
                                    </a:rPr>
                                  </m:ctrlPr>
                                </m:fPr>
                                <m:num>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𝑓</m:t>
                                      </m:r>
                                    </m:e>
                                    <m:sub>
                                      <m:r>
                                        <a:rPr lang="en-US" sz="2400" i="1">
                                          <a:effectLst/>
                                          <a:latin typeface="Cambria Math"/>
                                          <a:ea typeface="Times New Roman"/>
                                        </a:rPr>
                                        <m:t>2</m:t>
                                      </m:r>
                                    </m:sub>
                                  </m:sSub>
                                </m:num>
                                <m:den>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𝑥</m:t>
                                      </m:r>
                                    </m:e>
                                    <m:sub>
                                      <m:r>
                                        <a:rPr lang="en-US" sz="2400" i="1">
                                          <a:effectLst/>
                                          <a:latin typeface="Cambria Math"/>
                                          <a:ea typeface="Times New Roman"/>
                                        </a:rPr>
                                        <m:t>2</m:t>
                                      </m:r>
                                    </m:sub>
                                  </m:sSub>
                                </m:den>
                              </m:f>
                              <m:r>
                                <a:rPr lang="en-US" sz="2400" i="1">
                                  <a:effectLst/>
                                  <a:latin typeface="Cambria Math"/>
                                  <a:ea typeface="Times New Roman"/>
                                </a:rPr>
                                <m:t>  </m:t>
                              </m:r>
                            </m:e>
                            <m:e>
                              <m:f>
                                <m:fPr>
                                  <m:ctrlPr>
                                    <a:rPr lang="en-US" sz="2400" i="1">
                                      <a:effectLst/>
                                      <a:latin typeface="Cambria Math" panose="02040503050406030204" pitchFamily="18" charset="0"/>
                                      <a:ea typeface="Times New Roman"/>
                                    </a:rPr>
                                  </m:ctrlPr>
                                </m:fPr>
                                <m:num>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𝑓</m:t>
                                      </m:r>
                                    </m:e>
                                    <m:sub>
                                      <m:r>
                                        <a:rPr lang="en-US" sz="2400" i="1">
                                          <a:effectLst/>
                                          <a:latin typeface="Cambria Math"/>
                                          <a:ea typeface="Times New Roman"/>
                                        </a:rPr>
                                        <m:t>3</m:t>
                                      </m:r>
                                    </m:sub>
                                  </m:sSub>
                                </m:num>
                                <m:den>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𝑥</m:t>
                                      </m:r>
                                    </m:e>
                                    <m:sub>
                                      <m:r>
                                        <a:rPr lang="en-US" sz="2400" i="1">
                                          <a:effectLst/>
                                          <a:latin typeface="Cambria Math"/>
                                          <a:ea typeface="Times New Roman"/>
                                        </a:rPr>
                                        <m:t>2</m:t>
                                      </m:r>
                                    </m:sub>
                                  </m:sSub>
                                </m:den>
                              </m:f>
                            </m:e>
                          </m:eqArr>
                          <m:r>
                            <a:rPr lang="en-US" sz="2400" i="1">
                              <a:effectLst/>
                              <a:latin typeface="Cambria Math"/>
                              <a:ea typeface="Times New Roman"/>
                            </a:rPr>
                            <m:t>   </m:t>
                          </m:r>
                          <m:eqArr>
                            <m:eqArrPr>
                              <m:ctrlPr>
                                <a:rPr lang="en-US" sz="2400" i="1">
                                  <a:effectLst/>
                                  <a:latin typeface="Cambria Math" panose="02040503050406030204" pitchFamily="18" charset="0"/>
                                  <a:ea typeface="Times New Roman"/>
                                </a:rPr>
                              </m:ctrlPr>
                            </m:eqArrPr>
                            <m:e>
                              <m:f>
                                <m:fPr>
                                  <m:ctrlPr>
                                    <a:rPr lang="en-US" sz="2400" i="1">
                                      <a:effectLst/>
                                      <a:latin typeface="Cambria Math" panose="02040503050406030204" pitchFamily="18" charset="0"/>
                                      <a:ea typeface="Times New Roman"/>
                                    </a:rPr>
                                  </m:ctrlPr>
                                </m:fPr>
                                <m:num>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𝑓</m:t>
                                      </m:r>
                                    </m:e>
                                    <m:sub>
                                      <m:r>
                                        <a:rPr lang="en-US" sz="2400" i="1">
                                          <a:effectLst/>
                                          <a:latin typeface="Cambria Math"/>
                                          <a:ea typeface="Times New Roman"/>
                                        </a:rPr>
                                        <m:t>1</m:t>
                                      </m:r>
                                    </m:sub>
                                  </m:sSub>
                                </m:num>
                                <m:den>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𝑥</m:t>
                                      </m:r>
                                    </m:e>
                                    <m:sub>
                                      <m:r>
                                        <a:rPr lang="en-US" sz="2400" i="1">
                                          <a:effectLst/>
                                          <a:latin typeface="Cambria Math"/>
                                          <a:ea typeface="Times New Roman"/>
                                        </a:rPr>
                                        <m:t>3</m:t>
                                      </m:r>
                                    </m:sub>
                                  </m:sSub>
                                </m:den>
                              </m:f>
                            </m:e>
                            <m:e>
                              <m:f>
                                <m:fPr>
                                  <m:ctrlPr>
                                    <a:rPr lang="en-US" sz="2400" i="1">
                                      <a:effectLst/>
                                      <a:latin typeface="Cambria Math" panose="02040503050406030204" pitchFamily="18" charset="0"/>
                                      <a:ea typeface="Times New Roman"/>
                                    </a:rPr>
                                  </m:ctrlPr>
                                </m:fPr>
                                <m:num>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𝑓</m:t>
                                      </m:r>
                                    </m:e>
                                    <m:sub>
                                      <m:r>
                                        <a:rPr lang="en-US" sz="2400" i="1">
                                          <a:effectLst/>
                                          <a:latin typeface="Cambria Math"/>
                                          <a:ea typeface="Times New Roman"/>
                                        </a:rPr>
                                        <m:t>2</m:t>
                                      </m:r>
                                    </m:sub>
                                  </m:sSub>
                                </m:num>
                                <m:den>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𝑥</m:t>
                                      </m:r>
                                    </m:e>
                                    <m:sub>
                                      <m:r>
                                        <a:rPr lang="en-US" sz="2400" i="1">
                                          <a:effectLst/>
                                          <a:latin typeface="Cambria Math"/>
                                          <a:ea typeface="Times New Roman"/>
                                        </a:rPr>
                                        <m:t>3</m:t>
                                      </m:r>
                                    </m:sub>
                                  </m:sSub>
                                </m:den>
                              </m:f>
                            </m:e>
                            <m:e>
                              <m:f>
                                <m:fPr>
                                  <m:ctrlPr>
                                    <a:rPr lang="en-US" sz="2400" i="1">
                                      <a:effectLst/>
                                      <a:latin typeface="Cambria Math" panose="02040503050406030204" pitchFamily="18" charset="0"/>
                                      <a:ea typeface="Times New Roman"/>
                                    </a:rPr>
                                  </m:ctrlPr>
                                </m:fPr>
                                <m:num>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𝑓</m:t>
                                      </m:r>
                                    </m:e>
                                    <m:sub>
                                      <m:r>
                                        <a:rPr lang="en-US" sz="2400" i="1">
                                          <a:effectLst/>
                                          <a:latin typeface="Cambria Math"/>
                                          <a:ea typeface="Times New Roman"/>
                                        </a:rPr>
                                        <m:t>3</m:t>
                                      </m:r>
                                    </m:sub>
                                  </m:sSub>
                                </m:num>
                                <m:den>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𝑥</m:t>
                                      </m:r>
                                    </m:e>
                                    <m:sub>
                                      <m:r>
                                        <a:rPr lang="en-US" sz="2400" i="1">
                                          <a:effectLst/>
                                          <a:latin typeface="Cambria Math"/>
                                          <a:ea typeface="Times New Roman"/>
                                        </a:rPr>
                                        <m:t>3</m:t>
                                      </m:r>
                                    </m:sub>
                                  </m:sSub>
                                </m:den>
                              </m:f>
                            </m:e>
                          </m:eqArr>
                          <m:r>
                            <a:rPr lang="en-US" sz="2400" i="1">
                              <a:effectLst/>
                              <a:latin typeface="Cambria Math"/>
                              <a:ea typeface="Times New Roman"/>
                            </a:rPr>
                            <m:t>    </m:t>
                          </m:r>
                        </m:e>
                      </m:d>
                      <m:r>
                        <a:rPr lang="en-US" sz="2400" b="0" i="1" smtClean="0">
                          <a:effectLst/>
                          <a:latin typeface="Cambria Math"/>
                          <a:ea typeface="Times New Roman"/>
                        </a:rPr>
                        <m:t>=</m:t>
                      </m:r>
                      <m:d>
                        <m:dPr>
                          <m:begChr m:val="["/>
                          <m:endChr m:val="]"/>
                          <m:ctrlPr>
                            <a:rPr lang="en-US" sz="2400" i="1">
                              <a:effectLst/>
                              <a:latin typeface="Cambria Math" panose="02040503050406030204" pitchFamily="18" charset="0"/>
                              <a:ea typeface="Times New Roman"/>
                            </a:rPr>
                          </m:ctrlPr>
                        </m:dPr>
                        <m:e>
                          <m:m>
                            <m:mPr>
                              <m:mcs>
                                <m:mc>
                                  <m:mcPr>
                                    <m:count m:val="3"/>
                                    <m:mcJc m:val="center"/>
                                  </m:mcPr>
                                </m:mc>
                              </m:mcs>
                              <m:ctrlPr>
                                <a:rPr lang="en-US" sz="2400" i="1">
                                  <a:effectLst/>
                                  <a:latin typeface="Cambria Math" panose="02040503050406030204" pitchFamily="18" charset="0"/>
                                  <a:ea typeface="Times New Roman"/>
                                </a:rPr>
                              </m:ctrlPr>
                            </m:mPr>
                            <m:mr>
                              <m:e>
                                <m:f>
                                  <m:fPr>
                                    <m:ctrlPr>
                                      <a:rPr lang="en-US" sz="2400" i="1">
                                        <a:effectLst/>
                                        <a:latin typeface="Cambria Math" panose="02040503050406030204" pitchFamily="18" charset="0"/>
                                        <a:ea typeface="Times New Roman"/>
                                      </a:rPr>
                                    </m:ctrlPr>
                                  </m:fPr>
                                  <m:num>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𝑝</m:t>
                                        </m:r>
                                      </m:e>
                                      <m:sub>
                                        <m:r>
                                          <a:rPr lang="en-US" sz="2400" i="1">
                                            <a:effectLst/>
                                            <a:latin typeface="Cambria Math"/>
                                            <a:ea typeface="Times New Roman"/>
                                          </a:rPr>
                                          <m:t>𝐸</m:t>
                                        </m:r>
                                      </m:sub>
                                    </m:sSub>
                                    <m:r>
                                      <a:rPr lang="en-US" sz="2400" i="1">
                                        <a:effectLst/>
                                        <a:latin typeface="Cambria Math"/>
                                        <a:ea typeface="Times New Roman"/>
                                      </a:rPr>
                                      <m:t>𝑧</m:t>
                                    </m:r>
                                  </m:num>
                                  <m:den>
                                    <m:d>
                                      <m:dPr>
                                        <m:ctrlPr>
                                          <a:rPr lang="en-US" sz="2400" i="1">
                                            <a:effectLst/>
                                            <a:latin typeface="Cambria Math" panose="02040503050406030204" pitchFamily="18" charset="0"/>
                                            <a:ea typeface="Times New Roman"/>
                                          </a:rPr>
                                        </m:ctrlPr>
                                      </m:dPr>
                                      <m:e>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𝑔</m:t>
                                            </m:r>
                                          </m:e>
                                          <m:sub>
                                            <m:r>
                                              <a:rPr lang="en-US" sz="2400" i="1">
                                                <a:effectLst/>
                                                <a:latin typeface="Cambria Math"/>
                                                <a:ea typeface="Times New Roman"/>
                                              </a:rPr>
                                              <m:t>𝐸</m:t>
                                            </m:r>
                                          </m:sub>
                                        </m:sSub>
                                        <m:r>
                                          <a:rPr lang="en-US" sz="2400" i="1">
                                            <a:effectLst/>
                                            <a:latin typeface="Cambria Math"/>
                                            <a:ea typeface="Times New Roman"/>
                                          </a:rPr>
                                          <m:t>+</m:t>
                                        </m:r>
                                        <m:r>
                                          <a:rPr lang="en-US" sz="2400" i="1">
                                            <a:effectLst/>
                                            <a:latin typeface="Cambria Math"/>
                                            <a:ea typeface="Times New Roman"/>
                                          </a:rPr>
                                          <m:t>𝑧</m:t>
                                        </m:r>
                                      </m:e>
                                    </m:d>
                                  </m:den>
                                </m:f>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µ</m:t>
                                    </m:r>
                                  </m:e>
                                  <m:sub>
                                    <m:r>
                                      <a:rPr lang="en-US" sz="2400" i="1">
                                        <a:effectLst/>
                                        <a:latin typeface="Cambria Math"/>
                                        <a:ea typeface="Times New Roman"/>
                                      </a:rPr>
                                      <m:t>𝐸</m:t>
                                    </m:r>
                                  </m:sub>
                                </m:sSub>
                              </m:e>
                              <m:e>
                                <m:r>
                                  <a:rPr lang="en-US" sz="2400" i="1">
                                    <a:effectLst/>
                                    <a:latin typeface="Cambria Math"/>
                                    <a:ea typeface="Times New Roman"/>
                                  </a:rPr>
                                  <m:t>𝑐</m:t>
                                </m:r>
                              </m:e>
                              <m:e>
                                <m:f>
                                  <m:fPr>
                                    <m:ctrlPr>
                                      <a:rPr lang="en-US" sz="2400" i="1">
                                        <a:effectLst/>
                                        <a:latin typeface="Cambria Math" panose="02040503050406030204" pitchFamily="18" charset="0"/>
                                        <a:ea typeface="Times New Roman"/>
                                      </a:rPr>
                                    </m:ctrlPr>
                                  </m:fPr>
                                  <m:num>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𝑝</m:t>
                                        </m:r>
                                      </m:e>
                                      <m:sub>
                                        <m:r>
                                          <a:rPr lang="en-US" sz="2400" i="1">
                                            <a:effectLst/>
                                            <a:latin typeface="Cambria Math"/>
                                            <a:ea typeface="Times New Roman"/>
                                          </a:rPr>
                                          <m:t>𝐸</m:t>
                                        </m:r>
                                      </m:sub>
                                    </m:sSub>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𝑥𝑔</m:t>
                                        </m:r>
                                      </m:e>
                                      <m:sub>
                                        <m:r>
                                          <a:rPr lang="en-US" sz="2400" i="1">
                                            <a:effectLst/>
                                            <a:latin typeface="Cambria Math"/>
                                            <a:ea typeface="Times New Roman"/>
                                          </a:rPr>
                                          <m:t>𝐸</m:t>
                                        </m:r>
                                      </m:sub>
                                    </m:sSub>
                                  </m:num>
                                  <m:den>
                                    <m:sSup>
                                      <m:sSupPr>
                                        <m:ctrlPr>
                                          <a:rPr lang="en-US" sz="2400" i="1">
                                            <a:effectLst/>
                                            <a:latin typeface="Cambria Math" panose="02040503050406030204" pitchFamily="18" charset="0"/>
                                            <a:ea typeface="Times New Roman"/>
                                          </a:rPr>
                                        </m:ctrlPr>
                                      </m:sSupPr>
                                      <m:e>
                                        <m:d>
                                          <m:dPr>
                                            <m:ctrlPr>
                                              <a:rPr lang="en-US" sz="2400" i="1">
                                                <a:effectLst/>
                                                <a:latin typeface="Cambria Math" panose="02040503050406030204" pitchFamily="18" charset="0"/>
                                                <a:ea typeface="Times New Roman"/>
                                              </a:rPr>
                                            </m:ctrlPr>
                                          </m:dPr>
                                          <m:e>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𝑔</m:t>
                                                </m:r>
                                              </m:e>
                                              <m:sub>
                                                <m:r>
                                                  <a:rPr lang="en-US" sz="2400" i="1">
                                                    <a:effectLst/>
                                                    <a:latin typeface="Cambria Math"/>
                                                    <a:ea typeface="Times New Roman"/>
                                                  </a:rPr>
                                                  <m:t>𝐸</m:t>
                                                </m:r>
                                              </m:sub>
                                            </m:sSub>
                                            <m:r>
                                              <a:rPr lang="en-US" sz="2400" i="1">
                                                <a:effectLst/>
                                                <a:latin typeface="Cambria Math"/>
                                                <a:ea typeface="Times New Roman"/>
                                              </a:rPr>
                                              <m:t>+</m:t>
                                            </m:r>
                                            <m:r>
                                              <a:rPr lang="en-US" sz="2400" i="1">
                                                <a:effectLst/>
                                                <a:latin typeface="Cambria Math"/>
                                                <a:ea typeface="Times New Roman"/>
                                              </a:rPr>
                                              <m:t>𝑧</m:t>
                                            </m:r>
                                          </m:e>
                                        </m:d>
                                      </m:e>
                                      <m:sup>
                                        <m:r>
                                          <a:rPr lang="en-US" sz="2400" i="1">
                                            <a:effectLst/>
                                            <a:latin typeface="Cambria Math"/>
                                            <a:ea typeface="Times New Roman"/>
                                          </a:rPr>
                                          <m:t>2</m:t>
                                        </m:r>
                                      </m:sup>
                                    </m:sSup>
                                  </m:den>
                                </m:f>
                              </m:e>
                            </m:mr>
                            <m:mr>
                              <m:e>
                                <m:f>
                                  <m:fPr>
                                    <m:ctrlPr>
                                      <a:rPr lang="en-US" sz="2400" i="1">
                                        <a:effectLst/>
                                        <a:latin typeface="Cambria Math" panose="02040503050406030204" pitchFamily="18" charset="0"/>
                                        <a:ea typeface="Times New Roman"/>
                                      </a:rPr>
                                    </m:ctrlPr>
                                  </m:fPr>
                                  <m:num>
                                    <m:r>
                                      <a:rPr lang="en-US" sz="2400" i="1">
                                        <a:effectLst/>
                                        <a:latin typeface="Cambria Math"/>
                                        <a:ea typeface="Times New Roman"/>
                                      </a:rPr>
                                      <m:t>−</m:t>
                                    </m:r>
                                    <m:r>
                                      <a:rPr lang="en-US" sz="2400" i="1">
                                        <a:effectLst/>
                                        <a:latin typeface="Cambria Math"/>
                                        <a:ea typeface="Times New Roman"/>
                                      </a:rPr>
                                      <m:t>𝑎𝑦</m:t>
                                    </m:r>
                                  </m:num>
                                  <m:den>
                                    <m:d>
                                      <m:dPr>
                                        <m:ctrlPr>
                                          <a:rPr lang="en-US" sz="2400" i="1">
                                            <a:effectLst/>
                                            <a:latin typeface="Cambria Math" panose="02040503050406030204" pitchFamily="18" charset="0"/>
                                            <a:ea typeface="Times New Roman"/>
                                          </a:rPr>
                                        </m:ctrlPr>
                                      </m:dPr>
                                      <m:e>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𝑔</m:t>
                                            </m:r>
                                          </m:e>
                                          <m:sub>
                                            <m:r>
                                              <a:rPr lang="en-US" sz="2400" i="1">
                                                <a:effectLst/>
                                                <a:latin typeface="Cambria Math"/>
                                                <a:ea typeface="Times New Roman"/>
                                              </a:rPr>
                                              <m:t>𝑇</m:t>
                                            </m:r>
                                          </m:sub>
                                        </m:sSub>
                                        <m:r>
                                          <a:rPr lang="en-US" sz="2400" i="1">
                                            <a:effectLst/>
                                            <a:latin typeface="Cambria Math"/>
                                            <a:ea typeface="Times New Roman"/>
                                          </a:rPr>
                                          <m:t>+</m:t>
                                        </m:r>
                                        <m:r>
                                          <a:rPr lang="en-US" sz="2400" i="1">
                                            <a:effectLst/>
                                            <a:latin typeface="Cambria Math"/>
                                            <a:ea typeface="Times New Roman"/>
                                          </a:rPr>
                                          <m:t>𝑦</m:t>
                                        </m:r>
                                      </m:e>
                                    </m:d>
                                  </m:den>
                                </m:f>
                              </m:e>
                              <m:e>
                                <m:r>
                                  <a:rPr lang="en-US" sz="2400" i="1">
                                    <a:effectLst/>
                                    <a:latin typeface="Cambria Math"/>
                                    <a:ea typeface="Times New Roman"/>
                                  </a:rPr>
                                  <m:t>𝑟</m:t>
                                </m:r>
                                <m:r>
                                  <a:rPr lang="en-US" sz="2400" i="1">
                                    <a:effectLst/>
                                    <a:latin typeface="Cambria Math"/>
                                    <a:ea typeface="Times New Roman"/>
                                  </a:rPr>
                                  <m:t>−2</m:t>
                                </m:r>
                                <m:r>
                                  <a:rPr lang="en-US" sz="2400" i="1">
                                    <a:effectLst/>
                                    <a:latin typeface="Cambria Math"/>
                                    <a:ea typeface="Times New Roman"/>
                                  </a:rPr>
                                  <m:t>𝑟𝑏𝑦</m:t>
                                </m:r>
                                <m:r>
                                  <a:rPr lang="en-US" sz="2400" i="1">
                                    <a:effectLst/>
                                    <a:latin typeface="Cambria Math"/>
                                    <a:ea typeface="Times New Roman"/>
                                  </a:rPr>
                                  <m:t>−</m:t>
                                </m:r>
                                <m:f>
                                  <m:fPr>
                                    <m:ctrlPr>
                                      <a:rPr lang="en-US" sz="2400" i="1">
                                        <a:effectLst/>
                                        <a:latin typeface="Cambria Math" panose="02040503050406030204" pitchFamily="18" charset="0"/>
                                        <a:ea typeface="Times New Roman"/>
                                      </a:rPr>
                                    </m:ctrlPr>
                                  </m:fPr>
                                  <m:num>
                                    <m:r>
                                      <a:rPr lang="en-US" sz="2400" i="1">
                                        <a:effectLst/>
                                        <a:latin typeface="Cambria Math"/>
                                        <a:ea typeface="Times New Roman"/>
                                      </a:rPr>
                                      <m:t>𝑎𝑥</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𝑔</m:t>
                                        </m:r>
                                      </m:e>
                                      <m:sub>
                                        <m:r>
                                          <a:rPr lang="en-US" sz="2400" i="1">
                                            <a:effectLst/>
                                            <a:latin typeface="Cambria Math"/>
                                            <a:ea typeface="Times New Roman"/>
                                          </a:rPr>
                                          <m:t>𝑇</m:t>
                                        </m:r>
                                      </m:sub>
                                    </m:sSub>
                                  </m:num>
                                  <m:den>
                                    <m:sSup>
                                      <m:sSupPr>
                                        <m:ctrlPr>
                                          <a:rPr lang="en-US" sz="2400" i="1">
                                            <a:effectLst/>
                                            <a:latin typeface="Cambria Math" panose="02040503050406030204" pitchFamily="18" charset="0"/>
                                            <a:ea typeface="Times New Roman"/>
                                          </a:rPr>
                                        </m:ctrlPr>
                                      </m:sSupPr>
                                      <m:e>
                                        <m:d>
                                          <m:dPr>
                                            <m:ctrlPr>
                                              <a:rPr lang="en-US" sz="2400" i="1">
                                                <a:effectLst/>
                                                <a:latin typeface="Cambria Math" panose="02040503050406030204" pitchFamily="18" charset="0"/>
                                                <a:ea typeface="Times New Roman"/>
                                              </a:rPr>
                                            </m:ctrlPr>
                                          </m:dPr>
                                          <m:e>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𝑔</m:t>
                                                </m:r>
                                              </m:e>
                                              <m:sub>
                                                <m:r>
                                                  <a:rPr lang="en-US" sz="2400" i="1">
                                                    <a:effectLst/>
                                                    <a:latin typeface="Cambria Math"/>
                                                    <a:ea typeface="Times New Roman"/>
                                                  </a:rPr>
                                                  <m:t>𝑇</m:t>
                                                </m:r>
                                              </m:sub>
                                            </m:sSub>
                                            <m:r>
                                              <a:rPr lang="en-US" sz="2400" i="1">
                                                <a:effectLst/>
                                                <a:latin typeface="Cambria Math"/>
                                                <a:ea typeface="Times New Roman"/>
                                              </a:rPr>
                                              <m:t>+</m:t>
                                            </m:r>
                                            <m:r>
                                              <a:rPr lang="en-US" sz="2400" i="1">
                                                <a:effectLst/>
                                                <a:latin typeface="Cambria Math"/>
                                                <a:ea typeface="Times New Roman"/>
                                              </a:rPr>
                                              <m:t>𝑦</m:t>
                                            </m:r>
                                          </m:e>
                                        </m:d>
                                      </m:e>
                                      <m:sup>
                                        <m:r>
                                          <a:rPr lang="en-US" sz="2400" i="1">
                                            <a:effectLst/>
                                            <a:latin typeface="Cambria Math"/>
                                            <a:ea typeface="Times New Roman"/>
                                          </a:rPr>
                                          <m:t>2</m:t>
                                        </m:r>
                                      </m:sup>
                                    </m:sSup>
                                  </m:den>
                                </m:f>
                              </m:e>
                              <m:e>
                                <m:r>
                                  <a:rPr lang="en-US" sz="2400" i="1">
                                    <a:effectLst/>
                                    <a:latin typeface="Cambria Math"/>
                                    <a:ea typeface="Times New Roman"/>
                                  </a:rPr>
                                  <m:t>−</m:t>
                                </m:r>
                                <m:r>
                                  <a:rPr lang="en-US" sz="2400" i="1">
                                    <a:effectLst/>
                                    <a:latin typeface="Cambria Math"/>
                                    <a:ea typeface="Times New Roman"/>
                                  </a:rPr>
                                  <m:t>𝛼</m:t>
                                </m:r>
                                <m:r>
                                  <a:rPr lang="en-US" sz="2400" i="1">
                                    <a:effectLst/>
                                    <a:latin typeface="Cambria Math"/>
                                    <a:ea typeface="Times New Roman"/>
                                  </a:rPr>
                                  <m:t>𝑦</m:t>
                                </m:r>
                              </m:e>
                            </m:mr>
                            <m:mr>
                              <m:e>
                                <m:f>
                                  <m:fPr>
                                    <m:ctrlPr>
                                      <a:rPr lang="en-US" sz="2400" i="1">
                                        <a:effectLst/>
                                        <a:latin typeface="Cambria Math" panose="02040503050406030204" pitchFamily="18" charset="0"/>
                                        <a:ea typeface="Times New Roman"/>
                                      </a:rPr>
                                    </m:ctrlPr>
                                  </m:fPr>
                                  <m:num>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𝑝</m:t>
                                        </m:r>
                                      </m:e>
                                      <m:sub>
                                        <m:r>
                                          <a:rPr lang="en-US" sz="2400" i="1">
                                            <a:effectLst/>
                                            <a:latin typeface="Cambria Math"/>
                                            <a:ea typeface="Times New Roman"/>
                                          </a:rPr>
                                          <m:t>𝐴</m:t>
                                        </m:r>
                                      </m:sub>
                                    </m:sSub>
                                    <m:r>
                                      <a:rPr lang="en-US" sz="2400" i="1">
                                        <a:effectLst/>
                                        <a:latin typeface="Cambria Math"/>
                                        <a:ea typeface="Times New Roman"/>
                                      </a:rPr>
                                      <m:t>𝑦</m:t>
                                    </m:r>
                                  </m:num>
                                  <m:den>
                                    <m:d>
                                      <m:dPr>
                                        <m:ctrlPr>
                                          <a:rPr lang="en-US" sz="2400" i="1">
                                            <a:effectLst/>
                                            <a:latin typeface="Cambria Math" panose="02040503050406030204" pitchFamily="18" charset="0"/>
                                            <a:ea typeface="Times New Roman"/>
                                          </a:rPr>
                                        </m:ctrlPr>
                                      </m:dPr>
                                      <m:e>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𝑔</m:t>
                                            </m:r>
                                          </m:e>
                                          <m:sub>
                                            <m:r>
                                              <a:rPr lang="en-US" sz="2400" i="1">
                                                <a:effectLst/>
                                                <a:latin typeface="Cambria Math"/>
                                                <a:ea typeface="Times New Roman"/>
                                              </a:rPr>
                                              <m:t>𝐴</m:t>
                                            </m:r>
                                          </m:sub>
                                        </m:sSub>
                                        <m:r>
                                          <a:rPr lang="en-US" sz="2400" i="1">
                                            <a:effectLst/>
                                            <a:latin typeface="Cambria Math"/>
                                            <a:ea typeface="Times New Roman"/>
                                          </a:rPr>
                                          <m:t>+</m:t>
                                        </m:r>
                                        <m:r>
                                          <a:rPr lang="en-US" sz="2400" i="1">
                                            <a:effectLst/>
                                            <a:latin typeface="Cambria Math"/>
                                            <a:ea typeface="Times New Roman"/>
                                          </a:rPr>
                                          <m:t>𝑦</m:t>
                                        </m:r>
                                      </m:e>
                                    </m:d>
                                  </m:den>
                                </m:f>
                              </m:e>
                              <m:e>
                                <m:f>
                                  <m:fPr>
                                    <m:ctrlPr>
                                      <a:rPr lang="en-US" sz="2400" i="1">
                                        <a:effectLst/>
                                        <a:latin typeface="Cambria Math" panose="02040503050406030204" pitchFamily="18" charset="0"/>
                                        <a:ea typeface="Times New Roman"/>
                                      </a:rPr>
                                    </m:ctrlPr>
                                  </m:fPr>
                                  <m:num>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𝑝</m:t>
                                        </m:r>
                                      </m:e>
                                      <m:sub>
                                        <m:r>
                                          <a:rPr lang="en-US" sz="2400" i="1">
                                            <a:effectLst/>
                                            <a:latin typeface="Cambria Math"/>
                                            <a:ea typeface="Times New Roman"/>
                                          </a:rPr>
                                          <m:t>𝐴</m:t>
                                        </m:r>
                                      </m:sub>
                                    </m:sSub>
                                    <m:r>
                                      <a:rPr lang="en-US" sz="2400" i="1">
                                        <a:effectLst/>
                                        <a:latin typeface="Cambria Math"/>
                                        <a:ea typeface="Times New Roman"/>
                                      </a:rPr>
                                      <m:t>𝑥</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𝑔</m:t>
                                        </m:r>
                                      </m:e>
                                      <m:sub>
                                        <m:r>
                                          <a:rPr lang="en-US" sz="2400" i="1">
                                            <a:effectLst/>
                                            <a:latin typeface="Cambria Math"/>
                                            <a:ea typeface="Times New Roman"/>
                                          </a:rPr>
                                          <m:t>𝐴</m:t>
                                        </m:r>
                                      </m:sub>
                                    </m:sSub>
                                  </m:num>
                                  <m:den>
                                    <m:sSup>
                                      <m:sSupPr>
                                        <m:ctrlPr>
                                          <a:rPr lang="en-US" sz="2400" i="1">
                                            <a:effectLst/>
                                            <a:latin typeface="Cambria Math" panose="02040503050406030204" pitchFamily="18" charset="0"/>
                                            <a:ea typeface="Times New Roman"/>
                                          </a:rPr>
                                        </m:ctrlPr>
                                      </m:sSupPr>
                                      <m:e>
                                        <m:d>
                                          <m:dPr>
                                            <m:ctrlPr>
                                              <a:rPr lang="en-US" sz="2400" i="1">
                                                <a:effectLst/>
                                                <a:latin typeface="Cambria Math" panose="02040503050406030204" pitchFamily="18" charset="0"/>
                                                <a:ea typeface="Times New Roman"/>
                                              </a:rPr>
                                            </m:ctrlPr>
                                          </m:dPr>
                                          <m:e>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𝑔</m:t>
                                                </m:r>
                                              </m:e>
                                              <m:sub>
                                                <m:r>
                                                  <a:rPr lang="en-US" sz="2400" i="1">
                                                    <a:effectLst/>
                                                    <a:latin typeface="Cambria Math"/>
                                                    <a:ea typeface="Times New Roman"/>
                                                  </a:rPr>
                                                  <m:t>𝐴</m:t>
                                                </m:r>
                                              </m:sub>
                                            </m:sSub>
                                            <m:r>
                                              <a:rPr lang="en-US" sz="2400" i="1">
                                                <a:effectLst/>
                                                <a:latin typeface="Cambria Math"/>
                                                <a:ea typeface="Times New Roman"/>
                                              </a:rPr>
                                              <m:t>+</m:t>
                                            </m:r>
                                            <m:r>
                                              <a:rPr lang="en-US" sz="2400" i="1">
                                                <a:effectLst/>
                                                <a:latin typeface="Cambria Math"/>
                                                <a:ea typeface="Times New Roman"/>
                                              </a:rPr>
                                              <m:t>𝑦</m:t>
                                            </m:r>
                                          </m:e>
                                        </m:d>
                                      </m:e>
                                      <m:sup>
                                        <m:r>
                                          <a:rPr lang="en-US" sz="2400" i="1">
                                            <a:effectLst/>
                                            <a:latin typeface="Cambria Math"/>
                                            <a:ea typeface="Times New Roman"/>
                                          </a:rPr>
                                          <m:t>2</m:t>
                                        </m:r>
                                      </m:sup>
                                    </m:sSup>
                                  </m:den>
                                </m:f>
                              </m:e>
                              <m:e>
                                <m:r>
                                  <a:rPr lang="en-US" sz="2400" i="1">
                                    <a:effectLst/>
                                    <a:latin typeface="Cambria Math"/>
                                    <a:ea typeface="Times New Roman"/>
                                  </a:rPr>
                                  <m:t>−</m:t>
                                </m:r>
                                <m:sSub>
                                  <m:sSubPr>
                                    <m:ctrlPr>
                                      <a:rPr lang="en-US" sz="2400" i="1">
                                        <a:effectLst/>
                                        <a:latin typeface="Cambria Math" panose="02040503050406030204" pitchFamily="18" charset="0"/>
                                        <a:ea typeface="Times New Roman"/>
                                      </a:rPr>
                                    </m:ctrlPr>
                                  </m:sSubPr>
                                  <m:e>
                                    <m:r>
                                      <a:rPr lang="en-US" sz="2400" i="1">
                                        <a:effectLst/>
                                        <a:latin typeface="Cambria Math"/>
                                        <a:ea typeface="Times New Roman"/>
                                      </a:rPr>
                                      <m:t>µ</m:t>
                                    </m:r>
                                  </m:e>
                                  <m:sub>
                                    <m:r>
                                      <a:rPr lang="en-US" sz="2400" i="1">
                                        <a:effectLst/>
                                        <a:latin typeface="Cambria Math"/>
                                        <a:ea typeface="Times New Roman"/>
                                      </a:rPr>
                                      <m:t>𝐴</m:t>
                                    </m:r>
                                  </m:sub>
                                </m:sSub>
                              </m:e>
                            </m:mr>
                          </m:m>
                        </m:e>
                      </m:d>
                    </m:oMath>
                  </m:oMathPara>
                </a14:m>
                <a:endParaRPr lang="en-US" sz="2400" dirty="0">
                  <a:effectLst/>
                  <a:latin typeface="Times New Roman"/>
                  <a:ea typeface="Times New Roman"/>
                </a:endParaRP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8344" y="1137684"/>
                <a:ext cx="11302409" cy="5380074"/>
              </a:xfrm>
              <a:blipFill rotWithShape="1">
                <a:blip r:embed="rId3"/>
                <a:stretch>
                  <a:fillRect l="-971"/>
                </a:stretch>
              </a:blipFill>
            </p:spPr>
            <p:txBody>
              <a:bodyPr/>
              <a:lstStyle/>
              <a:p>
                <a:r>
                  <a:rPr lang="en-US">
                    <a:noFill/>
                  </a:rPr>
                  <a:t> </a:t>
                </a:r>
              </a:p>
            </p:txBody>
          </p:sp>
        </mc:Fallback>
      </mc:AlternateContent>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6662"/>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3258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712" y="79168"/>
            <a:ext cx="10515600" cy="687494"/>
          </a:xfrm>
        </p:spPr>
        <p:txBody>
          <a:bodyPr>
            <a:normAutofit fontScale="90000"/>
          </a:bodyPr>
          <a:lstStyle/>
          <a:p>
            <a:pPr algn="ctr"/>
            <a:r>
              <a:rPr lang="en-US" b="1" dirty="0"/>
              <a:t>Stability of Equilibrium Points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4791" y="1212112"/>
                <a:ext cx="10781414" cy="5273748"/>
              </a:xfrm>
            </p:spPr>
            <p:txBody>
              <a:bodyPr/>
              <a:lstStyle/>
              <a:p>
                <a:r>
                  <a:rPr lang="en-US" dirty="0" smtClean="0"/>
                  <a:t>3 eigenvalues:  </a:t>
                </a:r>
                <a14:m>
                  <m:oMath xmlns:m="http://schemas.openxmlformats.org/officeDocument/2006/math">
                    <m:r>
                      <a:rPr lang="en-US" i="1">
                        <a:latin typeface="Cambria Math"/>
                      </a:rPr>
                      <m:t>−</m:t>
                    </m:r>
                    <m:sSub>
                      <m:sSubPr>
                        <m:ctrlPr>
                          <a:rPr lang="en-US" i="1">
                            <a:latin typeface="Cambria Math" panose="02040503050406030204" pitchFamily="18" charset="0"/>
                          </a:rPr>
                        </m:ctrlPr>
                      </m:sSubPr>
                      <m:e>
                        <m:r>
                          <a:rPr lang="en-US" i="1">
                            <a:latin typeface="Cambria Math"/>
                          </a:rPr>
                          <m:t>µ</m:t>
                        </m:r>
                      </m:e>
                      <m:sub>
                        <m:r>
                          <a:rPr lang="en-US" i="1">
                            <a:latin typeface="Cambria Math"/>
                          </a:rPr>
                          <m:t>𝐸</m:t>
                        </m:r>
                      </m:sub>
                    </m:sSub>
                  </m:oMath>
                </a14:m>
                <a:r>
                  <a:rPr lang="en-US" dirty="0"/>
                  <a:t> , </a:t>
                </a:r>
                <a14:m>
                  <m:oMath xmlns:m="http://schemas.openxmlformats.org/officeDocument/2006/math">
                    <m:r>
                      <a:rPr lang="en-US" i="1">
                        <a:latin typeface="Cambria Math"/>
                      </a:rPr>
                      <m:t>𝑟</m:t>
                    </m:r>
                    <m:r>
                      <a:rPr lang="en-US" i="1">
                        <a:latin typeface="Cambria Math"/>
                      </a:rPr>
                      <m:t> , −</m:t>
                    </m:r>
                    <m:sSub>
                      <m:sSubPr>
                        <m:ctrlPr>
                          <a:rPr lang="en-US" i="1">
                            <a:latin typeface="Cambria Math" panose="02040503050406030204" pitchFamily="18" charset="0"/>
                          </a:rPr>
                        </m:ctrlPr>
                      </m:sSubPr>
                      <m:e>
                        <m:r>
                          <a:rPr lang="en-US" i="1">
                            <a:latin typeface="Cambria Math"/>
                          </a:rPr>
                          <m:t>µ</m:t>
                        </m:r>
                      </m:e>
                      <m:sub>
                        <m:r>
                          <a:rPr lang="en-US" i="1">
                            <a:latin typeface="Cambria Math"/>
                          </a:rPr>
                          <m:t>𝐴</m:t>
                        </m:r>
                      </m:sub>
                    </m:sSub>
                  </m:oMath>
                </a14:m>
                <a:r>
                  <a:rPr lang="en-US" dirty="0"/>
                  <a:t> </a:t>
                </a:r>
                <a:endParaRPr lang="en-US" dirty="0" smtClean="0"/>
              </a:p>
              <a:p>
                <a:r>
                  <a:rPr lang="en-US" dirty="0"/>
                  <a:t>T</a:t>
                </a:r>
                <a:r>
                  <a:rPr lang="en-US" dirty="0" smtClean="0"/>
                  <a:t>rivial </a:t>
                </a:r>
                <a:r>
                  <a:rPr lang="en-US" dirty="0"/>
                  <a:t>equilibrium point is a locally unstable saddle point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4791" y="1212112"/>
                <a:ext cx="10781414" cy="5273748"/>
              </a:xfrm>
              <a:blipFill rotWithShape="1">
                <a:blip r:embed="rId3"/>
                <a:stretch>
                  <a:fillRect l="-1018" t="-1618"/>
                </a:stretch>
              </a:blipFill>
            </p:spPr>
            <p:txBody>
              <a:bodyPr/>
              <a:lstStyle/>
              <a:p>
                <a:r>
                  <a:rPr lang="en-US">
                    <a:noFill/>
                  </a:rPr>
                  <a:t> </a:t>
                </a:r>
              </a:p>
            </p:txBody>
          </p:sp>
        </mc:Fallback>
      </mc:AlternateContent>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6662"/>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3304524" y="2530549"/>
            <a:ext cx="5042034" cy="3753293"/>
          </a:xfrm>
          <a:prstGeom prst="rect">
            <a:avLst/>
          </a:prstGeom>
          <a:noFill/>
          <a:ln>
            <a:noFill/>
          </a:ln>
        </p:spPr>
      </p:pic>
    </p:spTree>
    <p:extLst>
      <p:ext uri="{BB962C8B-B14F-4D97-AF65-F5344CB8AC3E}">
        <p14:creationId xmlns:p14="http://schemas.microsoft.com/office/powerpoint/2010/main" val="677137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85916"/>
            <a:ext cx="10515600" cy="762000"/>
          </a:xfrm>
        </p:spPr>
        <p:txBody>
          <a:bodyPr/>
          <a:lstStyle/>
          <a:p>
            <a:pPr algn="ctr"/>
            <a:r>
              <a:rPr lang="en-US" b="1" dirty="0" smtClean="0"/>
              <a:t>Motivation</a:t>
            </a:r>
            <a:endParaRPr lang="en-US" b="1" dirty="0"/>
          </a:p>
        </p:txBody>
      </p:sp>
      <p:sp>
        <p:nvSpPr>
          <p:cNvPr id="3" name="Content Placeholder 2"/>
          <p:cNvSpPr>
            <a:spLocks noGrp="1"/>
          </p:cNvSpPr>
          <p:nvPr>
            <p:ph idx="1"/>
          </p:nvPr>
        </p:nvSpPr>
        <p:spPr>
          <a:xfrm>
            <a:off x="190502" y="1084525"/>
            <a:ext cx="11382801" cy="5582093"/>
          </a:xfrm>
        </p:spPr>
        <p:txBody>
          <a:bodyPr>
            <a:normAutofit/>
          </a:bodyPr>
          <a:lstStyle/>
          <a:p>
            <a:r>
              <a:rPr lang="en-US" dirty="0" smtClean="0"/>
              <a:t>Research focus on deadly brain cancer : Glioblastoma  </a:t>
            </a:r>
          </a:p>
          <a:p>
            <a:r>
              <a:rPr lang="en-US" dirty="0"/>
              <a:t>H</a:t>
            </a:r>
            <a:r>
              <a:rPr lang="en-US" dirty="0" smtClean="0"/>
              <a:t>ighly malignant, cannot be cured : cells </a:t>
            </a:r>
            <a:r>
              <a:rPr lang="en-US" dirty="0"/>
              <a:t>reproduce </a:t>
            </a:r>
            <a:r>
              <a:rPr lang="en-US" dirty="0" smtClean="0"/>
              <a:t>quickly, supported </a:t>
            </a:r>
            <a:r>
              <a:rPr lang="en-US" dirty="0"/>
              <a:t>by a large network of blood </a:t>
            </a:r>
            <a:r>
              <a:rPr lang="en-US" dirty="0" smtClean="0"/>
              <a:t>vessels</a:t>
            </a:r>
          </a:p>
          <a:p>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 </a:t>
            </a:r>
            <a:endParaRPr lang="en-US" dirty="0" smtClean="0"/>
          </a:p>
          <a:p>
            <a:r>
              <a:rPr lang="en-US" dirty="0" smtClean="0"/>
              <a:t>Glioblastomas </a:t>
            </a:r>
            <a:r>
              <a:rPr lang="en-US" dirty="0"/>
              <a:t>represent 54% of all </a:t>
            </a:r>
            <a:r>
              <a:rPr lang="en-US" dirty="0" smtClean="0"/>
              <a:t>gliomas</a:t>
            </a:r>
            <a:endParaRPr lang="en-US" dirty="0"/>
          </a:p>
        </p:txBody>
      </p:sp>
      <p:sp>
        <p:nvSpPr>
          <p:cNvPr id="6" name="Rectangle 5"/>
          <p:cNvSpPr/>
          <p:nvPr/>
        </p:nvSpPr>
        <p:spPr>
          <a:xfrm>
            <a:off x="0" y="736907"/>
            <a:ext cx="12192000" cy="97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p:cNvGraphicFramePr/>
          <p:nvPr>
            <p:extLst>
              <p:ext uri="{D42A27DB-BD31-4B8C-83A1-F6EECF244321}">
                <p14:modId xmlns:p14="http://schemas.microsoft.com/office/powerpoint/2010/main" val="3819906903"/>
              </p:ext>
            </p:extLst>
          </p:nvPr>
        </p:nvGraphicFramePr>
        <p:xfrm>
          <a:off x="2751542" y="2144334"/>
          <a:ext cx="6907284" cy="4017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673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948"/>
            <a:ext cx="10515600" cy="932043"/>
          </a:xfrm>
        </p:spPr>
        <p:txBody>
          <a:bodyPr>
            <a:normAutofit fontScale="90000"/>
          </a:bodyPr>
          <a:lstStyle/>
          <a:p>
            <a:pPr algn="ctr"/>
            <a:r>
              <a:rPr lang="en-US" b="1" dirty="0" smtClean="0"/>
              <a:t>Biologically </a:t>
            </a:r>
            <a:r>
              <a:rPr lang="en-US" b="1" dirty="0"/>
              <a:t>realistic equilibrium points </a:t>
            </a: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2140" y="1244009"/>
                <a:ext cx="11525693" cy="5252483"/>
              </a:xfrm>
            </p:spPr>
            <p:txBody>
              <a:bodyPr/>
              <a:lstStyle/>
              <a:p>
                <a:r>
                  <a:rPr lang="en-US" dirty="0"/>
                  <a:t>C</a:t>
                </a:r>
                <a:r>
                  <a:rPr lang="en-US" dirty="0" smtClean="0"/>
                  <a:t>ase </a:t>
                </a:r>
                <a:r>
                  <a:rPr lang="en-US" dirty="0"/>
                  <a:t>of small tumor mass with existence of large effector cells </a:t>
                </a:r>
                <a:r>
                  <a:rPr lang="en-US" dirty="0" smtClean="0"/>
                  <a:t>: </a:t>
                </a:r>
              </a:p>
              <a:p>
                <a:pPr marL="0" indent="0">
                  <a:buNone/>
                </a:pPr>
                <a:endParaRPr lang="en-US" dirty="0" smtClean="0"/>
              </a:p>
              <a:p>
                <a:pPr marL="0" indent="0" algn="ctr">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a:rPr>
                            <m:t>𝐸</m:t>
                          </m:r>
                          <m:r>
                            <a:rPr lang="en-US" i="1">
                              <a:latin typeface="Cambria Math"/>
                            </a:rPr>
                            <m:t>,</m:t>
                          </m:r>
                          <m:r>
                            <a:rPr lang="en-US" i="1">
                              <a:latin typeface="Cambria Math"/>
                            </a:rPr>
                            <m:t>𝑇</m:t>
                          </m:r>
                          <m:r>
                            <a:rPr lang="en-US" i="1">
                              <a:latin typeface="Cambria Math"/>
                            </a:rPr>
                            <m:t>,</m:t>
                          </m:r>
                          <m:r>
                            <a:rPr lang="en-US" i="1">
                              <a:latin typeface="Cambria Math"/>
                            </a:rPr>
                            <m:t>𝐴</m:t>
                          </m:r>
                        </m:e>
                      </m:d>
                      <m:r>
                        <a:rPr lang="en-US" i="1">
                          <a:latin typeface="Cambria Math"/>
                        </a:rPr>
                        <m:t>=(</m:t>
                      </m:r>
                      <m:sSup>
                        <m:sSupPr>
                          <m:ctrlPr>
                            <a:rPr lang="en-US" i="1">
                              <a:latin typeface="Cambria Math" panose="02040503050406030204" pitchFamily="18" charset="0"/>
                            </a:rPr>
                          </m:ctrlPr>
                        </m:sSupPr>
                        <m:e>
                          <m:r>
                            <a:rPr lang="en-US" i="1">
                              <a:latin typeface="Cambria Math"/>
                            </a:rPr>
                            <m:t>10</m:t>
                          </m:r>
                        </m:e>
                        <m:sup>
                          <m:r>
                            <a:rPr lang="en-US" i="1">
                              <a:latin typeface="Cambria Math"/>
                            </a:rPr>
                            <m:t>5</m:t>
                          </m:r>
                        </m:sup>
                      </m:sSup>
                      <m:r>
                        <a:rPr lang="en-US" i="1">
                          <a:latin typeface="Cambria Math"/>
                        </a:rPr>
                        <m:t>,10,1.8)</m:t>
                      </m:r>
                    </m:oMath>
                  </m:oMathPara>
                </a14:m>
                <a:endParaRPr lang="en-US" dirty="0" smtClean="0"/>
              </a:p>
              <a:p>
                <a:pPr marL="0" indent="0">
                  <a:buNone/>
                </a:pPr>
                <a:endParaRPr lang="en-US" dirty="0"/>
              </a:p>
              <a:p>
                <a:pPr marL="0" indent="0">
                  <a:buNone/>
                </a:pPr>
                <a:r>
                  <a:rPr lang="en-US" dirty="0" smtClean="0"/>
                  <a:t>eigenvalues are {</a:t>
                </a:r>
                <a14:m>
                  <m:oMath xmlns:m="http://schemas.openxmlformats.org/officeDocument/2006/math">
                    <m:r>
                      <a:rPr lang="en-US" i="1">
                        <a:latin typeface="Cambria Math"/>
                      </a:rPr>
                      <m:t>−0.03, −0.96+0.4</m:t>
                    </m:r>
                    <m:r>
                      <a:rPr lang="en-US" i="1">
                        <a:latin typeface="Cambria Math"/>
                      </a:rPr>
                      <m:t>𝑖</m:t>
                    </m:r>
                    <m:r>
                      <a:rPr lang="en-US" i="1">
                        <a:latin typeface="Cambria Math"/>
                      </a:rPr>
                      <m:t>, −0.96−0.4</m:t>
                    </m:r>
                    <m:r>
                      <a:rPr lang="en-US" i="1">
                        <a:latin typeface="Cambria Math"/>
                      </a:rPr>
                      <m:t>𝑖</m:t>
                    </m:r>
                    <m:r>
                      <a:rPr lang="en-US" b="0" i="0" smtClean="0">
                        <a:latin typeface="Cambria Math"/>
                      </a:rPr>
                      <m:t>}</m:t>
                    </m:r>
                  </m:oMath>
                </a14:m>
                <a:endParaRPr lang="en-US" b="0" dirty="0" smtClean="0"/>
              </a:p>
              <a:p>
                <a:pPr>
                  <a:buFont typeface="Wingdings"/>
                  <a:buChar char="à"/>
                </a:pPr>
                <a:r>
                  <a:rPr lang="en-US" dirty="0" smtClean="0"/>
                  <a:t>system </a:t>
                </a:r>
                <a:r>
                  <a:rPr lang="en-US" dirty="0"/>
                  <a:t>is </a:t>
                </a:r>
                <a:r>
                  <a:rPr lang="en-US" dirty="0" smtClean="0"/>
                  <a:t>stable </a:t>
                </a:r>
              </a:p>
              <a:p>
                <a:pPr>
                  <a:buFont typeface="Wingdings"/>
                  <a:buChar char="à"/>
                </a:pPr>
                <a:endParaRPr lang="en-US" dirty="0"/>
              </a:p>
              <a:p>
                <a:r>
                  <a:rPr lang="en-US" dirty="0"/>
                  <a:t>T</a:t>
                </a:r>
                <a:r>
                  <a:rPr lang="en-US" dirty="0" smtClean="0"/>
                  <a:t>umor </a:t>
                </a:r>
                <a:r>
                  <a:rPr lang="en-US" dirty="0"/>
                  <a:t>persistent </a:t>
                </a:r>
                <a:r>
                  <a:rPr lang="en-US" dirty="0" smtClean="0"/>
                  <a:t>equilibrium: large tumor cells under </a:t>
                </a:r>
                <a:r>
                  <a:rPr lang="en-US" dirty="0"/>
                  <a:t>the presence of large effector </a:t>
                </a:r>
                <a:r>
                  <a:rPr lang="en-US" dirty="0" smtClean="0"/>
                  <a:t>cells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2140" y="1244009"/>
                <a:ext cx="11525693" cy="5252483"/>
              </a:xfrm>
              <a:blipFill rotWithShape="1">
                <a:blip r:embed="rId3"/>
                <a:stretch>
                  <a:fillRect l="-1058" t="-1856"/>
                </a:stretch>
              </a:blipFill>
            </p:spPr>
            <p:txBody>
              <a:bodyPr/>
              <a:lstStyle/>
              <a:p>
                <a:r>
                  <a:rPr lang="en-US">
                    <a:noFill/>
                  </a:rPr>
                  <a:t> </a:t>
                </a:r>
              </a:p>
            </p:txBody>
          </p:sp>
        </mc:Fallback>
      </mc:AlternateContent>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6662"/>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913322" y="3168502"/>
            <a:ext cx="946298"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965945" y="3182678"/>
            <a:ext cx="946298"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037522" y="3188707"/>
            <a:ext cx="946298"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5239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244"/>
            <a:ext cx="11807777" cy="866899"/>
          </a:xfrm>
        </p:spPr>
        <p:txBody>
          <a:bodyPr>
            <a:normAutofit fontScale="90000"/>
          </a:bodyPr>
          <a:lstStyle/>
          <a:p>
            <a:pPr algn="ctr"/>
            <a:r>
              <a:rPr lang="en-US" sz="3600" b="1" dirty="0"/>
              <a:t>Tumor persistent equilibrium</a:t>
            </a:r>
            <a:r>
              <a:rPr lang="en-US" sz="4000" dirty="0">
                <a:solidFill>
                  <a:prstClr val="black"/>
                </a:solidFill>
              </a:rPr>
              <a:t/>
            </a:r>
            <a:br>
              <a:rPr lang="en-US" sz="4000" dirty="0">
                <a:solidFill>
                  <a:prstClr val="black"/>
                </a:solidFill>
              </a:rPr>
            </a:br>
            <a:endParaRPr lang="en-US"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03" y="606694"/>
            <a:ext cx="7439025" cy="604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009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947" y="1"/>
            <a:ext cx="10515600" cy="895250"/>
          </a:xfrm>
        </p:spPr>
        <p:txBody>
          <a:bodyPr/>
          <a:lstStyle/>
          <a:p>
            <a:r>
              <a:rPr lang="en-US" b="1" dirty="0" smtClean="0"/>
              <a:t>Parameter Sensitivity Analysis</a:t>
            </a:r>
            <a:endParaRPr lang="en-US" b="1" dirty="0"/>
          </a:p>
        </p:txBody>
      </p:sp>
      <p:sp>
        <p:nvSpPr>
          <p:cNvPr id="3" name="Content Placeholder 2"/>
          <p:cNvSpPr>
            <a:spLocks noGrp="1"/>
          </p:cNvSpPr>
          <p:nvPr>
            <p:ph idx="1"/>
          </p:nvPr>
        </p:nvSpPr>
        <p:spPr>
          <a:xfrm>
            <a:off x="570015" y="1555668"/>
            <a:ext cx="10177153" cy="4476997"/>
          </a:xfrm>
        </p:spPr>
        <p:txBody>
          <a:bodyPr/>
          <a:lstStyle/>
          <a:p>
            <a:endParaRPr lang="en-US" dirty="0" smtClean="0"/>
          </a:p>
          <a:p>
            <a:r>
              <a:rPr lang="en-US" sz="3200" dirty="0" smtClean="0"/>
              <a:t>Parameters </a:t>
            </a:r>
            <a:r>
              <a:rPr lang="en-US" sz="3200" dirty="0"/>
              <a:t>vary over a range of values</a:t>
            </a:r>
          </a:p>
          <a:p>
            <a:endParaRPr lang="en-US" sz="3200" dirty="0" smtClean="0"/>
          </a:p>
          <a:p>
            <a:r>
              <a:rPr lang="en-US" sz="3200" dirty="0" smtClean="0"/>
              <a:t>Our </a:t>
            </a:r>
            <a:r>
              <a:rPr lang="en-US" sz="3200" dirty="0"/>
              <a:t>model is most sensitive to </a:t>
            </a:r>
            <a:r>
              <a:rPr lang="en-US" sz="3200" dirty="0" smtClean="0"/>
              <a:t>:</a:t>
            </a:r>
          </a:p>
          <a:p>
            <a:endParaRPr lang="en-US" sz="3200" dirty="0" smtClean="0"/>
          </a:p>
          <a:p>
            <a:pPr lvl="1"/>
            <a:r>
              <a:rPr lang="el-GR" sz="2800" dirty="0" smtClean="0"/>
              <a:t>α</a:t>
            </a:r>
            <a:r>
              <a:rPr lang="en-US" sz="2800" dirty="0" smtClean="0"/>
              <a:t>: maximum </a:t>
            </a:r>
            <a:r>
              <a:rPr lang="en-US" sz="2800" dirty="0"/>
              <a:t>rate of anti-proliferation effect of TNF </a:t>
            </a:r>
            <a:r>
              <a:rPr lang="en-US" sz="2800" dirty="0" smtClean="0"/>
              <a:t>α  </a:t>
            </a:r>
          </a:p>
          <a:p>
            <a:pPr lvl="1"/>
            <a:r>
              <a:rPr lang="en-US" sz="2800" dirty="0"/>
              <a:t>c: tumor antigenicity </a:t>
            </a:r>
          </a:p>
          <a:p>
            <a:pPr lvl="1"/>
            <a:endParaRPr lang="en-US" sz="2800" dirty="0"/>
          </a:p>
          <a:p>
            <a:endParaRPr lang="en-US" sz="32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6662"/>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9492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0501" y="246851"/>
            <a:ext cx="6903525" cy="6611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1" y="2154773"/>
                <a:ext cx="2992583" cy="1229952"/>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 </a:t>
                </a:r>
                <a:r>
                  <a:rPr lang="en-US" dirty="0"/>
                  <a:t>B</a:t>
                </a:r>
                <a:r>
                  <a:rPr lang="en-US" dirty="0" smtClean="0"/>
                  <a:t>enefit </a:t>
                </a:r>
                <a:r>
                  <a:rPr lang="en-US" dirty="0"/>
                  <a:t>of increasing </a:t>
                </a:r>
                <a:r>
                  <a:rPr lang="el-GR" dirty="0" smtClean="0"/>
                  <a:t>α</a:t>
                </a:r>
                <a:r>
                  <a:rPr lang="en-US" dirty="0" smtClean="0"/>
                  <a:t>: anti-proliferation </a:t>
                </a:r>
                <a:r>
                  <a:rPr lang="en-US" dirty="0"/>
                  <a:t>effect of TNF-α on tumor cells for </a:t>
                </a:r>
                <a:r>
                  <a:rPr lang="en-US" dirty="0" smtClean="0"/>
                  <a:t> c=0.035 </a:t>
                </a:r>
                <a:r>
                  <a:rPr lang="en-US" i="1" dirty="0" smtClean="0"/>
                  <a:t>&amp; </a:t>
                </a:r>
                <a14:m>
                  <m:oMath xmlns:m="http://schemas.openxmlformats.org/officeDocument/2006/math">
                    <m:r>
                      <m:rPr>
                        <m:sty m:val="p"/>
                      </m:rPr>
                      <a:rPr lang="en-US" i="0">
                        <a:latin typeface="Cambria Math"/>
                      </a:rPr>
                      <m:t>c</m:t>
                    </m:r>
                    <m:r>
                      <a:rPr lang="en-US" i="0">
                        <a:latin typeface="Cambria Math"/>
                      </a:rPr>
                      <m:t>=5 </m:t>
                    </m:r>
                    <m:sSup>
                      <m:sSupPr>
                        <m:ctrlPr>
                          <a:rPr lang="en-US" i="1">
                            <a:latin typeface="Cambria Math" panose="02040503050406030204" pitchFamily="18" charset="0"/>
                          </a:rPr>
                        </m:ctrlPr>
                      </m:sSupPr>
                      <m:e>
                        <m:r>
                          <a:rPr lang="en-US" i="0">
                            <a:latin typeface="Cambria Math"/>
                          </a:rPr>
                          <m:t>10</m:t>
                        </m:r>
                      </m:e>
                      <m:sup>
                        <m:r>
                          <a:rPr lang="en-US" i="0">
                            <a:latin typeface="Cambria Math"/>
                          </a:rPr>
                          <m:t>−5</m:t>
                        </m:r>
                      </m:sup>
                    </m:sSup>
                  </m:oMath>
                </a14:m>
                <a:r>
                  <a:rPr lang="en-US" i="1" dirty="0"/>
                  <a:t>  </a:t>
                </a:r>
              </a:p>
            </p:txBody>
          </p:sp>
        </mc:Choice>
        <mc:Fallback xmlns="">
          <p:sp>
            <p:nvSpPr>
              <p:cNvPr id="4" name="TextBox 3"/>
              <p:cNvSpPr txBox="1">
                <a:spLocks noRot="1" noChangeAspect="1" noMove="1" noResize="1" noEditPoints="1" noAdjustHandles="1" noChangeArrowheads="1" noChangeShapeType="1" noTextEdit="1"/>
              </p:cNvSpPr>
              <p:nvPr/>
            </p:nvSpPr>
            <p:spPr>
              <a:xfrm>
                <a:off x="-1" y="2154773"/>
                <a:ext cx="2992583" cy="1229952"/>
              </a:xfrm>
              <a:prstGeom prst="rect">
                <a:avLst/>
              </a:prstGeom>
              <a:blipFill rotWithShape="1">
                <a:blip r:embed="rId4"/>
                <a:stretch>
                  <a:fillRect l="-1222" t="-2475" b="-6931"/>
                </a:stretch>
              </a:blipFill>
            </p:spPr>
            <p:txBody>
              <a:bodyPr/>
              <a:lstStyle/>
              <a:p>
                <a:r>
                  <a:rPr lang="en-US">
                    <a:noFill/>
                  </a:rPr>
                  <a:t> </a:t>
                </a:r>
              </a:p>
            </p:txBody>
          </p:sp>
        </mc:Fallback>
      </mc:AlternateContent>
    </p:spTree>
    <p:extLst>
      <p:ext uri="{BB962C8B-B14F-4D97-AF65-F5344CB8AC3E}">
        <p14:creationId xmlns:p14="http://schemas.microsoft.com/office/powerpoint/2010/main" val="17925436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279177" y="368490"/>
            <a:ext cx="7861110" cy="5936775"/>
          </a:xfrm>
          <a:prstGeom prst="rect">
            <a:avLst/>
          </a:prstGeom>
          <a:noFill/>
          <a:ln>
            <a:noFill/>
          </a:ln>
        </p:spPr>
      </p:pic>
    </p:spTree>
    <p:extLst>
      <p:ext uri="{BB962C8B-B14F-4D97-AF65-F5344CB8AC3E}">
        <p14:creationId xmlns:p14="http://schemas.microsoft.com/office/powerpoint/2010/main" val="5885050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137" y="112881"/>
            <a:ext cx="10515600" cy="950375"/>
          </a:xfrm>
        </p:spPr>
        <p:txBody>
          <a:bodyPr>
            <a:normAutofit fontScale="90000"/>
          </a:bodyPr>
          <a:lstStyle/>
          <a:p>
            <a:pPr algn="ctr"/>
            <a:r>
              <a:rPr lang="en-US" sz="3600" b="1" dirty="0" smtClean="0"/>
              <a:t>Case 2: </a:t>
            </a:r>
            <a:br>
              <a:rPr lang="en-US" sz="3600" b="1" dirty="0" smtClean="0"/>
            </a:br>
            <a:r>
              <a:rPr lang="en-US" sz="3600" b="1" dirty="0" smtClean="0"/>
              <a:t>Stability Analysis with VB-111 virotherapy</a:t>
            </a:r>
            <a:endParaRPr lang="en-US" sz="3600" dirty="0"/>
          </a:p>
        </p:txBody>
      </p:sp>
      <p:sp>
        <p:nvSpPr>
          <p:cNvPr id="3" name="Content Placeholder 2"/>
          <p:cNvSpPr>
            <a:spLocks noGrp="1"/>
          </p:cNvSpPr>
          <p:nvPr>
            <p:ph idx="1"/>
          </p:nvPr>
        </p:nvSpPr>
        <p:spPr>
          <a:xfrm>
            <a:off x="382137" y="1501254"/>
            <a:ext cx="11122926" cy="4885898"/>
          </a:xfrm>
        </p:spPr>
        <p:txBody>
          <a:bodyPr/>
          <a:lstStyle/>
          <a:p>
            <a:r>
              <a:rPr lang="en-US" u="sng" dirty="0" smtClean="0"/>
              <a:t>Goal</a:t>
            </a:r>
            <a:r>
              <a:rPr lang="en-US" dirty="0" smtClean="0"/>
              <a:t>: capture </a:t>
            </a:r>
            <a:r>
              <a:rPr lang="en-US" dirty="0"/>
              <a:t>the decay and stabilization of tumor cells by VB-111 monotherapy</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5772"/>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Content Placeholder 2"/>
              <p:cNvSpPr txBox="1">
                <a:spLocks/>
              </p:cNvSpPr>
              <p:nvPr/>
            </p:nvSpPr>
            <p:spPr>
              <a:xfrm>
                <a:off x="558138" y="2497540"/>
                <a:ext cx="10523843" cy="399950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𝑓</m:t>
                        </m:r>
                      </m:e>
                      <m:sub>
                        <m:r>
                          <a:rPr lang="en-US" sz="2400" b="0" i="1" smtClean="0">
                            <a:latin typeface="Cambria Math"/>
                          </a:rPr>
                          <m:t>1</m:t>
                        </m:r>
                      </m:sub>
                    </m:sSub>
                  </m:oMath>
                </a14:m>
                <a:r>
                  <a:rPr lang="en-US" sz="2400" dirty="0" smtClean="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𝑑𝐸</m:t>
                        </m:r>
                      </m:num>
                      <m:den>
                        <m:r>
                          <a:rPr lang="en-US" sz="2400" i="1">
                            <a:latin typeface="Cambria Math" panose="02040503050406030204" pitchFamily="18" charset="0"/>
                          </a:rPr>
                          <m:t>𝑑𝑡</m:t>
                        </m:r>
                      </m:den>
                    </m:f>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𝐸</m:t>
                            </m:r>
                          </m:sub>
                        </m:sSub>
                        <m:r>
                          <a:rPr lang="en-US" sz="2400" i="1">
                            <a:latin typeface="Cambria Math" panose="02040503050406030204" pitchFamily="18" charset="0"/>
                          </a:rPr>
                          <m:t> </m:t>
                        </m:r>
                        <m:r>
                          <a:rPr lang="en-US" sz="2400" i="1">
                            <a:latin typeface="Cambria Math" panose="02040503050406030204" pitchFamily="18" charset="0"/>
                          </a:rPr>
                          <m:t>𝐴𝐸</m:t>
                        </m:r>
                      </m:num>
                      <m:den>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𝐸</m:t>
                            </m:r>
                          </m:sub>
                        </m:sSub>
                        <m:r>
                          <a:rPr lang="en-US" sz="2400" i="1">
                            <a:latin typeface="Cambria Math" panose="02040503050406030204" pitchFamily="18" charset="0"/>
                          </a:rPr>
                          <m:t>+</m:t>
                        </m:r>
                        <m:r>
                          <a:rPr lang="en-US" sz="2400" i="1">
                            <a:latin typeface="Cambria Math" panose="02040503050406030204" pitchFamily="18" charset="0"/>
                          </a:rPr>
                          <m:t>𝐴</m:t>
                        </m:r>
                      </m:den>
                    </m:f>
                    <m:r>
                      <a:rPr lang="en-US" sz="2400" i="1">
                        <a:latin typeface="Cambria Math" panose="02040503050406030204" pitchFamily="18" charset="0"/>
                      </a:rPr>
                      <m:t>+</m:t>
                    </m:r>
                    <m:r>
                      <a:rPr lang="en-US" sz="2400" i="1">
                        <a:latin typeface="Cambria Math" panose="02040503050406030204" pitchFamily="18" charset="0"/>
                      </a:rPr>
                      <m:t>𝑐𝑇</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µ</m:t>
                        </m:r>
                      </m:e>
                      <m:sub>
                        <m:r>
                          <a:rPr lang="en-US" sz="2400" i="1">
                            <a:latin typeface="Cambria Math" panose="02040503050406030204" pitchFamily="18" charset="0"/>
                          </a:rPr>
                          <m:t>𝐸</m:t>
                        </m:r>
                      </m:sub>
                    </m:sSub>
                    <m:r>
                      <a:rPr lang="en-US" sz="2400" i="1">
                        <a:latin typeface="Cambria Math" panose="02040503050406030204" pitchFamily="18" charset="0"/>
                      </a:rPr>
                      <m:t>𝐸</m:t>
                    </m:r>
                    <m:r>
                      <a:rPr lang="en-US" sz="2400" i="1">
                        <a:latin typeface="Cambria Math" panose="02040503050406030204" pitchFamily="18" charset="0"/>
                      </a:rPr>
                      <m:t>                                                    </m:t>
                    </m:r>
                    <m:d>
                      <m:dPr>
                        <m:ctrlPr>
                          <a:rPr lang="en-US" sz="2400" i="1">
                            <a:latin typeface="Cambria Math" panose="02040503050406030204" pitchFamily="18" charset="0"/>
                          </a:rPr>
                        </m:ctrlPr>
                      </m:dPr>
                      <m:e>
                        <m:r>
                          <a:rPr lang="en-US" sz="2400" i="1" smtClean="0">
                            <a:latin typeface="Cambria Math"/>
                          </a:rPr>
                          <m:t>1</m:t>
                        </m:r>
                      </m:e>
                    </m:d>
                  </m:oMath>
                </a14:m>
                <a:endParaRPr lang="en-US" sz="2400" dirty="0"/>
              </a:p>
              <a:p>
                <a:pPr marL="0" indent="0">
                  <a:buFont typeface="Arial" panose="020B0604020202020204" pitchFamily="34" charset="0"/>
                  <a:buNone/>
                </a:pPr>
                <a:r>
                  <a:rPr lang="en-US" sz="2400" dirty="0"/>
                  <a:t> </a:t>
                </a:r>
              </a:p>
              <a:p>
                <a:pPr marL="0" indent="0">
                  <a:buNone/>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𝑓</m:t>
                          </m:r>
                        </m:e>
                        <m:sub>
                          <m:r>
                            <a:rPr lang="en-US" sz="2400" b="0" i="1" smtClean="0">
                              <a:latin typeface="Cambria Math"/>
                            </a:rPr>
                            <m:t>2</m:t>
                          </m:r>
                        </m:sub>
                      </m:sSub>
                      <m:r>
                        <a:rPr lang="en-US" sz="2400" b="0" i="1" smtClean="0">
                          <a:latin typeface="Cambria Math"/>
                        </a:rPr>
                        <m:t>:         </m:t>
                      </m:r>
                      <m:f>
                        <m:fPr>
                          <m:ctrlPr>
                            <a:rPr lang="en-US" sz="2400" i="1">
                              <a:latin typeface="Cambria Math" panose="02040503050406030204" pitchFamily="18" charset="0"/>
                            </a:rPr>
                          </m:ctrlPr>
                        </m:fPr>
                        <m:num>
                          <m:r>
                            <a:rPr lang="en-US" sz="2400" i="1">
                              <a:latin typeface="Cambria Math" panose="02040503050406030204" pitchFamily="18" charset="0"/>
                            </a:rPr>
                            <m:t>𝑑𝑇</m:t>
                          </m:r>
                        </m:num>
                        <m:den>
                          <m:r>
                            <a:rPr lang="en-US" sz="2400" i="1">
                              <a:latin typeface="Cambria Math" panose="02040503050406030204" pitchFamily="18" charset="0"/>
                            </a:rPr>
                            <m:t>𝑑𝑡</m:t>
                          </m:r>
                        </m:den>
                      </m:f>
                      <m:r>
                        <a:rPr lang="en-US" sz="2400" i="1">
                          <a:latin typeface="Cambria Math" panose="02040503050406030204" pitchFamily="18" charset="0"/>
                        </a:rPr>
                        <m:t>=</m:t>
                      </m:r>
                      <m:r>
                        <a:rPr lang="en-US" sz="2400" i="1">
                          <a:latin typeface="Cambria Math" panose="02040503050406030204" pitchFamily="18" charset="0"/>
                        </a:rPr>
                        <m:t>𝑟𝑇</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𝑏𝑇</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𝑎</m:t>
                          </m:r>
                          <m:r>
                            <a:rPr lang="en-US" sz="2400" i="1">
                              <a:latin typeface="Cambria Math" panose="02040503050406030204" pitchFamily="18" charset="0"/>
                            </a:rPr>
                            <m:t> </m:t>
                          </m:r>
                          <m:r>
                            <a:rPr lang="en-US" sz="2400" i="1">
                              <a:latin typeface="Cambria Math" panose="02040503050406030204" pitchFamily="18" charset="0"/>
                            </a:rPr>
                            <m:t>𝑇𝐸</m:t>
                          </m:r>
                        </m:num>
                        <m:den>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𝑇</m:t>
                              </m:r>
                            </m:sub>
                          </m:sSub>
                          <m:r>
                            <a:rPr lang="en-US" sz="2400" i="1">
                              <a:latin typeface="Cambria Math" panose="02040503050406030204" pitchFamily="18" charset="0"/>
                            </a:rPr>
                            <m:t>+</m:t>
                          </m:r>
                          <m:r>
                            <a:rPr lang="en-US" sz="2400" i="1">
                              <a:latin typeface="Cambria Math" panose="02040503050406030204" pitchFamily="18" charset="0"/>
                            </a:rPr>
                            <m:t>𝑇</m:t>
                          </m:r>
                        </m:den>
                      </m:f>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 (1+</m:t>
                      </m:r>
                      <m:r>
                        <a:rPr lang="en-US" sz="2400" i="1">
                          <a:latin typeface="Cambria Math" panose="02040503050406030204" pitchFamily="18" charset="0"/>
                        </a:rPr>
                        <m:t>𝛽</m:t>
                      </m:r>
                      <m:r>
                        <a:rPr lang="en-US" sz="2400" i="1">
                          <a:latin typeface="Cambria Math" panose="02040503050406030204" pitchFamily="18" charset="0"/>
                        </a:rPr>
                        <m:t>𝐹</m:t>
                      </m:r>
                      <m:r>
                        <a:rPr lang="en-US" sz="2400" i="1">
                          <a:latin typeface="Cambria Math" panose="02040503050406030204" pitchFamily="18" charset="0"/>
                        </a:rPr>
                        <m:t>)</m:t>
                      </m:r>
                      <m:r>
                        <a:rPr lang="en-US" sz="2400" i="1">
                          <a:latin typeface="Cambria Math" panose="02040503050406030204" pitchFamily="18" charset="0"/>
                        </a:rPr>
                        <m:t>𝐴𝑇</m:t>
                      </m:r>
                      <m:r>
                        <a:rPr lang="en-US" sz="2400" i="1">
                          <a:latin typeface="Cambria Math" panose="02040503050406030204" pitchFamily="18" charset="0"/>
                        </a:rPr>
                        <m:t>         (2)</m:t>
                      </m:r>
                    </m:oMath>
                  </m:oMathPara>
                </a14:m>
                <a:endParaRPr lang="en-US" sz="2400" dirty="0"/>
              </a:p>
              <a:p>
                <a:pPr marL="0" indent="0">
                  <a:buFont typeface="Arial" panose="020B0604020202020204" pitchFamily="34" charset="0"/>
                  <a:buNone/>
                </a:pPr>
                <a:r>
                  <a:rPr lang="en-US" sz="2400" dirty="0"/>
                  <a:t> </a:t>
                </a:r>
              </a:p>
              <a:p>
                <a:pPr marL="0" indent="0">
                  <a:buNone/>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𝑓</m:t>
                          </m:r>
                        </m:e>
                        <m:sub>
                          <m:r>
                            <a:rPr lang="en-US" sz="2400" b="0" i="1" smtClean="0">
                              <a:latin typeface="Cambria Math"/>
                            </a:rPr>
                            <m:t>3</m:t>
                          </m:r>
                        </m:sub>
                      </m:sSub>
                      <m:r>
                        <a:rPr lang="en-US" sz="2400" b="0" i="1" smtClean="0">
                          <a:latin typeface="Cambria Math"/>
                        </a:rPr>
                        <m:t>:        </m:t>
                      </m:r>
                      <m:f>
                        <m:fPr>
                          <m:ctrlPr>
                            <a:rPr lang="en-US" sz="2400" i="1">
                              <a:latin typeface="Cambria Math" panose="02040503050406030204" pitchFamily="18" charset="0"/>
                            </a:rPr>
                          </m:ctrlPr>
                        </m:fPr>
                        <m:num>
                          <m:r>
                            <a:rPr lang="en-US" sz="2400" i="1">
                              <a:latin typeface="Cambria Math" panose="02040503050406030204" pitchFamily="18" charset="0"/>
                            </a:rPr>
                            <m:t>𝑑𝐴</m:t>
                          </m:r>
                        </m:num>
                        <m:den>
                          <m:r>
                            <a:rPr lang="en-US" sz="2400" i="1">
                              <a:latin typeface="Cambria Math" panose="02040503050406030204" pitchFamily="18" charset="0"/>
                            </a:rPr>
                            <m:t>𝑑𝑡</m:t>
                          </m:r>
                        </m:den>
                      </m:f>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𝐴</m:t>
                              </m:r>
                            </m:sub>
                          </m:sSub>
                          <m:r>
                            <a:rPr lang="en-US" sz="2400" i="1">
                              <a:latin typeface="Cambria Math" panose="02040503050406030204" pitchFamily="18" charset="0"/>
                            </a:rPr>
                            <m:t> </m:t>
                          </m:r>
                          <m:r>
                            <a:rPr lang="en-US" sz="2400" i="1">
                              <a:latin typeface="Cambria Math" panose="02040503050406030204" pitchFamily="18" charset="0"/>
                            </a:rPr>
                            <m:t>𝑇𝐸</m:t>
                          </m:r>
                        </m:num>
                        <m:den>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𝐴</m:t>
                              </m:r>
                            </m:sub>
                          </m:sSub>
                          <m:r>
                            <a:rPr lang="en-US" sz="2400" i="1">
                              <a:latin typeface="Cambria Math" panose="02040503050406030204" pitchFamily="18" charset="0"/>
                            </a:rPr>
                            <m:t>+</m:t>
                          </m:r>
                          <m:r>
                            <a:rPr lang="en-US" sz="2400" i="1">
                              <a:latin typeface="Cambria Math" panose="02040503050406030204" pitchFamily="18" charset="0"/>
                            </a:rPr>
                            <m:t>𝑇</m:t>
                          </m:r>
                        </m:den>
                      </m:f>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µ</m:t>
                          </m:r>
                        </m:e>
                        <m:sub>
                          <m:r>
                            <a:rPr lang="en-US" sz="2400" i="1">
                              <a:latin typeface="Cambria Math" panose="02040503050406030204" pitchFamily="18" charset="0"/>
                            </a:rPr>
                            <m:t>𝐴</m:t>
                          </m:r>
                        </m:sub>
                      </m:sSub>
                      <m:r>
                        <a:rPr lang="en-US" sz="2400" i="1">
                          <a:latin typeface="Cambria Math" panose="02040503050406030204" pitchFamily="18" charset="0"/>
                        </a:rPr>
                        <m:t> </m:t>
                      </m:r>
                      <m:r>
                        <a:rPr lang="en-US" sz="2400" i="1">
                          <a:latin typeface="Cambria Math" panose="02040503050406030204" pitchFamily="18" charset="0"/>
                        </a:rPr>
                        <m:t>𝐴</m:t>
                      </m:r>
                      <m:r>
                        <a:rPr lang="en-US" sz="2400" i="1">
                          <a:latin typeface="Cambria Math" panose="02040503050406030204" pitchFamily="18" charset="0"/>
                        </a:rPr>
                        <m:t>                                                        (3)</m:t>
                      </m:r>
                    </m:oMath>
                  </m:oMathPara>
                </a14:m>
                <a:endParaRPr lang="en-US" sz="2400" dirty="0" smtClean="0"/>
              </a:p>
              <a:p>
                <a:pPr marL="0" indent="0">
                  <a:buFont typeface="Arial" panose="020B0604020202020204" pitchFamily="34" charset="0"/>
                  <a:buNone/>
                </a:pPr>
                <a:endParaRPr lang="en-US" sz="2400" dirty="0"/>
              </a:p>
              <a:p>
                <a:pPr marL="0" indent="0">
                  <a:buNone/>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𝑓</m:t>
                          </m:r>
                        </m:e>
                        <m:sub>
                          <m:r>
                            <a:rPr lang="en-US" sz="2400" b="0" i="1" smtClean="0">
                              <a:latin typeface="Cambria Math"/>
                            </a:rPr>
                            <m:t>4</m:t>
                          </m:r>
                        </m:sub>
                      </m:sSub>
                      <m:r>
                        <a:rPr lang="en-US" sz="2400" b="0" i="1" smtClean="0">
                          <a:latin typeface="Cambria Math"/>
                        </a:rPr>
                        <m:t>:         </m:t>
                      </m:r>
                      <m:f>
                        <m:fPr>
                          <m:ctrlPr>
                            <a:rPr lang="en-US" sz="2400" i="1">
                              <a:latin typeface="Cambria Math" panose="02040503050406030204" pitchFamily="18" charset="0"/>
                            </a:rPr>
                          </m:ctrlPr>
                        </m:fPr>
                        <m:num>
                          <m:r>
                            <a:rPr lang="en-US" sz="2400" i="1">
                              <a:latin typeface="Cambria Math" panose="02040503050406030204" pitchFamily="18" charset="0"/>
                            </a:rPr>
                            <m:t>𝑑𝐹</m:t>
                          </m:r>
                        </m:num>
                        <m:den>
                          <m:r>
                            <a:rPr lang="en-US" sz="2400" i="1">
                              <a:latin typeface="Cambria Math" panose="02040503050406030204" pitchFamily="18" charset="0"/>
                            </a:rPr>
                            <m:t>𝑑𝑡</m:t>
                          </m:r>
                        </m:den>
                      </m:f>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𝑠𝑡</m:t>
                          </m:r>
                        </m:sub>
                      </m:sSub>
                      <m:r>
                        <a:rPr lang="en-US" sz="2400" i="1">
                          <a:latin typeface="Cambria Math" panose="02040503050406030204" pitchFamily="18" charset="0"/>
                        </a:rPr>
                        <m:t>−µ</m:t>
                      </m:r>
                      <m:r>
                        <a:rPr lang="en-US" sz="2400" i="1">
                          <a:latin typeface="Cambria Math" panose="02040503050406030204" pitchFamily="18" charset="0"/>
                        </a:rPr>
                        <m:t>𝐹</m:t>
                      </m:r>
                      <m:r>
                        <a:rPr lang="en-US" sz="2400" i="1">
                          <a:latin typeface="Cambria Math" panose="02040503050406030204" pitchFamily="18" charset="0"/>
                        </a:rPr>
                        <m:t>                                                                   (4)</m:t>
                      </m:r>
                    </m:oMath>
                  </m:oMathPara>
                </a14:m>
                <a:endParaRPr lang="en-US" sz="2400" dirty="0"/>
              </a:p>
              <a:p>
                <a:endParaRPr lang="en-US"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558138" y="2497540"/>
                <a:ext cx="10523843" cy="3999509"/>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437490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382" y="0"/>
            <a:ext cx="10515600" cy="873457"/>
          </a:xfrm>
        </p:spPr>
        <p:txBody>
          <a:bodyPr/>
          <a:lstStyle/>
          <a:p>
            <a:pPr algn="ctr"/>
            <a:r>
              <a:rPr lang="en-US" b="1" dirty="0" smtClean="0"/>
              <a:t>Equilibrium </a:t>
            </a:r>
            <a:r>
              <a:rPr lang="en-US" b="1" dirty="0"/>
              <a:t>Points</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5224"/>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5980" y="2524835"/>
            <a:ext cx="6736020" cy="216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267780" y="1446663"/>
            <a:ext cx="5433060" cy="4107538"/>
          </a:xfrm>
          <a:prstGeom prst="rect">
            <a:avLst/>
          </a:prstGeom>
          <a:noFill/>
          <a:ln>
            <a:noFill/>
          </a:ln>
        </p:spPr>
      </p:pic>
      <mc:AlternateContent xmlns:mc="http://schemas.openxmlformats.org/markup-compatibility/2006" xmlns:a14="http://schemas.microsoft.com/office/drawing/2010/main">
        <mc:Choice Requires="a14">
          <p:sp>
            <p:nvSpPr>
              <p:cNvPr id="6" name="TextBox 5"/>
              <p:cNvSpPr txBox="1"/>
              <p:nvPr/>
            </p:nvSpPr>
            <p:spPr>
              <a:xfrm>
                <a:off x="267780" y="5691116"/>
                <a:ext cx="7347671" cy="518604"/>
              </a:xfrm>
              <a:prstGeom prst="rect">
                <a:avLst/>
              </a:prstGeom>
              <a:noFill/>
            </p:spPr>
            <p:txBody>
              <a:bodyPr wrap="square" rtlCol="0">
                <a:spAutoFit/>
              </a:bodyPr>
              <a:lstStyle/>
              <a:p>
                <a:r>
                  <a:rPr lang="en-US" dirty="0" smtClean="0"/>
                  <a:t>Equilibrium Point </a:t>
                </a:r>
                <a14:m>
                  <m:oMath xmlns:m="http://schemas.openxmlformats.org/officeDocument/2006/math">
                    <m:sSub>
                      <m:sSubPr>
                        <m:ctrlPr>
                          <a:rPr lang="en-US" i="1" smtClean="0">
                            <a:latin typeface="Cambria Math" panose="02040503050406030204" pitchFamily="18" charset="0"/>
                          </a:rPr>
                        </m:ctrlPr>
                      </m:sSubPr>
                      <m:e>
                        <m:r>
                          <a:rPr lang="en-US" i="1">
                            <a:latin typeface="Cambria Math"/>
                          </a:rPr>
                          <m:t>(</m:t>
                        </m:r>
                        <m:r>
                          <a:rPr lang="en-US" i="1">
                            <a:latin typeface="Cambria Math"/>
                          </a:rPr>
                          <m:t>𝐸</m:t>
                        </m:r>
                      </m:e>
                      <m:sub>
                        <m:r>
                          <a:rPr lang="en-US" i="1">
                            <a:latin typeface="Cambria Math"/>
                          </a:rPr>
                          <m:t>0</m:t>
                        </m:r>
                      </m:sub>
                    </m:sSub>
                    <m:sSub>
                      <m:sSubPr>
                        <m:ctrlPr>
                          <a:rPr lang="en-US" i="1">
                            <a:latin typeface="Cambria Math" panose="02040503050406030204" pitchFamily="18" charset="0"/>
                          </a:rPr>
                        </m:ctrlPr>
                      </m:sSubPr>
                      <m:e>
                        <m:r>
                          <a:rPr lang="en-US" i="1">
                            <a:latin typeface="Cambria Math"/>
                          </a:rPr>
                          <m:t>,</m:t>
                        </m:r>
                        <m:r>
                          <a:rPr lang="en-US" i="1">
                            <a:latin typeface="Cambria Math"/>
                          </a:rPr>
                          <m:t>𝑇</m:t>
                        </m:r>
                      </m:e>
                      <m:sub>
                        <m:r>
                          <a:rPr lang="en-US" i="1">
                            <a:latin typeface="Cambria Math"/>
                          </a:rPr>
                          <m:t>0</m:t>
                        </m:r>
                      </m:sub>
                    </m:sSub>
                    <m:r>
                      <a:rPr lang="en-US" i="1">
                        <a:latin typeface="Cambria Math"/>
                      </a:rPr>
                      <m:t>,</m:t>
                    </m:r>
                    <m:sSub>
                      <m:sSubPr>
                        <m:ctrlPr>
                          <a:rPr lang="en-US" i="1">
                            <a:latin typeface="Cambria Math" panose="02040503050406030204" pitchFamily="18" charset="0"/>
                          </a:rPr>
                        </m:ctrlPr>
                      </m:sSubPr>
                      <m:e>
                        <m:r>
                          <a:rPr lang="en-US" i="1">
                            <a:latin typeface="Cambria Math"/>
                          </a:rPr>
                          <m:t>𝐴</m:t>
                        </m:r>
                      </m:e>
                      <m:sub>
                        <m:r>
                          <a:rPr lang="en-US" i="1">
                            <a:latin typeface="Cambria Math"/>
                          </a:rPr>
                          <m:t>0</m:t>
                        </m:r>
                      </m:sub>
                    </m:sSub>
                    <m:r>
                      <a:rPr lang="en-US" i="1">
                        <a:latin typeface="Cambria Math"/>
                      </a:rPr>
                      <m:t>,</m:t>
                    </m:r>
                    <m:sSub>
                      <m:sSubPr>
                        <m:ctrlPr>
                          <a:rPr lang="en-US" i="1">
                            <a:latin typeface="Cambria Math" panose="02040503050406030204" pitchFamily="18" charset="0"/>
                          </a:rPr>
                        </m:ctrlPr>
                      </m:sSubPr>
                      <m:e>
                        <m:r>
                          <a:rPr lang="en-US" i="1">
                            <a:latin typeface="Cambria Math"/>
                          </a:rPr>
                          <m:t>𝐹</m:t>
                        </m:r>
                      </m:e>
                      <m:sub>
                        <m:r>
                          <a:rPr lang="en-US" i="1">
                            <a:latin typeface="Cambria Math"/>
                          </a:rPr>
                          <m:t>0</m:t>
                        </m:r>
                      </m:sub>
                    </m:sSub>
                    <m:r>
                      <a:rPr lang="en-US" i="1">
                        <a:latin typeface="Cambria Math"/>
                      </a:rPr>
                      <m:t>)</m:t>
                    </m:r>
                    <m:r>
                      <a:rPr lang="en-US" b="0" i="1" smtClean="0">
                        <a:latin typeface="Cambria Math"/>
                      </a:rPr>
                      <m:t>=(</m:t>
                    </m:r>
                    <m:r>
                      <a:rPr lang="en-US" i="1">
                        <a:latin typeface="Cambria Math"/>
                      </a:rPr>
                      <m:t>0,0,</m:t>
                    </m:r>
                    <m:r>
                      <m:rPr>
                        <m:nor/>
                      </m:rPr>
                      <a:rPr lang="en-US" dirty="0"/>
                      <m:t> 0,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𝐹</m:t>
                            </m:r>
                          </m:e>
                          <m:sub>
                            <m:r>
                              <a:rPr lang="en-US" b="0" i="1" smtClean="0">
                                <a:latin typeface="Cambria Math"/>
                              </a:rPr>
                              <m:t>𝑠𝑡</m:t>
                            </m:r>
                          </m:sub>
                        </m:sSub>
                      </m:num>
                      <m:den>
                        <m:r>
                          <a:rPr lang="en-US" i="1">
                            <a:latin typeface="Cambria Math"/>
                          </a:rPr>
                          <m:t>µ</m:t>
                        </m:r>
                      </m:den>
                    </m:f>
                    <m:r>
                      <m:rPr>
                        <m:nor/>
                      </m:rPr>
                      <a:rPr lang="en-US" dirty="0"/>
                      <m:t> )</m:t>
                    </m:r>
                    <m:r>
                      <a:rPr lang="en-US" b="0" i="0" dirty="0" smtClean="0">
                        <a:latin typeface="Cambria Math"/>
                      </a:rPr>
                      <m:t> </m:t>
                    </m:r>
                    <m:r>
                      <m:rPr>
                        <m:sty m:val="p"/>
                      </m:rPr>
                      <a:rPr lang="en-US" b="0" i="0" smtClean="0">
                        <a:latin typeface="Cambria Math"/>
                      </a:rPr>
                      <m:t>with</m:t>
                    </m:r>
                    <m:r>
                      <a:rPr lang="en-US" b="0" i="0" smtClean="0">
                        <a:latin typeface="Cambria Math"/>
                      </a:rPr>
                      <m:t> </m:t>
                    </m:r>
                    <m:r>
                      <m:rPr>
                        <m:sty m:val="p"/>
                      </m:rPr>
                      <a:rPr lang="en-US" b="0" i="0" smtClean="0">
                        <a:latin typeface="Cambria Math"/>
                      </a:rPr>
                      <m:t>gene</m:t>
                    </m:r>
                    <m:r>
                      <a:rPr lang="en-US" b="0" i="0" smtClean="0">
                        <a:latin typeface="Cambria Math"/>
                      </a:rPr>
                      <m:t> </m:t>
                    </m:r>
                    <m:r>
                      <m:rPr>
                        <m:sty m:val="p"/>
                      </m:rPr>
                      <a:rPr lang="en-US" b="0" i="0" smtClean="0">
                        <a:latin typeface="Cambria Math"/>
                      </a:rPr>
                      <m:t>therapy</m:t>
                    </m:r>
                  </m:oMath>
                </a14:m>
                <a:r>
                  <a:rPr lang="en-US" dirty="0"/>
                  <a:t> </a:t>
                </a:r>
              </a:p>
            </p:txBody>
          </p:sp>
        </mc:Choice>
        <mc:Fallback xmlns="">
          <p:sp>
            <p:nvSpPr>
              <p:cNvPr id="6" name="TextBox 5"/>
              <p:cNvSpPr txBox="1">
                <a:spLocks noRot="1" noChangeAspect="1" noMove="1" noResize="1" noEditPoints="1" noAdjustHandles="1" noChangeArrowheads="1" noChangeShapeType="1" noTextEdit="1"/>
              </p:cNvSpPr>
              <p:nvPr/>
            </p:nvSpPr>
            <p:spPr>
              <a:xfrm>
                <a:off x="267780" y="5691116"/>
                <a:ext cx="7347671" cy="518604"/>
              </a:xfrm>
              <a:prstGeom prst="rect">
                <a:avLst/>
              </a:prstGeom>
              <a:blipFill rotWithShape="1">
                <a:blip r:embed="rId6"/>
                <a:stretch>
                  <a:fillRect l="-747" b="-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46161" y="1180952"/>
                <a:ext cx="1705970" cy="369332"/>
              </a:xfrm>
              <a:prstGeom prst="rect">
                <a:avLst/>
              </a:prstGeom>
              <a:noFill/>
            </p:spPr>
            <p:txBody>
              <a:bodyPr wrap="square" rtlCol="0">
                <a:spAutoFit/>
              </a:bodyPr>
              <a:lstStyle/>
              <a:p>
                <a:r>
                  <a:rPr lang="en-US" dirty="0" smtClean="0"/>
                  <a:t>Plotting </a:t>
                </a:r>
                <a14:m>
                  <m:oMath xmlns:m="http://schemas.openxmlformats.org/officeDocument/2006/math">
                    <m:r>
                      <a:rPr lang="en-US" i="1">
                        <a:latin typeface="Cambria Math"/>
                      </a:rPr>
                      <m:t>𝑓</m:t>
                    </m:r>
                  </m:oMath>
                </a14:m>
                <a:r>
                  <a:rPr lang="en-US" baseline="-25000" dirty="0" smtClean="0"/>
                  <a:t>1 </a:t>
                </a:r>
                <a:r>
                  <a:rPr lang="en-US" dirty="0" smtClean="0"/>
                  <a:t>: </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46161" y="1180952"/>
                <a:ext cx="1705970" cy="369332"/>
              </a:xfrm>
              <a:prstGeom prst="rect">
                <a:avLst/>
              </a:prstGeom>
              <a:blipFill rotWithShape="1">
                <a:blip r:embed="rId7"/>
                <a:stretch>
                  <a:fillRect l="-3214"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10857742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427" y="105821"/>
            <a:ext cx="10515600" cy="685749"/>
          </a:xfrm>
        </p:spPr>
        <p:txBody>
          <a:bodyPr>
            <a:normAutofit fontScale="90000"/>
          </a:bodyPr>
          <a:lstStyle/>
          <a:p>
            <a:pPr algn="ctr"/>
            <a:r>
              <a:rPr lang="en-US" b="1" dirty="0">
                <a:solidFill>
                  <a:prstClr val="black"/>
                </a:solidFill>
              </a:rPr>
              <a:t>Stability of Equilibrium Points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1319" y="1132764"/>
                <a:ext cx="11150221" cy="5295332"/>
              </a:xfrm>
            </p:spPr>
            <p:txBody>
              <a:bodyPr/>
              <a:lstStyle/>
              <a:p>
                <a:pPr marL="0" indent="0">
                  <a:buNone/>
                </a:pPr>
                <a:endParaRPr lang="en-US" i="1" dirty="0" smtClean="0"/>
              </a:p>
              <a:p>
                <a:pPr marL="0" indent="0">
                  <a:buNone/>
                </a:pPr>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𝐽</m:t>
                      </m:r>
                      <m:r>
                        <a:rPr lang="en-US" i="1">
                          <a:latin typeface="Cambria Math"/>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eqArr>
                                <m:eqArrPr>
                                  <m:ctrlPr>
                                    <a:rPr lang="en-US" i="1">
                                      <a:latin typeface="Cambria Math" panose="02040503050406030204" pitchFamily="18" charset="0"/>
                                    </a:rPr>
                                  </m:ctrlPr>
                                </m:eqArrPr>
                                <m:e>
                                  <m:r>
                                    <a:rPr lang="en-US" i="1">
                                      <a:latin typeface="Cambria Math"/>
                                    </a:rPr>
                                    <m:t>−</m:t>
                                  </m:r>
                                  <m:sSub>
                                    <m:sSubPr>
                                      <m:ctrlPr>
                                        <a:rPr lang="en-US" i="1">
                                          <a:latin typeface="Cambria Math" panose="02040503050406030204" pitchFamily="18" charset="0"/>
                                        </a:rPr>
                                      </m:ctrlPr>
                                    </m:sSubPr>
                                    <m:e>
                                      <m:r>
                                        <a:rPr lang="en-US" i="1">
                                          <a:latin typeface="Cambria Math"/>
                                        </a:rPr>
                                        <m:t>µ</m:t>
                                      </m:r>
                                    </m:e>
                                    <m:sub>
                                      <m:r>
                                        <a:rPr lang="en-US" i="1">
                                          <a:latin typeface="Cambria Math"/>
                                        </a:rPr>
                                        <m:t>𝐸</m:t>
                                      </m:r>
                                    </m:sub>
                                  </m:sSub>
                                  <m:r>
                                    <a:rPr lang="en-US" i="1">
                                      <a:latin typeface="Cambria Math"/>
                                    </a:rPr>
                                    <m:t> </m:t>
                                  </m:r>
                                  <m:sSub>
                                    <m:sSubPr>
                                      <m:ctrlPr>
                                        <a:rPr lang="en-US" i="1">
                                          <a:latin typeface="Cambria Math" panose="02040503050406030204" pitchFamily="18" charset="0"/>
                                        </a:rPr>
                                      </m:ctrlPr>
                                    </m:sSubPr>
                                    <m:e>
                                      <m:r>
                                        <a:rPr lang="en-US" i="1">
                                          <a:latin typeface="Cambria Math"/>
                                        </a:rPr>
                                        <m:t>𝑔</m:t>
                                      </m:r>
                                    </m:e>
                                    <m:sub>
                                      <m:r>
                                        <a:rPr lang="en-US" i="1">
                                          <a:latin typeface="Cambria Math"/>
                                        </a:rPr>
                                        <m:t>𝐸</m:t>
                                      </m:r>
                                    </m:sub>
                                  </m:sSub>
                                  <m:sSub>
                                    <m:sSubPr>
                                      <m:ctrlPr>
                                        <a:rPr lang="en-US" i="1">
                                          <a:latin typeface="Cambria Math" panose="02040503050406030204" pitchFamily="18" charset="0"/>
                                        </a:rPr>
                                      </m:ctrlPr>
                                    </m:sSubPr>
                                    <m:e>
                                      <m:r>
                                        <a:rPr lang="en-US" i="1">
                                          <a:latin typeface="Cambria Math"/>
                                        </a:rPr>
                                        <m:t>µ</m:t>
                                      </m:r>
                                    </m:e>
                                    <m:sub>
                                      <m:r>
                                        <a:rPr lang="en-US" i="1">
                                          <a:latin typeface="Cambria Math"/>
                                        </a:rPr>
                                        <m:t>𝐴</m:t>
                                      </m:r>
                                    </m:sub>
                                  </m:sSub>
                                  <m:sSub>
                                    <m:sSubPr>
                                      <m:ctrlPr>
                                        <a:rPr lang="en-US" i="1">
                                          <a:latin typeface="Cambria Math" panose="02040503050406030204" pitchFamily="18" charset="0"/>
                                        </a:rPr>
                                      </m:ctrlPr>
                                    </m:sSubPr>
                                    <m:e>
                                      <m:r>
                                        <a:rPr lang="en-US" i="1">
                                          <a:latin typeface="Cambria Math"/>
                                        </a:rPr>
                                        <m:t>𝑔</m:t>
                                      </m:r>
                                    </m:e>
                                    <m:sub>
                                      <m:r>
                                        <a:rPr lang="en-US" i="1">
                                          <a:latin typeface="Cambria Math"/>
                                        </a:rPr>
                                        <m:t>𝐴</m:t>
                                      </m:r>
                                    </m:sub>
                                  </m:sSub>
                                </m:e>
                                <m:e>
                                  <m:r>
                                    <a:rPr lang="en-US" i="1">
                                      <a:latin typeface="Cambria Math"/>
                                    </a:rPr>
                                    <m:t>0</m:t>
                                  </m:r>
                                </m:e>
                                <m:e>
                                  <m:r>
                                    <a:rPr lang="en-US" i="1">
                                      <a:latin typeface="Cambria Math"/>
                                    </a:rPr>
                                    <m:t>0</m:t>
                                  </m:r>
                                </m:e>
                                <m:e>
                                  <m:r>
                                    <a:rPr lang="en-US" i="1">
                                      <a:latin typeface="Cambria Math"/>
                                    </a:rPr>
                                    <m:t>0</m:t>
                                  </m:r>
                                </m:e>
                              </m:eqArr>
                              <m:r>
                                <a:rPr lang="en-US" i="1">
                                  <a:latin typeface="Cambria Math"/>
                                </a:rPr>
                                <m:t>        </m:t>
                              </m:r>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a:rPr>
                                        <m:t>µ</m:t>
                                      </m:r>
                                    </m:e>
                                    <m:sub>
                                      <m:r>
                                        <a:rPr lang="en-US" i="1">
                                          <a:latin typeface="Cambria Math"/>
                                        </a:rPr>
                                        <m:t>𝐴</m:t>
                                      </m:r>
                                    </m:sub>
                                  </m:sSub>
                                  <m:r>
                                    <a:rPr lang="en-US" i="1">
                                      <a:latin typeface="Cambria Math"/>
                                    </a:rPr>
                                    <m:t> </m:t>
                                  </m:r>
                                  <m:r>
                                    <a:rPr lang="en-US" i="1">
                                      <a:latin typeface="Cambria Math"/>
                                    </a:rPr>
                                    <m:t>𝑐</m:t>
                                  </m:r>
                                  <m:r>
                                    <a:rPr lang="en-US" i="1">
                                      <a:latin typeface="Cambria Math"/>
                                    </a:rPr>
                                    <m:t> </m:t>
                                  </m:r>
                                  <m:sSub>
                                    <m:sSubPr>
                                      <m:ctrlPr>
                                        <a:rPr lang="en-US" i="1">
                                          <a:latin typeface="Cambria Math" panose="02040503050406030204" pitchFamily="18" charset="0"/>
                                        </a:rPr>
                                      </m:ctrlPr>
                                    </m:sSubPr>
                                    <m:e>
                                      <m:r>
                                        <a:rPr lang="en-US" i="1">
                                          <a:latin typeface="Cambria Math"/>
                                        </a:rPr>
                                        <m:t>𝑔</m:t>
                                      </m:r>
                                    </m:e>
                                    <m:sub>
                                      <m:r>
                                        <a:rPr lang="en-US" i="1">
                                          <a:latin typeface="Cambria Math"/>
                                        </a:rPr>
                                        <m:t>𝐸</m:t>
                                      </m:r>
                                    </m:sub>
                                  </m:sSub>
                                  <m:sSub>
                                    <m:sSubPr>
                                      <m:ctrlPr>
                                        <a:rPr lang="en-US" i="1">
                                          <a:latin typeface="Cambria Math" panose="02040503050406030204" pitchFamily="18" charset="0"/>
                                        </a:rPr>
                                      </m:ctrlPr>
                                    </m:sSubPr>
                                    <m:e>
                                      <m:r>
                                        <a:rPr lang="en-US" i="1">
                                          <a:latin typeface="Cambria Math"/>
                                        </a:rPr>
                                        <m:t>𝑔</m:t>
                                      </m:r>
                                    </m:e>
                                    <m:sub>
                                      <m:r>
                                        <a:rPr lang="en-US" i="1">
                                          <a:latin typeface="Cambria Math"/>
                                        </a:rPr>
                                        <m:t>𝐴</m:t>
                                      </m:r>
                                    </m:sub>
                                  </m:sSub>
                                </m:e>
                                <m:e>
                                  <m:r>
                                    <a:rPr lang="en-US" i="1">
                                      <a:latin typeface="Cambria Math"/>
                                    </a:rPr>
                                    <m:t>𝑟</m:t>
                                  </m:r>
                                  <m:sSub>
                                    <m:sSubPr>
                                      <m:ctrlPr>
                                        <a:rPr lang="en-US" i="1">
                                          <a:latin typeface="Cambria Math" panose="02040503050406030204" pitchFamily="18" charset="0"/>
                                        </a:rPr>
                                      </m:ctrlPr>
                                    </m:sSubPr>
                                    <m:e>
                                      <m:r>
                                        <a:rPr lang="en-US" i="1">
                                          <a:latin typeface="Cambria Math"/>
                                        </a:rPr>
                                        <m:t>𝑔</m:t>
                                      </m:r>
                                    </m:e>
                                    <m:sub>
                                      <m:r>
                                        <a:rPr lang="en-US" i="1">
                                          <a:latin typeface="Cambria Math"/>
                                        </a:rPr>
                                        <m:t>𝑇</m:t>
                                      </m:r>
                                    </m:sub>
                                  </m:sSub>
                                </m:e>
                                <m:e>
                                  <m:r>
                                    <a:rPr lang="en-US" i="1">
                                      <a:latin typeface="Cambria Math"/>
                                    </a:rPr>
                                    <m:t>0</m:t>
                                  </m:r>
                                </m:e>
                                <m:e>
                                  <m:r>
                                    <a:rPr lang="en-US" i="1">
                                      <a:latin typeface="Cambria Math"/>
                                    </a:rPr>
                                    <m:t>0</m:t>
                                  </m:r>
                                </m:e>
                              </m:eqArr>
                              <m:r>
                                <a:rPr lang="en-US" i="1">
                                  <a:latin typeface="Cambria Math"/>
                                </a:rPr>
                                <m:t>     </m:t>
                              </m:r>
                              <m:eqArr>
                                <m:eqArrPr>
                                  <m:ctrlPr>
                                    <a:rPr lang="en-US" i="1">
                                      <a:latin typeface="Cambria Math" panose="02040503050406030204" pitchFamily="18" charset="0"/>
                                    </a:rPr>
                                  </m:ctrlPr>
                                </m:eqArrPr>
                                <m:e>
                                  <m:r>
                                    <a:rPr lang="en-US" i="1">
                                      <a:latin typeface="Cambria Math"/>
                                    </a:rPr>
                                    <m:t>0</m:t>
                                  </m:r>
                                </m:e>
                                <m:e>
                                  <m:r>
                                    <a:rPr lang="en-US" i="1">
                                      <a:latin typeface="Cambria Math"/>
                                    </a:rPr>
                                    <m:t>0</m:t>
                                  </m:r>
                                </m:e>
                                <m:e>
                                  <m:sSub>
                                    <m:sSubPr>
                                      <m:ctrlPr>
                                        <a:rPr lang="en-US" i="1">
                                          <a:latin typeface="Cambria Math" panose="02040503050406030204" pitchFamily="18" charset="0"/>
                                        </a:rPr>
                                      </m:ctrlPr>
                                    </m:sSubPr>
                                    <m:e>
                                      <m:r>
                                        <a:rPr lang="en-US" i="1">
                                          <a:latin typeface="Cambria Math"/>
                                        </a:rPr>
                                        <m:t>−µ</m:t>
                                      </m:r>
                                    </m:e>
                                    <m:sub>
                                      <m:r>
                                        <a:rPr lang="en-US" i="1">
                                          <a:latin typeface="Cambria Math"/>
                                        </a:rPr>
                                        <m:t>𝐴</m:t>
                                      </m:r>
                                    </m:sub>
                                  </m:sSub>
                                  <m:sSub>
                                    <m:sSubPr>
                                      <m:ctrlPr>
                                        <a:rPr lang="en-US" i="1">
                                          <a:latin typeface="Cambria Math" panose="02040503050406030204" pitchFamily="18" charset="0"/>
                                        </a:rPr>
                                      </m:ctrlPr>
                                    </m:sSubPr>
                                    <m:e>
                                      <m:r>
                                        <a:rPr lang="en-US" i="1">
                                          <a:latin typeface="Cambria Math"/>
                                        </a:rPr>
                                        <m:t>𝑔</m:t>
                                      </m:r>
                                    </m:e>
                                    <m:sub>
                                      <m:r>
                                        <a:rPr lang="en-US" i="1">
                                          <a:latin typeface="Cambria Math"/>
                                        </a:rPr>
                                        <m:t>𝐴</m:t>
                                      </m:r>
                                    </m:sub>
                                  </m:sSub>
                                </m:e>
                                <m:e>
                                  <m:r>
                                    <a:rPr lang="en-US" i="1">
                                      <a:latin typeface="Cambria Math"/>
                                    </a:rPr>
                                    <m:t>0</m:t>
                                  </m:r>
                                </m:e>
                              </m:eqArr>
                              <m:r>
                                <a:rPr lang="en-US" i="1">
                                  <a:latin typeface="Cambria Math"/>
                                </a:rPr>
                                <m:t>     </m:t>
                              </m:r>
                              <m:eqArr>
                                <m:eqArrPr>
                                  <m:ctrlPr>
                                    <a:rPr lang="en-US" i="1">
                                      <a:latin typeface="Cambria Math" panose="02040503050406030204" pitchFamily="18" charset="0"/>
                                    </a:rPr>
                                  </m:ctrlPr>
                                </m:eqArrPr>
                                <m:e>
                                  <m:r>
                                    <a:rPr lang="en-US" i="1">
                                      <a:latin typeface="Cambria Math"/>
                                    </a:rPr>
                                    <m:t>0</m:t>
                                  </m:r>
                                </m:e>
                                <m:e>
                                  <m:r>
                                    <a:rPr lang="en-US" i="1">
                                      <a:latin typeface="Cambria Math"/>
                                    </a:rPr>
                                    <m:t>0</m:t>
                                  </m:r>
                                </m:e>
                                <m:e>
                                  <m:r>
                                    <a:rPr lang="en-US" i="1">
                                      <a:latin typeface="Cambria Math"/>
                                    </a:rPr>
                                    <m:t>0</m:t>
                                  </m:r>
                                </m:e>
                                <m:e>
                                  <m:r>
                                    <a:rPr lang="en-US" i="1">
                                      <a:latin typeface="Cambria Math"/>
                                    </a:rPr>
                                    <m:t>−µ</m:t>
                                  </m:r>
                                </m:e>
                              </m:eqArr>
                              <m:r>
                                <a:rPr lang="en-US" i="1">
                                  <a:latin typeface="Cambria Math"/>
                                </a:rPr>
                                <m:t>     </m:t>
                              </m:r>
                            </m:e>
                            <m:e>
                              <m:r>
                                <a:rPr lang="en-US" i="1">
                                  <a:latin typeface="Cambria Math"/>
                                </a:rPr>
                                <m:t>   </m:t>
                              </m:r>
                            </m:e>
                          </m:eqArr>
                        </m:e>
                      </m:d>
                    </m:oMath>
                  </m:oMathPara>
                </a14:m>
                <a:endParaRPr lang="en-US" dirty="0"/>
              </a:p>
              <a:p>
                <a:endParaRPr lang="en-US" dirty="0" smtClean="0"/>
              </a:p>
              <a:p>
                <a:endParaRPr lang="en-US" dirty="0" smtClean="0"/>
              </a:p>
              <a:p>
                <a:r>
                  <a:rPr lang="en-US" dirty="0" smtClean="0"/>
                  <a:t>Eigenvalues: {</a:t>
                </a:r>
                <a14:m>
                  <m:oMath xmlns:m="http://schemas.openxmlformats.org/officeDocument/2006/math">
                    <m:r>
                      <a:rPr lang="en-US" i="1">
                        <a:latin typeface="Cambria Math"/>
                      </a:rPr>
                      <m:t>−5.5 </m:t>
                    </m:r>
                    <m:sSup>
                      <m:sSupPr>
                        <m:ctrlPr>
                          <a:rPr lang="en-US" i="1">
                            <a:latin typeface="Cambria Math" panose="02040503050406030204" pitchFamily="18" charset="0"/>
                          </a:rPr>
                        </m:ctrlPr>
                      </m:sSupPr>
                      <m:e>
                        <m:r>
                          <a:rPr lang="en-US" i="1">
                            <a:latin typeface="Cambria Math"/>
                          </a:rPr>
                          <m:t>10</m:t>
                        </m:r>
                      </m:e>
                      <m:sup>
                        <m:r>
                          <a:rPr lang="en-US" i="1">
                            <a:latin typeface="Cambria Math"/>
                          </a:rPr>
                          <m:t>4</m:t>
                        </m:r>
                      </m:sup>
                    </m:sSup>
                  </m:oMath>
                </a14:m>
                <a:r>
                  <a:rPr lang="en-US" dirty="0"/>
                  <a:t>, -1.1 </a:t>
                </a:r>
                <a14:m>
                  <m:oMath xmlns:m="http://schemas.openxmlformats.org/officeDocument/2006/math">
                    <m:sSup>
                      <m:sSupPr>
                        <m:ctrlPr>
                          <a:rPr lang="en-US" i="1">
                            <a:latin typeface="Cambria Math" panose="02040503050406030204" pitchFamily="18" charset="0"/>
                          </a:rPr>
                        </m:ctrlPr>
                      </m:sSupPr>
                      <m:e>
                        <m:r>
                          <a:rPr lang="en-US" i="1">
                            <a:latin typeface="Cambria Math"/>
                          </a:rPr>
                          <m:t>10</m:t>
                        </m:r>
                      </m:e>
                      <m:sup>
                        <m:r>
                          <a:rPr lang="en-US" i="1">
                            <a:latin typeface="Cambria Math"/>
                          </a:rPr>
                          <m:t>4</m:t>
                        </m:r>
                      </m:sup>
                    </m:sSup>
                  </m:oMath>
                </a14:m>
                <a:r>
                  <a:rPr lang="en-US" dirty="0"/>
                  <a:t>, -1.8 </a:t>
                </a:r>
                <a14:m>
                  <m:oMath xmlns:m="http://schemas.openxmlformats.org/officeDocument/2006/math">
                    <m:sSup>
                      <m:sSupPr>
                        <m:ctrlPr>
                          <a:rPr lang="en-US" i="1">
                            <a:latin typeface="Cambria Math" panose="02040503050406030204" pitchFamily="18" charset="0"/>
                          </a:rPr>
                        </m:ctrlPr>
                      </m:sSupPr>
                      <m:e>
                        <m:r>
                          <a:rPr lang="en-US" i="1">
                            <a:latin typeface="Cambria Math"/>
                          </a:rPr>
                          <m:t>10</m:t>
                        </m:r>
                      </m:e>
                      <m:sup>
                        <m:r>
                          <a:rPr lang="en-US" i="1">
                            <a:latin typeface="Cambria Math"/>
                          </a:rPr>
                          <m:t>4</m:t>
                        </m:r>
                      </m:sup>
                    </m:sSup>
                  </m:oMath>
                </a14:m>
                <a:r>
                  <a:rPr lang="en-US" dirty="0"/>
                  <a:t> , -</a:t>
                </a:r>
                <a:r>
                  <a:rPr lang="en-US" dirty="0" smtClean="0"/>
                  <a:t>1}</a:t>
                </a:r>
              </a:p>
              <a:p>
                <a:pPr marL="0" indent="0">
                  <a:buNone/>
                </a:pPr>
                <a:r>
                  <a:rPr lang="en-US" dirty="0" smtClean="0">
                    <a:sym typeface="Wingdings" panose="05000000000000000000" pitchFamily="2" charset="2"/>
                  </a:rPr>
                  <a:t> </a:t>
                </a:r>
                <a:r>
                  <a:rPr lang="en-US" dirty="0" smtClean="0"/>
                  <a:t>Equilibrium </a:t>
                </a:r>
                <a:r>
                  <a:rPr lang="en-US" dirty="0"/>
                  <a:t>point is </a:t>
                </a:r>
                <a:r>
                  <a:rPr lang="en-US" dirty="0" smtClean="0"/>
                  <a:t>stable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1319" y="1132764"/>
                <a:ext cx="11150221" cy="5295332"/>
              </a:xfrm>
              <a:blipFill rotWithShape="1">
                <a:blip r:embed="rId3"/>
                <a:stretch>
                  <a:fillRect l="-1148"/>
                </a:stretch>
              </a:blipFill>
            </p:spPr>
            <p:txBody>
              <a:bodyPr/>
              <a:lstStyle/>
              <a:p>
                <a:r>
                  <a:rPr lang="en-US">
                    <a:noFill/>
                  </a:rPr>
                  <a:t> </a:t>
                </a:r>
              </a:p>
            </p:txBody>
          </p:sp>
        </mc:Fallback>
      </mc:AlternateContent>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05224"/>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9740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3"/>
            <a:ext cx="10515600" cy="931409"/>
          </a:xfrm>
        </p:spPr>
        <p:txBody>
          <a:bodyPr>
            <a:normAutofit/>
          </a:bodyPr>
          <a:lstStyle/>
          <a:p>
            <a:pPr algn="ctr"/>
            <a:r>
              <a:rPr lang="en-US" sz="4000" b="1" dirty="0"/>
              <a:t>C</a:t>
            </a:r>
            <a:r>
              <a:rPr lang="en-US" sz="4000" b="1" dirty="0" smtClean="0"/>
              <a:t>oexisting </a:t>
            </a:r>
            <a:r>
              <a:rPr lang="en-US" sz="4000" b="1" dirty="0"/>
              <a:t>small tumor </a:t>
            </a:r>
            <a:r>
              <a:rPr lang="en-US" sz="4000" b="1" dirty="0" smtClean="0"/>
              <a:t>equilibrium</a:t>
            </a:r>
            <a:endParaRPr lang="en-US" sz="40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306" y="1119117"/>
                <a:ext cx="11627893" cy="5554638"/>
              </a:xfrm>
            </p:spPr>
            <p:txBody>
              <a:bodyPr>
                <a:normAutofit/>
              </a:bodyPr>
              <a:lstStyle/>
              <a:p>
                <a:r>
                  <a:rPr lang="en-US" sz="2400" dirty="0" smtClean="0"/>
                  <a:t>Equilibrium </a:t>
                </a:r>
                <a:r>
                  <a:rPr lang="en-US" sz="2400" dirty="0"/>
                  <a:t>point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𝐸</m:t>
                        </m:r>
                      </m:e>
                      <m:sup>
                        <m:r>
                          <a:rPr lang="en-US" sz="2400" i="1">
                            <a:latin typeface="Cambria Math"/>
                          </a:rPr>
                          <m:t>∗</m:t>
                        </m:r>
                      </m:sup>
                    </m:sSup>
                    <m:sSup>
                      <m:sSupPr>
                        <m:ctrlPr>
                          <a:rPr lang="en-US" sz="2400" i="1">
                            <a:latin typeface="Cambria Math" panose="02040503050406030204" pitchFamily="18" charset="0"/>
                          </a:rPr>
                        </m:ctrlPr>
                      </m:sSupPr>
                      <m:e>
                        <m:r>
                          <a:rPr lang="en-US" sz="2400" i="1">
                            <a:latin typeface="Cambria Math"/>
                          </a:rPr>
                          <m:t>,</m:t>
                        </m:r>
                        <m:r>
                          <a:rPr lang="en-US" sz="2400" i="1">
                            <a:latin typeface="Cambria Math"/>
                          </a:rPr>
                          <m:t>𝑇</m:t>
                        </m:r>
                      </m:e>
                      <m:sup>
                        <m:r>
                          <a:rPr lang="en-US" sz="2400" i="1">
                            <a:latin typeface="Cambria Math"/>
                          </a:rPr>
                          <m:t>∗</m:t>
                        </m:r>
                      </m:sup>
                    </m:sSup>
                    <m:sSup>
                      <m:sSupPr>
                        <m:ctrlPr>
                          <a:rPr lang="en-US" sz="2400" i="1">
                            <a:latin typeface="Cambria Math" panose="02040503050406030204" pitchFamily="18" charset="0"/>
                          </a:rPr>
                        </m:ctrlPr>
                      </m:sSupPr>
                      <m:e>
                        <m:r>
                          <a:rPr lang="en-US" sz="2400" i="1">
                            <a:latin typeface="Cambria Math"/>
                          </a:rPr>
                          <m:t>,</m:t>
                        </m:r>
                        <m:r>
                          <a:rPr lang="en-US" sz="2400" i="1">
                            <a:latin typeface="Cambria Math"/>
                          </a:rPr>
                          <m:t>𝐴</m:t>
                        </m:r>
                      </m:e>
                      <m:sup>
                        <m:r>
                          <a:rPr lang="en-US" sz="2400" i="1">
                            <a:latin typeface="Cambria Math"/>
                          </a:rPr>
                          <m:t>∗ </m:t>
                        </m:r>
                      </m:sup>
                    </m:sSup>
                    <m:r>
                      <a:rPr lang="en-US" sz="2400" i="1">
                        <a:latin typeface="Cambria Math"/>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𝐹</m:t>
                            </m:r>
                          </m:e>
                          <m:sub>
                            <m:r>
                              <a:rPr lang="en-US" sz="2400" b="0" i="1" smtClean="0">
                                <a:latin typeface="Cambria Math"/>
                              </a:rPr>
                              <m:t>𝑠𝑡</m:t>
                            </m:r>
                          </m:sub>
                        </m:sSub>
                      </m:num>
                      <m:den>
                        <m:r>
                          <a:rPr lang="en-US" sz="2400" i="1">
                            <a:latin typeface="Cambria Math"/>
                          </a:rPr>
                          <m:t>µ</m:t>
                        </m:r>
                      </m:den>
                    </m:f>
                    <m:r>
                      <a:rPr lang="en-US" sz="2400" i="1">
                        <a:latin typeface="Cambria Math"/>
                      </a:rPr>
                      <m:t>)</m:t>
                    </m:r>
                  </m:oMath>
                </a14:m>
                <a:r>
                  <a:rPr lang="en-US" sz="2400" dirty="0"/>
                  <a:t> where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𝐸</m:t>
                        </m:r>
                      </m:e>
                      <m:sup>
                        <m:r>
                          <a:rPr lang="en-US" sz="2400" i="1">
                            <a:latin typeface="Cambria Math"/>
                          </a:rPr>
                          <m:t>∗</m:t>
                        </m:r>
                      </m:sup>
                    </m:sSup>
                    <m:sSup>
                      <m:sSupPr>
                        <m:ctrlPr>
                          <a:rPr lang="en-US" sz="2400" i="1">
                            <a:latin typeface="Cambria Math" panose="02040503050406030204" pitchFamily="18" charset="0"/>
                          </a:rPr>
                        </m:ctrlPr>
                      </m:sSupPr>
                      <m:e>
                        <m:r>
                          <a:rPr lang="en-US" sz="2400" i="1">
                            <a:latin typeface="Cambria Math"/>
                          </a:rPr>
                          <m:t>,</m:t>
                        </m:r>
                        <m:r>
                          <a:rPr lang="en-US" sz="2400" i="1">
                            <a:latin typeface="Cambria Math"/>
                          </a:rPr>
                          <m:t>𝑇</m:t>
                        </m:r>
                      </m:e>
                      <m:sup>
                        <m:r>
                          <a:rPr lang="en-US" sz="2400" i="1">
                            <a:latin typeface="Cambria Math"/>
                          </a:rPr>
                          <m:t>∗</m:t>
                        </m:r>
                      </m:sup>
                    </m:sSup>
                    <m:sSup>
                      <m:sSupPr>
                        <m:ctrlPr>
                          <a:rPr lang="en-US" sz="2400" i="1">
                            <a:latin typeface="Cambria Math" panose="02040503050406030204" pitchFamily="18" charset="0"/>
                          </a:rPr>
                        </m:ctrlPr>
                      </m:sSupPr>
                      <m:e>
                        <m:r>
                          <a:rPr lang="en-US" sz="2400" i="1">
                            <a:latin typeface="Cambria Math"/>
                          </a:rPr>
                          <m:t>,</m:t>
                        </m:r>
                        <m:r>
                          <a:rPr lang="en-US" sz="2400" i="1">
                            <a:latin typeface="Cambria Math"/>
                          </a:rPr>
                          <m:t>𝐴</m:t>
                        </m:r>
                      </m:e>
                      <m:sup>
                        <m:r>
                          <a:rPr lang="en-US" sz="2400" i="1">
                            <a:latin typeface="Cambria Math"/>
                          </a:rPr>
                          <m:t>∗ </m:t>
                        </m:r>
                      </m:sup>
                    </m:sSup>
                  </m:oMath>
                </a14:m>
                <a:r>
                  <a:rPr lang="en-US" sz="2400" dirty="0"/>
                  <a:t>are small coexisting small population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306" y="1119117"/>
                <a:ext cx="11627893" cy="5554638"/>
              </a:xfrm>
              <a:blipFill rotWithShape="1">
                <a:blip r:embed="rId3"/>
                <a:stretch>
                  <a:fillRect l="-734" t="-220"/>
                </a:stretch>
              </a:blipFill>
            </p:spPr>
            <p:txBody>
              <a:bodyPr/>
              <a:lstStyle/>
              <a:p>
                <a:r>
                  <a:rPr lang="en-US">
                    <a:noFill/>
                  </a:rPr>
                  <a:t> </a:t>
                </a:r>
              </a:p>
            </p:txBody>
          </p:sp>
        </mc:Fallback>
      </mc:AlternateContent>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05224"/>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81" y="2002997"/>
            <a:ext cx="4880221" cy="3540552"/>
          </a:xfrm>
          <a:prstGeom prst="rect">
            <a:avLst/>
          </a:prstGeom>
          <a:noFill/>
          <a:extLst>
            <a:ext uri="{909E8E84-426E-40DD-AFC4-6F175D3DCCD1}">
              <a14:hiddenFill xmlns:a14="http://schemas.microsoft.com/office/drawing/2010/main">
                <a:solidFill>
                  <a:srgbClr val="FFFFFF"/>
                </a:solidFill>
              </a14:hiddenFill>
            </a:ext>
          </a:extLst>
        </p:spPr>
      </p:pic>
      <p:pic>
        <p:nvPicPr>
          <p:cNvPr id="12289" name="Picture 1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8825" y="1934222"/>
            <a:ext cx="4818941" cy="360932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9482"/>
          <p:cNvSpPr txBox="1"/>
          <p:nvPr/>
        </p:nvSpPr>
        <p:spPr>
          <a:xfrm>
            <a:off x="4665663" y="9655175"/>
            <a:ext cx="534987" cy="2952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indent="-457200">
              <a:lnSpc>
                <a:spcPct val="200000"/>
              </a:lnSpc>
              <a:spcBef>
                <a:spcPts val="0"/>
              </a:spcBef>
              <a:spcAft>
                <a:spcPts val="0"/>
              </a:spcAft>
            </a:pPr>
            <a:r>
              <a:rPr lang="en-US" sz="1200" dirty="0">
                <a:effectLst/>
                <a:latin typeface="Times New Roman"/>
                <a:ea typeface="Times New Roman"/>
              </a:rPr>
              <a:t>b</a:t>
            </a:r>
          </a:p>
        </p:txBody>
      </p:sp>
      <p:sp>
        <p:nvSpPr>
          <p:cNvPr id="6" name="TextBox 5"/>
          <p:cNvSpPr txBox="1"/>
          <p:nvPr/>
        </p:nvSpPr>
        <p:spPr>
          <a:xfrm>
            <a:off x="1337480" y="5749920"/>
            <a:ext cx="2743200" cy="646331"/>
          </a:xfrm>
          <a:prstGeom prst="rect">
            <a:avLst/>
          </a:prstGeom>
          <a:noFill/>
        </p:spPr>
        <p:txBody>
          <a:bodyPr wrap="square" rtlCol="0">
            <a:spAutoFit/>
          </a:bodyPr>
          <a:lstStyle/>
          <a:p>
            <a:r>
              <a:rPr lang="en-US" dirty="0" smtClean="0"/>
              <a:t>Tumor Cells versus Effector Cells phase portrait </a:t>
            </a:r>
            <a:endParaRPr lang="en-US" dirty="0"/>
          </a:p>
        </p:txBody>
      </p:sp>
      <p:sp>
        <p:nvSpPr>
          <p:cNvPr id="11" name="TextBox 10"/>
          <p:cNvSpPr txBox="1"/>
          <p:nvPr/>
        </p:nvSpPr>
        <p:spPr>
          <a:xfrm>
            <a:off x="7580690" y="5749919"/>
            <a:ext cx="2743200" cy="646331"/>
          </a:xfrm>
          <a:prstGeom prst="rect">
            <a:avLst/>
          </a:prstGeom>
          <a:noFill/>
        </p:spPr>
        <p:txBody>
          <a:bodyPr wrap="square" rtlCol="0">
            <a:spAutoFit/>
          </a:bodyPr>
          <a:lstStyle/>
          <a:p>
            <a:r>
              <a:rPr lang="en-US" dirty="0" smtClean="0"/>
              <a:t>Tumor Cells </a:t>
            </a:r>
            <a:r>
              <a:rPr lang="en-US" dirty="0"/>
              <a:t>versus TNF-α </a:t>
            </a:r>
            <a:r>
              <a:rPr lang="en-US" dirty="0" smtClean="0"/>
              <a:t>phase portrait </a:t>
            </a:r>
            <a:endParaRPr lang="en-US" dirty="0"/>
          </a:p>
        </p:txBody>
      </p:sp>
    </p:spTree>
    <p:extLst>
      <p:ext uri="{BB962C8B-B14F-4D97-AF65-F5344CB8AC3E}">
        <p14:creationId xmlns:p14="http://schemas.microsoft.com/office/powerpoint/2010/main" val="29648756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326" y="1"/>
            <a:ext cx="10515600" cy="1146412"/>
          </a:xfrm>
        </p:spPr>
        <p:txBody>
          <a:bodyPr>
            <a:normAutofit/>
          </a:bodyPr>
          <a:lstStyle/>
          <a:p>
            <a:pPr algn="ctr"/>
            <a:r>
              <a:rPr lang="en-US" b="1" dirty="0"/>
              <a:t>Rise of the therapeutic protein </a:t>
            </a:r>
            <a:r>
              <a:rPr lang="en-US" b="1" dirty="0" smtClean="0"/>
              <a:t>Fas-c</a:t>
            </a:r>
            <a:endParaRPr lang="en-US"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7129" y="1839272"/>
            <a:ext cx="6063162" cy="4547879"/>
          </a:xfrm>
          <a:prstGeom prst="rect">
            <a:avLst/>
          </a:prstGeom>
          <a:noFill/>
          <a:ln>
            <a:noFill/>
          </a:ln>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5772"/>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6728346" y="2961564"/>
                <a:ext cx="5036024" cy="1924629"/>
              </a:xfrm>
              <a:prstGeom prst="rect">
                <a:avLst/>
              </a:prstGeom>
              <a:noFill/>
            </p:spPr>
            <p:txBody>
              <a:bodyPr wrap="square" rtlCol="0">
                <a:spAutoFit/>
              </a:bodyPr>
              <a:lstStyle/>
              <a:p>
                <a:pPr algn="ctr"/>
                <a:r>
                  <a:rPr lang="en-US" dirty="0" smtClean="0"/>
                  <a:t> </a:t>
                </a:r>
                <a14:m>
                  <m:oMath xmlns:m="http://schemas.openxmlformats.org/officeDocument/2006/math">
                    <m:f>
                      <m:fPr>
                        <m:ctrlPr>
                          <a:rPr lang="en-US" sz="2800" i="1">
                            <a:latin typeface="Cambria Math" panose="02040503050406030204" pitchFamily="18" charset="0"/>
                          </a:rPr>
                        </m:ctrlPr>
                      </m:fPr>
                      <m:num>
                        <m:r>
                          <m:rPr>
                            <m:sty m:val="p"/>
                          </m:rPr>
                          <a:rPr lang="en-US" sz="2800" i="0">
                            <a:latin typeface="Cambria Math"/>
                          </a:rPr>
                          <m:t>dF</m:t>
                        </m:r>
                      </m:num>
                      <m:den>
                        <m:r>
                          <m:rPr>
                            <m:sty m:val="p"/>
                          </m:rPr>
                          <a:rPr lang="en-US" sz="2800" i="0">
                            <a:latin typeface="Cambria Math"/>
                          </a:rPr>
                          <m:t>dt</m:t>
                        </m:r>
                      </m:den>
                    </m:f>
                    <m:r>
                      <a:rPr lang="en-US" sz="2800" i="0">
                        <a:latin typeface="Cambria Math"/>
                      </a:rPr>
                      <m:t>=</m:t>
                    </m:r>
                    <m:sSub>
                      <m:sSubPr>
                        <m:ctrlPr>
                          <a:rPr lang="en-US" sz="2800" i="1">
                            <a:latin typeface="Cambria Math" panose="02040503050406030204" pitchFamily="18" charset="0"/>
                          </a:rPr>
                        </m:ctrlPr>
                      </m:sSubPr>
                      <m:e>
                        <m:r>
                          <m:rPr>
                            <m:sty m:val="p"/>
                          </m:rPr>
                          <a:rPr lang="en-US" sz="2800" i="0">
                            <a:latin typeface="Cambria Math"/>
                          </a:rPr>
                          <m:t>F</m:t>
                        </m:r>
                      </m:e>
                      <m:sub>
                        <m:r>
                          <m:rPr>
                            <m:sty m:val="p"/>
                          </m:rPr>
                          <a:rPr lang="en-US" sz="2800" i="0">
                            <a:latin typeface="Cambria Math"/>
                          </a:rPr>
                          <m:t>st</m:t>
                        </m:r>
                      </m:sub>
                    </m:sSub>
                    <m:r>
                      <a:rPr lang="en-US" sz="2800" i="0">
                        <a:latin typeface="Cambria Math"/>
                      </a:rPr>
                      <m:t>−µ</m:t>
                    </m:r>
                    <m:r>
                      <m:rPr>
                        <m:sty m:val="p"/>
                      </m:rPr>
                      <a:rPr lang="en-US" sz="2800" i="0">
                        <a:latin typeface="Cambria Math"/>
                      </a:rPr>
                      <m:t>F</m:t>
                    </m:r>
                  </m:oMath>
                </a14:m>
                <a:r>
                  <a:rPr lang="en-US" sz="2800" dirty="0"/>
                  <a:t> </a:t>
                </a:r>
                <a:endParaRPr lang="en-US" sz="2800" dirty="0" smtClean="0"/>
              </a:p>
              <a:p>
                <a:endParaRPr lang="en-US" sz="2800" dirty="0"/>
              </a:p>
              <a:p>
                <a:r>
                  <a:rPr lang="en-US" sz="2000" dirty="0">
                    <a:latin typeface="Times New Roman" panose="02020603050405020304" pitchFamily="18" charset="0"/>
                    <a:cs typeface="Times New Roman" panose="02020603050405020304" pitchFamily="18" charset="0"/>
                  </a:rPr>
                  <a:t>w</a:t>
                </a:r>
                <a:r>
                  <a:rPr lang="en-US" sz="2000" dirty="0" smtClean="0">
                    <a:latin typeface="Times New Roman" panose="02020603050405020304" pitchFamily="18" charset="0"/>
                    <a:cs typeface="Times New Roman" panose="02020603050405020304" pitchFamily="18" charset="0"/>
                  </a:rPr>
                  <a:t>here </a:t>
                </a:r>
                <a14:m>
                  <m:oMath xmlns:m="http://schemas.openxmlformats.org/officeDocument/2006/math">
                    <m:sSub>
                      <m:sSubPr>
                        <m:ctrlPr>
                          <a:rPr lang="en-US" sz="2000" i="1">
                            <a:latin typeface="Cambria Math" panose="02040503050406030204" pitchFamily="18" charset="0"/>
                          </a:rPr>
                        </m:ctrlPr>
                      </m:sSubPr>
                      <m:e>
                        <m:r>
                          <m:rPr>
                            <m:sty m:val="p"/>
                          </m:rPr>
                          <a:rPr lang="en-US" sz="2000" i="0">
                            <a:latin typeface="Cambria Math"/>
                          </a:rPr>
                          <m:t>F</m:t>
                        </m:r>
                      </m:e>
                      <m:sub>
                        <m:r>
                          <m:rPr>
                            <m:sty m:val="p"/>
                          </m:rPr>
                          <a:rPr lang="en-US" sz="2000" i="0">
                            <a:latin typeface="Cambria Math"/>
                          </a:rPr>
                          <m:t>st</m:t>
                        </m:r>
                      </m:sub>
                    </m:sSub>
                    <m:r>
                      <a:rPr lang="en-US" sz="2000" i="0">
                        <a:latin typeface="Cambria Math"/>
                      </a:rPr>
                      <m:t>=</m:t>
                    </m:r>
                    <m:sSup>
                      <m:sSupPr>
                        <m:ctrlPr>
                          <a:rPr lang="en-US" sz="2000" i="1">
                            <a:latin typeface="Cambria Math" panose="02040503050406030204" pitchFamily="18" charset="0"/>
                          </a:rPr>
                        </m:ctrlPr>
                      </m:sSupPr>
                      <m:e>
                        <m:r>
                          <a:rPr lang="en-US" sz="2000" i="0">
                            <a:latin typeface="Cambria Math"/>
                          </a:rPr>
                          <m:t>10</m:t>
                        </m:r>
                      </m:e>
                      <m:sup>
                        <m:r>
                          <a:rPr lang="en-US" sz="2000" i="0">
                            <a:latin typeface="Cambria Math"/>
                          </a:rPr>
                          <m:t>3</m:t>
                        </m:r>
                      </m:sup>
                    </m:sSup>
                    <m:r>
                      <a:rPr lang="en-US" sz="2000" b="0" i="0" smtClean="0">
                        <a:latin typeface="Cambria Math"/>
                      </a:rPr>
                      <m:t> </m:t>
                    </m:r>
                    <m:r>
                      <m:rPr>
                        <m:sty m:val="p"/>
                      </m:rPr>
                      <a:rPr lang="en-US" sz="2000" b="0" i="0" smtClean="0">
                        <a:latin typeface="Cambria Math"/>
                      </a:rPr>
                      <m:t>and</m:t>
                    </m:r>
                    <m:r>
                      <a:rPr lang="en-US" sz="2000" b="0" i="0" smtClean="0">
                        <a:latin typeface="Cambria Math"/>
                      </a:rPr>
                      <m:t> </m:t>
                    </m:r>
                  </m:oMath>
                </a14:m>
                <a:r>
                  <a:rPr lang="en-US" sz="2000" dirty="0" smtClean="0">
                    <a:latin typeface="Times New Roman" panose="02020603050405020304" pitchFamily="18" charset="0"/>
                    <a:cs typeface="Times New Roman" panose="02020603050405020304" pitchFamily="18" charset="0"/>
                  </a:rPr>
                  <a:t>decay </a:t>
                </a:r>
                <a:r>
                  <a:rPr lang="en-US" sz="2000" dirty="0">
                    <a:latin typeface="Times New Roman" panose="02020603050405020304" pitchFamily="18" charset="0"/>
                    <a:cs typeface="Times New Roman" panose="02020603050405020304" pitchFamily="18" charset="0"/>
                  </a:rPr>
                  <a:t>rate </a:t>
                </a:r>
                <a14:m>
                  <m:oMath xmlns:m="http://schemas.openxmlformats.org/officeDocument/2006/math">
                    <m:r>
                      <a:rPr lang="en-US" sz="2000" i="0">
                        <a:latin typeface="Cambria Math"/>
                      </a:rPr>
                      <m:t>µ=1</m:t>
                    </m:r>
                  </m:oMath>
                </a14:m>
                <a:endParaRPr lang="en-US" sz="2000" dirty="0" smtClean="0">
                  <a:latin typeface="Times New Roman" panose="02020603050405020304" pitchFamily="18" charset="0"/>
                  <a:cs typeface="Times New Roman" panose="02020603050405020304" pitchFamily="18" charset="0"/>
                </a:endParaRPr>
              </a:p>
              <a:p>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728346" y="2961564"/>
                <a:ext cx="5036024" cy="1924629"/>
              </a:xfrm>
              <a:prstGeom prst="rect">
                <a:avLst/>
              </a:prstGeom>
              <a:blipFill rotWithShape="1">
                <a:blip r:embed="rId4"/>
                <a:stretch>
                  <a:fillRect l="-1332"/>
                </a:stretch>
              </a:blipFill>
            </p:spPr>
            <p:txBody>
              <a:bodyPr/>
              <a:lstStyle/>
              <a:p>
                <a:r>
                  <a:rPr lang="en-US">
                    <a:noFill/>
                  </a:rPr>
                  <a:t> </a:t>
                </a:r>
              </a:p>
            </p:txBody>
          </p:sp>
        </mc:Fallback>
      </mc:AlternateContent>
    </p:spTree>
    <p:extLst>
      <p:ext uri="{BB962C8B-B14F-4D97-AF65-F5344CB8AC3E}">
        <p14:creationId xmlns:p14="http://schemas.microsoft.com/office/powerpoint/2010/main" val="4159631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211" y="236042"/>
            <a:ext cx="10515600" cy="762000"/>
          </a:xfrm>
        </p:spPr>
        <p:txBody>
          <a:bodyPr/>
          <a:lstStyle/>
          <a:p>
            <a:r>
              <a:rPr lang="en-US" b="1" dirty="0" smtClean="0"/>
              <a:t>Needs in Neuro-Oncology &amp; Our Research</a:t>
            </a:r>
            <a:endParaRPr lang="en-US" b="1"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42371"/>
            <a:ext cx="121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7"/>
          <p:cNvSpPr>
            <a:spLocks noGrp="1"/>
          </p:cNvSpPr>
          <p:nvPr>
            <p:ph idx="1"/>
          </p:nvPr>
        </p:nvSpPr>
        <p:spPr>
          <a:xfrm>
            <a:off x="6332563" y="1688723"/>
            <a:ext cx="5650173" cy="4261276"/>
          </a:xfrm>
          <a:ln w="34925">
            <a:solidFill>
              <a:srgbClr val="508AE0"/>
            </a:solidFill>
          </a:ln>
        </p:spPr>
        <p:txBody>
          <a:bodyPr>
            <a:normAutofit/>
          </a:bodyPr>
          <a:lstStyle/>
          <a:p>
            <a:pPr lvl="0">
              <a:buFont typeface="Wingdings" panose="05000000000000000000" pitchFamily="2" charset="2"/>
              <a:buChar char="§"/>
            </a:pPr>
            <a:r>
              <a:rPr lang="en-US" dirty="0" smtClean="0">
                <a:solidFill>
                  <a:prstClr val="black"/>
                </a:solidFill>
              </a:rPr>
              <a:t>Developed novel </a:t>
            </a:r>
            <a:r>
              <a:rPr lang="en-US" dirty="0">
                <a:solidFill>
                  <a:prstClr val="black"/>
                </a:solidFill>
              </a:rPr>
              <a:t>principal component analysis (PCA) based tumor classification of a large temporal MRI brain </a:t>
            </a:r>
            <a:r>
              <a:rPr lang="en-US" dirty="0" smtClean="0">
                <a:solidFill>
                  <a:prstClr val="black"/>
                </a:solidFill>
              </a:rPr>
              <a:t>scans</a:t>
            </a:r>
          </a:p>
          <a:p>
            <a:pPr marL="0" lvl="0" indent="0">
              <a:buNone/>
            </a:pPr>
            <a:endParaRPr lang="en-US" dirty="0" smtClean="0">
              <a:solidFill>
                <a:prstClr val="black"/>
              </a:solidFill>
            </a:endParaRPr>
          </a:p>
          <a:p>
            <a:pPr>
              <a:buFont typeface="Wingdings" panose="05000000000000000000" pitchFamily="2" charset="2"/>
              <a:buChar char="§"/>
            </a:pPr>
            <a:r>
              <a:rPr lang="en-US" dirty="0" smtClean="0">
                <a:ea typeface="Times New Roman"/>
              </a:rPr>
              <a:t>Quantified </a:t>
            </a:r>
            <a:r>
              <a:rPr lang="en-US" dirty="0">
                <a:ea typeface="Times New Roman"/>
              </a:rPr>
              <a:t>the effect of VB-111 in the presence of TNF-α at the tumor microenvironment </a:t>
            </a:r>
            <a:endParaRPr lang="en-US" dirty="0">
              <a:solidFill>
                <a:prstClr val="black"/>
              </a:solidFill>
            </a:endParaRPr>
          </a:p>
          <a:p>
            <a:pPr lvl="0">
              <a:buFont typeface="Wingdings" panose="05000000000000000000" pitchFamily="2" charset="2"/>
              <a:buChar char="§"/>
            </a:pPr>
            <a:endParaRPr lang="en-US" dirty="0" smtClean="0">
              <a:solidFill>
                <a:prstClr val="black"/>
              </a:solidFill>
            </a:endParaRPr>
          </a:p>
          <a:p>
            <a:pPr lvl="0">
              <a:buFont typeface="Wingdings" panose="05000000000000000000" pitchFamily="2" charset="2"/>
              <a:buChar char="§"/>
            </a:pPr>
            <a:endParaRPr lang="en-US" dirty="0">
              <a:solidFill>
                <a:prstClr val="black"/>
              </a:solidFill>
            </a:endParaRPr>
          </a:p>
          <a:p>
            <a:pPr lvl="0">
              <a:buFont typeface="Wingdings" panose="05000000000000000000" pitchFamily="2" charset="2"/>
              <a:buChar char="§"/>
            </a:pPr>
            <a:endParaRPr lang="en-US" dirty="0" smtClean="0">
              <a:solidFill>
                <a:prstClr val="black"/>
              </a:solidFill>
            </a:endParaRPr>
          </a:p>
          <a:p>
            <a:pPr lvl="0">
              <a:buFont typeface="Wingdings" panose="05000000000000000000" pitchFamily="2" charset="2"/>
              <a:buChar char="§"/>
            </a:pPr>
            <a:endParaRPr lang="en-US" dirty="0" smtClean="0">
              <a:solidFill>
                <a:prstClr val="black"/>
              </a:solidFill>
            </a:endParaRPr>
          </a:p>
          <a:p>
            <a:pPr marL="0" lvl="0" indent="0">
              <a:buNone/>
            </a:pPr>
            <a:endParaRPr lang="en-US" dirty="0" smtClean="0">
              <a:solidFill>
                <a:prstClr val="black"/>
              </a:solidFill>
            </a:endParaRPr>
          </a:p>
          <a:p>
            <a:pPr marL="0" lvl="0" indent="0">
              <a:buNone/>
            </a:pPr>
            <a:endParaRPr lang="en-US" dirty="0">
              <a:solidFill>
                <a:prstClr val="black"/>
              </a:solidFill>
            </a:endParaRPr>
          </a:p>
        </p:txBody>
      </p:sp>
      <p:sp>
        <p:nvSpPr>
          <p:cNvPr id="10" name="Content Placeholder 7"/>
          <p:cNvSpPr txBox="1">
            <a:spLocks/>
          </p:cNvSpPr>
          <p:nvPr/>
        </p:nvSpPr>
        <p:spPr>
          <a:xfrm>
            <a:off x="191071" y="1688723"/>
            <a:ext cx="5663820" cy="4261276"/>
          </a:xfrm>
          <a:prstGeom prst="rect">
            <a:avLst/>
          </a:prstGeom>
          <a:ln w="34925">
            <a:solidFill>
              <a:srgbClr val="508AE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t>Need to detect the </a:t>
            </a:r>
            <a:r>
              <a:rPr lang="en-US" dirty="0"/>
              <a:t>stage of the tumor </a:t>
            </a:r>
            <a:r>
              <a:rPr lang="en-US" dirty="0" smtClean="0"/>
              <a:t>to predict </a:t>
            </a:r>
            <a:r>
              <a:rPr lang="en-US" dirty="0"/>
              <a:t>the progression of </a:t>
            </a:r>
            <a:r>
              <a:rPr lang="en-US" dirty="0" smtClean="0"/>
              <a:t>brain cancer </a:t>
            </a:r>
            <a:r>
              <a:rPr lang="en-US" dirty="0"/>
              <a:t>and patient </a:t>
            </a:r>
            <a:r>
              <a:rPr lang="en-US" dirty="0" smtClean="0"/>
              <a:t>survival</a:t>
            </a:r>
          </a:p>
          <a:p>
            <a:pPr>
              <a:buFont typeface="Wingdings" panose="05000000000000000000" pitchFamily="2" charset="2"/>
              <a:buChar char="§"/>
            </a:pPr>
            <a:endParaRPr lang="en-US" dirty="0"/>
          </a:p>
          <a:p>
            <a:pPr marL="0" indent="0">
              <a:buNone/>
            </a:pPr>
            <a:endParaRPr lang="en-US" dirty="0"/>
          </a:p>
          <a:p>
            <a:pPr>
              <a:buFont typeface="Wingdings" panose="05000000000000000000" pitchFamily="2" charset="2"/>
              <a:buChar char="§"/>
            </a:pPr>
            <a:r>
              <a:rPr lang="en-US" dirty="0"/>
              <a:t>Investigate </a:t>
            </a:r>
            <a:r>
              <a:rPr lang="en-US" dirty="0" smtClean="0"/>
              <a:t>the efficacy of VB-111 clinically on solid tumors</a:t>
            </a:r>
            <a:endParaRPr lang="en-US" dirty="0"/>
          </a:p>
          <a:p>
            <a:pPr>
              <a:buFont typeface="Wingdings" panose="05000000000000000000" pitchFamily="2" charset="2"/>
              <a:buChar char="§"/>
            </a:pPr>
            <a:endParaRPr lang="en-US" dirty="0" smtClean="0">
              <a:solidFill>
                <a:prstClr val="black"/>
              </a:solidFill>
            </a:endParaRPr>
          </a:p>
          <a:p>
            <a:pPr>
              <a:buFont typeface="Wingdings" panose="05000000000000000000" pitchFamily="2" charset="2"/>
              <a:buChar char="§"/>
            </a:pPr>
            <a:endParaRPr lang="en-US" dirty="0" smtClean="0">
              <a:solidFill>
                <a:prstClr val="black"/>
              </a:solidFill>
            </a:endParaRPr>
          </a:p>
          <a:p>
            <a:pPr>
              <a:buFont typeface="Wingdings" panose="05000000000000000000" pitchFamily="2" charset="2"/>
              <a:buChar char="q"/>
            </a:pPr>
            <a:endParaRPr lang="en-US" dirty="0">
              <a:solidFill>
                <a:prstClr val="black"/>
              </a:solidFill>
            </a:endParaRPr>
          </a:p>
          <a:p>
            <a:pPr>
              <a:buFont typeface="Wingdings" panose="05000000000000000000" pitchFamily="2" charset="2"/>
              <a:buChar char="q"/>
            </a:pPr>
            <a:endParaRPr lang="en-US" dirty="0"/>
          </a:p>
        </p:txBody>
      </p:sp>
      <p:cxnSp>
        <p:nvCxnSpPr>
          <p:cNvPr id="15" name="Straight Arrow Connector 14"/>
          <p:cNvCxnSpPr/>
          <p:nvPr/>
        </p:nvCxnSpPr>
        <p:spPr>
          <a:xfrm>
            <a:off x="5854893" y="2347415"/>
            <a:ext cx="500417" cy="0"/>
          </a:xfrm>
          <a:prstGeom prst="straightConnector1">
            <a:avLst/>
          </a:prstGeom>
          <a:ln w="34925">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836692" y="4228795"/>
            <a:ext cx="518615" cy="0"/>
          </a:xfrm>
          <a:prstGeom prst="straightConnector1">
            <a:avLst/>
          </a:prstGeom>
          <a:ln w="3492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5859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143" y="0"/>
            <a:ext cx="10515600" cy="835874"/>
          </a:xfrm>
        </p:spPr>
        <p:txBody>
          <a:bodyPr>
            <a:normAutofit/>
          </a:bodyPr>
          <a:lstStyle/>
          <a:p>
            <a:pPr algn="ctr"/>
            <a:r>
              <a:rPr lang="en-US" sz="3200" b="1" dirty="0">
                <a:ea typeface="Times New Roman"/>
              </a:rPr>
              <a:t>E</a:t>
            </a:r>
            <a:r>
              <a:rPr lang="en-US" sz="3200" b="1" dirty="0" smtClean="0">
                <a:ea typeface="Times New Roman"/>
              </a:rPr>
              <a:t>ffect of killing rate </a:t>
            </a:r>
            <a:r>
              <a:rPr lang="el-GR" sz="3200" b="1" dirty="0" smtClean="0">
                <a:ea typeface="Times New Roman"/>
              </a:rPr>
              <a:t>β</a:t>
            </a:r>
            <a:r>
              <a:rPr lang="en-US" sz="3200" b="1" dirty="0">
                <a:ea typeface="Times New Roman"/>
              </a:rPr>
              <a:t> </a:t>
            </a:r>
            <a:r>
              <a:rPr lang="en-US" sz="3200" b="1" dirty="0" smtClean="0">
                <a:ea typeface="Times New Roman"/>
              </a:rPr>
              <a:t>of Fas-c on cell dynamics </a:t>
            </a:r>
            <a:endParaRPr lang="en-US" sz="3200" b="1"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352549" y="786859"/>
            <a:ext cx="3830270" cy="2808928"/>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6300432" y="720518"/>
            <a:ext cx="3831039" cy="2809681"/>
          </a:xfrm>
          <a:prstGeom prst="rect">
            <a:avLst/>
          </a:prstGeom>
          <a:noFill/>
          <a:ln>
            <a:noFill/>
          </a:ln>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3861904" y="3595787"/>
            <a:ext cx="4354048" cy="3149222"/>
          </a:xfrm>
          <a:prstGeom prst="rect">
            <a:avLst/>
          </a:prstGeom>
          <a:noFill/>
          <a:ln>
            <a:noFill/>
          </a:ln>
        </p:spPr>
      </p:pic>
    </p:spTree>
    <p:extLst>
      <p:ext uri="{BB962C8B-B14F-4D97-AF65-F5344CB8AC3E}">
        <p14:creationId xmlns:p14="http://schemas.microsoft.com/office/powerpoint/2010/main" val="15364483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67" y="45960"/>
            <a:ext cx="10515600" cy="887105"/>
          </a:xfrm>
        </p:spPr>
        <p:txBody>
          <a:bodyPr>
            <a:normAutofit fontScale="90000"/>
          </a:bodyPr>
          <a:lstStyle/>
          <a:p>
            <a:pPr algn="ctr"/>
            <a:r>
              <a:rPr lang="en-US" sz="3600" b="1" dirty="0" smtClean="0">
                <a:latin typeface="+mn-lt"/>
              </a:rPr>
              <a:t>Comparison of System Dyna</a:t>
            </a:r>
            <a:r>
              <a:rPr lang="en-US" sz="4000" b="1" dirty="0" smtClean="0">
                <a:latin typeface="+mn-lt"/>
              </a:rPr>
              <a:t>mics</a:t>
            </a:r>
            <a:r>
              <a:rPr lang="en-US" b="1" dirty="0" smtClean="0">
                <a:latin typeface="+mn-lt"/>
              </a:rPr>
              <a:t/>
            </a:r>
            <a:br>
              <a:rPr lang="en-US" b="1" dirty="0" smtClean="0">
                <a:latin typeface="+mn-lt"/>
              </a:rPr>
            </a:br>
            <a:endParaRPr lang="en-US" b="1" dirty="0">
              <a:latin typeface="+mn-lt"/>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9513"/>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2231729" y="1241945"/>
            <a:ext cx="3643838" cy="2444433"/>
          </a:xfrm>
          <a:prstGeom prst="rect">
            <a:avLst/>
          </a:prstGeom>
          <a:noFill/>
          <a:ln>
            <a:noFill/>
          </a:ln>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5937302" y="1213429"/>
            <a:ext cx="3780544" cy="2472949"/>
          </a:xfrm>
          <a:prstGeom prst="rect">
            <a:avLst/>
          </a:prstGeom>
          <a:noFill/>
          <a:ln>
            <a:noFill/>
          </a:ln>
        </p:spPr>
      </p:pic>
      <p:pic>
        <p:nvPicPr>
          <p:cNvPr id="7"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2097996" y="3981741"/>
            <a:ext cx="3654741" cy="2791744"/>
          </a:xfrm>
          <a:prstGeom prst="rect">
            <a:avLst/>
          </a:prstGeom>
          <a:noFill/>
          <a:ln>
            <a:noFill/>
          </a:ln>
        </p:spPr>
      </p:pic>
      <p:pic>
        <p:nvPicPr>
          <p:cNvPr id="8" name="Picture 7"/>
          <p:cNvPicPr/>
          <p:nvPr/>
        </p:nvPicPr>
        <p:blipFill>
          <a:blip r:embed="rId7">
            <a:extLst>
              <a:ext uri="{28A0092B-C50C-407E-A947-70E740481C1C}">
                <a14:useLocalDpi xmlns:a14="http://schemas.microsoft.com/office/drawing/2010/main" val="0"/>
              </a:ext>
            </a:extLst>
          </a:blip>
          <a:srcRect/>
          <a:stretch>
            <a:fillRect/>
          </a:stretch>
        </p:blipFill>
        <p:spPr bwMode="auto">
          <a:xfrm>
            <a:off x="5752736" y="4048278"/>
            <a:ext cx="3965110" cy="2695885"/>
          </a:xfrm>
          <a:prstGeom prst="rect">
            <a:avLst/>
          </a:prstGeom>
          <a:noFill/>
          <a:ln>
            <a:noFill/>
          </a:ln>
        </p:spPr>
      </p:pic>
      <p:sp>
        <p:nvSpPr>
          <p:cNvPr id="10" name="TextBox 9"/>
          <p:cNvSpPr txBox="1"/>
          <p:nvPr/>
        </p:nvSpPr>
        <p:spPr>
          <a:xfrm>
            <a:off x="3493827" y="818866"/>
            <a:ext cx="1910686" cy="369332"/>
          </a:xfrm>
          <a:prstGeom prst="rect">
            <a:avLst/>
          </a:prstGeom>
          <a:noFill/>
        </p:spPr>
        <p:txBody>
          <a:bodyPr wrap="square" rtlCol="0">
            <a:spAutoFit/>
          </a:bodyPr>
          <a:lstStyle/>
          <a:p>
            <a:r>
              <a:rPr lang="en-US" b="1" dirty="0" smtClean="0"/>
              <a:t>With Therapy</a:t>
            </a:r>
            <a:endParaRPr lang="en-US" b="1" dirty="0"/>
          </a:p>
        </p:txBody>
      </p:sp>
      <p:sp>
        <p:nvSpPr>
          <p:cNvPr id="11" name="TextBox 10"/>
          <p:cNvSpPr txBox="1"/>
          <p:nvPr/>
        </p:nvSpPr>
        <p:spPr>
          <a:xfrm>
            <a:off x="6537278" y="818866"/>
            <a:ext cx="1856095" cy="369332"/>
          </a:xfrm>
          <a:prstGeom prst="rect">
            <a:avLst/>
          </a:prstGeom>
          <a:noFill/>
        </p:spPr>
        <p:txBody>
          <a:bodyPr wrap="square" rtlCol="0">
            <a:spAutoFit/>
          </a:bodyPr>
          <a:lstStyle/>
          <a:p>
            <a:r>
              <a:rPr lang="en-US" b="1" dirty="0" smtClean="0"/>
              <a:t>Without Therapy</a:t>
            </a:r>
            <a:endParaRPr lang="en-US" b="1" dirty="0"/>
          </a:p>
        </p:txBody>
      </p:sp>
    </p:spTree>
    <p:extLst>
      <p:ext uri="{BB962C8B-B14F-4D97-AF65-F5344CB8AC3E}">
        <p14:creationId xmlns:p14="http://schemas.microsoft.com/office/powerpoint/2010/main" val="17712137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0515600" cy="762000"/>
          </a:xfrm>
        </p:spPr>
        <p:txBody>
          <a:bodyPr>
            <a:normAutofit/>
          </a:bodyPr>
          <a:lstStyle/>
          <a:p>
            <a:pPr algn="ctr"/>
            <a:r>
              <a:rPr lang="en-US" b="1" dirty="0" smtClean="0"/>
              <a:t>Conclusions</a:t>
            </a:r>
            <a:endParaRPr lang="en-US" b="1" dirty="0"/>
          </a:p>
        </p:txBody>
      </p:sp>
      <p:sp>
        <p:nvSpPr>
          <p:cNvPr id="8" name="Content Placeholder 7"/>
          <p:cNvSpPr>
            <a:spLocks noGrp="1"/>
          </p:cNvSpPr>
          <p:nvPr>
            <p:ph idx="1"/>
          </p:nvPr>
        </p:nvSpPr>
        <p:spPr>
          <a:xfrm>
            <a:off x="6346208" y="1371601"/>
            <a:ext cx="5540992" cy="2209800"/>
          </a:xfrm>
          <a:ln w="34925">
            <a:solidFill>
              <a:srgbClr val="508AE0"/>
            </a:solidFill>
          </a:ln>
        </p:spPr>
        <p:txBody>
          <a:bodyPr>
            <a:normAutofit fontScale="40000" lnSpcReduction="20000"/>
          </a:bodyPr>
          <a:lstStyle/>
          <a:p>
            <a:pPr marL="0" lvl="0" indent="0">
              <a:buNone/>
            </a:pPr>
            <a:endParaRPr lang="en-US" dirty="0" smtClean="0">
              <a:solidFill>
                <a:prstClr val="black"/>
              </a:solidFill>
            </a:endParaRPr>
          </a:p>
          <a:p>
            <a:pPr marL="0" lvl="0" indent="0">
              <a:buNone/>
            </a:pPr>
            <a:endParaRPr lang="en-US" dirty="0" smtClean="0">
              <a:solidFill>
                <a:prstClr val="black"/>
              </a:solidFill>
            </a:endParaRPr>
          </a:p>
          <a:p>
            <a:pPr lvl="0">
              <a:buFont typeface="Wingdings" panose="05000000000000000000" pitchFamily="2" charset="2"/>
              <a:buChar char="§"/>
            </a:pPr>
            <a:r>
              <a:rPr lang="en-US" sz="7000" dirty="0" smtClean="0">
                <a:solidFill>
                  <a:prstClr val="black"/>
                </a:solidFill>
              </a:rPr>
              <a:t>Developed novel </a:t>
            </a:r>
            <a:r>
              <a:rPr lang="en-US" sz="7000" dirty="0">
                <a:solidFill>
                  <a:prstClr val="black"/>
                </a:solidFill>
              </a:rPr>
              <a:t>principal component analysis (PCA) based tumor classification of a large temporal MRI brain </a:t>
            </a:r>
            <a:r>
              <a:rPr lang="en-US" sz="7000" dirty="0" smtClean="0">
                <a:solidFill>
                  <a:prstClr val="black"/>
                </a:solidFill>
              </a:rPr>
              <a:t>scans</a:t>
            </a:r>
          </a:p>
          <a:p>
            <a:pPr lvl="0">
              <a:buFont typeface="Wingdings" panose="05000000000000000000" pitchFamily="2" charset="2"/>
              <a:buChar char="§"/>
            </a:pPr>
            <a:endParaRPr lang="en-US" dirty="0" smtClean="0">
              <a:solidFill>
                <a:prstClr val="black"/>
              </a:solidFill>
            </a:endParaRPr>
          </a:p>
          <a:p>
            <a:pPr marL="0" lvl="0" indent="0">
              <a:buNone/>
            </a:pPr>
            <a:endParaRPr lang="en-US" dirty="0">
              <a:solidFill>
                <a:prstClr val="black"/>
              </a:solidFill>
            </a:endParaRPr>
          </a:p>
        </p:txBody>
      </p:sp>
      <p:sp>
        <p:nvSpPr>
          <p:cNvPr id="10" name="Content Placeholder 7"/>
          <p:cNvSpPr txBox="1">
            <a:spLocks/>
          </p:cNvSpPr>
          <p:nvPr/>
        </p:nvSpPr>
        <p:spPr>
          <a:xfrm>
            <a:off x="191072" y="1371601"/>
            <a:ext cx="5654720" cy="2209800"/>
          </a:xfrm>
          <a:prstGeom prst="rect">
            <a:avLst/>
          </a:prstGeom>
          <a:ln w="34925">
            <a:solidFill>
              <a:srgbClr val="508AE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solidFill>
                <a:prstClr val="black"/>
              </a:solidFill>
            </a:endParaRPr>
          </a:p>
          <a:p>
            <a:pPr>
              <a:buFont typeface="Wingdings" panose="05000000000000000000" pitchFamily="2" charset="2"/>
              <a:buChar char="§"/>
            </a:pPr>
            <a:r>
              <a:rPr lang="en-US" dirty="0" smtClean="0">
                <a:solidFill>
                  <a:prstClr val="black"/>
                </a:solidFill>
              </a:rPr>
              <a:t>Need to detect the </a:t>
            </a:r>
            <a:r>
              <a:rPr lang="en-US" dirty="0">
                <a:solidFill>
                  <a:prstClr val="black"/>
                </a:solidFill>
              </a:rPr>
              <a:t>stage of the tumor </a:t>
            </a:r>
            <a:r>
              <a:rPr lang="en-US" dirty="0" smtClean="0">
                <a:solidFill>
                  <a:prstClr val="black"/>
                </a:solidFill>
              </a:rPr>
              <a:t>to predict </a:t>
            </a:r>
            <a:r>
              <a:rPr lang="en-US" dirty="0">
                <a:solidFill>
                  <a:prstClr val="black"/>
                </a:solidFill>
              </a:rPr>
              <a:t>the progression of </a:t>
            </a:r>
            <a:r>
              <a:rPr lang="en-US" dirty="0" smtClean="0">
                <a:solidFill>
                  <a:prstClr val="black"/>
                </a:solidFill>
              </a:rPr>
              <a:t>brain cancer </a:t>
            </a:r>
            <a:r>
              <a:rPr lang="en-US" dirty="0">
                <a:solidFill>
                  <a:prstClr val="black"/>
                </a:solidFill>
              </a:rPr>
              <a:t>and patient </a:t>
            </a:r>
            <a:r>
              <a:rPr lang="en-US" dirty="0" smtClean="0">
                <a:solidFill>
                  <a:prstClr val="black"/>
                </a:solidFill>
              </a:rPr>
              <a:t>survival</a:t>
            </a:r>
          </a:p>
          <a:p>
            <a:pPr>
              <a:buFont typeface="Wingdings" panose="05000000000000000000" pitchFamily="2" charset="2"/>
              <a:buChar char="§"/>
            </a:pPr>
            <a:endParaRPr lang="en-US" dirty="0" smtClean="0">
              <a:solidFill>
                <a:prstClr val="black"/>
              </a:solidFill>
            </a:endParaRPr>
          </a:p>
          <a:p>
            <a:pPr>
              <a:buFont typeface="Wingdings" panose="05000000000000000000" pitchFamily="2" charset="2"/>
              <a:buChar char="q"/>
            </a:pPr>
            <a:endParaRPr lang="en-US" dirty="0">
              <a:solidFill>
                <a:prstClr val="black"/>
              </a:solidFill>
            </a:endParaRPr>
          </a:p>
          <a:p>
            <a:pPr>
              <a:buFont typeface="Wingdings" panose="05000000000000000000" pitchFamily="2" charset="2"/>
              <a:buChar char="q"/>
            </a:pPr>
            <a:endParaRPr lang="en-US" dirty="0">
              <a:solidFill>
                <a:prstClr val="black"/>
              </a:solidFill>
            </a:endParaRPr>
          </a:p>
        </p:txBody>
      </p:sp>
      <p:cxnSp>
        <p:nvCxnSpPr>
          <p:cNvPr id="15" name="Straight Arrow Connector 14"/>
          <p:cNvCxnSpPr/>
          <p:nvPr/>
        </p:nvCxnSpPr>
        <p:spPr>
          <a:xfrm>
            <a:off x="5876139" y="2743200"/>
            <a:ext cx="500417" cy="0"/>
          </a:xfrm>
          <a:prstGeom prst="straightConnector1">
            <a:avLst/>
          </a:prstGeom>
          <a:ln w="34925">
            <a:headEnd type="arrow"/>
            <a:tailEnd type="arrow"/>
          </a:ln>
        </p:spPr>
        <p:style>
          <a:lnRef idx="1">
            <a:schemeClr val="accent1"/>
          </a:lnRef>
          <a:fillRef idx="0">
            <a:schemeClr val="accent1"/>
          </a:fillRef>
          <a:effectRef idx="0">
            <a:schemeClr val="accent1"/>
          </a:effectRef>
          <a:fontRef idx="minor">
            <a:schemeClr val="tx1"/>
          </a:fontRef>
        </p:style>
      </p:cxn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5" y="765958"/>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p:nvPr/>
        </p:nvPicPr>
        <p:blipFill>
          <a:blip r:embed="rId4">
            <a:extLst>
              <a:ext uri="{28A0092B-C50C-407E-A947-70E740481C1C}">
                <a14:useLocalDpi xmlns:a14="http://schemas.microsoft.com/office/drawing/2010/main" val="0"/>
              </a:ext>
            </a:extLst>
          </a:blip>
          <a:stretch>
            <a:fillRect/>
          </a:stretch>
        </p:blipFill>
        <p:spPr>
          <a:xfrm>
            <a:off x="3844986" y="3916906"/>
            <a:ext cx="4531058" cy="2729553"/>
          </a:xfrm>
          <a:prstGeom prst="rect">
            <a:avLst/>
          </a:prstGeom>
        </p:spPr>
      </p:pic>
    </p:spTree>
    <p:extLst>
      <p:ext uri="{BB962C8B-B14F-4D97-AF65-F5344CB8AC3E}">
        <p14:creationId xmlns:p14="http://schemas.microsoft.com/office/powerpoint/2010/main" val="28146568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0515600" cy="762000"/>
          </a:xfrm>
        </p:spPr>
        <p:txBody>
          <a:bodyPr>
            <a:normAutofit/>
          </a:bodyPr>
          <a:lstStyle/>
          <a:p>
            <a:pPr algn="ctr"/>
            <a:r>
              <a:rPr lang="en-US" b="1" dirty="0" smtClean="0"/>
              <a:t>Conclusions</a:t>
            </a:r>
            <a:endParaRPr lang="en-US" b="1" dirty="0"/>
          </a:p>
        </p:txBody>
      </p:sp>
      <p:sp>
        <p:nvSpPr>
          <p:cNvPr id="8" name="Content Placeholder 7"/>
          <p:cNvSpPr>
            <a:spLocks noGrp="1"/>
          </p:cNvSpPr>
          <p:nvPr>
            <p:ph idx="1"/>
          </p:nvPr>
        </p:nvSpPr>
        <p:spPr>
          <a:xfrm>
            <a:off x="6346208" y="1371601"/>
            <a:ext cx="5663822" cy="2209800"/>
          </a:xfrm>
          <a:ln w="34925">
            <a:solidFill>
              <a:srgbClr val="508AE0"/>
            </a:solidFill>
          </a:ln>
        </p:spPr>
        <p:txBody>
          <a:bodyPr>
            <a:normAutofit fontScale="55000" lnSpcReduction="20000"/>
          </a:bodyPr>
          <a:lstStyle/>
          <a:p>
            <a:pPr marL="0" lvl="0" indent="0">
              <a:buNone/>
            </a:pPr>
            <a:endParaRPr lang="en-US" dirty="0" smtClean="0">
              <a:solidFill>
                <a:prstClr val="black"/>
              </a:solidFill>
            </a:endParaRPr>
          </a:p>
          <a:p>
            <a:pPr marL="0" lvl="0" indent="0">
              <a:buNone/>
            </a:pPr>
            <a:endParaRPr lang="en-US" dirty="0" smtClean="0">
              <a:solidFill>
                <a:prstClr val="black"/>
              </a:solidFill>
            </a:endParaRPr>
          </a:p>
          <a:p>
            <a:pPr lvl="0">
              <a:buFont typeface="Wingdings" panose="05000000000000000000" pitchFamily="2" charset="2"/>
              <a:buChar char="§"/>
            </a:pPr>
            <a:r>
              <a:rPr lang="en-US" sz="5900" dirty="0">
                <a:solidFill>
                  <a:prstClr val="black"/>
                </a:solidFill>
              </a:rPr>
              <a:t>Quantified the effect of </a:t>
            </a:r>
            <a:r>
              <a:rPr lang="en-US" sz="5900" dirty="0" smtClean="0">
                <a:solidFill>
                  <a:prstClr val="black"/>
                </a:solidFill>
              </a:rPr>
              <a:t>VB-111 </a:t>
            </a:r>
            <a:r>
              <a:rPr lang="en-US" sz="5900" dirty="0">
                <a:solidFill>
                  <a:prstClr val="black"/>
                </a:solidFill>
              </a:rPr>
              <a:t>in the presence of TNF-α at the tumor microenvironment </a:t>
            </a:r>
          </a:p>
          <a:p>
            <a:pPr lvl="0">
              <a:buFont typeface="Wingdings" panose="05000000000000000000" pitchFamily="2" charset="2"/>
              <a:buChar char="§"/>
            </a:pPr>
            <a:endParaRPr lang="en-US" dirty="0" smtClean="0">
              <a:solidFill>
                <a:prstClr val="black"/>
              </a:solidFill>
            </a:endParaRPr>
          </a:p>
          <a:p>
            <a:pPr marL="0" lvl="0" indent="0">
              <a:buNone/>
            </a:pPr>
            <a:endParaRPr lang="en-US" dirty="0">
              <a:solidFill>
                <a:prstClr val="black"/>
              </a:solidFill>
            </a:endParaRPr>
          </a:p>
        </p:txBody>
      </p:sp>
      <p:sp>
        <p:nvSpPr>
          <p:cNvPr id="10" name="Content Placeholder 7"/>
          <p:cNvSpPr txBox="1">
            <a:spLocks/>
          </p:cNvSpPr>
          <p:nvPr/>
        </p:nvSpPr>
        <p:spPr>
          <a:xfrm>
            <a:off x="272955" y="1371601"/>
            <a:ext cx="5572837" cy="2209800"/>
          </a:xfrm>
          <a:prstGeom prst="rect">
            <a:avLst/>
          </a:prstGeom>
          <a:ln w="34925">
            <a:solidFill>
              <a:srgbClr val="508AE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solidFill>
                <a:prstClr val="black"/>
              </a:solidFill>
            </a:endParaRPr>
          </a:p>
          <a:p>
            <a:pPr>
              <a:buFont typeface="Wingdings" panose="05000000000000000000" pitchFamily="2" charset="2"/>
              <a:buChar char="§"/>
            </a:pPr>
            <a:r>
              <a:rPr lang="en-US" dirty="0">
                <a:solidFill>
                  <a:prstClr val="black"/>
                </a:solidFill>
              </a:rPr>
              <a:t>Investigate the efficacy of VB-111 clinically on solid tumors</a:t>
            </a:r>
          </a:p>
          <a:p>
            <a:pPr>
              <a:buFont typeface="Wingdings" panose="05000000000000000000" pitchFamily="2" charset="2"/>
              <a:buChar char="§"/>
            </a:pPr>
            <a:endParaRPr lang="en-US" sz="3600" dirty="0" smtClean="0">
              <a:solidFill>
                <a:prstClr val="black"/>
              </a:solidFill>
            </a:endParaRPr>
          </a:p>
          <a:p>
            <a:pPr>
              <a:buFont typeface="Wingdings" panose="05000000000000000000" pitchFamily="2" charset="2"/>
              <a:buChar char="q"/>
            </a:pPr>
            <a:endParaRPr lang="en-US" dirty="0">
              <a:solidFill>
                <a:prstClr val="black"/>
              </a:solidFill>
            </a:endParaRPr>
          </a:p>
          <a:p>
            <a:pPr>
              <a:buFont typeface="Wingdings" panose="05000000000000000000" pitchFamily="2" charset="2"/>
              <a:buChar char="q"/>
            </a:pPr>
            <a:endParaRPr lang="en-US" dirty="0">
              <a:solidFill>
                <a:prstClr val="black"/>
              </a:solidFill>
            </a:endParaRPr>
          </a:p>
        </p:txBody>
      </p:sp>
      <p:cxnSp>
        <p:nvCxnSpPr>
          <p:cNvPr id="15" name="Straight Arrow Connector 14"/>
          <p:cNvCxnSpPr/>
          <p:nvPr/>
        </p:nvCxnSpPr>
        <p:spPr>
          <a:xfrm>
            <a:off x="5845792" y="2476501"/>
            <a:ext cx="500417" cy="0"/>
          </a:xfrm>
          <a:prstGeom prst="straightConnector1">
            <a:avLst/>
          </a:prstGeom>
          <a:ln w="34925">
            <a:headEnd type="arrow"/>
            <a:tailEnd type="arrow"/>
          </a:ln>
        </p:spPr>
        <p:style>
          <a:lnRef idx="1">
            <a:schemeClr val="accent1"/>
          </a:lnRef>
          <a:fillRef idx="0">
            <a:schemeClr val="accent1"/>
          </a:fillRef>
          <a:effectRef idx="0">
            <a:schemeClr val="accent1"/>
          </a:effectRef>
          <a:fontRef idx="minor">
            <a:schemeClr val="tx1"/>
          </a:fontRef>
        </p:style>
      </p:cxn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5" y="765958"/>
            <a:ext cx="12192000" cy="12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4342" y="3686897"/>
            <a:ext cx="7702739" cy="3123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0562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54" y="215005"/>
            <a:ext cx="10515600" cy="590214"/>
          </a:xfrm>
        </p:spPr>
        <p:txBody>
          <a:bodyPr>
            <a:noAutofit/>
          </a:bodyPr>
          <a:lstStyle/>
          <a:p>
            <a:pPr algn="ctr"/>
            <a:r>
              <a:rPr lang="en-US" sz="4800" b="1" dirty="0" smtClean="0"/>
              <a:t>Future Work</a:t>
            </a:r>
            <a:endParaRPr lang="en-US" sz="4800" b="1" dirty="0"/>
          </a:p>
        </p:txBody>
      </p:sp>
      <p:sp>
        <p:nvSpPr>
          <p:cNvPr id="3" name="Content Placeholder 2"/>
          <p:cNvSpPr>
            <a:spLocks noGrp="1"/>
          </p:cNvSpPr>
          <p:nvPr>
            <p:ph idx="1"/>
          </p:nvPr>
        </p:nvSpPr>
        <p:spPr>
          <a:xfrm>
            <a:off x="832513" y="1637732"/>
            <a:ext cx="10493991" cy="4689357"/>
          </a:xfrm>
        </p:spPr>
        <p:txBody>
          <a:bodyPr/>
          <a:lstStyle/>
          <a:p>
            <a:pPr>
              <a:buFont typeface="Wingdings" panose="05000000000000000000" pitchFamily="2" charset="2"/>
              <a:buChar char="§"/>
            </a:pPr>
            <a:r>
              <a:rPr lang="en-US" dirty="0">
                <a:latin typeface="Times New Roman"/>
                <a:ea typeface="Times New Roman"/>
              </a:rPr>
              <a:t>I</a:t>
            </a:r>
            <a:r>
              <a:rPr lang="en-US" dirty="0" smtClean="0">
                <a:latin typeface="Times New Roman"/>
                <a:ea typeface="Times New Roman"/>
              </a:rPr>
              <a:t>mage </a:t>
            </a:r>
            <a:r>
              <a:rPr lang="en-US" dirty="0">
                <a:latin typeface="Times New Roman"/>
                <a:ea typeface="Times New Roman"/>
              </a:rPr>
              <a:t>based modeling </a:t>
            </a:r>
            <a:r>
              <a:rPr lang="en-US" dirty="0" smtClean="0">
                <a:latin typeface="Times New Roman"/>
                <a:ea typeface="Times New Roman"/>
              </a:rPr>
              <a:t>approach</a:t>
            </a:r>
          </a:p>
          <a:p>
            <a:endParaRPr lang="en-US" dirty="0" smtClean="0">
              <a:latin typeface="Times New Roman"/>
              <a:ea typeface="Times New Roman"/>
            </a:endParaRPr>
          </a:p>
          <a:p>
            <a:pPr>
              <a:buFont typeface="Wingdings" panose="05000000000000000000" pitchFamily="2" charset="2"/>
              <a:buChar char="§"/>
            </a:pPr>
            <a:r>
              <a:rPr lang="en-US" dirty="0" smtClean="0">
                <a:latin typeface="Times New Roman"/>
                <a:ea typeface="Times New Roman"/>
              </a:rPr>
              <a:t>Patient Specific </a:t>
            </a:r>
            <a:r>
              <a:rPr lang="en-US" dirty="0">
                <a:latin typeface="Times New Roman"/>
                <a:ea typeface="Times New Roman"/>
              </a:rPr>
              <a:t>and </a:t>
            </a:r>
            <a:r>
              <a:rPr lang="en-US" dirty="0" smtClean="0">
                <a:latin typeface="Times New Roman"/>
                <a:ea typeface="Times New Roman"/>
              </a:rPr>
              <a:t>Disease Specific Parameters estimated </a:t>
            </a:r>
            <a:r>
              <a:rPr lang="en-US" dirty="0">
                <a:latin typeface="Times New Roman"/>
                <a:ea typeface="Times New Roman"/>
              </a:rPr>
              <a:t>from </a:t>
            </a:r>
            <a:r>
              <a:rPr lang="en-US" dirty="0" smtClean="0">
                <a:latin typeface="Times New Roman"/>
                <a:ea typeface="Times New Roman"/>
              </a:rPr>
              <a:t>different imaging modalities</a:t>
            </a:r>
          </a:p>
          <a:p>
            <a:endParaRPr lang="en-US" dirty="0" smtClean="0">
              <a:latin typeface="Times New Roman"/>
              <a:ea typeface="Times New Roman"/>
            </a:endParaRPr>
          </a:p>
          <a:p>
            <a:pPr marL="457200" lvl="1" indent="0">
              <a:buNone/>
            </a:pPr>
            <a:r>
              <a:rPr lang="en-US" dirty="0" smtClean="0">
                <a:latin typeface="Times New Roman"/>
                <a:ea typeface="Times New Roman"/>
              </a:rPr>
              <a:t>-Examples: tumor growth, the </a:t>
            </a:r>
            <a:r>
              <a:rPr lang="en-US" dirty="0">
                <a:latin typeface="Times New Roman"/>
                <a:ea typeface="Times New Roman"/>
              </a:rPr>
              <a:t>diffusion tensor for tumor </a:t>
            </a:r>
            <a:r>
              <a:rPr lang="en-US" dirty="0" smtClean="0">
                <a:latin typeface="Times New Roman"/>
                <a:ea typeface="Times New Roman"/>
              </a:rPr>
              <a:t>cells….</a:t>
            </a:r>
          </a:p>
          <a:p>
            <a:endParaRPr lang="en-US" dirty="0" smtClean="0"/>
          </a:p>
          <a:p>
            <a:pPr>
              <a:buFont typeface="Wingdings" panose="05000000000000000000" pitchFamily="2" charset="2"/>
              <a:buChar char="§"/>
            </a:pPr>
            <a:r>
              <a:rPr lang="en-US" dirty="0">
                <a:latin typeface="Times New Roman"/>
                <a:ea typeface="Times New Roman"/>
              </a:rPr>
              <a:t>One major </a:t>
            </a:r>
            <a:r>
              <a:rPr lang="en-US" dirty="0" smtClean="0">
                <a:latin typeface="Times New Roman"/>
                <a:ea typeface="Times New Roman"/>
              </a:rPr>
              <a:t>challenge: lack </a:t>
            </a:r>
            <a:r>
              <a:rPr lang="en-US" dirty="0">
                <a:latin typeface="Times New Roman"/>
                <a:ea typeface="Times New Roman"/>
              </a:rPr>
              <a:t>of available human MRI time series data </a:t>
            </a:r>
            <a:endParaRPr lang="en-US" dirty="0" smtClean="0">
              <a:latin typeface="Times New Roman"/>
              <a:ea typeface="Times New Roman"/>
            </a:endParaRPr>
          </a:p>
          <a:p>
            <a:endParaRPr lang="en-US" dirty="0"/>
          </a:p>
        </p:txBody>
      </p:sp>
    </p:spTree>
    <p:extLst>
      <p:ext uri="{BB962C8B-B14F-4D97-AF65-F5344CB8AC3E}">
        <p14:creationId xmlns:p14="http://schemas.microsoft.com/office/powerpoint/2010/main" val="6109657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5971" y="770655"/>
            <a:ext cx="11406048" cy="6494085"/>
          </a:xfrm>
          <a:prstGeom prst="rect">
            <a:avLst/>
          </a:prstGeom>
        </p:spPr>
        <p:txBody>
          <a:bodyPr wrap="square">
            <a:spAutoFit/>
          </a:bodyPr>
          <a:lstStyle/>
          <a:p>
            <a:pPr marL="457200" marR="0" indent="-457200">
              <a:spcBef>
                <a:spcPts val="0"/>
              </a:spcBef>
              <a:spcAft>
                <a:spcPts val="0"/>
              </a:spcAft>
            </a:pPr>
            <a:r>
              <a:rPr lang="en-US" sz="1400" dirty="0">
                <a:latin typeface="Times New Roman"/>
                <a:ea typeface="Times New Roman"/>
              </a:rPr>
              <a:t>[1]	A. Webb, and G. C. Kagadis, “Introduction to biomedical imaging,” Medical Physics, vol. 30, no. 8, pp. 2267-2267, 2003.</a:t>
            </a:r>
          </a:p>
          <a:p>
            <a:pPr marL="457200" marR="0" indent="-457200">
              <a:spcBef>
                <a:spcPts val="0"/>
              </a:spcBef>
              <a:spcAft>
                <a:spcPts val="0"/>
              </a:spcAft>
            </a:pPr>
            <a:r>
              <a:rPr lang="en-US" sz="1400" dirty="0" smtClean="0">
                <a:latin typeface="Times New Roman"/>
                <a:ea typeface="Times New Roman"/>
              </a:rPr>
              <a:t>[2]	M. Poustchi-Amin, S. A. Mirowitz, J. J. Brown, R. C. McKinstry, and T. Li, “Principles and Applications of Echo-planar Imaging: A Review for the General Radiologist 1,” Radiographics, vol. 21, no. 3, pp. 767-779, 2001.</a:t>
            </a:r>
          </a:p>
          <a:p>
            <a:pPr marL="457200" marR="0" indent="-457200">
              <a:spcBef>
                <a:spcPts val="0"/>
              </a:spcBef>
              <a:spcAft>
                <a:spcPts val="0"/>
              </a:spcAft>
            </a:pPr>
            <a:r>
              <a:rPr lang="en-US" sz="1400" dirty="0" smtClean="0">
                <a:latin typeface="Times New Roman"/>
                <a:ea typeface="Times New Roman"/>
              </a:rPr>
              <a:t>[3]</a:t>
            </a:r>
            <a:r>
              <a:rPr lang="en-US" sz="1400" dirty="0">
                <a:latin typeface="Times New Roman"/>
                <a:ea typeface="Times New Roman"/>
              </a:rPr>
              <a:t>	J. Hennig, A. Nauerth, and H. Friedburg, “RARE imaging: a fast imaging method for clinical MR,” Magnetic Resonance in Medicine, vol. 3, no. 6, pp. 823-833, 1986.</a:t>
            </a:r>
          </a:p>
          <a:p>
            <a:pPr marL="457200" marR="0" indent="-457200">
              <a:spcBef>
                <a:spcPts val="0"/>
              </a:spcBef>
              <a:spcAft>
                <a:spcPts val="0"/>
              </a:spcAft>
            </a:pPr>
            <a:r>
              <a:rPr lang="en-US" sz="1400" dirty="0" smtClean="0">
                <a:latin typeface="Times New Roman"/>
                <a:ea typeface="Times New Roman"/>
              </a:rPr>
              <a:t>[4]</a:t>
            </a:r>
            <a:r>
              <a:rPr lang="en-US" sz="1400" dirty="0">
                <a:latin typeface="Times New Roman"/>
                <a:ea typeface="Times New Roman"/>
              </a:rPr>
              <a:t>	D. Carr, J. Brown, G. Bydder, R. Steiner, H. Weinmann, U. Speck, A. Hall, and I. Young, “Gadolinium-DTPA as a contrast agent in MRI: initial clinical experience in 20 patients,” American Journal of Roentgenology, vol. 143, no. 2, pp. 215-224, 1984.</a:t>
            </a:r>
          </a:p>
          <a:p>
            <a:pPr marL="457200" marR="0" indent="-457200">
              <a:spcBef>
                <a:spcPts val="0"/>
              </a:spcBef>
              <a:spcAft>
                <a:spcPts val="0"/>
              </a:spcAft>
            </a:pPr>
            <a:r>
              <a:rPr lang="en-US" sz="1400" dirty="0" smtClean="0">
                <a:latin typeface="Times New Roman"/>
                <a:ea typeface="Times New Roman"/>
              </a:rPr>
              <a:t>[5]</a:t>
            </a:r>
            <a:r>
              <a:rPr lang="en-US" sz="1400" dirty="0">
                <a:latin typeface="Times New Roman"/>
                <a:ea typeface="Times New Roman"/>
              </a:rPr>
              <a:t>	A. B. T. Association, “Glioblastoma  and Malignant  Astrocytoma ”, 2012.</a:t>
            </a:r>
          </a:p>
          <a:p>
            <a:pPr marL="457200" marR="0" indent="-457200">
              <a:spcBef>
                <a:spcPts val="0"/>
              </a:spcBef>
              <a:spcAft>
                <a:spcPts val="0"/>
              </a:spcAft>
            </a:pPr>
            <a:r>
              <a:rPr lang="en-US" sz="1400" dirty="0" smtClean="0">
                <a:latin typeface="Times New Roman"/>
                <a:ea typeface="Times New Roman"/>
              </a:rPr>
              <a:t>[6]</a:t>
            </a:r>
            <a:r>
              <a:rPr lang="en-US" sz="1400" dirty="0">
                <a:latin typeface="Times New Roman"/>
                <a:ea typeface="Times New Roman"/>
              </a:rPr>
              <a:t>	A. Jain, J. C. Lai, G. M. Chowdhury, K. Behar, and A. Bhushan, “Glioblastoma: Current Chemotherapeutic Status and Need for New Targets and Approaches,” Brain Tumors: Current and Emerging Therapeutic Strategies, InTech, Rijeka, pp. 145-176, 2011.</a:t>
            </a:r>
          </a:p>
          <a:p>
            <a:pPr marL="457200" marR="0" indent="-457200">
              <a:spcBef>
                <a:spcPts val="0"/>
              </a:spcBef>
              <a:spcAft>
                <a:spcPts val="0"/>
              </a:spcAft>
            </a:pPr>
            <a:r>
              <a:rPr lang="en-US" sz="1400" dirty="0" smtClean="0">
                <a:latin typeface="Times New Roman"/>
                <a:ea typeface="Times New Roman"/>
              </a:rPr>
              <a:t>[7]</a:t>
            </a:r>
            <a:r>
              <a:rPr lang="en-US" sz="1400" dirty="0">
                <a:latin typeface="Times New Roman"/>
                <a:ea typeface="Times New Roman"/>
              </a:rPr>
              <a:t>	M. C. Tate, and M. K. Aghi, “Biology of angiogenesis and invasion in glioma,” Neurotherapeutics, vol. 6, no. 3, pp. 447-457, 2009.</a:t>
            </a:r>
          </a:p>
          <a:p>
            <a:pPr marL="457200" marR="0" indent="-457200">
              <a:spcBef>
                <a:spcPts val="0"/>
              </a:spcBef>
              <a:spcAft>
                <a:spcPts val="0"/>
              </a:spcAft>
            </a:pPr>
            <a:r>
              <a:rPr lang="en-US" sz="1400" dirty="0" smtClean="0">
                <a:latin typeface="Times New Roman"/>
                <a:ea typeface="Times New Roman"/>
              </a:rPr>
              <a:t>[8]</a:t>
            </a:r>
            <a:r>
              <a:rPr lang="en-US" sz="1400" dirty="0">
                <a:latin typeface="Times New Roman"/>
                <a:ea typeface="Times New Roman"/>
              </a:rPr>
              <a:t>	V. Therapeutics. "Phase I/II study shows safety and efficacy of VB-111 in patients with rGBM," http://www.news-medical.net/news/20130603/Phase-III-study-shows-safety-and-efficacy-of-VB-111-in-patients-with-rGBM.aspx.</a:t>
            </a:r>
          </a:p>
          <a:p>
            <a:pPr marL="457200" marR="0" indent="-457200">
              <a:spcBef>
                <a:spcPts val="0"/>
              </a:spcBef>
              <a:spcAft>
                <a:spcPts val="0"/>
              </a:spcAft>
            </a:pPr>
            <a:r>
              <a:rPr lang="en-US" sz="1400" dirty="0" smtClean="0">
                <a:latin typeface="Times New Roman"/>
                <a:ea typeface="Times New Roman"/>
              </a:rPr>
              <a:t>[9]</a:t>
            </a:r>
            <a:r>
              <a:rPr lang="en-US" sz="1400" dirty="0">
                <a:latin typeface="Times New Roman"/>
                <a:ea typeface="Times New Roman"/>
              </a:rPr>
              <a:t>	A. J. Brenner, Y. C. Cohen, E. Breitbart, L. Bangio, J. Sarantopoulos, F. J. Giles, E. C. Borden, D. Harats, and P. L. Triozzi, “Phase I Dose-Escalation Study of VB-111, an Antiangiogenic Virotherapy, in Patients with Advanced Solid Tumors,” Clinical Cancer Research, vol. 19, no. 14, pp. 3996-4007, 2013.</a:t>
            </a:r>
          </a:p>
          <a:p>
            <a:pPr marL="457200" marR="0" indent="-457200">
              <a:spcBef>
                <a:spcPts val="0"/>
              </a:spcBef>
              <a:spcAft>
                <a:spcPts val="0"/>
              </a:spcAft>
            </a:pPr>
            <a:r>
              <a:rPr lang="en-US" sz="1400" dirty="0" smtClean="0">
                <a:latin typeface="Times New Roman"/>
                <a:ea typeface="Times New Roman"/>
              </a:rPr>
              <a:t>[10]</a:t>
            </a:r>
            <a:r>
              <a:rPr lang="en-US" sz="1400" dirty="0">
                <a:latin typeface="Times New Roman"/>
                <a:ea typeface="Times New Roman"/>
              </a:rPr>
              <a:t>	A. Brenner, Y. Cohen, E. Breitbart, J. Rogge, and F. Giles, "Antivascular activity of VB111 in glioblastoma xenografts." p. e13652.</a:t>
            </a:r>
          </a:p>
          <a:p>
            <a:pPr marL="457200" marR="0" indent="-457200">
              <a:spcBef>
                <a:spcPts val="0"/>
              </a:spcBef>
              <a:spcAft>
                <a:spcPts val="0"/>
              </a:spcAft>
            </a:pPr>
            <a:r>
              <a:rPr lang="en-US" sz="1400" dirty="0">
                <a:latin typeface="Times New Roman"/>
                <a:ea typeface="Times New Roman"/>
              </a:rPr>
              <a:t>[</a:t>
            </a:r>
            <a:r>
              <a:rPr lang="en-US" sz="1400" dirty="0" smtClean="0">
                <a:latin typeface="Times New Roman"/>
                <a:ea typeface="Times New Roman"/>
              </a:rPr>
              <a:t>11]</a:t>
            </a:r>
            <a:r>
              <a:rPr lang="en-US" sz="1400" dirty="0">
                <a:latin typeface="Times New Roman"/>
                <a:ea typeface="Times New Roman"/>
              </a:rPr>
              <a:t>	B. A. Draper, W. S. Yambor, and J. R. Beveridge, “Analyzing pca-based face recognition algorithms: Eigenvector selection and distance measures,” Empirical Evaluation Methods in Computer Vision, Singapore, pp. 1-15, 2002.</a:t>
            </a:r>
          </a:p>
          <a:p>
            <a:pPr marL="457200" marR="0" indent="-457200">
              <a:spcBef>
                <a:spcPts val="0"/>
              </a:spcBef>
              <a:spcAft>
                <a:spcPts val="0"/>
              </a:spcAft>
            </a:pPr>
            <a:r>
              <a:rPr lang="en-US" sz="1400" dirty="0">
                <a:latin typeface="Times New Roman"/>
                <a:ea typeface="Times New Roman"/>
              </a:rPr>
              <a:t>[</a:t>
            </a:r>
            <a:r>
              <a:rPr lang="en-US" sz="1400" dirty="0" smtClean="0">
                <a:latin typeface="Times New Roman"/>
                <a:ea typeface="Times New Roman"/>
              </a:rPr>
              <a:t>12]</a:t>
            </a:r>
            <a:r>
              <a:rPr lang="en-US" sz="1400" dirty="0">
                <a:latin typeface="Times New Roman"/>
                <a:ea typeface="Times New Roman"/>
              </a:rPr>
              <a:t>	J. Zhou, E. Tryggestad, Z. Wen, B. Lal, T. Zhou, R. Grossman, S. Wang, K. Yan, D.-X. Fu, and E. Ford, “Differentiation between glioma and radiation necrosis using molecular magnetic resonance imaging of endogenous proteins and peptides,” Nature medicine, vol. 17, no. 1, pp. 130-134, 2011.</a:t>
            </a:r>
          </a:p>
          <a:p>
            <a:pPr marL="457200" marR="0" indent="-457200">
              <a:spcBef>
                <a:spcPts val="0"/>
              </a:spcBef>
              <a:spcAft>
                <a:spcPts val="0"/>
              </a:spcAft>
            </a:pPr>
            <a:r>
              <a:rPr lang="en-US" sz="1400" dirty="0">
                <a:latin typeface="Times New Roman"/>
                <a:ea typeface="Times New Roman"/>
              </a:rPr>
              <a:t>[</a:t>
            </a:r>
            <a:r>
              <a:rPr lang="en-US" sz="1400" dirty="0" smtClean="0">
                <a:latin typeface="Times New Roman"/>
                <a:ea typeface="Times New Roman"/>
              </a:rPr>
              <a:t>13]</a:t>
            </a:r>
            <a:r>
              <a:rPr lang="en-US" sz="1400" dirty="0">
                <a:latin typeface="Times New Roman"/>
                <a:ea typeface="Times New Roman"/>
              </a:rPr>
              <a:t>	C. Solomon, and T. Breckon, Fundamentals of Digital Image Processing: A practical approach with examples in Matlab: John Wiley &amp; Sons, 2011</a:t>
            </a:r>
            <a:r>
              <a:rPr lang="en-US" sz="1400" dirty="0" smtClean="0">
                <a:latin typeface="Times New Roman"/>
                <a:ea typeface="Times New Roman"/>
              </a:rPr>
              <a:t>.</a:t>
            </a:r>
          </a:p>
          <a:p>
            <a:pPr marL="457200" marR="0" indent="-457200">
              <a:spcBef>
                <a:spcPts val="0"/>
              </a:spcBef>
              <a:spcAft>
                <a:spcPts val="0"/>
              </a:spcAft>
            </a:pPr>
            <a:r>
              <a:rPr lang="en-US" sz="1400" dirty="0">
                <a:latin typeface="Times New Roman"/>
                <a:ea typeface="Times New Roman"/>
              </a:rPr>
              <a:t>[</a:t>
            </a:r>
            <a:r>
              <a:rPr lang="en-US" sz="1400" dirty="0" smtClean="0">
                <a:latin typeface="Times New Roman"/>
                <a:ea typeface="Times New Roman"/>
              </a:rPr>
              <a:t>14]</a:t>
            </a:r>
            <a:r>
              <a:rPr lang="en-US" sz="1400" dirty="0">
                <a:latin typeface="Times New Roman"/>
                <a:ea typeface="Times New Roman"/>
              </a:rPr>
              <a:t>	A. d’Onofrio, and A. Gandolfi, “Tumour eradication by antiangiogenic therapy: analysis and extensions of the model by Hahnfeldt et al.(1999),” Mathematical biosciences, vol. 191, no. 2, pp. 159-184, 2004.</a:t>
            </a:r>
          </a:p>
          <a:p>
            <a:pPr marL="457200" marR="0" indent="-457200">
              <a:spcBef>
                <a:spcPts val="0"/>
              </a:spcBef>
              <a:spcAft>
                <a:spcPts val="0"/>
              </a:spcAft>
            </a:pPr>
            <a:r>
              <a:rPr lang="en-US" sz="1400" dirty="0">
                <a:latin typeface="Times New Roman"/>
                <a:ea typeface="Times New Roman"/>
              </a:rPr>
              <a:t>[</a:t>
            </a:r>
            <a:r>
              <a:rPr lang="en-US" sz="1400" dirty="0" smtClean="0">
                <a:latin typeface="Times New Roman"/>
                <a:ea typeface="Times New Roman"/>
              </a:rPr>
              <a:t>15]</a:t>
            </a:r>
            <a:r>
              <a:rPr lang="en-US" sz="1400" dirty="0">
                <a:latin typeface="Times New Roman"/>
                <a:ea typeface="Times New Roman"/>
              </a:rPr>
              <a:t>	P. Hahnfeldt, D. Panigrahy, J. Folkman, and L. Hlatky, “Tumor development under angiogenic signaling a dynamical theory of tumor growth, treatment response, and postvascular dormancy,” Cancer research, vol. 59, no. 19, pp. 4770-4775, 1999.</a:t>
            </a:r>
          </a:p>
          <a:p>
            <a:pPr marL="457200" marR="0" indent="-457200">
              <a:spcBef>
                <a:spcPts val="0"/>
              </a:spcBef>
              <a:spcAft>
                <a:spcPts val="0"/>
              </a:spcAft>
            </a:pPr>
            <a:r>
              <a:rPr lang="en-US" sz="1400" dirty="0">
                <a:latin typeface="Times New Roman"/>
                <a:ea typeface="Times New Roman"/>
              </a:rPr>
              <a:t>[</a:t>
            </a:r>
            <a:r>
              <a:rPr lang="en-US" sz="1400" dirty="0" smtClean="0">
                <a:latin typeface="Times New Roman"/>
                <a:ea typeface="Times New Roman"/>
              </a:rPr>
              <a:t>16]</a:t>
            </a:r>
            <a:r>
              <a:rPr lang="en-US" sz="1400" dirty="0">
                <a:latin typeface="Times New Roman"/>
                <a:ea typeface="Times New Roman"/>
              </a:rPr>
              <a:t>	U. Ledzewicz, and H. Schättler, “Antiangiogenic therapy in cancer treatment as an optimal control problem,” SIAM Journal on Control and Optimization, vol. 46, no. 3, pp. 1052-1079, 2007.</a:t>
            </a:r>
          </a:p>
          <a:p>
            <a:pPr marL="457200" marR="0" indent="-457200">
              <a:spcBef>
                <a:spcPts val="0"/>
              </a:spcBef>
              <a:spcAft>
                <a:spcPts val="0"/>
              </a:spcAft>
            </a:pPr>
            <a:endParaRPr lang="en-US" sz="1200" dirty="0">
              <a:latin typeface="Times New Roman"/>
              <a:ea typeface="Times New Roman"/>
            </a:endParaRPr>
          </a:p>
          <a:p>
            <a:pPr marL="457200" marR="0" indent="-457200">
              <a:spcBef>
                <a:spcPts val="0"/>
              </a:spcBef>
              <a:spcAft>
                <a:spcPts val="0"/>
              </a:spcAft>
            </a:pPr>
            <a:endParaRPr lang="en-US" sz="1200" dirty="0">
              <a:effectLst/>
              <a:latin typeface="Times New Roman"/>
              <a:ea typeface="Times New Roman"/>
            </a:endParaRPr>
          </a:p>
        </p:txBody>
      </p:sp>
      <p:sp>
        <p:nvSpPr>
          <p:cNvPr id="9" name="TextBox 8"/>
          <p:cNvSpPr txBox="1"/>
          <p:nvPr/>
        </p:nvSpPr>
        <p:spPr>
          <a:xfrm>
            <a:off x="4263659" y="71115"/>
            <a:ext cx="3179135" cy="707886"/>
          </a:xfrm>
          <a:prstGeom prst="rect">
            <a:avLst/>
          </a:prstGeom>
          <a:noFill/>
        </p:spPr>
        <p:txBody>
          <a:bodyPr wrap="square" rtlCol="0">
            <a:spAutoFit/>
          </a:bodyPr>
          <a:lstStyle/>
          <a:p>
            <a:pPr algn="ctr"/>
            <a:r>
              <a:rPr lang="en-US" sz="4000" dirty="0" smtClean="0"/>
              <a:t>References:</a:t>
            </a:r>
            <a:endParaRPr lang="en-US" sz="4000" dirty="0"/>
          </a:p>
        </p:txBody>
      </p:sp>
    </p:spTree>
    <p:extLst>
      <p:ext uri="{BB962C8B-B14F-4D97-AF65-F5344CB8AC3E}">
        <p14:creationId xmlns:p14="http://schemas.microsoft.com/office/powerpoint/2010/main" val="162611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441" y="0"/>
            <a:ext cx="10515600" cy="973777"/>
          </a:xfrm>
        </p:spPr>
        <p:txBody>
          <a:bodyPr>
            <a:normAutofit/>
          </a:bodyPr>
          <a:lstStyle/>
          <a:p>
            <a:pPr algn="ctr"/>
            <a:r>
              <a:rPr lang="en-US" sz="5400" b="1" dirty="0"/>
              <a:t> </a:t>
            </a:r>
            <a:r>
              <a:rPr lang="en-US" sz="5400" b="1" dirty="0" smtClean="0"/>
              <a:t>Thanks to:</a:t>
            </a:r>
            <a:endParaRPr lang="en-US" sz="5400" b="1" dirty="0"/>
          </a:p>
        </p:txBody>
      </p:sp>
      <p:sp>
        <p:nvSpPr>
          <p:cNvPr id="3" name="Content Placeholder 2"/>
          <p:cNvSpPr>
            <a:spLocks noGrp="1"/>
          </p:cNvSpPr>
          <p:nvPr>
            <p:ph idx="1"/>
          </p:nvPr>
        </p:nvSpPr>
        <p:spPr>
          <a:xfrm>
            <a:off x="225632" y="1270660"/>
            <a:ext cx="11641776" cy="5308267"/>
          </a:xfrm>
        </p:spPr>
        <p:txBody>
          <a:bodyPr>
            <a:normAutofit lnSpcReduction="10000"/>
          </a:bodyPr>
          <a:lstStyle/>
          <a:p>
            <a:pPr>
              <a:buFont typeface="Wingdings" panose="05000000000000000000" pitchFamily="2" charset="2"/>
              <a:buChar char="§"/>
            </a:pPr>
            <a:r>
              <a:rPr lang="en-US" sz="3600" dirty="0" smtClean="0">
                <a:latin typeface="+mj-lt"/>
              </a:rPr>
              <a:t>Mo </a:t>
            </a:r>
            <a:r>
              <a:rPr lang="en-US" sz="3600" dirty="0">
                <a:latin typeface="+mj-lt"/>
              </a:rPr>
              <a:t>Jamshidi, Ph.D., Chair</a:t>
            </a:r>
          </a:p>
          <a:p>
            <a:pPr>
              <a:buFont typeface="Wingdings" panose="05000000000000000000" pitchFamily="2" charset="2"/>
              <a:buChar char="§"/>
            </a:pPr>
            <a:r>
              <a:rPr lang="en-US" sz="3600" dirty="0" smtClean="0">
                <a:latin typeface="+mj-lt"/>
              </a:rPr>
              <a:t>Chunjiang </a:t>
            </a:r>
            <a:r>
              <a:rPr lang="en-US" sz="3600" dirty="0">
                <a:latin typeface="+mj-lt"/>
              </a:rPr>
              <a:t>Qian, Ph.D.</a:t>
            </a:r>
          </a:p>
          <a:p>
            <a:pPr>
              <a:buFont typeface="Wingdings" panose="05000000000000000000" pitchFamily="2" charset="2"/>
              <a:buChar char="§"/>
            </a:pPr>
            <a:r>
              <a:rPr lang="en-US" sz="3600" dirty="0" smtClean="0">
                <a:latin typeface="+mj-lt"/>
              </a:rPr>
              <a:t>Artyom </a:t>
            </a:r>
            <a:r>
              <a:rPr lang="en-US" sz="3600" dirty="0">
                <a:latin typeface="+mj-lt"/>
              </a:rPr>
              <a:t>Grigoryan, Ph.D.</a:t>
            </a:r>
          </a:p>
          <a:p>
            <a:pPr>
              <a:buFont typeface="Wingdings" panose="05000000000000000000" pitchFamily="2" charset="2"/>
              <a:buChar char="§"/>
            </a:pPr>
            <a:r>
              <a:rPr lang="en-US" sz="3600" dirty="0" smtClean="0">
                <a:latin typeface="+mj-lt"/>
              </a:rPr>
              <a:t>David Akopian, Ph.D</a:t>
            </a:r>
          </a:p>
          <a:p>
            <a:pPr>
              <a:buFont typeface="Wingdings" panose="05000000000000000000" pitchFamily="2" charset="2"/>
              <a:buChar char="§"/>
            </a:pPr>
            <a:r>
              <a:rPr lang="en-US" sz="3600" dirty="0" smtClean="0">
                <a:latin typeface="+mj-lt"/>
              </a:rPr>
              <a:t>Ali </a:t>
            </a:r>
            <a:r>
              <a:rPr lang="en-US" sz="3600" dirty="0">
                <a:latin typeface="+mj-lt"/>
              </a:rPr>
              <a:t>Seifi, M.D</a:t>
            </a:r>
            <a:r>
              <a:rPr lang="en-US" sz="3600" dirty="0" smtClean="0">
                <a:latin typeface="+mj-lt"/>
              </a:rPr>
              <a:t>.</a:t>
            </a:r>
            <a:endParaRPr lang="en-US" sz="3600" b="1" dirty="0" smtClean="0">
              <a:latin typeface="+mj-lt"/>
            </a:endParaRPr>
          </a:p>
          <a:p>
            <a:pPr marL="0" indent="0">
              <a:buNone/>
            </a:pPr>
            <a:endParaRPr lang="en-US" sz="3600" b="1" dirty="0" smtClean="0">
              <a:latin typeface="+mj-lt"/>
            </a:endParaRPr>
          </a:p>
          <a:p>
            <a:pPr marL="0" indent="0">
              <a:buNone/>
            </a:pPr>
            <a:r>
              <a:rPr lang="en-US" sz="3600" b="1" dirty="0" smtClean="0">
                <a:latin typeface="+mj-lt"/>
              </a:rPr>
              <a:t>UTHSCSA</a:t>
            </a:r>
            <a:endParaRPr lang="en-US" sz="3600" dirty="0" smtClean="0">
              <a:latin typeface="+mj-lt"/>
            </a:endParaRPr>
          </a:p>
          <a:p>
            <a:pPr>
              <a:buFont typeface="Wingdings" panose="05000000000000000000" pitchFamily="2" charset="2"/>
              <a:buChar char="§"/>
            </a:pPr>
            <a:r>
              <a:rPr lang="en-US" sz="3600" dirty="0" smtClean="0">
                <a:latin typeface="+mj-lt"/>
              </a:rPr>
              <a:t>Dr. Andrew Brenner, M.D., Ph.D.</a:t>
            </a:r>
          </a:p>
          <a:p>
            <a:pPr>
              <a:buFont typeface="Wingdings" panose="05000000000000000000" pitchFamily="2" charset="2"/>
              <a:buChar char="§"/>
            </a:pPr>
            <a:r>
              <a:rPr lang="en-US" sz="3600" dirty="0" smtClean="0">
                <a:latin typeface="+mj-lt"/>
              </a:rPr>
              <a:t>Dr. John Floyd, M.D.</a:t>
            </a:r>
          </a:p>
          <a:p>
            <a:pPr>
              <a:buFont typeface="Wingdings" panose="05000000000000000000" pitchFamily="2" charset="2"/>
              <a:buChar char="§"/>
            </a:pPr>
            <a:endParaRPr lang="en-US" sz="4400" dirty="0"/>
          </a:p>
          <a:p>
            <a:pPr marL="0" indent="0">
              <a:buNone/>
            </a:pPr>
            <a:endParaRPr lang="en-US" sz="4800" b="1"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207"/>
            <a:ext cx="12192000" cy="12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93639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800" b="1" dirty="0" smtClean="0"/>
              <a:t>Questions?</a:t>
            </a:r>
            <a:endParaRPr lang="en-US" sz="4800" b="1"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4211"/>
            <a:ext cx="121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4578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9689"/>
            <a:ext cx="10515600" cy="972355"/>
          </a:xfrm>
        </p:spPr>
        <p:txBody>
          <a:bodyPr/>
          <a:lstStyle/>
          <a:p>
            <a:r>
              <a:rPr lang="en-US" b="1" dirty="0" smtClean="0"/>
              <a:t>Research Background</a:t>
            </a:r>
            <a:endParaRPr lang="en-US" b="1" dirty="0"/>
          </a:p>
        </p:txBody>
      </p:sp>
      <p:sp>
        <p:nvSpPr>
          <p:cNvPr id="3" name="Content Placeholder 2"/>
          <p:cNvSpPr>
            <a:spLocks noGrp="1"/>
          </p:cNvSpPr>
          <p:nvPr>
            <p:ph idx="1"/>
          </p:nvPr>
        </p:nvSpPr>
        <p:spPr>
          <a:xfrm>
            <a:off x="122832" y="1319995"/>
            <a:ext cx="11368584" cy="5022376"/>
          </a:xfrm>
        </p:spPr>
        <p:txBody>
          <a:bodyPr/>
          <a:lstStyle/>
          <a:p>
            <a:pPr>
              <a:buFont typeface="Wingdings" panose="05000000000000000000" pitchFamily="2" charset="2"/>
              <a:buChar char="§"/>
            </a:pPr>
            <a:endParaRPr lang="en-US" b="1" dirty="0" smtClean="0"/>
          </a:p>
          <a:p>
            <a:pPr>
              <a:buFont typeface="Wingdings" panose="05000000000000000000" pitchFamily="2" charset="2"/>
              <a:buChar char="§"/>
            </a:pPr>
            <a:endParaRPr lang="en-US" b="1" dirty="0"/>
          </a:p>
          <a:p>
            <a:pPr>
              <a:buFont typeface="Wingdings" panose="05000000000000000000" pitchFamily="2" charset="2"/>
              <a:buChar char="§"/>
            </a:pPr>
            <a:r>
              <a:rPr lang="en-US" b="1" dirty="0" smtClean="0"/>
              <a:t>Magnetic </a:t>
            </a:r>
            <a:r>
              <a:rPr lang="en-US" b="1" dirty="0"/>
              <a:t>R</a:t>
            </a:r>
            <a:r>
              <a:rPr lang="en-US" b="1" dirty="0" smtClean="0"/>
              <a:t>esonance Imaging Experiment</a:t>
            </a:r>
            <a:endParaRPr lang="en-US" dirty="0" smtClean="0"/>
          </a:p>
          <a:p>
            <a:pPr>
              <a:buFont typeface="Wingdings" panose="05000000000000000000" pitchFamily="2" charset="2"/>
              <a:buChar char="§"/>
            </a:pPr>
            <a:r>
              <a:rPr lang="en-US" b="1" dirty="0" smtClean="0"/>
              <a:t>Data Description </a:t>
            </a:r>
            <a:endParaRPr lang="en-US" dirty="0"/>
          </a:p>
          <a:p>
            <a:pPr>
              <a:buFont typeface="Wingdings" panose="05000000000000000000" pitchFamily="2" charset="2"/>
              <a:buChar char="§"/>
            </a:pPr>
            <a:r>
              <a:rPr lang="en-US" b="1" dirty="0" smtClean="0"/>
              <a:t>Biological Background on VB-111 mechanism</a:t>
            </a:r>
            <a:endParaRPr lang="en-US"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42371"/>
            <a:ext cx="121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0411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67" y="313902"/>
            <a:ext cx="10515600" cy="972355"/>
          </a:xfrm>
        </p:spPr>
        <p:txBody>
          <a:bodyPr/>
          <a:lstStyle/>
          <a:p>
            <a:pPr algn="ctr"/>
            <a:r>
              <a:rPr lang="en-US" b="1" dirty="0" smtClean="0"/>
              <a:t>MRI Experiment</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4717" y="1310185"/>
                <a:ext cx="11750723" cy="4858603"/>
              </a:xfrm>
            </p:spPr>
            <p:txBody>
              <a:bodyPr/>
              <a:lstStyle/>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Intracranial xenografts</a:t>
                </a:r>
                <a:r>
                  <a:rPr lang="en-US" dirty="0"/>
                  <a:t> </a:t>
                </a:r>
                <a:r>
                  <a:rPr lang="en-US" dirty="0" smtClean="0"/>
                  <a:t>performed </a:t>
                </a:r>
                <a:r>
                  <a:rPr lang="en-US" dirty="0"/>
                  <a:t>in nude </a:t>
                </a:r>
                <a:r>
                  <a:rPr lang="en-US" dirty="0" smtClean="0"/>
                  <a:t>rats expressing </a:t>
                </a:r>
                <a:r>
                  <a:rPr lang="en-US" dirty="0"/>
                  <a:t>U87 glioma </a:t>
                </a:r>
                <a:r>
                  <a:rPr lang="en-US" dirty="0" smtClean="0"/>
                  <a:t>cell line</a:t>
                </a:r>
              </a:p>
              <a:p>
                <a:pPr>
                  <a:buFont typeface="Wingdings" panose="05000000000000000000" pitchFamily="2" charset="2"/>
                  <a:buChar char="§"/>
                </a:pPr>
                <a:r>
                  <a:rPr lang="en-US" dirty="0"/>
                  <a:t>Rats received intravenously a single dose of VB-111 at  </a:t>
                </a:r>
                <a14:m>
                  <m:oMath xmlns:m="http://schemas.openxmlformats.org/officeDocument/2006/math">
                    <m:sSup>
                      <m:sSupPr>
                        <m:ctrlPr>
                          <a:rPr lang="en-US" i="1">
                            <a:latin typeface="Cambria Math" panose="02040503050406030204" pitchFamily="18" charset="0"/>
                          </a:rPr>
                        </m:ctrlPr>
                      </m:sSupPr>
                      <m:e>
                        <m:r>
                          <a:rPr lang="en-US" i="1">
                            <a:latin typeface="Cambria Math"/>
                          </a:rPr>
                          <m:t>10</m:t>
                        </m:r>
                      </m:e>
                      <m:sup>
                        <m:r>
                          <a:rPr lang="en-US" i="1">
                            <a:latin typeface="Cambria Math"/>
                          </a:rPr>
                          <m:t>11</m:t>
                        </m:r>
                      </m:sup>
                    </m:sSup>
                  </m:oMath>
                </a14:m>
                <a:r>
                  <a:rPr lang="en-US" dirty="0" smtClean="0"/>
                  <a:t>(vp) </a:t>
                </a:r>
                <a:endParaRPr lang="en-US" dirty="0"/>
              </a:p>
              <a:p>
                <a:pPr>
                  <a:buFont typeface="Wingdings" panose="05000000000000000000" pitchFamily="2" charset="2"/>
                  <a:buChar char="§"/>
                </a:pPr>
                <a:r>
                  <a:rPr lang="en-US" dirty="0"/>
                  <a:t>M</a:t>
                </a:r>
                <a:r>
                  <a:rPr lang="en-US" dirty="0" smtClean="0"/>
                  <a:t>onitored </a:t>
                </a:r>
                <a:r>
                  <a:rPr lang="en-US" dirty="0"/>
                  <a:t>21 days post tumor cell implantation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4717" y="1310185"/>
                <a:ext cx="11750722" cy="4858603"/>
              </a:xfrm>
              <a:blipFill rotWithShape="1">
                <a:blip r:embed="rId3"/>
                <a:stretch>
                  <a:fillRect l="-934"/>
                </a:stretch>
              </a:blipFill>
            </p:spPr>
            <p:txBody>
              <a:bodyPr/>
              <a:lstStyle/>
              <a:p>
                <a:r>
                  <a:rPr lang="en-US">
                    <a:noFill/>
                  </a:rPr>
                  <a:t> </a:t>
                </a:r>
              </a:p>
            </p:txBody>
          </p:sp>
        </mc:Fallback>
      </mc:AlternateContent>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2371"/>
            <a:ext cx="121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wafaa\Desktop\Mi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598" y="4145109"/>
            <a:ext cx="5769943" cy="14368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48860" y="3940193"/>
            <a:ext cx="1340501" cy="646331"/>
          </a:xfrm>
          <a:prstGeom prst="rect">
            <a:avLst/>
          </a:prstGeom>
          <a:noFill/>
        </p:spPr>
        <p:txBody>
          <a:bodyPr wrap="square" rtlCol="0">
            <a:spAutoFit/>
          </a:bodyPr>
          <a:lstStyle/>
          <a:p>
            <a:r>
              <a:rPr lang="en-US" dirty="0" smtClean="0">
                <a:solidFill>
                  <a:prstClr val="black"/>
                </a:solidFill>
              </a:rPr>
              <a:t>Intracranial  xenograft</a:t>
            </a:r>
            <a:endParaRPr lang="en-US" dirty="0">
              <a:solidFill>
                <a:prstClr val="black"/>
              </a:solidFill>
            </a:endParaRPr>
          </a:p>
        </p:txBody>
      </p:sp>
    </p:spTree>
    <p:extLst>
      <p:ext uri="{BB962C8B-B14F-4D97-AF65-F5344CB8AC3E}">
        <p14:creationId xmlns:p14="http://schemas.microsoft.com/office/powerpoint/2010/main" val="830903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45" y="2"/>
            <a:ext cx="10515600" cy="972355"/>
          </a:xfrm>
        </p:spPr>
        <p:txBody>
          <a:bodyPr/>
          <a:lstStyle/>
          <a:p>
            <a:pPr algn="ctr"/>
            <a:r>
              <a:rPr lang="en-US" b="1" dirty="0"/>
              <a:t>Data Description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5661" y="914401"/>
                <a:ext cx="11709779" cy="5254389"/>
              </a:xfrm>
            </p:spPr>
            <p:txBody>
              <a:bodyPr>
                <a:normAutofit/>
              </a:bodyPr>
              <a:lstStyle/>
              <a:p>
                <a:pPr marL="0" indent="0">
                  <a:buNone/>
                </a:pPr>
                <a:r>
                  <a:rPr lang="en-US" dirty="0" smtClean="0"/>
                  <a:t>Training dataset : </a:t>
                </a:r>
              </a:p>
              <a:p>
                <a:pPr>
                  <a:buFont typeface="Wingdings" panose="05000000000000000000" pitchFamily="2" charset="2"/>
                  <a:buChar char="§"/>
                </a:pPr>
                <a:r>
                  <a:rPr lang="en-US" dirty="0" smtClean="0"/>
                  <a:t>Time-Series MRI brain scans </a:t>
                </a:r>
                <a:r>
                  <a:rPr lang="en-US" dirty="0"/>
                  <a:t>showing the progress of glioblastoma over different time </a:t>
                </a:r>
                <a:r>
                  <a:rPr lang="en-US" dirty="0" smtClean="0"/>
                  <a:t>points  (</a:t>
                </a:r>
                <a14:m>
                  <m:oMath xmlns:m="http://schemas.openxmlformats.org/officeDocument/2006/math">
                    <m:r>
                      <a:rPr lang="en-US" i="1" smtClean="0">
                        <a:latin typeface="Cambria Math"/>
                        <a:ea typeface="Cambria Math"/>
                      </a:rPr>
                      <m:t>≈</m:t>
                    </m:r>
                    <m:r>
                      <a:rPr lang="en-US" b="0" i="1" smtClean="0">
                        <a:latin typeface="Cambria Math"/>
                        <a:ea typeface="Cambria Math"/>
                      </a:rPr>
                      <m:t> </m:t>
                    </m:r>
                  </m:oMath>
                </a14:m>
                <a:r>
                  <a:rPr lang="en-US" dirty="0" smtClean="0"/>
                  <a:t>60 000 images)</a:t>
                </a:r>
              </a:p>
              <a:p>
                <a:pPr>
                  <a:buFont typeface="Wingdings" panose="05000000000000000000" pitchFamily="2" charset="2"/>
                  <a:buChar char="§"/>
                </a:pPr>
                <a:r>
                  <a:rPr lang="en-US" dirty="0" smtClean="0"/>
                  <a:t>Data collected on :</a:t>
                </a:r>
              </a:p>
              <a:p>
                <a:pPr lvl="1">
                  <a:buFont typeface="Wingdings" panose="05000000000000000000" pitchFamily="2" charset="2"/>
                  <a:buChar char="§"/>
                </a:pPr>
                <a:r>
                  <a:rPr lang="en-US" dirty="0" smtClean="0"/>
                  <a:t>9/25/2009   (stage 1) used as Baseline</a:t>
                </a:r>
                <a:endParaRPr lang="en-US" dirty="0"/>
              </a:p>
              <a:p>
                <a:pPr lvl="1">
                  <a:buFont typeface="Wingdings" panose="05000000000000000000" pitchFamily="2" charset="2"/>
                  <a:buChar char="§"/>
                </a:pPr>
                <a:r>
                  <a:rPr lang="en-US" dirty="0" smtClean="0"/>
                  <a:t>10/02/2009 (stage 2)</a:t>
                </a:r>
              </a:p>
              <a:p>
                <a:pPr lvl="1">
                  <a:buFont typeface="Wingdings" panose="05000000000000000000" pitchFamily="2" charset="2"/>
                  <a:buChar char="§"/>
                </a:pPr>
                <a:r>
                  <a:rPr lang="en-US" dirty="0" smtClean="0"/>
                  <a:t>10/09/2009 (stage 3)</a:t>
                </a:r>
              </a:p>
              <a:p>
                <a:pPr lvl="1">
                  <a:buFont typeface="Wingdings" panose="05000000000000000000" pitchFamily="2" charset="2"/>
                  <a:buChar char="§"/>
                </a:pPr>
                <a:r>
                  <a:rPr lang="en-US" dirty="0" smtClean="0"/>
                  <a:t>10/16/2009 (stage 4)</a:t>
                </a:r>
              </a:p>
              <a:p>
                <a:pPr lvl="1">
                  <a:buFont typeface="Wingdings" panose="05000000000000000000" pitchFamily="2" charset="2"/>
                  <a:buChar char="§"/>
                </a:pPr>
                <a:endParaRPr lang="en-US" dirty="0" smtClean="0"/>
              </a:p>
              <a:p>
                <a:pPr>
                  <a:buFont typeface="Wingdings" panose="05000000000000000000" pitchFamily="2" charset="2"/>
                  <a:buChar char="§"/>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oMath>
                </a14:m>
                <a:r>
                  <a:rPr lang="en-US" dirty="0" smtClean="0">
                    <a:latin typeface="Cambria Math"/>
                  </a:rPr>
                  <a:t>and </a:t>
                </a:r>
                <a14:m>
                  <m:oMath xmlns:m="http://schemas.openxmlformats.org/officeDocument/2006/math">
                    <m:sSub>
                      <m:sSubPr>
                        <m:ctrlPr>
                          <a:rPr lang="en-US" i="1">
                            <a:latin typeface="Cambria Math" panose="02040503050406030204" pitchFamily="18" charset="0"/>
                          </a:rPr>
                        </m:ctrlPr>
                      </m:sSubPr>
                      <m:e>
                        <m:r>
                          <a:rPr lang="en-US" i="1">
                            <a:latin typeface="Cambria Math"/>
                          </a:rPr>
                          <m:t>𝑇</m:t>
                        </m:r>
                      </m:e>
                      <m:sub>
                        <m:r>
                          <a:rPr lang="en-US" b="0" i="1" smtClean="0">
                            <a:latin typeface="Cambria Math"/>
                          </a:rPr>
                          <m:t>2</m:t>
                        </m:r>
                      </m:sub>
                    </m:sSub>
                    <m:r>
                      <a:rPr lang="en-US" i="1">
                        <a:latin typeface="Cambria Math"/>
                      </a:rPr>
                      <m:t> </m:t>
                    </m:r>
                  </m:oMath>
                </a14:m>
                <a:r>
                  <a:rPr lang="en-US" dirty="0" smtClean="0">
                    <a:latin typeface="Cambria Math"/>
                  </a:rPr>
                  <a:t>weighted sequences are used </a:t>
                </a:r>
                <a:endParaRPr lang="en-US" i="1" dirty="0" smtClean="0">
                  <a:latin typeface="Cambria Math"/>
                </a:endParaRPr>
              </a:p>
              <a:p>
                <a:pPr>
                  <a:buFont typeface="Wingdings" panose="05000000000000000000" pitchFamily="2" charset="2"/>
                  <a:buChar char="§"/>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5661" y="914401"/>
                <a:ext cx="11709779" cy="5254389"/>
              </a:xfrm>
              <a:blipFill rotWithShape="1">
                <a:blip r:embed="rId3"/>
                <a:stretch>
                  <a:fillRect l="-1041" t="-1856"/>
                </a:stretch>
              </a:blipFill>
            </p:spPr>
            <p:txBody>
              <a:bodyPr/>
              <a:lstStyle/>
              <a:p>
                <a:r>
                  <a:rPr lang="en-US">
                    <a:noFill/>
                  </a:rPr>
                  <a:t> </a:t>
                </a:r>
              </a:p>
            </p:txBody>
          </p:sp>
        </mc:Fallback>
      </mc:AlternateContent>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42371"/>
            <a:ext cx="121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3947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07" y="163778"/>
            <a:ext cx="10515600" cy="972355"/>
          </a:xfrm>
        </p:spPr>
        <p:txBody>
          <a:bodyPr>
            <a:noAutofit/>
          </a:bodyPr>
          <a:lstStyle/>
          <a:p>
            <a:pPr algn="ctr"/>
            <a:r>
              <a:rPr lang="en-US" sz="3200" dirty="0">
                <a:latin typeface="Times New Roman"/>
                <a:ea typeface="Times New Roman"/>
              </a:rPr>
              <a:t>Montage of T</a:t>
            </a:r>
            <a:r>
              <a:rPr lang="en-US" sz="3200" baseline="-25000" dirty="0">
                <a:latin typeface="Times New Roman"/>
                <a:ea typeface="Times New Roman"/>
              </a:rPr>
              <a:t>2</a:t>
            </a:r>
            <a:r>
              <a:rPr lang="en-US" sz="3200" dirty="0">
                <a:latin typeface="Times New Roman"/>
                <a:ea typeface="Times New Roman"/>
              </a:rPr>
              <a:t> weighted rat brain MRI scans collected </a:t>
            </a:r>
            <a:r>
              <a:rPr lang="en-US" sz="3200" dirty="0" smtClean="0">
                <a:latin typeface="Times New Roman"/>
                <a:ea typeface="Times New Roman"/>
              </a:rPr>
              <a:t>on 10/16/2009</a:t>
            </a:r>
            <a:endParaRPr lang="en-US" sz="3200" b="1"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42371"/>
            <a:ext cx="121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Users\wafaa\Desktop\montage10_16.png"/>
          <p:cNvPicPr/>
          <p:nvPr/>
        </p:nvPicPr>
        <p:blipFill>
          <a:blip r:embed="rId4">
            <a:extLst>
              <a:ext uri="{28A0092B-C50C-407E-A947-70E740481C1C}">
                <a14:useLocalDpi xmlns:a14="http://schemas.microsoft.com/office/drawing/2010/main" val="0"/>
              </a:ext>
            </a:extLst>
          </a:blip>
          <a:srcRect/>
          <a:stretch>
            <a:fillRect/>
          </a:stretch>
        </p:blipFill>
        <p:spPr bwMode="auto">
          <a:xfrm>
            <a:off x="2180083" y="1387309"/>
            <a:ext cx="7468884" cy="4699592"/>
          </a:xfrm>
          <a:prstGeom prst="rect">
            <a:avLst/>
          </a:prstGeom>
          <a:noFill/>
          <a:ln>
            <a:noFill/>
          </a:ln>
        </p:spPr>
      </p:pic>
    </p:spTree>
    <p:extLst>
      <p:ext uri="{BB962C8B-B14F-4D97-AF65-F5344CB8AC3E}">
        <p14:creationId xmlns:p14="http://schemas.microsoft.com/office/powerpoint/2010/main" val="2892389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Winter</Template>
  <TotalTime>2177</TotalTime>
  <Words>3170</Words>
  <Application>Microsoft Office PowerPoint</Application>
  <PresentationFormat>Widescreen</PresentationFormat>
  <Paragraphs>648</Paragraphs>
  <Slides>57</Slides>
  <Notes>41</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57</vt:i4>
      </vt:variant>
    </vt:vector>
  </HeadingPairs>
  <TitlesOfParts>
    <vt:vector size="68" baseType="lpstr">
      <vt:lpstr>Arial</vt:lpstr>
      <vt:lpstr>Calibri</vt:lpstr>
      <vt:lpstr>Calibri Light</vt:lpstr>
      <vt:lpstr>Cambria Math</vt:lpstr>
      <vt:lpstr>Times New Roman</vt:lpstr>
      <vt:lpstr>Wingdings</vt:lpstr>
      <vt:lpstr>Office Theme</vt:lpstr>
      <vt:lpstr>1_Office Theme</vt:lpstr>
      <vt:lpstr>2_Office Theme</vt:lpstr>
      <vt:lpstr>3_Office Theme</vt:lpstr>
      <vt:lpstr>Document</vt:lpstr>
      <vt:lpstr>PCA Based Tumor Classification Algorithm  And Dynamical  Modeling Of Tumor Decay </vt:lpstr>
      <vt:lpstr>Outline</vt:lpstr>
      <vt:lpstr>Contributions</vt:lpstr>
      <vt:lpstr>Motivation</vt:lpstr>
      <vt:lpstr>Needs in Neuro-Oncology &amp; Our Research</vt:lpstr>
      <vt:lpstr>Research Background</vt:lpstr>
      <vt:lpstr>MRI Experiment</vt:lpstr>
      <vt:lpstr>Data Description </vt:lpstr>
      <vt:lpstr>Montage of T2 weighted rat brain MRI scans collected on 10/16/2009</vt:lpstr>
      <vt:lpstr>Anti-Angiogenic Virotherapy with VB-111 </vt:lpstr>
      <vt:lpstr>PowerPoint Presentation</vt:lpstr>
      <vt:lpstr> PCA based Tumor Stage Classification System  </vt:lpstr>
      <vt:lpstr>MRI Pre-processing Stage</vt:lpstr>
      <vt:lpstr>Example of set of tumor ROI images used in the training matrix A at stage 4</vt:lpstr>
      <vt:lpstr>Applying PCA on Tumor ROI images</vt:lpstr>
      <vt:lpstr>Top 10 EigenTumors</vt:lpstr>
      <vt:lpstr>Inverse Euclidean Classifier</vt:lpstr>
      <vt:lpstr>Classification of the stage of an unknown tumor</vt:lpstr>
      <vt:lpstr>Example:  Recognition and classification of an unknown tumor based on the detection score 0.87</vt:lpstr>
      <vt:lpstr>                          Classifier Performance</vt:lpstr>
      <vt:lpstr>Needs in Neuro-Oncology &amp; Our Research</vt:lpstr>
      <vt:lpstr>Phase 1 study Results</vt:lpstr>
      <vt:lpstr>Proposed Mathematical Model -Key Components-</vt:lpstr>
      <vt:lpstr> Therapeutic Protein Fas-c </vt:lpstr>
      <vt:lpstr>PowerPoint Presentation</vt:lpstr>
      <vt:lpstr>Goal</vt:lpstr>
      <vt:lpstr>Mathematical Models developed under  different biological scales </vt:lpstr>
      <vt:lpstr>Interaction Diagram</vt:lpstr>
      <vt:lpstr>Mathematical Model with Therapy</vt:lpstr>
      <vt:lpstr>Effector Cells Dynamics</vt:lpstr>
      <vt:lpstr>Michaelis-Menten Equation</vt:lpstr>
      <vt:lpstr>Tumor Cells Dynamics</vt:lpstr>
      <vt:lpstr>TNF-α Dynamics</vt:lpstr>
      <vt:lpstr>Fas-c Dynamics</vt:lpstr>
      <vt:lpstr>Parameter Values </vt:lpstr>
      <vt:lpstr>Parameter Values (cont’d) </vt:lpstr>
      <vt:lpstr>Case 1:  Stability Analysis without VB-111 virotherapy</vt:lpstr>
      <vt:lpstr>Stability of Equilibrium Points</vt:lpstr>
      <vt:lpstr>Stability of Equilibrium Points</vt:lpstr>
      <vt:lpstr>Biologically realistic equilibrium points  </vt:lpstr>
      <vt:lpstr>Tumor persistent equilibrium </vt:lpstr>
      <vt:lpstr>Parameter Sensitivity Analysis</vt:lpstr>
      <vt:lpstr>PowerPoint Presentation</vt:lpstr>
      <vt:lpstr>PowerPoint Presentation</vt:lpstr>
      <vt:lpstr>Case 2:  Stability Analysis with VB-111 virotherapy</vt:lpstr>
      <vt:lpstr>Equilibrium Points</vt:lpstr>
      <vt:lpstr>Stability of Equilibrium Points</vt:lpstr>
      <vt:lpstr>Coexisting small tumor equilibrium</vt:lpstr>
      <vt:lpstr>Rise of the therapeutic protein Fas-c</vt:lpstr>
      <vt:lpstr>Effect of killing rate β of Fas-c on cell dynamics </vt:lpstr>
      <vt:lpstr>Comparison of System Dynamics </vt:lpstr>
      <vt:lpstr>Conclusions</vt:lpstr>
      <vt:lpstr>Conclusions</vt:lpstr>
      <vt:lpstr>Future Work</vt:lpstr>
      <vt:lpstr>PowerPoint Presentation</vt:lpstr>
      <vt:lpstr> Thanks to:</vt:lpstr>
      <vt:lpstr>PowerPoint Presentation</vt:lpstr>
    </vt:vector>
  </TitlesOfParts>
  <Company>Trinity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Daali, Amy</dc:creator>
  <cp:lastModifiedBy>wafa</cp:lastModifiedBy>
  <cp:revision>670</cp:revision>
  <cp:lastPrinted>2015-04-17T16:56:14Z</cp:lastPrinted>
  <dcterms:created xsi:type="dcterms:W3CDTF">2014-11-12T21:15:27Z</dcterms:created>
  <dcterms:modified xsi:type="dcterms:W3CDTF">2015-12-29T20:40:30Z</dcterms:modified>
</cp:coreProperties>
</file>