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4" r:id="rId24"/>
    <p:sldId id="295" r:id="rId25"/>
    <p:sldId id="296" r:id="rId26"/>
    <p:sldId id="297" r:id="rId27"/>
    <p:sldId id="298" r:id="rId28"/>
    <p:sldId id="299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Light" panose="02000000000000000000" pitchFamily="2" charset="0"/>
      <p:regular r:id="rId41"/>
      <p:bold r:id="rId42"/>
      <p:italic r:id="rId43"/>
      <p:boldItalic r:id="rId44"/>
    </p:embeddedFont>
    <p:embeddedFont>
      <p:font typeface="Roboto Medium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AA2244-59ED-49CF-9DA3-5E11572A4DD2}">
  <a:tblStyle styleId="{DEAA2244-59ED-49CF-9DA3-5E11572A4D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79019e6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79019e6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117bafc4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2117bafc4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af33132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1af33132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117bafc4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2117bafc4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117bafc4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117bafc4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2117bafc44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2117bafc44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2117bafc44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2117bafc44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117bafc44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2117bafc44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2117bafc44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2117bafc44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2117bafc44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2117bafc44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2117bafc44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2117bafc44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117bafc4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117bafc4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2117bafc44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2117bafc44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2117bafc44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2117bafc44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1af33132c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1af33132c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af33132c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af33132c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6786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af33132c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af33132c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455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af33132c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af33132c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248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af33132c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af33132c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127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af33132c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af33132c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46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af33132c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af33132c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4169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2117bafc44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2117bafc44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117bafc44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117bafc44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21821cb1f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21821cb1f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21821cb1f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21821cb1f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21821cb1f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21821cb1f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2117bafc44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2117bafc44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f79019e609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f79019e609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117bafc44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117bafc44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117bafc44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117bafc44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117bafc4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117bafc4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117bafc4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117bafc4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117bafc4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117bafc4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117bafc4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2117bafc44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74700" y="943650"/>
            <a:ext cx="8520600" cy="14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zh-CN" sz="2200"/>
              <a:t>End-to-End Speech Recognition from Federated Acoustic Models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38" y="4391997"/>
            <a:ext cx="499302" cy="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322" y="4373206"/>
            <a:ext cx="540400" cy="66667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93700" y="2376900"/>
            <a:ext cx="7482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Yan Gao, Titouan Parcollet, Salah Zaiem, Javier Fernandez-Marques, Pedro P. B. de Gusm</a:t>
            </a:r>
            <a:r>
              <a:rPr lang="zh-CN" sz="1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ã</a:t>
            </a:r>
            <a:r>
              <a:rPr lang="zh-CN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o, Daniel J. Beutel, Nicholas D. Lane</a:t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l="11395" t="11518" r="10497" b="11687"/>
          <a:stretch/>
        </p:blipFill>
        <p:spPr>
          <a:xfrm>
            <a:off x="2405475" y="4373200"/>
            <a:ext cx="663111" cy="66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0025" y="4376025"/>
            <a:ext cx="663100" cy="6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50925" y="4393024"/>
            <a:ext cx="712600" cy="6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22"/>
          <p:cNvSpPr txBox="1"/>
          <p:nvPr/>
        </p:nvSpPr>
        <p:spPr>
          <a:xfrm>
            <a:off x="2059225" y="2105900"/>
            <a:ext cx="4853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>
                <a:latin typeface="Roboto"/>
                <a:ea typeface="Roboto"/>
                <a:cs typeface="Roboto"/>
                <a:sym typeface="Roboto"/>
              </a:rPr>
              <a:t>What are the Challenges of ASR in FL?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22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3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Challenges of ASR in FL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3"/>
          <p:cNvSpPr txBox="1"/>
          <p:nvPr/>
        </p:nvSpPr>
        <p:spPr>
          <a:xfrm>
            <a:off x="1574925" y="1211025"/>
            <a:ext cx="63702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Non independent and identically distributed data (non-IID) in FL environments.</a:t>
            </a:r>
            <a:r>
              <a:rPr lang="zh-CN" sz="1600">
                <a:solidFill>
                  <a:srgbClr val="0000FF"/>
                </a:solidFill>
              </a:rPr>
              <a:t>  </a:t>
            </a:r>
            <a:r>
              <a:rPr lang="zh-CN" sz="16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4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24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Challenges of ASR in FL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24"/>
          <p:cNvSpPr txBox="1"/>
          <p:nvPr/>
        </p:nvSpPr>
        <p:spPr>
          <a:xfrm>
            <a:off x="1574925" y="1211025"/>
            <a:ext cx="6370200" cy="1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Non independent and identically distributed data (non-IID) in FL environments.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301" name="Google Shape;301;p24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  <p:sp>
        <p:nvSpPr>
          <p:cNvPr id="302" name="Google Shape;302;p24"/>
          <p:cNvSpPr txBox="1"/>
          <p:nvPr/>
        </p:nvSpPr>
        <p:spPr>
          <a:xfrm>
            <a:off x="3495000" y="1515800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different acoustic environments, words being spoken, microphones.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5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25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Challenges of ASR in FL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25"/>
          <p:cNvSpPr txBox="1"/>
          <p:nvPr/>
        </p:nvSpPr>
        <p:spPr>
          <a:xfrm>
            <a:off x="1574925" y="1211025"/>
            <a:ext cx="6370200" cy="20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Non independent and identically distributed data (non-IID) in FL environments.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●"/>
            </a:pPr>
            <a:r>
              <a:rPr lang="zh-CN" sz="1600">
                <a:solidFill>
                  <a:srgbClr val="0000FF"/>
                </a:solidFill>
              </a:rPr>
              <a:t>SOTA ASR models are computationally intensive and not suited for the on-device training phases of FL.</a:t>
            </a:r>
            <a:endParaRPr sz="1600">
              <a:solidFill>
                <a:srgbClr val="0000FF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311" name="Google Shape;311;p25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  <p:sp>
        <p:nvSpPr>
          <p:cNvPr id="312" name="Google Shape;312;p25"/>
          <p:cNvSpPr txBox="1"/>
          <p:nvPr/>
        </p:nvSpPr>
        <p:spPr>
          <a:xfrm>
            <a:off x="3495000" y="1515800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different acoustic environments, words being spoken, microphones.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6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26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Challenges of ASR in FL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26"/>
          <p:cNvSpPr txBox="1"/>
          <p:nvPr/>
        </p:nvSpPr>
        <p:spPr>
          <a:xfrm>
            <a:off x="1574925" y="1211025"/>
            <a:ext cx="63702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Non independent and identically distributed data (non-IID) in FL environments.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SOTA ASR models are computationally intensive and not suited for the on-device training phases of FL.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●"/>
            </a:pPr>
            <a:r>
              <a:rPr lang="zh-CN" sz="1600">
                <a:solidFill>
                  <a:srgbClr val="0000FF"/>
                </a:solidFill>
              </a:rPr>
              <a:t>ASR training is difficult and very sensitive during early stages of optimisation.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321" name="Google Shape;321;p26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  <p:sp>
        <p:nvSpPr>
          <p:cNvPr id="322" name="Google Shape;322;p26"/>
          <p:cNvSpPr txBox="1"/>
          <p:nvPr/>
        </p:nvSpPr>
        <p:spPr>
          <a:xfrm>
            <a:off x="3495000" y="1515800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different acoustic environments, words being spoken, microphones.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7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27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Challenges of ASR in FL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27"/>
          <p:cNvSpPr txBox="1"/>
          <p:nvPr/>
        </p:nvSpPr>
        <p:spPr>
          <a:xfrm>
            <a:off x="1574925" y="1211025"/>
            <a:ext cx="63702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Non independent and identically distributed data (non-IID) in FL environments.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SOTA ASR models are computationally intensive and not suited for the on-device training phases of FL.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ASR training is difficult and very sensitive during early stages of optimisation.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31" name="Google Shape;331;p27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  <p:sp>
        <p:nvSpPr>
          <p:cNvPr id="332" name="Google Shape;332;p27"/>
          <p:cNvSpPr txBox="1"/>
          <p:nvPr/>
        </p:nvSpPr>
        <p:spPr>
          <a:xfrm>
            <a:off x="3495000" y="1515800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different acoustic environments, words being spoken, microphones.</a:t>
            </a:r>
            <a:endParaRPr/>
          </a:p>
        </p:txBody>
      </p:sp>
      <p:sp>
        <p:nvSpPr>
          <p:cNvPr id="333" name="Google Shape;333;p27"/>
          <p:cNvSpPr txBox="1"/>
          <p:nvPr/>
        </p:nvSpPr>
        <p:spPr>
          <a:xfrm>
            <a:off x="3418800" y="3153925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due to the complexity of learning a proper alignment.</a:t>
            </a: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8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28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Challenges of ASR in FL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28"/>
          <p:cNvSpPr txBox="1"/>
          <p:nvPr/>
        </p:nvSpPr>
        <p:spPr>
          <a:xfrm>
            <a:off x="1574925" y="1211025"/>
            <a:ext cx="63702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Non independent and identically distributed data (non-IID) in FL environments.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SOTA ASR models are computationally intensive and not suited for the on-device training phases of FL.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ASR training is difficult and very sensitive during early stages of optimisation.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42" name="Google Shape;342;p28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  <p:sp>
        <p:nvSpPr>
          <p:cNvPr id="343" name="Google Shape;343;p28"/>
          <p:cNvSpPr txBox="1"/>
          <p:nvPr/>
        </p:nvSpPr>
        <p:spPr>
          <a:xfrm>
            <a:off x="3495000" y="1515800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different acoustic environments, words being spoken, microphones.</a:t>
            </a:r>
            <a:endParaRPr/>
          </a:p>
        </p:txBody>
      </p:sp>
      <p:sp>
        <p:nvSpPr>
          <p:cNvPr id="344" name="Google Shape;344;p28"/>
          <p:cNvSpPr txBox="1"/>
          <p:nvPr/>
        </p:nvSpPr>
        <p:spPr>
          <a:xfrm>
            <a:off x="3418800" y="3153925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due to the complexity of learning a proper alignment.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28"/>
          <p:cNvSpPr txBox="1"/>
          <p:nvPr/>
        </p:nvSpPr>
        <p:spPr>
          <a:xfrm>
            <a:off x="3141600" y="3645725"/>
            <a:ext cx="5543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— Very challenging to train ASR models in FL from scratch.</a:t>
            </a:r>
            <a:endParaRPr sz="16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9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29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Speech Recognition from Federated Acoustic Model 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29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4</a:t>
            </a:r>
            <a:endParaRPr sz="1100"/>
          </a:p>
        </p:txBody>
      </p:sp>
      <p:grpSp>
        <p:nvGrpSpPr>
          <p:cNvPr id="354" name="Google Shape;354;p29"/>
          <p:cNvGrpSpPr/>
          <p:nvPr/>
        </p:nvGrpSpPr>
        <p:grpSpPr>
          <a:xfrm>
            <a:off x="1997400" y="778363"/>
            <a:ext cx="6333975" cy="4112838"/>
            <a:chOff x="1997400" y="702163"/>
            <a:chExt cx="6333975" cy="4112838"/>
          </a:xfrm>
        </p:grpSpPr>
        <p:cxnSp>
          <p:nvCxnSpPr>
            <p:cNvPr id="355" name="Google Shape;355;p29"/>
            <p:cNvCxnSpPr/>
            <p:nvPr/>
          </p:nvCxnSpPr>
          <p:spPr>
            <a:xfrm rot="10800000">
              <a:off x="5136050" y="2351763"/>
              <a:ext cx="1287900" cy="3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56" name="Google Shape;356;p29"/>
            <p:cNvSpPr txBox="1"/>
            <p:nvPr/>
          </p:nvSpPr>
          <p:spPr>
            <a:xfrm>
              <a:off x="5841975" y="2571750"/>
              <a:ext cx="2489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Centralized pre-trained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357;p29"/>
            <p:cNvSpPr txBox="1"/>
            <p:nvPr/>
          </p:nvSpPr>
          <p:spPr>
            <a:xfrm>
              <a:off x="5293400" y="2072588"/>
              <a:ext cx="128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Initialization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8" name="Google Shape;358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24700" y="2054164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9" name="Google Shape;359;p29"/>
            <p:cNvCxnSpPr/>
            <p:nvPr/>
          </p:nvCxnSpPr>
          <p:spPr>
            <a:xfrm>
              <a:off x="2554075" y="14716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360" name="Google Shape;360;p29"/>
            <p:cNvCxnSpPr/>
            <p:nvPr/>
          </p:nvCxnSpPr>
          <p:spPr>
            <a:xfrm>
              <a:off x="3778025" y="14928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361" name="Google Shape;361;p29"/>
            <p:cNvCxnSpPr/>
            <p:nvPr/>
          </p:nvCxnSpPr>
          <p:spPr>
            <a:xfrm flipH="1">
              <a:off x="4570463" y="14950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362" name="Google Shape;362;p29"/>
            <p:cNvCxnSpPr/>
            <p:nvPr/>
          </p:nvCxnSpPr>
          <p:spPr>
            <a:xfrm rot="10800000" flipH="1">
              <a:off x="4973700" y="15140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363" name="Google Shape;363;p29"/>
            <p:cNvSpPr txBox="1"/>
            <p:nvPr/>
          </p:nvSpPr>
          <p:spPr>
            <a:xfrm>
              <a:off x="3984500" y="25383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64" name="Google Shape;364;p29"/>
            <p:cNvCxnSpPr/>
            <p:nvPr/>
          </p:nvCxnSpPr>
          <p:spPr>
            <a:xfrm>
              <a:off x="4344650" y="28521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65" name="Google Shape;365;p29"/>
            <p:cNvSpPr txBox="1"/>
            <p:nvPr/>
          </p:nvSpPr>
          <p:spPr>
            <a:xfrm>
              <a:off x="3714350" y="3162650"/>
              <a:ext cx="1264200" cy="36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Aggregation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66" name="Google Shape;366;p29"/>
            <p:cNvCxnSpPr/>
            <p:nvPr/>
          </p:nvCxnSpPr>
          <p:spPr>
            <a:xfrm>
              <a:off x="4344650" y="35628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367" name="Google Shape;367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97400" y="8587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91100" y="8542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626475" y="7562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4513" y="7021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76550" y="8544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05225" y="8067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84475" y="39042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29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222675" y="7972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83825" y="7021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2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568200" y="20622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29"/>
            <p:cNvSpPr txBox="1"/>
            <p:nvPr/>
          </p:nvSpPr>
          <p:spPr>
            <a:xfrm>
              <a:off x="3714350" y="44457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8" name="Google Shape;378;p29"/>
          <p:cNvSpPr/>
          <p:nvPr/>
        </p:nvSpPr>
        <p:spPr>
          <a:xfrm>
            <a:off x="5358100" y="2078850"/>
            <a:ext cx="2829900" cy="9186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3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Speech Recognition from Federated Acoustic Model 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3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5</a:t>
            </a:r>
            <a:endParaRPr sz="1100"/>
          </a:p>
        </p:txBody>
      </p:sp>
      <p:grpSp>
        <p:nvGrpSpPr>
          <p:cNvPr id="387" name="Google Shape;387;p30"/>
          <p:cNvGrpSpPr/>
          <p:nvPr/>
        </p:nvGrpSpPr>
        <p:grpSpPr>
          <a:xfrm>
            <a:off x="1997400" y="778363"/>
            <a:ext cx="6333975" cy="4353238"/>
            <a:chOff x="1997400" y="702163"/>
            <a:chExt cx="6333975" cy="4353238"/>
          </a:xfrm>
        </p:grpSpPr>
        <p:cxnSp>
          <p:nvCxnSpPr>
            <p:cNvPr id="388" name="Google Shape;388;p30"/>
            <p:cNvCxnSpPr/>
            <p:nvPr/>
          </p:nvCxnSpPr>
          <p:spPr>
            <a:xfrm>
              <a:off x="4344650" y="38676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9" name="Google Shape;389;p30"/>
            <p:cNvSpPr txBox="1"/>
            <p:nvPr/>
          </p:nvSpPr>
          <p:spPr>
            <a:xfrm>
              <a:off x="3778025" y="46861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0" name="Google Shape;390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84475" y="42090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Google Shape;391;p30"/>
            <p:cNvSpPr txBox="1"/>
            <p:nvPr/>
          </p:nvSpPr>
          <p:spPr>
            <a:xfrm>
              <a:off x="3531500" y="3162975"/>
              <a:ext cx="1629900" cy="6927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Roboto"/>
                  <a:ea typeface="Roboto"/>
                  <a:cs typeface="Roboto"/>
                  <a:sym typeface="Roboto"/>
                </a:rPr>
                <a:t>Weighted Aggregation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Roboto"/>
                  <a:ea typeface="Roboto"/>
                  <a:cs typeface="Roboto"/>
                  <a:sym typeface="Roboto"/>
                </a:rPr>
                <a:t>(FedAvg, loss-based, </a:t>
              </a:r>
              <a:r>
                <a:rPr lang="zh-CN" sz="1100">
                  <a:latin typeface="Roboto Medium"/>
                  <a:ea typeface="Roboto Medium"/>
                  <a:cs typeface="Roboto Medium"/>
                  <a:sym typeface="Roboto Medium"/>
                </a:rPr>
                <a:t>WER-based</a:t>
              </a:r>
              <a:r>
                <a:rPr lang="zh-CN" sz="11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92" name="Google Shape;392;p30"/>
            <p:cNvCxnSpPr/>
            <p:nvPr/>
          </p:nvCxnSpPr>
          <p:spPr>
            <a:xfrm rot="10800000">
              <a:off x="5136050" y="2351763"/>
              <a:ext cx="1287900" cy="3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93" name="Google Shape;393;p30"/>
            <p:cNvSpPr txBox="1"/>
            <p:nvPr/>
          </p:nvSpPr>
          <p:spPr>
            <a:xfrm>
              <a:off x="5841975" y="2571750"/>
              <a:ext cx="2489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Centralized pre-trained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4" name="Google Shape;394;p30"/>
            <p:cNvSpPr txBox="1"/>
            <p:nvPr/>
          </p:nvSpPr>
          <p:spPr>
            <a:xfrm>
              <a:off x="5293400" y="2072588"/>
              <a:ext cx="128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Initialization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5" name="Google Shape;395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24700" y="2054164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6" name="Google Shape;396;p30"/>
            <p:cNvCxnSpPr/>
            <p:nvPr/>
          </p:nvCxnSpPr>
          <p:spPr>
            <a:xfrm>
              <a:off x="2554075" y="14716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397" name="Google Shape;397;p30"/>
            <p:cNvCxnSpPr/>
            <p:nvPr/>
          </p:nvCxnSpPr>
          <p:spPr>
            <a:xfrm>
              <a:off x="3778025" y="14928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398" name="Google Shape;398;p30"/>
            <p:cNvCxnSpPr/>
            <p:nvPr/>
          </p:nvCxnSpPr>
          <p:spPr>
            <a:xfrm flipH="1">
              <a:off x="4570463" y="14950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399" name="Google Shape;399;p30"/>
            <p:cNvCxnSpPr/>
            <p:nvPr/>
          </p:nvCxnSpPr>
          <p:spPr>
            <a:xfrm rot="10800000" flipH="1">
              <a:off x="4973700" y="15140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400" name="Google Shape;400;p30"/>
            <p:cNvSpPr txBox="1"/>
            <p:nvPr/>
          </p:nvSpPr>
          <p:spPr>
            <a:xfrm>
              <a:off x="3984500" y="25383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01" name="Google Shape;401;p30"/>
            <p:cNvCxnSpPr/>
            <p:nvPr/>
          </p:nvCxnSpPr>
          <p:spPr>
            <a:xfrm>
              <a:off x="4344650" y="28521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402" name="Google Shape;402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97400" y="8587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91100" y="8542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626475" y="7562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4513" y="7021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3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76550" y="8544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05225" y="8067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30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222675" y="7972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83825" y="7021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3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568200" y="20622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1" name="Google Shape;411;p30"/>
          <p:cNvSpPr/>
          <p:nvPr/>
        </p:nvSpPr>
        <p:spPr>
          <a:xfrm>
            <a:off x="3533850" y="3232300"/>
            <a:ext cx="1629900" cy="7041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 txBox="1"/>
          <p:nvPr/>
        </p:nvSpPr>
        <p:spPr>
          <a:xfrm>
            <a:off x="5237350" y="3322750"/>
            <a:ext cx="290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latin typeface="Roboto Medium"/>
                <a:ea typeface="Roboto Medium"/>
                <a:cs typeface="Roboto Medium"/>
                <a:sym typeface="Roboto Medium"/>
              </a:rPr>
              <a:t>WER-based</a:t>
            </a:r>
            <a:r>
              <a:rPr lang="zh-CN" sz="1100">
                <a:latin typeface="Roboto"/>
                <a:ea typeface="Roboto"/>
                <a:cs typeface="Roboto"/>
                <a:sym typeface="Roboto"/>
              </a:rPr>
              <a:t> method is proposed by integrating the specificity of ASR to FL.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1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31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Speech Recognition from Federated Acoustic Model 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31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6</a:t>
            </a:r>
            <a:endParaRPr sz="1100"/>
          </a:p>
        </p:txBody>
      </p:sp>
      <p:grpSp>
        <p:nvGrpSpPr>
          <p:cNvPr id="421" name="Google Shape;421;p31"/>
          <p:cNvGrpSpPr/>
          <p:nvPr/>
        </p:nvGrpSpPr>
        <p:grpSpPr>
          <a:xfrm>
            <a:off x="2911800" y="778363"/>
            <a:ext cx="6333975" cy="4353238"/>
            <a:chOff x="1997400" y="702163"/>
            <a:chExt cx="6333975" cy="4353238"/>
          </a:xfrm>
        </p:grpSpPr>
        <p:cxnSp>
          <p:nvCxnSpPr>
            <p:cNvPr id="422" name="Google Shape;422;p31"/>
            <p:cNvCxnSpPr/>
            <p:nvPr/>
          </p:nvCxnSpPr>
          <p:spPr>
            <a:xfrm>
              <a:off x="4344650" y="38676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23" name="Google Shape;423;p31"/>
            <p:cNvSpPr txBox="1"/>
            <p:nvPr/>
          </p:nvSpPr>
          <p:spPr>
            <a:xfrm>
              <a:off x="3778025" y="46861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4" name="Google Shape;424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84475" y="42090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p31"/>
            <p:cNvSpPr txBox="1"/>
            <p:nvPr/>
          </p:nvSpPr>
          <p:spPr>
            <a:xfrm>
              <a:off x="3531500" y="3162975"/>
              <a:ext cx="1629900" cy="6927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Roboto"/>
                  <a:ea typeface="Roboto"/>
                  <a:cs typeface="Roboto"/>
                  <a:sym typeface="Roboto"/>
                </a:rPr>
                <a:t>Weighted Aggregation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Roboto"/>
                  <a:ea typeface="Roboto"/>
                  <a:cs typeface="Roboto"/>
                  <a:sym typeface="Roboto"/>
                </a:rPr>
                <a:t>(FedAvg, loss-based, </a:t>
              </a:r>
              <a:r>
                <a:rPr lang="zh-CN" sz="1100">
                  <a:latin typeface="Roboto Medium"/>
                  <a:ea typeface="Roboto Medium"/>
                  <a:cs typeface="Roboto Medium"/>
                  <a:sym typeface="Roboto Medium"/>
                </a:rPr>
                <a:t>WER-based</a:t>
              </a:r>
              <a:r>
                <a:rPr lang="zh-CN" sz="11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26" name="Google Shape;426;p31"/>
            <p:cNvCxnSpPr/>
            <p:nvPr/>
          </p:nvCxnSpPr>
          <p:spPr>
            <a:xfrm rot="10800000">
              <a:off x="5136050" y="2351763"/>
              <a:ext cx="1287900" cy="3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27" name="Google Shape;427;p31"/>
            <p:cNvSpPr txBox="1"/>
            <p:nvPr/>
          </p:nvSpPr>
          <p:spPr>
            <a:xfrm>
              <a:off x="5841975" y="2571750"/>
              <a:ext cx="2489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Centralized pre-trained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8" name="Google Shape;428;p31"/>
            <p:cNvSpPr txBox="1"/>
            <p:nvPr/>
          </p:nvSpPr>
          <p:spPr>
            <a:xfrm>
              <a:off x="5293400" y="2072588"/>
              <a:ext cx="128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Initialization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9" name="Google Shape;429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24700" y="2054164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0" name="Google Shape;430;p31"/>
            <p:cNvCxnSpPr/>
            <p:nvPr/>
          </p:nvCxnSpPr>
          <p:spPr>
            <a:xfrm>
              <a:off x="2554075" y="14716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431" name="Google Shape;431;p31"/>
            <p:cNvCxnSpPr/>
            <p:nvPr/>
          </p:nvCxnSpPr>
          <p:spPr>
            <a:xfrm>
              <a:off x="3778025" y="14928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432" name="Google Shape;432;p31"/>
            <p:cNvCxnSpPr/>
            <p:nvPr/>
          </p:nvCxnSpPr>
          <p:spPr>
            <a:xfrm flipH="1">
              <a:off x="4570463" y="14950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433" name="Google Shape;433;p31"/>
            <p:cNvCxnSpPr/>
            <p:nvPr/>
          </p:nvCxnSpPr>
          <p:spPr>
            <a:xfrm rot="10800000" flipH="1">
              <a:off x="4973700" y="15140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434" name="Google Shape;434;p31"/>
            <p:cNvSpPr txBox="1"/>
            <p:nvPr/>
          </p:nvSpPr>
          <p:spPr>
            <a:xfrm>
              <a:off x="3984500" y="25383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35" name="Google Shape;435;p31"/>
            <p:cNvCxnSpPr/>
            <p:nvPr/>
          </p:nvCxnSpPr>
          <p:spPr>
            <a:xfrm>
              <a:off x="4344650" y="28521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436" name="Google Shape;436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97400" y="8587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91100" y="8542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3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626475" y="7562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4513" y="7021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3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76550" y="8544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05225" y="8067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31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222675" y="7972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83825" y="7021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3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568200" y="20622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31"/>
          <p:cNvSpPr txBox="1"/>
          <p:nvPr/>
        </p:nvSpPr>
        <p:spPr>
          <a:xfrm>
            <a:off x="810375" y="2013025"/>
            <a:ext cx="128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oboto"/>
              <a:buAutoNum type="arabicParenR"/>
            </a:pPr>
            <a:r>
              <a:rPr lang="zh-CN" sz="1100">
                <a:latin typeface="Roboto"/>
                <a:ea typeface="Roboto"/>
                <a:cs typeface="Roboto"/>
                <a:sym typeface="Roboto"/>
              </a:rPr>
              <a:t>FedAvg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31"/>
          <p:cNvSpPr txBox="1"/>
          <p:nvPr/>
        </p:nvSpPr>
        <p:spPr>
          <a:xfrm>
            <a:off x="955125" y="2772725"/>
            <a:ext cx="151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latin typeface="Roboto"/>
                <a:ea typeface="Roboto"/>
                <a:cs typeface="Roboto"/>
                <a:sym typeface="Roboto"/>
              </a:rPr>
              <a:t>2)      Loss-based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31"/>
          <p:cNvSpPr txBox="1"/>
          <p:nvPr/>
        </p:nvSpPr>
        <p:spPr>
          <a:xfrm>
            <a:off x="939675" y="3660525"/>
            <a:ext cx="154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latin typeface="Roboto"/>
                <a:ea typeface="Roboto"/>
                <a:cs typeface="Roboto"/>
                <a:sym typeface="Roboto"/>
              </a:rPr>
              <a:t>3)      WER-based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8" name="Google Shape;448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14625" y="2367025"/>
            <a:ext cx="1025799" cy="3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85100" y="3123825"/>
            <a:ext cx="1541700" cy="40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85100" y="3999650"/>
            <a:ext cx="1825325" cy="4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1"/>
          <p:cNvSpPr/>
          <p:nvPr/>
        </p:nvSpPr>
        <p:spPr>
          <a:xfrm>
            <a:off x="3328475" y="3395975"/>
            <a:ext cx="821100" cy="354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1"/>
          <p:cNvSpPr txBox="1"/>
          <p:nvPr/>
        </p:nvSpPr>
        <p:spPr>
          <a:xfrm>
            <a:off x="929359" y="4548325"/>
            <a:ext cx="25368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chemeClr val="dk1"/>
                </a:solidFill>
              </a:rPr>
              <a:t>α</a:t>
            </a:r>
            <a:r>
              <a:rPr lang="zh-CN" sz="1000" baseline="30000">
                <a:solidFill>
                  <a:schemeClr val="dk1"/>
                </a:solidFill>
              </a:rPr>
              <a:t>(k)</a:t>
            </a:r>
            <a:r>
              <a:rPr lang="zh-CN" sz="1000">
                <a:solidFill>
                  <a:schemeClr val="dk1"/>
                </a:solidFill>
              </a:rPr>
              <a:t> is the weighting for client k;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chemeClr val="dk1"/>
                </a:solidFill>
              </a:rPr>
              <a:t>n</a:t>
            </a:r>
            <a:r>
              <a:rPr lang="zh-CN" sz="1000" baseline="-25000">
                <a:solidFill>
                  <a:schemeClr val="dk1"/>
                </a:solidFill>
              </a:rPr>
              <a:t>k</a:t>
            </a:r>
            <a:r>
              <a:rPr lang="zh-CN" sz="1000">
                <a:solidFill>
                  <a:schemeClr val="dk1"/>
                </a:solidFill>
              </a:rPr>
              <a:t> is the number of samples on client k.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Motivations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800" y="934925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500" y="9304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8875" y="832450"/>
            <a:ext cx="636013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6913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8950" y="930661"/>
            <a:ext cx="1057274" cy="60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8">
            <a:alphaModFix/>
          </a:blip>
          <a:srcRect t="15711" b="12382"/>
          <a:stretch/>
        </p:blipFill>
        <p:spPr>
          <a:xfrm>
            <a:off x="3375075" y="873475"/>
            <a:ext cx="927125" cy="6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6225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8275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1</a:t>
            </a:r>
            <a:endParaRPr sz="1100"/>
          </a:p>
        </p:txBody>
      </p:sp>
      <p:sp>
        <p:nvSpPr>
          <p:cNvPr id="79" name="Google Shape;79;p14"/>
          <p:cNvSpPr/>
          <p:nvPr/>
        </p:nvSpPr>
        <p:spPr>
          <a:xfrm rot="-5400000">
            <a:off x="4432800" y="-333025"/>
            <a:ext cx="278400" cy="4224000"/>
          </a:xfrm>
          <a:prstGeom prst="leftBrace">
            <a:avLst>
              <a:gd name="adj1" fmla="val 50000"/>
              <a:gd name="adj2" fmla="val 4439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2343725" y="1918175"/>
            <a:ext cx="49737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A lot of audio data generated from edge devices everyday…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2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32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32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7</a:t>
            </a:r>
            <a:endParaRPr sz="1100"/>
          </a:p>
        </p:txBody>
      </p:sp>
      <p:sp>
        <p:nvSpPr>
          <p:cNvPr id="461" name="Google Shape;461;p32"/>
          <p:cNvSpPr txBox="1"/>
          <p:nvPr/>
        </p:nvSpPr>
        <p:spPr>
          <a:xfrm>
            <a:off x="874500" y="722850"/>
            <a:ext cx="703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chemeClr val="dk1"/>
                </a:solidFill>
              </a:rPr>
              <a:t>Dataset</a:t>
            </a:r>
            <a:r>
              <a:rPr lang="zh-CN" sz="1600">
                <a:solidFill>
                  <a:schemeClr val="dk1"/>
                </a:solidFill>
              </a:rPr>
              <a:t>: Common Voice (CV) </a:t>
            </a:r>
            <a:r>
              <a:rPr lang="zh-CN" sz="1600" i="1">
                <a:solidFill>
                  <a:schemeClr val="dk1"/>
                </a:solidFill>
              </a:rPr>
              <a:t>French</a:t>
            </a:r>
            <a:r>
              <a:rPr lang="zh-CN" sz="1600">
                <a:solidFill>
                  <a:schemeClr val="dk1"/>
                </a:solidFill>
              </a:rPr>
              <a:t> and </a:t>
            </a:r>
            <a:r>
              <a:rPr lang="zh-CN" sz="1600" i="1">
                <a:solidFill>
                  <a:schemeClr val="dk1"/>
                </a:solidFill>
              </a:rPr>
              <a:t>Italian</a:t>
            </a:r>
            <a:r>
              <a:rPr lang="zh-CN" sz="1600">
                <a:solidFill>
                  <a:schemeClr val="dk1"/>
                </a:solidFill>
              </a:rPr>
              <a:t> set — </a:t>
            </a:r>
            <a:r>
              <a:rPr lang="zh-C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suitable for FL</a:t>
            </a:r>
            <a:r>
              <a:rPr lang="zh-CN" sz="1600">
                <a:solidFill>
                  <a:srgbClr val="0000FF"/>
                </a:solidFill>
              </a:rPr>
              <a:t>  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462" name="Google Shape;462;p32"/>
          <p:cNvSpPr txBox="1"/>
          <p:nvPr/>
        </p:nvSpPr>
        <p:spPr>
          <a:xfrm>
            <a:off x="1727300" y="1077750"/>
            <a:ext cx="456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chemeClr val="dk1"/>
                </a:solidFill>
              </a:rPr>
              <a:t>Most existing work using LibriSpeech (LS)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3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33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33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7</a:t>
            </a:r>
            <a:endParaRPr sz="1100"/>
          </a:p>
        </p:txBody>
      </p:sp>
      <p:sp>
        <p:nvSpPr>
          <p:cNvPr id="471" name="Google Shape;471;p33"/>
          <p:cNvSpPr txBox="1"/>
          <p:nvPr/>
        </p:nvSpPr>
        <p:spPr>
          <a:xfrm>
            <a:off x="874500" y="722850"/>
            <a:ext cx="703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chemeClr val="dk1"/>
                </a:solidFill>
              </a:rPr>
              <a:t>Dataset</a:t>
            </a:r>
            <a:r>
              <a:rPr lang="zh-CN" sz="1600">
                <a:solidFill>
                  <a:schemeClr val="dk1"/>
                </a:solidFill>
              </a:rPr>
              <a:t>: Common Voice (CV) </a:t>
            </a:r>
            <a:r>
              <a:rPr lang="zh-CN" sz="1600" i="1">
                <a:solidFill>
                  <a:schemeClr val="dk1"/>
                </a:solidFill>
              </a:rPr>
              <a:t>French</a:t>
            </a:r>
            <a:r>
              <a:rPr lang="zh-CN" sz="1600">
                <a:solidFill>
                  <a:schemeClr val="dk1"/>
                </a:solidFill>
              </a:rPr>
              <a:t> and </a:t>
            </a:r>
            <a:r>
              <a:rPr lang="zh-CN" sz="1600" i="1">
                <a:solidFill>
                  <a:schemeClr val="dk1"/>
                </a:solidFill>
              </a:rPr>
              <a:t>Italian</a:t>
            </a:r>
            <a:r>
              <a:rPr lang="zh-CN" sz="1600">
                <a:solidFill>
                  <a:schemeClr val="dk1"/>
                </a:solidFill>
              </a:rPr>
              <a:t> set — </a:t>
            </a:r>
            <a:r>
              <a:rPr lang="zh-C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suitable for FL</a:t>
            </a:r>
            <a:r>
              <a:rPr lang="zh-CN" sz="1600">
                <a:solidFill>
                  <a:schemeClr val="dk1"/>
                </a:solidFill>
              </a:rPr>
              <a:t> 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72" name="Google Shape;472;p33"/>
          <p:cNvSpPr txBox="1"/>
          <p:nvPr/>
        </p:nvSpPr>
        <p:spPr>
          <a:xfrm>
            <a:off x="1727300" y="1077750"/>
            <a:ext cx="456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chemeClr val="dk1"/>
                </a:solidFill>
              </a:rPr>
              <a:t>Most existing work using LibriSpeech (LS)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73" name="Google Shape;473;p33"/>
          <p:cNvSpPr txBox="1"/>
          <p:nvPr/>
        </p:nvSpPr>
        <p:spPr>
          <a:xfrm>
            <a:off x="269250" y="1969738"/>
            <a:ext cx="456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Comparison between </a:t>
            </a:r>
            <a:r>
              <a:rPr lang="zh-CN" sz="1600" b="1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CV</a:t>
            </a:r>
            <a:r>
              <a:rPr lang="zh-CN" sz="16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zh-CN" sz="1600" b="1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LS</a:t>
            </a:r>
            <a:endParaRPr sz="1600" b="1"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4" name="Google Shape;47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524" y="2709325"/>
            <a:ext cx="3129900" cy="215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4225" y="2724151"/>
            <a:ext cx="3031567" cy="21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3"/>
          <p:cNvSpPr txBox="1"/>
          <p:nvPr/>
        </p:nvSpPr>
        <p:spPr>
          <a:xfrm>
            <a:off x="946750" y="2385325"/>
            <a:ext cx="3129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Permutation entropy mean values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Google Shape;477;p33"/>
          <p:cNvSpPr txBox="1"/>
          <p:nvPr/>
        </p:nvSpPr>
        <p:spPr>
          <a:xfrm>
            <a:off x="4338325" y="2385325"/>
            <a:ext cx="4179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TSNE representation of embedded speech utterances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4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4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34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sp>
        <p:nvSpPr>
          <p:cNvPr id="486" name="Google Shape;486;p34"/>
          <p:cNvSpPr txBox="1"/>
          <p:nvPr/>
        </p:nvSpPr>
        <p:spPr>
          <a:xfrm>
            <a:off x="523250" y="549225"/>
            <a:ext cx="82710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chemeClr val="dk1"/>
                </a:solidFill>
              </a:rPr>
              <a:t>Partition</a:t>
            </a:r>
            <a:r>
              <a:rPr lang="zh-C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Centralized</a:t>
            </a:r>
            <a:r>
              <a:rPr lang="zh-CN" sz="1600">
                <a:solidFill>
                  <a:schemeClr val="dk1"/>
                </a:solidFill>
              </a:rPr>
              <a:t> pre-training: Train on half of the data samples with a small subset of speakers (</a:t>
            </a:r>
            <a:r>
              <a:rPr lang="zh-CN" sz="1600" i="1">
                <a:solidFill>
                  <a:schemeClr val="dk1"/>
                </a:solidFill>
              </a:rPr>
              <a:t>warm-up</a:t>
            </a:r>
            <a:r>
              <a:rPr lang="zh-CN" sz="1600">
                <a:solidFill>
                  <a:schemeClr val="dk1"/>
                </a:solidFill>
              </a:rPr>
              <a:t>).</a:t>
            </a:r>
            <a:endParaRPr sz="1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sp>
        <p:nvSpPr>
          <p:cNvPr id="547" name="Google Shape;547;p40"/>
          <p:cNvSpPr txBox="1"/>
          <p:nvPr/>
        </p:nvSpPr>
        <p:spPr>
          <a:xfrm>
            <a:off x="523250" y="549225"/>
            <a:ext cx="8271000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dirty="0">
                <a:solidFill>
                  <a:schemeClr val="dk1"/>
                </a:solidFill>
              </a:rPr>
              <a:t>Partition</a:t>
            </a:r>
            <a:r>
              <a:rPr lang="zh-C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Centralized</a:t>
            </a:r>
            <a:r>
              <a:rPr lang="zh-CN" sz="1600" dirty="0">
                <a:solidFill>
                  <a:schemeClr val="dk1"/>
                </a:solidFill>
              </a:rPr>
              <a:t> pre-training: Train on half of the data samples with a small subset of speakers (</a:t>
            </a:r>
            <a:r>
              <a:rPr lang="zh-CN" sz="1600" i="1" dirty="0">
                <a:solidFill>
                  <a:schemeClr val="dk1"/>
                </a:solidFill>
              </a:rPr>
              <a:t>warm-up</a:t>
            </a:r>
            <a:r>
              <a:rPr lang="zh-CN" sz="1600" dirty="0">
                <a:solidFill>
                  <a:schemeClr val="dk1"/>
                </a:solidFill>
              </a:rPr>
              <a:t>).</a:t>
            </a: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Cross-silo</a:t>
            </a:r>
            <a:r>
              <a:rPr lang="zh-CN" sz="1600" dirty="0">
                <a:solidFill>
                  <a:srgbClr val="0000FF"/>
                </a:solidFill>
              </a:rPr>
              <a:t> FL: Few clients, similar data distribution, high availability during all rounds.</a:t>
            </a:r>
            <a:endParaRPr sz="1600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dirty="0">
                <a:solidFill>
                  <a:schemeClr val="dk1"/>
                </a:solidFill>
              </a:rPr>
              <a:t>	</a:t>
            </a:r>
            <a:endParaRPr sz="16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4997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sp>
        <p:nvSpPr>
          <p:cNvPr id="547" name="Google Shape;547;p40"/>
          <p:cNvSpPr txBox="1"/>
          <p:nvPr/>
        </p:nvSpPr>
        <p:spPr>
          <a:xfrm>
            <a:off x="523250" y="549225"/>
            <a:ext cx="8271000" cy="216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dirty="0">
                <a:solidFill>
                  <a:schemeClr val="dk1"/>
                </a:solidFill>
              </a:rPr>
              <a:t>Partition</a:t>
            </a:r>
            <a:r>
              <a:rPr lang="zh-C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Centralized</a:t>
            </a:r>
            <a:r>
              <a:rPr lang="zh-CN" sz="1600" dirty="0">
                <a:solidFill>
                  <a:schemeClr val="dk1"/>
                </a:solidFill>
              </a:rPr>
              <a:t> pre-training: Train on half of the data samples with a small subset of speakers (</a:t>
            </a:r>
            <a:r>
              <a:rPr lang="zh-CN" sz="1600" i="1" dirty="0">
                <a:solidFill>
                  <a:schemeClr val="dk1"/>
                </a:solidFill>
              </a:rPr>
              <a:t>warm-up</a:t>
            </a:r>
            <a:r>
              <a:rPr lang="zh-CN" sz="1600" dirty="0">
                <a:solidFill>
                  <a:schemeClr val="dk1"/>
                </a:solidFill>
              </a:rPr>
              <a:t>).</a:t>
            </a: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Cross-silo</a:t>
            </a:r>
            <a:r>
              <a:rPr lang="zh-CN" sz="1600" dirty="0">
                <a:solidFill>
                  <a:schemeClr val="dk1"/>
                </a:solidFill>
              </a:rPr>
              <a:t> FL: Few clients, similar data distribution, high availability during all rounds.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dirty="0">
                <a:solidFill>
                  <a:schemeClr val="dk1"/>
                </a:solidFill>
              </a:rPr>
              <a:t>	</a:t>
            </a:r>
            <a:r>
              <a:rPr lang="en-US" altLang="zh-CN" sz="1600" dirty="0">
                <a:solidFill>
                  <a:schemeClr val="dk1"/>
                </a:solidFill>
              </a:rPr>
              <a:t>      </a:t>
            </a:r>
            <a:r>
              <a:rPr lang="zh-CN" sz="1600" dirty="0">
                <a:solidFill>
                  <a:srgbClr val="0000FF"/>
                </a:solidFill>
                <a:latin typeface="Roboto Light"/>
                <a:ea typeface="Roboto Light"/>
                <a:cs typeface="Roboto Light"/>
                <a:sym typeface="Roboto Light"/>
              </a:rPr>
              <a:t>—  Splitting dataset in </a:t>
            </a:r>
            <a:r>
              <a:rPr lang="zh-CN" sz="1600" b="1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zh-CN" sz="1600" dirty="0">
                <a:solidFill>
                  <a:srgbClr val="0000FF"/>
                </a:solidFill>
                <a:latin typeface="Roboto Light"/>
                <a:ea typeface="Roboto Light"/>
                <a:cs typeface="Roboto Light"/>
                <a:sym typeface="Roboto Light"/>
              </a:rPr>
              <a:t> random partitions with no overlapping speakers.</a:t>
            </a:r>
            <a:endParaRPr sz="1600" dirty="0">
              <a:solidFill>
                <a:srgbClr val="0000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3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grpSp>
        <p:nvGrpSpPr>
          <p:cNvPr id="546" name="Google Shape;546;p40"/>
          <p:cNvGrpSpPr/>
          <p:nvPr/>
        </p:nvGrpSpPr>
        <p:grpSpPr>
          <a:xfrm>
            <a:off x="523250" y="549225"/>
            <a:ext cx="8271000" cy="3016180"/>
            <a:chOff x="370850" y="1006425"/>
            <a:chExt cx="8271000" cy="3016180"/>
          </a:xfrm>
        </p:grpSpPr>
        <p:sp>
          <p:nvSpPr>
            <p:cNvPr id="547" name="Google Shape;547;p40"/>
            <p:cNvSpPr txBox="1"/>
            <p:nvPr/>
          </p:nvSpPr>
          <p:spPr>
            <a:xfrm>
              <a:off x="370850" y="1006425"/>
              <a:ext cx="8271000" cy="3016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b="1" dirty="0">
                  <a:solidFill>
                    <a:schemeClr val="dk1"/>
                  </a:solidFill>
                </a:rPr>
                <a:t>Partition</a:t>
              </a:r>
              <a:r>
                <a:rPr lang="zh-CN" sz="1600" dirty="0">
                  <a:solidFill>
                    <a:schemeClr val="dk1"/>
                  </a:solidFill>
                </a:rPr>
                <a:t>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Centralized</a:t>
              </a:r>
              <a:r>
                <a:rPr lang="zh-CN" sz="1600" dirty="0">
                  <a:solidFill>
                    <a:schemeClr val="dk1"/>
                  </a:solidFill>
                </a:rPr>
                <a:t> pre-training: Train on half of the data samples with a small subset of speakers (</a:t>
              </a:r>
              <a:r>
                <a:rPr lang="zh-CN" sz="1600" i="1" dirty="0">
                  <a:solidFill>
                    <a:schemeClr val="dk1"/>
                  </a:solidFill>
                </a:rPr>
                <a:t>warm-up</a:t>
              </a:r>
              <a:r>
                <a:rPr lang="zh-CN" sz="1600" dirty="0">
                  <a:solidFill>
                    <a:schemeClr val="dk1"/>
                  </a:solidFill>
                </a:rPr>
                <a:t>).</a:t>
              </a: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Cross-silo</a:t>
              </a:r>
              <a:r>
                <a:rPr lang="zh-CN" sz="1600" dirty="0">
                  <a:solidFill>
                    <a:schemeClr val="dk1"/>
                  </a:solidFill>
                </a:rPr>
                <a:t> FL: Few clients, similar data distribution, high availability during all rounds.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    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Splitting dataset in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random partitions with no overlapping speakers.</a:t>
              </a:r>
              <a:endParaRPr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Cross-device</a:t>
              </a:r>
              <a:r>
                <a:rPr lang="zh-CN" sz="1600" dirty="0">
                  <a:solidFill>
                    <a:srgbClr val="0000FF"/>
                  </a:solidFill>
                </a:rPr>
                <a:t> FL: Thousands of clients, very different data distributions (non-IID), each </a:t>
              </a:r>
              <a:endParaRPr sz="1600" dirty="0">
                <a:solidFill>
                  <a:srgbClr val="0000FF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endParaRPr sz="16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8" name="Google Shape;548;p40"/>
            <p:cNvSpPr txBox="1"/>
            <p:nvPr/>
          </p:nvSpPr>
          <p:spPr>
            <a:xfrm>
              <a:off x="1837250" y="3227050"/>
              <a:ext cx="4562400" cy="467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rgbClr val="0000FF"/>
                  </a:solidFill>
                </a:rPr>
                <a:t>participating in just a few rounds.</a:t>
              </a:r>
              <a:endParaRPr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207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grpSp>
        <p:nvGrpSpPr>
          <p:cNvPr id="546" name="Google Shape;546;p40"/>
          <p:cNvGrpSpPr/>
          <p:nvPr/>
        </p:nvGrpSpPr>
        <p:grpSpPr>
          <a:xfrm>
            <a:off x="523250" y="549225"/>
            <a:ext cx="8271000" cy="3299334"/>
            <a:chOff x="370850" y="1006425"/>
            <a:chExt cx="8271000" cy="3299334"/>
          </a:xfrm>
        </p:grpSpPr>
        <p:sp>
          <p:nvSpPr>
            <p:cNvPr id="547" name="Google Shape;547;p40"/>
            <p:cNvSpPr txBox="1"/>
            <p:nvPr/>
          </p:nvSpPr>
          <p:spPr>
            <a:xfrm>
              <a:off x="370850" y="1006425"/>
              <a:ext cx="8271000" cy="3299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b="1" dirty="0">
                  <a:solidFill>
                    <a:schemeClr val="dk1"/>
                  </a:solidFill>
                </a:rPr>
                <a:t>Partition</a:t>
              </a:r>
              <a:r>
                <a:rPr lang="zh-CN" sz="1600" dirty="0">
                  <a:solidFill>
                    <a:schemeClr val="dk1"/>
                  </a:solidFill>
                </a:rPr>
                <a:t>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Centralized</a:t>
              </a:r>
              <a:r>
                <a:rPr lang="zh-CN" sz="1600" dirty="0">
                  <a:solidFill>
                    <a:schemeClr val="dk1"/>
                  </a:solidFill>
                </a:rPr>
                <a:t> pre-training: Train on half of the data samples with a small subset of speakers (</a:t>
              </a:r>
              <a:r>
                <a:rPr lang="zh-CN" sz="1600" i="1" dirty="0">
                  <a:solidFill>
                    <a:schemeClr val="dk1"/>
                  </a:solidFill>
                </a:rPr>
                <a:t>warm-up</a:t>
              </a:r>
              <a:r>
                <a:rPr lang="zh-CN" sz="1600" dirty="0">
                  <a:solidFill>
                    <a:schemeClr val="dk1"/>
                  </a:solidFill>
                </a:rPr>
                <a:t>).</a:t>
              </a: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Cross-silo</a:t>
              </a:r>
              <a:r>
                <a:rPr lang="zh-CN" sz="1600" dirty="0">
                  <a:solidFill>
                    <a:schemeClr val="dk1"/>
                  </a:solidFill>
                </a:rPr>
                <a:t> FL: Few clients, similar data distribution, high availability during all rounds.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    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Splitting dataset in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random partitions with no overlapping speakers.</a:t>
              </a:r>
              <a:endParaRPr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Cross-device</a:t>
              </a:r>
              <a:r>
                <a:rPr lang="zh-CN" sz="1600" dirty="0">
                  <a:solidFill>
                    <a:schemeClr val="dk1"/>
                  </a:solidFill>
                </a:rPr>
                <a:t> FL: Thousands of clients, very different data distributions (non-IID), each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</a:t>
              </a:r>
              <a:r>
                <a:rPr lang="zh-CN" sz="1600" b="1" dirty="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Single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speaker using their individual devices.</a:t>
              </a:r>
              <a:endParaRPr sz="1600" dirty="0">
                <a:solidFill>
                  <a:srgbClr val="0000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9144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      Dividing datasets based on users ID into </a:t>
              </a:r>
              <a:r>
                <a:rPr lang="zh-CN" sz="1600" b="1" dirty="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4095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and </a:t>
              </a:r>
              <a:r>
                <a:rPr lang="zh-CN" sz="1600" b="1" dirty="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649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partitions for </a:t>
              </a:r>
              <a:r>
                <a:rPr lang="zh-CN" sz="1600" i="1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Fr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&amp; </a:t>
              </a:r>
              <a:r>
                <a:rPr lang="zh-CN" sz="1600" i="1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It.</a:t>
              </a:r>
              <a:endParaRPr sz="1600" i="1" dirty="0">
                <a:solidFill>
                  <a:srgbClr val="0000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8" name="Google Shape;548;p40"/>
            <p:cNvSpPr txBox="1"/>
            <p:nvPr/>
          </p:nvSpPr>
          <p:spPr>
            <a:xfrm>
              <a:off x="1837250" y="3227050"/>
              <a:ext cx="4562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participating in just a few rounds.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820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grpSp>
        <p:nvGrpSpPr>
          <p:cNvPr id="546" name="Google Shape;546;p40"/>
          <p:cNvGrpSpPr/>
          <p:nvPr/>
        </p:nvGrpSpPr>
        <p:grpSpPr>
          <a:xfrm>
            <a:off x="523250" y="549225"/>
            <a:ext cx="8271000" cy="3582489"/>
            <a:chOff x="370850" y="1006425"/>
            <a:chExt cx="8271000" cy="3582489"/>
          </a:xfrm>
        </p:grpSpPr>
        <p:sp>
          <p:nvSpPr>
            <p:cNvPr id="547" name="Google Shape;547;p40"/>
            <p:cNvSpPr txBox="1"/>
            <p:nvPr/>
          </p:nvSpPr>
          <p:spPr>
            <a:xfrm>
              <a:off x="370850" y="1006425"/>
              <a:ext cx="8271000" cy="3582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b="1" dirty="0">
                  <a:solidFill>
                    <a:schemeClr val="dk1"/>
                  </a:solidFill>
                </a:rPr>
                <a:t>Partition</a:t>
              </a:r>
              <a:r>
                <a:rPr lang="zh-CN" sz="1600" dirty="0">
                  <a:solidFill>
                    <a:schemeClr val="dk1"/>
                  </a:solidFill>
                </a:rPr>
                <a:t>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Centralized</a:t>
              </a:r>
              <a:r>
                <a:rPr lang="zh-CN" sz="1600" dirty="0">
                  <a:solidFill>
                    <a:schemeClr val="dk1"/>
                  </a:solidFill>
                </a:rPr>
                <a:t> pre-training: Train on half of the data samples with a small subset of speakers (</a:t>
              </a:r>
              <a:r>
                <a:rPr lang="zh-CN" sz="1600" i="1" dirty="0">
                  <a:solidFill>
                    <a:schemeClr val="dk1"/>
                  </a:solidFill>
                </a:rPr>
                <a:t>warm-up</a:t>
              </a:r>
              <a:r>
                <a:rPr lang="zh-CN" sz="1600" dirty="0">
                  <a:solidFill>
                    <a:schemeClr val="dk1"/>
                  </a:solidFill>
                </a:rPr>
                <a:t>).</a:t>
              </a: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Cross-silo</a:t>
              </a:r>
              <a:r>
                <a:rPr lang="zh-CN" sz="1600" dirty="0">
                  <a:solidFill>
                    <a:schemeClr val="dk1"/>
                  </a:solidFill>
                </a:rPr>
                <a:t> FL: Few clients, similar data distribution, high availability during all rounds.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    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Splitting dataset in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random partitions with no overlapping speakers.</a:t>
              </a:r>
              <a:endParaRPr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Cross-device</a:t>
              </a:r>
              <a:r>
                <a:rPr lang="zh-CN" sz="1600" dirty="0">
                  <a:solidFill>
                    <a:schemeClr val="dk1"/>
                  </a:solidFill>
                </a:rPr>
                <a:t> FL: Thousands of clients, very different data distributions (non-IID), each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Single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speaker using their individual devices.</a:t>
              </a:r>
              <a:endParaRPr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9144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      Dividing datasets based on users ID into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4095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and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649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partitions for </a:t>
              </a:r>
              <a:r>
                <a:rPr lang="zh-CN" sz="1600" i="1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Fr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&amp; </a:t>
              </a:r>
              <a:r>
                <a:rPr lang="zh-CN" sz="1600" i="1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It.</a:t>
              </a:r>
              <a:endParaRPr sz="16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457200" lvl="0" indent="457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 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</a:t>
              </a:r>
              <a:r>
                <a:rPr lang="zh-CN" sz="1600" b="1" dirty="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Two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users per device. splitting </a:t>
              </a:r>
              <a:r>
                <a:rPr lang="zh-CN" sz="1600" b="1" dirty="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2036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clients for </a:t>
              </a:r>
              <a:r>
                <a:rPr lang="zh-CN" sz="1600" i="1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Fr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.</a:t>
              </a:r>
              <a:endParaRPr sz="1600" i="1" dirty="0">
                <a:solidFill>
                  <a:srgbClr val="0000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8" name="Google Shape;548;p40"/>
            <p:cNvSpPr txBox="1"/>
            <p:nvPr/>
          </p:nvSpPr>
          <p:spPr>
            <a:xfrm>
              <a:off x="1837250" y="3227050"/>
              <a:ext cx="4562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participating in just a few rounds.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396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grpSp>
        <p:nvGrpSpPr>
          <p:cNvPr id="546" name="Google Shape;546;p40"/>
          <p:cNvGrpSpPr/>
          <p:nvPr/>
        </p:nvGrpSpPr>
        <p:grpSpPr>
          <a:xfrm>
            <a:off x="523250" y="549225"/>
            <a:ext cx="8271000" cy="3582489"/>
            <a:chOff x="370850" y="1006425"/>
            <a:chExt cx="8271000" cy="3582489"/>
          </a:xfrm>
        </p:grpSpPr>
        <p:sp>
          <p:nvSpPr>
            <p:cNvPr id="547" name="Google Shape;547;p40"/>
            <p:cNvSpPr txBox="1"/>
            <p:nvPr/>
          </p:nvSpPr>
          <p:spPr>
            <a:xfrm>
              <a:off x="370850" y="1006425"/>
              <a:ext cx="8271000" cy="3582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b="1" dirty="0">
                  <a:solidFill>
                    <a:schemeClr val="dk1"/>
                  </a:solidFill>
                </a:rPr>
                <a:t>Partition</a:t>
              </a:r>
              <a:r>
                <a:rPr lang="zh-CN" sz="1600" dirty="0">
                  <a:solidFill>
                    <a:schemeClr val="dk1"/>
                  </a:solidFill>
                </a:rPr>
                <a:t>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Centralized</a:t>
              </a:r>
              <a:r>
                <a:rPr lang="zh-CN" sz="1600" dirty="0">
                  <a:solidFill>
                    <a:schemeClr val="dk1"/>
                  </a:solidFill>
                </a:rPr>
                <a:t> pre-training: Train on half of the data samples with a small subset of speakers (</a:t>
              </a:r>
              <a:r>
                <a:rPr lang="zh-CN" sz="1600" i="1" dirty="0">
                  <a:solidFill>
                    <a:schemeClr val="dk1"/>
                  </a:solidFill>
                </a:rPr>
                <a:t>warm-up</a:t>
              </a:r>
              <a:r>
                <a:rPr lang="zh-CN" sz="1600" dirty="0">
                  <a:solidFill>
                    <a:schemeClr val="dk1"/>
                  </a:solidFill>
                </a:rPr>
                <a:t>).</a:t>
              </a: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Cross-silo</a:t>
              </a:r>
              <a:r>
                <a:rPr lang="zh-CN" sz="1600" dirty="0">
                  <a:solidFill>
                    <a:schemeClr val="dk1"/>
                  </a:solidFill>
                </a:rPr>
                <a:t> FL: Few clients, similar data distribution, high availability during all rounds.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    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Splitting dataset in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random partitions with no overlapping speakers.</a:t>
              </a:r>
              <a:endParaRPr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Cross-device</a:t>
              </a:r>
              <a:r>
                <a:rPr lang="zh-CN" sz="1600" dirty="0">
                  <a:solidFill>
                    <a:schemeClr val="dk1"/>
                  </a:solidFill>
                </a:rPr>
                <a:t> FL: Thousands of clients, very different data distributions (non-IID), each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Single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speaker using their individual devices.</a:t>
              </a:r>
              <a:endParaRPr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9144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      Dividing datasets based on users ID into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4095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and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649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partitions for </a:t>
              </a:r>
              <a:r>
                <a:rPr lang="zh-CN" sz="1600" i="1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Fr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&amp; </a:t>
              </a:r>
              <a:r>
                <a:rPr lang="zh-CN" sz="1600" i="1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It.</a:t>
              </a:r>
              <a:endParaRPr sz="16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457200" lvl="0" indent="457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 — 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Two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users per device. splitting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2036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clients for </a:t>
              </a:r>
              <a:r>
                <a:rPr lang="zh-CN" sz="1600" i="1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Fr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.</a:t>
              </a:r>
              <a:endParaRPr sz="16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8" name="Google Shape;548;p40"/>
            <p:cNvSpPr txBox="1"/>
            <p:nvPr/>
          </p:nvSpPr>
          <p:spPr>
            <a:xfrm>
              <a:off x="1837250" y="3227050"/>
              <a:ext cx="4562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participating in just a few rounds.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  <p:sp>
        <p:nvSpPr>
          <p:cNvPr id="549" name="Google Shape;549;p40"/>
          <p:cNvSpPr txBox="1"/>
          <p:nvPr/>
        </p:nvSpPr>
        <p:spPr>
          <a:xfrm>
            <a:off x="572775" y="4095525"/>
            <a:ext cx="78321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dirty="0">
                <a:solidFill>
                  <a:srgbClr val="0000FF"/>
                </a:solidFill>
              </a:rPr>
              <a:t>Model</a:t>
            </a:r>
            <a:endParaRPr sz="1600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dirty="0">
                <a:solidFill>
                  <a:srgbClr val="0000FF"/>
                </a:solidFill>
              </a:rPr>
              <a:t>Seq2Seq model trained with the joint CTC-attention objective.</a:t>
            </a:r>
            <a:endParaRPr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53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1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p41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 Results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p41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9</a:t>
            </a:r>
            <a:endParaRPr sz="1100"/>
          </a:p>
        </p:txBody>
      </p:sp>
      <p:graphicFrame>
        <p:nvGraphicFramePr>
          <p:cNvPr id="558" name="Google Shape;558;p41"/>
          <p:cNvGraphicFramePr/>
          <p:nvPr/>
        </p:nvGraphicFramePr>
        <p:xfrm>
          <a:off x="2281963" y="905000"/>
          <a:ext cx="4665925" cy="3615387"/>
        </p:xfrm>
        <a:graphic>
          <a:graphicData uri="http://schemas.openxmlformats.org/drawingml/2006/table">
            <a:tbl>
              <a:tblPr>
                <a:noFill/>
                <a:tableStyleId>{DEAA2244-59ED-49CF-9DA3-5E11572A4DD2}</a:tableStyleId>
              </a:tblPr>
              <a:tblGrid>
                <a:gridCol w="12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6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Training Scenario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 WER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WER 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7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Centralized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data (lower bound)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20.18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17.40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25.90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2nd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 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20.94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00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Cross-silo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20.99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19.98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2k-clients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22.67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22.42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4k-clients FL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23.24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24.32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23.16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24.23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23.86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scratch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FedAvg, FedAdam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Motivations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800" y="934925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500" y="9304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8875" y="832450"/>
            <a:ext cx="636013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6913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8950" y="930661"/>
            <a:ext cx="1057274" cy="60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8">
            <a:alphaModFix/>
          </a:blip>
          <a:srcRect t="15711" b="12382"/>
          <a:stretch/>
        </p:blipFill>
        <p:spPr>
          <a:xfrm>
            <a:off x="3375075" y="873475"/>
            <a:ext cx="927125" cy="6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6225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8275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1</a:t>
            </a:r>
            <a:endParaRPr sz="1100"/>
          </a:p>
        </p:txBody>
      </p:sp>
      <p:sp>
        <p:nvSpPr>
          <p:cNvPr id="97" name="Google Shape;97;p15"/>
          <p:cNvSpPr/>
          <p:nvPr/>
        </p:nvSpPr>
        <p:spPr>
          <a:xfrm rot="-5400000">
            <a:off x="4432800" y="-333025"/>
            <a:ext cx="278400" cy="4224000"/>
          </a:xfrm>
          <a:prstGeom prst="leftBrace">
            <a:avLst>
              <a:gd name="adj1" fmla="val 50000"/>
              <a:gd name="adj2" fmla="val 4439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2343725" y="1918175"/>
            <a:ext cx="49737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A lot of audio data generated from edge devices everyday…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User data is of private nature.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2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42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 Results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6" name="Google Shape;566;p42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9</a:t>
            </a:r>
            <a:endParaRPr sz="1100"/>
          </a:p>
        </p:txBody>
      </p:sp>
      <p:graphicFrame>
        <p:nvGraphicFramePr>
          <p:cNvPr id="567" name="Google Shape;567;p42"/>
          <p:cNvGraphicFramePr/>
          <p:nvPr/>
        </p:nvGraphicFramePr>
        <p:xfrm>
          <a:off x="2281963" y="905000"/>
          <a:ext cx="4665925" cy="3615387"/>
        </p:xfrm>
        <a:graphic>
          <a:graphicData uri="http://schemas.openxmlformats.org/drawingml/2006/table">
            <a:tbl>
              <a:tblPr>
                <a:noFill/>
                <a:tableStyleId>{DEAA2244-59ED-49CF-9DA3-5E11572A4DD2}</a:tableStyleId>
              </a:tblPr>
              <a:tblGrid>
                <a:gridCol w="12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6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Training Scenario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 WER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WER 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7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Centralized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data (lower bound)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20.18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17.40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25.90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2nd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 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20.94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00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Cross-silo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20.99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19.98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2k-clients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22.67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22.42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4k-clients FL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23.24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24.32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23.16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24.23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23.86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scratch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FedAvg, FedAdam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68" name="Google Shape;568;p42"/>
          <p:cNvSpPr/>
          <p:nvPr/>
        </p:nvSpPr>
        <p:spPr>
          <a:xfrm>
            <a:off x="2282000" y="1144650"/>
            <a:ext cx="4665900" cy="7896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43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5" name="Google Shape;575;p43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 Results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6" name="Google Shape;576;p43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9</a:t>
            </a:r>
            <a:endParaRPr sz="1100"/>
          </a:p>
        </p:txBody>
      </p:sp>
      <p:graphicFrame>
        <p:nvGraphicFramePr>
          <p:cNvPr id="577" name="Google Shape;577;p43"/>
          <p:cNvGraphicFramePr/>
          <p:nvPr/>
        </p:nvGraphicFramePr>
        <p:xfrm>
          <a:off x="2281963" y="905000"/>
          <a:ext cx="4665925" cy="3615387"/>
        </p:xfrm>
        <a:graphic>
          <a:graphicData uri="http://schemas.openxmlformats.org/drawingml/2006/table">
            <a:tbl>
              <a:tblPr>
                <a:noFill/>
                <a:tableStyleId>{DEAA2244-59ED-49CF-9DA3-5E11572A4DD2}</a:tableStyleId>
              </a:tblPr>
              <a:tblGrid>
                <a:gridCol w="12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6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Training Scenario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 WER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WER 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7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Centralized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data (lower bound)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20.18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17.40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25.90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2nd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 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20.94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00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Cross-silo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20.99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19.98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2k-clients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22.67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22.42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4k-clients FL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23.24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24.32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23.16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24.23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23.86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scratch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FedAvg, FedAdam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78" name="Google Shape;578;p43"/>
          <p:cNvSpPr/>
          <p:nvPr/>
        </p:nvSpPr>
        <p:spPr>
          <a:xfrm>
            <a:off x="2282125" y="1934175"/>
            <a:ext cx="4665900" cy="25710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44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44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 Results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6" name="Google Shape;586;p44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9</a:t>
            </a:r>
            <a:endParaRPr sz="1100"/>
          </a:p>
        </p:txBody>
      </p:sp>
      <p:graphicFrame>
        <p:nvGraphicFramePr>
          <p:cNvPr id="587" name="Google Shape;587;p44"/>
          <p:cNvGraphicFramePr/>
          <p:nvPr/>
        </p:nvGraphicFramePr>
        <p:xfrm>
          <a:off x="2281963" y="905000"/>
          <a:ext cx="4665925" cy="3615387"/>
        </p:xfrm>
        <a:graphic>
          <a:graphicData uri="http://schemas.openxmlformats.org/drawingml/2006/table">
            <a:tbl>
              <a:tblPr>
                <a:noFill/>
                <a:tableStyleId>{DEAA2244-59ED-49CF-9DA3-5E11572A4DD2}</a:tableStyleId>
              </a:tblPr>
              <a:tblGrid>
                <a:gridCol w="12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6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Training Scenario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 WER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WER 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7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Centralized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data (lower bound)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20.18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17.40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25.90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2nd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 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20.94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00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Cross-silo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20.99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19.98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2k-clients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22.67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22.42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4k-clients FL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23.24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24.32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23.16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24.23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23.86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scratch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FedAvg, FedAdam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88" name="Google Shape;588;p44"/>
          <p:cNvSpPr/>
          <p:nvPr/>
        </p:nvSpPr>
        <p:spPr>
          <a:xfrm>
            <a:off x="3497625" y="2451300"/>
            <a:ext cx="3450300" cy="2631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4"/>
          <p:cNvSpPr/>
          <p:nvPr/>
        </p:nvSpPr>
        <p:spPr>
          <a:xfrm>
            <a:off x="3497625" y="3221425"/>
            <a:ext cx="3450300" cy="2631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4"/>
          <p:cNvSpPr/>
          <p:nvPr/>
        </p:nvSpPr>
        <p:spPr>
          <a:xfrm>
            <a:off x="3497625" y="3991550"/>
            <a:ext cx="3450300" cy="2631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5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45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 Results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8" name="Google Shape;598;p45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10</a:t>
            </a:r>
            <a:endParaRPr sz="1100"/>
          </a:p>
        </p:txBody>
      </p:sp>
      <p:pic>
        <p:nvPicPr>
          <p:cNvPr id="599" name="Google Shape;599;p45"/>
          <p:cNvPicPr preferRelativeResize="0"/>
          <p:nvPr/>
        </p:nvPicPr>
        <p:blipFill rotWithShape="1">
          <a:blip r:embed="rId4">
            <a:alphaModFix/>
          </a:blip>
          <a:srcRect l="2153" r="2143"/>
          <a:stretch/>
        </p:blipFill>
        <p:spPr>
          <a:xfrm>
            <a:off x="2057761" y="916525"/>
            <a:ext cx="5028474" cy="2815799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45"/>
          <p:cNvSpPr txBox="1"/>
          <p:nvPr/>
        </p:nvSpPr>
        <p:spPr>
          <a:xfrm>
            <a:off x="1510325" y="3732325"/>
            <a:ext cx="61338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500">
                <a:solidFill>
                  <a:schemeClr val="dk1"/>
                </a:solidFill>
              </a:rPr>
              <a:t>Speech recognition performance when varying the number of sampled clients per round for the 4k-client setting on CV French.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6"/>
          <p:cNvSpPr txBox="1">
            <a:spLocks noGrp="1"/>
          </p:cNvSpPr>
          <p:nvPr>
            <p:ph type="ctrTitle"/>
          </p:nvPr>
        </p:nvSpPr>
        <p:spPr>
          <a:xfrm>
            <a:off x="269250" y="734250"/>
            <a:ext cx="8520600" cy="14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zh-CN" sz="2200"/>
              <a:t>End-to-End Speech Recognition from Federated Acoustic Models</a:t>
            </a:r>
            <a:endParaRPr sz="2200"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1710"/>
          </a:p>
        </p:txBody>
      </p:sp>
      <p:sp>
        <p:nvSpPr>
          <p:cNvPr id="606" name="Google Shape;606;p46"/>
          <p:cNvSpPr txBox="1">
            <a:spLocks noGrp="1"/>
          </p:cNvSpPr>
          <p:nvPr>
            <p:ph type="ctrTitle"/>
          </p:nvPr>
        </p:nvSpPr>
        <p:spPr>
          <a:xfrm>
            <a:off x="269250" y="1452900"/>
            <a:ext cx="8520600" cy="14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latin typeface="Roboto"/>
                <a:ea typeface="Roboto"/>
                <a:cs typeface="Roboto"/>
                <a:sym typeface="Roboto"/>
              </a:rPr>
              <a:t>Thanks! Any questions?</a:t>
            </a:r>
            <a:endParaRPr sz="6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46"/>
          <p:cNvSpPr txBox="1"/>
          <p:nvPr/>
        </p:nvSpPr>
        <p:spPr>
          <a:xfrm>
            <a:off x="3355925" y="3187525"/>
            <a:ext cx="271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latin typeface="Times New Roman"/>
                <a:ea typeface="Times New Roman"/>
                <a:cs typeface="Times New Roman"/>
                <a:sym typeface="Times New Roman"/>
              </a:rPr>
              <a:t>Email: yg381@cam.ac.uk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8" name="Google Shape;60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38" y="4391997"/>
            <a:ext cx="499302" cy="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322" y="4373206"/>
            <a:ext cx="540400" cy="66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6"/>
          <p:cNvPicPr preferRelativeResize="0"/>
          <p:nvPr/>
        </p:nvPicPr>
        <p:blipFill rotWithShape="1">
          <a:blip r:embed="rId6">
            <a:alphaModFix/>
          </a:blip>
          <a:srcRect l="11395" t="11518" r="10497" b="11687"/>
          <a:stretch/>
        </p:blipFill>
        <p:spPr>
          <a:xfrm>
            <a:off x="2405475" y="4373200"/>
            <a:ext cx="663111" cy="66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0025" y="4376025"/>
            <a:ext cx="663100" cy="6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50925" y="4393024"/>
            <a:ext cx="712600" cy="6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46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Motivations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800" y="934925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500" y="9304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8875" y="832450"/>
            <a:ext cx="636013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6913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8950" y="930661"/>
            <a:ext cx="1057274" cy="60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8">
            <a:alphaModFix/>
          </a:blip>
          <a:srcRect t="15711" b="12382"/>
          <a:stretch/>
        </p:blipFill>
        <p:spPr>
          <a:xfrm>
            <a:off x="3375075" y="873475"/>
            <a:ext cx="927125" cy="6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6225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8275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1</a:t>
            </a:r>
            <a:endParaRPr sz="1100"/>
          </a:p>
        </p:txBody>
      </p:sp>
      <p:sp>
        <p:nvSpPr>
          <p:cNvPr id="115" name="Google Shape;115;p16"/>
          <p:cNvSpPr/>
          <p:nvPr/>
        </p:nvSpPr>
        <p:spPr>
          <a:xfrm rot="-5400000">
            <a:off x="4432800" y="-333025"/>
            <a:ext cx="278400" cy="4224000"/>
          </a:xfrm>
          <a:prstGeom prst="leftBrace">
            <a:avLst>
              <a:gd name="adj1" fmla="val 50000"/>
              <a:gd name="adj2" fmla="val 4439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2343725" y="1918175"/>
            <a:ext cx="49737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A lot of audio data generated from edge devices everyday…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User data is of private nature.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 b="1">
                <a:solidFill>
                  <a:schemeClr val="dk1"/>
                </a:solidFill>
              </a:rPr>
              <a:t>How to make use of this kind of data for more robust ASR model training without breaking user’s privacy?</a:t>
            </a:r>
            <a:endParaRPr sz="13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Federated Learning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4" name="Google Shape;124;p17"/>
          <p:cNvGrpSpPr/>
          <p:nvPr/>
        </p:nvGrpSpPr>
        <p:grpSpPr>
          <a:xfrm>
            <a:off x="2149800" y="778363"/>
            <a:ext cx="4707075" cy="4112838"/>
            <a:chOff x="2530800" y="778363"/>
            <a:chExt cx="4707075" cy="4112838"/>
          </a:xfrm>
        </p:grpSpPr>
        <p:cxnSp>
          <p:nvCxnSpPr>
            <p:cNvPr id="125" name="Google Shape;125;p17"/>
            <p:cNvCxnSpPr/>
            <p:nvPr/>
          </p:nvCxnSpPr>
          <p:spPr>
            <a:xfrm>
              <a:off x="3087475" y="15478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26" name="Google Shape;126;p17"/>
            <p:cNvCxnSpPr/>
            <p:nvPr/>
          </p:nvCxnSpPr>
          <p:spPr>
            <a:xfrm>
              <a:off x="4311425" y="15690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27" name="Google Shape;127;p17"/>
            <p:cNvCxnSpPr/>
            <p:nvPr/>
          </p:nvCxnSpPr>
          <p:spPr>
            <a:xfrm flipH="1">
              <a:off x="5103863" y="15712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28" name="Google Shape;128;p17"/>
            <p:cNvCxnSpPr/>
            <p:nvPr/>
          </p:nvCxnSpPr>
          <p:spPr>
            <a:xfrm rot="10800000" flipH="1">
              <a:off x="5507100" y="15902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129" name="Google Shape;129;p17"/>
            <p:cNvSpPr txBox="1"/>
            <p:nvPr/>
          </p:nvSpPr>
          <p:spPr>
            <a:xfrm>
              <a:off x="4517900" y="26145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0" name="Google Shape;130;p17"/>
            <p:cNvCxnSpPr/>
            <p:nvPr/>
          </p:nvCxnSpPr>
          <p:spPr>
            <a:xfrm>
              <a:off x="4878050" y="29283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1" name="Google Shape;131;p17"/>
            <p:cNvSpPr txBox="1"/>
            <p:nvPr/>
          </p:nvSpPr>
          <p:spPr>
            <a:xfrm>
              <a:off x="4247750" y="3238850"/>
              <a:ext cx="1264200" cy="36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Aggregation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2" name="Google Shape;132;p17"/>
            <p:cNvCxnSpPr/>
            <p:nvPr/>
          </p:nvCxnSpPr>
          <p:spPr>
            <a:xfrm>
              <a:off x="4878050" y="36390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3" name="Google Shape;133;p17"/>
            <p:cNvSpPr txBox="1"/>
            <p:nvPr/>
          </p:nvSpPr>
          <p:spPr>
            <a:xfrm>
              <a:off x="4247750" y="45219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4" name="Google Shape;134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30800" y="9349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24500" y="9304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59875" y="8324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77913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09950" y="9306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17875" y="39804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7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756075" y="8734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722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101600" y="21384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3" name="Google Shape;143;p17"/>
            <p:cNvCxnSpPr>
              <a:stCxn id="139" idx="3"/>
            </p:cNvCxnSpPr>
            <p:nvPr/>
          </p:nvCxnSpPr>
          <p:spPr>
            <a:xfrm>
              <a:off x="5441825" y="4260901"/>
              <a:ext cx="5763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7"/>
            <p:cNvCxnSpPr/>
            <p:nvPr/>
          </p:nvCxnSpPr>
          <p:spPr>
            <a:xfrm rot="10800000">
              <a:off x="6015600" y="2418001"/>
              <a:ext cx="3600" cy="184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7"/>
            <p:cNvCxnSpPr/>
            <p:nvPr/>
          </p:nvCxnSpPr>
          <p:spPr>
            <a:xfrm flipH="1">
              <a:off x="5658109" y="2418000"/>
              <a:ext cx="3564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146" name="Google Shape;146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0927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17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2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Federated Learning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5" name="Google Shape;155;p18"/>
          <p:cNvGrpSpPr/>
          <p:nvPr/>
        </p:nvGrpSpPr>
        <p:grpSpPr>
          <a:xfrm>
            <a:off x="4054800" y="778363"/>
            <a:ext cx="4707075" cy="4112838"/>
            <a:chOff x="2530800" y="778363"/>
            <a:chExt cx="4707075" cy="4112838"/>
          </a:xfrm>
        </p:grpSpPr>
        <p:cxnSp>
          <p:nvCxnSpPr>
            <p:cNvPr id="156" name="Google Shape;156;p18"/>
            <p:cNvCxnSpPr/>
            <p:nvPr/>
          </p:nvCxnSpPr>
          <p:spPr>
            <a:xfrm>
              <a:off x="3087475" y="15478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57" name="Google Shape;157;p18"/>
            <p:cNvCxnSpPr/>
            <p:nvPr/>
          </p:nvCxnSpPr>
          <p:spPr>
            <a:xfrm>
              <a:off x="4311425" y="15690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58" name="Google Shape;158;p18"/>
            <p:cNvCxnSpPr/>
            <p:nvPr/>
          </p:nvCxnSpPr>
          <p:spPr>
            <a:xfrm flipH="1">
              <a:off x="5103863" y="15712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59" name="Google Shape;159;p18"/>
            <p:cNvCxnSpPr/>
            <p:nvPr/>
          </p:nvCxnSpPr>
          <p:spPr>
            <a:xfrm rot="10800000" flipH="1">
              <a:off x="5507100" y="15902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160" name="Google Shape;160;p18"/>
            <p:cNvSpPr txBox="1"/>
            <p:nvPr/>
          </p:nvSpPr>
          <p:spPr>
            <a:xfrm>
              <a:off x="4517900" y="26145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1" name="Google Shape;161;p18"/>
            <p:cNvCxnSpPr/>
            <p:nvPr/>
          </p:nvCxnSpPr>
          <p:spPr>
            <a:xfrm>
              <a:off x="4878050" y="29283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2" name="Google Shape;162;p18"/>
            <p:cNvSpPr txBox="1"/>
            <p:nvPr/>
          </p:nvSpPr>
          <p:spPr>
            <a:xfrm>
              <a:off x="4247750" y="3238850"/>
              <a:ext cx="1264200" cy="36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Aggregation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3" name="Google Shape;163;p18"/>
            <p:cNvCxnSpPr/>
            <p:nvPr/>
          </p:nvCxnSpPr>
          <p:spPr>
            <a:xfrm>
              <a:off x="4878050" y="36390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4" name="Google Shape;164;p18"/>
            <p:cNvSpPr txBox="1"/>
            <p:nvPr/>
          </p:nvSpPr>
          <p:spPr>
            <a:xfrm>
              <a:off x="4247750" y="45219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65" name="Google Shape;16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30800" y="9349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24500" y="9304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59875" y="8324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77913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09950" y="9306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17875" y="39804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8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756075" y="8734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722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101600" y="21384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4" name="Google Shape;174;p18"/>
            <p:cNvCxnSpPr>
              <a:stCxn id="170" idx="3"/>
            </p:cNvCxnSpPr>
            <p:nvPr/>
          </p:nvCxnSpPr>
          <p:spPr>
            <a:xfrm>
              <a:off x="5441825" y="4260901"/>
              <a:ext cx="5763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18"/>
            <p:cNvCxnSpPr/>
            <p:nvPr/>
          </p:nvCxnSpPr>
          <p:spPr>
            <a:xfrm rot="10800000">
              <a:off x="6015600" y="2418001"/>
              <a:ext cx="3600" cy="184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18"/>
            <p:cNvCxnSpPr/>
            <p:nvPr/>
          </p:nvCxnSpPr>
          <p:spPr>
            <a:xfrm flipH="1">
              <a:off x="5658109" y="2418000"/>
              <a:ext cx="3564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177" name="Google Shape;177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0927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18"/>
          <p:cNvSpPr txBox="1"/>
          <p:nvPr/>
        </p:nvSpPr>
        <p:spPr>
          <a:xfrm>
            <a:off x="138700" y="2137850"/>
            <a:ext cx="49737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is a form of distributed ML.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2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Federated Learning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7" name="Google Shape;187;p19"/>
          <p:cNvGrpSpPr/>
          <p:nvPr/>
        </p:nvGrpSpPr>
        <p:grpSpPr>
          <a:xfrm>
            <a:off x="4054800" y="778363"/>
            <a:ext cx="4707075" cy="4112838"/>
            <a:chOff x="2530800" y="778363"/>
            <a:chExt cx="4707075" cy="4112838"/>
          </a:xfrm>
        </p:grpSpPr>
        <p:cxnSp>
          <p:nvCxnSpPr>
            <p:cNvPr id="188" name="Google Shape;188;p19"/>
            <p:cNvCxnSpPr/>
            <p:nvPr/>
          </p:nvCxnSpPr>
          <p:spPr>
            <a:xfrm>
              <a:off x="3087475" y="15478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89" name="Google Shape;189;p19"/>
            <p:cNvCxnSpPr/>
            <p:nvPr/>
          </p:nvCxnSpPr>
          <p:spPr>
            <a:xfrm>
              <a:off x="4311425" y="15690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90" name="Google Shape;190;p19"/>
            <p:cNvCxnSpPr/>
            <p:nvPr/>
          </p:nvCxnSpPr>
          <p:spPr>
            <a:xfrm flipH="1">
              <a:off x="5103863" y="15712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91" name="Google Shape;191;p19"/>
            <p:cNvCxnSpPr/>
            <p:nvPr/>
          </p:nvCxnSpPr>
          <p:spPr>
            <a:xfrm rot="10800000" flipH="1">
              <a:off x="5507100" y="15902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192" name="Google Shape;192;p19"/>
            <p:cNvSpPr txBox="1"/>
            <p:nvPr/>
          </p:nvSpPr>
          <p:spPr>
            <a:xfrm>
              <a:off x="4517900" y="26145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93" name="Google Shape;193;p19"/>
            <p:cNvCxnSpPr/>
            <p:nvPr/>
          </p:nvCxnSpPr>
          <p:spPr>
            <a:xfrm>
              <a:off x="4878050" y="29283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4" name="Google Shape;194;p19"/>
            <p:cNvSpPr txBox="1"/>
            <p:nvPr/>
          </p:nvSpPr>
          <p:spPr>
            <a:xfrm>
              <a:off x="4247750" y="3238850"/>
              <a:ext cx="1264200" cy="36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Aggregation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95" name="Google Shape;195;p19"/>
            <p:cNvCxnSpPr/>
            <p:nvPr/>
          </p:nvCxnSpPr>
          <p:spPr>
            <a:xfrm>
              <a:off x="4878050" y="36390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6" name="Google Shape;196;p19"/>
            <p:cNvSpPr txBox="1"/>
            <p:nvPr/>
          </p:nvSpPr>
          <p:spPr>
            <a:xfrm>
              <a:off x="4247750" y="45219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97" name="Google Shape;19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30800" y="9349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24500" y="9304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59875" y="8324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77913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09950" y="9306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17875" y="39804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9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756075" y="8734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722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101600" y="21384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6" name="Google Shape;206;p19"/>
            <p:cNvCxnSpPr>
              <a:stCxn id="202" idx="3"/>
            </p:cNvCxnSpPr>
            <p:nvPr/>
          </p:nvCxnSpPr>
          <p:spPr>
            <a:xfrm>
              <a:off x="5441825" y="4260901"/>
              <a:ext cx="5763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19"/>
            <p:cNvCxnSpPr/>
            <p:nvPr/>
          </p:nvCxnSpPr>
          <p:spPr>
            <a:xfrm rot="10800000">
              <a:off x="6015600" y="2418001"/>
              <a:ext cx="3600" cy="184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19"/>
            <p:cNvCxnSpPr/>
            <p:nvPr/>
          </p:nvCxnSpPr>
          <p:spPr>
            <a:xfrm flipH="1">
              <a:off x="5658109" y="2418000"/>
              <a:ext cx="3564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09" name="Google Shape;209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0927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19"/>
          <p:cNvSpPr txBox="1"/>
          <p:nvPr/>
        </p:nvSpPr>
        <p:spPr>
          <a:xfrm>
            <a:off x="138700" y="2137850"/>
            <a:ext cx="49737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is a form of distributed ML.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</a:t>
            </a:r>
            <a:r>
              <a:rPr lang="zh-CN" sz="1300" i="1">
                <a:solidFill>
                  <a:schemeClr val="dk1"/>
                </a:solidFill>
              </a:rPr>
              <a:t>clients </a:t>
            </a:r>
            <a:r>
              <a:rPr lang="zh-CN" sz="1300">
                <a:solidFill>
                  <a:schemeClr val="dk1"/>
                </a:solidFill>
              </a:rPr>
              <a:t>(i.e. compute nodes) are embedded devices.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2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Federated Learning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9" name="Google Shape;219;p20"/>
          <p:cNvGrpSpPr/>
          <p:nvPr/>
        </p:nvGrpSpPr>
        <p:grpSpPr>
          <a:xfrm>
            <a:off x="4054800" y="778363"/>
            <a:ext cx="4707075" cy="4112838"/>
            <a:chOff x="2530800" y="778363"/>
            <a:chExt cx="4707075" cy="4112838"/>
          </a:xfrm>
        </p:grpSpPr>
        <p:cxnSp>
          <p:nvCxnSpPr>
            <p:cNvPr id="220" name="Google Shape;220;p20"/>
            <p:cNvCxnSpPr/>
            <p:nvPr/>
          </p:nvCxnSpPr>
          <p:spPr>
            <a:xfrm>
              <a:off x="3087475" y="15478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221" name="Google Shape;221;p20"/>
            <p:cNvCxnSpPr/>
            <p:nvPr/>
          </p:nvCxnSpPr>
          <p:spPr>
            <a:xfrm>
              <a:off x="4311425" y="15690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222" name="Google Shape;222;p20"/>
            <p:cNvCxnSpPr/>
            <p:nvPr/>
          </p:nvCxnSpPr>
          <p:spPr>
            <a:xfrm flipH="1">
              <a:off x="5103863" y="15712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223" name="Google Shape;223;p20"/>
            <p:cNvCxnSpPr/>
            <p:nvPr/>
          </p:nvCxnSpPr>
          <p:spPr>
            <a:xfrm rot="10800000" flipH="1">
              <a:off x="5507100" y="15902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224" name="Google Shape;224;p20"/>
            <p:cNvSpPr txBox="1"/>
            <p:nvPr/>
          </p:nvSpPr>
          <p:spPr>
            <a:xfrm>
              <a:off x="4517900" y="26145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5" name="Google Shape;225;p20"/>
            <p:cNvCxnSpPr/>
            <p:nvPr/>
          </p:nvCxnSpPr>
          <p:spPr>
            <a:xfrm>
              <a:off x="4878050" y="29283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26" name="Google Shape;226;p20"/>
            <p:cNvSpPr txBox="1"/>
            <p:nvPr/>
          </p:nvSpPr>
          <p:spPr>
            <a:xfrm>
              <a:off x="4247750" y="3238850"/>
              <a:ext cx="1264200" cy="36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Aggregation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7" name="Google Shape;227;p20"/>
            <p:cNvCxnSpPr/>
            <p:nvPr/>
          </p:nvCxnSpPr>
          <p:spPr>
            <a:xfrm>
              <a:off x="4878050" y="36390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28" name="Google Shape;228;p20"/>
            <p:cNvSpPr txBox="1"/>
            <p:nvPr/>
          </p:nvSpPr>
          <p:spPr>
            <a:xfrm>
              <a:off x="4247750" y="45219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29" name="Google Shape;22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30800" y="9349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24500" y="9304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59875" y="8324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77913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09950" y="9306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17875" y="39804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0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756075" y="8734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722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101600" y="21384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8" name="Google Shape;238;p20"/>
            <p:cNvCxnSpPr>
              <a:stCxn id="234" idx="3"/>
            </p:cNvCxnSpPr>
            <p:nvPr/>
          </p:nvCxnSpPr>
          <p:spPr>
            <a:xfrm>
              <a:off x="5441825" y="4260901"/>
              <a:ext cx="5763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20"/>
            <p:cNvCxnSpPr/>
            <p:nvPr/>
          </p:nvCxnSpPr>
          <p:spPr>
            <a:xfrm rot="10800000">
              <a:off x="6015600" y="2418001"/>
              <a:ext cx="3600" cy="184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20"/>
            <p:cNvCxnSpPr/>
            <p:nvPr/>
          </p:nvCxnSpPr>
          <p:spPr>
            <a:xfrm flipH="1">
              <a:off x="5658109" y="2418000"/>
              <a:ext cx="3564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41" name="Google Shape;241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0927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20"/>
          <p:cNvSpPr txBox="1"/>
          <p:nvPr/>
        </p:nvSpPr>
        <p:spPr>
          <a:xfrm>
            <a:off x="138700" y="2137850"/>
            <a:ext cx="4973700" cy="17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is a form of distributed ML.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</a:t>
            </a:r>
            <a:r>
              <a:rPr lang="zh-CN" sz="1300" i="1">
                <a:solidFill>
                  <a:schemeClr val="dk1"/>
                </a:solidFill>
              </a:rPr>
              <a:t>clients </a:t>
            </a:r>
            <a:r>
              <a:rPr lang="zh-CN" sz="1300">
                <a:solidFill>
                  <a:schemeClr val="dk1"/>
                </a:solidFill>
              </a:rPr>
              <a:t>(i.e. compute nodes) are embedded devices.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clients collaboratively learn a single </a:t>
            </a:r>
            <a:r>
              <a:rPr lang="zh-CN" sz="1300" i="1">
                <a:solidFill>
                  <a:schemeClr val="dk1"/>
                </a:solidFill>
              </a:rPr>
              <a:t>global model.</a:t>
            </a:r>
            <a:endParaRPr sz="1300" i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2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1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1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Federated Learning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1" name="Google Shape;251;p21"/>
          <p:cNvGrpSpPr/>
          <p:nvPr/>
        </p:nvGrpSpPr>
        <p:grpSpPr>
          <a:xfrm>
            <a:off x="4054800" y="778363"/>
            <a:ext cx="4707075" cy="4112838"/>
            <a:chOff x="2530800" y="778363"/>
            <a:chExt cx="4707075" cy="4112838"/>
          </a:xfrm>
        </p:grpSpPr>
        <p:cxnSp>
          <p:nvCxnSpPr>
            <p:cNvPr id="252" name="Google Shape;252;p21"/>
            <p:cNvCxnSpPr/>
            <p:nvPr/>
          </p:nvCxnSpPr>
          <p:spPr>
            <a:xfrm>
              <a:off x="3087475" y="15478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253" name="Google Shape;253;p21"/>
            <p:cNvCxnSpPr/>
            <p:nvPr/>
          </p:nvCxnSpPr>
          <p:spPr>
            <a:xfrm>
              <a:off x="4311425" y="15690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254" name="Google Shape;254;p21"/>
            <p:cNvCxnSpPr/>
            <p:nvPr/>
          </p:nvCxnSpPr>
          <p:spPr>
            <a:xfrm flipH="1">
              <a:off x="5103863" y="15712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255" name="Google Shape;255;p21"/>
            <p:cNvCxnSpPr/>
            <p:nvPr/>
          </p:nvCxnSpPr>
          <p:spPr>
            <a:xfrm rot="10800000" flipH="1">
              <a:off x="5507100" y="15902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256" name="Google Shape;256;p21"/>
            <p:cNvSpPr txBox="1"/>
            <p:nvPr/>
          </p:nvSpPr>
          <p:spPr>
            <a:xfrm>
              <a:off x="4517900" y="26145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57" name="Google Shape;257;p21"/>
            <p:cNvCxnSpPr/>
            <p:nvPr/>
          </p:nvCxnSpPr>
          <p:spPr>
            <a:xfrm>
              <a:off x="4878050" y="29283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8" name="Google Shape;258;p21"/>
            <p:cNvSpPr txBox="1"/>
            <p:nvPr/>
          </p:nvSpPr>
          <p:spPr>
            <a:xfrm>
              <a:off x="4247750" y="3238850"/>
              <a:ext cx="1264200" cy="36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Aggregation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59" name="Google Shape;259;p21"/>
            <p:cNvCxnSpPr/>
            <p:nvPr/>
          </p:nvCxnSpPr>
          <p:spPr>
            <a:xfrm>
              <a:off x="4878050" y="36390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60" name="Google Shape;260;p21"/>
            <p:cNvSpPr txBox="1"/>
            <p:nvPr/>
          </p:nvSpPr>
          <p:spPr>
            <a:xfrm>
              <a:off x="4247750" y="45219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61" name="Google Shape;261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30800" y="9349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24500" y="9304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59875" y="8324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77913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09950" y="9306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17875" y="39804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1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756075" y="8734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722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101600" y="21384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0" name="Google Shape;270;p21"/>
            <p:cNvCxnSpPr>
              <a:stCxn id="266" idx="3"/>
            </p:cNvCxnSpPr>
            <p:nvPr/>
          </p:nvCxnSpPr>
          <p:spPr>
            <a:xfrm>
              <a:off x="5441825" y="4260901"/>
              <a:ext cx="5763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21"/>
            <p:cNvCxnSpPr/>
            <p:nvPr/>
          </p:nvCxnSpPr>
          <p:spPr>
            <a:xfrm rot="10800000">
              <a:off x="6015600" y="2418001"/>
              <a:ext cx="3600" cy="184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21"/>
            <p:cNvCxnSpPr/>
            <p:nvPr/>
          </p:nvCxnSpPr>
          <p:spPr>
            <a:xfrm flipH="1">
              <a:off x="5658109" y="2418000"/>
              <a:ext cx="3564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73" name="Google Shape;273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0927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21"/>
          <p:cNvSpPr txBox="1"/>
          <p:nvPr/>
        </p:nvSpPr>
        <p:spPr>
          <a:xfrm>
            <a:off x="138700" y="2137850"/>
            <a:ext cx="4973700" cy="17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is a form of distributed ML.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</a:t>
            </a:r>
            <a:r>
              <a:rPr lang="zh-CN" sz="1300" i="1">
                <a:solidFill>
                  <a:schemeClr val="dk1"/>
                </a:solidFill>
              </a:rPr>
              <a:t>clients </a:t>
            </a:r>
            <a:r>
              <a:rPr lang="zh-CN" sz="1300">
                <a:solidFill>
                  <a:schemeClr val="dk1"/>
                </a:solidFill>
              </a:rPr>
              <a:t>(i.e. compute nodes) are embedded devices.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clients collaboratively learn a single </a:t>
            </a:r>
            <a:r>
              <a:rPr lang="zh-CN" sz="1300" i="1">
                <a:solidFill>
                  <a:schemeClr val="dk1"/>
                </a:solidFill>
              </a:rPr>
              <a:t>global model.</a:t>
            </a:r>
            <a:endParaRPr sz="1300" i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Data stays in the client.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75" name="Google Shape;275;p21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2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2038</Words>
  <Application>Microsoft Macintosh PowerPoint</Application>
  <PresentationFormat>On-screen Show (16:9)</PresentationFormat>
  <Paragraphs>474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Roboto</vt:lpstr>
      <vt:lpstr>Arial</vt:lpstr>
      <vt:lpstr>Roboto Light</vt:lpstr>
      <vt:lpstr>Roboto Medium</vt:lpstr>
      <vt:lpstr>Times New Roman</vt:lpstr>
      <vt:lpstr>Simple Light</vt:lpstr>
      <vt:lpstr>End-to-End Speech Recognition from Federated Acoustic Models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End-to-End Speech Recognition from Federated Acoustic Models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End-to-End Speech Recognition from Federated Acoustic Models </dc:title>
  <cp:lastModifiedBy>Yan Gao</cp:lastModifiedBy>
  <cp:revision>1</cp:revision>
  <dcterms:modified xsi:type="dcterms:W3CDTF">2022-05-13T10:34:49Z</dcterms:modified>
</cp:coreProperties>
</file>