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20"/>
  </p:notesMasterIdLst>
  <p:sldIdLst>
    <p:sldId id="258" r:id="rId4"/>
    <p:sldId id="298" r:id="rId5"/>
    <p:sldId id="265" r:id="rId6"/>
    <p:sldId id="299" r:id="rId7"/>
    <p:sldId id="300" r:id="rId8"/>
    <p:sldId id="301" r:id="rId9"/>
    <p:sldId id="302" r:id="rId10"/>
    <p:sldId id="304" r:id="rId11"/>
    <p:sldId id="308" r:id="rId12"/>
    <p:sldId id="305" r:id="rId13"/>
    <p:sldId id="315" r:id="rId14"/>
    <p:sldId id="328" r:id="rId15"/>
    <p:sldId id="316" r:id="rId16"/>
    <p:sldId id="324" r:id="rId17"/>
    <p:sldId id="323" r:id="rId18"/>
    <p:sldId id="311" r:id="rId19"/>
    <p:sldId id="312"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40"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7.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C524B82-1E48-40E4-A57B-90F4E078C4E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D2EF58-F527-4B6D-A63F-08200DBC17D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C524B82-1E48-40E4-A57B-90F4E078C4E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D2EF58-F527-4B6D-A63F-08200DBC17D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C524B82-1E48-40E4-A57B-90F4E078C4E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D2EF58-F527-4B6D-A63F-08200DBC17DE}"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t="14594"/>
          <a:stretch>
            <a:fillRect/>
          </a:stretch>
        </p:blipFill>
        <p:spPr>
          <a:xfrm>
            <a:off x="-72737" y="-21304"/>
            <a:ext cx="12249653" cy="6860422"/>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C524B82-1E48-40E4-A57B-90F4E078C4E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D2EF58-F527-4B6D-A63F-08200DBC17DE}"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C524B82-1E48-40E4-A57B-90F4E078C4E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D2EF58-F527-4B6D-A63F-08200DBC17DE}"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C524B82-1E48-40E4-A57B-90F4E078C4E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D2EF58-F527-4B6D-A63F-08200DBC17DE}"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DC524B82-1E48-40E4-A57B-90F4E078C4E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D2EF58-F527-4B6D-A63F-08200DBC17DE}"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DC524B82-1E48-40E4-A57B-90F4E078C4E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2D2EF58-F527-4B6D-A63F-08200DBC17DE}"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C524B82-1E48-40E4-A57B-90F4E078C4E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2D2EF58-F527-4B6D-A63F-08200DBC17DE}"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C524B82-1E48-40E4-A57B-90F4E078C4E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D2EF58-F527-4B6D-A63F-08200DBC17DE}"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C524B82-1E48-40E4-A57B-90F4E078C4E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2D2EF58-F527-4B6D-A63F-08200DBC17DE}"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C524B82-1E48-40E4-A57B-90F4E078C4E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D2EF58-F527-4B6D-A63F-08200DBC17DE}"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C524B82-1E48-40E4-A57B-90F4E078C4E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D2EF58-F527-4B6D-A63F-08200DBC17DE}"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C524B82-1E48-40E4-A57B-90F4E078C4E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D2EF58-F527-4B6D-A63F-08200DBC17DE}"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C524B82-1E48-40E4-A57B-90F4E078C4E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D2EF58-F527-4B6D-A63F-08200DBC17DE}"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t="14594"/>
          <a:stretch>
            <a:fillRect/>
          </a:stretch>
        </p:blipFill>
        <p:spPr>
          <a:xfrm>
            <a:off x="-72737" y="-21304"/>
            <a:ext cx="12249653" cy="6860422"/>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C524B82-1E48-40E4-A57B-90F4E078C4E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D2EF58-F527-4B6D-A63F-08200DBC17D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DC524B82-1E48-40E4-A57B-90F4E078C4E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D2EF58-F527-4B6D-A63F-08200DBC17D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DC524B82-1E48-40E4-A57B-90F4E078C4E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2D2EF58-F527-4B6D-A63F-08200DBC17D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C524B82-1E48-40E4-A57B-90F4E078C4E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2D2EF58-F527-4B6D-A63F-08200DBC17D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C524B82-1E48-40E4-A57B-90F4E078C4E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2D2EF58-F527-4B6D-A63F-08200DBC17D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C524B82-1E48-40E4-A57B-90F4E078C4E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D2EF58-F527-4B6D-A63F-08200DBC17D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C524B82-1E48-40E4-A57B-90F4E078C4E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D2EF58-F527-4B6D-A63F-08200DBC17D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4" Type="http://schemas.openxmlformats.org/officeDocument/2006/relationships/theme" Target="../theme/theme2.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524B82-1E48-40E4-A57B-90F4E078C4E9}"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D2EF58-F527-4B6D-A63F-08200DBC17D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524B82-1E48-40E4-A57B-90F4E078C4E9}"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D2EF58-F527-4B6D-A63F-08200DBC17D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3.png"/><Relationship Id="rId1"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26.pn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27.png"/><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image" Target="../media/image28.png"/><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image" Target="../media/image29.png"/><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5.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image" Target="../media/image12.png"/><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openxmlformats.org/officeDocument/2006/relationships/image" Target="../media/image18.pn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矩形 111"/>
          <p:cNvSpPr/>
          <p:nvPr/>
        </p:nvSpPr>
        <p:spPr>
          <a:xfrm>
            <a:off x="0" y="1860334"/>
            <a:ext cx="12192000" cy="2489244"/>
          </a:xfrm>
          <a:prstGeom prst="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文本框 25"/>
          <p:cNvSpPr txBox="1"/>
          <p:nvPr/>
        </p:nvSpPr>
        <p:spPr>
          <a:xfrm>
            <a:off x="1079756" y="2164494"/>
            <a:ext cx="10032508" cy="953135"/>
          </a:xfrm>
          <a:prstGeom prst="rect">
            <a:avLst/>
          </a:prstGeom>
          <a:noFill/>
        </p:spPr>
        <p:txBody>
          <a:bodyPr wrap="square" rtlCol="0">
            <a:spAutoFit/>
          </a:bodyPr>
          <a:lstStyle/>
          <a:p>
            <a:pPr algn="ctr"/>
            <a:r>
              <a:rPr lang="en-US" altLang="zh-CN" sz="2800" b="1" dirty="0">
                <a:solidFill>
                  <a:schemeClr val="bg1"/>
                </a:solidFill>
              </a:rPr>
              <a:t>A BP Neural Network Based Punctured Scheduling Scheme Within Mini-slots for Joint URLLC and eMBB Traffic</a:t>
            </a:r>
            <a:r>
              <a:rPr lang="en-US" altLang="zh-CN" sz="2800" dirty="0">
                <a:solidFill>
                  <a:schemeClr val="bg1"/>
                </a:solidFill>
              </a:rPr>
              <a:t> </a:t>
            </a:r>
            <a:endParaRPr lang="zh-CN" altLang="en-US" sz="2800" b="1" dirty="0">
              <a:solidFill>
                <a:schemeClr val="bg1"/>
              </a:solidFill>
              <a:ea typeface="微软雅黑" panose="020B0503020204020204" pitchFamily="34" charset="-122"/>
            </a:endParaRPr>
          </a:p>
        </p:txBody>
      </p:sp>
      <p:cxnSp>
        <p:nvCxnSpPr>
          <p:cNvPr id="28" name="直接连接符 27"/>
          <p:cNvCxnSpPr/>
          <p:nvPr/>
        </p:nvCxnSpPr>
        <p:spPr>
          <a:xfrm>
            <a:off x="-57785" y="2764790"/>
            <a:ext cx="1115695" cy="88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11059795" y="2759710"/>
            <a:ext cx="1116965" cy="5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315880" y="403278"/>
            <a:ext cx="6251831" cy="707886"/>
            <a:chOff x="6709756" y="252381"/>
            <a:chExt cx="5214974" cy="707886"/>
          </a:xfrm>
        </p:grpSpPr>
        <p:sp>
          <p:nvSpPr>
            <p:cNvPr id="33" name="TextBox 9"/>
            <p:cNvSpPr txBox="1"/>
            <p:nvPr/>
          </p:nvSpPr>
          <p:spPr>
            <a:xfrm>
              <a:off x="6709756" y="252381"/>
              <a:ext cx="5214974" cy="707886"/>
            </a:xfrm>
            <a:prstGeom prst="rect">
              <a:avLst/>
            </a:prstGeom>
            <a:noFill/>
          </p:spPr>
          <p:txBody>
            <a:bodyPr wrap="square" rtlCol="0">
              <a:spAutoFit/>
            </a:bodyPr>
            <a:lstStyle/>
            <a:p>
              <a:r>
                <a:rPr lang="en-US" altLang="zh-CN" sz="4000" b="1" dirty="0">
                  <a:solidFill>
                    <a:srgbClr val="013A89"/>
                  </a:solidFill>
                  <a:latin typeface="Times New Roman" panose="02020603050405020304" pitchFamily="18" charset="0"/>
                  <a:ea typeface="Arial Unicode MS" panose="020B0604020202020204" pitchFamily="34" charset="-122"/>
                  <a:cs typeface="Times New Roman" panose="02020603050405020304" pitchFamily="18" charset="0"/>
                </a:rPr>
                <a:t>BUPT</a:t>
              </a:r>
              <a:endParaRPr lang="zh-CN" altLang="en-US" sz="4000" b="1" dirty="0">
                <a:solidFill>
                  <a:srgbClr val="013A89"/>
                </a:solidFill>
                <a:latin typeface="Times New Roman" panose="02020603050405020304" pitchFamily="18" charset="0"/>
                <a:ea typeface="Arial Unicode MS" panose="020B0604020202020204" pitchFamily="34" charset="-122"/>
                <a:cs typeface="Times New Roman" panose="02020603050405020304" pitchFamily="18" charset="0"/>
              </a:endParaRPr>
            </a:p>
          </p:txBody>
        </p:sp>
        <p:cxnSp>
          <p:nvCxnSpPr>
            <p:cNvPr id="34" name="直接连接符 33"/>
            <p:cNvCxnSpPr/>
            <p:nvPr/>
          </p:nvCxnSpPr>
          <p:spPr>
            <a:xfrm rot="5400000">
              <a:off x="7681762" y="591512"/>
              <a:ext cx="642942" cy="1588"/>
            </a:xfrm>
            <a:prstGeom prst="line">
              <a:avLst/>
            </a:prstGeom>
            <a:ln w="12700">
              <a:solidFill>
                <a:srgbClr val="013A89"/>
              </a:solidFill>
            </a:ln>
          </p:spPr>
          <p:style>
            <a:lnRef idx="1">
              <a:schemeClr val="accent1"/>
            </a:lnRef>
            <a:fillRef idx="0">
              <a:schemeClr val="accent1"/>
            </a:fillRef>
            <a:effectRef idx="0">
              <a:schemeClr val="accent1"/>
            </a:effectRef>
            <a:fontRef idx="minor">
              <a:schemeClr val="tx1"/>
            </a:fontRef>
          </p:style>
        </p:cxnSp>
        <p:sp>
          <p:nvSpPr>
            <p:cNvPr id="35" name="TextBox 11"/>
            <p:cNvSpPr txBox="1"/>
            <p:nvPr/>
          </p:nvSpPr>
          <p:spPr>
            <a:xfrm>
              <a:off x="8065944" y="355849"/>
              <a:ext cx="2631370" cy="523220"/>
            </a:xfrm>
            <a:prstGeom prst="rect">
              <a:avLst/>
            </a:prstGeom>
            <a:noFill/>
          </p:spPr>
          <p:txBody>
            <a:bodyPr wrap="square" rtlCol="0">
              <a:spAutoFit/>
            </a:bodyPr>
            <a:lstStyle/>
            <a:p>
              <a:r>
                <a:rPr lang="en-US" altLang="zh-CN" sz="1400" dirty="0">
                  <a:solidFill>
                    <a:srgbClr val="013A89"/>
                  </a:solidFill>
                  <a:latin typeface="Times New Roman" panose="02020603050405020304" pitchFamily="18" charset="0"/>
                  <a:cs typeface="Times New Roman" panose="02020603050405020304" pitchFamily="18" charset="0"/>
                </a:rPr>
                <a:t>BEIJING UNIVERSITY OF </a:t>
              </a:r>
              <a:endParaRPr lang="en-US" altLang="zh-CN" sz="1400" dirty="0">
                <a:solidFill>
                  <a:srgbClr val="013A89"/>
                </a:solidFill>
                <a:latin typeface="Times New Roman" panose="02020603050405020304" pitchFamily="18" charset="0"/>
                <a:cs typeface="Times New Roman" panose="02020603050405020304" pitchFamily="18" charset="0"/>
              </a:endParaRPr>
            </a:p>
            <a:p>
              <a:r>
                <a:rPr lang="en-US" altLang="zh-CN" sz="1400" dirty="0">
                  <a:solidFill>
                    <a:srgbClr val="013A89"/>
                  </a:solidFill>
                  <a:latin typeface="Times New Roman" panose="02020603050405020304" pitchFamily="18" charset="0"/>
                  <a:cs typeface="Times New Roman" panose="02020603050405020304" pitchFamily="18" charset="0"/>
                </a:rPr>
                <a:t>POSTS &amp; TELECOMMUNICATIONS</a:t>
              </a:r>
              <a:endParaRPr lang="zh-CN" altLang="en-US" sz="1400" dirty="0">
                <a:solidFill>
                  <a:srgbClr val="013A89"/>
                </a:solidFill>
                <a:latin typeface="Times New Roman" panose="02020603050405020304" pitchFamily="18" charset="0"/>
                <a:cs typeface="Times New Roman" panose="02020603050405020304" pitchFamily="18" charset="0"/>
              </a:endParaRPr>
            </a:p>
          </p:txBody>
        </p:sp>
      </p:grpSp>
      <p:sp>
        <p:nvSpPr>
          <p:cNvPr id="36" name="文本框 35"/>
          <p:cNvSpPr txBox="1"/>
          <p:nvPr/>
        </p:nvSpPr>
        <p:spPr>
          <a:xfrm>
            <a:off x="2017394" y="4657272"/>
            <a:ext cx="8157210" cy="1198880"/>
          </a:xfrm>
          <a:prstGeom prst="rect">
            <a:avLst/>
          </a:prstGeom>
          <a:noFill/>
        </p:spPr>
        <p:txBody>
          <a:bodyPr wrap="none" rtlCol="0">
            <a:spAutoFit/>
          </a:bodyPr>
          <a:lstStyle/>
          <a:p>
            <a:pPr algn="ctr"/>
            <a:r>
              <a:rPr lang="en-US" altLang="zh-CN" b="1" dirty="0">
                <a:solidFill>
                  <a:srgbClr val="013A89"/>
                </a:solidFill>
              </a:rPr>
              <a:t>Beijing Key Laboratory of Network System Architecture and Convergence</a:t>
            </a:r>
            <a:endParaRPr lang="en-US" altLang="zh-CN" b="1" dirty="0">
              <a:solidFill>
                <a:srgbClr val="013A89"/>
              </a:solidFill>
            </a:endParaRPr>
          </a:p>
          <a:p>
            <a:pPr algn="ctr"/>
            <a:r>
              <a:rPr lang="en-US" altLang="zh-CN" b="1" dirty="0">
                <a:solidFill>
                  <a:srgbClr val="013A89"/>
                </a:solidFill>
              </a:rPr>
              <a:t>School of Information and Communication Engineering</a:t>
            </a:r>
            <a:endParaRPr lang="en-US" altLang="zh-CN" b="1" dirty="0">
              <a:solidFill>
                <a:srgbClr val="013A89"/>
              </a:solidFill>
            </a:endParaRPr>
          </a:p>
          <a:p>
            <a:pPr algn="ctr"/>
            <a:r>
              <a:rPr lang="en-US" altLang="zh-CN" b="1" dirty="0">
                <a:solidFill>
                  <a:srgbClr val="013A89"/>
                </a:solidFill>
              </a:rPr>
              <a:t>Beijing University of Posts and Telecommunications, Beijing, China</a:t>
            </a:r>
            <a:endParaRPr lang="en-US" altLang="zh-CN" b="1" dirty="0">
              <a:solidFill>
                <a:srgbClr val="013A89"/>
              </a:solidFill>
            </a:endParaRPr>
          </a:p>
          <a:p>
            <a:pPr algn="ctr"/>
            <a:r>
              <a:rPr lang="en-US" altLang="zh-CN" b="1" dirty="0">
                <a:solidFill>
                  <a:srgbClr val="013A89"/>
                </a:solidFill>
              </a:rPr>
              <a:t>Nov. 12, 2019</a:t>
            </a:r>
            <a:endParaRPr lang="en-US" altLang="zh-CN" sz="2000" b="1" dirty="0">
              <a:solidFill>
                <a:srgbClr val="013A89"/>
              </a:solidFill>
            </a:endParaRPr>
          </a:p>
        </p:txBody>
      </p:sp>
      <p:sp>
        <p:nvSpPr>
          <p:cNvPr id="37" name="矩形 36"/>
          <p:cNvSpPr/>
          <p:nvPr/>
        </p:nvSpPr>
        <p:spPr>
          <a:xfrm>
            <a:off x="1585595" y="3521710"/>
            <a:ext cx="9029700" cy="625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r>
              <a:rPr lang="en-US" altLang="zh-CN" b="1">
                <a:solidFill>
                  <a:schemeClr val="bg1"/>
                </a:solidFill>
                <a:ea typeface="宋体" panose="02010600030101010101" pitchFamily="2" charset="-122"/>
              </a:rPr>
              <a:t>Qingqing Shang</a:t>
            </a:r>
            <a:r>
              <a:rPr lang="en-US" altLang="zh-CN">
                <a:solidFill>
                  <a:schemeClr val="bg1"/>
                </a:solidFill>
                <a:ea typeface="宋体" panose="02010600030101010101" pitchFamily="2" charset="-122"/>
              </a:rPr>
              <a:t>, Fangfang Liu, Chunyan Feng</a:t>
            </a:r>
            <a:r>
              <a:rPr lang="zh-CN" altLang="en-US">
                <a:solidFill>
                  <a:schemeClr val="bg1"/>
                </a:solidFill>
                <a:ea typeface="宋体" panose="02010600030101010101" pitchFamily="2" charset="-122"/>
              </a:rPr>
              <a:t>，Ruiyi Zhang and Shulun Zhao</a:t>
            </a:r>
            <a:endParaRPr lang="zh-CN" altLang="en-US">
              <a:solidFill>
                <a:schemeClr val="bg1"/>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966"/>
    </mc:Choice>
    <mc:Fallback>
      <p:transition spd="slow" advTm="2096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671774" y="99743"/>
            <a:ext cx="3616021" cy="523220"/>
          </a:xfrm>
          <a:prstGeom prst="rect">
            <a:avLst/>
          </a:prstGeom>
        </p:spPr>
        <p:txBody>
          <a:bodyPr wrap="square" anchor="ctr">
            <a:spAutoFit/>
          </a:bodyPr>
          <a:lstStyle/>
          <a:p>
            <a:pPr>
              <a:defRPr/>
            </a:pPr>
            <a:r>
              <a:rPr lang="en-US" altLang="zh-CN" sz="2800" b="1" dirty="0">
                <a:solidFill>
                  <a:srgbClr val="013A89"/>
                </a:solidFill>
                <a:latin typeface="Times New Roman" panose="02020603050405020304" pitchFamily="18" charset="0"/>
                <a:cs typeface="Times New Roman" panose="02020603050405020304" pitchFamily="18" charset="0"/>
              </a:rPr>
              <a:t>The Proposed Scheme</a:t>
            </a:r>
            <a:endParaRPr lang="en-US" altLang="zh-CN" sz="2800" b="1" dirty="0">
              <a:solidFill>
                <a:srgbClr val="013A89"/>
              </a:solidFill>
              <a:latin typeface="Times New Roman" panose="02020603050405020304" pitchFamily="18" charset="0"/>
              <a:cs typeface="Times New Roman" panose="02020603050405020304" pitchFamily="18" charset="0"/>
            </a:endParaRPr>
          </a:p>
        </p:txBody>
      </p:sp>
      <p:sp>
        <p:nvSpPr>
          <p:cNvPr id="13" name="矩形 12"/>
          <p:cNvSpPr/>
          <p:nvPr/>
        </p:nvSpPr>
        <p:spPr>
          <a:xfrm>
            <a:off x="169494" y="168076"/>
            <a:ext cx="441113" cy="454888"/>
          </a:xfrm>
          <a:prstGeom prst="rect">
            <a:avLst/>
          </a:prstGeom>
          <a:solidFill>
            <a:srgbClr val="013A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14" name="矩形 13"/>
          <p:cNvSpPr/>
          <p:nvPr/>
        </p:nvSpPr>
        <p:spPr>
          <a:xfrm>
            <a:off x="83643" y="168255"/>
            <a:ext cx="623102" cy="461665"/>
          </a:xfrm>
          <a:prstGeom prst="rect">
            <a:avLst/>
          </a:prstGeom>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03</a:t>
            </a:r>
            <a:endParaRPr kumimoji="0" lang="en-US" altLang="zh-CN" sz="24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7" name="直接连接符 16"/>
          <p:cNvCxnSpPr>
            <a:stCxn id="15" idx="3"/>
          </p:cNvCxnSpPr>
          <p:nvPr/>
        </p:nvCxnSpPr>
        <p:spPr>
          <a:xfrm>
            <a:off x="4287795" y="361353"/>
            <a:ext cx="6524369" cy="2"/>
          </a:xfrm>
          <a:prstGeom prst="line">
            <a:avLst/>
          </a:prstGeom>
          <a:ln>
            <a:solidFill>
              <a:srgbClr val="013A89"/>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920659" y="90409"/>
            <a:ext cx="1182338" cy="1182338"/>
          </a:xfrm>
          <a:prstGeom prst="rect">
            <a:avLst/>
          </a:prstGeom>
        </p:spPr>
      </p:pic>
      <p:grpSp>
        <p:nvGrpSpPr>
          <p:cNvPr id="4" name="组合 3"/>
          <p:cNvGrpSpPr/>
          <p:nvPr/>
        </p:nvGrpSpPr>
        <p:grpSpPr>
          <a:xfrm>
            <a:off x="611150" y="686557"/>
            <a:ext cx="8222615" cy="5340606"/>
            <a:chOff x="913483" y="-424178"/>
            <a:chExt cx="8156137" cy="8292351"/>
          </a:xfrm>
        </p:grpSpPr>
        <p:sp>
          <p:nvSpPr>
            <p:cNvPr id="24" name="矩形 23"/>
            <p:cNvSpPr/>
            <p:nvPr/>
          </p:nvSpPr>
          <p:spPr>
            <a:xfrm>
              <a:off x="1007963" y="-376279"/>
              <a:ext cx="8061657" cy="810462"/>
            </a:xfrm>
            <a:prstGeom prst="rect">
              <a:avLst/>
            </a:prstGeom>
          </p:spPr>
          <p:txBody>
            <a:bodyPr wrap="square" anchor="ctr">
              <a:spAutoFit/>
            </a:bodyPr>
            <a:lstStyle/>
            <a:p>
              <a:r>
                <a:rPr lang="en-US" altLang="zh-CN" sz="2800" b="1" dirty="0">
                  <a:latin typeface="Times New Roman" panose="02020603050405020304" pitchFamily="18" charset="0"/>
                  <a:cs typeface="Times New Roman" panose="02020603050405020304" pitchFamily="18" charset="0"/>
                </a:rPr>
                <a:t>S2: </a:t>
              </a:r>
              <a:r>
                <a:rPr lang="en-US" altLang="zh-CN" sz="2800" b="1" dirty="0">
                  <a:latin typeface="Times New Roman" panose="02020603050405020304" pitchFamily="18" charset="0"/>
                  <a:cs typeface="Times New Roman" panose="02020603050405020304" pitchFamily="18" charset="0"/>
                  <a:sym typeface="+mn-ea"/>
                </a:rPr>
                <a:t>URLLC Placement Strategy on eMBB Users</a:t>
              </a:r>
              <a:endParaRPr lang="en-US" altLang="zh-CN" sz="2800" b="1" dirty="0">
                <a:latin typeface="Times New Roman" panose="02020603050405020304" pitchFamily="18" charset="0"/>
                <a:cs typeface="Times New Roman" panose="02020603050405020304" pitchFamily="18" charset="0"/>
              </a:endParaRPr>
            </a:p>
          </p:txBody>
        </p:sp>
        <p:sp>
          <p:nvSpPr>
            <p:cNvPr id="10" name="矩形 9"/>
            <p:cNvSpPr/>
            <p:nvPr/>
          </p:nvSpPr>
          <p:spPr>
            <a:xfrm flipH="1">
              <a:off x="913483" y="-424178"/>
              <a:ext cx="45349" cy="8292351"/>
            </a:xfrm>
            <a:prstGeom prst="rect">
              <a:avLst/>
            </a:prstGeom>
            <a:solidFill>
              <a:srgbClr val="013A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13A89"/>
                </a:solidFill>
              </a:endParaRPr>
            </a:p>
          </p:txBody>
        </p:sp>
      </p:grpSp>
      <p:pic>
        <p:nvPicPr>
          <p:cNvPr id="9" name="图片 9" descr="图片4"/>
          <p:cNvPicPr>
            <a:picLocks noChangeAspect="1"/>
          </p:cNvPicPr>
          <p:nvPr/>
        </p:nvPicPr>
        <p:blipFill>
          <a:blip r:embed="rId2"/>
          <a:stretch>
            <a:fillRect/>
          </a:stretch>
        </p:blipFill>
        <p:spPr>
          <a:xfrm>
            <a:off x="785495" y="1306830"/>
            <a:ext cx="5327650" cy="4100195"/>
          </a:xfrm>
          <a:prstGeom prst="rect">
            <a:avLst/>
          </a:prstGeom>
        </p:spPr>
      </p:pic>
      <p:grpSp>
        <p:nvGrpSpPr>
          <p:cNvPr id="21" name="组合 20"/>
          <p:cNvGrpSpPr/>
          <p:nvPr/>
        </p:nvGrpSpPr>
        <p:grpSpPr>
          <a:xfrm>
            <a:off x="6463030" y="1386840"/>
            <a:ext cx="5640070" cy="3533775"/>
            <a:chOff x="10178" y="3392"/>
            <a:chExt cx="8882" cy="5565"/>
          </a:xfrm>
        </p:grpSpPr>
        <p:sp>
          <p:nvSpPr>
            <p:cNvPr id="2" name="文本框 1"/>
            <p:cNvSpPr txBox="1"/>
            <p:nvPr/>
          </p:nvSpPr>
          <p:spPr>
            <a:xfrm>
              <a:off x="10178" y="3392"/>
              <a:ext cx="8756" cy="1598"/>
            </a:xfrm>
            <a:prstGeom prst="rect">
              <a:avLst/>
            </a:prstGeom>
            <a:noFill/>
          </p:spPr>
          <p:txBody>
            <a:bodyPr wrap="square" rtlCol="0" anchor="t">
              <a:spAutoFit/>
            </a:bodyPr>
            <a:p>
              <a:pPr marL="342900" indent="-342900" algn="l">
                <a:buClrTx/>
                <a:buSzTx/>
                <a:buFont typeface="Wingdings" panose="05000000000000000000" charset="0"/>
                <a:buChar char="Ø"/>
              </a:pPr>
              <a:r>
                <a:rPr lang="en-US" altLang="zh-CN" sz="2000">
                  <a:latin typeface="Times New Roman" panose="02020603050405020304" pitchFamily="18" charset="0"/>
                  <a:cs typeface="Times New Roman" panose="02020603050405020304" pitchFamily="18" charset="0"/>
                </a:rPr>
                <a:t>The decoding probability predicted by BPNN under completed placement situation of URLLC </a:t>
              </a:r>
              <a:r>
                <a:rPr lang="en-US" altLang="zh-CN" sz="2000" b="1">
                  <a:solidFill>
                    <a:srgbClr val="FF0000"/>
                  </a:solidFill>
                  <a:latin typeface="Times New Roman" panose="02020603050405020304" pitchFamily="18" charset="0"/>
                  <a:cs typeface="Times New Roman" panose="02020603050405020304" pitchFamily="18" charset="0"/>
                </a:rPr>
                <a:t>before current puncture:</a:t>
              </a:r>
              <a:endParaRPr lang="en-US" altLang="zh-CN" sz="2000">
                <a:latin typeface="Times New Roman" panose="02020603050405020304" pitchFamily="18" charset="0"/>
                <a:cs typeface="Times New Roman" panose="02020603050405020304" pitchFamily="18" charset="0"/>
              </a:endParaRPr>
            </a:p>
          </p:txBody>
        </p:sp>
        <p:pic>
          <p:nvPicPr>
            <p:cNvPr id="6" name="图片 5"/>
            <p:cNvPicPr>
              <a:picLocks noChangeAspect="1"/>
            </p:cNvPicPr>
            <p:nvPr/>
          </p:nvPicPr>
          <p:blipFill>
            <a:blip r:embed="rId3"/>
            <a:stretch>
              <a:fillRect/>
            </a:stretch>
          </p:blipFill>
          <p:spPr>
            <a:xfrm>
              <a:off x="11695" y="5071"/>
              <a:ext cx="4959" cy="659"/>
            </a:xfrm>
            <a:prstGeom prst="rect">
              <a:avLst/>
            </a:prstGeom>
          </p:spPr>
        </p:pic>
        <p:sp>
          <p:nvSpPr>
            <p:cNvPr id="7" name="文本框 6"/>
            <p:cNvSpPr txBox="1"/>
            <p:nvPr/>
          </p:nvSpPr>
          <p:spPr>
            <a:xfrm>
              <a:off x="10304" y="5992"/>
              <a:ext cx="8756" cy="1598"/>
            </a:xfrm>
            <a:prstGeom prst="rect">
              <a:avLst/>
            </a:prstGeom>
            <a:noFill/>
          </p:spPr>
          <p:txBody>
            <a:bodyPr wrap="square" rtlCol="0" anchor="t">
              <a:spAutoFit/>
            </a:bodyPr>
            <a:p>
              <a:pPr marL="342900" indent="-342900" algn="l">
                <a:buClrTx/>
                <a:buSzTx/>
                <a:buFont typeface="Wingdings" panose="05000000000000000000" charset="0"/>
                <a:buChar char="Ø"/>
              </a:pPr>
              <a:r>
                <a:rPr lang="en-US" altLang="zh-CN" sz="2000">
                  <a:latin typeface="Times New Roman" panose="02020603050405020304" pitchFamily="18" charset="0"/>
                  <a:cs typeface="Times New Roman" panose="02020603050405020304" pitchFamily="18" charset="0"/>
                  <a:sym typeface="+mn-ea"/>
                </a:rPr>
                <a:t>The decoding probability predicted by BPNN under completed placement situation of URLLC </a:t>
              </a:r>
              <a:r>
                <a:rPr lang="en-US" altLang="zh-CN" sz="2000" b="1">
                  <a:solidFill>
                    <a:srgbClr val="FF0000"/>
                  </a:solidFill>
                  <a:latin typeface="Times New Roman" panose="02020603050405020304" pitchFamily="18" charset="0"/>
                  <a:cs typeface="Times New Roman" panose="02020603050405020304" pitchFamily="18" charset="0"/>
                  <a:sym typeface="+mn-ea"/>
                </a:rPr>
                <a:t>after cu</a:t>
              </a:r>
              <a:r>
                <a:rPr lang="en-US" altLang="zh-CN" sz="2000" b="1">
                  <a:solidFill>
                    <a:srgbClr val="FF0000"/>
                  </a:solidFill>
                  <a:latin typeface="Times New Roman" panose="02020603050405020304" pitchFamily="18" charset="0"/>
                  <a:cs typeface="Times New Roman" panose="02020603050405020304" pitchFamily="18" charset="0"/>
                  <a:sym typeface="+mn-ea"/>
                </a:rPr>
                <a:t>rrent puncture:</a:t>
              </a:r>
              <a:endParaRPr lang="en-US" altLang="zh-CN" sz="2000">
                <a:latin typeface="Times New Roman" panose="02020603050405020304" pitchFamily="18" charset="0"/>
                <a:cs typeface="Times New Roman" panose="02020603050405020304" pitchFamily="18" charset="0"/>
              </a:endParaRPr>
            </a:p>
          </p:txBody>
        </p:sp>
        <p:pic>
          <p:nvPicPr>
            <p:cNvPr id="11" name="图片 10"/>
            <p:cNvPicPr>
              <a:picLocks noChangeAspect="1"/>
            </p:cNvPicPr>
            <p:nvPr/>
          </p:nvPicPr>
          <p:blipFill>
            <a:blip r:embed="rId4"/>
            <a:stretch>
              <a:fillRect/>
            </a:stretch>
          </p:blipFill>
          <p:spPr>
            <a:xfrm>
              <a:off x="11535" y="7590"/>
              <a:ext cx="5214" cy="694"/>
            </a:xfrm>
            <a:prstGeom prst="rect">
              <a:avLst/>
            </a:prstGeom>
          </p:spPr>
        </p:pic>
        <p:sp>
          <p:nvSpPr>
            <p:cNvPr id="12" name="文本框 11"/>
            <p:cNvSpPr txBox="1"/>
            <p:nvPr/>
          </p:nvSpPr>
          <p:spPr>
            <a:xfrm>
              <a:off x="10304" y="8329"/>
              <a:ext cx="7779" cy="628"/>
            </a:xfrm>
            <a:prstGeom prst="rect">
              <a:avLst/>
            </a:prstGeom>
            <a:noFill/>
          </p:spPr>
          <p:txBody>
            <a:bodyPr wrap="square" rtlCol="0" anchor="t">
              <a:spAutoFit/>
            </a:bodyPr>
            <a:p>
              <a:pPr marL="342900" indent="-342900" algn="l">
                <a:buClrTx/>
                <a:buSzTx/>
                <a:buFont typeface="Wingdings" panose="05000000000000000000" charset="0"/>
                <a:buChar char="Ø"/>
              </a:pPr>
              <a:r>
                <a:rPr lang="en-US" altLang="zh-CN" sz="2000">
                  <a:latin typeface="Times New Roman" panose="02020603050405020304" pitchFamily="18" charset="0"/>
                  <a:cs typeface="Times New Roman" panose="02020603050405020304" pitchFamily="18" charset="0"/>
                </a:rPr>
                <a:t>The throughput loss caused by puncturing</a:t>
              </a:r>
              <a:r>
                <a:rPr lang="zh-CN" altLang="en-US" sz="2000">
                  <a:latin typeface="Times New Roman" panose="02020603050405020304" pitchFamily="18" charset="0"/>
                  <a:cs typeface="Times New Roman" panose="02020603050405020304" pitchFamily="18" charset="0"/>
                </a:rPr>
                <a:t>：</a:t>
              </a:r>
              <a:endParaRPr lang="zh-CN" altLang="en-US" sz="2000">
                <a:latin typeface="Times New Roman" panose="02020603050405020304" pitchFamily="18" charset="0"/>
                <a:cs typeface="Times New Roman" panose="02020603050405020304" pitchFamily="18" charset="0"/>
              </a:endParaRPr>
            </a:p>
          </p:txBody>
        </p:sp>
      </p:grpSp>
      <p:pic>
        <p:nvPicPr>
          <p:cNvPr id="41" name="图片 40"/>
          <p:cNvPicPr>
            <a:picLocks noChangeAspect="1"/>
          </p:cNvPicPr>
          <p:nvPr/>
        </p:nvPicPr>
        <p:blipFill>
          <a:blip r:embed="rId5"/>
          <a:stretch>
            <a:fillRect/>
          </a:stretch>
        </p:blipFill>
        <p:spPr>
          <a:xfrm>
            <a:off x="7426325" y="4920615"/>
            <a:ext cx="3007995" cy="352425"/>
          </a:xfrm>
          <a:prstGeom prst="rect">
            <a:avLst/>
          </a:prstGeom>
        </p:spPr>
      </p:pic>
      <p:sp>
        <p:nvSpPr>
          <p:cNvPr id="42" name="文本框 41"/>
          <p:cNvSpPr txBox="1"/>
          <p:nvPr/>
        </p:nvSpPr>
        <p:spPr>
          <a:xfrm>
            <a:off x="1029970" y="5568950"/>
            <a:ext cx="10760710" cy="706755"/>
          </a:xfrm>
          <a:prstGeom prst="rect">
            <a:avLst/>
          </a:prstGeom>
          <a:noFill/>
        </p:spPr>
        <p:txBody>
          <a:bodyPr wrap="square" rtlCol="0" anchor="t">
            <a:spAutoFit/>
          </a:bodyPr>
          <a:p>
            <a:pPr algn="l">
              <a:buClrTx/>
              <a:buSzTx/>
              <a:buFontTx/>
              <a:buNone/>
            </a:pPr>
            <a:r>
              <a:rPr lang="zh-CN" altLang="en-US" sz="2000" b="1">
                <a:solidFill>
                  <a:schemeClr val="accent1"/>
                </a:solidFill>
                <a:effectLst>
                  <a:outerShdw blurRad="38100" dist="25400" dir="5400000" algn="ctr" rotWithShape="0">
                    <a:srgbClr val="6E747A">
                      <a:alpha val="43000"/>
                    </a:srgbClr>
                  </a:outerShdw>
                </a:effectLst>
              </a:rPr>
              <a:t>Scheduler selects eMBB users with the least throughput loss to puncture. Then update the number of punctures of all eMBB users for the next scheduling decision.</a:t>
            </a:r>
            <a:endParaRPr lang="zh-CN" altLang="en-US" sz="2000" b="1">
              <a:solidFill>
                <a:schemeClr val="accent1"/>
              </a:solidFill>
              <a:effectLst>
                <a:outerShdw blurRad="38100" dist="25400" dir="5400000" algn="ctr" rotWithShape="0">
                  <a:srgbClr val="6E747A">
                    <a:alpha val="43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000" advTm="141396"/>
    </mc:Choice>
    <mc:Fallback>
      <p:transition spd="slow" advTm="14139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768975" y="1431290"/>
            <a:ext cx="5942330" cy="3995420"/>
          </a:xfrm>
          <a:prstGeom prst="rect">
            <a:avLst/>
          </a:prstGeom>
        </p:spPr>
      </p:pic>
      <p:sp>
        <p:nvSpPr>
          <p:cNvPr id="15" name="矩形 14"/>
          <p:cNvSpPr/>
          <p:nvPr/>
        </p:nvSpPr>
        <p:spPr>
          <a:xfrm>
            <a:off x="671775" y="99743"/>
            <a:ext cx="3074316" cy="523220"/>
          </a:xfrm>
          <a:prstGeom prst="rect">
            <a:avLst/>
          </a:prstGeom>
        </p:spPr>
        <p:txBody>
          <a:bodyPr wrap="square" anchor="ctr">
            <a:spAutoFit/>
          </a:bodyPr>
          <a:lstStyle/>
          <a:p>
            <a:pPr>
              <a:defRPr/>
            </a:pPr>
            <a:r>
              <a:rPr lang="en-US" altLang="zh-CN" sz="2800" b="1">
                <a:solidFill>
                  <a:srgbClr val="013A89"/>
                </a:solidFill>
                <a:latin typeface="Times New Roman" panose="02020603050405020304" pitchFamily="18" charset="0"/>
                <a:cs typeface="Times New Roman" panose="02020603050405020304" pitchFamily="18" charset="0"/>
              </a:rPr>
              <a:t>Simulation Results</a:t>
            </a:r>
            <a:endParaRPr lang="en-US" altLang="zh-CN" sz="2800" b="1">
              <a:solidFill>
                <a:srgbClr val="013A89"/>
              </a:solidFill>
              <a:latin typeface="Times New Roman" panose="02020603050405020304" pitchFamily="18" charset="0"/>
              <a:cs typeface="Times New Roman" panose="02020603050405020304" pitchFamily="18" charset="0"/>
            </a:endParaRPr>
          </a:p>
        </p:txBody>
      </p:sp>
      <p:sp>
        <p:nvSpPr>
          <p:cNvPr id="13" name="矩形 12"/>
          <p:cNvSpPr/>
          <p:nvPr/>
        </p:nvSpPr>
        <p:spPr>
          <a:xfrm>
            <a:off x="169494" y="168076"/>
            <a:ext cx="441113" cy="454888"/>
          </a:xfrm>
          <a:prstGeom prst="rect">
            <a:avLst/>
          </a:prstGeom>
          <a:solidFill>
            <a:srgbClr val="013A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14" name="矩形 13"/>
          <p:cNvSpPr/>
          <p:nvPr/>
        </p:nvSpPr>
        <p:spPr>
          <a:xfrm>
            <a:off x="2728184" y="4530334"/>
            <a:ext cx="623102" cy="461665"/>
          </a:xfrm>
          <a:prstGeom prst="rect">
            <a:avLst/>
          </a:prstGeom>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04</a:t>
            </a:r>
            <a:endParaRPr kumimoji="0" lang="en-US" altLang="zh-CN" sz="24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7" name="直接连接符 16"/>
          <p:cNvCxnSpPr>
            <a:stCxn id="15" idx="3"/>
          </p:cNvCxnSpPr>
          <p:nvPr/>
        </p:nvCxnSpPr>
        <p:spPr>
          <a:xfrm>
            <a:off x="3746091" y="361353"/>
            <a:ext cx="7066073" cy="2"/>
          </a:xfrm>
          <a:prstGeom prst="line">
            <a:avLst/>
          </a:prstGeom>
          <a:ln>
            <a:solidFill>
              <a:srgbClr val="013A89"/>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20659" y="90409"/>
            <a:ext cx="1182338" cy="1182338"/>
          </a:xfrm>
          <a:prstGeom prst="rect">
            <a:avLst/>
          </a:prstGeom>
        </p:spPr>
      </p:pic>
      <p:grpSp>
        <p:nvGrpSpPr>
          <p:cNvPr id="4" name="组合 3"/>
          <p:cNvGrpSpPr/>
          <p:nvPr/>
        </p:nvGrpSpPr>
        <p:grpSpPr>
          <a:xfrm>
            <a:off x="671775" y="884573"/>
            <a:ext cx="8418138" cy="5260197"/>
            <a:chOff x="1348476" y="-705685"/>
            <a:chExt cx="8350090" cy="8167487"/>
          </a:xfrm>
        </p:grpSpPr>
        <p:sp>
          <p:nvSpPr>
            <p:cNvPr id="24" name="矩形 23"/>
            <p:cNvSpPr/>
            <p:nvPr/>
          </p:nvSpPr>
          <p:spPr>
            <a:xfrm>
              <a:off x="1530601" y="-705685"/>
              <a:ext cx="8167965" cy="812402"/>
            </a:xfrm>
            <a:prstGeom prst="rect">
              <a:avLst/>
            </a:prstGeom>
          </p:spPr>
          <p:txBody>
            <a:bodyPr wrap="square" anchor="ctr">
              <a:spAutoFit/>
            </a:bodyPr>
            <a:lstStyle/>
            <a:p>
              <a:r>
                <a:rPr lang="en-US" altLang="zh-CN" sz="2800" b="1" dirty="0">
                  <a:latin typeface="Times New Roman" panose="02020603050405020304" pitchFamily="18" charset="0"/>
                  <a:cs typeface="Times New Roman" panose="02020603050405020304" pitchFamily="18" charset="0"/>
                </a:rPr>
                <a:t>Simulation</a:t>
              </a:r>
              <a:r>
                <a:rPr lang="zh-CN" altLang="en-US" sz="2800" b="1" dirty="0">
                  <a:latin typeface="Times New Roman" panose="02020603050405020304" pitchFamily="18" charset="0"/>
                  <a:cs typeface="Times New Roman" panose="02020603050405020304" pitchFamily="18" charset="0"/>
                </a:rPr>
                <a:t> </a:t>
              </a:r>
              <a:r>
                <a:rPr lang="en-US" altLang="zh-CN" sz="2800" b="1" dirty="0">
                  <a:latin typeface="Times New Roman" panose="02020603050405020304" pitchFamily="18" charset="0"/>
                  <a:cs typeface="Times New Roman" panose="02020603050405020304" pitchFamily="18" charset="0"/>
                </a:rPr>
                <a:t>parameters</a:t>
              </a:r>
              <a:r>
                <a:rPr lang="zh-CN" altLang="en-US" sz="2800" b="1" dirty="0">
                  <a:latin typeface="Times New Roman" panose="02020603050405020304" pitchFamily="18" charset="0"/>
                  <a:cs typeface="Times New Roman" panose="02020603050405020304" pitchFamily="18" charset="0"/>
                </a:rPr>
                <a:t> </a:t>
              </a:r>
              <a:endParaRPr lang="en-US" altLang="zh-CN" sz="2800" b="1" dirty="0">
                <a:latin typeface="Times New Roman" panose="02020603050405020304" pitchFamily="18" charset="0"/>
                <a:cs typeface="Times New Roman" panose="02020603050405020304" pitchFamily="18" charset="0"/>
              </a:endParaRPr>
            </a:p>
          </p:txBody>
        </p:sp>
        <p:sp>
          <p:nvSpPr>
            <p:cNvPr id="10" name="矩形 9"/>
            <p:cNvSpPr/>
            <p:nvPr/>
          </p:nvSpPr>
          <p:spPr>
            <a:xfrm flipH="1">
              <a:off x="1348476" y="-705685"/>
              <a:ext cx="45719" cy="8167487"/>
            </a:xfrm>
            <a:prstGeom prst="rect">
              <a:avLst/>
            </a:prstGeom>
            <a:solidFill>
              <a:srgbClr val="013A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13A89"/>
                </a:solidFill>
              </a:endParaRPr>
            </a:p>
          </p:txBody>
        </p:sp>
      </p:grpSp>
      <p:sp>
        <p:nvSpPr>
          <p:cNvPr id="7" name="矩形 6"/>
          <p:cNvSpPr/>
          <p:nvPr/>
        </p:nvSpPr>
        <p:spPr>
          <a:xfrm>
            <a:off x="950595" y="1866265"/>
            <a:ext cx="4818380" cy="3784600"/>
          </a:xfrm>
          <a:prstGeom prst="rect">
            <a:avLst/>
          </a:prstGeom>
        </p:spPr>
        <p:txBody>
          <a:bodyPr wrap="square">
            <a:spAutoFit/>
          </a:bodyPr>
          <a:lstStyle/>
          <a:p>
            <a:pPr marL="342900" indent="-342900">
              <a:buFont typeface="Wingdings" panose="05000000000000000000" charset="0"/>
              <a:buChar char="Ø"/>
            </a:pPr>
            <a:r>
              <a:rPr lang="en-US" altLang="zh-CN" sz="2000" dirty="0">
                <a:latin typeface="Times New Roman" panose="02020603050405020304" pitchFamily="18" charset="0"/>
                <a:cs typeface="Times New Roman" panose="02020603050405020304" pitchFamily="18" charset="0"/>
              </a:rPr>
              <a:t>EMBB Traffic</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full buffer traffic is used to model the eMBB best effort traffic. </a:t>
            </a:r>
            <a:endParaRPr lang="en-US" altLang="zh-CN" sz="2000" dirty="0">
              <a:latin typeface="Times New Roman" panose="02020603050405020304" pitchFamily="18" charset="0"/>
              <a:cs typeface="Times New Roman" panose="02020603050405020304" pitchFamily="18" charset="0"/>
            </a:endParaRPr>
          </a:p>
          <a:p>
            <a:pPr marL="342900" indent="-342900">
              <a:buFont typeface="Wingdings" panose="05000000000000000000" charset="0"/>
              <a:buChar char="Ø"/>
            </a:pPr>
            <a:r>
              <a:rPr lang="en-US" altLang="zh-CN" sz="2000" dirty="0">
                <a:latin typeface="Times New Roman" panose="02020603050405020304" pitchFamily="18" charset="0"/>
                <a:cs typeface="Times New Roman" panose="02020603050405020304" pitchFamily="18" charset="0"/>
              </a:rPr>
              <a:t>URLLC Traffic</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A bursty traffic model is used following a Poisson arrival process.</a:t>
            </a:r>
            <a:endParaRPr lang="en-US" altLang="zh-CN" sz="2000" dirty="0">
              <a:latin typeface="Times New Roman" panose="02020603050405020304" pitchFamily="18" charset="0"/>
              <a:cs typeface="Times New Roman" panose="02020603050405020304" pitchFamily="18" charset="0"/>
            </a:endParaRPr>
          </a:p>
          <a:p>
            <a:pPr marL="342900" indent="-342900">
              <a:buFont typeface="Wingdings" panose="05000000000000000000" charset="0"/>
              <a:buChar char="Ø"/>
            </a:pPr>
            <a:r>
              <a:rPr lang="en-US" altLang="zh-CN" sz="2000" dirty="0">
                <a:latin typeface="Times New Roman" panose="02020603050405020304" pitchFamily="18" charset="0"/>
                <a:cs typeface="Times New Roman" panose="02020603050405020304" pitchFamily="18" charset="0"/>
              </a:rPr>
              <a:t>Aassuming that all URLLC packets are the same size and can be transmitted on a PRB for the sake of simplicity. </a:t>
            </a:r>
            <a:endParaRPr lang="en-US" altLang="zh-CN" sz="2000" dirty="0">
              <a:latin typeface="Times New Roman" panose="02020603050405020304" pitchFamily="18" charset="0"/>
              <a:cs typeface="Times New Roman" panose="02020603050405020304" pitchFamily="18" charset="0"/>
            </a:endParaRPr>
          </a:p>
          <a:p>
            <a:pPr marL="342900" indent="-342900">
              <a:buFont typeface="Wingdings" panose="05000000000000000000" charset="0"/>
              <a:buChar char="Ø"/>
            </a:pPr>
            <a:r>
              <a:rPr lang="en-US" altLang="zh-CN" sz="2000" dirty="0">
                <a:latin typeface="Times New Roman" panose="02020603050405020304" pitchFamily="18" charset="0"/>
                <a:cs typeface="Times New Roman" panose="02020603050405020304" pitchFamily="18" charset="0"/>
              </a:rPr>
              <a:t>The punctured sub-carrier symbols contain no useful information for the receiver, and hence are modelled as information-less.</a:t>
            </a:r>
            <a:endParaRPr lang="en-US" altLang="zh-CN" sz="20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2590"/>
    </mc:Choice>
    <mc:Fallback>
      <p:transition spd="slow" advTm="1259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671775" y="99743"/>
            <a:ext cx="3074316" cy="523220"/>
          </a:xfrm>
          <a:prstGeom prst="rect">
            <a:avLst/>
          </a:prstGeom>
        </p:spPr>
        <p:txBody>
          <a:bodyPr wrap="square" anchor="ctr">
            <a:spAutoFit/>
          </a:bodyPr>
          <a:lstStyle/>
          <a:p>
            <a:pPr>
              <a:defRPr/>
            </a:pPr>
            <a:r>
              <a:rPr lang="en-US" altLang="zh-CN" sz="2800" b="1">
                <a:solidFill>
                  <a:srgbClr val="013A89"/>
                </a:solidFill>
                <a:latin typeface="Times New Roman" panose="02020603050405020304" pitchFamily="18" charset="0"/>
                <a:cs typeface="Times New Roman" panose="02020603050405020304" pitchFamily="18" charset="0"/>
              </a:rPr>
              <a:t>Simulation Results</a:t>
            </a:r>
            <a:endParaRPr lang="en-US" altLang="zh-CN" sz="2800" b="1">
              <a:solidFill>
                <a:srgbClr val="013A89"/>
              </a:solidFill>
              <a:latin typeface="Times New Roman" panose="02020603050405020304" pitchFamily="18" charset="0"/>
              <a:cs typeface="Times New Roman" panose="02020603050405020304" pitchFamily="18" charset="0"/>
            </a:endParaRPr>
          </a:p>
        </p:txBody>
      </p:sp>
      <p:sp>
        <p:nvSpPr>
          <p:cNvPr id="13" name="矩形 12"/>
          <p:cNvSpPr/>
          <p:nvPr/>
        </p:nvSpPr>
        <p:spPr>
          <a:xfrm>
            <a:off x="169494" y="168076"/>
            <a:ext cx="441113" cy="454888"/>
          </a:xfrm>
          <a:prstGeom prst="rect">
            <a:avLst/>
          </a:prstGeom>
          <a:solidFill>
            <a:srgbClr val="013A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14" name="矩形 13"/>
          <p:cNvSpPr/>
          <p:nvPr/>
        </p:nvSpPr>
        <p:spPr>
          <a:xfrm>
            <a:off x="83643" y="168255"/>
            <a:ext cx="623102" cy="461665"/>
          </a:xfrm>
          <a:prstGeom prst="rect">
            <a:avLst/>
          </a:prstGeom>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04</a:t>
            </a:r>
            <a:endParaRPr kumimoji="0" lang="en-US" altLang="zh-CN" sz="24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7" name="直接连接符 16"/>
          <p:cNvCxnSpPr>
            <a:stCxn id="15" idx="3"/>
          </p:cNvCxnSpPr>
          <p:nvPr/>
        </p:nvCxnSpPr>
        <p:spPr>
          <a:xfrm>
            <a:off x="3746091" y="361353"/>
            <a:ext cx="7066073" cy="2"/>
          </a:xfrm>
          <a:prstGeom prst="line">
            <a:avLst/>
          </a:prstGeom>
          <a:ln>
            <a:solidFill>
              <a:srgbClr val="013A89"/>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920659" y="90409"/>
            <a:ext cx="1182338" cy="1182338"/>
          </a:xfrm>
          <a:prstGeom prst="rect">
            <a:avLst/>
          </a:prstGeom>
        </p:spPr>
      </p:pic>
      <p:grpSp>
        <p:nvGrpSpPr>
          <p:cNvPr id="4" name="组合 3"/>
          <p:cNvGrpSpPr/>
          <p:nvPr/>
        </p:nvGrpSpPr>
        <p:grpSpPr>
          <a:xfrm>
            <a:off x="1065402" y="1212049"/>
            <a:ext cx="10408921" cy="4649971"/>
            <a:chOff x="1348476" y="241807"/>
            <a:chExt cx="6753343" cy="7219995"/>
          </a:xfrm>
        </p:grpSpPr>
        <p:sp>
          <p:nvSpPr>
            <p:cNvPr id="24" name="矩形 23"/>
            <p:cNvSpPr/>
            <p:nvPr/>
          </p:nvSpPr>
          <p:spPr>
            <a:xfrm>
              <a:off x="1530576" y="241807"/>
              <a:ext cx="6571243" cy="810461"/>
            </a:xfrm>
            <a:prstGeom prst="rect">
              <a:avLst/>
            </a:prstGeom>
          </p:spPr>
          <p:txBody>
            <a:bodyPr wrap="square" anchor="ctr">
              <a:spAutoFit/>
            </a:bodyPr>
            <a:lstStyle/>
            <a:p>
              <a:r>
                <a:rPr lang="en-US" altLang="zh-CN" sz="2800" b="1" dirty="0">
                  <a:latin typeface="Times New Roman" panose="02020603050405020304" pitchFamily="18" charset="0"/>
                  <a:cs typeface="Times New Roman" panose="02020603050405020304" pitchFamily="18" charset="0"/>
                  <a:sym typeface="+mn-ea"/>
                </a:rPr>
                <a:t>Influence of </a:t>
              </a:r>
              <a:r>
                <a:rPr lang="en-US" altLang="zh-CN" sz="2800" b="1" dirty="0">
                  <a:solidFill>
                    <a:srgbClr val="FF0000"/>
                  </a:solidFill>
                  <a:latin typeface="Times New Roman" panose="02020603050405020304" pitchFamily="18" charset="0"/>
                  <a:cs typeface="Times New Roman" panose="02020603050405020304" pitchFamily="18" charset="0"/>
                  <a:sym typeface="+mn-ea"/>
                </a:rPr>
                <a:t>Different Factors </a:t>
              </a:r>
              <a:r>
                <a:rPr lang="en-US" altLang="zh-CN" sz="2800" b="1" dirty="0">
                  <a:latin typeface="Times New Roman" panose="02020603050405020304" pitchFamily="18" charset="0"/>
                  <a:cs typeface="Times New Roman" panose="02020603050405020304" pitchFamily="18" charset="0"/>
                  <a:sym typeface="+mn-ea"/>
                </a:rPr>
                <a:t>on BLER</a:t>
              </a:r>
              <a:endParaRPr lang="en-US" altLang="zh-CN" sz="2800" b="1" dirty="0">
                <a:latin typeface="Times New Roman" panose="02020603050405020304" pitchFamily="18" charset="0"/>
                <a:cs typeface="Times New Roman" panose="02020603050405020304" pitchFamily="18" charset="0"/>
                <a:sym typeface="+mn-ea"/>
              </a:endParaRPr>
            </a:p>
          </p:txBody>
        </p:sp>
        <p:sp>
          <p:nvSpPr>
            <p:cNvPr id="10" name="矩形 9"/>
            <p:cNvSpPr/>
            <p:nvPr/>
          </p:nvSpPr>
          <p:spPr>
            <a:xfrm flipH="1">
              <a:off x="1348476" y="288924"/>
              <a:ext cx="45719" cy="7172878"/>
            </a:xfrm>
            <a:prstGeom prst="rect">
              <a:avLst/>
            </a:prstGeom>
            <a:solidFill>
              <a:srgbClr val="013A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13A89"/>
                </a:solidFill>
              </a:endParaRPr>
            </a:p>
          </p:txBody>
        </p:sp>
      </p:grpSp>
      <p:pic>
        <p:nvPicPr>
          <p:cNvPr id="2" name="图片 6" descr="C:\Users\Yi\Desktop\因素影响.png因素影响"/>
          <p:cNvPicPr>
            <a:picLocks noChangeAspect="1"/>
          </p:cNvPicPr>
          <p:nvPr/>
        </p:nvPicPr>
        <p:blipFill>
          <a:blip r:embed="rId2"/>
          <a:srcRect/>
          <a:stretch>
            <a:fillRect/>
          </a:stretch>
        </p:blipFill>
        <p:spPr>
          <a:xfrm>
            <a:off x="1294765" y="1817370"/>
            <a:ext cx="4902835" cy="4062095"/>
          </a:xfrm>
          <a:prstGeom prst="rect">
            <a:avLst/>
          </a:prstGeom>
        </p:spPr>
      </p:pic>
      <p:sp>
        <p:nvSpPr>
          <p:cNvPr id="3" name="文本框 2"/>
          <p:cNvSpPr txBox="1"/>
          <p:nvPr/>
        </p:nvSpPr>
        <p:spPr>
          <a:xfrm>
            <a:off x="6197600" y="1894205"/>
            <a:ext cx="5779770" cy="3907790"/>
          </a:xfrm>
          <a:prstGeom prst="rect">
            <a:avLst/>
          </a:prstGeom>
          <a:noFill/>
        </p:spPr>
        <p:txBody>
          <a:bodyPr wrap="square" rtlCol="0" anchor="t">
            <a:spAutoFit/>
          </a:bodyPr>
          <a:p>
            <a:pPr algn="l">
              <a:buClrTx/>
              <a:buSzTx/>
              <a:buFontTx/>
              <a:buNone/>
            </a:pPr>
            <a:r>
              <a:rPr lang="en-US" altLang="zh-CN" sz="2400" b="1" dirty="0">
                <a:latin typeface="Times New Roman" panose="02020603050405020304" pitchFamily="18" charset="0"/>
                <a:cs typeface="Times New Roman" panose="02020603050405020304" pitchFamily="18" charset="0"/>
                <a:sym typeface="+mn-ea"/>
              </a:rPr>
              <a:t>These three factors as input vector</a:t>
            </a:r>
            <a:endParaRPr lang="en-US" altLang="zh-CN" sz="2400" b="1" dirty="0">
              <a:latin typeface="Times New Roman" panose="02020603050405020304" pitchFamily="18" charset="0"/>
              <a:cs typeface="Times New Roman" panose="02020603050405020304" pitchFamily="18" charset="0"/>
            </a:endParaRPr>
          </a:p>
          <a:p>
            <a:pPr marL="342900" indent="-342900" algn="l">
              <a:buClrTx/>
              <a:buSzTx/>
              <a:buFont typeface="Wingdings" panose="05000000000000000000" charset="0"/>
              <a:buChar char="Ø"/>
            </a:pPr>
            <a:r>
              <a:rPr lang="en-US" altLang="zh-CN" sz="2000">
                <a:latin typeface="Times New Roman" panose="02020603050405020304" pitchFamily="18" charset="0"/>
                <a:cs typeface="Times New Roman" panose="02020603050405020304" pitchFamily="18" charset="0"/>
              </a:rPr>
              <a:t>Under the same PRBs allocation and MCS, users punctured more frequently suffer more severely; </a:t>
            </a:r>
            <a:endParaRPr lang="en-US" altLang="zh-CN" sz="2000">
              <a:latin typeface="Times New Roman" panose="02020603050405020304" pitchFamily="18" charset="0"/>
              <a:cs typeface="Times New Roman" panose="02020603050405020304" pitchFamily="18" charset="0"/>
            </a:endParaRPr>
          </a:p>
          <a:p>
            <a:pPr marL="342900" indent="-342900" algn="l">
              <a:buClrTx/>
              <a:buSzTx/>
              <a:buFont typeface="Wingdings" panose="05000000000000000000" charset="0"/>
              <a:buChar char="Ø"/>
            </a:pPr>
            <a:r>
              <a:rPr lang="en-US" altLang="zh-CN" sz="2000">
                <a:latin typeface="Times New Roman" panose="02020603050405020304" pitchFamily="18" charset="0"/>
                <a:cs typeface="Times New Roman" panose="02020603050405020304" pitchFamily="18" charset="0"/>
              </a:rPr>
              <a:t>Under the same PRBs allocation and punctures, users with higher MCS suffer more severely; </a:t>
            </a:r>
            <a:endParaRPr lang="en-US" altLang="zh-CN" sz="2000">
              <a:latin typeface="Times New Roman" panose="02020603050405020304" pitchFamily="18" charset="0"/>
              <a:cs typeface="Times New Roman" panose="02020603050405020304" pitchFamily="18" charset="0"/>
            </a:endParaRPr>
          </a:p>
          <a:p>
            <a:pPr marL="285750" indent="-285750" algn="l">
              <a:buClrTx/>
              <a:buSzTx/>
              <a:buFont typeface="Wingdings" panose="05000000000000000000" charset="0"/>
              <a:buChar char="Ø"/>
            </a:pPr>
            <a:r>
              <a:rPr lang="en-US" altLang="zh-CN" sz="2000">
                <a:latin typeface="Times New Roman" panose="02020603050405020304" pitchFamily="18" charset="0"/>
                <a:cs typeface="Times New Roman" panose="02020603050405020304" pitchFamily="18" charset="0"/>
              </a:rPr>
              <a:t>Under the same MCS and punctures,users with less PRBs suffer more severely.</a:t>
            </a:r>
            <a:endParaRPr lang="en-US" altLang="zh-CN" sz="2000">
              <a:latin typeface="Times New Roman" panose="02020603050405020304" pitchFamily="18" charset="0"/>
              <a:cs typeface="Times New Roman" panose="02020603050405020304" pitchFamily="18" charset="0"/>
            </a:endParaRPr>
          </a:p>
          <a:p>
            <a:pPr algn="l">
              <a:buClrTx/>
              <a:buSzTx/>
              <a:buFontTx/>
            </a:pPr>
            <a:endParaRPr lang="en-US" altLang="zh-CN" sz="2000">
              <a:latin typeface="Times New Roman" panose="02020603050405020304" pitchFamily="18" charset="0"/>
              <a:cs typeface="Times New Roman" panose="02020603050405020304" pitchFamily="18" charset="0"/>
            </a:endParaRPr>
          </a:p>
          <a:p>
            <a:pPr algn="l">
              <a:buClrTx/>
              <a:buSzTx/>
              <a:buFontTx/>
            </a:pPr>
            <a:endParaRPr lang="en-US" altLang="zh-CN" sz="2000">
              <a:latin typeface="Times New Roman" panose="02020603050405020304" pitchFamily="18" charset="0"/>
              <a:cs typeface="Times New Roman" panose="02020603050405020304" pitchFamily="18" charset="0"/>
            </a:endParaRPr>
          </a:p>
          <a:p>
            <a:pPr algn="l">
              <a:buClrTx/>
              <a:buSzTx/>
              <a:buFontTx/>
            </a:pPr>
            <a:r>
              <a:rPr lang="en-US" altLang="zh-CN" sz="2400" b="1" dirty="0">
                <a:latin typeface="Times New Roman" panose="02020603050405020304" pitchFamily="18" charset="0"/>
                <a:cs typeface="Times New Roman" panose="02020603050405020304" pitchFamily="18" charset="0"/>
              </a:rPr>
              <a:t>The meaning of BPNN output</a:t>
            </a:r>
            <a:endParaRPr lang="en-US" altLang="zh-CN">
              <a:latin typeface="Times New Roman" panose="02020603050405020304" pitchFamily="18" charset="0"/>
              <a:cs typeface="Times New Roman" panose="02020603050405020304" pitchFamily="18" charset="0"/>
            </a:endParaRPr>
          </a:p>
          <a:p>
            <a:pPr marL="342900" indent="-342900" algn="l">
              <a:buClrTx/>
              <a:buSzTx/>
              <a:buFont typeface="Wingdings" panose="05000000000000000000" charset="0"/>
              <a:buChar char="Ø"/>
            </a:pPr>
            <a:r>
              <a:rPr lang="en-US" altLang="zh-CN" sz="2000">
                <a:latin typeface="Times New Roman" panose="02020603050405020304" pitchFamily="18" charset="0"/>
                <a:cs typeface="Times New Roman" panose="02020603050405020304" pitchFamily="18" charset="0"/>
              </a:rPr>
              <a:t> The BPNN predicts an output value between 0 and 1 which can represent decoding probability.</a:t>
            </a:r>
            <a:endParaRPr lang="en-US" altLang="zh-CN" sz="20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299"/>
    </mc:Choice>
    <mc:Fallback>
      <p:transition spd="slow" advTm="129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671775" y="99743"/>
            <a:ext cx="3074316" cy="523220"/>
          </a:xfrm>
          <a:prstGeom prst="rect">
            <a:avLst/>
          </a:prstGeom>
        </p:spPr>
        <p:txBody>
          <a:bodyPr wrap="square" anchor="ctr">
            <a:spAutoFit/>
          </a:bodyPr>
          <a:lstStyle/>
          <a:p>
            <a:pPr>
              <a:defRPr/>
            </a:pPr>
            <a:r>
              <a:rPr lang="en-US" altLang="zh-CN" sz="2800" b="1">
                <a:solidFill>
                  <a:srgbClr val="013A89"/>
                </a:solidFill>
                <a:latin typeface="Times New Roman" panose="02020603050405020304" pitchFamily="18" charset="0"/>
                <a:cs typeface="Times New Roman" panose="02020603050405020304" pitchFamily="18" charset="0"/>
              </a:rPr>
              <a:t>Simulation Results</a:t>
            </a:r>
            <a:endParaRPr lang="en-US" altLang="zh-CN" sz="2800" b="1">
              <a:solidFill>
                <a:srgbClr val="013A89"/>
              </a:solidFill>
              <a:latin typeface="Times New Roman" panose="02020603050405020304" pitchFamily="18" charset="0"/>
              <a:cs typeface="Times New Roman" panose="02020603050405020304" pitchFamily="18" charset="0"/>
            </a:endParaRPr>
          </a:p>
        </p:txBody>
      </p:sp>
      <p:sp>
        <p:nvSpPr>
          <p:cNvPr id="13" name="矩形 12"/>
          <p:cNvSpPr/>
          <p:nvPr/>
        </p:nvSpPr>
        <p:spPr>
          <a:xfrm>
            <a:off x="169494" y="168076"/>
            <a:ext cx="441113" cy="454888"/>
          </a:xfrm>
          <a:prstGeom prst="rect">
            <a:avLst/>
          </a:prstGeom>
          <a:solidFill>
            <a:srgbClr val="013A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14" name="矩形 13"/>
          <p:cNvSpPr/>
          <p:nvPr/>
        </p:nvSpPr>
        <p:spPr>
          <a:xfrm>
            <a:off x="83643" y="168255"/>
            <a:ext cx="623102" cy="461665"/>
          </a:xfrm>
          <a:prstGeom prst="rect">
            <a:avLst/>
          </a:prstGeom>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04</a:t>
            </a:r>
            <a:endParaRPr kumimoji="0" lang="en-US" altLang="zh-CN" sz="24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7" name="直接连接符 16"/>
          <p:cNvCxnSpPr>
            <a:stCxn id="15" idx="3"/>
          </p:cNvCxnSpPr>
          <p:nvPr/>
        </p:nvCxnSpPr>
        <p:spPr>
          <a:xfrm>
            <a:off x="3746091" y="361353"/>
            <a:ext cx="7066073" cy="2"/>
          </a:xfrm>
          <a:prstGeom prst="line">
            <a:avLst/>
          </a:prstGeom>
          <a:ln>
            <a:solidFill>
              <a:srgbClr val="013A89"/>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920659" y="90409"/>
            <a:ext cx="1182338" cy="1182338"/>
          </a:xfrm>
          <a:prstGeom prst="rect">
            <a:avLst/>
          </a:prstGeom>
        </p:spPr>
      </p:pic>
      <p:grpSp>
        <p:nvGrpSpPr>
          <p:cNvPr id="4" name="组合 3"/>
          <p:cNvGrpSpPr/>
          <p:nvPr/>
        </p:nvGrpSpPr>
        <p:grpSpPr>
          <a:xfrm>
            <a:off x="1065402" y="1212049"/>
            <a:ext cx="10408921" cy="4649971"/>
            <a:chOff x="1348476" y="241807"/>
            <a:chExt cx="6753343" cy="7219995"/>
          </a:xfrm>
        </p:grpSpPr>
        <p:sp>
          <p:nvSpPr>
            <p:cNvPr id="24" name="矩形 23"/>
            <p:cNvSpPr/>
            <p:nvPr/>
          </p:nvSpPr>
          <p:spPr>
            <a:xfrm>
              <a:off x="1530576" y="241807"/>
              <a:ext cx="6571243" cy="810461"/>
            </a:xfrm>
            <a:prstGeom prst="rect">
              <a:avLst/>
            </a:prstGeom>
          </p:spPr>
          <p:txBody>
            <a:bodyPr wrap="square" anchor="ctr">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sym typeface="+mn-ea"/>
                </a:rPr>
                <a:t>eMBB Data Rate</a:t>
              </a:r>
              <a:r>
                <a:rPr lang="en-US" altLang="zh-CN" sz="2800" b="1" dirty="0">
                  <a:latin typeface="Times New Roman" panose="02020603050405020304" pitchFamily="18" charset="0"/>
                  <a:cs typeface="Times New Roman" panose="02020603050405020304" pitchFamily="18" charset="0"/>
                  <a:sym typeface="+mn-ea"/>
                </a:rPr>
                <a:t> for Different Arrival Rate of URLLC Traffic</a:t>
              </a:r>
              <a:endParaRPr lang="en-US" altLang="zh-CN" sz="2800" b="1" dirty="0">
                <a:latin typeface="Times New Roman" panose="02020603050405020304" pitchFamily="18" charset="0"/>
                <a:cs typeface="Times New Roman" panose="02020603050405020304" pitchFamily="18" charset="0"/>
              </a:endParaRPr>
            </a:p>
          </p:txBody>
        </p:sp>
        <p:sp>
          <p:nvSpPr>
            <p:cNvPr id="10" name="矩形 9"/>
            <p:cNvSpPr/>
            <p:nvPr/>
          </p:nvSpPr>
          <p:spPr>
            <a:xfrm flipH="1">
              <a:off x="1348476" y="288924"/>
              <a:ext cx="45719" cy="7172878"/>
            </a:xfrm>
            <a:prstGeom prst="rect">
              <a:avLst/>
            </a:prstGeom>
            <a:solidFill>
              <a:srgbClr val="013A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13A89"/>
                </a:solidFill>
              </a:endParaRPr>
            </a:p>
          </p:txBody>
        </p:sp>
      </p:grpSp>
      <p:sp>
        <p:nvSpPr>
          <p:cNvPr id="22" name="圆角矩形标注 5"/>
          <p:cNvSpPr/>
          <p:nvPr/>
        </p:nvSpPr>
        <p:spPr>
          <a:xfrm>
            <a:off x="6733540" y="2152015"/>
            <a:ext cx="4778375" cy="1129665"/>
          </a:xfrm>
          <a:prstGeom prst="wedgeRoundRectCallout">
            <a:avLst>
              <a:gd name="adj1" fmla="val -59404"/>
              <a:gd name="adj2" fmla="val 73032"/>
              <a:gd name="adj3" fmla="val 16667"/>
            </a:avLst>
          </a:prstGeom>
          <a:solidFill>
            <a:srgbClr val="013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en-US" altLang="zh-CN" sz="2000" dirty="0">
                <a:latin typeface="Times New Roman" panose="02020603050405020304" pitchFamily="18" charset="0"/>
                <a:cs typeface="Times New Roman" panose="02020603050405020304" pitchFamily="18" charset="0"/>
              </a:rPr>
              <a:t>The proposed scheme offers the best throughput performance among four </a:t>
            </a:r>
            <a:r>
              <a:rPr kumimoji="1" lang="en-US" altLang="zh-CN" sz="2000" dirty="0">
                <a:latin typeface="Times New Roman" panose="02020603050405020304" pitchFamily="18" charset="0"/>
                <a:cs typeface="Times New Roman" panose="02020603050405020304" pitchFamily="18" charset="0"/>
                <a:sym typeface="+mn-ea"/>
              </a:rPr>
              <a:t>methods </a:t>
            </a:r>
            <a:r>
              <a:rPr kumimoji="1" lang="en-US" altLang="zh-CN" sz="2000" dirty="0">
                <a:latin typeface="Times New Roman" panose="02020603050405020304" pitchFamily="18" charset="0"/>
                <a:cs typeface="Times New Roman" panose="02020603050405020304" pitchFamily="18" charset="0"/>
              </a:rPr>
              <a:t>as expected. </a:t>
            </a:r>
            <a:endParaRPr kumimoji="1" lang="en-US" altLang="zh-CN" sz="2000" dirty="0">
              <a:latin typeface="Times New Roman" panose="02020603050405020304" pitchFamily="18" charset="0"/>
              <a:cs typeface="Times New Roman" panose="02020603050405020304" pitchFamily="18" charset="0"/>
            </a:endParaRPr>
          </a:p>
        </p:txBody>
      </p:sp>
      <p:sp>
        <p:nvSpPr>
          <p:cNvPr id="9" name="矩形 8"/>
          <p:cNvSpPr/>
          <p:nvPr/>
        </p:nvSpPr>
        <p:spPr>
          <a:xfrm>
            <a:off x="6459220" y="3829050"/>
            <a:ext cx="5408295" cy="1938020"/>
          </a:xfrm>
          <a:prstGeom prst="rect">
            <a:avLst/>
          </a:prstGeom>
        </p:spPr>
        <p:txBody>
          <a:bodyPr wrap="square">
            <a:spAutoFit/>
          </a:bodyPr>
          <a:lstStyle/>
          <a:p>
            <a:r>
              <a:rPr lang="en-US" altLang="zh-CN" sz="2000" dirty="0">
                <a:latin typeface="Times New Roman" panose="02020603050405020304" pitchFamily="18" charset="0"/>
                <a:cs typeface="Times New Roman" panose="02020603050405020304" pitchFamily="18" charset="0"/>
              </a:rPr>
              <a:t>eMBB throughput declines with increased URLLC traffic due to more </a:t>
            </a:r>
            <a:r>
              <a:rPr lang="en-US" altLang="zh-CN" sz="2000" b="1" dirty="0">
                <a:latin typeface="Times New Roman" panose="02020603050405020304" pitchFamily="18" charset="0"/>
                <a:cs typeface="Times New Roman" panose="02020603050405020304" pitchFamily="18" charset="0"/>
              </a:rPr>
              <a:t>frequently puncturing</a:t>
            </a:r>
            <a:r>
              <a:rPr lang="en-US" altLang="zh-CN" sz="2000" dirty="0">
                <a:latin typeface="Times New Roman" panose="02020603050405020304" pitchFamily="18" charset="0"/>
                <a:cs typeface="Times New Roman" panose="02020603050405020304" pitchFamily="18" charset="0"/>
              </a:rPr>
              <a:t>. With the help of BPNN prediction, every URLLC packet punctures the eMBB user </a:t>
            </a:r>
            <a:r>
              <a:rPr lang="en-US" altLang="zh-CN" sz="2000" b="1" dirty="0">
                <a:solidFill>
                  <a:srgbClr val="FF0000"/>
                </a:solidFill>
                <a:latin typeface="Times New Roman" panose="02020603050405020304" pitchFamily="18" charset="0"/>
                <a:cs typeface="Times New Roman" panose="02020603050405020304" pitchFamily="18" charset="0"/>
              </a:rPr>
              <a:t>with the least loss</a:t>
            </a:r>
            <a:r>
              <a:rPr lang="en-US" altLang="zh-CN" sz="2000" dirty="0">
                <a:latin typeface="Times New Roman" panose="02020603050405020304" pitchFamily="18" charset="0"/>
                <a:cs typeface="Times New Roman" panose="02020603050405020304" pitchFamily="18" charset="0"/>
              </a:rPr>
              <a:t> of throughput, thereby effectively </a:t>
            </a:r>
            <a:r>
              <a:rPr lang="en-US" altLang="zh-CN" sz="2000" b="1" dirty="0">
                <a:solidFill>
                  <a:srgbClr val="FF0000"/>
                </a:solidFill>
                <a:latin typeface="Times New Roman" panose="02020603050405020304" pitchFamily="18" charset="0"/>
                <a:cs typeface="Times New Roman" panose="02020603050405020304" pitchFamily="18" charset="0"/>
              </a:rPr>
              <a:t>reducing throughput loss</a:t>
            </a:r>
            <a:r>
              <a:rPr lang="en-US" altLang="zh-CN" sz="2000" dirty="0">
                <a:latin typeface="Times New Roman" panose="02020603050405020304" pitchFamily="18" charset="0"/>
                <a:cs typeface="Times New Roman" panose="02020603050405020304" pitchFamily="18" charset="0"/>
              </a:rPr>
              <a:t>. </a:t>
            </a:r>
            <a:endParaRPr lang="en-US" altLang="zh-CN" sz="2000" dirty="0">
              <a:latin typeface="Times New Roman" panose="02020603050405020304" pitchFamily="18" charset="0"/>
              <a:cs typeface="Times New Roman" panose="02020603050405020304" pitchFamily="18" charset="0"/>
            </a:endParaRPr>
          </a:p>
        </p:txBody>
      </p:sp>
      <p:pic>
        <p:nvPicPr>
          <p:cNvPr id="5" name="图片 5" descr="C:\Users\Yi\Desktop\eMBB吞吐量损失.pngeMBB吞吐量损失"/>
          <p:cNvPicPr>
            <a:picLocks noChangeAspect="1"/>
          </p:cNvPicPr>
          <p:nvPr/>
        </p:nvPicPr>
        <p:blipFill>
          <a:blip r:embed="rId2"/>
          <a:srcRect/>
          <a:stretch>
            <a:fillRect/>
          </a:stretch>
        </p:blipFill>
        <p:spPr>
          <a:xfrm>
            <a:off x="1346200" y="1866900"/>
            <a:ext cx="5001895" cy="39954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299"/>
    </mc:Choice>
    <mc:Fallback>
      <p:transition spd="slow" advTm="129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671775" y="99743"/>
            <a:ext cx="3074316" cy="523220"/>
          </a:xfrm>
          <a:prstGeom prst="rect">
            <a:avLst/>
          </a:prstGeom>
        </p:spPr>
        <p:txBody>
          <a:bodyPr wrap="square" anchor="ctr">
            <a:spAutoFit/>
          </a:bodyPr>
          <a:lstStyle/>
          <a:p>
            <a:pPr>
              <a:defRPr/>
            </a:pPr>
            <a:r>
              <a:rPr lang="en-US" altLang="zh-CN" sz="2800" b="1">
                <a:solidFill>
                  <a:srgbClr val="013A89"/>
                </a:solidFill>
                <a:latin typeface="Times New Roman" panose="02020603050405020304" pitchFamily="18" charset="0"/>
                <a:cs typeface="Times New Roman" panose="02020603050405020304" pitchFamily="18" charset="0"/>
              </a:rPr>
              <a:t>Simulation Results</a:t>
            </a:r>
            <a:endParaRPr lang="en-US" altLang="zh-CN" sz="2800" b="1">
              <a:solidFill>
                <a:srgbClr val="013A89"/>
              </a:solidFill>
              <a:latin typeface="Times New Roman" panose="02020603050405020304" pitchFamily="18" charset="0"/>
              <a:cs typeface="Times New Roman" panose="02020603050405020304" pitchFamily="18" charset="0"/>
            </a:endParaRPr>
          </a:p>
        </p:txBody>
      </p:sp>
      <p:sp>
        <p:nvSpPr>
          <p:cNvPr id="13" name="矩形 12"/>
          <p:cNvSpPr/>
          <p:nvPr/>
        </p:nvSpPr>
        <p:spPr>
          <a:xfrm>
            <a:off x="169494" y="168076"/>
            <a:ext cx="441113" cy="454888"/>
          </a:xfrm>
          <a:prstGeom prst="rect">
            <a:avLst/>
          </a:prstGeom>
          <a:solidFill>
            <a:srgbClr val="013A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14" name="矩形 13"/>
          <p:cNvSpPr/>
          <p:nvPr/>
        </p:nvSpPr>
        <p:spPr>
          <a:xfrm>
            <a:off x="83643" y="168255"/>
            <a:ext cx="623102" cy="461665"/>
          </a:xfrm>
          <a:prstGeom prst="rect">
            <a:avLst/>
          </a:prstGeom>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04</a:t>
            </a:r>
            <a:endParaRPr kumimoji="0" lang="en-US" altLang="zh-CN" sz="24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7" name="直接连接符 16"/>
          <p:cNvCxnSpPr>
            <a:stCxn id="15" idx="3"/>
          </p:cNvCxnSpPr>
          <p:nvPr/>
        </p:nvCxnSpPr>
        <p:spPr>
          <a:xfrm>
            <a:off x="3746091" y="361353"/>
            <a:ext cx="7066073" cy="2"/>
          </a:xfrm>
          <a:prstGeom prst="line">
            <a:avLst/>
          </a:prstGeom>
          <a:ln>
            <a:solidFill>
              <a:srgbClr val="013A89"/>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920659" y="90409"/>
            <a:ext cx="1182338" cy="1182338"/>
          </a:xfrm>
          <a:prstGeom prst="rect">
            <a:avLst/>
          </a:prstGeom>
        </p:spPr>
      </p:pic>
      <p:grpSp>
        <p:nvGrpSpPr>
          <p:cNvPr id="4" name="组合 3"/>
          <p:cNvGrpSpPr/>
          <p:nvPr/>
        </p:nvGrpSpPr>
        <p:grpSpPr>
          <a:xfrm>
            <a:off x="1065402" y="1212049"/>
            <a:ext cx="10408921" cy="4649971"/>
            <a:chOff x="1348476" y="241807"/>
            <a:chExt cx="6753343" cy="7219995"/>
          </a:xfrm>
        </p:grpSpPr>
        <p:sp>
          <p:nvSpPr>
            <p:cNvPr id="24" name="矩形 23"/>
            <p:cNvSpPr/>
            <p:nvPr/>
          </p:nvSpPr>
          <p:spPr>
            <a:xfrm>
              <a:off x="1530576" y="241807"/>
              <a:ext cx="6571243" cy="810461"/>
            </a:xfrm>
            <a:prstGeom prst="rect">
              <a:avLst/>
            </a:prstGeom>
          </p:spPr>
          <p:txBody>
            <a:bodyPr wrap="square" anchor="ctr">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sym typeface="+mn-ea"/>
                </a:rPr>
                <a:t>eMBB Reliability</a:t>
              </a:r>
              <a:r>
                <a:rPr lang="en-US" altLang="zh-CN" sz="2800" b="1" dirty="0">
                  <a:latin typeface="Times New Roman" panose="02020603050405020304" pitchFamily="18" charset="0"/>
                  <a:cs typeface="Times New Roman" panose="02020603050405020304" pitchFamily="18" charset="0"/>
                  <a:sym typeface="+mn-ea"/>
                </a:rPr>
                <a:t> for </a:t>
              </a:r>
              <a:r>
                <a:rPr lang="en-US" altLang="zh-CN" sz="2800" b="1" dirty="0">
                  <a:latin typeface="Times New Roman" panose="02020603050405020304" pitchFamily="18" charset="0"/>
                  <a:cs typeface="Times New Roman" panose="02020603050405020304" pitchFamily="18" charset="0"/>
                  <a:sym typeface="+mn-ea"/>
                </a:rPr>
                <a:t>Different Arrival Rate of URLLC Traffic</a:t>
              </a:r>
              <a:endParaRPr lang="en-US" altLang="zh-CN" sz="2800" b="1" dirty="0">
                <a:latin typeface="Times New Roman" panose="02020603050405020304" pitchFamily="18" charset="0"/>
                <a:cs typeface="Times New Roman" panose="02020603050405020304" pitchFamily="18" charset="0"/>
                <a:sym typeface="+mn-ea"/>
              </a:endParaRPr>
            </a:p>
          </p:txBody>
        </p:sp>
        <p:sp>
          <p:nvSpPr>
            <p:cNvPr id="10" name="矩形 9"/>
            <p:cNvSpPr/>
            <p:nvPr/>
          </p:nvSpPr>
          <p:spPr>
            <a:xfrm flipH="1">
              <a:off x="1348476" y="288924"/>
              <a:ext cx="45719" cy="7172878"/>
            </a:xfrm>
            <a:prstGeom prst="rect">
              <a:avLst/>
            </a:prstGeom>
            <a:solidFill>
              <a:srgbClr val="013A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13A89"/>
                </a:solidFill>
              </a:endParaRPr>
            </a:p>
          </p:txBody>
        </p:sp>
      </p:grpSp>
      <p:sp>
        <p:nvSpPr>
          <p:cNvPr id="22" name="圆角矩形标注 5"/>
          <p:cNvSpPr/>
          <p:nvPr/>
        </p:nvSpPr>
        <p:spPr>
          <a:xfrm>
            <a:off x="6733540" y="2152015"/>
            <a:ext cx="4778375" cy="1129665"/>
          </a:xfrm>
          <a:prstGeom prst="wedgeRoundRectCallout">
            <a:avLst>
              <a:gd name="adj1" fmla="val -59404"/>
              <a:gd name="adj2" fmla="val 73032"/>
              <a:gd name="adj3" fmla="val 16667"/>
            </a:avLst>
          </a:prstGeom>
          <a:solidFill>
            <a:srgbClr val="013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The proposed scheme guarantees higher reliability among four </a:t>
            </a:r>
            <a:r>
              <a:rPr kumimoji="1"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mn-ea"/>
              </a:rPr>
              <a:t>methods</a:t>
            </a:r>
            <a:r>
              <a:rPr kumimoji="1"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t>
            </a:r>
            <a:endParaRPr kumimoji="1"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 name="图片 16" descr="C:\Users\Yi\Desktop\图片.png图片"/>
          <p:cNvPicPr>
            <a:picLocks noChangeAspect="1"/>
          </p:cNvPicPr>
          <p:nvPr/>
        </p:nvPicPr>
        <p:blipFill>
          <a:blip r:embed="rId2"/>
          <a:srcRect/>
          <a:stretch>
            <a:fillRect/>
          </a:stretch>
        </p:blipFill>
        <p:spPr>
          <a:xfrm>
            <a:off x="1346200" y="1800225"/>
            <a:ext cx="4902835" cy="4062095"/>
          </a:xfrm>
          <a:prstGeom prst="rect">
            <a:avLst/>
          </a:prstGeom>
        </p:spPr>
      </p:pic>
      <p:sp>
        <p:nvSpPr>
          <p:cNvPr id="3" name="矩形 2"/>
          <p:cNvSpPr/>
          <p:nvPr/>
        </p:nvSpPr>
        <p:spPr>
          <a:xfrm>
            <a:off x="6511925" y="3799205"/>
            <a:ext cx="5416550" cy="1938020"/>
          </a:xfrm>
          <a:prstGeom prst="rect">
            <a:avLst/>
          </a:prstGeom>
        </p:spPr>
        <p:txBody>
          <a:bodyPr wrap="square">
            <a:spAutoFit/>
          </a:bodyPr>
          <a:lstStyle/>
          <a:p>
            <a:pPr algn="l">
              <a:buClrTx/>
              <a:buSzTx/>
              <a:buFontTx/>
              <a:buNone/>
            </a:pPr>
            <a:r>
              <a:rPr lang="en-US" altLang="zh-CN" sz="2000" dirty="0">
                <a:latin typeface="Times New Roman" panose="02020603050405020304" pitchFamily="18" charset="0"/>
                <a:cs typeface="Times New Roman" panose="02020603050405020304" pitchFamily="18" charset="0"/>
              </a:rPr>
              <a:t>The proposed scheme always selects </a:t>
            </a:r>
            <a:r>
              <a:rPr lang="en-US" altLang="zh-CN" sz="2000" b="1" dirty="0">
                <a:solidFill>
                  <a:srgbClr val="FF0000"/>
                </a:solidFill>
                <a:latin typeface="Times New Roman" panose="02020603050405020304" pitchFamily="18" charset="0"/>
                <a:cs typeface="Times New Roman" panose="02020603050405020304" pitchFamily="18" charset="0"/>
              </a:rPr>
              <a:t>different eMBB</a:t>
            </a:r>
            <a:r>
              <a:rPr lang="en-US" altLang="zh-CN" sz="2000" dirty="0">
                <a:latin typeface="Times New Roman" panose="02020603050405020304" pitchFamily="18" charset="0"/>
                <a:cs typeface="Times New Roman" panose="02020603050405020304" pitchFamily="18" charset="0"/>
              </a:rPr>
              <a:t> users with the </a:t>
            </a:r>
            <a:r>
              <a:rPr lang="en-US" altLang="zh-CN" sz="2000" b="1" dirty="0">
                <a:solidFill>
                  <a:srgbClr val="FF0000"/>
                </a:solidFill>
                <a:latin typeface="Times New Roman" panose="02020603050405020304" pitchFamily="18" charset="0"/>
                <a:cs typeface="Times New Roman" panose="02020603050405020304" pitchFamily="18" charset="0"/>
              </a:rPr>
              <a:t>least loss to puncture</a:t>
            </a:r>
            <a:r>
              <a:rPr lang="en-US" altLang="zh-CN" sz="2000" dirty="0">
                <a:latin typeface="Times New Roman" panose="02020603050405020304" pitchFamily="18" charset="0"/>
                <a:cs typeface="Times New Roman" panose="02020603050405020304" pitchFamily="18" charset="0"/>
              </a:rPr>
              <a:t>, thus protecting users to a certain extent and ensuring their reliability. Three contrast schemes tend to puncture the same eMBB users, which makes it easier to fail decoding.</a:t>
            </a:r>
            <a:endParaRPr lang="en-US" altLang="zh-CN" sz="20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299"/>
    </mc:Choice>
    <mc:Fallback>
      <p:transition spd="slow" advTm="1299"/>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671775" y="99743"/>
            <a:ext cx="3074316" cy="523220"/>
          </a:xfrm>
          <a:prstGeom prst="rect">
            <a:avLst/>
          </a:prstGeom>
        </p:spPr>
        <p:txBody>
          <a:bodyPr wrap="square" anchor="ctr">
            <a:spAutoFit/>
          </a:bodyPr>
          <a:lstStyle/>
          <a:p>
            <a:pPr>
              <a:defRPr/>
            </a:pPr>
            <a:r>
              <a:rPr lang="en-US" altLang="zh-CN" sz="2800" b="1">
                <a:solidFill>
                  <a:srgbClr val="013A89"/>
                </a:solidFill>
                <a:latin typeface="Times New Roman" panose="02020603050405020304" pitchFamily="18" charset="0"/>
                <a:cs typeface="Times New Roman" panose="02020603050405020304" pitchFamily="18" charset="0"/>
              </a:rPr>
              <a:t>Simulation Results</a:t>
            </a:r>
            <a:endParaRPr lang="en-US" altLang="zh-CN" sz="2800" b="1">
              <a:solidFill>
                <a:srgbClr val="013A89"/>
              </a:solidFill>
              <a:latin typeface="Times New Roman" panose="02020603050405020304" pitchFamily="18" charset="0"/>
              <a:cs typeface="Times New Roman" panose="02020603050405020304" pitchFamily="18" charset="0"/>
            </a:endParaRPr>
          </a:p>
        </p:txBody>
      </p:sp>
      <p:sp>
        <p:nvSpPr>
          <p:cNvPr id="13" name="矩形 12"/>
          <p:cNvSpPr/>
          <p:nvPr/>
        </p:nvSpPr>
        <p:spPr>
          <a:xfrm>
            <a:off x="169494" y="168076"/>
            <a:ext cx="441113" cy="454888"/>
          </a:xfrm>
          <a:prstGeom prst="rect">
            <a:avLst/>
          </a:prstGeom>
          <a:solidFill>
            <a:srgbClr val="013A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14" name="矩形 13"/>
          <p:cNvSpPr/>
          <p:nvPr/>
        </p:nvSpPr>
        <p:spPr>
          <a:xfrm>
            <a:off x="83643" y="168255"/>
            <a:ext cx="623102" cy="461665"/>
          </a:xfrm>
          <a:prstGeom prst="rect">
            <a:avLst/>
          </a:prstGeom>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04</a:t>
            </a:r>
            <a:endParaRPr kumimoji="0" lang="en-US" altLang="zh-CN" sz="24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7" name="直接连接符 16"/>
          <p:cNvCxnSpPr>
            <a:stCxn id="15" idx="3"/>
          </p:cNvCxnSpPr>
          <p:nvPr/>
        </p:nvCxnSpPr>
        <p:spPr>
          <a:xfrm>
            <a:off x="3746091" y="361353"/>
            <a:ext cx="7066073" cy="2"/>
          </a:xfrm>
          <a:prstGeom prst="line">
            <a:avLst/>
          </a:prstGeom>
          <a:ln>
            <a:solidFill>
              <a:srgbClr val="013A89"/>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920659" y="90409"/>
            <a:ext cx="1182338" cy="1182338"/>
          </a:xfrm>
          <a:prstGeom prst="rect">
            <a:avLst/>
          </a:prstGeom>
        </p:spPr>
      </p:pic>
      <p:grpSp>
        <p:nvGrpSpPr>
          <p:cNvPr id="4" name="组合 3"/>
          <p:cNvGrpSpPr/>
          <p:nvPr/>
        </p:nvGrpSpPr>
        <p:grpSpPr>
          <a:xfrm>
            <a:off x="1065402" y="1212049"/>
            <a:ext cx="9855200" cy="4649971"/>
            <a:chOff x="1348476" y="241807"/>
            <a:chExt cx="6394087" cy="7219995"/>
          </a:xfrm>
        </p:grpSpPr>
        <p:sp>
          <p:nvSpPr>
            <p:cNvPr id="24" name="矩形 23"/>
            <p:cNvSpPr/>
            <p:nvPr/>
          </p:nvSpPr>
          <p:spPr>
            <a:xfrm>
              <a:off x="1530576" y="241807"/>
              <a:ext cx="6211987" cy="810461"/>
            </a:xfrm>
            <a:prstGeom prst="rect">
              <a:avLst/>
            </a:prstGeom>
          </p:spPr>
          <p:txBody>
            <a:bodyPr wrap="square" anchor="ctr">
              <a:spAutoFit/>
            </a:bodyPr>
            <a:lstStyle/>
            <a:p>
              <a:r>
                <a:rPr lang="en-US" altLang="zh-CN" sz="2800" b="1" dirty="0">
                  <a:latin typeface="Times New Roman" panose="02020603050405020304" pitchFamily="18" charset="0"/>
                  <a:cs typeface="Times New Roman" panose="02020603050405020304" pitchFamily="18" charset="0"/>
                </a:rPr>
                <a:t>Data Rate of eMBB Users and </a:t>
              </a:r>
              <a:r>
                <a:rPr lang="en-US" altLang="zh-CN" sz="2800" b="1" dirty="0">
                  <a:solidFill>
                    <a:srgbClr val="FF0000"/>
                  </a:solidFill>
                  <a:latin typeface="Times New Roman" panose="02020603050405020304" pitchFamily="18" charset="0"/>
                  <a:cs typeface="Times New Roman" panose="02020603050405020304" pitchFamily="18" charset="0"/>
                </a:rPr>
                <a:t>Distributed URLLC</a:t>
              </a:r>
              <a:r>
                <a:rPr lang="en-US" altLang="zh-CN" sz="2800" b="1" dirty="0">
                  <a:latin typeface="Times New Roman" panose="02020603050405020304" pitchFamily="18" charset="0"/>
                  <a:cs typeface="Times New Roman" panose="02020603050405020304" pitchFamily="18" charset="0"/>
                </a:rPr>
                <a:t> Traffic</a:t>
              </a:r>
              <a:endParaRPr lang="en-US" altLang="zh-CN" sz="2800" b="1" dirty="0">
                <a:latin typeface="Times New Roman" panose="02020603050405020304" pitchFamily="18" charset="0"/>
                <a:cs typeface="Times New Roman" panose="02020603050405020304" pitchFamily="18" charset="0"/>
              </a:endParaRPr>
            </a:p>
          </p:txBody>
        </p:sp>
        <p:sp>
          <p:nvSpPr>
            <p:cNvPr id="10" name="矩形 9"/>
            <p:cNvSpPr/>
            <p:nvPr/>
          </p:nvSpPr>
          <p:spPr>
            <a:xfrm flipH="1">
              <a:off x="1348476" y="288924"/>
              <a:ext cx="45719" cy="7172878"/>
            </a:xfrm>
            <a:prstGeom prst="rect">
              <a:avLst/>
            </a:prstGeom>
            <a:solidFill>
              <a:srgbClr val="013A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13A89"/>
                </a:solidFill>
              </a:endParaRPr>
            </a:p>
          </p:txBody>
        </p:sp>
      </p:grpSp>
      <p:sp>
        <p:nvSpPr>
          <p:cNvPr id="22" name="圆角矩形标注 5"/>
          <p:cNvSpPr/>
          <p:nvPr/>
        </p:nvSpPr>
        <p:spPr>
          <a:xfrm>
            <a:off x="6733540" y="2152015"/>
            <a:ext cx="4707890" cy="1102360"/>
          </a:xfrm>
          <a:prstGeom prst="wedgeRoundRectCallout">
            <a:avLst>
              <a:gd name="adj1" fmla="val -59404"/>
              <a:gd name="adj2" fmla="val 73032"/>
              <a:gd name="adj3" fmla="val 16667"/>
            </a:avLst>
          </a:prstGeom>
          <a:solidFill>
            <a:srgbClr val="013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Tx/>
              <a:buSzTx/>
              <a:buFontTx/>
            </a:pPr>
            <a:r>
              <a:rPr kumimoji="1"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The proposed scheme gives a relatively uniform distribution of puncture, both in</a:t>
            </a:r>
            <a:endParaRPr kumimoji="1"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algn="just">
              <a:buClrTx/>
              <a:buSzTx/>
              <a:buFontTx/>
            </a:pPr>
            <a:r>
              <a:rPr kumimoji="1"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terms of eMBB users and time. </a:t>
            </a:r>
            <a:endParaRPr kumimoji="1"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8"/>
          <p:cNvSpPr/>
          <p:nvPr/>
        </p:nvSpPr>
        <p:spPr>
          <a:xfrm>
            <a:off x="6567805" y="3717925"/>
            <a:ext cx="5092700" cy="1938020"/>
          </a:xfrm>
          <a:prstGeom prst="rect">
            <a:avLst/>
          </a:prstGeom>
        </p:spPr>
        <p:txBody>
          <a:bodyPr wrap="square">
            <a:spAutoFit/>
          </a:bodyPr>
          <a:lstStyle/>
          <a:p>
            <a:pPr algn="l">
              <a:buClrTx/>
              <a:buSzTx/>
              <a:buFontTx/>
            </a:pPr>
            <a:r>
              <a:rPr lang="en-US" altLang="zh-CN" sz="2000" dirty="0">
                <a:latin typeface="Times New Roman" panose="02020603050405020304" pitchFamily="18" charset="0"/>
                <a:cs typeface="Times New Roman" panose="02020603050405020304" pitchFamily="18" charset="0"/>
              </a:rPr>
              <a:t>Combined with the principle of the proposed scheme and the distribution of URLLC traffic on eMBB users, the proposed scheme tends to </a:t>
            </a:r>
            <a:r>
              <a:rPr lang="en-US" altLang="zh-CN" sz="2000" b="1" dirty="0">
                <a:solidFill>
                  <a:srgbClr val="FF0000"/>
                </a:solidFill>
                <a:latin typeface="Times New Roman" panose="02020603050405020304" pitchFamily="18" charset="0"/>
                <a:cs typeface="Times New Roman" panose="02020603050405020304" pitchFamily="18" charset="0"/>
              </a:rPr>
              <a:t>puncture different eMBB users in a slot</a:t>
            </a:r>
            <a:r>
              <a:rPr lang="en-US" altLang="zh-CN" sz="2000" dirty="0">
                <a:latin typeface="Times New Roman" panose="02020603050405020304" pitchFamily="18" charset="0"/>
                <a:cs typeface="Times New Roman" panose="02020603050405020304" pitchFamily="18" charset="0"/>
              </a:rPr>
              <a:t>, and lower puncture ratio of eMBB users reduces the</a:t>
            </a:r>
            <a:endParaRPr lang="en-US" altLang="zh-CN" sz="2000" dirty="0">
              <a:latin typeface="Times New Roman" panose="02020603050405020304" pitchFamily="18" charset="0"/>
              <a:cs typeface="Times New Roman" panose="02020603050405020304" pitchFamily="18" charset="0"/>
            </a:endParaRPr>
          </a:p>
          <a:p>
            <a:pPr algn="l">
              <a:buClrTx/>
              <a:buSzTx/>
              <a:buFontTx/>
            </a:pPr>
            <a:r>
              <a:rPr lang="en-US" altLang="zh-CN" sz="2000" dirty="0">
                <a:latin typeface="Times New Roman" panose="02020603050405020304" pitchFamily="18" charset="0"/>
                <a:cs typeface="Times New Roman" panose="02020603050405020304" pitchFamily="18" charset="0"/>
              </a:rPr>
              <a:t>error probability to some extent.</a:t>
            </a:r>
            <a:endParaRPr lang="en-US" altLang="zh-CN" sz="2000" dirty="0">
              <a:latin typeface="Times New Roman" panose="02020603050405020304" pitchFamily="18" charset="0"/>
              <a:cs typeface="Times New Roman" panose="02020603050405020304" pitchFamily="18" charset="0"/>
            </a:endParaRPr>
          </a:p>
        </p:txBody>
      </p:sp>
      <p:pic>
        <p:nvPicPr>
          <p:cNvPr id="2" name="图片 17" descr="C:\Users\Yi\Desktop\URLLC用户分布.pngURLLC用户分布"/>
          <p:cNvPicPr>
            <a:picLocks noChangeAspect="1"/>
          </p:cNvPicPr>
          <p:nvPr/>
        </p:nvPicPr>
        <p:blipFill>
          <a:blip r:embed="rId2"/>
          <a:srcRect/>
          <a:stretch>
            <a:fillRect/>
          </a:stretch>
        </p:blipFill>
        <p:spPr>
          <a:xfrm>
            <a:off x="1359535" y="1847215"/>
            <a:ext cx="5080000" cy="3808730"/>
          </a:xfrm>
          <a:prstGeom prst="rect">
            <a:avLst/>
          </a:prstGeom>
        </p:spPr>
      </p:pic>
      <p:sp>
        <p:nvSpPr>
          <p:cNvPr id="3" name="椭圆 2"/>
          <p:cNvSpPr/>
          <p:nvPr/>
        </p:nvSpPr>
        <p:spPr>
          <a:xfrm>
            <a:off x="1259205" y="1775460"/>
            <a:ext cx="2974975" cy="2062480"/>
          </a:xfrm>
          <a:prstGeom prst="ellipse">
            <a:avLst/>
          </a:prstGeom>
          <a:noFill/>
          <a:ln w="28575">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1299"/>
    </mc:Choice>
    <mc:Fallback>
      <p:transition spd="slow" advTm="1299"/>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671775" y="99743"/>
            <a:ext cx="1909193" cy="523220"/>
          </a:xfrm>
          <a:prstGeom prst="rect">
            <a:avLst/>
          </a:prstGeom>
        </p:spPr>
        <p:txBody>
          <a:bodyPr wrap="square" anchor="ctr">
            <a:spAutoFit/>
          </a:bodyPr>
          <a:lstStyle/>
          <a:p>
            <a:pPr>
              <a:defRPr/>
            </a:pPr>
            <a:r>
              <a:rPr lang="en-US" altLang="zh-CN" sz="2800" b="1">
                <a:solidFill>
                  <a:srgbClr val="013A89"/>
                </a:solidFill>
                <a:latin typeface="Times New Roman" panose="02020603050405020304" pitchFamily="18" charset="0"/>
                <a:cs typeface="Times New Roman" panose="02020603050405020304" pitchFamily="18" charset="0"/>
              </a:rPr>
              <a:t>Conclusion</a:t>
            </a:r>
            <a:endParaRPr lang="en-US" altLang="zh-CN" sz="2800" b="1">
              <a:solidFill>
                <a:srgbClr val="013A89"/>
              </a:solidFill>
              <a:latin typeface="Times New Roman" panose="02020603050405020304" pitchFamily="18" charset="0"/>
              <a:cs typeface="Times New Roman" panose="02020603050405020304" pitchFamily="18" charset="0"/>
            </a:endParaRPr>
          </a:p>
        </p:txBody>
      </p:sp>
      <p:sp>
        <p:nvSpPr>
          <p:cNvPr id="13" name="矩形 12"/>
          <p:cNvSpPr/>
          <p:nvPr/>
        </p:nvSpPr>
        <p:spPr>
          <a:xfrm>
            <a:off x="169494" y="168076"/>
            <a:ext cx="441113" cy="454888"/>
          </a:xfrm>
          <a:prstGeom prst="rect">
            <a:avLst/>
          </a:prstGeom>
          <a:solidFill>
            <a:srgbClr val="013A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14" name="矩形 13"/>
          <p:cNvSpPr/>
          <p:nvPr/>
        </p:nvSpPr>
        <p:spPr>
          <a:xfrm>
            <a:off x="83643" y="168255"/>
            <a:ext cx="623102" cy="461665"/>
          </a:xfrm>
          <a:prstGeom prst="rect">
            <a:avLst/>
          </a:prstGeom>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05</a:t>
            </a:r>
            <a:endParaRPr kumimoji="0" lang="en-US" altLang="zh-CN" sz="24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7" name="直接连接符 16"/>
          <p:cNvCxnSpPr>
            <a:stCxn id="15" idx="3"/>
          </p:cNvCxnSpPr>
          <p:nvPr/>
        </p:nvCxnSpPr>
        <p:spPr>
          <a:xfrm>
            <a:off x="2580968" y="361353"/>
            <a:ext cx="8231196" cy="2"/>
          </a:xfrm>
          <a:prstGeom prst="line">
            <a:avLst/>
          </a:prstGeom>
          <a:ln>
            <a:solidFill>
              <a:srgbClr val="013A89"/>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920659" y="90409"/>
            <a:ext cx="1182338" cy="1182338"/>
          </a:xfrm>
          <a:prstGeom prst="rect">
            <a:avLst/>
          </a:prstGeom>
        </p:spPr>
      </p:pic>
      <p:grpSp>
        <p:nvGrpSpPr>
          <p:cNvPr id="4" name="组合 3"/>
          <p:cNvGrpSpPr/>
          <p:nvPr/>
        </p:nvGrpSpPr>
        <p:grpSpPr>
          <a:xfrm>
            <a:off x="946785" y="938530"/>
            <a:ext cx="10511790" cy="5188585"/>
            <a:chOff x="1348476" y="-594546"/>
            <a:chExt cx="10688844" cy="8056348"/>
          </a:xfrm>
        </p:grpSpPr>
        <p:sp>
          <p:nvSpPr>
            <p:cNvPr id="24" name="矩形 23"/>
            <p:cNvSpPr/>
            <p:nvPr/>
          </p:nvSpPr>
          <p:spPr>
            <a:xfrm>
              <a:off x="1613020" y="376604"/>
              <a:ext cx="10424300" cy="7023053"/>
            </a:xfrm>
            <a:prstGeom prst="rect">
              <a:avLst/>
            </a:prstGeom>
          </p:spPr>
          <p:txBody>
            <a:bodyPr wrap="square" anchor="ctr">
              <a:spAutoFit/>
            </a:bodyPr>
            <a:lstStyle/>
            <a:p>
              <a:pPr marL="342900" indent="-342900" algn="l">
                <a:buFont typeface="Wingdings" panose="05000000000000000000" charset="0"/>
                <a:buChar char="Ø"/>
              </a:pPr>
              <a:r>
                <a:rPr lang="en-US" altLang="zh-CN" sz="2400" b="1" dirty="0">
                  <a:latin typeface="Times New Roman" panose="02020603050405020304" pitchFamily="18" charset="0"/>
                  <a:cs typeface="Times New Roman" panose="02020603050405020304" pitchFamily="18" charset="0"/>
                </a:rPr>
                <a:t>Present a flexible </a:t>
              </a:r>
              <a:r>
                <a:rPr lang="en-US" altLang="zh-CN" sz="2400" b="1" dirty="0">
                  <a:solidFill>
                    <a:srgbClr val="FF0000"/>
                  </a:solidFill>
                  <a:latin typeface="Times New Roman" panose="02020603050405020304" pitchFamily="18" charset="0"/>
                  <a:cs typeface="Times New Roman" panose="02020603050405020304" pitchFamily="18" charset="0"/>
                </a:rPr>
                <a:t>mini-slot based</a:t>
              </a:r>
              <a:r>
                <a:rPr lang="en-US" altLang="zh-CN" sz="2400" b="1" dirty="0">
                  <a:latin typeface="Times New Roman" panose="02020603050405020304" pitchFamily="18" charset="0"/>
                  <a:cs typeface="Times New Roman" panose="02020603050405020304" pitchFamily="18" charset="0"/>
                </a:rPr>
                <a:t> scheduling method to puncture. </a:t>
              </a:r>
              <a:endParaRPr lang="en-US" altLang="zh-CN" sz="2400" b="1" dirty="0">
                <a:latin typeface="Times New Roman" panose="02020603050405020304" pitchFamily="18" charset="0"/>
                <a:cs typeface="Times New Roman" panose="02020603050405020304" pitchFamily="18" charset="0"/>
              </a:endParaRPr>
            </a:p>
            <a:p>
              <a:pPr marL="342900" indent="-342900" algn="l">
                <a:buFont typeface="Wingdings" panose="05000000000000000000" charset="0"/>
                <a:buChar char="Ø"/>
              </a:pPr>
              <a:endParaRPr lang="en-US" altLang="zh-CN" sz="2400" b="1" dirty="0">
                <a:latin typeface="Times New Roman" panose="02020603050405020304" pitchFamily="18" charset="0"/>
                <a:cs typeface="Times New Roman" panose="02020603050405020304" pitchFamily="18" charset="0"/>
              </a:endParaRPr>
            </a:p>
            <a:p>
              <a:pPr marL="342900" indent="-342900" algn="l">
                <a:buFont typeface="Wingdings" panose="05000000000000000000" charset="0"/>
                <a:buChar char="Ø"/>
              </a:pPr>
              <a:r>
                <a:rPr lang="en-US" altLang="zh-CN" sz="2400" b="1" dirty="0">
                  <a:latin typeface="Times New Roman" panose="02020603050405020304" pitchFamily="18" charset="0"/>
                  <a:cs typeface="Times New Roman" panose="02020603050405020304" pitchFamily="18" charset="0"/>
                </a:rPr>
                <a:t>Designed a </a:t>
              </a:r>
              <a:r>
                <a:rPr lang="en-US" altLang="zh-CN" sz="2400" b="1" dirty="0">
                  <a:solidFill>
                    <a:srgbClr val="FF0000"/>
                  </a:solidFill>
                  <a:latin typeface="Times New Roman" panose="02020603050405020304" pitchFamily="18" charset="0"/>
                  <a:cs typeface="Times New Roman" panose="02020603050405020304" pitchFamily="18" charset="0"/>
                </a:rPr>
                <a:t>BP Neural Network</a:t>
              </a:r>
              <a:r>
                <a:rPr lang="en-US" altLang="zh-CN" sz="2400" b="1" dirty="0">
                  <a:latin typeface="Times New Roman" panose="02020603050405020304" pitchFamily="18" charset="0"/>
                  <a:cs typeface="Times New Roman" panose="02020603050405020304" pitchFamily="18" charset="0"/>
                </a:rPr>
                <a:t> to predict decoding probability of different puncture conditions, with the help of which scheduler can calculate and compare the throughput of each eMBB user caused by current puncturing. Then the eMBB user with the least potential throughput loss will be punctured.</a:t>
              </a:r>
              <a:endParaRPr lang="en-US" altLang="zh-CN" sz="2400" b="1" dirty="0">
                <a:latin typeface="Times New Roman" panose="02020603050405020304" pitchFamily="18" charset="0"/>
                <a:cs typeface="Times New Roman" panose="02020603050405020304" pitchFamily="18" charset="0"/>
              </a:endParaRPr>
            </a:p>
            <a:p>
              <a:pPr marL="342900" indent="-342900" algn="l">
                <a:buFont typeface="Wingdings" panose="05000000000000000000" charset="0"/>
                <a:buChar char="Ø"/>
              </a:pPr>
              <a:endParaRPr lang="en-US" altLang="zh-CN" sz="2400" b="1" dirty="0">
                <a:latin typeface="Times New Roman" panose="02020603050405020304" pitchFamily="18" charset="0"/>
                <a:cs typeface="Times New Roman" panose="02020603050405020304" pitchFamily="18" charset="0"/>
              </a:endParaRPr>
            </a:p>
            <a:p>
              <a:pPr marL="342900" indent="-342900" algn="l">
                <a:buFont typeface="Wingdings" panose="05000000000000000000" charset="0"/>
                <a:buChar char="Ø"/>
              </a:pPr>
              <a:r>
                <a:rPr lang="en-US" altLang="zh-CN" sz="2400" b="1" dirty="0">
                  <a:latin typeface="Times New Roman" panose="02020603050405020304" pitchFamily="18" charset="0"/>
                  <a:cs typeface="Times New Roman" panose="02020603050405020304" pitchFamily="18" charset="0"/>
                </a:rPr>
                <a:t> The proposed scheme allows scheduler to puncture different eMBB users within mini-slots and select eMBB candidate with throughput-loss-least principle.The proposed scheme </a:t>
              </a:r>
              <a:r>
                <a:rPr lang="en-US" altLang="zh-CN" sz="2400" b="1" dirty="0">
                  <a:solidFill>
                    <a:srgbClr val="FF0000"/>
                  </a:solidFill>
                  <a:latin typeface="Times New Roman" panose="02020603050405020304" pitchFamily="18" charset="0"/>
                  <a:cs typeface="Times New Roman" panose="02020603050405020304" pitchFamily="18" charset="0"/>
                </a:rPr>
                <a:t>improved the throughtput and reliability</a:t>
              </a:r>
              <a:r>
                <a:rPr lang="en-US" altLang="zh-CN" sz="2400" b="1" dirty="0">
                  <a:latin typeface="Times New Roman" panose="02020603050405020304" pitchFamily="18" charset="0"/>
                  <a:cs typeface="Times New Roman" panose="02020603050405020304" pitchFamily="18" charset="0"/>
                </a:rPr>
                <a:t> of eMBB users.</a:t>
              </a:r>
              <a:endParaRPr lang="en-US" altLang="zh-CN" sz="2400" b="1" dirty="0">
                <a:latin typeface="Times New Roman" panose="02020603050405020304" pitchFamily="18" charset="0"/>
                <a:cs typeface="Times New Roman" panose="02020603050405020304" pitchFamily="18" charset="0"/>
              </a:endParaRPr>
            </a:p>
          </p:txBody>
        </p:sp>
        <p:sp>
          <p:nvSpPr>
            <p:cNvPr id="10" name="矩形 9"/>
            <p:cNvSpPr/>
            <p:nvPr/>
          </p:nvSpPr>
          <p:spPr>
            <a:xfrm flipH="1">
              <a:off x="1348476" y="-594546"/>
              <a:ext cx="45349" cy="8056348"/>
            </a:xfrm>
            <a:prstGeom prst="rect">
              <a:avLst/>
            </a:prstGeom>
            <a:solidFill>
              <a:srgbClr val="013A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13A89"/>
                </a:solidFill>
              </a:endParaRPr>
            </a:p>
          </p:txBody>
        </p:sp>
      </p:grpSp>
      <p:sp>
        <p:nvSpPr>
          <p:cNvPr id="2" name="文本框 1"/>
          <p:cNvSpPr txBox="1"/>
          <p:nvPr/>
        </p:nvSpPr>
        <p:spPr>
          <a:xfrm>
            <a:off x="1130690" y="938784"/>
            <a:ext cx="10256638" cy="523220"/>
          </a:xfrm>
          <a:prstGeom prst="rect">
            <a:avLst/>
          </a:prstGeom>
          <a:noFill/>
        </p:spPr>
        <p:txBody>
          <a:bodyPr wrap="square" rtlCol="0">
            <a:spAutoFit/>
          </a:bodyPr>
          <a:lstStyle/>
          <a:p>
            <a:r>
              <a:rPr kumimoji="1" lang="en-US" altLang="zh-CN" sz="2800" b="1" dirty="0" err="1">
                <a:latin typeface="Times New Roman" panose="02020603050405020304" pitchFamily="18" charset="0"/>
                <a:ea typeface="Times New Roman" panose="02020603050405020304" pitchFamily="18" charset="0"/>
                <a:cs typeface="Times New Roman" panose="02020603050405020304" pitchFamily="18" charset="0"/>
              </a:rPr>
              <a:t>Contrtbutions</a:t>
            </a:r>
            <a:endParaRPr kumimoji="1" lang="zh-CN" altLang="en-US" sz="28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86058"/>
    </mc:Choice>
    <mc:Fallback>
      <p:transition spd="slow" advTm="8605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矩形 111"/>
          <p:cNvSpPr/>
          <p:nvPr/>
        </p:nvSpPr>
        <p:spPr>
          <a:xfrm>
            <a:off x="0" y="1860334"/>
            <a:ext cx="12192000" cy="2489244"/>
          </a:xfrm>
          <a:prstGeom prst="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1079756" y="2533204"/>
            <a:ext cx="10032508" cy="1200329"/>
          </a:xfrm>
          <a:prstGeom prst="rect">
            <a:avLst/>
          </a:prstGeom>
          <a:noFill/>
        </p:spPr>
        <p:txBody>
          <a:bodyPr wrap="square" rtlCol="0">
            <a:spAutoFit/>
          </a:bodyPr>
          <a:lstStyle/>
          <a:p>
            <a:pPr algn="ctr"/>
            <a:r>
              <a:rPr lang="en-US" altLang="zh-CN" sz="7200" b="1" dirty="0">
                <a:solidFill>
                  <a:schemeClr val="bg1"/>
                </a:solidFill>
                <a:cs typeface="Arial" panose="020B0604020202020204" pitchFamily="34" charset="0"/>
              </a:rPr>
              <a:t>Thank</a:t>
            </a:r>
            <a:r>
              <a:rPr lang="zh-CN" altLang="en-US" sz="7200" b="1" dirty="0">
                <a:solidFill>
                  <a:schemeClr val="bg1"/>
                </a:solidFill>
                <a:cs typeface="Arial" panose="020B0604020202020204" pitchFamily="34" charset="0"/>
              </a:rPr>
              <a:t> </a:t>
            </a:r>
            <a:r>
              <a:rPr lang="en-US" altLang="zh-CN" sz="7200" b="1" dirty="0">
                <a:solidFill>
                  <a:schemeClr val="bg1"/>
                </a:solidFill>
                <a:cs typeface="Arial" panose="020B0604020202020204" pitchFamily="34" charset="0"/>
              </a:rPr>
              <a:t>You!</a:t>
            </a:r>
            <a:endParaRPr lang="zh-CN" altLang="en-US" sz="7200" b="1" dirty="0">
              <a:solidFill>
                <a:schemeClr val="bg1"/>
              </a:solidFill>
              <a:ea typeface="微软雅黑" panose="020B0503020204020204" pitchFamily="34" charset="-122"/>
            </a:endParaRPr>
          </a:p>
        </p:txBody>
      </p:sp>
      <p:cxnSp>
        <p:nvCxnSpPr>
          <p:cNvPr id="28" name="直接连接符 27"/>
          <p:cNvCxnSpPr/>
          <p:nvPr/>
        </p:nvCxnSpPr>
        <p:spPr>
          <a:xfrm>
            <a:off x="0" y="3146793"/>
            <a:ext cx="35235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8539316" y="3146793"/>
            <a:ext cx="365268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315880" y="403278"/>
            <a:ext cx="6325340" cy="1099950"/>
            <a:chOff x="6709756" y="252381"/>
            <a:chExt cx="5276292" cy="1099950"/>
          </a:xfrm>
        </p:grpSpPr>
        <p:sp>
          <p:nvSpPr>
            <p:cNvPr id="33" name="TextBox 9"/>
            <p:cNvSpPr txBox="1"/>
            <p:nvPr/>
          </p:nvSpPr>
          <p:spPr>
            <a:xfrm>
              <a:off x="6709756" y="252381"/>
              <a:ext cx="5214974" cy="1015663"/>
            </a:xfrm>
            <a:prstGeom prst="rect">
              <a:avLst/>
            </a:prstGeom>
            <a:noFill/>
          </p:spPr>
          <p:txBody>
            <a:bodyPr wrap="square" rtlCol="0">
              <a:spAutoFit/>
            </a:bodyPr>
            <a:lstStyle/>
            <a:p>
              <a:r>
                <a:rPr lang="en-US" altLang="zh-CN" sz="6000" b="1" dirty="0">
                  <a:solidFill>
                    <a:srgbClr val="013A89"/>
                  </a:solidFill>
                  <a:latin typeface="Times New Roman" panose="02020603050405020304" pitchFamily="18" charset="0"/>
                  <a:ea typeface="Arial Unicode MS" panose="020B0604020202020204" pitchFamily="34" charset="-122"/>
                  <a:cs typeface="Times New Roman" panose="02020603050405020304" pitchFamily="18" charset="0"/>
                </a:rPr>
                <a:t>BUPT</a:t>
              </a:r>
              <a:endParaRPr lang="zh-CN" altLang="en-US" sz="6000" b="1" dirty="0">
                <a:solidFill>
                  <a:srgbClr val="013A89"/>
                </a:solidFill>
                <a:latin typeface="Times New Roman" panose="02020603050405020304" pitchFamily="18" charset="0"/>
                <a:ea typeface="Arial Unicode MS" panose="020B0604020202020204" pitchFamily="34" charset="-122"/>
                <a:cs typeface="Times New Roman" panose="02020603050405020304" pitchFamily="18" charset="0"/>
              </a:endParaRPr>
            </a:p>
          </p:txBody>
        </p:sp>
        <p:cxnSp>
          <p:nvCxnSpPr>
            <p:cNvPr id="34" name="直接连接符 33"/>
            <p:cNvCxnSpPr/>
            <p:nvPr/>
          </p:nvCxnSpPr>
          <p:spPr>
            <a:xfrm rot="5400000">
              <a:off x="8281792" y="774392"/>
              <a:ext cx="642942" cy="1588"/>
            </a:xfrm>
            <a:prstGeom prst="line">
              <a:avLst/>
            </a:prstGeom>
            <a:ln w="12700">
              <a:solidFill>
                <a:srgbClr val="013A89"/>
              </a:solidFill>
            </a:ln>
          </p:spPr>
          <p:style>
            <a:lnRef idx="1">
              <a:schemeClr val="accent1"/>
            </a:lnRef>
            <a:fillRef idx="0">
              <a:schemeClr val="accent1"/>
            </a:fillRef>
            <a:effectRef idx="0">
              <a:schemeClr val="accent1"/>
            </a:effectRef>
            <a:fontRef idx="minor">
              <a:schemeClr val="tx1"/>
            </a:fontRef>
          </p:style>
        </p:cxnSp>
        <p:sp>
          <p:nvSpPr>
            <p:cNvPr id="35" name="TextBox 11"/>
            <p:cNvSpPr txBox="1"/>
            <p:nvPr/>
          </p:nvSpPr>
          <p:spPr>
            <a:xfrm>
              <a:off x="8788014" y="429001"/>
              <a:ext cx="3198034" cy="923330"/>
            </a:xfrm>
            <a:prstGeom prst="rect">
              <a:avLst/>
            </a:prstGeom>
            <a:noFill/>
          </p:spPr>
          <p:txBody>
            <a:bodyPr wrap="square" rtlCol="0">
              <a:spAutoFit/>
            </a:bodyPr>
            <a:lstStyle/>
            <a:p>
              <a:r>
                <a:rPr lang="en-US" altLang="zh-CN" dirty="0">
                  <a:solidFill>
                    <a:srgbClr val="013A89"/>
                  </a:solidFill>
                  <a:latin typeface="Times New Roman" panose="02020603050405020304" pitchFamily="18" charset="0"/>
                  <a:cs typeface="Times New Roman" panose="02020603050405020304" pitchFamily="18" charset="0"/>
                </a:rPr>
                <a:t>BEIJING UNIVERSITY OF </a:t>
              </a:r>
              <a:endParaRPr lang="en-US" altLang="zh-CN" dirty="0">
                <a:solidFill>
                  <a:srgbClr val="013A89"/>
                </a:solidFill>
                <a:latin typeface="Times New Roman" panose="02020603050405020304" pitchFamily="18" charset="0"/>
                <a:cs typeface="Times New Roman" panose="02020603050405020304" pitchFamily="18" charset="0"/>
              </a:endParaRPr>
            </a:p>
            <a:p>
              <a:r>
                <a:rPr lang="en-US" altLang="zh-CN" dirty="0">
                  <a:solidFill>
                    <a:srgbClr val="013A89"/>
                  </a:solidFill>
                  <a:latin typeface="Times New Roman" panose="02020603050405020304" pitchFamily="18" charset="0"/>
                  <a:cs typeface="Times New Roman" panose="02020603050405020304" pitchFamily="18" charset="0"/>
                </a:rPr>
                <a:t>POSTS &amp; TELECOMMUNICATIONS</a:t>
              </a:r>
              <a:endParaRPr lang="zh-CN" altLang="en-US" dirty="0">
                <a:solidFill>
                  <a:srgbClr val="013A89"/>
                </a:solidFill>
                <a:latin typeface="Times New Roman" panose="02020603050405020304" pitchFamily="18" charset="0"/>
                <a:cs typeface="Times New Roman" panose="02020603050405020304" pitchFamily="18" charset="0"/>
              </a:endParaRPr>
            </a:p>
          </p:txBody>
        </p:sp>
      </p:gr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289978" y="74884"/>
            <a:ext cx="1644571" cy="164457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619"/>
    </mc:Choice>
    <mc:Fallback>
      <p:transition spd="slow" advTm="261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12357" y="1833973"/>
            <a:ext cx="12192000" cy="4319692"/>
          </a:xfrm>
          <a:prstGeom prst="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标题 1"/>
          <p:cNvSpPr txBox="1"/>
          <p:nvPr/>
        </p:nvSpPr>
        <p:spPr bwMode="auto">
          <a:xfrm>
            <a:off x="1106716" y="3381137"/>
            <a:ext cx="2671443" cy="97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spcBef>
                <a:spcPct val="0"/>
              </a:spcBef>
              <a:spcAft>
                <a:spcPct val="0"/>
              </a:spcAft>
              <a:defRPr sz="3200" b="1">
                <a:solidFill>
                  <a:schemeClr val="tx2"/>
                </a:solidFill>
                <a:latin typeface="+mj-ea"/>
                <a:ea typeface="+mj-ea"/>
                <a:cs typeface="+mj-cs"/>
              </a:defRPr>
            </a:lvl1pPr>
            <a:lvl2pPr algn="l" rtl="0" eaLnBrk="0" fontAlgn="base" hangingPunct="0">
              <a:spcBef>
                <a:spcPct val="0"/>
              </a:spcBef>
              <a:spcAft>
                <a:spcPct val="0"/>
              </a:spcAft>
              <a:defRPr sz="3200" b="1">
                <a:solidFill>
                  <a:schemeClr val="tx2"/>
                </a:solidFill>
                <a:latin typeface="黑体" panose="02010609060101010101" pitchFamily="49" charset="-122"/>
                <a:ea typeface="黑体" panose="02010609060101010101" pitchFamily="49" charset="-122"/>
              </a:defRPr>
            </a:lvl2pPr>
            <a:lvl3pPr algn="l" rtl="0" eaLnBrk="0" fontAlgn="base" hangingPunct="0">
              <a:spcBef>
                <a:spcPct val="0"/>
              </a:spcBef>
              <a:spcAft>
                <a:spcPct val="0"/>
              </a:spcAft>
              <a:defRPr sz="3200" b="1">
                <a:solidFill>
                  <a:schemeClr val="tx2"/>
                </a:solidFill>
                <a:latin typeface="黑体" panose="02010609060101010101" pitchFamily="49" charset="-122"/>
                <a:ea typeface="黑体" panose="02010609060101010101" pitchFamily="49" charset="-122"/>
              </a:defRPr>
            </a:lvl3pPr>
            <a:lvl4pPr algn="l" rtl="0" eaLnBrk="0" fontAlgn="base" hangingPunct="0">
              <a:spcBef>
                <a:spcPct val="0"/>
              </a:spcBef>
              <a:spcAft>
                <a:spcPct val="0"/>
              </a:spcAft>
              <a:defRPr sz="3200" b="1">
                <a:solidFill>
                  <a:schemeClr val="tx2"/>
                </a:solidFill>
                <a:latin typeface="黑体" panose="02010609060101010101" pitchFamily="49" charset="-122"/>
                <a:ea typeface="黑体" panose="02010609060101010101" pitchFamily="49" charset="-122"/>
              </a:defRPr>
            </a:lvl4pPr>
            <a:lvl5pPr algn="l" rtl="0" eaLnBrk="0" fontAlgn="base" hangingPunct="0">
              <a:spcBef>
                <a:spcPct val="0"/>
              </a:spcBef>
              <a:spcAft>
                <a:spcPct val="0"/>
              </a:spcAft>
              <a:defRPr sz="3200" b="1">
                <a:solidFill>
                  <a:schemeClr val="tx2"/>
                </a:solidFill>
                <a:latin typeface="黑体" panose="02010609060101010101" pitchFamily="49" charset="-122"/>
                <a:ea typeface="黑体" panose="02010609060101010101" pitchFamily="49" charset="-122"/>
              </a:defRPr>
            </a:lvl5pPr>
            <a:lvl6pPr marL="457200" algn="l" rtl="0" fontAlgn="base">
              <a:spcBef>
                <a:spcPct val="0"/>
              </a:spcBef>
              <a:spcAft>
                <a:spcPct val="0"/>
              </a:spcAft>
              <a:defRPr sz="3200" b="1">
                <a:solidFill>
                  <a:schemeClr val="tx2"/>
                </a:solidFill>
                <a:latin typeface="Arial" panose="020B0604020202020204" pitchFamily="34" charset="0"/>
                <a:ea typeface="华文中宋" panose="02010600040101010101" pitchFamily="2" charset="-122"/>
              </a:defRPr>
            </a:lvl6pPr>
            <a:lvl7pPr marL="914400" algn="l" rtl="0" fontAlgn="base">
              <a:spcBef>
                <a:spcPct val="0"/>
              </a:spcBef>
              <a:spcAft>
                <a:spcPct val="0"/>
              </a:spcAft>
              <a:defRPr sz="3200" b="1">
                <a:solidFill>
                  <a:schemeClr val="tx2"/>
                </a:solidFill>
                <a:latin typeface="Arial" panose="020B0604020202020204" pitchFamily="34" charset="0"/>
                <a:ea typeface="华文中宋" panose="02010600040101010101" pitchFamily="2" charset="-122"/>
              </a:defRPr>
            </a:lvl7pPr>
            <a:lvl8pPr marL="1371600" algn="l" rtl="0" fontAlgn="base">
              <a:spcBef>
                <a:spcPct val="0"/>
              </a:spcBef>
              <a:spcAft>
                <a:spcPct val="0"/>
              </a:spcAft>
              <a:defRPr sz="3200" b="1">
                <a:solidFill>
                  <a:schemeClr val="tx2"/>
                </a:solidFill>
                <a:latin typeface="Arial" panose="020B0604020202020204" pitchFamily="34" charset="0"/>
                <a:ea typeface="华文中宋" panose="02010600040101010101" pitchFamily="2" charset="-122"/>
              </a:defRPr>
            </a:lvl8pPr>
            <a:lvl9pPr marL="1828800" algn="l" rtl="0" fontAlgn="base">
              <a:spcBef>
                <a:spcPct val="0"/>
              </a:spcBef>
              <a:spcAft>
                <a:spcPct val="0"/>
              </a:spcAft>
              <a:defRPr sz="3200" b="1">
                <a:solidFill>
                  <a:schemeClr val="tx2"/>
                </a:solidFill>
                <a:latin typeface="Arial" panose="020B0604020202020204" pitchFamily="34" charset="0"/>
                <a:ea typeface="华文中宋" panose="02010600040101010101" pitchFamily="2" charset="-122"/>
              </a:defRPr>
            </a:lvl9pPr>
          </a:lstStyle>
          <a:p>
            <a:r>
              <a:rPr lang="en-US" altLang="zh-CN" sz="3600" kern="0" dirty="0">
                <a:solidFill>
                  <a:schemeClr val="bg1"/>
                </a:solidFill>
                <a:latin typeface="Times New Roman" panose="02020603050405020304" pitchFamily="18" charset="0"/>
                <a:cs typeface="Times New Roman" panose="02020603050405020304" pitchFamily="18" charset="0"/>
              </a:rPr>
              <a:t>OUTLINE</a:t>
            </a:r>
            <a:endParaRPr lang="zh-CN" altLang="en-US" sz="3600" kern="0" dirty="0">
              <a:solidFill>
                <a:schemeClr val="bg1"/>
              </a:solidFill>
              <a:latin typeface="Times New Roman" panose="02020603050405020304" pitchFamily="18" charset="0"/>
              <a:cs typeface="Times New Roman" panose="02020603050405020304" pitchFamily="18" charset="0"/>
            </a:endParaRPr>
          </a:p>
        </p:txBody>
      </p:sp>
      <p:grpSp>
        <p:nvGrpSpPr>
          <p:cNvPr id="19" name="组合 18"/>
          <p:cNvGrpSpPr/>
          <p:nvPr/>
        </p:nvGrpSpPr>
        <p:grpSpPr>
          <a:xfrm>
            <a:off x="315880" y="403278"/>
            <a:ext cx="6325340" cy="1099950"/>
            <a:chOff x="6709756" y="252381"/>
            <a:chExt cx="5276292" cy="1099950"/>
          </a:xfrm>
        </p:grpSpPr>
        <p:sp>
          <p:nvSpPr>
            <p:cNvPr id="20" name="TextBox 9"/>
            <p:cNvSpPr txBox="1"/>
            <p:nvPr/>
          </p:nvSpPr>
          <p:spPr>
            <a:xfrm>
              <a:off x="6709756" y="252381"/>
              <a:ext cx="5214974" cy="1015663"/>
            </a:xfrm>
            <a:prstGeom prst="rect">
              <a:avLst/>
            </a:prstGeom>
            <a:noFill/>
          </p:spPr>
          <p:txBody>
            <a:bodyPr wrap="square" rtlCol="0">
              <a:spAutoFit/>
            </a:bodyPr>
            <a:lstStyle/>
            <a:p>
              <a:r>
                <a:rPr lang="en-US" altLang="zh-CN" sz="6000" b="1" dirty="0">
                  <a:solidFill>
                    <a:srgbClr val="013A89"/>
                  </a:solidFill>
                  <a:latin typeface="Times New Roman" panose="02020603050405020304" pitchFamily="18" charset="0"/>
                  <a:ea typeface="Arial Unicode MS" panose="020B0604020202020204" pitchFamily="34" charset="-122"/>
                  <a:cs typeface="Times New Roman" panose="02020603050405020304" pitchFamily="18" charset="0"/>
                </a:rPr>
                <a:t>BUPT</a:t>
              </a:r>
              <a:endParaRPr lang="zh-CN" altLang="en-US" sz="6000" b="1" dirty="0">
                <a:solidFill>
                  <a:srgbClr val="013A89"/>
                </a:solidFill>
                <a:latin typeface="Times New Roman" panose="02020603050405020304" pitchFamily="18" charset="0"/>
                <a:ea typeface="Arial Unicode MS" panose="020B0604020202020204" pitchFamily="34" charset="-122"/>
                <a:cs typeface="Times New Roman" panose="02020603050405020304" pitchFamily="18" charset="0"/>
              </a:endParaRPr>
            </a:p>
          </p:txBody>
        </p:sp>
        <p:cxnSp>
          <p:nvCxnSpPr>
            <p:cNvPr id="21" name="直接连接符 20"/>
            <p:cNvCxnSpPr/>
            <p:nvPr/>
          </p:nvCxnSpPr>
          <p:spPr>
            <a:xfrm rot="5400000">
              <a:off x="8281792" y="774392"/>
              <a:ext cx="642942" cy="1588"/>
            </a:xfrm>
            <a:prstGeom prst="line">
              <a:avLst/>
            </a:prstGeom>
            <a:ln w="12700">
              <a:solidFill>
                <a:srgbClr val="013A89"/>
              </a:solidFill>
            </a:ln>
          </p:spPr>
          <p:style>
            <a:lnRef idx="1">
              <a:schemeClr val="accent1"/>
            </a:lnRef>
            <a:fillRef idx="0">
              <a:schemeClr val="accent1"/>
            </a:fillRef>
            <a:effectRef idx="0">
              <a:schemeClr val="accent1"/>
            </a:effectRef>
            <a:fontRef idx="minor">
              <a:schemeClr val="tx1"/>
            </a:fontRef>
          </p:style>
        </p:cxnSp>
        <p:sp>
          <p:nvSpPr>
            <p:cNvPr id="22" name="TextBox 11"/>
            <p:cNvSpPr txBox="1"/>
            <p:nvPr/>
          </p:nvSpPr>
          <p:spPr>
            <a:xfrm>
              <a:off x="8788014" y="429001"/>
              <a:ext cx="3198034" cy="923330"/>
            </a:xfrm>
            <a:prstGeom prst="rect">
              <a:avLst/>
            </a:prstGeom>
            <a:noFill/>
          </p:spPr>
          <p:txBody>
            <a:bodyPr wrap="square" rtlCol="0">
              <a:spAutoFit/>
            </a:bodyPr>
            <a:lstStyle/>
            <a:p>
              <a:r>
                <a:rPr lang="en-US" altLang="zh-CN" dirty="0">
                  <a:solidFill>
                    <a:srgbClr val="013A89"/>
                  </a:solidFill>
                  <a:latin typeface="Times New Roman" panose="02020603050405020304" pitchFamily="18" charset="0"/>
                  <a:cs typeface="Times New Roman" panose="02020603050405020304" pitchFamily="18" charset="0"/>
                </a:rPr>
                <a:t>BEIJING UNIVERSITY OF </a:t>
              </a:r>
              <a:endParaRPr lang="en-US" altLang="zh-CN" dirty="0">
                <a:solidFill>
                  <a:srgbClr val="013A89"/>
                </a:solidFill>
                <a:latin typeface="Times New Roman" panose="02020603050405020304" pitchFamily="18" charset="0"/>
                <a:cs typeface="Times New Roman" panose="02020603050405020304" pitchFamily="18" charset="0"/>
              </a:endParaRPr>
            </a:p>
            <a:p>
              <a:r>
                <a:rPr lang="en-US" altLang="zh-CN" dirty="0">
                  <a:solidFill>
                    <a:srgbClr val="013A89"/>
                  </a:solidFill>
                  <a:latin typeface="Times New Roman" panose="02020603050405020304" pitchFamily="18" charset="0"/>
                  <a:cs typeface="Times New Roman" panose="02020603050405020304" pitchFamily="18" charset="0"/>
                </a:rPr>
                <a:t>POSTS &amp; TELECOMMUNICATIONS</a:t>
              </a:r>
              <a:endParaRPr lang="zh-CN" altLang="en-US" dirty="0">
                <a:solidFill>
                  <a:srgbClr val="013A89"/>
                </a:solidFill>
                <a:latin typeface="Times New Roman" panose="02020603050405020304" pitchFamily="18" charset="0"/>
                <a:cs typeface="Times New Roman" panose="02020603050405020304" pitchFamily="18" charset="0"/>
              </a:endParaRPr>
            </a:p>
          </p:txBody>
        </p:sp>
      </p:grpSp>
      <p:pic>
        <p:nvPicPr>
          <p:cNvPr id="23" name="图片 2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289978" y="74884"/>
            <a:ext cx="1644571" cy="1644571"/>
          </a:xfrm>
          <a:prstGeom prst="rect">
            <a:avLst/>
          </a:prstGeom>
        </p:spPr>
      </p:pic>
      <p:grpSp>
        <p:nvGrpSpPr>
          <p:cNvPr id="3" name="组合 2"/>
          <p:cNvGrpSpPr/>
          <p:nvPr/>
        </p:nvGrpSpPr>
        <p:grpSpPr>
          <a:xfrm>
            <a:off x="4937038" y="1961807"/>
            <a:ext cx="5504419" cy="4077213"/>
            <a:chOff x="5567234" y="2456077"/>
            <a:chExt cx="5504419" cy="4077213"/>
          </a:xfrm>
        </p:grpSpPr>
        <p:grpSp>
          <p:nvGrpSpPr>
            <p:cNvPr id="13" name="组合 12"/>
            <p:cNvGrpSpPr/>
            <p:nvPr/>
          </p:nvGrpSpPr>
          <p:grpSpPr>
            <a:xfrm>
              <a:off x="5573337" y="3301515"/>
              <a:ext cx="4702193" cy="646331"/>
              <a:chOff x="4744276" y="2873859"/>
              <a:chExt cx="4702193" cy="646331"/>
            </a:xfrm>
          </p:grpSpPr>
          <p:sp>
            <p:nvSpPr>
              <p:cNvPr id="14" name="矩形 13"/>
              <p:cNvSpPr/>
              <p:nvPr/>
            </p:nvSpPr>
            <p:spPr>
              <a:xfrm>
                <a:off x="6239005" y="2920894"/>
                <a:ext cx="3207464" cy="523220"/>
              </a:xfrm>
              <a:prstGeom prst="rect">
                <a:avLst/>
              </a:prstGeom>
            </p:spPr>
            <p:txBody>
              <a:bodyPr wrap="square" anchor="ctr">
                <a:spAutoFit/>
              </a:bodyPr>
              <a:lstStyle/>
              <a:p>
                <a:pPr lvl="0">
                  <a:defRPr/>
                </a:pPr>
                <a:r>
                  <a:rPr lang="en-US" altLang="zh-CN" sz="2800" b="1" kern="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System Model</a:t>
                </a:r>
                <a:endParaRPr lang="en-US" altLang="zh-CN" sz="2800" b="1" kern="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7" name="矩形 16"/>
              <p:cNvSpPr/>
              <p:nvPr/>
            </p:nvSpPr>
            <p:spPr>
              <a:xfrm>
                <a:off x="4744276" y="2873859"/>
                <a:ext cx="752448" cy="646331"/>
              </a:xfrm>
              <a:prstGeom prst="rect">
                <a:avLst/>
              </a:prstGeom>
              <a:solidFill>
                <a:schemeClr val="bg1"/>
              </a:solid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rgbClr val="013A89"/>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02</a:t>
                </a:r>
                <a:endParaRPr kumimoji="0" lang="en-US" altLang="zh-CN" sz="3600" b="0" i="0" u="none" strike="noStrike" kern="0" cap="none" spc="0" normalizeH="0" baseline="0" noProof="0" dirty="0">
                  <a:ln>
                    <a:noFill/>
                  </a:ln>
                  <a:solidFill>
                    <a:srgbClr val="013A89"/>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5" name="组合 24"/>
            <p:cNvGrpSpPr/>
            <p:nvPr/>
          </p:nvGrpSpPr>
          <p:grpSpPr>
            <a:xfrm>
              <a:off x="5573337" y="2456077"/>
              <a:ext cx="4702192" cy="646331"/>
              <a:chOff x="4744276" y="2873859"/>
              <a:chExt cx="4702192" cy="646331"/>
            </a:xfrm>
          </p:grpSpPr>
          <p:sp>
            <p:nvSpPr>
              <p:cNvPr id="27" name="矩形 26"/>
              <p:cNvSpPr/>
              <p:nvPr/>
            </p:nvSpPr>
            <p:spPr>
              <a:xfrm>
                <a:off x="6239004" y="2920894"/>
                <a:ext cx="3207464" cy="523220"/>
              </a:xfrm>
              <a:prstGeom prst="rect">
                <a:avLst/>
              </a:prstGeom>
            </p:spPr>
            <p:txBody>
              <a:bodyPr wrap="square" anchor="ctr">
                <a:spAutoFit/>
              </a:bodyPr>
              <a:lstStyle/>
              <a:p>
                <a:pPr lvl="0">
                  <a:defRPr/>
                </a:pPr>
                <a:r>
                  <a:rPr lang="en-US" altLang="zh-CN" sz="2800" b="1" kern="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Background</a:t>
                </a:r>
                <a:endParaRPr lang="en-US" altLang="zh-CN" sz="2800" b="1" kern="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8" name="矩形 37"/>
              <p:cNvSpPr/>
              <p:nvPr/>
            </p:nvSpPr>
            <p:spPr>
              <a:xfrm>
                <a:off x="4744276" y="2873859"/>
                <a:ext cx="752448" cy="646331"/>
              </a:xfrm>
              <a:prstGeom prst="rect">
                <a:avLst/>
              </a:prstGeom>
              <a:solidFill>
                <a:schemeClr val="bg1"/>
              </a:solid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rgbClr val="013A89"/>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01</a:t>
                </a:r>
                <a:endParaRPr kumimoji="0" lang="en-US" altLang="zh-CN" sz="3600" b="0" i="0" u="none" strike="noStrike" kern="0" cap="none" spc="0" normalizeH="0" baseline="0" noProof="0" dirty="0">
                  <a:ln>
                    <a:noFill/>
                  </a:ln>
                  <a:solidFill>
                    <a:srgbClr val="013A89"/>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39" name="组合 38"/>
            <p:cNvGrpSpPr/>
            <p:nvPr/>
          </p:nvGrpSpPr>
          <p:grpSpPr>
            <a:xfrm>
              <a:off x="5567234" y="4166785"/>
              <a:ext cx="5504419" cy="646331"/>
              <a:chOff x="4731919" y="2873859"/>
              <a:chExt cx="5504419" cy="646331"/>
            </a:xfrm>
          </p:grpSpPr>
          <p:sp>
            <p:nvSpPr>
              <p:cNvPr id="40" name="矩形 39"/>
              <p:cNvSpPr/>
              <p:nvPr/>
            </p:nvSpPr>
            <p:spPr>
              <a:xfrm>
                <a:off x="6232749" y="2920894"/>
                <a:ext cx="4003589" cy="523220"/>
              </a:xfrm>
              <a:prstGeom prst="rect">
                <a:avLst/>
              </a:prstGeom>
            </p:spPr>
            <p:txBody>
              <a:bodyPr wrap="square" anchor="ctr">
                <a:spAutoFit/>
              </a:bodyPr>
              <a:lstStyle/>
              <a:p>
                <a:pPr lvl="0">
                  <a:defRPr/>
                </a:pPr>
                <a:r>
                  <a:rPr lang="en-US" altLang="zh-CN" sz="2800" b="1" kern="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The Proposed Scheme</a:t>
                </a:r>
                <a:endParaRPr lang="en-US" altLang="zh-CN" sz="2800" b="1" kern="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3" name="矩形 42"/>
              <p:cNvSpPr/>
              <p:nvPr/>
            </p:nvSpPr>
            <p:spPr>
              <a:xfrm>
                <a:off x="4731919" y="2873859"/>
                <a:ext cx="752448" cy="646331"/>
              </a:xfrm>
              <a:prstGeom prst="rect">
                <a:avLst/>
              </a:prstGeom>
              <a:solidFill>
                <a:schemeClr val="bg1"/>
              </a:solid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rgbClr val="013A89"/>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03</a:t>
                </a:r>
                <a:endParaRPr kumimoji="0" lang="en-US" altLang="zh-CN" sz="3600" b="0" i="0" u="none" strike="noStrike" kern="0" cap="none" spc="0" normalizeH="0" baseline="0" noProof="0" dirty="0">
                  <a:ln>
                    <a:noFill/>
                  </a:ln>
                  <a:solidFill>
                    <a:srgbClr val="013A89"/>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44" name="组合 43"/>
            <p:cNvGrpSpPr/>
            <p:nvPr/>
          </p:nvGrpSpPr>
          <p:grpSpPr>
            <a:xfrm>
              <a:off x="5567234" y="5034045"/>
              <a:ext cx="4714549" cy="646331"/>
              <a:chOff x="4731919" y="2873859"/>
              <a:chExt cx="4714549" cy="646331"/>
            </a:xfrm>
          </p:grpSpPr>
          <p:sp>
            <p:nvSpPr>
              <p:cNvPr id="45" name="矩形 44"/>
              <p:cNvSpPr/>
              <p:nvPr/>
            </p:nvSpPr>
            <p:spPr>
              <a:xfrm>
                <a:off x="6232749" y="2920894"/>
                <a:ext cx="3213719" cy="523220"/>
              </a:xfrm>
              <a:prstGeom prst="rect">
                <a:avLst/>
              </a:prstGeom>
            </p:spPr>
            <p:txBody>
              <a:bodyPr wrap="square" anchor="ctr">
                <a:spAutoFit/>
              </a:bodyPr>
              <a:lstStyle/>
              <a:p>
                <a:pPr lvl="0">
                  <a:defRPr/>
                </a:pPr>
                <a:r>
                  <a:rPr lang="en-US" altLang="zh-CN" sz="2800" b="1" kern="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Simulation Results</a:t>
                </a:r>
                <a:endParaRPr lang="en-US" altLang="zh-CN" sz="2800" b="1" kern="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8" name="矩形 47"/>
              <p:cNvSpPr/>
              <p:nvPr/>
            </p:nvSpPr>
            <p:spPr>
              <a:xfrm>
                <a:off x="4731919" y="2873859"/>
                <a:ext cx="752448" cy="646331"/>
              </a:xfrm>
              <a:prstGeom prst="rect">
                <a:avLst/>
              </a:prstGeom>
              <a:solidFill>
                <a:schemeClr val="bg1"/>
              </a:solid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rgbClr val="013A89"/>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04</a:t>
                </a:r>
                <a:endParaRPr kumimoji="0" lang="en-US" altLang="zh-CN" sz="3600" b="0" i="0" u="none" strike="noStrike" kern="0" cap="none" spc="0" normalizeH="0" baseline="0" noProof="0" dirty="0">
                  <a:ln>
                    <a:noFill/>
                  </a:ln>
                  <a:solidFill>
                    <a:srgbClr val="013A89"/>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49" name="组合 48"/>
            <p:cNvGrpSpPr/>
            <p:nvPr/>
          </p:nvGrpSpPr>
          <p:grpSpPr>
            <a:xfrm>
              <a:off x="5567234" y="5886959"/>
              <a:ext cx="4714549" cy="646331"/>
              <a:chOff x="4731919" y="2873859"/>
              <a:chExt cx="4714549" cy="646331"/>
            </a:xfrm>
          </p:grpSpPr>
          <p:sp>
            <p:nvSpPr>
              <p:cNvPr id="50" name="矩形 49"/>
              <p:cNvSpPr/>
              <p:nvPr/>
            </p:nvSpPr>
            <p:spPr>
              <a:xfrm>
                <a:off x="6232749" y="2920894"/>
                <a:ext cx="3213719" cy="523220"/>
              </a:xfrm>
              <a:prstGeom prst="rect">
                <a:avLst/>
              </a:prstGeom>
            </p:spPr>
            <p:txBody>
              <a:bodyPr wrap="square" anchor="ctr">
                <a:spAutoFit/>
              </a:bodyPr>
              <a:lstStyle/>
              <a:p>
                <a:pPr lvl="0">
                  <a:defRPr/>
                </a:pPr>
                <a:r>
                  <a:rPr lang="en-US" altLang="zh-CN" sz="2800" b="1" kern="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Conclusion</a:t>
                </a:r>
                <a:endParaRPr lang="en-US" altLang="zh-CN" sz="2800" b="1" kern="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3" name="矩形 52"/>
              <p:cNvSpPr/>
              <p:nvPr/>
            </p:nvSpPr>
            <p:spPr>
              <a:xfrm>
                <a:off x="4731919" y="2873859"/>
                <a:ext cx="752448" cy="646331"/>
              </a:xfrm>
              <a:prstGeom prst="rect">
                <a:avLst/>
              </a:prstGeom>
              <a:solidFill>
                <a:schemeClr val="bg1"/>
              </a:solid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rgbClr val="013A89"/>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05</a:t>
                </a:r>
                <a:endParaRPr kumimoji="0" lang="en-US" altLang="zh-CN" sz="3600" b="0" i="0" u="none" strike="noStrike" kern="0" cap="none" spc="0" normalizeH="0" baseline="0" noProof="0" dirty="0">
                  <a:ln>
                    <a:noFill/>
                  </a:ln>
                  <a:solidFill>
                    <a:srgbClr val="013A89"/>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2000" advTm="5665"/>
    </mc:Choice>
    <mc:Fallback>
      <p:transition spd="slow" advTm="566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671775" y="99744"/>
            <a:ext cx="2145567" cy="523220"/>
          </a:xfrm>
          <a:prstGeom prst="rect">
            <a:avLst/>
          </a:prstGeom>
        </p:spPr>
        <p:txBody>
          <a:bodyPr wrap="square" anchor="ctr">
            <a:spAutoFit/>
          </a:bodyPr>
          <a:lstStyle/>
          <a:p>
            <a:pPr lvl="0">
              <a:defRPr/>
            </a:pPr>
            <a:r>
              <a:rPr lang="en-US" altLang="zh-CN" sz="2800" b="1" dirty="0">
                <a:solidFill>
                  <a:srgbClr val="013A89"/>
                </a:solidFill>
                <a:latin typeface="Times New Roman" panose="02020603050405020304" pitchFamily="18" charset="0"/>
                <a:cs typeface="Times New Roman" panose="02020603050405020304" pitchFamily="18" charset="0"/>
              </a:rPr>
              <a:t>Background</a:t>
            </a:r>
            <a:endParaRPr kumimoji="0" lang="en-US" altLang="zh-CN" sz="4400" b="1" i="0" u="none" strike="noStrike" kern="0" cap="none" spc="0" normalizeH="0" baseline="0" noProof="0" dirty="0">
              <a:ln>
                <a:noFill/>
              </a:ln>
              <a:solidFill>
                <a:srgbClr val="013A89"/>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矩形 12"/>
          <p:cNvSpPr/>
          <p:nvPr/>
        </p:nvSpPr>
        <p:spPr>
          <a:xfrm>
            <a:off x="169494" y="168076"/>
            <a:ext cx="441113" cy="454888"/>
          </a:xfrm>
          <a:prstGeom prst="rect">
            <a:avLst/>
          </a:prstGeom>
          <a:solidFill>
            <a:srgbClr val="013A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14" name="矩形 13"/>
          <p:cNvSpPr/>
          <p:nvPr/>
        </p:nvSpPr>
        <p:spPr>
          <a:xfrm>
            <a:off x="83643" y="168255"/>
            <a:ext cx="623102" cy="461665"/>
          </a:xfrm>
          <a:prstGeom prst="rect">
            <a:avLst/>
          </a:prstGeom>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01</a:t>
            </a:r>
            <a:endParaRPr kumimoji="0" lang="en-US" altLang="zh-CN" sz="24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7" name="直接连接符 16"/>
          <p:cNvCxnSpPr>
            <a:stCxn id="15" idx="3"/>
          </p:cNvCxnSpPr>
          <p:nvPr/>
        </p:nvCxnSpPr>
        <p:spPr>
          <a:xfrm>
            <a:off x="2817342" y="361354"/>
            <a:ext cx="7994822" cy="1"/>
          </a:xfrm>
          <a:prstGeom prst="line">
            <a:avLst/>
          </a:prstGeom>
          <a:ln>
            <a:solidFill>
              <a:srgbClr val="013A89"/>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920659" y="90409"/>
            <a:ext cx="1182338" cy="1182338"/>
          </a:xfrm>
          <a:prstGeom prst="rect">
            <a:avLst/>
          </a:prstGeom>
        </p:spPr>
      </p:pic>
      <p:grpSp>
        <p:nvGrpSpPr>
          <p:cNvPr id="49" name="组合 48"/>
          <p:cNvGrpSpPr/>
          <p:nvPr/>
        </p:nvGrpSpPr>
        <p:grpSpPr>
          <a:xfrm>
            <a:off x="456148" y="1346835"/>
            <a:ext cx="11339249" cy="4256405"/>
            <a:chOff x="799" y="2322"/>
            <a:chExt cx="17857" cy="6703"/>
          </a:xfrm>
        </p:grpSpPr>
        <p:grpSp>
          <p:nvGrpSpPr>
            <p:cNvPr id="43" name="组合 42"/>
            <p:cNvGrpSpPr/>
            <p:nvPr/>
          </p:nvGrpSpPr>
          <p:grpSpPr>
            <a:xfrm>
              <a:off x="799" y="2322"/>
              <a:ext cx="17609" cy="6703"/>
              <a:chOff x="1078" y="1453"/>
              <a:chExt cx="17609" cy="6703"/>
            </a:xfrm>
          </p:grpSpPr>
          <p:grpSp>
            <p:nvGrpSpPr>
              <p:cNvPr id="2" name="组合 1"/>
              <p:cNvGrpSpPr/>
              <p:nvPr/>
            </p:nvGrpSpPr>
            <p:grpSpPr>
              <a:xfrm>
                <a:off x="1318" y="1453"/>
                <a:ext cx="17369" cy="6703"/>
                <a:chOff x="-978" y="3750"/>
                <a:chExt cx="17369" cy="6703"/>
              </a:xfrm>
            </p:grpSpPr>
            <p:grpSp>
              <p:nvGrpSpPr>
                <p:cNvPr id="3" name="组合 2"/>
                <p:cNvGrpSpPr/>
                <p:nvPr/>
              </p:nvGrpSpPr>
              <p:grpSpPr>
                <a:xfrm>
                  <a:off x="3220" y="3750"/>
                  <a:ext cx="7600" cy="4728"/>
                  <a:chOff x="3400" y="3857"/>
                  <a:chExt cx="7600" cy="4728"/>
                </a:xfrm>
              </p:grpSpPr>
              <p:sp>
                <p:nvSpPr>
                  <p:cNvPr id="48" name="文本框 47"/>
                  <p:cNvSpPr txBox="1"/>
                  <p:nvPr/>
                </p:nvSpPr>
                <p:spPr>
                  <a:xfrm>
                    <a:off x="3448" y="3857"/>
                    <a:ext cx="3534" cy="531"/>
                  </a:xfrm>
                  <a:prstGeom prst="rect">
                    <a:avLst/>
                  </a:prstGeom>
                  <a:solidFill>
                    <a:schemeClr val="accent5">
                      <a:lumMod val="40000"/>
                      <a:lumOff val="60000"/>
                    </a:schemeClr>
                  </a:solidFill>
                  <a:ln w="9525">
                    <a:noFill/>
                  </a:ln>
                  <a:effectLst>
                    <a:outerShdw blurRad="50800" dist="38100" dir="2700000" algn="tl" rotWithShape="0">
                      <a:prstClr val="black">
                        <a:alpha val="40000"/>
                      </a:prstClr>
                    </a:outerShdw>
                  </a:effectLst>
                </p:spPr>
                <p:txBody>
                  <a:bodyPr wrap="square">
                    <a:spAutoFit/>
                  </a:bodyPr>
                  <a:p>
                    <a:pPr indent="0" algn="ctr">
                      <a:buClrTx/>
                      <a:buSzTx/>
                      <a:buFont typeface="Wingdings" panose="05000000000000000000" charset="0"/>
                      <a:buNone/>
                    </a:pPr>
                    <a:r>
                      <a:rPr lang="zh-CN" altLang="en-US" sz="1600" b="1" dirty="0" smtClean="0">
                        <a:solidFill>
                          <a:schemeClr val="dk1"/>
                        </a:solidFill>
                        <a:latin typeface="微软雅黑" panose="020B0503020204020204" pitchFamily="34" charset="-122"/>
                        <a:ea typeface="微软雅黑" panose="020B0503020204020204" pitchFamily="34" charset="-122"/>
                      </a:rPr>
                      <a:t>High</a:t>
                    </a:r>
                    <a:r>
                      <a:rPr lang="en-US" altLang="zh-CN" sz="1600" b="1" dirty="0" smtClean="0">
                        <a:solidFill>
                          <a:schemeClr val="dk1"/>
                        </a:solidFill>
                        <a:latin typeface="微软雅黑" panose="020B0503020204020204" pitchFamily="34" charset="-122"/>
                        <a:ea typeface="微软雅黑" panose="020B0503020204020204" pitchFamily="34" charset="-122"/>
                      </a:rPr>
                      <a:t>er</a:t>
                    </a:r>
                    <a:r>
                      <a:rPr lang="zh-CN" altLang="en-US" sz="1600" b="1" dirty="0" smtClean="0">
                        <a:solidFill>
                          <a:schemeClr val="dk1"/>
                        </a:solidFill>
                        <a:latin typeface="微软雅黑" panose="020B0503020204020204" pitchFamily="34" charset="-122"/>
                        <a:ea typeface="微软雅黑" panose="020B0503020204020204" pitchFamily="34" charset="-122"/>
                      </a:rPr>
                      <a:t> priority</a:t>
                    </a:r>
                    <a:endParaRPr lang="zh-CN" altLang="en-US" sz="1600" b="1" dirty="0" smtClean="0">
                      <a:solidFill>
                        <a:schemeClr val="dk1"/>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3400" y="4682"/>
                    <a:ext cx="7600" cy="3903"/>
                    <a:chOff x="467" y="3926"/>
                    <a:chExt cx="7600" cy="3903"/>
                  </a:xfrm>
                </p:grpSpPr>
                <p:grpSp>
                  <p:nvGrpSpPr>
                    <p:cNvPr id="4" name="组合 3"/>
                    <p:cNvGrpSpPr/>
                    <p:nvPr/>
                  </p:nvGrpSpPr>
                  <p:grpSpPr>
                    <a:xfrm rot="0">
                      <a:off x="467" y="3926"/>
                      <a:ext cx="3800" cy="3903"/>
                      <a:chOff x="12658" y="406"/>
                      <a:chExt cx="4305" cy="4340"/>
                    </a:xfrm>
                  </p:grpSpPr>
                  <p:sp>
                    <p:nvSpPr>
                      <p:cNvPr id="22" name="椭圆 21"/>
                      <p:cNvSpPr/>
                      <p:nvPr/>
                    </p:nvSpPr>
                    <p:spPr>
                      <a:xfrm>
                        <a:off x="12658" y="406"/>
                        <a:ext cx="4305" cy="4340"/>
                      </a:xfrm>
                      <a:prstGeom prst="ellipse">
                        <a:avLst/>
                      </a:prstGeom>
                      <a:solidFill>
                        <a:schemeClr val="accent1">
                          <a:lumMod val="40000"/>
                          <a:lumOff val="6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endParaRPr lang="zh-CN" altLang="en-US" sz="1600" b="1" dirty="0" smtClean="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13726" y="890"/>
                        <a:ext cx="2102" cy="483"/>
                      </a:xfrm>
                      <a:prstGeom prst="rect">
                        <a:avLst/>
                      </a:prstGeom>
                      <a:noFill/>
                    </p:spPr>
                    <p:txBody>
                      <a:bodyPr wrap="square" rtlCol="0">
                        <a:spAutoFit/>
                      </a:bodyPr>
                      <a:p>
                        <a:pPr algn="ctr"/>
                        <a:r>
                          <a:rPr lang="zh-CN" altLang="en-US" sz="1200">
                            <a:solidFill>
                              <a:schemeClr val="bg1">
                                <a:lumMod val="50000"/>
                              </a:schemeClr>
                            </a:solidFill>
                            <a:latin typeface="微软雅黑" panose="020B0503020204020204" pitchFamily="34" charset="-122"/>
                            <a:ea typeface="微软雅黑" panose="020B0503020204020204" pitchFamily="34" charset="-122"/>
                          </a:rPr>
                          <a:t>Auto </a:t>
                        </a:r>
                        <a:r>
                          <a:rPr lang="en-US" altLang="zh-CN" sz="1200">
                            <a:solidFill>
                              <a:schemeClr val="bg1">
                                <a:lumMod val="50000"/>
                              </a:schemeClr>
                            </a:solidFill>
                            <a:latin typeface="微软雅黑" panose="020B0503020204020204" pitchFamily="34" charset="-122"/>
                            <a:ea typeface="微软雅黑" panose="020B0503020204020204" pitchFamily="34" charset="-122"/>
                          </a:rPr>
                          <a:t>Driving</a:t>
                        </a:r>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13601" y="3790"/>
                        <a:ext cx="2318" cy="483"/>
                      </a:xfrm>
                      <a:prstGeom prst="rect">
                        <a:avLst/>
                      </a:prstGeom>
                      <a:noFill/>
                    </p:spPr>
                    <p:txBody>
                      <a:bodyPr wrap="square" rtlCol="0">
                        <a:spAutoFit/>
                      </a:bodyPr>
                      <a:p>
                        <a:pPr algn="ctr"/>
                        <a:r>
                          <a:rPr lang="zh-CN" altLang="en-US" sz="1200">
                            <a:solidFill>
                              <a:schemeClr val="bg1">
                                <a:lumMod val="50000"/>
                              </a:schemeClr>
                            </a:solidFill>
                            <a:latin typeface="微软雅黑" panose="020B0503020204020204" pitchFamily="34" charset="-122"/>
                            <a:ea typeface="微软雅黑" panose="020B0503020204020204" pitchFamily="34" charset="-122"/>
                          </a:rPr>
                          <a:t>Tactile </a:t>
                        </a:r>
                        <a:r>
                          <a:rPr lang="en-US" altLang="zh-CN" sz="1200">
                            <a:solidFill>
                              <a:schemeClr val="bg1">
                                <a:lumMod val="50000"/>
                              </a:schemeClr>
                            </a:solidFill>
                            <a:latin typeface="微软雅黑" panose="020B0503020204020204" pitchFamily="34" charset="-122"/>
                            <a:ea typeface="微软雅黑" panose="020B0503020204020204" pitchFamily="34" charset="-122"/>
                          </a:rPr>
                          <a:t>I</a:t>
                        </a:r>
                        <a:r>
                          <a:rPr lang="zh-CN" altLang="en-US" sz="1200">
                            <a:solidFill>
                              <a:schemeClr val="bg1">
                                <a:lumMod val="50000"/>
                              </a:schemeClr>
                            </a:solidFill>
                            <a:latin typeface="微软雅黑" panose="020B0503020204020204" pitchFamily="34" charset="-122"/>
                            <a:ea typeface="微软雅黑" panose="020B0503020204020204" pitchFamily="34" charset="-122"/>
                          </a:rPr>
                          <a:t>nternet</a:t>
                        </a:r>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rot="0">
                      <a:off x="4267" y="3926"/>
                      <a:ext cx="3800" cy="3903"/>
                      <a:chOff x="12658" y="406"/>
                      <a:chExt cx="4305" cy="4340"/>
                    </a:xfrm>
                  </p:grpSpPr>
                  <p:sp>
                    <p:nvSpPr>
                      <p:cNvPr id="6" name="椭圆 5"/>
                      <p:cNvSpPr/>
                      <p:nvPr/>
                    </p:nvSpPr>
                    <p:spPr>
                      <a:xfrm>
                        <a:off x="12658" y="406"/>
                        <a:ext cx="4305" cy="4340"/>
                      </a:xfrm>
                      <a:prstGeom prst="ellipse">
                        <a:avLst/>
                      </a:prstGeom>
                      <a:solidFill>
                        <a:schemeClr val="accent6">
                          <a:lumMod val="40000"/>
                          <a:lumOff val="6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endParaRPr lang="zh-CN" altLang="en-US" sz="1600" b="1" dirty="0" smtClean="0">
                          <a:solidFill>
                            <a:schemeClr val="bg1"/>
                          </a:solidFill>
                          <a:latin typeface="微软雅黑" panose="020B0503020204020204" pitchFamily="34" charset="-122"/>
                          <a:ea typeface="微软雅黑" panose="020B0503020204020204" pitchFamily="34" charset="-122"/>
                        </a:endParaRPr>
                      </a:p>
                    </p:txBody>
                  </p:sp>
                  <p:sp>
                    <p:nvSpPr>
                      <p:cNvPr id="11" name="椭圆 10"/>
                      <p:cNvSpPr/>
                      <p:nvPr/>
                    </p:nvSpPr>
                    <p:spPr>
                      <a:xfrm>
                        <a:off x="13610" y="1373"/>
                        <a:ext cx="2419" cy="2417"/>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buClrTx/>
                          <a:buSzTx/>
                          <a:buFontTx/>
                        </a:pPr>
                        <a:r>
                          <a:rPr lang="zh-CN" altLang="en-US" sz="1400" b="1" dirty="0" smtClean="0">
                            <a:solidFill>
                              <a:schemeClr val="tx1"/>
                            </a:solidFill>
                            <a:latin typeface="微软雅黑" panose="020B0503020204020204" pitchFamily="34" charset="-122"/>
                            <a:ea typeface="微软雅黑" panose="020B0503020204020204" pitchFamily="34" charset="-122"/>
                          </a:rPr>
                          <a:t>eMBB</a:t>
                        </a:r>
                        <a:endParaRPr lang="zh-CN" altLang="en-US" sz="1400" b="1" dirty="0" smtClean="0">
                          <a:solidFill>
                            <a:schemeClr val="tx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3301" y="566"/>
                        <a:ext cx="2738" cy="806"/>
                      </a:xfrm>
                      <a:prstGeom prst="rect">
                        <a:avLst/>
                      </a:prstGeom>
                      <a:noFill/>
                    </p:spPr>
                    <p:txBody>
                      <a:bodyPr wrap="square" rtlCol="0">
                        <a:spAutoFit/>
                      </a:bodyPr>
                      <a:p>
                        <a:pPr algn="ctr"/>
                        <a:r>
                          <a:rPr lang="zh-CN" altLang="en-US" sz="1200">
                            <a:solidFill>
                              <a:schemeClr val="bg1">
                                <a:lumMod val="50000"/>
                              </a:schemeClr>
                            </a:solidFill>
                            <a:latin typeface="微软雅黑" panose="020B0503020204020204" pitchFamily="34" charset="-122"/>
                            <a:ea typeface="微软雅黑" panose="020B0503020204020204" pitchFamily="34" charset="-122"/>
                          </a:rPr>
                          <a:t>Ultra </a:t>
                        </a:r>
                        <a:r>
                          <a:rPr lang="en-US" altLang="zh-CN" sz="1200">
                            <a:solidFill>
                              <a:schemeClr val="bg1">
                                <a:lumMod val="50000"/>
                              </a:schemeClr>
                            </a:solidFill>
                            <a:latin typeface="微软雅黑" panose="020B0503020204020204" pitchFamily="34" charset="-122"/>
                            <a:ea typeface="微软雅黑" panose="020B0503020204020204" pitchFamily="34" charset="-122"/>
                          </a:rPr>
                          <a:t>H</a:t>
                        </a:r>
                        <a:r>
                          <a:rPr lang="zh-CN" altLang="en-US" sz="1200">
                            <a:solidFill>
                              <a:schemeClr val="bg1">
                                <a:lumMod val="50000"/>
                              </a:schemeClr>
                            </a:solidFill>
                            <a:latin typeface="微软雅黑" panose="020B0503020204020204" pitchFamily="34" charset="-122"/>
                            <a:ea typeface="微软雅黑" panose="020B0503020204020204" pitchFamily="34" charset="-122"/>
                          </a:rPr>
                          <a:t>igh </a:t>
                        </a:r>
                        <a:r>
                          <a:rPr lang="en-US" altLang="zh-CN" sz="1200">
                            <a:solidFill>
                              <a:schemeClr val="bg1">
                                <a:lumMod val="50000"/>
                              </a:schemeClr>
                            </a:solidFill>
                            <a:latin typeface="微软雅黑" panose="020B0503020204020204" pitchFamily="34" charset="-122"/>
                            <a:ea typeface="微软雅黑" panose="020B0503020204020204" pitchFamily="34" charset="-122"/>
                          </a:rPr>
                          <a:t>D</a:t>
                        </a:r>
                        <a:r>
                          <a:rPr lang="zh-CN" altLang="en-US" sz="1200">
                            <a:solidFill>
                              <a:schemeClr val="bg1">
                                <a:lumMod val="50000"/>
                              </a:schemeClr>
                            </a:solidFill>
                            <a:latin typeface="微软雅黑" panose="020B0503020204020204" pitchFamily="34" charset="-122"/>
                            <a:ea typeface="微软雅黑" panose="020B0503020204020204" pitchFamily="34" charset="-122"/>
                          </a:rPr>
                          <a:t>efinition </a:t>
                        </a:r>
                        <a:r>
                          <a:rPr lang="en-US" altLang="zh-CN" sz="1200">
                            <a:solidFill>
                              <a:schemeClr val="bg1">
                                <a:lumMod val="50000"/>
                              </a:schemeClr>
                            </a:solidFill>
                            <a:latin typeface="微软雅黑" panose="020B0503020204020204" pitchFamily="34" charset="-122"/>
                            <a:ea typeface="微软雅黑" panose="020B0503020204020204" pitchFamily="34" charset="-122"/>
                          </a:rPr>
                          <a:t>V</a:t>
                        </a:r>
                        <a:r>
                          <a:rPr lang="zh-CN" altLang="en-US" sz="1200">
                            <a:solidFill>
                              <a:schemeClr val="bg1">
                                <a:lumMod val="50000"/>
                              </a:schemeClr>
                            </a:solidFill>
                            <a:latin typeface="微软雅黑" panose="020B0503020204020204" pitchFamily="34" charset="-122"/>
                            <a:ea typeface="微软雅黑" panose="020B0503020204020204" pitchFamily="34" charset="-122"/>
                          </a:rPr>
                          <a:t>ideo</a:t>
                        </a:r>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3746" y="3791"/>
                        <a:ext cx="2379" cy="483"/>
                      </a:xfrm>
                      <a:prstGeom prst="rect">
                        <a:avLst/>
                      </a:prstGeom>
                      <a:noFill/>
                    </p:spPr>
                    <p:txBody>
                      <a:bodyPr wrap="square" rtlCol="0">
                        <a:spAutoFit/>
                      </a:bodyPr>
                      <a:p>
                        <a:pPr algn="ctr"/>
                        <a:r>
                          <a:rPr lang="zh-CN" altLang="en-US" sz="1200">
                            <a:solidFill>
                              <a:schemeClr val="bg1">
                                <a:lumMod val="50000"/>
                              </a:schemeClr>
                            </a:solidFill>
                            <a:latin typeface="微软雅黑" panose="020B0503020204020204" pitchFamily="34" charset="-122"/>
                            <a:ea typeface="微软雅黑" panose="020B0503020204020204" pitchFamily="34" charset="-122"/>
                          </a:rPr>
                          <a:t>Cloud </a:t>
                        </a:r>
                        <a:r>
                          <a:rPr lang="en-US" altLang="zh-CN" sz="1200">
                            <a:solidFill>
                              <a:schemeClr val="bg1">
                                <a:lumMod val="50000"/>
                              </a:schemeClr>
                            </a:solidFill>
                            <a:latin typeface="微软雅黑" panose="020B0503020204020204" pitchFamily="34" charset="-122"/>
                            <a:ea typeface="微软雅黑" panose="020B0503020204020204" pitchFamily="34" charset="-122"/>
                          </a:rPr>
                          <a:t>G</a:t>
                        </a:r>
                        <a:r>
                          <a:rPr lang="zh-CN" altLang="en-US" sz="1200">
                            <a:solidFill>
                              <a:schemeClr val="bg1">
                                <a:lumMod val="50000"/>
                              </a:schemeClr>
                            </a:solidFill>
                            <a:latin typeface="微软雅黑" panose="020B0503020204020204" pitchFamily="34" charset="-122"/>
                            <a:ea typeface="微软雅黑" panose="020B0503020204020204" pitchFamily="34" charset="-122"/>
                          </a:rPr>
                          <a:t>am</a:t>
                        </a:r>
                        <a:r>
                          <a:rPr lang="en-US" altLang="zh-CN" sz="1200">
                            <a:solidFill>
                              <a:schemeClr val="bg1">
                                <a:lumMod val="50000"/>
                              </a:schemeClr>
                            </a:solidFill>
                            <a:latin typeface="微软雅黑" panose="020B0503020204020204" pitchFamily="34" charset="-122"/>
                            <a:ea typeface="微软雅黑" panose="020B0503020204020204" pitchFamily="34" charset="-122"/>
                          </a:rPr>
                          <a:t>ing</a:t>
                        </a:r>
                        <a:endParaRPr lang="en-US" altLang="zh-CN" sz="120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53" name="椭圆 52"/>
                    <p:cNvSpPr/>
                    <p:nvPr/>
                  </p:nvSpPr>
                  <p:spPr>
                    <a:xfrm>
                      <a:off x="1300" y="4796"/>
                      <a:ext cx="2135" cy="2174"/>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buClrTx/>
                        <a:buSzTx/>
                        <a:buFontTx/>
                      </a:pPr>
                      <a:r>
                        <a:rPr lang="en-US" altLang="zh-CN" sz="1400" b="1" dirty="0" smtClean="0">
                          <a:solidFill>
                            <a:schemeClr val="tx1"/>
                          </a:solidFill>
                          <a:latin typeface="微软雅黑" panose="020B0503020204020204" pitchFamily="34" charset="-122"/>
                          <a:ea typeface="微软雅黑" panose="020B0503020204020204" pitchFamily="34" charset="-122"/>
                        </a:rPr>
                        <a:t>URLLC</a:t>
                      </a:r>
                      <a:endParaRPr lang="en-US" altLang="zh-CN" sz="1400" b="1" dirty="0" smtClean="0">
                        <a:solidFill>
                          <a:schemeClr val="tx1"/>
                        </a:solidFill>
                        <a:latin typeface="微软雅黑" panose="020B0503020204020204" pitchFamily="34" charset="-122"/>
                        <a:ea typeface="微软雅黑" panose="020B0503020204020204" pitchFamily="34" charset="-122"/>
                      </a:endParaRPr>
                    </a:p>
                  </p:txBody>
                </p:sp>
              </p:grpSp>
            </p:grpSp>
            <p:sp>
              <p:nvSpPr>
                <p:cNvPr id="41" name="矩形 40"/>
                <p:cNvSpPr/>
                <p:nvPr/>
              </p:nvSpPr>
              <p:spPr>
                <a:xfrm>
                  <a:off x="-978" y="9340"/>
                  <a:ext cx="17369" cy="1113"/>
                </a:xfrm>
                <a:prstGeom prst="rect">
                  <a:avLst/>
                </a:prstGeom>
                <a:noFill/>
                <a:ln>
                  <a:noFill/>
                </a:ln>
              </p:spPr>
              <p:txBody>
                <a:bodyPr wrap="square" rtlCol="0" anchor="t">
                  <a:spAutoFit/>
                  <a:scene3d>
                    <a:camera prst="orthographicFront"/>
                    <a:lightRig rig="threePt" dir="t"/>
                  </a:scene3d>
                </a:bodyPr>
                <a:p>
                  <a:pPr algn="l"/>
                  <a:r>
                    <a:rPr lang="en-US" altLang="zh-CN" sz="2000" b="1">
                      <a:solidFill>
                        <a:schemeClr val="accent1"/>
                      </a:solidFill>
                      <a:effectLst>
                        <a:outerShdw blurRad="38100" dist="25400" dir="5400000" algn="ctr" rotWithShape="0">
                          <a:srgbClr val="6E747A">
                            <a:alpha val="43000"/>
                          </a:srgbClr>
                        </a:outerShdw>
                      </a:effectLst>
                    </a:rPr>
                    <a:t>URLLC Traffic </a:t>
                  </a:r>
                  <a:r>
                    <a:rPr lang="zh-CN" altLang="en-US" sz="2000" b="1">
                      <a:solidFill>
                        <a:schemeClr val="accent1"/>
                      </a:solidFill>
                      <a:effectLst>
                        <a:outerShdw blurRad="38100" dist="25400" dir="5400000" algn="ctr" rotWithShape="0">
                          <a:srgbClr val="6E747A">
                            <a:alpha val="43000"/>
                          </a:srgbClr>
                        </a:outerShdw>
                      </a:effectLst>
                    </a:rPr>
                    <a:t>demands more radio resources</a:t>
                  </a:r>
                  <a:r>
                    <a:rPr lang="en-US" altLang="zh-CN" sz="2000" b="1">
                      <a:solidFill>
                        <a:schemeClr val="accent1"/>
                      </a:solidFill>
                      <a:effectLst>
                        <a:outerShdw blurRad="38100" dist="25400" dir="5400000" algn="ctr" rotWithShape="0">
                          <a:srgbClr val="6E747A">
                            <a:alpha val="43000"/>
                          </a:srgbClr>
                        </a:outerShdw>
                      </a:effectLst>
                    </a:rPr>
                    <a:t>, but </a:t>
                  </a:r>
                  <a:r>
                    <a:rPr lang="en-US" altLang="zh-CN" sz="2000" b="1">
                      <a:solidFill>
                        <a:srgbClr val="FF0000"/>
                      </a:solidFill>
                      <a:effectLst>
                        <a:outerShdw blurRad="38100" dist="25400" dir="5400000" algn="ctr" rotWithShape="0">
                          <a:srgbClr val="6E747A">
                            <a:alpha val="43000"/>
                          </a:srgbClr>
                        </a:outerShdw>
                      </a:effectLst>
                    </a:rPr>
                    <a:t>r</a:t>
                  </a:r>
                  <a:r>
                    <a:rPr lang="zh-CN" altLang="en-US" sz="2000" b="1">
                      <a:solidFill>
                        <a:srgbClr val="FF0000"/>
                      </a:solidFill>
                      <a:effectLst>
                        <a:outerShdw blurRad="38100" dist="25400" dir="5400000" algn="ctr" rotWithShape="0">
                          <a:srgbClr val="6E747A">
                            <a:alpha val="43000"/>
                          </a:srgbClr>
                        </a:outerShdw>
                      </a:effectLst>
                    </a:rPr>
                    <a:t>esource reservation</a:t>
                  </a:r>
                  <a:r>
                    <a:rPr lang="zh-CN" altLang="en-US" sz="2000" b="1">
                      <a:solidFill>
                        <a:schemeClr val="accent1"/>
                      </a:solidFill>
                      <a:effectLst>
                        <a:outerShdw blurRad="38100" dist="25400" dir="5400000" algn="ctr" rotWithShape="0">
                          <a:srgbClr val="6E747A">
                            <a:alpha val="43000"/>
                          </a:srgbClr>
                        </a:outerShdw>
                      </a:effectLst>
                    </a:rPr>
                    <a:t> would lead to a significant loss in the network SE due to its sporadic and bursty characteristics</a:t>
                  </a:r>
                  <a:r>
                    <a:rPr lang="en-US" altLang="zh-CN" sz="2000" b="1">
                      <a:solidFill>
                        <a:schemeClr val="accent1"/>
                      </a:solidFill>
                      <a:effectLst>
                        <a:outerShdw blurRad="38100" dist="25400" dir="5400000" algn="ctr" rotWithShape="0">
                          <a:srgbClr val="6E747A">
                            <a:alpha val="43000"/>
                          </a:srgbClr>
                        </a:outerShdw>
                      </a:effectLst>
                    </a:rPr>
                    <a:t>.</a:t>
                  </a:r>
                  <a:endParaRPr lang="en-US" altLang="zh-CN" sz="2000" b="1">
                    <a:solidFill>
                      <a:schemeClr val="accent1"/>
                    </a:solidFill>
                    <a:effectLst>
                      <a:outerShdw blurRad="38100" dist="25400" dir="5400000" algn="ctr" rotWithShape="0">
                        <a:srgbClr val="6E747A">
                          <a:alpha val="43000"/>
                        </a:srgbClr>
                      </a:outerShdw>
                    </a:effectLst>
                  </a:endParaRPr>
                </a:p>
              </p:txBody>
            </p:sp>
          </p:grpSp>
          <p:grpSp>
            <p:nvGrpSpPr>
              <p:cNvPr id="29" name="组合 28"/>
              <p:cNvGrpSpPr/>
              <p:nvPr/>
            </p:nvGrpSpPr>
            <p:grpSpPr>
              <a:xfrm>
                <a:off x="1078" y="2459"/>
                <a:ext cx="5887" cy="3386"/>
                <a:chOff x="1394195" y="701627"/>
                <a:chExt cx="7425911" cy="2751848"/>
              </a:xfrm>
            </p:grpSpPr>
            <p:sp>
              <p:nvSpPr>
                <p:cNvPr id="36" name="矩形 35"/>
                <p:cNvSpPr/>
                <p:nvPr/>
              </p:nvSpPr>
              <p:spPr>
                <a:xfrm>
                  <a:off x="1602327" y="701627"/>
                  <a:ext cx="7217779" cy="1191544"/>
                </a:xfrm>
                <a:prstGeom prst="rect">
                  <a:avLst/>
                </a:prstGeom>
              </p:spPr>
              <p:txBody>
                <a:bodyPr wrap="square" anchor="ctr">
                  <a:spAutoFit/>
                </a:bodyPr>
                <a:p>
                  <a:pPr indent="0" algn="l">
                    <a:lnSpc>
                      <a:spcPct val="130000"/>
                    </a:lnSpc>
                    <a:buClrTx/>
                    <a:buSzTx/>
                    <a:buFont typeface="Wingdings" panose="05000000000000000000" pitchFamily="2" charset="2"/>
                    <a:buNone/>
                    <a:defRPr/>
                  </a:pPr>
                  <a:r>
                    <a:rPr lang="en-US" altLang="zh-CN" sz="2100" b="1" kern="0" dirty="0">
                      <a:latin typeface="Times New Roman" panose="02020603050405020304" pitchFamily="18" charset="0"/>
                      <a:ea typeface="微软雅黑" panose="020B0503020204020204" pitchFamily="34" charset="-122"/>
                      <a:cs typeface="Times New Roman" panose="02020603050405020304" pitchFamily="18" charset="0"/>
                      <a:sym typeface="+mn-ea"/>
                    </a:rPr>
                    <a:t>Ultra Reliable Low Latency Communications</a:t>
                  </a:r>
                  <a:endParaRPr lang="en-US" altLang="zh-CN" sz="2100" b="1" dirty="0">
                    <a:latin typeface="Times New Roman" panose="02020603050405020304" pitchFamily="18" charset="0"/>
                    <a:cs typeface="Times New Roman" panose="02020603050405020304" pitchFamily="18" charset="0"/>
                  </a:endParaRPr>
                </a:p>
              </p:txBody>
            </p:sp>
            <p:sp>
              <p:nvSpPr>
                <p:cNvPr id="40" name="矩形 39"/>
                <p:cNvSpPr/>
                <p:nvPr/>
              </p:nvSpPr>
              <p:spPr>
                <a:xfrm>
                  <a:off x="1643519" y="1955511"/>
                  <a:ext cx="6899186" cy="1497964"/>
                </a:xfrm>
                <a:prstGeom prst="rect">
                  <a:avLst/>
                </a:prstGeom>
              </p:spPr>
              <p:txBody>
                <a:bodyPr wrap="square" anchor="ctr">
                  <a:spAutoFit/>
                </a:bodyPr>
                <a:p>
                  <a:pPr marL="285750" lvl="0" indent="-285750">
                    <a:lnSpc>
                      <a:spcPct val="130000"/>
                    </a:lnSpc>
                    <a:buFont typeface="Wingdings" panose="05000000000000000000" pitchFamily="2" charset="2"/>
                    <a:buChar char="Ø"/>
                    <a:defRPr/>
                  </a:pPr>
                  <a:r>
                    <a:rPr lang="en-US" altLang="zh-CN" b="1" kern="0" dirty="0">
                      <a:latin typeface="Times New Roman" panose="02020603050405020304" pitchFamily="18" charset="0"/>
                      <a:ea typeface="微软雅黑" panose="020B0503020204020204" pitchFamily="34" charset="-122"/>
                      <a:cs typeface="Times New Roman" panose="02020603050405020304" pitchFamily="18" charset="0"/>
                    </a:rPr>
                    <a:t>Ultra reliable</a:t>
                  </a:r>
                  <a:endParaRPr lang="en-US" altLang="zh-CN" b="1" kern="0" dirty="0">
                    <a:latin typeface="Times New Roman" panose="02020603050405020304" pitchFamily="18" charset="0"/>
                    <a:ea typeface="微软雅黑" panose="020B0503020204020204" pitchFamily="34" charset="-122"/>
                    <a:cs typeface="Times New Roman" panose="02020603050405020304" pitchFamily="18" charset="0"/>
                  </a:endParaRPr>
                </a:p>
                <a:p>
                  <a:pPr marL="285750" lvl="0" indent="-285750">
                    <a:lnSpc>
                      <a:spcPct val="130000"/>
                    </a:lnSpc>
                    <a:buFont typeface="Wingdings" panose="05000000000000000000" pitchFamily="2" charset="2"/>
                    <a:buChar char="Ø"/>
                    <a:defRPr/>
                  </a:pPr>
                  <a:r>
                    <a:rPr lang="en-US" altLang="zh-CN" b="1" kern="0" dirty="0">
                      <a:latin typeface="Times New Roman" panose="02020603050405020304" pitchFamily="18" charset="0"/>
                      <a:ea typeface="微软雅黑" panose="020B0503020204020204" pitchFamily="34" charset="-122"/>
                      <a:cs typeface="Times New Roman" panose="02020603050405020304" pitchFamily="18" charset="0"/>
                    </a:rPr>
                    <a:t>Low latency</a:t>
                  </a:r>
                  <a:endParaRPr lang="en-US" altLang="zh-CN" b="1" kern="0" dirty="0">
                    <a:latin typeface="Times New Roman" panose="02020603050405020304" pitchFamily="18" charset="0"/>
                    <a:ea typeface="微软雅黑" panose="020B0503020204020204" pitchFamily="34" charset="-122"/>
                    <a:cs typeface="Times New Roman" panose="02020603050405020304" pitchFamily="18" charset="0"/>
                  </a:endParaRPr>
                </a:p>
                <a:p>
                  <a:pPr marL="285750" lvl="0" indent="-285750">
                    <a:lnSpc>
                      <a:spcPct val="130000"/>
                    </a:lnSpc>
                    <a:buFont typeface="Wingdings" panose="05000000000000000000" pitchFamily="2" charset="2"/>
                    <a:buChar char="Ø"/>
                    <a:defRPr/>
                  </a:pPr>
                  <a:r>
                    <a:rPr lang="en-US" altLang="zh-CN" b="1" kern="0" dirty="0">
                      <a:latin typeface="Times New Roman" panose="02020603050405020304" pitchFamily="18" charset="0"/>
                      <a:ea typeface="微软雅黑" panose="020B0503020204020204" pitchFamily="34" charset="-122"/>
                      <a:cs typeface="Times New Roman" panose="02020603050405020304" pitchFamily="18" charset="0"/>
                    </a:rPr>
                    <a:t>Sporadic and bursty </a:t>
                  </a:r>
                  <a:endParaRPr lang="en-US" altLang="zh-CN" b="1" kern="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2" name="矩形 41"/>
                <p:cNvSpPr/>
                <p:nvPr/>
              </p:nvSpPr>
              <p:spPr>
                <a:xfrm>
                  <a:off x="1394195" y="859730"/>
                  <a:ext cx="45719" cy="2584564"/>
                </a:xfrm>
                <a:prstGeom prst="rect">
                  <a:avLst/>
                </a:prstGeom>
                <a:solidFill>
                  <a:srgbClr val="013A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rgbClr val="013A89"/>
                    </a:solidFill>
                  </a:endParaRPr>
                </a:p>
              </p:txBody>
            </p:sp>
          </p:grpSp>
        </p:grpSp>
        <p:grpSp>
          <p:nvGrpSpPr>
            <p:cNvPr id="47" name="组合 46"/>
            <p:cNvGrpSpPr/>
            <p:nvPr/>
          </p:nvGrpSpPr>
          <p:grpSpPr>
            <a:xfrm>
              <a:off x="13154" y="3296"/>
              <a:ext cx="5502" cy="3369"/>
              <a:chOff x="13154" y="3356"/>
              <a:chExt cx="5502" cy="3369"/>
            </a:xfrm>
          </p:grpSpPr>
          <p:sp>
            <p:nvSpPr>
              <p:cNvPr id="44" name="矩形 43"/>
              <p:cNvSpPr/>
              <p:nvPr/>
            </p:nvSpPr>
            <p:spPr>
              <a:xfrm>
                <a:off x="13154" y="3356"/>
                <a:ext cx="5493" cy="805"/>
              </a:xfrm>
              <a:prstGeom prst="rect">
                <a:avLst/>
              </a:prstGeom>
            </p:spPr>
            <p:txBody>
              <a:bodyPr wrap="square" anchor="ctr">
                <a:spAutoFit/>
              </a:bodyPr>
              <a:p>
                <a:pPr indent="0" algn="l">
                  <a:lnSpc>
                    <a:spcPct val="130000"/>
                  </a:lnSpc>
                  <a:buClrTx/>
                  <a:buSzTx/>
                  <a:buFont typeface="Wingdings" panose="05000000000000000000" pitchFamily="2" charset="2"/>
                  <a:buNone/>
                  <a:defRPr/>
                </a:pPr>
                <a:r>
                  <a:rPr lang="en-US" altLang="zh-CN" sz="2100" b="1" kern="0" dirty="0">
                    <a:latin typeface="Times New Roman" panose="02020603050405020304" pitchFamily="18" charset="0"/>
                    <a:ea typeface="微软雅黑" panose="020B0503020204020204" pitchFamily="34" charset="-122"/>
                    <a:cs typeface="Times New Roman" panose="02020603050405020304" pitchFamily="18" charset="0"/>
                    <a:sym typeface="+mn-ea"/>
                  </a:rPr>
                  <a:t>enhanced Mobile roadband</a:t>
                </a:r>
                <a:endParaRPr lang="en-US" altLang="zh-CN" sz="2100" b="1" kern="0" dirty="0">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45" name="矩形 44"/>
              <p:cNvSpPr/>
              <p:nvPr/>
            </p:nvSpPr>
            <p:spPr>
              <a:xfrm>
                <a:off x="13187" y="4316"/>
                <a:ext cx="5469" cy="2409"/>
              </a:xfrm>
              <a:prstGeom prst="rect">
                <a:avLst/>
              </a:prstGeom>
            </p:spPr>
            <p:txBody>
              <a:bodyPr wrap="square" anchor="ctr">
                <a:spAutoFit/>
              </a:bodyPr>
              <a:p>
                <a:pPr marL="285750" lvl="0" indent="-285750">
                  <a:lnSpc>
                    <a:spcPct val="130000"/>
                  </a:lnSpc>
                  <a:buFont typeface="Wingdings" panose="05000000000000000000" pitchFamily="2" charset="2"/>
                  <a:buChar char="Ø"/>
                  <a:defRPr/>
                </a:pPr>
                <a:r>
                  <a:rPr lang="en-US" altLang="zh-CN" b="1" kern="0" dirty="0">
                    <a:latin typeface="Times New Roman" panose="02020603050405020304" pitchFamily="18" charset="0"/>
                    <a:ea typeface="微软雅黑" panose="020B0503020204020204" pitchFamily="34" charset="-122"/>
                    <a:cs typeface="Times New Roman" panose="02020603050405020304" pitchFamily="18" charset="0"/>
                  </a:rPr>
                  <a:t>High throughput</a:t>
                </a:r>
                <a:endParaRPr lang="en-US" altLang="zh-CN" b="1" kern="0" dirty="0">
                  <a:latin typeface="Times New Roman" panose="02020603050405020304" pitchFamily="18" charset="0"/>
                  <a:ea typeface="微软雅黑" panose="020B0503020204020204" pitchFamily="34" charset="-122"/>
                  <a:cs typeface="Times New Roman" panose="02020603050405020304" pitchFamily="18" charset="0"/>
                </a:endParaRPr>
              </a:p>
              <a:p>
                <a:pPr marL="285750" lvl="0" indent="-285750">
                  <a:lnSpc>
                    <a:spcPct val="130000"/>
                  </a:lnSpc>
                  <a:buFont typeface="Wingdings" panose="05000000000000000000" pitchFamily="2" charset="2"/>
                  <a:buChar char="Ø"/>
                  <a:defRPr/>
                </a:pPr>
                <a:r>
                  <a:rPr lang="en-US" altLang="zh-CN" b="1" kern="0" dirty="0">
                    <a:latin typeface="Times New Roman" panose="02020603050405020304" pitchFamily="18" charset="0"/>
                    <a:ea typeface="微软雅黑" panose="020B0503020204020204" pitchFamily="34" charset="-122"/>
                    <a:cs typeface="Times New Roman" panose="02020603050405020304" pitchFamily="18" charset="0"/>
                  </a:rPr>
                  <a:t>High spectral efficiency</a:t>
                </a:r>
                <a:endParaRPr lang="en-US" altLang="zh-CN" b="1" kern="0" dirty="0">
                  <a:latin typeface="Times New Roman" panose="02020603050405020304" pitchFamily="18" charset="0"/>
                  <a:ea typeface="微软雅黑" panose="020B0503020204020204" pitchFamily="34" charset="-122"/>
                  <a:cs typeface="Times New Roman" panose="02020603050405020304" pitchFamily="18" charset="0"/>
                </a:endParaRPr>
              </a:p>
              <a:p>
                <a:pPr marL="285750" lvl="0" indent="-285750">
                  <a:lnSpc>
                    <a:spcPct val="130000"/>
                  </a:lnSpc>
                  <a:buFont typeface="Wingdings" panose="05000000000000000000" pitchFamily="2" charset="2"/>
                  <a:buChar char="Ø"/>
                  <a:defRPr/>
                </a:pPr>
                <a:r>
                  <a:rPr lang="en-US" altLang="zh-CN" b="1" kern="0" dirty="0">
                    <a:latin typeface="Times New Roman" panose="02020603050405020304" pitchFamily="18" charset="0"/>
                    <a:ea typeface="微软雅黑" panose="020B0503020204020204" pitchFamily="34" charset="-122"/>
                    <a:cs typeface="Times New Roman" panose="02020603050405020304" pitchFamily="18" charset="0"/>
                  </a:rPr>
                  <a:t>Long transmission time and high resource utilization</a:t>
                </a:r>
                <a:endParaRPr lang="en-US" altLang="zh-CN" b="1" kern="0" dirty="0">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46" name="矩形 45"/>
            <p:cNvSpPr/>
            <p:nvPr/>
          </p:nvSpPr>
          <p:spPr>
            <a:xfrm>
              <a:off x="13056" y="3676"/>
              <a:ext cx="36" cy="3180"/>
            </a:xfrm>
            <a:prstGeom prst="rect">
              <a:avLst/>
            </a:prstGeom>
            <a:solidFill>
              <a:srgbClr val="013A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p>
              <a:pPr algn="ctr"/>
              <a:endParaRPr lang="zh-CN" altLang="en-US" sz="1350">
                <a:solidFill>
                  <a:srgbClr val="013A89"/>
                </a:solidFill>
              </a:endParaRPr>
            </a:p>
          </p:txBody>
        </p:sp>
      </p:grpSp>
      <p:pic>
        <p:nvPicPr>
          <p:cNvPr id="10" name="图片 9"/>
          <p:cNvPicPr>
            <a:picLocks noChangeAspect="1"/>
          </p:cNvPicPr>
          <p:nvPr/>
        </p:nvPicPr>
        <p:blipFill>
          <a:blip r:embed="rId2"/>
          <a:stretch>
            <a:fillRect/>
          </a:stretch>
        </p:blipFill>
        <p:spPr>
          <a:xfrm>
            <a:off x="8519160" y="193675"/>
            <a:ext cx="2321560" cy="1078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83379"/>
    </mc:Choice>
    <mc:Fallback>
      <p:transition spd="slow" advTm="8337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671775" y="99744"/>
            <a:ext cx="2145567" cy="523220"/>
          </a:xfrm>
          <a:prstGeom prst="rect">
            <a:avLst/>
          </a:prstGeom>
        </p:spPr>
        <p:txBody>
          <a:bodyPr wrap="square" anchor="ctr">
            <a:spAutoFit/>
          </a:bodyPr>
          <a:lstStyle/>
          <a:p>
            <a:pPr lvl="0">
              <a:defRPr/>
            </a:pPr>
            <a:r>
              <a:rPr lang="en-US" altLang="zh-CN" sz="2800" b="1" dirty="0">
                <a:solidFill>
                  <a:srgbClr val="013A89"/>
                </a:solidFill>
                <a:latin typeface="Times New Roman" panose="02020603050405020304" pitchFamily="18" charset="0"/>
                <a:cs typeface="Times New Roman" panose="02020603050405020304" pitchFamily="18" charset="0"/>
              </a:rPr>
              <a:t>Background</a:t>
            </a:r>
            <a:endParaRPr kumimoji="0" lang="en-US" altLang="zh-CN" sz="4400" b="1" i="0" u="none" strike="noStrike" kern="0" cap="none" spc="0" normalizeH="0" baseline="0" noProof="0" dirty="0">
              <a:ln>
                <a:noFill/>
              </a:ln>
              <a:solidFill>
                <a:srgbClr val="013A89"/>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矩形 12"/>
          <p:cNvSpPr/>
          <p:nvPr/>
        </p:nvSpPr>
        <p:spPr>
          <a:xfrm>
            <a:off x="169494" y="168076"/>
            <a:ext cx="441113" cy="454888"/>
          </a:xfrm>
          <a:prstGeom prst="rect">
            <a:avLst/>
          </a:prstGeom>
          <a:solidFill>
            <a:srgbClr val="013A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14" name="矩形 13"/>
          <p:cNvSpPr/>
          <p:nvPr/>
        </p:nvSpPr>
        <p:spPr>
          <a:xfrm>
            <a:off x="83643" y="168255"/>
            <a:ext cx="623102" cy="461665"/>
          </a:xfrm>
          <a:prstGeom prst="rect">
            <a:avLst/>
          </a:prstGeom>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01</a:t>
            </a:r>
            <a:endParaRPr kumimoji="0" lang="en-US" altLang="zh-CN" sz="24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7" name="直接连接符 16"/>
          <p:cNvCxnSpPr>
            <a:stCxn id="15" idx="3"/>
          </p:cNvCxnSpPr>
          <p:nvPr/>
        </p:nvCxnSpPr>
        <p:spPr>
          <a:xfrm>
            <a:off x="2817342" y="361354"/>
            <a:ext cx="7994822" cy="1"/>
          </a:xfrm>
          <a:prstGeom prst="line">
            <a:avLst/>
          </a:prstGeom>
          <a:ln>
            <a:solidFill>
              <a:srgbClr val="013A89"/>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6512608" y="3910256"/>
            <a:ext cx="5538100" cy="2294487"/>
            <a:chOff x="1394193" y="924754"/>
            <a:chExt cx="9211218" cy="2161118"/>
          </a:xfrm>
        </p:grpSpPr>
        <p:sp>
          <p:nvSpPr>
            <p:cNvPr id="24" name="矩形 23"/>
            <p:cNvSpPr/>
            <p:nvPr/>
          </p:nvSpPr>
          <p:spPr>
            <a:xfrm>
              <a:off x="1620414" y="978259"/>
              <a:ext cx="8984997" cy="433615"/>
            </a:xfrm>
            <a:prstGeom prst="rect">
              <a:avLst/>
            </a:prstGeom>
          </p:spPr>
          <p:txBody>
            <a:bodyPr wrap="square" anchor="ctr">
              <a:spAutoFit/>
            </a:bodyPr>
            <a:lstStyle/>
            <a:p>
              <a:r>
                <a:rPr lang="en-US" altLang="zh-CN" sz="2400" b="1" dirty="0">
                  <a:latin typeface="Times New Roman" panose="02020603050405020304" pitchFamily="18" charset="0"/>
                  <a:cs typeface="Times New Roman" panose="02020603050405020304" pitchFamily="18" charset="0"/>
                  <a:sym typeface="+mn-ea"/>
                </a:rPr>
                <a:t>Challenges:</a:t>
              </a:r>
              <a:endParaRPr lang="en-US" altLang="zh-CN" sz="2400" b="1" dirty="0">
                <a:latin typeface="Times New Roman" panose="02020603050405020304" pitchFamily="18" charset="0"/>
                <a:cs typeface="Times New Roman" panose="02020603050405020304" pitchFamily="18" charset="0"/>
              </a:endParaRPr>
            </a:p>
          </p:txBody>
        </p:sp>
        <p:sp>
          <p:nvSpPr>
            <p:cNvPr id="25" name="矩形 24"/>
            <p:cNvSpPr/>
            <p:nvPr/>
          </p:nvSpPr>
          <p:spPr>
            <a:xfrm>
              <a:off x="1708927" y="1525235"/>
              <a:ext cx="8592923" cy="839718"/>
            </a:xfrm>
            <a:prstGeom prst="rect">
              <a:avLst/>
            </a:prstGeom>
          </p:spPr>
          <p:txBody>
            <a:bodyPr wrap="square" anchor="ctr">
              <a:spAutoFit/>
            </a:bodyPr>
            <a:lstStyle/>
            <a:p>
              <a:pPr marL="342900" lvl="0" indent="-342900" algn="l">
                <a:lnSpc>
                  <a:spcPct val="130000"/>
                </a:lnSpc>
                <a:buClrTx/>
                <a:buSzTx/>
                <a:buFont typeface="Wingdings" panose="05000000000000000000" charset="0"/>
                <a:buChar char="Ø"/>
                <a:defRPr/>
              </a:pPr>
              <a:r>
                <a:rPr lang="en-US" altLang="zh-CN" sz="2000" b="1" kern="0" dirty="0">
                  <a:latin typeface="Times New Roman" panose="02020603050405020304" pitchFamily="18" charset="0"/>
                  <a:ea typeface="微软雅黑" panose="020B0503020204020204" pitchFamily="34" charset="-122"/>
                  <a:cs typeface="Times New Roman" panose="02020603050405020304" pitchFamily="18" charset="0"/>
                </a:rPr>
                <a:t>Reduce the degradation of eMBB performance</a:t>
              </a:r>
              <a:endParaRPr lang="en-US" altLang="zh-CN" sz="2000" b="1" kern="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矩形 9"/>
            <p:cNvSpPr/>
            <p:nvPr/>
          </p:nvSpPr>
          <p:spPr>
            <a:xfrm>
              <a:off x="1394193" y="924754"/>
              <a:ext cx="76042" cy="2161118"/>
            </a:xfrm>
            <a:prstGeom prst="rect">
              <a:avLst/>
            </a:prstGeom>
            <a:solidFill>
              <a:srgbClr val="013A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13A89"/>
                </a:solidFill>
              </a:endParaRPr>
            </a:p>
          </p:txBody>
        </p:sp>
      </p:grpSp>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920659" y="90409"/>
            <a:ext cx="1182338" cy="1182338"/>
          </a:xfrm>
          <a:prstGeom prst="rect">
            <a:avLst/>
          </a:prstGeom>
        </p:spPr>
      </p:pic>
      <p:grpSp>
        <p:nvGrpSpPr>
          <p:cNvPr id="26" name="组合 25"/>
          <p:cNvGrpSpPr/>
          <p:nvPr/>
        </p:nvGrpSpPr>
        <p:grpSpPr>
          <a:xfrm>
            <a:off x="6512608" y="1147897"/>
            <a:ext cx="5297170" cy="2553335"/>
            <a:chOff x="1394193" y="928713"/>
            <a:chExt cx="9158177" cy="1862918"/>
          </a:xfrm>
        </p:grpSpPr>
        <p:sp>
          <p:nvSpPr>
            <p:cNvPr id="27" name="矩形 26"/>
            <p:cNvSpPr/>
            <p:nvPr/>
          </p:nvSpPr>
          <p:spPr>
            <a:xfrm>
              <a:off x="1567244" y="928713"/>
              <a:ext cx="8984997" cy="335890"/>
            </a:xfrm>
            <a:prstGeom prst="rect">
              <a:avLst/>
            </a:prstGeom>
          </p:spPr>
          <p:txBody>
            <a:bodyPr wrap="square" anchor="ctr">
              <a:spAutoFit/>
            </a:bodyPr>
            <a:lstStyle/>
            <a:p>
              <a:endParaRPr lang="en-US" altLang="zh-CN" sz="2400" b="1" dirty="0">
                <a:latin typeface="Times New Roman" panose="02020603050405020304" pitchFamily="18" charset="0"/>
                <a:cs typeface="Times New Roman" panose="02020603050405020304" pitchFamily="18" charset="0"/>
              </a:endParaRPr>
            </a:p>
          </p:txBody>
        </p:sp>
        <p:sp>
          <p:nvSpPr>
            <p:cNvPr id="28" name="矩形 27"/>
            <p:cNvSpPr/>
            <p:nvPr/>
          </p:nvSpPr>
          <p:spPr>
            <a:xfrm>
              <a:off x="1748795" y="973653"/>
              <a:ext cx="8803575" cy="1817978"/>
            </a:xfrm>
            <a:prstGeom prst="rect">
              <a:avLst/>
            </a:prstGeom>
          </p:spPr>
          <p:txBody>
            <a:bodyPr wrap="square" anchor="ctr">
              <a:spAutoFit/>
            </a:bodyPr>
            <a:lstStyle/>
            <a:p>
              <a:pPr marL="285750" lvl="0" indent="-285750">
                <a:lnSpc>
                  <a:spcPct val="130000"/>
                </a:lnSpc>
                <a:buFont typeface="Wingdings" panose="05000000000000000000" pitchFamily="2" charset="2"/>
                <a:buChar char="Ø"/>
                <a:defRPr/>
              </a:pPr>
              <a:r>
                <a:rPr lang="en-US" altLang="zh-CN" sz="2000" b="1" kern="0" dirty="0">
                  <a:latin typeface="Times New Roman" panose="02020603050405020304" pitchFamily="18" charset="0"/>
                  <a:ea typeface="微软雅黑" panose="020B0503020204020204" pitchFamily="34" charset="-122"/>
                  <a:cs typeface="Times New Roman" panose="02020603050405020304" pitchFamily="18" charset="0"/>
                </a:rPr>
                <a:t>Advantages: </a:t>
              </a:r>
              <a:endParaRPr lang="en-US" altLang="zh-CN" sz="2000" b="1" kern="0" dirty="0">
                <a:latin typeface="Times New Roman" panose="02020603050405020304" pitchFamily="18" charset="0"/>
                <a:ea typeface="微软雅黑" panose="020B0503020204020204" pitchFamily="34" charset="-122"/>
                <a:cs typeface="Times New Roman" panose="02020603050405020304" pitchFamily="18" charset="0"/>
              </a:endParaRPr>
            </a:p>
            <a:p>
              <a:pPr marL="342900" lvl="0" indent="-342900" algn="l">
                <a:lnSpc>
                  <a:spcPct val="130000"/>
                </a:lnSpc>
                <a:buClrTx/>
                <a:buSzTx/>
                <a:buFont typeface="Arial" panose="020B0604020202020204" pitchFamily="34" charset="0"/>
                <a:buChar char="•"/>
                <a:defRPr/>
              </a:pPr>
              <a:r>
                <a:rPr lang="en-US" altLang="zh-CN" sz="2000" kern="0" dirty="0">
                  <a:latin typeface="Times New Roman" panose="02020603050405020304" pitchFamily="18" charset="0"/>
                  <a:ea typeface="微软雅黑" panose="020B0503020204020204" pitchFamily="34" charset="-122"/>
                  <a:cs typeface="Times New Roman" panose="02020603050405020304" pitchFamily="18" charset="0"/>
                  <a:sym typeface="+mn-ea"/>
                </a:rPr>
                <a:t>Satisfy reliability and latency requirements </a:t>
              </a:r>
              <a:endParaRPr lang="en-US" altLang="zh-CN" sz="2000" kern="0" dirty="0">
                <a:latin typeface="Times New Roman" panose="02020603050405020304" pitchFamily="18" charset="0"/>
                <a:ea typeface="微软雅黑" panose="020B0503020204020204" pitchFamily="34" charset="-122"/>
                <a:cs typeface="Times New Roman" panose="02020603050405020304" pitchFamily="18" charset="0"/>
              </a:endParaRPr>
            </a:p>
            <a:p>
              <a:pPr marL="342900" lvl="0" indent="-342900">
                <a:lnSpc>
                  <a:spcPct val="130000"/>
                </a:lnSpc>
                <a:buFont typeface="Arial" panose="020B0604020202020204" pitchFamily="34" charset="0"/>
                <a:buChar char="•"/>
                <a:defRPr/>
              </a:pPr>
              <a:r>
                <a:rPr lang="en-US" altLang="zh-CN" sz="2000" kern="0" dirty="0">
                  <a:latin typeface="Times New Roman" panose="02020603050405020304" pitchFamily="18" charset="0"/>
                  <a:ea typeface="微软雅黑" panose="020B0503020204020204" pitchFamily="34" charset="-122"/>
                  <a:cs typeface="Times New Roman" panose="02020603050405020304" pitchFamily="18" charset="0"/>
                </a:rPr>
                <a:t>Avoid waste of spectrum resources</a:t>
              </a:r>
              <a:endParaRPr lang="en-US" altLang="zh-CN" sz="2000" kern="0" dirty="0">
                <a:latin typeface="Times New Roman" panose="02020603050405020304" pitchFamily="18" charset="0"/>
                <a:ea typeface="微软雅黑" panose="020B0503020204020204" pitchFamily="34" charset="-122"/>
                <a:cs typeface="Times New Roman" panose="02020603050405020304" pitchFamily="18" charset="0"/>
              </a:endParaRPr>
            </a:p>
            <a:p>
              <a:pPr marL="342900" lvl="0" indent="-342900">
                <a:lnSpc>
                  <a:spcPct val="130000"/>
                </a:lnSpc>
                <a:buFont typeface="Wingdings" panose="05000000000000000000" charset="0"/>
                <a:buChar char="Ø"/>
                <a:defRPr/>
              </a:pPr>
              <a:r>
                <a:rPr lang="en-US" altLang="zh-CN" sz="2000" b="1" kern="0" dirty="0">
                  <a:latin typeface="Times New Roman" panose="02020603050405020304" pitchFamily="18" charset="0"/>
                  <a:ea typeface="微软雅黑" panose="020B0503020204020204" pitchFamily="34" charset="-122"/>
                  <a:cs typeface="Times New Roman" panose="02020603050405020304" pitchFamily="18" charset="0"/>
                </a:rPr>
                <a:t>Disadvantages: </a:t>
              </a:r>
              <a:endParaRPr lang="en-US" altLang="zh-CN" sz="2000" b="1" kern="0" dirty="0">
                <a:latin typeface="Times New Roman" panose="02020603050405020304" pitchFamily="18" charset="0"/>
                <a:ea typeface="微软雅黑" panose="020B0503020204020204" pitchFamily="34" charset="-122"/>
                <a:cs typeface="Times New Roman" panose="02020603050405020304" pitchFamily="18" charset="0"/>
              </a:endParaRPr>
            </a:p>
            <a:p>
              <a:pPr marL="457200" lvl="0" indent="-457200">
                <a:lnSpc>
                  <a:spcPct val="130000"/>
                </a:lnSpc>
                <a:buFont typeface="Arial" panose="020B0604020202020204" pitchFamily="34" charset="0"/>
                <a:buChar char="•"/>
                <a:defRPr/>
              </a:pPr>
              <a:r>
                <a:rPr lang="en-US" altLang="zh-CN" sz="2000" kern="0" dirty="0">
                  <a:latin typeface="Times New Roman" panose="02020603050405020304" pitchFamily="18" charset="0"/>
                  <a:ea typeface="微软雅黑" panose="020B0503020204020204" pitchFamily="34" charset="-122"/>
                  <a:cs typeface="Times New Roman" panose="02020603050405020304" pitchFamily="18" charset="0"/>
                </a:rPr>
                <a:t>impact the decoding procedure of eMBB and lead to potential throughput loss</a:t>
              </a:r>
              <a:endParaRPr lang="en-US" altLang="zh-CN" sz="2000" kern="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9" name="矩形 28"/>
            <p:cNvSpPr/>
            <p:nvPr/>
          </p:nvSpPr>
          <p:spPr>
            <a:xfrm>
              <a:off x="1394193" y="998884"/>
              <a:ext cx="79043" cy="1663034"/>
            </a:xfrm>
            <a:prstGeom prst="rect">
              <a:avLst/>
            </a:prstGeom>
            <a:solidFill>
              <a:srgbClr val="013A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13A89"/>
                </a:solidFill>
              </a:endParaRPr>
            </a:p>
          </p:txBody>
        </p:sp>
      </p:grpSp>
      <p:sp>
        <p:nvSpPr>
          <p:cNvPr id="18" name="矩形 17"/>
          <p:cNvSpPr/>
          <p:nvPr/>
        </p:nvSpPr>
        <p:spPr>
          <a:xfrm>
            <a:off x="706745" y="1221811"/>
            <a:ext cx="5659813" cy="460375"/>
          </a:xfrm>
          <a:prstGeom prst="rect">
            <a:avLst/>
          </a:prstGeom>
        </p:spPr>
        <p:txBody>
          <a:bodyPr wrap="square" anchor="ctr">
            <a:spAutoFit/>
          </a:bodyPr>
          <a:lstStyle/>
          <a:p>
            <a:pPr algn="ctr"/>
            <a:r>
              <a:rPr lang="en-US" altLang="zh-CN" sz="2400" b="1" dirty="0">
                <a:solidFill>
                  <a:srgbClr val="FF0000"/>
                </a:solidFill>
                <a:latin typeface="Times New Roman" panose="02020603050405020304" pitchFamily="18" charset="0"/>
                <a:cs typeface="Times New Roman" panose="02020603050405020304" pitchFamily="18" charset="0"/>
                <a:sym typeface="+mn-ea"/>
              </a:rPr>
              <a:t>Utilization of spectrum resources</a:t>
            </a:r>
            <a:endParaRPr lang="en-US" altLang="zh-CN" sz="2400" b="1" dirty="0">
              <a:solidFill>
                <a:srgbClr val="FF0000"/>
              </a:solidFill>
              <a:latin typeface="Times New Roman" panose="02020603050405020304" pitchFamily="18" charset="0"/>
              <a:cs typeface="Times New Roman" panose="02020603050405020304" pitchFamily="18" charset="0"/>
              <a:sym typeface="+mn-ea"/>
            </a:endParaRPr>
          </a:p>
        </p:txBody>
      </p:sp>
      <p:sp>
        <p:nvSpPr>
          <p:cNvPr id="19" name="矩形 18"/>
          <p:cNvSpPr/>
          <p:nvPr/>
        </p:nvSpPr>
        <p:spPr>
          <a:xfrm>
            <a:off x="1184275" y="2353310"/>
            <a:ext cx="4332605" cy="460375"/>
          </a:xfrm>
          <a:prstGeom prst="rect">
            <a:avLst/>
          </a:prstGeom>
        </p:spPr>
        <p:txBody>
          <a:bodyPr wrap="square" anchor="ctr">
            <a:spAutoFit/>
          </a:bodyPr>
          <a:lstStyle/>
          <a:p>
            <a:pPr algn="ctr"/>
            <a:r>
              <a:rPr lang="en-US" altLang="zh-CN" sz="2400" b="1" dirty="0">
                <a:latin typeface="Times New Roman" panose="02020603050405020304" pitchFamily="18" charset="0"/>
                <a:cs typeface="Times New Roman" panose="02020603050405020304" pitchFamily="18" charset="0"/>
              </a:rPr>
              <a:t>Punctured scheduling (PS)</a:t>
            </a:r>
            <a:endParaRPr lang="en-US" altLang="zh-CN" sz="2400" b="1" dirty="0">
              <a:latin typeface="Times New Roman" panose="02020603050405020304" pitchFamily="18" charset="0"/>
              <a:cs typeface="Times New Roman" panose="02020603050405020304" pitchFamily="18" charset="0"/>
            </a:endParaRPr>
          </a:p>
        </p:txBody>
      </p:sp>
      <p:sp>
        <p:nvSpPr>
          <p:cNvPr id="20" name="箭头: 右 19"/>
          <p:cNvSpPr/>
          <p:nvPr/>
        </p:nvSpPr>
        <p:spPr>
          <a:xfrm rot="5400000">
            <a:off x="3149278" y="1999252"/>
            <a:ext cx="379178" cy="1405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5" name="图片 77" descr="C:\Users\Yi\Desktop\MyPaper\MyPaper\3.png3"/>
          <p:cNvPicPr>
            <a:picLocks noChangeAspect="1"/>
          </p:cNvPicPr>
          <p:nvPr/>
        </p:nvPicPr>
        <p:blipFill>
          <a:blip r:embed="rId2"/>
          <a:stretch>
            <a:fillRect/>
          </a:stretch>
        </p:blipFill>
        <p:spPr>
          <a:xfrm>
            <a:off x="1158875" y="2961005"/>
            <a:ext cx="4831715" cy="340804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advTm="83379"/>
    </mc:Choice>
    <mc:Fallback>
      <p:transition spd="slow" advTm="8337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671775" y="99744"/>
            <a:ext cx="2145567" cy="523220"/>
          </a:xfrm>
          <a:prstGeom prst="rect">
            <a:avLst/>
          </a:prstGeom>
        </p:spPr>
        <p:txBody>
          <a:bodyPr wrap="square" anchor="ctr">
            <a:spAutoFit/>
          </a:bodyPr>
          <a:lstStyle/>
          <a:p>
            <a:pPr lvl="0">
              <a:defRPr/>
            </a:pPr>
            <a:r>
              <a:rPr lang="en-US" altLang="zh-CN" sz="2800" b="1" dirty="0">
                <a:solidFill>
                  <a:srgbClr val="013A89"/>
                </a:solidFill>
                <a:latin typeface="Times New Roman" panose="02020603050405020304" pitchFamily="18" charset="0"/>
                <a:cs typeface="Times New Roman" panose="02020603050405020304" pitchFamily="18" charset="0"/>
              </a:rPr>
              <a:t>Background</a:t>
            </a:r>
            <a:endParaRPr kumimoji="0" lang="en-US" altLang="zh-CN" sz="4400" b="1" i="0" u="none" strike="noStrike" kern="0" cap="none" spc="0" normalizeH="0" baseline="0" noProof="0" dirty="0">
              <a:ln>
                <a:noFill/>
              </a:ln>
              <a:solidFill>
                <a:srgbClr val="013A89"/>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矩形 12"/>
          <p:cNvSpPr/>
          <p:nvPr/>
        </p:nvSpPr>
        <p:spPr>
          <a:xfrm>
            <a:off x="169494" y="168076"/>
            <a:ext cx="441113" cy="454888"/>
          </a:xfrm>
          <a:prstGeom prst="rect">
            <a:avLst/>
          </a:prstGeom>
          <a:solidFill>
            <a:srgbClr val="013A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14" name="矩形 13"/>
          <p:cNvSpPr/>
          <p:nvPr/>
        </p:nvSpPr>
        <p:spPr>
          <a:xfrm>
            <a:off x="83643" y="168255"/>
            <a:ext cx="623102" cy="461665"/>
          </a:xfrm>
          <a:prstGeom prst="rect">
            <a:avLst/>
          </a:prstGeom>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01</a:t>
            </a:r>
            <a:endParaRPr kumimoji="0" lang="en-US" altLang="zh-CN" sz="24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7" name="直接连接符 16"/>
          <p:cNvCxnSpPr>
            <a:stCxn id="15" idx="3"/>
          </p:cNvCxnSpPr>
          <p:nvPr/>
        </p:nvCxnSpPr>
        <p:spPr>
          <a:xfrm>
            <a:off x="2817342" y="361354"/>
            <a:ext cx="7994822" cy="1"/>
          </a:xfrm>
          <a:prstGeom prst="line">
            <a:avLst/>
          </a:prstGeom>
          <a:ln>
            <a:solidFill>
              <a:srgbClr val="013A89"/>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920659" y="90409"/>
            <a:ext cx="1182338" cy="1182338"/>
          </a:xfrm>
          <a:prstGeom prst="rect">
            <a:avLst/>
          </a:prstGeom>
        </p:spPr>
      </p:pic>
      <p:sp>
        <p:nvSpPr>
          <p:cNvPr id="18" name="矩形 17"/>
          <p:cNvSpPr/>
          <p:nvPr/>
        </p:nvSpPr>
        <p:spPr>
          <a:xfrm>
            <a:off x="1623564" y="932431"/>
            <a:ext cx="8944872" cy="650875"/>
          </a:xfrm>
          <a:prstGeom prst="rect">
            <a:avLst/>
          </a:prstGeom>
        </p:spPr>
        <p:txBody>
          <a:bodyPr wrap="square" anchor="ctr">
            <a:spAutoFit/>
          </a:bodyPr>
          <a:lstStyle/>
          <a:p>
            <a:pPr lvl="0" indent="0" algn="ctr">
              <a:lnSpc>
                <a:spcPct val="130000"/>
              </a:lnSpc>
              <a:buClrTx/>
              <a:buSzTx/>
              <a:buFont typeface="Wingdings" panose="05000000000000000000" charset="0"/>
              <a:buNone/>
              <a:defRPr/>
            </a:pPr>
            <a:r>
              <a:rPr lang="en-US" altLang="zh-CN" sz="2800" b="1" kern="0" dirty="0">
                <a:latin typeface="Times New Roman" panose="02020603050405020304" pitchFamily="18" charset="0"/>
                <a:ea typeface="微软雅黑" panose="020B0503020204020204" pitchFamily="34" charset="-122"/>
                <a:cs typeface="Times New Roman" panose="02020603050405020304" pitchFamily="18" charset="0"/>
                <a:sym typeface="+mn-ea"/>
              </a:rPr>
              <a:t>Reduce the degradation of eMBB performance</a:t>
            </a:r>
            <a:endParaRPr lang="en-US" altLang="zh-CN" sz="2800" b="1" dirty="0">
              <a:latin typeface="Times New Roman" panose="02020603050405020304" pitchFamily="18" charset="0"/>
              <a:cs typeface="Times New Roman" panose="02020603050405020304" pitchFamily="18" charset="0"/>
            </a:endParaRPr>
          </a:p>
        </p:txBody>
      </p:sp>
      <p:grpSp>
        <p:nvGrpSpPr>
          <p:cNvPr id="19" name="组合 18"/>
          <p:cNvGrpSpPr/>
          <p:nvPr/>
        </p:nvGrpSpPr>
        <p:grpSpPr>
          <a:xfrm>
            <a:off x="841877" y="1534356"/>
            <a:ext cx="10968618" cy="2951455"/>
            <a:chOff x="1394195" y="979431"/>
            <a:chExt cx="9146400" cy="2634324"/>
          </a:xfrm>
        </p:grpSpPr>
        <p:sp>
          <p:nvSpPr>
            <p:cNvPr id="20" name="矩形 19"/>
            <p:cNvSpPr/>
            <p:nvPr/>
          </p:nvSpPr>
          <p:spPr>
            <a:xfrm>
              <a:off x="1555597" y="998173"/>
              <a:ext cx="8984998" cy="410908"/>
            </a:xfrm>
            <a:prstGeom prst="rect">
              <a:avLst/>
            </a:prstGeom>
          </p:spPr>
          <p:txBody>
            <a:bodyPr wrap="square" anchor="ctr">
              <a:spAutoFit/>
            </a:bodyPr>
            <a:lstStyle/>
            <a:p>
              <a:r>
                <a:rPr lang="en-US" altLang="zh-CN" sz="2400" b="1" dirty="0">
                  <a:latin typeface="Times New Roman" panose="02020603050405020304" pitchFamily="18" charset="0"/>
                  <a:cs typeface="Times New Roman" panose="02020603050405020304" pitchFamily="18" charset="0"/>
                </a:rPr>
                <a:t>Existing Solutions:</a:t>
              </a:r>
              <a:endParaRPr lang="en-US" altLang="zh-CN" sz="2400" b="1" dirty="0">
                <a:latin typeface="Times New Roman" panose="02020603050405020304" pitchFamily="18" charset="0"/>
                <a:cs typeface="Times New Roman" panose="02020603050405020304" pitchFamily="18" charset="0"/>
              </a:endParaRPr>
            </a:p>
          </p:txBody>
        </p:sp>
        <p:sp>
          <p:nvSpPr>
            <p:cNvPr id="21" name="矩形 20"/>
            <p:cNvSpPr/>
            <p:nvPr/>
          </p:nvSpPr>
          <p:spPr>
            <a:xfrm>
              <a:off x="1555597" y="1318904"/>
              <a:ext cx="8735949" cy="2294851"/>
            </a:xfrm>
            <a:prstGeom prst="rect">
              <a:avLst/>
            </a:prstGeom>
          </p:spPr>
          <p:txBody>
            <a:bodyPr wrap="square" anchor="ctr">
              <a:spAutoFit/>
            </a:bodyPr>
            <a:lstStyle/>
            <a:p>
              <a:pPr marL="285750" lvl="0" indent="-285750">
                <a:lnSpc>
                  <a:spcPct val="130000"/>
                </a:lnSpc>
                <a:buFont typeface="Wingdings" panose="05000000000000000000" pitchFamily="2" charset="2"/>
                <a:buChar char="Ø"/>
                <a:defRPr/>
              </a:pPr>
              <a:r>
                <a:rPr lang="en-US" altLang="zh-CN" sz="2000" kern="0" dirty="0">
                  <a:latin typeface="Times New Roman" panose="02020603050405020304" pitchFamily="18" charset="0"/>
                  <a:ea typeface="微软雅黑" panose="020B0503020204020204" pitchFamily="34" charset="-122"/>
                  <a:cs typeface="Times New Roman" panose="02020603050405020304" pitchFamily="18" charset="0"/>
                </a:rPr>
                <a:t>Preemption indication (PI)</a:t>
              </a:r>
              <a:endParaRPr lang="en-US" altLang="zh-CN" sz="2000" kern="0" dirty="0">
                <a:latin typeface="Times New Roman" panose="02020603050405020304" pitchFamily="18" charset="0"/>
                <a:ea typeface="微软雅黑" panose="020B0503020204020204" pitchFamily="34" charset="-122"/>
                <a:cs typeface="Times New Roman" panose="02020603050405020304" pitchFamily="18" charset="0"/>
              </a:endParaRPr>
            </a:p>
            <a:p>
              <a:pPr marL="285750" lvl="0" indent="-285750">
                <a:lnSpc>
                  <a:spcPct val="130000"/>
                </a:lnSpc>
                <a:buFont typeface="Wingdings" panose="05000000000000000000" pitchFamily="2" charset="2"/>
                <a:buChar char="Ø"/>
                <a:defRPr/>
              </a:pPr>
              <a:r>
                <a:rPr lang="en-US" altLang="zh-CN" sz="2000" kern="0" dirty="0">
                  <a:latin typeface="Times New Roman" panose="02020603050405020304" pitchFamily="18" charset="0"/>
                  <a:ea typeface="微软雅黑" panose="020B0503020204020204" pitchFamily="34" charset="-122"/>
                  <a:cs typeface="Times New Roman" panose="02020603050405020304" pitchFamily="18" charset="0"/>
                </a:rPr>
                <a:t>Optimized retransmissions</a:t>
              </a:r>
              <a:endParaRPr lang="en-US" altLang="zh-CN" sz="2000" kern="0" dirty="0">
                <a:latin typeface="Times New Roman" panose="02020603050405020304" pitchFamily="18" charset="0"/>
                <a:ea typeface="微软雅黑" panose="020B0503020204020204" pitchFamily="34" charset="-122"/>
                <a:cs typeface="Times New Roman" panose="02020603050405020304" pitchFamily="18" charset="0"/>
              </a:endParaRPr>
            </a:p>
            <a:p>
              <a:pPr marL="285750" lvl="0" indent="-285750">
                <a:lnSpc>
                  <a:spcPct val="130000"/>
                </a:lnSpc>
                <a:buFont typeface="Wingdings" panose="05000000000000000000" pitchFamily="2" charset="2"/>
                <a:buChar char="Ø"/>
                <a:defRPr/>
              </a:pPr>
              <a:r>
                <a:rPr lang="en-US" altLang="zh-CN" sz="2000" kern="0" dirty="0">
                  <a:latin typeface="Times New Roman" panose="02020603050405020304" pitchFamily="18" charset="0"/>
                  <a:ea typeface="微软雅黑" panose="020B0503020204020204" pitchFamily="34" charset="-122"/>
                  <a:cs typeface="Times New Roman" panose="02020603050405020304" pitchFamily="18" charset="0"/>
                </a:rPr>
                <a:t>Signal space diversity</a:t>
              </a:r>
              <a:endParaRPr lang="en-US" altLang="zh-CN" sz="2000" kern="0" dirty="0">
                <a:latin typeface="Times New Roman" panose="02020603050405020304" pitchFamily="18" charset="0"/>
                <a:ea typeface="微软雅黑" panose="020B0503020204020204" pitchFamily="34" charset="-122"/>
                <a:cs typeface="Times New Roman" panose="02020603050405020304" pitchFamily="18" charset="0"/>
              </a:endParaRPr>
            </a:p>
            <a:p>
              <a:pPr marL="285750" lvl="0" indent="-285750">
                <a:lnSpc>
                  <a:spcPct val="130000"/>
                </a:lnSpc>
                <a:buFont typeface="Wingdings" panose="05000000000000000000" pitchFamily="2" charset="2"/>
                <a:buChar char="Ø"/>
                <a:defRPr/>
              </a:pPr>
              <a:r>
                <a:rPr lang="en-US" altLang="zh-CN" sz="2000" kern="0" dirty="0">
                  <a:latin typeface="Times New Roman" panose="02020603050405020304" pitchFamily="18" charset="0"/>
                  <a:ea typeface="微软雅黑" panose="020B0503020204020204" pitchFamily="34" charset="-122"/>
                  <a:cs typeface="Times New Roman" panose="02020603050405020304" pitchFamily="18" charset="0"/>
                </a:rPr>
                <a:t>Opportunistic spatial preemptive</a:t>
              </a:r>
              <a:endParaRPr lang="en-US" altLang="zh-CN" sz="2000" kern="0" dirty="0">
                <a:latin typeface="Times New Roman" panose="02020603050405020304" pitchFamily="18" charset="0"/>
                <a:ea typeface="微软雅黑" panose="020B0503020204020204" pitchFamily="34" charset="-122"/>
                <a:cs typeface="Times New Roman" panose="02020603050405020304" pitchFamily="18" charset="0"/>
              </a:endParaRPr>
            </a:p>
            <a:p>
              <a:pPr marL="285750" lvl="0" indent="-285750">
                <a:lnSpc>
                  <a:spcPct val="130000"/>
                </a:lnSpc>
                <a:buFont typeface="Wingdings" panose="05000000000000000000" pitchFamily="2" charset="2"/>
                <a:buChar char="Ø"/>
                <a:defRPr/>
              </a:pPr>
              <a:r>
                <a:rPr lang="en-US" altLang="zh-CN" sz="2400" b="1" kern="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URLLC placement strategy  </a:t>
              </a:r>
              <a:r>
                <a:rPr lang="en-US" altLang="zh-CN" sz="2000" b="1" kern="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(Important, can effectively reduce eMBB throughput loss)</a:t>
              </a:r>
              <a:endParaRPr lang="en-US" altLang="zh-CN" sz="2000" b="1" kern="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a:p>
              <a:pPr lvl="0" indent="0" algn="l">
                <a:lnSpc>
                  <a:spcPct val="130000"/>
                </a:lnSpc>
                <a:buClrTx/>
                <a:buSzTx/>
                <a:buFont typeface="Wingdings" panose="05000000000000000000" pitchFamily="2" charset="2"/>
                <a:buNone/>
                <a:defRPr/>
              </a:pPr>
              <a:r>
                <a:rPr lang="en-US" altLang="zh-CN" sz="2000" kern="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Shortage: existing placement strategy is based on </a:t>
              </a:r>
              <a:r>
                <a:rPr lang="en-US" altLang="zh-CN" sz="2000" b="1" kern="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slot</a:t>
              </a:r>
              <a:r>
                <a:rPr lang="en-US" altLang="zh-CN" sz="2000" kern="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and </a:t>
              </a:r>
              <a:r>
                <a:rPr lang="en-US" altLang="zh-CN" sz="2000" b="1" kern="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linear rate loss model</a:t>
              </a:r>
              <a:r>
                <a:rPr lang="en-US" altLang="zh-CN" sz="2000" kern="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of eMBB.</a:t>
              </a:r>
              <a:endParaRPr lang="en-US" altLang="zh-CN" sz="2000" kern="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2" name="矩形 21"/>
            <p:cNvSpPr/>
            <p:nvPr/>
          </p:nvSpPr>
          <p:spPr>
            <a:xfrm>
              <a:off x="1394195" y="979431"/>
              <a:ext cx="45036" cy="2546585"/>
            </a:xfrm>
            <a:prstGeom prst="rect">
              <a:avLst/>
            </a:prstGeom>
            <a:solidFill>
              <a:srgbClr val="013A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13A89"/>
                </a:solidFill>
              </a:endParaRPr>
            </a:p>
          </p:txBody>
        </p:sp>
      </p:grpSp>
      <p:grpSp>
        <p:nvGrpSpPr>
          <p:cNvPr id="23" name="组合 22"/>
          <p:cNvGrpSpPr/>
          <p:nvPr/>
        </p:nvGrpSpPr>
        <p:grpSpPr>
          <a:xfrm>
            <a:off x="841877" y="4881725"/>
            <a:ext cx="10872471" cy="1454785"/>
            <a:chOff x="1394195" y="924754"/>
            <a:chExt cx="9203866" cy="2349886"/>
          </a:xfrm>
        </p:grpSpPr>
        <p:sp>
          <p:nvSpPr>
            <p:cNvPr id="30" name="矩形 29"/>
            <p:cNvSpPr/>
            <p:nvPr/>
          </p:nvSpPr>
          <p:spPr>
            <a:xfrm>
              <a:off x="1530602" y="1077485"/>
              <a:ext cx="8984998" cy="743635"/>
            </a:xfrm>
            <a:prstGeom prst="rect">
              <a:avLst/>
            </a:prstGeom>
          </p:spPr>
          <p:txBody>
            <a:bodyPr wrap="square" anchor="ctr">
              <a:spAutoFit/>
            </a:bodyPr>
            <a:lstStyle/>
            <a:p>
              <a:r>
                <a:rPr lang="en-US" altLang="zh-CN" sz="2400" b="1" dirty="0">
                  <a:latin typeface="Times New Roman" panose="02020603050405020304" pitchFamily="18" charset="0"/>
                  <a:cs typeface="Times New Roman" panose="02020603050405020304" pitchFamily="18" charset="0"/>
                </a:rPr>
                <a:t>In this paper:</a:t>
              </a:r>
              <a:endParaRPr lang="en-US" altLang="zh-CN" sz="2400" b="1" dirty="0">
                <a:latin typeface="Times New Roman" panose="02020603050405020304" pitchFamily="18" charset="0"/>
                <a:cs typeface="Times New Roman" panose="02020603050405020304" pitchFamily="18" charset="0"/>
              </a:endParaRPr>
            </a:p>
          </p:txBody>
        </p:sp>
        <p:sp>
          <p:nvSpPr>
            <p:cNvPr id="31" name="矩形 30"/>
            <p:cNvSpPr/>
            <p:nvPr/>
          </p:nvSpPr>
          <p:spPr>
            <a:xfrm>
              <a:off x="1530732" y="1834553"/>
              <a:ext cx="9067329" cy="1440087"/>
            </a:xfrm>
            <a:prstGeom prst="rect">
              <a:avLst/>
            </a:prstGeom>
          </p:spPr>
          <p:txBody>
            <a:bodyPr wrap="square" anchor="ctr">
              <a:spAutoFit/>
            </a:bodyPr>
            <a:lstStyle/>
            <a:p>
              <a:pPr lvl="0" indent="0">
                <a:lnSpc>
                  <a:spcPct val="130000"/>
                </a:lnSpc>
                <a:buFont typeface="Wingdings" panose="05000000000000000000" pitchFamily="2" charset="2"/>
                <a:buNone/>
                <a:defRPr/>
              </a:pPr>
              <a:r>
                <a:rPr lang="en-US" altLang="zh-CN" sz="2000" kern="0" dirty="0">
                  <a:latin typeface="Times New Roman" panose="02020603050405020304" pitchFamily="18" charset="0"/>
                  <a:ea typeface="微软雅黑" panose="020B0503020204020204" pitchFamily="34" charset="-122"/>
                  <a:cs typeface="Times New Roman" panose="02020603050405020304" pitchFamily="18" charset="0"/>
                </a:rPr>
                <a:t>We propose a novel </a:t>
              </a:r>
              <a:r>
                <a:rPr lang="en-US" altLang="zh-CN" sz="2000" b="1" kern="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BPNN</a:t>
              </a:r>
              <a:r>
                <a:rPr lang="en-US" altLang="zh-CN" sz="2000" kern="0" dirty="0">
                  <a:latin typeface="Times New Roman" panose="02020603050405020304" pitchFamily="18" charset="0"/>
                  <a:ea typeface="微软雅黑" panose="020B0503020204020204" pitchFamily="34" charset="-122"/>
                  <a:cs typeface="Times New Roman" panose="02020603050405020304" pitchFamily="18" charset="0"/>
                </a:rPr>
                <a:t> based punctured scheduling scheme within </a:t>
              </a:r>
              <a:r>
                <a:rPr lang="en-US" altLang="zh-CN" sz="2000" b="1" kern="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mini-slots</a:t>
              </a:r>
              <a:r>
                <a:rPr lang="en-US" altLang="zh-CN" sz="2000" kern="0" dirty="0">
                  <a:latin typeface="Times New Roman" panose="02020603050405020304" pitchFamily="18" charset="0"/>
                  <a:ea typeface="微软雅黑" panose="020B0503020204020204" pitchFamily="34" charset="-122"/>
                  <a:cs typeface="Times New Roman" panose="02020603050405020304" pitchFamily="18" charset="0"/>
                </a:rPr>
                <a:t> considering more general </a:t>
              </a:r>
              <a:r>
                <a:rPr lang="en-US" altLang="zh-CN" sz="2000" b="1" kern="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convex model</a:t>
              </a:r>
              <a:r>
                <a:rPr lang="en-US" altLang="zh-CN" sz="2000" kern="0" dirty="0">
                  <a:latin typeface="Times New Roman" panose="02020603050405020304" pitchFamily="18" charset="0"/>
                  <a:ea typeface="微软雅黑" panose="020B0503020204020204" pitchFamily="34" charset="-122"/>
                  <a:cs typeface="Times New Roman" panose="02020603050405020304" pitchFamily="18" charset="0"/>
                </a:rPr>
                <a:t> of eMBB rate loss.</a:t>
              </a:r>
              <a:endParaRPr lang="en-US" altLang="zh-CN" sz="2000" kern="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2" name="矩形 31"/>
            <p:cNvSpPr/>
            <p:nvPr/>
          </p:nvSpPr>
          <p:spPr>
            <a:xfrm>
              <a:off x="1394195" y="924754"/>
              <a:ext cx="45719" cy="2238493"/>
            </a:xfrm>
            <a:prstGeom prst="rect">
              <a:avLst/>
            </a:prstGeom>
            <a:solidFill>
              <a:srgbClr val="013A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13A89"/>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83379"/>
    </mc:Choice>
    <mc:Fallback>
      <p:transition spd="slow" advTm="8337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671775" y="99744"/>
            <a:ext cx="2380344" cy="523220"/>
          </a:xfrm>
          <a:prstGeom prst="rect">
            <a:avLst/>
          </a:prstGeom>
        </p:spPr>
        <p:txBody>
          <a:bodyPr wrap="square" anchor="ctr">
            <a:spAutoFit/>
          </a:bodyPr>
          <a:lstStyle/>
          <a:p>
            <a:pPr lvl="0">
              <a:defRPr/>
            </a:pPr>
            <a:r>
              <a:rPr lang="en-US" altLang="zh-CN" sz="2800" b="1" dirty="0">
                <a:solidFill>
                  <a:srgbClr val="013A89"/>
                </a:solidFill>
                <a:latin typeface="Times New Roman" panose="02020603050405020304" pitchFamily="18" charset="0"/>
                <a:cs typeface="Times New Roman" panose="02020603050405020304" pitchFamily="18" charset="0"/>
              </a:rPr>
              <a:t>System model</a:t>
            </a:r>
            <a:endParaRPr kumimoji="0" lang="en-US" altLang="zh-CN" sz="4400" b="1" i="0" u="none" strike="noStrike" kern="0" cap="none" spc="0" normalizeH="0" baseline="0" noProof="0" dirty="0">
              <a:ln>
                <a:noFill/>
              </a:ln>
              <a:solidFill>
                <a:srgbClr val="013A89"/>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矩形 12"/>
          <p:cNvSpPr/>
          <p:nvPr/>
        </p:nvSpPr>
        <p:spPr>
          <a:xfrm>
            <a:off x="169494" y="168076"/>
            <a:ext cx="441113" cy="454888"/>
          </a:xfrm>
          <a:prstGeom prst="rect">
            <a:avLst/>
          </a:prstGeom>
          <a:solidFill>
            <a:srgbClr val="013A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14" name="矩形 13"/>
          <p:cNvSpPr/>
          <p:nvPr/>
        </p:nvSpPr>
        <p:spPr>
          <a:xfrm>
            <a:off x="83643" y="168255"/>
            <a:ext cx="623102" cy="461665"/>
          </a:xfrm>
          <a:prstGeom prst="rect">
            <a:avLst/>
          </a:prstGeom>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02</a:t>
            </a:r>
            <a:endParaRPr kumimoji="0" lang="en-US" altLang="zh-CN" sz="24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7" name="直接连接符 16"/>
          <p:cNvCxnSpPr>
            <a:stCxn id="15" idx="3"/>
          </p:cNvCxnSpPr>
          <p:nvPr/>
        </p:nvCxnSpPr>
        <p:spPr>
          <a:xfrm>
            <a:off x="3052119" y="361354"/>
            <a:ext cx="7760045" cy="1"/>
          </a:xfrm>
          <a:prstGeom prst="line">
            <a:avLst/>
          </a:prstGeom>
          <a:ln>
            <a:solidFill>
              <a:srgbClr val="013A89"/>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920659" y="90409"/>
            <a:ext cx="1182338" cy="1182338"/>
          </a:xfrm>
          <a:prstGeom prst="rect">
            <a:avLst/>
          </a:prstGeom>
        </p:spPr>
      </p:pic>
      <p:grpSp>
        <p:nvGrpSpPr>
          <p:cNvPr id="4" name="组合 3"/>
          <p:cNvGrpSpPr/>
          <p:nvPr/>
        </p:nvGrpSpPr>
        <p:grpSpPr>
          <a:xfrm>
            <a:off x="5875925" y="1166451"/>
            <a:ext cx="5518682" cy="5097822"/>
            <a:chOff x="9871" y="1796"/>
            <a:chExt cx="8691" cy="8028"/>
          </a:xfrm>
        </p:grpSpPr>
        <p:grpSp>
          <p:nvGrpSpPr>
            <p:cNvPr id="23" name="组合 22"/>
            <p:cNvGrpSpPr/>
            <p:nvPr/>
          </p:nvGrpSpPr>
          <p:grpSpPr>
            <a:xfrm>
              <a:off x="9871" y="1796"/>
              <a:ext cx="8691" cy="8028"/>
              <a:chOff x="1394195" y="975750"/>
              <a:chExt cx="5518682" cy="2533568"/>
            </a:xfrm>
          </p:grpSpPr>
          <p:sp>
            <p:nvSpPr>
              <p:cNvPr id="26" name="矩形 25"/>
              <p:cNvSpPr/>
              <p:nvPr/>
            </p:nvSpPr>
            <p:spPr>
              <a:xfrm>
                <a:off x="1548409" y="975750"/>
                <a:ext cx="5364468" cy="218564"/>
              </a:xfrm>
              <a:prstGeom prst="rect">
                <a:avLst/>
              </a:prstGeom>
            </p:spPr>
            <p:txBody>
              <a:bodyPr wrap="square" anchor="ctr">
                <a:spAutoFit/>
              </a:bodyPr>
              <a:lstStyle/>
              <a:p>
                <a:r>
                  <a:rPr lang="en-US" altLang="zh-CN" sz="2400" b="1" dirty="0">
                    <a:latin typeface="Times New Roman" panose="02020603050405020304" pitchFamily="18" charset="0"/>
                    <a:cs typeface="Times New Roman" panose="02020603050405020304" pitchFamily="18" charset="0"/>
                  </a:rPr>
                  <a:t>Four types of interference:</a:t>
                </a:r>
                <a:endParaRPr lang="en-US" altLang="zh-CN" sz="2400" b="1" dirty="0">
                  <a:latin typeface="Times New Roman" panose="02020603050405020304" pitchFamily="18" charset="0"/>
                  <a:cs typeface="Times New Roman" panose="02020603050405020304" pitchFamily="18" charset="0"/>
                </a:endParaRPr>
              </a:p>
            </p:txBody>
          </p:sp>
          <p:sp>
            <p:nvSpPr>
              <p:cNvPr id="27" name="矩形 26"/>
              <p:cNvSpPr/>
              <p:nvPr/>
            </p:nvSpPr>
            <p:spPr>
              <a:xfrm>
                <a:off x="1394195" y="979432"/>
                <a:ext cx="45719" cy="2529886"/>
              </a:xfrm>
              <a:prstGeom prst="rect">
                <a:avLst/>
              </a:prstGeom>
              <a:solidFill>
                <a:srgbClr val="013A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13A89"/>
                  </a:solidFill>
                </a:endParaRPr>
              </a:p>
            </p:txBody>
          </p:sp>
        </p:grpSp>
        <p:sp>
          <p:nvSpPr>
            <p:cNvPr id="25" name="矩形 24"/>
            <p:cNvSpPr/>
            <p:nvPr/>
          </p:nvSpPr>
          <p:spPr>
            <a:xfrm>
              <a:off x="10663" y="2803"/>
              <a:ext cx="5578" cy="628"/>
            </a:xfrm>
            <a:prstGeom prst="rect">
              <a:avLst/>
            </a:prstGeom>
          </p:spPr>
          <p:txBody>
            <a:bodyPr wrap="square" anchor="ctr">
              <a:spAutoFit/>
            </a:bodyPr>
            <a:lstStyle/>
            <a:p>
              <a:pPr marL="342900" indent="-342900">
                <a:buFont typeface="Wingdings" panose="05000000000000000000" pitchFamily="2" charset="2"/>
                <a:buChar char="Ø"/>
              </a:pPr>
              <a:r>
                <a:rPr lang="en-US" altLang="zh-CN" sz="2000" dirty="0">
                  <a:latin typeface="Times New Roman" panose="02020603050405020304" pitchFamily="18" charset="0"/>
                  <a:cs typeface="Times New Roman" panose="02020603050405020304" pitchFamily="18" charset="0"/>
                </a:rPr>
                <a:t>A set of eMBB users:</a:t>
              </a:r>
              <a:endParaRPr lang="en-US" altLang="zh-CN" sz="2000" dirty="0">
                <a:latin typeface="Times New Roman" panose="02020603050405020304" pitchFamily="18" charset="0"/>
                <a:cs typeface="Times New Roman" panose="02020603050405020304" pitchFamily="18" charset="0"/>
              </a:endParaRPr>
            </a:p>
          </p:txBody>
        </p:sp>
      </p:grpSp>
      <p:pic>
        <p:nvPicPr>
          <p:cNvPr id="3" name="图片 2"/>
          <p:cNvPicPr>
            <a:picLocks noChangeAspect="1"/>
          </p:cNvPicPr>
          <p:nvPr/>
        </p:nvPicPr>
        <p:blipFill>
          <a:blip r:embed="rId2"/>
          <a:stretch>
            <a:fillRect/>
          </a:stretch>
        </p:blipFill>
        <p:spPr>
          <a:xfrm>
            <a:off x="429260" y="1781810"/>
            <a:ext cx="5406390" cy="3914140"/>
          </a:xfrm>
          <a:prstGeom prst="rect">
            <a:avLst/>
          </a:prstGeom>
        </p:spPr>
      </p:pic>
      <p:pic>
        <p:nvPicPr>
          <p:cNvPr id="5" name="图片 4"/>
          <p:cNvPicPr>
            <a:picLocks noChangeAspect="1"/>
          </p:cNvPicPr>
          <p:nvPr/>
        </p:nvPicPr>
        <p:blipFill>
          <a:blip r:embed="rId3"/>
          <a:stretch>
            <a:fillRect/>
          </a:stretch>
        </p:blipFill>
        <p:spPr>
          <a:xfrm>
            <a:off x="6986270" y="2204720"/>
            <a:ext cx="2056130" cy="311150"/>
          </a:xfrm>
          <a:prstGeom prst="rect">
            <a:avLst/>
          </a:prstGeom>
        </p:spPr>
      </p:pic>
      <p:pic>
        <p:nvPicPr>
          <p:cNvPr id="6" name="图片 5"/>
          <p:cNvPicPr>
            <a:picLocks noChangeAspect="1"/>
          </p:cNvPicPr>
          <p:nvPr/>
        </p:nvPicPr>
        <p:blipFill>
          <a:blip r:embed="rId4"/>
          <a:stretch>
            <a:fillRect/>
          </a:stretch>
        </p:blipFill>
        <p:spPr>
          <a:xfrm>
            <a:off x="6948170" y="2947670"/>
            <a:ext cx="2181860" cy="334645"/>
          </a:xfrm>
          <a:prstGeom prst="rect">
            <a:avLst/>
          </a:prstGeom>
        </p:spPr>
      </p:pic>
      <p:pic>
        <p:nvPicPr>
          <p:cNvPr id="7" name="图片 6"/>
          <p:cNvPicPr>
            <a:picLocks noChangeAspect="1"/>
          </p:cNvPicPr>
          <p:nvPr/>
        </p:nvPicPr>
        <p:blipFill>
          <a:blip r:embed="rId5"/>
          <a:stretch>
            <a:fillRect/>
          </a:stretch>
        </p:blipFill>
        <p:spPr>
          <a:xfrm>
            <a:off x="6986270" y="3612515"/>
            <a:ext cx="2334260" cy="252730"/>
          </a:xfrm>
          <a:prstGeom prst="rect">
            <a:avLst/>
          </a:prstGeom>
        </p:spPr>
      </p:pic>
      <p:pic>
        <p:nvPicPr>
          <p:cNvPr id="8" name="图片 7"/>
          <p:cNvPicPr>
            <a:picLocks noChangeAspect="1"/>
          </p:cNvPicPr>
          <p:nvPr/>
        </p:nvPicPr>
        <p:blipFill>
          <a:blip r:embed="rId6"/>
          <a:stretch>
            <a:fillRect/>
          </a:stretch>
        </p:blipFill>
        <p:spPr>
          <a:xfrm>
            <a:off x="6986270" y="4293870"/>
            <a:ext cx="2376170" cy="332740"/>
          </a:xfrm>
          <a:prstGeom prst="rect">
            <a:avLst/>
          </a:prstGeom>
        </p:spPr>
      </p:pic>
      <p:sp>
        <p:nvSpPr>
          <p:cNvPr id="9" name="文本框 8"/>
          <p:cNvSpPr txBox="1"/>
          <p:nvPr/>
        </p:nvSpPr>
        <p:spPr>
          <a:xfrm>
            <a:off x="6383020" y="2515870"/>
            <a:ext cx="3344545" cy="398780"/>
          </a:xfrm>
          <a:prstGeom prst="rect">
            <a:avLst/>
          </a:prstGeom>
          <a:noFill/>
        </p:spPr>
        <p:txBody>
          <a:bodyPr wrap="square" rtlCol="0" anchor="t">
            <a:spAutoFit/>
          </a:bodyPr>
          <a:p>
            <a:pPr marL="342900" indent="-342900" algn="l">
              <a:buClrTx/>
              <a:buSzTx/>
              <a:buFont typeface="Wingdings" panose="05000000000000000000" pitchFamily="2" charset="2"/>
              <a:buChar char="Ø"/>
            </a:pPr>
            <a:r>
              <a:rPr lang="en-US" altLang="zh-CN" sz="2000" dirty="0">
                <a:latin typeface="Times New Roman" panose="02020603050405020304" pitchFamily="18" charset="0"/>
                <a:cs typeface="Times New Roman" panose="02020603050405020304" pitchFamily="18" charset="0"/>
                <a:sym typeface="+mn-ea"/>
              </a:rPr>
              <a:t>A set of URLLC users:</a:t>
            </a:r>
            <a:endParaRPr lang="en-US" altLang="zh-CN" sz="2000" dirty="0">
              <a:latin typeface="Times New Roman" panose="02020603050405020304" pitchFamily="18" charset="0"/>
              <a:cs typeface="Times New Roman" panose="02020603050405020304" pitchFamily="18" charset="0"/>
            </a:endParaRPr>
          </a:p>
        </p:txBody>
      </p:sp>
      <p:sp>
        <p:nvSpPr>
          <p:cNvPr id="10" name="文本框 9"/>
          <p:cNvSpPr txBox="1"/>
          <p:nvPr/>
        </p:nvSpPr>
        <p:spPr>
          <a:xfrm>
            <a:off x="6391275" y="3193415"/>
            <a:ext cx="3335655" cy="368300"/>
          </a:xfrm>
          <a:prstGeom prst="rect">
            <a:avLst/>
          </a:prstGeom>
          <a:noFill/>
        </p:spPr>
        <p:txBody>
          <a:bodyPr wrap="square" rtlCol="0" anchor="t">
            <a:spAutoFit/>
          </a:bodyPr>
          <a:p>
            <a:pPr marL="342900" indent="-342900">
              <a:buFont typeface="Wingdings" panose="05000000000000000000" pitchFamily="2" charset="2"/>
              <a:buChar char="Ø"/>
            </a:pPr>
            <a:r>
              <a:rPr lang="en-US" altLang="zh-CN" sz="2000" dirty="0">
                <a:latin typeface="Times New Roman" panose="02020603050405020304" pitchFamily="18" charset="0"/>
                <a:cs typeface="Times New Roman" panose="02020603050405020304" pitchFamily="18" charset="0"/>
                <a:sym typeface="+mn-ea"/>
              </a:rPr>
              <a:t>A set of PRBs:</a:t>
            </a:r>
            <a:endParaRPr lang="en-US" altLang="zh-CN" sz="2000" dirty="0">
              <a:latin typeface="Times New Roman" panose="02020603050405020304" pitchFamily="18" charset="0"/>
              <a:cs typeface="Times New Roman" panose="02020603050405020304" pitchFamily="18" charset="0"/>
            </a:endParaRPr>
          </a:p>
        </p:txBody>
      </p:sp>
      <p:sp>
        <p:nvSpPr>
          <p:cNvPr id="11" name="文本框 10"/>
          <p:cNvSpPr txBox="1"/>
          <p:nvPr/>
        </p:nvSpPr>
        <p:spPr>
          <a:xfrm>
            <a:off x="6395720" y="3862070"/>
            <a:ext cx="3771265" cy="368300"/>
          </a:xfrm>
          <a:prstGeom prst="rect">
            <a:avLst/>
          </a:prstGeom>
          <a:noFill/>
        </p:spPr>
        <p:txBody>
          <a:bodyPr wrap="square" rtlCol="0" anchor="t">
            <a:spAutoFit/>
          </a:bodyPr>
          <a:p>
            <a:pPr marL="342900" indent="-342900" algn="l">
              <a:buClrTx/>
              <a:buSzTx/>
              <a:buFont typeface="Wingdings" panose="05000000000000000000" pitchFamily="2" charset="2"/>
              <a:buChar char="Ø"/>
            </a:pPr>
            <a:r>
              <a:rPr lang="en-US" altLang="zh-CN" sz="2000" dirty="0">
                <a:latin typeface="Times New Roman" panose="02020603050405020304" pitchFamily="18" charset="0"/>
                <a:cs typeface="Times New Roman" panose="02020603050405020304" pitchFamily="18" charset="0"/>
                <a:sym typeface="+mn-ea"/>
              </a:rPr>
              <a:t>A set of mini-slots:</a:t>
            </a:r>
            <a:endParaRPr lang="en-US" altLang="zh-CN" sz="2000" dirty="0">
              <a:latin typeface="Times New Roman" panose="02020603050405020304" pitchFamily="18" charset="0"/>
              <a:cs typeface="Times New Roman" panose="02020603050405020304" pitchFamily="18" charset="0"/>
            </a:endParaRPr>
          </a:p>
        </p:txBody>
      </p:sp>
      <p:pic>
        <p:nvPicPr>
          <p:cNvPr id="12" name="图片 11"/>
          <p:cNvPicPr>
            <a:picLocks noChangeAspect="1"/>
          </p:cNvPicPr>
          <p:nvPr/>
        </p:nvPicPr>
        <p:blipFill>
          <a:blip r:embed="rId7"/>
          <a:stretch>
            <a:fillRect/>
          </a:stretch>
        </p:blipFill>
        <p:spPr>
          <a:xfrm>
            <a:off x="6948170" y="5097780"/>
            <a:ext cx="3863340" cy="487045"/>
          </a:xfrm>
          <a:prstGeom prst="rect">
            <a:avLst/>
          </a:prstGeom>
        </p:spPr>
      </p:pic>
      <p:sp>
        <p:nvSpPr>
          <p:cNvPr id="18" name="文本框 17"/>
          <p:cNvSpPr txBox="1"/>
          <p:nvPr/>
        </p:nvSpPr>
        <p:spPr>
          <a:xfrm>
            <a:off x="6411595" y="4628515"/>
            <a:ext cx="5113020" cy="398780"/>
          </a:xfrm>
          <a:prstGeom prst="rect">
            <a:avLst/>
          </a:prstGeom>
          <a:noFill/>
        </p:spPr>
        <p:txBody>
          <a:bodyPr wrap="square" rtlCol="0" anchor="t">
            <a:spAutoFit/>
          </a:bodyPr>
          <a:p>
            <a:pPr marL="342900" indent="-342900" algn="l">
              <a:buClrTx/>
              <a:buSzTx/>
              <a:buFont typeface="Wingdings" panose="05000000000000000000" pitchFamily="2" charset="2"/>
              <a:buChar char="Ø"/>
            </a:pPr>
            <a:r>
              <a:rPr lang="en-US" altLang="zh-CN" sz="2000" dirty="0">
                <a:latin typeface="Times New Roman" panose="02020603050405020304" pitchFamily="18" charset="0"/>
                <a:cs typeface="Times New Roman" panose="02020603050405020304" pitchFamily="18" charset="0"/>
                <a:sym typeface="+mn-ea"/>
              </a:rPr>
              <a:t>The supported MCS index of eMBB user:</a:t>
            </a:r>
            <a:endParaRPr lang="en-US" altLang="zh-CN" sz="2000" dirty="0">
              <a:latin typeface="Times New Roman" panose="02020603050405020304" pitchFamily="18" charset="0"/>
              <a:cs typeface="Times New Roman" panose="02020603050405020304" pitchFamily="18" charset="0"/>
              <a:sym typeface="+mn-ea"/>
            </a:endParaRPr>
          </a:p>
        </p:txBody>
      </p:sp>
      <p:pic>
        <p:nvPicPr>
          <p:cNvPr id="19" name="图片 18"/>
          <p:cNvPicPr>
            <a:picLocks noChangeAspect="1"/>
          </p:cNvPicPr>
          <p:nvPr/>
        </p:nvPicPr>
        <p:blipFill>
          <a:blip r:embed="rId8"/>
          <a:stretch>
            <a:fillRect/>
          </a:stretch>
        </p:blipFill>
        <p:spPr>
          <a:xfrm>
            <a:off x="6935470" y="5921375"/>
            <a:ext cx="4499610" cy="434340"/>
          </a:xfrm>
          <a:prstGeom prst="rect">
            <a:avLst/>
          </a:prstGeom>
        </p:spPr>
      </p:pic>
      <p:sp>
        <p:nvSpPr>
          <p:cNvPr id="20" name="文本框 19"/>
          <p:cNvSpPr txBox="1"/>
          <p:nvPr/>
        </p:nvSpPr>
        <p:spPr>
          <a:xfrm>
            <a:off x="6438265" y="5522595"/>
            <a:ext cx="5113020" cy="398780"/>
          </a:xfrm>
          <a:prstGeom prst="rect">
            <a:avLst/>
          </a:prstGeom>
          <a:noFill/>
        </p:spPr>
        <p:txBody>
          <a:bodyPr wrap="square" rtlCol="0" anchor="t">
            <a:spAutoFit/>
          </a:bodyPr>
          <a:p>
            <a:pPr marL="342900" indent="-342900" algn="l">
              <a:buClrTx/>
              <a:buSzTx/>
              <a:buFont typeface="Wingdings" panose="05000000000000000000" pitchFamily="2" charset="2"/>
              <a:buChar char="Ø"/>
            </a:pPr>
            <a:r>
              <a:rPr lang="en-US" altLang="zh-CN" sz="2000" dirty="0">
                <a:latin typeface="Times New Roman" panose="02020603050405020304" pitchFamily="18" charset="0"/>
                <a:cs typeface="Times New Roman" panose="02020603050405020304" pitchFamily="18" charset="0"/>
                <a:sym typeface="+mn-ea"/>
              </a:rPr>
              <a:t>transport block(TB) size :</a:t>
            </a:r>
            <a:endParaRPr lang="en-US" altLang="zh-CN" sz="2000" dirty="0">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42401"/>
    </mc:Choice>
    <mc:Fallback>
      <p:transition spd="slow" advTm="4240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671775" y="99744"/>
            <a:ext cx="2380344" cy="523220"/>
          </a:xfrm>
          <a:prstGeom prst="rect">
            <a:avLst/>
          </a:prstGeom>
        </p:spPr>
        <p:txBody>
          <a:bodyPr wrap="square" anchor="ctr">
            <a:spAutoFit/>
          </a:bodyPr>
          <a:lstStyle/>
          <a:p>
            <a:pPr lvl="0">
              <a:defRPr/>
            </a:pPr>
            <a:r>
              <a:rPr lang="en-US" altLang="zh-CN" sz="2800" b="1" dirty="0">
                <a:solidFill>
                  <a:srgbClr val="013A89"/>
                </a:solidFill>
                <a:latin typeface="Times New Roman" panose="02020603050405020304" pitchFamily="18" charset="0"/>
                <a:cs typeface="Times New Roman" panose="02020603050405020304" pitchFamily="18" charset="0"/>
              </a:rPr>
              <a:t>System model</a:t>
            </a:r>
            <a:endParaRPr kumimoji="0" lang="en-US" altLang="zh-CN" sz="4400" b="1" i="0" u="none" strike="noStrike" kern="0" cap="none" spc="0" normalizeH="0" baseline="0" noProof="0" dirty="0">
              <a:ln>
                <a:noFill/>
              </a:ln>
              <a:solidFill>
                <a:srgbClr val="013A89"/>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矩形 12"/>
          <p:cNvSpPr/>
          <p:nvPr/>
        </p:nvSpPr>
        <p:spPr>
          <a:xfrm>
            <a:off x="169494" y="168076"/>
            <a:ext cx="441113" cy="454888"/>
          </a:xfrm>
          <a:prstGeom prst="rect">
            <a:avLst/>
          </a:prstGeom>
          <a:solidFill>
            <a:srgbClr val="013A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14" name="矩形 13"/>
          <p:cNvSpPr/>
          <p:nvPr/>
        </p:nvSpPr>
        <p:spPr>
          <a:xfrm>
            <a:off x="83643" y="168255"/>
            <a:ext cx="623102" cy="461665"/>
          </a:xfrm>
          <a:prstGeom prst="rect">
            <a:avLst/>
          </a:prstGeom>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02</a:t>
            </a:r>
            <a:endParaRPr kumimoji="0" lang="en-US" altLang="zh-CN" sz="24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7" name="直接连接符 16"/>
          <p:cNvCxnSpPr>
            <a:stCxn id="15" idx="3"/>
          </p:cNvCxnSpPr>
          <p:nvPr/>
        </p:nvCxnSpPr>
        <p:spPr>
          <a:xfrm>
            <a:off x="3052119" y="361354"/>
            <a:ext cx="7760045" cy="1"/>
          </a:xfrm>
          <a:prstGeom prst="line">
            <a:avLst/>
          </a:prstGeom>
          <a:ln>
            <a:solidFill>
              <a:srgbClr val="013A89"/>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920659" y="90409"/>
            <a:ext cx="1182338" cy="1182338"/>
          </a:xfrm>
          <a:prstGeom prst="rect">
            <a:avLst/>
          </a:prstGeom>
        </p:spPr>
      </p:pic>
      <p:grpSp>
        <p:nvGrpSpPr>
          <p:cNvPr id="43" name="组合 42"/>
          <p:cNvGrpSpPr/>
          <p:nvPr/>
        </p:nvGrpSpPr>
        <p:grpSpPr>
          <a:xfrm>
            <a:off x="1393287" y="837285"/>
            <a:ext cx="9681113" cy="5166360"/>
            <a:chOff x="1967" y="1112"/>
            <a:chExt cx="15246" cy="8136"/>
          </a:xfrm>
        </p:grpSpPr>
        <p:grpSp>
          <p:nvGrpSpPr>
            <p:cNvPr id="27" name="组合 26"/>
            <p:cNvGrpSpPr/>
            <p:nvPr/>
          </p:nvGrpSpPr>
          <p:grpSpPr>
            <a:xfrm>
              <a:off x="1989" y="1112"/>
              <a:ext cx="15224" cy="6689"/>
              <a:chOff x="2177" y="2112"/>
              <a:chExt cx="15224" cy="6689"/>
            </a:xfrm>
          </p:grpSpPr>
          <p:grpSp>
            <p:nvGrpSpPr>
              <p:cNvPr id="4" name="组合 3"/>
              <p:cNvGrpSpPr/>
              <p:nvPr/>
            </p:nvGrpSpPr>
            <p:grpSpPr>
              <a:xfrm>
                <a:off x="2177" y="2112"/>
                <a:ext cx="7670" cy="850"/>
                <a:chOff x="1394912" y="504342"/>
                <a:chExt cx="5500158" cy="1307900"/>
              </a:xfrm>
            </p:grpSpPr>
            <p:sp>
              <p:nvSpPr>
                <p:cNvPr id="24" name="矩形 23"/>
                <p:cNvSpPr/>
                <p:nvPr/>
              </p:nvSpPr>
              <p:spPr>
                <a:xfrm>
                  <a:off x="1530602" y="630131"/>
                  <a:ext cx="5364468" cy="966307"/>
                </a:xfrm>
                <a:prstGeom prst="rect">
                  <a:avLst/>
                </a:prstGeom>
              </p:spPr>
              <p:txBody>
                <a:bodyPr wrap="square" anchor="ctr">
                  <a:spAutoFit/>
                </a:bodyPr>
                <a:lstStyle/>
                <a:p>
                  <a:r>
                    <a:rPr lang="en-US" altLang="zh-CN" sz="2000" dirty="0">
                      <a:latin typeface="Times New Roman" panose="02020603050405020304" pitchFamily="18" charset="0"/>
                      <a:cs typeface="Times New Roman" panose="02020603050405020304" pitchFamily="18" charset="0"/>
                    </a:rPr>
                    <a:t>The number of PRBs allocated to User i:</a:t>
                  </a:r>
                  <a:endParaRPr lang="en-US" altLang="zh-CN" sz="2000" dirty="0">
                    <a:latin typeface="Times New Roman" panose="02020603050405020304" pitchFamily="18" charset="0"/>
                    <a:cs typeface="Times New Roman" panose="02020603050405020304" pitchFamily="18" charset="0"/>
                  </a:endParaRPr>
                </a:p>
              </p:txBody>
            </p:sp>
            <p:sp>
              <p:nvSpPr>
                <p:cNvPr id="10" name="矩形 9"/>
                <p:cNvSpPr/>
                <p:nvPr/>
              </p:nvSpPr>
              <p:spPr>
                <a:xfrm flipH="1">
                  <a:off x="1394912" y="504342"/>
                  <a:ext cx="44720" cy="1307900"/>
                </a:xfrm>
                <a:prstGeom prst="rect">
                  <a:avLst/>
                </a:prstGeom>
                <a:solidFill>
                  <a:srgbClr val="013A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13A89"/>
                    </a:solidFill>
                  </a:endParaRPr>
                </a:p>
              </p:txBody>
            </p:sp>
          </p:grpSp>
          <p:sp>
            <p:nvSpPr>
              <p:cNvPr id="23" name="矩形 22"/>
              <p:cNvSpPr/>
              <p:nvPr/>
            </p:nvSpPr>
            <p:spPr>
              <a:xfrm>
                <a:off x="2366" y="3245"/>
                <a:ext cx="7481" cy="1113"/>
              </a:xfrm>
              <a:prstGeom prst="rect">
                <a:avLst/>
              </a:prstGeom>
            </p:spPr>
            <p:txBody>
              <a:bodyPr wrap="square" anchor="ctr">
                <a:spAutoFit/>
              </a:bodyPr>
              <a:lstStyle/>
              <a:p>
                <a:r>
                  <a:rPr lang="en-US" altLang="zh-CN" sz="2000" dirty="0">
                    <a:latin typeface="Times New Roman" panose="02020603050405020304" pitchFamily="18" charset="0"/>
                    <a:cs typeface="Times New Roman" panose="02020603050405020304" pitchFamily="18" charset="0"/>
                  </a:rPr>
                  <a:t>Under a scheduling policy π the URLLC traffic load on eMBB user i:</a:t>
                </a:r>
                <a:endParaRPr lang="en-US" altLang="zh-CN" sz="2000" dirty="0">
                  <a:latin typeface="Times New Roman" panose="02020603050405020304" pitchFamily="18" charset="0"/>
                  <a:cs typeface="Times New Roman" panose="02020603050405020304" pitchFamily="18" charset="0"/>
                </a:endParaRPr>
              </a:p>
            </p:txBody>
          </p:sp>
          <p:sp>
            <p:nvSpPr>
              <p:cNvPr id="31" name="矩形 30"/>
              <p:cNvSpPr/>
              <p:nvPr/>
            </p:nvSpPr>
            <p:spPr>
              <a:xfrm>
                <a:off x="2366" y="4667"/>
                <a:ext cx="7481" cy="1113"/>
              </a:xfrm>
              <a:prstGeom prst="rect">
                <a:avLst/>
              </a:prstGeom>
            </p:spPr>
            <p:txBody>
              <a:bodyPr wrap="square" anchor="ctr">
                <a:spAutoFit/>
              </a:bodyPr>
              <a:lstStyle/>
              <a:p>
                <a:r>
                  <a:rPr lang="en-US" altLang="zh-CN" sz="2000">
                    <a:latin typeface="Times New Roman" panose="02020603050405020304" pitchFamily="18" charset="0"/>
                    <a:cs typeface="Times New Roman" panose="02020603050405020304" pitchFamily="18" charset="0"/>
                  </a:rPr>
                  <a:t>The decoding probability of eMBB user i under URLLC load:</a:t>
                </a:r>
                <a:endParaRPr lang="en-US" altLang="zh-CN" sz="2000">
                  <a:latin typeface="Times New Roman" panose="02020603050405020304" pitchFamily="18" charset="0"/>
                  <a:cs typeface="Times New Roman" panose="02020603050405020304" pitchFamily="18" charset="0"/>
                </a:endParaRPr>
              </a:p>
            </p:txBody>
          </p:sp>
          <p:sp>
            <p:nvSpPr>
              <p:cNvPr id="34" name="矩形 33"/>
              <p:cNvSpPr/>
              <p:nvPr/>
            </p:nvSpPr>
            <p:spPr>
              <a:xfrm>
                <a:off x="2366" y="6376"/>
                <a:ext cx="7481" cy="628"/>
              </a:xfrm>
              <a:prstGeom prst="rect">
                <a:avLst/>
              </a:prstGeom>
            </p:spPr>
            <p:txBody>
              <a:bodyPr wrap="square" anchor="ctr">
                <a:spAutoFit/>
              </a:bodyPr>
              <a:lstStyle/>
              <a:p>
                <a:r>
                  <a:rPr lang="en-US" altLang="zh-CN" sz="2000" dirty="0">
                    <a:latin typeface="Times New Roman" panose="02020603050405020304" pitchFamily="18" charset="0"/>
                    <a:cs typeface="Times New Roman" panose="02020603050405020304" pitchFamily="18" charset="0"/>
                  </a:rPr>
                  <a:t>The throughput loss of eMBB user i:</a:t>
                </a:r>
                <a:endParaRPr lang="en-US" altLang="zh-CN" sz="2000" dirty="0">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2"/>
              <a:stretch>
                <a:fillRect/>
              </a:stretch>
            </p:blipFill>
            <p:spPr>
              <a:xfrm>
                <a:off x="10341" y="2244"/>
                <a:ext cx="2696" cy="974"/>
              </a:xfrm>
              <a:prstGeom prst="rect">
                <a:avLst/>
              </a:prstGeom>
            </p:spPr>
          </p:pic>
          <p:pic>
            <p:nvPicPr>
              <p:cNvPr id="3" name="图片 2"/>
              <p:cNvPicPr>
                <a:picLocks noChangeAspect="1"/>
              </p:cNvPicPr>
              <p:nvPr/>
            </p:nvPicPr>
            <p:blipFill>
              <a:blip r:embed="rId3"/>
              <a:stretch>
                <a:fillRect/>
              </a:stretch>
            </p:blipFill>
            <p:spPr>
              <a:xfrm>
                <a:off x="10280" y="3570"/>
                <a:ext cx="4763" cy="593"/>
              </a:xfrm>
              <a:prstGeom prst="rect">
                <a:avLst/>
              </a:prstGeom>
            </p:spPr>
          </p:pic>
          <p:pic>
            <p:nvPicPr>
              <p:cNvPr id="6" name="图片 5"/>
              <p:cNvPicPr>
                <a:picLocks noChangeAspect="1"/>
              </p:cNvPicPr>
              <p:nvPr/>
            </p:nvPicPr>
            <p:blipFill>
              <a:blip r:embed="rId4"/>
              <a:stretch>
                <a:fillRect/>
              </a:stretch>
            </p:blipFill>
            <p:spPr>
              <a:xfrm>
                <a:off x="10138" y="4827"/>
                <a:ext cx="5047" cy="597"/>
              </a:xfrm>
              <a:prstGeom prst="rect">
                <a:avLst/>
              </a:prstGeom>
            </p:spPr>
          </p:pic>
          <p:pic>
            <p:nvPicPr>
              <p:cNvPr id="7" name="图片 6"/>
              <p:cNvPicPr>
                <a:picLocks noChangeAspect="1"/>
              </p:cNvPicPr>
              <p:nvPr/>
            </p:nvPicPr>
            <p:blipFill>
              <a:blip r:embed="rId5"/>
              <a:stretch>
                <a:fillRect/>
              </a:stretch>
            </p:blipFill>
            <p:spPr>
              <a:xfrm>
                <a:off x="10178" y="6299"/>
                <a:ext cx="6282" cy="705"/>
              </a:xfrm>
              <a:prstGeom prst="rect">
                <a:avLst/>
              </a:prstGeom>
            </p:spPr>
          </p:pic>
          <p:pic>
            <p:nvPicPr>
              <p:cNvPr id="12" name="图片 11"/>
              <p:cNvPicPr>
                <a:picLocks noChangeAspect="1"/>
              </p:cNvPicPr>
              <p:nvPr/>
            </p:nvPicPr>
            <p:blipFill>
              <a:blip r:embed="rId6"/>
              <a:stretch>
                <a:fillRect/>
              </a:stretch>
            </p:blipFill>
            <p:spPr>
              <a:xfrm>
                <a:off x="10138" y="7772"/>
                <a:ext cx="7263" cy="966"/>
              </a:xfrm>
              <a:prstGeom prst="rect">
                <a:avLst/>
              </a:prstGeom>
            </p:spPr>
          </p:pic>
          <p:sp>
            <p:nvSpPr>
              <p:cNvPr id="20" name="矩形 19"/>
              <p:cNvSpPr/>
              <p:nvPr/>
            </p:nvSpPr>
            <p:spPr>
              <a:xfrm>
                <a:off x="2366" y="7688"/>
                <a:ext cx="7481" cy="1113"/>
              </a:xfrm>
              <a:prstGeom prst="rect">
                <a:avLst/>
              </a:prstGeom>
            </p:spPr>
            <p:txBody>
              <a:bodyPr wrap="square" anchor="ctr">
                <a:spAutoFit/>
              </a:bodyPr>
              <a:p>
                <a:r>
                  <a:rPr lang="en-US" altLang="zh-CN" sz="2000" dirty="0">
                    <a:latin typeface="Times New Roman" panose="02020603050405020304" pitchFamily="18" charset="0"/>
                    <a:cs typeface="Times New Roman" panose="02020603050405020304" pitchFamily="18" charset="0"/>
                  </a:rPr>
                  <a:t>The aggregate system throughput loss of eMBB users in the TTI:</a:t>
                </a:r>
                <a:endParaRPr lang="en-US" altLang="zh-CN" sz="2000" dirty="0">
                  <a:latin typeface="Times New Roman" panose="02020603050405020304" pitchFamily="18" charset="0"/>
                  <a:cs typeface="Times New Roman" panose="02020603050405020304" pitchFamily="18" charset="0"/>
                </a:endParaRPr>
              </a:p>
            </p:txBody>
          </p:sp>
        </p:grpSp>
        <p:sp>
          <p:nvSpPr>
            <p:cNvPr id="29" name="矩形 28"/>
            <p:cNvSpPr/>
            <p:nvPr/>
          </p:nvSpPr>
          <p:spPr>
            <a:xfrm flipH="1">
              <a:off x="1989" y="2377"/>
              <a:ext cx="62" cy="850"/>
            </a:xfrm>
            <a:prstGeom prst="rect">
              <a:avLst/>
            </a:prstGeom>
            <a:solidFill>
              <a:srgbClr val="013A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solidFill>
                  <a:srgbClr val="013A89"/>
                </a:solidFill>
              </a:endParaRPr>
            </a:p>
          </p:txBody>
        </p:sp>
        <p:sp>
          <p:nvSpPr>
            <p:cNvPr id="30" name="矩形 29"/>
            <p:cNvSpPr/>
            <p:nvPr/>
          </p:nvSpPr>
          <p:spPr>
            <a:xfrm flipH="1">
              <a:off x="1989" y="3839"/>
              <a:ext cx="62" cy="850"/>
            </a:xfrm>
            <a:prstGeom prst="rect">
              <a:avLst/>
            </a:prstGeom>
            <a:solidFill>
              <a:srgbClr val="013A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solidFill>
                  <a:srgbClr val="013A89"/>
                </a:solidFill>
              </a:endParaRPr>
            </a:p>
          </p:txBody>
        </p:sp>
        <p:sp>
          <p:nvSpPr>
            <p:cNvPr id="37" name="矩形 36"/>
            <p:cNvSpPr/>
            <p:nvPr/>
          </p:nvSpPr>
          <p:spPr>
            <a:xfrm flipH="1">
              <a:off x="1989" y="5339"/>
              <a:ext cx="62" cy="850"/>
            </a:xfrm>
            <a:prstGeom prst="rect">
              <a:avLst/>
            </a:prstGeom>
            <a:solidFill>
              <a:srgbClr val="013A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solidFill>
                  <a:srgbClr val="013A89"/>
                </a:solidFill>
              </a:endParaRPr>
            </a:p>
          </p:txBody>
        </p:sp>
        <p:sp>
          <p:nvSpPr>
            <p:cNvPr id="38" name="矩形 37"/>
            <p:cNvSpPr/>
            <p:nvPr/>
          </p:nvSpPr>
          <p:spPr>
            <a:xfrm flipH="1">
              <a:off x="1967" y="6798"/>
              <a:ext cx="62" cy="850"/>
            </a:xfrm>
            <a:prstGeom prst="rect">
              <a:avLst/>
            </a:prstGeom>
            <a:solidFill>
              <a:srgbClr val="013A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solidFill>
                  <a:srgbClr val="013A89"/>
                </a:solidFill>
              </a:endParaRPr>
            </a:p>
          </p:txBody>
        </p:sp>
        <p:sp>
          <p:nvSpPr>
            <p:cNvPr id="41" name="矩形 40"/>
            <p:cNvSpPr/>
            <p:nvPr/>
          </p:nvSpPr>
          <p:spPr>
            <a:xfrm>
              <a:off x="2237" y="8434"/>
              <a:ext cx="6032" cy="725"/>
            </a:xfrm>
            <a:prstGeom prst="rect">
              <a:avLst/>
            </a:prstGeom>
          </p:spPr>
          <p:txBody>
            <a:bodyPr wrap="square" anchor="ctr">
              <a:spAutoFit/>
            </a:bodyPr>
            <a:p>
              <a:pPr algn="l">
                <a:buClrTx/>
                <a:buSzTx/>
                <a:buFontTx/>
              </a:pPr>
              <a:r>
                <a:rPr lang="en-US" altLang="zh-CN" sz="2400" b="1" dirty="0">
                  <a:latin typeface="Times New Roman" panose="02020603050405020304" pitchFamily="18" charset="0"/>
                  <a:cs typeface="Times New Roman" panose="02020603050405020304" pitchFamily="18" charset="0"/>
                  <a:sym typeface="+mn-ea"/>
                </a:rPr>
                <a:t>Optimization Problem:</a:t>
              </a:r>
              <a:endParaRPr lang="en-US" altLang="zh-CN" sz="2000" dirty="0">
                <a:latin typeface="Times New Roman" panose="02020603050405020304" pitchFamily="18" charset="0"/>
                <a:cs typeface="Times New Roman" panose="02020603050405020304" pitchFamily="18" charset="0"/>
                <a:sym typeface="+mn-ea"/>
              </a:endParaRPr>
            </a:p>
          </p:txBody>
        </p:sp>
        <p:sp>
          <p:nvSpPr>
            <p:cNvPr id="42" name="矩形 41"/>
            <p:cNvSpPr/>
            <p:nvPr/>
          </p:nvSpPr>
          <p:spPr>
            <a:xfrm flipH="1">
              <a:off x="1967" y="8398"/>
              <a:ext cx="62" cy="850"/>
            </a:xfrm>
            <a:prstGeom prst="rect">
              <a:avLst/>
            </a:prstGeom>
            <a:solidFill>
              <a:srgbClr val="013A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solidFill>
                  <a:srgbClr val="013A89"/>
                </a:solidFill>
              </a:endParaRPr>
            </a:p>
          </p:txBody>
        </p:sp>
      </p:grpSp>
      <p:pic>
        <p:nvPicPr>
          <p:cNvPr id="44" name="图片 43"/>
          <p:cNvPicPr>
            <a:picLocks noChangeAspect="1"/>
          </p:cNvPicPr>
          <p:nvPr/>
        </p:nvPicPr>
        <p:blipFill>
          <a:blip r:embed="rId7"/>
          <a:stretch>
            <a:fillRect/>
          </a:stretch>
        </p:blipFill>
        <p:spPr>
          <a:xfrm>
            <a:off x="4835525" y="5218430"/>
            <a:ext cx="3963670" cy="1317625"/>
          </a:xfrm>
          <a:prstGeom prst="rect">
            <a:avLst/>
          </a:prstGeom>
          <a:effectLst>
            <a:glow rad="139700">
              <a:schemeClr val="accent1">
                <a:satMod val="175000"/>
                <a:alpha val="40000"/>
              </a:schemeClr>
            </a:glow>
          </a:effectLst>
        </p:spPr>
      </p:pic>
      <p:sp>
        <p:nvSpPr>
          <p:cNvPr id="46" name="箭头: 下 22"/>
          <p:cNvSpPr/>
          <p:nvPr/>
        </p:nvSpPr>
        <p:spPr>
          <a:xfrm rot="16200000">
            <a:off x="9188522" y="5317675"/>
            <a:ext cx="241766" cy="535165"/>
          </a:xfrm>
          <a:prstGeom prst="downArrow">
            <a:avLst>
              <a:gd name="adj1" fmla="val 40736"/>
              <a:gd name="adj2" fmla="val 524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9269095" y="5332730"/>
            <a:ext cx="2722880" cy="1198880"/>
          </a:xfrm>
          <a:prstGeom prst="rect">
            <a:avLst/>
          </a:prstGeom>
          <a:noFill/>
        </p:spPr>
        <p:txBody>
          <a:bodyPr wrap="square" rtlCol="0" anchor="t">
            <a:spAutoFit/>
          </a:bodyPr>
          <a:p>
            <a:pPr algn="ctr">
              <a:buClrTx/>
              <a:buSzTx/>
              <a:buFontTx/>
            </a:pPr>
            <a:r>
              <a:rPr lang="en-US" altLang="zh-CN" sz="2400" b="1" dirty="0">
                <a:latin typeface="Times New Roman" panose="02020603050405020304" pitchFamily="18" charset="0"/>
                <a:cs typeface="Times New Roman" panose="02020603050405020304" pitchFamily="18" charset="0"/>
                <a:sym typeface="+mn-ea"/>
              </a:rPr>
              <a:t>find best urllc</a:t>
            </a:r>
            <a:endParaRPr lang="en-US" altLang="zh-CN" sz="2400" b="1" dirty="0">
              <a:latin typeface="Times New Roman" panose="02020603050405020304" pitchFamily="18" charset="0"/>
              <a:cs typeface="Times New Roman" panose="02020603050405020304" pitchFamily="18" charset="0"/>
              <a:sym typeface="+mn-ea"/>
            </a:endParaRPr>
          </a:p>
          <a:p>
            <a:pPr algn="ctr">
              <a:buClrTx/>
              <a:buSzTx/>
              <a:buFontTx/>
            </a:pPr>
            <a:r>
              <a:rPr lang="en-US" altLang="zh-CN" sz="2400" b="1" dirty="0">
                <a:latin typeface="Times New Roman" panose="02020603050405020304" pitchFamily="18" charset="0"/>
                <a:cs typeface="Times New Roman" panose="02020603050405020304" pitchFamily="18" charset="0"/>
                <a:sym typeface="+mn-ea"/>
              </a:rPr>
              <a:t>placement policy</a:t>
            </a:r>
            <a:endParaRPr lang="en-US" altLang="zh-CN" sz="2400" b="1" dirty="0">
              <a:latin typeface="Times New Roman" panose="02020603050405020304" pitchFamily="18" charset="0"/>
              <a:cs typeface="Times New Roman" panose="02020603050405020304" pitchFamily="18" charset="0"/>
              <a:sym typeface="+mn-ea"/>
            </a:endParaRPr>
          </a:p>
          <a:p>
            <a:pPr algn="ctr">
              <a:buClrTx/>
              <a:buSzTx/>
              <a:buFontTx/>
            </a:pPr>
            <a:r>
              <a:rPr lang="en-US" altLang="zh-CN" sz="2400" b="1" dirty="0">
                <a:latin typeface="Times New Roman" panose="02020603050405020304" pitchFamily="18" charset="0"/>
                <a:cs typeface="Times New Roman" panose="02020603050405020304" pitchFamily="18" charset="0"/>
              </a:rPr>
              <a:t>within mini-slots</a:t>
            </a:r>
            <a:endParaRPr lang="en-US" altLang="zh-CN" sz="24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44413"/>
    </mc:Choice>
    <mc:Fallback>
      <p:transition spd="slow" advTm="4441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671774" y="99743"/>
            <a:ext cx="3616021" cy="523220"/>
          </a:xfrm>
          <a:prstGeom prst="rect">
            <a:avLst/>
          </a:prstGeom>
        </p:spPr>
        <p:txBody>
          <a:bodyPr wrap="square" anchor="ctr">
            <a:spAutoFit/>
          </a:bodyPr>
          <a:lstStyle/>
          <a:p>
            <a:pPr>
              <a:defRPr/>
            </a:pPr>
            <a:r>
              <a:rPr lang="en-US" altLang="zh-CN" sz="2800" b="1" dirty="0">
                <a:solidFill>
                  <a:srgbClr val="013A89"/>
                </a:solidFill>
                <a:latin typeface="Times New Roman" panose="02020603050405020304" pitchFamily="18" charset="0"/>
                <a:cs typeface="Times New Roman" panose="02020603050405020304" pitchFamily="18" charset="0"/>
              </a:rPr>
              <a:t>The Proposed Scheme</a:t>
            </a:r>
            <a:endParaRPr lang="en-US" altLang="zh-CN" sz="2800" b="1" dirty="0">
              <a:solidFill>
                <a:srgbClr val="013A89"/>
              </a:solidFill>
              <a:latin typeface="Times New Roman" panose="02020603050405020304" pitchFamily="18" charset="0"/>
              <a:cs typeface="Times New Roman" panose="02020603050405020304" pitchFamily="18" charset="0"/>
            </a:endParaRPr>
          </a:p>
        </p:txBody>
      </p:sp>
      <p:sp>
        <p:nvSpPr>
          <p:cNvPr id="13" name="矩形 12"/>
          <p:cNvSpPr/>
          <p:nvPr/>
        </p:nvSpPr>
        <p:spPr>
          <a:xfrm>
            <a:off x="169494" y="168076"/>
            <a:ext cx="441113" cy="454888"/>
          </a:xfrm>
          <a:prstGeom prst="rect">
            <a:avLst/>
          </a:prstGeom>
          <a:solidFill>
            <a:srgbClr val="013A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14" name="矩形 13"/>
          <p:cNvSpPr/>
          <p:nvPr/>
        </p:nvSpPr>
        <p:spPr>
          <a:xfrm>
            <a:off x="83643" y="168255"/>
            <a:ext cx="623102" cy="461665"/>
          </a:xfrm>
          <a:prstGeom prst="rect">
            <a:avLst/>
          </a:prstGeom>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03</a:t>
            </a:r>
            <a:endParaRPr kumimoji="0" lang="en-US" altLang="zh-CN" sz="24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7" name="直接连接符 16"/>
          <p:cNvCxnSpPr>
            <a:stCxn id="15" idx="3"/>
          </p:cNvCxnSpPr>
          <p:nvPr/>
        </p:nvCxnSpPr>
        <p:spPr>
          <a:xfrm>
            <a:off x="4287795" y="361353"/>
            <a:ext cx="6524369" cy="2"/>
          </a:xfrm>
          <a:prstGeom prst="line">
            <a:avLst/>
          </a:prstGeom>
          <a:ln>
            <a:solidFill>
              <a:srgbClr val="013A89"/>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920659" y="90409"/>
            <a:ext cx="1182338" cy="1182338"/>
          </a:xfrm>
          <a:prstGeom prst="rect">
            <a:avLst/>
          </a:prstGeom>
        </p:spPr>
      </p:pic>
      <p:grpSp>
        <p:nvGrpSpPr>
          <p:cNvPr id="12" name="组合 11"/>
          <p:cNvGrpSpPr/>
          <p:nvPr/>
        </p:nvGrpSpPr>
        <p:grpSpPr>
          <a:xfrm>
            <a:off x="865062" y="1534357"/>
            <a:ext cx="10461876" cy="4470200"/>
            <a:chOff x="458783" y="1174140"/>
            <a:chExt cx="10461876" cy="3360790"/>
          </a:xfrm>
        </p:grpSpPr>
        <p:grpSp>
          <p:nvGrpSpPr>
            <p:cNvPr id="18" name="组合 17"/>
            <p:cNvGrpSpPr/>
            <p:nvPr/>
          </p:nvGrpSpPr>
          <p:grpSpPr>
            <a:xfrm>
              <a:off x="458783" y="1174140"/>
              <a:ext cx="10461876" cy="3360790"/>
              <a:chOff x="1348476" y="288924"/>
              <a:chExt cx="10461876" cy="7172878"/>
            </a:xfrm>
          </p:grpSpPr>
          <p:sp>
            <p:nvSpPr>
              <p:cNvPr id="20" name="矩形 19"/>
              <p:cNvSpPr/>
              <p:nvPr/>
            </p:nvSpPr>
            <p:spPr>
              <a:xfrm>
                <a:off x="1530602" y="694506"/>
                <a:ext cx="10279750" cy="837552"/>
              </a:xfrm>
              <a:prstGeom prst="rect">
                <a:avLst/>
              </a:prstGeom>
            </p:spPr>
            <p:txBody>
              <a:bodyPr wrap="square" anchor="ctr">
                <a:spAutoFit/>
              </a:bodyPr>
              <a:lstStyle/>
              <a:p>
                <a:pPr algn="ctr"/>
                <a:r>
                  <a:rPr lang="en-US" altLang="zh-CN" sz="2800" b="1" dirty="0">
                    <a:latin typeface="Times New Roman" panose="02020603050405020304" pitchFamily="18" charset="0"/>
                    <a:cs typeface="Times New Roman" panose="02020603050405020304" pitchFamily="18" charset="0"/>
                  </a:rPr>
                  <a:t>BP Neural Network Based Punctured Scheduling Scheme </a:t>
                </a:r>
                <a:endParaRPr lang="en-US" altLang="zh-CN" sz="2800" b="1" dirty="0">
                  <a:latin typeface="Times New Roman" panose="02020603050405020304" pitchFamily="18" charset="0"/>
                  <a:cs typeface="Times New Roman" panose="02020603050405020304" pitchFamily="18" charset="0"/>
                </a:endParaRPr>
              </a:p>
            </p:txBody>
          </p:sp>
          <p:sp>
            <p:nvSpPr>
              <p:cNvPr id="21" name="矩形 20"/>
              <p:cNvSpPr/>
              <p:nvPr/>
            </p:nvSpPr>
            <p:spPr>
              <a:xfrm flipH="1">
                <a:off x="1348476" y="288924"/>
                <a:ext cx="45719" cy="7172878"/>
              </a:xfrm>
              <a:prstGeom prst="rect">
                <a:avLst/>
              </a:prstGeom>
              <a:solidFill>
                <a:srgbClr val="013A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13A89"/>
                  </a:solidFill>
                </a:endParaRPr>
              </a:p>
            </p:txBody>
          </p:sp>
        </p:grpSp>
        <p:sp>
          <p:nvSpPr>
            <p:cNvPr id="19" name="矩形 18"/>
            <p:cNvSpPr/>
            <p:nvPr/>
          </p:nvSpPr>
          <p:spPr>
            <a:xfrm>
              <a:off x="640909" y="1876137"/>
              <a:ext cx="10279750" cy="1318119"/>
            </a:xfrm>
            <a:prstGeom prst="rect">
              <a:avLst/>
            </a:prstGeom>
          </p:spPr>
          <p:txBody>
            <a:bodyPr wrap="square" anchor="ctr">
              <a:spAutoFit/>
            </a:bodyPr>
            <a:lstStyle/>
            <a:p>
              <a:pPr>
                <a:lnSpc>
                  <a:spcPct val="150000"/>
                </a:lnSpc>
              </a:pPr>
              <a:r>
                <a:rPr lang="en-US" altLang="zh-CN" sz="2400" b="1" dirty="0">
                  <a:latin typeface="Times New Roman" panose="02020603050405020304" pitchFamily="18" charset="0"/>
                  <a:cs typeface="Times New Roman" panose="02020603050405020304" pitchFamily="18" charset="0"/>
                </a:rPr>
                <a:t>Two steps:</a:t>
              </a:r>
              <a:endParaRPr lang="en-US" altLang="zh-CN" sz="2400" b="1" dirty="0">
                <a:latin typeface="Times New Roman" panose="02020603050405020304" pitchFamily="18" charset="0"/>
                <a:cs typeface="Times New Roman" panose="02020603050405020304" pitchFamily="18" charset="0"/>
              </a:endParaRPr>
            </a:p>
            <a:p>
              <a:pPr marL="457200" indent="-457200">
                <a:lnSpc>
                  <a:spcPct val="150000"/>
                </a:lnSpc>
                <a:buFont typeface="+mj-lt"/>
                <a:buAutoNum type="arabicPeriod"/>
              </a:pPr>
              <a:r>
                <a:rPr lang="en-US" altLang="zh-CN" sz="2400" b="1" dirty="0">
                  <a:latin typeface="Times New Roman" panose="02020603050405020304" pitchFamily="18" charset="0"/>
                  <a:cs typeface="Times New Roman" panose="02020603050405020304" pitchFamily="18" charset="0"/>
                </a:rPr>
                <a:t>BP Neural Network Predicting Decoding Probability</a:t>
              </a:r>
              <a:endParaRPr lang="en-US" altLang="zh-CN" sz="2400" b="1" dirty="0">
                <a:latin typeface="Times New Roman" panose="02020603050405020304" pitchFamily="18" charset="0"/>
                <a:cs typeface="Times New Roman" panose="02020603050405020304" pitchFamily="18" charset="0"/>
              </a:endParaRPr>
            </a:p>
            <a:p>
              <a:pPr marL="457200" indent="-457200">
                <a:lnSpc>
                  <a:spcPct val="150000"/>
                </a:lnSpc>
                <a:buFont typeface="+mj-lt"/>
                <a:buAutoNum type="arabicPeriod"/>
              </a:pPr>
              <a:r>
                <a:rPr lang="en-US" altLang="zh-CN" sz="2400" b="1" dirty="0">
                  <a:latin typeface="Times New Roman" panose="02020603050405020304" pitchFamily="18" charset="0"/>
                  <a:cs typeface="Times New Roman" panose="02020603050405020304" pitchFamily="18" charset="0"/>
                </a:rPr>
                <a:t>URLLC Placement Strategy on eMBB Users</a:t>
              </a:r>
              <a:endParaRPr lang="en-US" altLang="zh-CN" sz="2400" b="1" dirty="0">
                <a:latin typeface="Times New Roman" panose="02020603050405020304" pitchFamily="18" charset="0"/>
                <a:cs typeface="Times New Roman" panose="020206030504050203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27838"/>
    </mc:Choice>
    <mc:Fallback>
      <p:transition spd="slow" advTm="2783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671774" y="99743"/>
            <a:ext cx="3616021" cy="523220"/>
          </a:xfrm>
          <a:prstGeom prst="rect">
            <a:avLst/>
          </a:prstGeom>
        </p:spPr>
        <p:txBody>
          <a:bodyPr wrap="square" anchor="ctr">
            <a:spAutoFit/>
          </a:bodyPr>
          <a:lstStyle/>
          <a:p>
            <a:pPr>
              <a:defRPr/>
            </a:pPr>
            <a:r>
              <a:rPr lang="en-US" altLang="zh-CN" sz="2800" b="1" dirty="0">
                <a:solidFill>
                  <a:srgbClr val="013A89"/>
                </a:solidFill>
                <a:latin typeface="Times New Roman" panose="02020603050405020304" pitchFamily="18" charset="0"/>
                <a:cs typeface="Times New Roman" panose="02020603050405020304" pitchFamily="18" charset="0"/>
              </a:rPr>
              <a:t>The Proposed Scheme</a:t>
            </a:r>
            <a:endParaRPr lang="en-US" altLang="zh-CN" sz="2800" b="1" dirty="0">
              <a:solidFill>
                <a:srgbClr val="013A89"/>
              </a:solidFill>
              <a:latin typeface="Times New Roman" panose="02020603050405020304" pitchFamily="18" charset="0"/>
              <a:cs typeface="Times New Roman" panose="02020603050405020304" pitchFamily="18" charset="0"/>
            </a:endParaRPr>
          </a:p>
        </p:txBody>
      </p:sp>
      <p:sp>
        <p:nvSpPr>
          <p:cNvPr id="13" name="矩形 12"/>
          <p:cNvSpPr/>
          <p:nvPr/>
        </p:nvSpPr>
        <p:spPr>
          <a:xfrm>
            <a:off x="169494" y="168076"/>
            <a:ext cx="441113" cy="454888"/>
          </a:xfrm>
          <a:prstGeom prst="rect">
            <a:avLst/>
          </a:prstGeom>
          <a:solidFill>
            <a:srgbClr val="013A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14" name="矩形 13"/>
          <p:cNvSpPr/>
          <p:nvPr/>
        </p:nvSpPr>
        <p:spPr>
          <a:xfrm>
            <a:off x="83643" y="168255"/>
            <a:ext cx="623102" cy="461665"/>
          </a:xfrm>
          <a:prstGeom prst="rect">
            <a:avLst/>
          </a:prstGeom>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03</a:t>
            </a:r>
            <a:endParaRPr kumimoji="0" lang="en-US" altLang="zh-CN" sz="24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7" name="直接连接符 16"/>
          <p:cNvCxnSpPr>
            <a:stCxn id="15" idx="3"/>
          </p:cNvCxnSpPr>
          <p:nvPr/>
        </p:nvCxnSpPr>
        <p:spPr>
          <a:xfrm>
            <a:off x="4287795" y="361353"/>
            <a:ext cx="6524369" cy="2"/>
          </a:xfrm>
          <a:prstGeom prst="line">
            <a:avLst/>
          </a:prstGeom>
          <a:ln>
            <a:solidFill>
              <a:srgbClr val="013A89"/>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920659" y="90409"/>
            <a:ext cx="1182338" cy="1182338"/>
          </a:xfrm>
          <a:prstGeom prst="rect">
            <a:avLst/>
          </a:prstGeom>
        </p:spPr>
      </p:pic>
      <p:grpSp>
        <p:nvGrpSpPr>
          <p:cNvPr id="18" name="组合 17"/>
          <p:cNvGrpSpPr/>
          <p:nvPr/>
        </p:nvGrpSpPr>
        <p:grpSpPr>
          <a:xfrm>
            <a:off x="596720" y="778035"/>
            <a:ext cx="10525404" cy="5230765"/>
            <a:chOff x="1348476" y="288924"/>
            <a:chExt cx="10525404" cy="7172878"/>
          </a:xfrm>
        </p:grpSpPr>
        <p:sp>
          <p:nvSpPr>
            <p:cNvPr id="20" name="矩形 19"/>
            <p:cNvSpPr/>
            <p:nvPr/>
          </p:nvSpPr>
          <p:spPr>
            <a:xfrm>
              <a:off x="1594130" y="353342"/>
              <a:ext cx="10279750" cy="715770"/>
            </a:xfrm>
            <a:prstGeom prst="rect">
              <a:avLst/>
            </a:prstGeom>
          </p:spPr>
          <p:txBody>
            <a:bodyPr wrap="square" anchor="ctr">
              <a:spAutoFit/>
            </a:bodyPr>
            <a:lstStyle/>
            <a:p>
              <a:r>
                <a:rPr lang="en-US" altLang="zh-CN" sz="2800" b="1" dirty="0">
                  <a:latin typeface="Times New Roman" panose="02020603050405020304" pitchFamily="18" charset="0"/>
                  <a:cs typeface="Times New Roman" panose="02020603050405020304" pitchFamily="18" charset="0"/>
                </a:rPr>
                <a:t>S1: </a:t>
              </a:r>
              <a:r>
                <a:rPr lang="en-US" altLang="zh-CN" sz="2800" b="1" dirty="0">
                  <a:latin typeface="Times New Roman" panose="02020603050405020304" pitchFamily="18" charset="0"/>
                  <a:cs typeface="Times New Roman" panose="02020603050405020304" pitchFamily="18" charset="0"/>
                  <a:sym typeface="+mn-ea"/>
                </a:rPr>
                <a:t>BP Neural Network Predicting Decoding Probability</a:t>
              </a:r>
              <a:endParaRPr lang="en-US" altLang="zh-CN" sz="2800" b="1" dirty="0">
                <a:latin typeface="Times New Roman" panose="02020603050405020304" pitchFamily="18" charset="0"/>
                <a:cs typeface="Times New Roman" panose="02020603050405020304" pitchFamily="18" charset="0"/>
              </a:endParaRPr>
            </a:p>
          </p:txBody>
        </p:sp>
        <p:sp>
          <p:nvSpPr>
            <p:cNvPr id="21" name="矩形 20"/>
            <p:cNvSpPr/>
            <p:nvPr/>
          </p:nvSpPr>
          <p:spPr>
            <a:xfrm flipH="1">
              <a:off x="1348476" y="288924"/>
              <a:ext cx="45719" cy="7172878"/>
            </a:xfrm>
            <a:prstGeom prst="rect">
              <a:avLst/>
            </a:prstGeom>
            <a:solidFill>
              <a:srgbClr val="013A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13A89"/>
                </a:solidFill>
              </a:endParaRPr>
            </a:p>
          </p:txBody>
        </p:sp>
      </p:grpSp>
      <p:pic>
        <p:nvPicPr>
          <p:cNvPr id="3" name="图片 2" descr="BPNN_wps图片"/>
          <p:cNvPicPr>
            <a:picLocks noChangeAspect="1"/>
          </p:cNvPicPr>
          <p:nvPr/>
        </p:nvPicPr>
        <p:blipFill>
          <a:blip r:embed="rId2"/>
          <a:stretch>
            <a:fillRect/>
          </a:stretch>
        </p:blipFill>
        <p:spPr>
          <a:xfrm>
            <a:off x="842645" y="1969135"/>
            <a:ext cx="3560445" cy="3340100"/>
          </a:xfrm>
          <a:prstGeom prst="rect">
            <a:avLst/>
          </a:prstGeom>
        </p:spPr>
      </p:pic>
      <p:sp>
        <p:nvSpPr>
          <p:cNvPr id="8" name="文本框 7"/>
          <p:cNvSpPr txBox="1"/>
          <p:nvPr/>
        </p:nvSpPr>
        <p:spPr>
          <a:xfrm>
            <a:off x="4704080" y="1677670"/>
            <a:ext cx="7005320" cy="4584700"/>
          </a:xfrm>
          <a:prstGeom prst="rect">
            <a:avLst/>
          </a:prstGeom>
          <a:noFill/>
        </p:spPr>
        <p:txBody>
          <a:bodyPr wrap="square" rtlCol="0" anchor="t">
            <a:spAutoFit/>
          </a:bodyPr>
          <a:p>
            <a:pPr algn="l">
              <a:buClrTx/>
              <a:buSzTx/>
              <a:buFontTx/>
            </a:pPr>
            <a:r>
              <a:rPr lang="en-US" altLang="zh-CN" sz="2400" b="1" dirty="0">
                <a:latin typeface="Times New Roman" panose="02020603050405020304" pitchFamily="18" charset="0"/>
                <a:cs typeface="Times New Roman" panose="02020603050405020304" pitchFamily="18" charset="0"/>
              </a:rPr>
              <a:t>1) Input Layer</a:t>
            </a:r>
            <a:r>
              <a:rPr lang="en-US" altLang="zh-CN" sz="2400" b="1" dirty="0">
                <a:latin typeface="Times New Roman" panose="02020603050405020304" pitchFamily="18" charset="0"/>
                <a:cs typeface="Times New Roman" panose="02020603050405020304" pitchFamily="18" charset="0"/>
              </a:rPr>
              <a:t>:</a:t>
            </a:r>
            <a:r>
              <a:rPr lang="en-US" altLang="zh-CN" sz="2000">
                <a:latin typeface="Times New Roman" panose="02020603050405020304" pitchFamily="18" charset="0"/>
                <a:cs typeface="Times New Roman" panose="02020603050405020304" pitchFamily="18" charset="0"/>
              </a:rPr>
              <a:t> </a:t>
            </a:r>
            <a:endParaRPr lang="en-US" altLang="zh-CN" sz="2000">
              <a:latin typeface="Times New Roman" panose="02020603050405020304" pitchFamily="18" charset="0"/>
              <a:cs typeface="Times New Roman" panose="02020603050405020304" pitchFamily="18" charset="0"/>
            </a:endParaRPr>
          </a:p>
          <a:p>
            <a:pPr algn="l">
              <a:buClrTx/>
              <a:buSzTx/>
              <a:buFontTx/>
            </a:pPr>
            <a:r>
              <a:rPr lang="en-US" altLang="zh-CN" sz="2000">
                <a:latin typeface="Times New Roman" panose="02020603050405020304" pitchFamily="18" charset="0"/>
                <a:cs typeface="Times New Roman" panose="02020603050405020304" pitchFamily="18" charset="0"/>
              </a:rPr>
              <a:t>MCS mode, the number of allocated PRBs and the number of punctures. So the number of input layer neurons should be 3.</a:t>
            </a:r>
            <a:endParaRPr lang="en-US" altLang="zh-CN" sz="2000">
              <a:latin typeface="Times New Roman" panose="02020603050405020304" pitchFamily="18" charset="0"/>
              <a:cs typeface="Times New Roman" panose="02020603050405020304" pitchFamily="18" charset="0"/>
            </a:endParaRPr>
          </a:p>
          <a:p>
            <a:pPr algn="l">
              <a:buClrTx/>
              <a:buSzTx/>
              <a:buFontTx/>
            </a:pPr>
            <a:endParaRPr lang="en-US" altLang="zh-CN" sz="2000">
              <a:latin typeface="Times New Roman" panose="02020603050405020304" pitchFamily="18" charset="0"/>
              <a:cs typeface="Times New Roman" panose="02020603050405020304" pitchFamily="18" charset="0"/>
            </a:endParaRPr>
          </a:p>
          <a:p>
            <a:pPr algn="l">
              <a:buClrTx/>
              <a:buSzTx/>
              <a:buFontTx/>
            </a:pPr>
            <a:r>
              <a:rPr lang="en-US" altLang="zh-CN" sz="2400" b="1" dirty="0">
                <a:latin typeface="Times New Roman" panose="02020603050405020304" pitchFamily="18" charset="0"/>
                <a:cs typeface="Times New Roman" panose="02020603050405020304" pitchFamily="18" charset="0"/>
              </a:rPr>
              <a:t>2) Hidden Layer:</a:t>
            </a:r>
            <a:r>
              <a:rPr lang="en-US" altLang="zh-CN" sz="2000">
                <a:latin typeface="Times New Roman" panose="02020603050405020304" pitchFamily="18" charset="0"/>
                <a:cs typeface="Times New Roman" panose="02020603050405020304" pitchFamily="18" charset="0"/>
              </a:rPr>
              <a:t> </a:t>
            </a:r>
            <a:endParaRPr lang="en-US" altLang="zh-CN" sz="2000">
              <a:latin typeface="Times New Roman" panose="02020603050405020304" pitchFamily="18" charset="0"/>
              <a:cs typeface="Times New Roman" panose="02020603050405020304" pitchFamily="18" charset="0"/>
            </a:endParaRPr>
          </a:p>
          <a:p>
            <a:pPr algn="l">
              <a:buClrTx/>
              <a:buSzTx/>
              <a:buFontTx/>
            </a:pPr>
            <a:r>
              <a:rPr lang="en-US" altLang="zh-CN" sz="2000">
                <a:latin typeface="Times New Roman" panose="02020603050405020304" pitchFamily="18" charset="0"/>
                <a:cs typeface="Times New Roman" panose="02020603050405020304" pitchFamily="18" charset="0"/>
              </a:rPr>
              <a:t>When it is too small, the model does</a:t>
            </a:r>
            <a:endParaRPr lang="en-US" altLang="zh-CN" sz="2000">
              <a:latin typeface="Times New Roman" panose="02020603050405020304" pitchFamily="18" charset="0"/>
              <a:cs typeface="Times New Roman" panose="02020603050405020304" pitchFamily="18" charset="0"/>
            </a:endParaRPr>
          </a:p>
          <a:p>
            <a:pPr algn="l">
              <a:buClrTx/>
              <a:buSzTx/>
              <a:buFontTx/>
            </a:pPr>
            <a:r>
              <a:rPr lang="en-US" altLang="zh-CN" sz="2000">
                <a:latin typeface="Times New Roman" panose="02020603050405020304" pitchFamily="18" charset="0"/>
                <a:cs typeface="Times New Roman" panose="02020603050405020304" pitchFamily="18" charset="0"/>
              </a:rPr>
              <a:t>not learn well. Instead, it is easy to overfit. After experimentation, we set the number of hidden layer neurons to be 3 according to formulas below.</a:t>
            </a:r>
            <a:endParaRPr lang="en-US" altLang="zh-CN" sz="2000">
              <a:latin typeface="Times New Roman" panose="02020603050405020304" pitchFamily="18" charset="0"/>
              <a:cs typeface="Times New Roman" panose="02020603050405020304" pitchFamily="18" charset="0"/>
            </a:endParaRPr>
          </a:p>
          <a:p>
            <a:pPr algn="l">
              <a:buClrTx/>
              <a:buSzTx/>
              <a:buFontTx/>
            </a:pPr>
            <a:endParaRPr lang="en-US" altLang="zh-CN" sz="2000">
              <a:latin typeface="Times New Roman" panose="02020603050405020304" pitchFamily="18" charset="0"/>
              <a:cs typeface="Times New Roman" panose="02020603050405020304" pitchFamily="18" charset="0"/>
            </a:endParaRPr>
          </a:p>
          <a:p>
            <a:pPr algn="l">
              <a:buClrTx/>
              <a:buSzTx/>
              <a:buFontTx/>
            </a:pPr>
            <a:r>
              <a:rPr lang="en-US" altLang="zh-CN" sz="2400" b="1" dirty="0">
                <a:latin typeface="Times New Roman" panose="02020603050405020304" pitchFamily="18" charset="0"/>
                <a:cs typeface="Times New Roman" panose="02020603050405020304" pitchFamily="18" charset="0"/>
              </a:rPr>
              <a:t>3) Output Layer: </a:t>
            </a:r>
            <a:endParaRPr lang="en-US" altLang="zh-CN" sz="2400" b="1" dirty="0">
              <a:latin typeface="Times New Roman" panose="02020603050405020304" pitchFamily="18" charset="0"/>
              <a:cs typeface="Times New Roman" panose="02020603050405020304" pitchFamily="18" charset="0"/>
            </a:endParaRPr>
          </a:p>
          <a:p>
            <a:pPr algn="l">
              <a:buClrTx/>
              <a:buSzTx/>
              <a:buFontTx/>
            </a:pPr>
            <a:r>
              <a:rPr lang="en-US" altLang="zh-CN" sz="2000">
                <a:latin typeface="Times New Roman" panose="02020603050405020304" pitchFamily="18" charset="0"/>
                <a:cs typeface="Times New Roman" panose="02020603050405020304" pitchFamily="18" charset="0"/>
              </a:rPr>
              <a:t>The output value is the decoding probability of eMBB transport block (TB) with puncturing (output ∈ [0, 1]). The number of neurons in the output layer is 1.</a:t>
            </a:r>
            <a:endParaRPr lang="en-US" altLang="zh-CN" sz="2000">
              <a:latin typeface="Times New Roman" panose="02020603050405020304" pitchFamily="18" charset="0"/>
              <a:cs typeface="Times New Roman" panose="02020603050405020304" pitchFamily="18" charset="0"/>
            </a:endParaRPr>
          </a:p>
        </p:txBody>
      </p:sp>
      <p:pic>
        <p:nvPicPr>
          <p:cNvPr id="9" name="图片 8"/>
          <p:cNvPicPr>
            <a:picLocks noChangeAspect="1"/>
          </p:cNvPicPr>
          <p:nvPr/>
        </p:nvPicPr>
        <p:blipFill>
          <a:blip r:embed="rId3"/>
          <a:stretch>
            <a:fillRect/>
          </a:stretch>
        </p:blipFill>
        <p:spPr>
          <a:xfrm>
            <a:off x="6929755" y="4223385"/>
            <a:ext cx="3378835" cy="4095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7838"/>
    </mc:Choice>
    <mc:Fallback>
      <p:transition spd="slow" advTm="27838"/>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6451</Words>
  <Application>WPS 演示</Application>
  <PresentationFormat>宽屏</PresentationFormat>
  <Paragraphs>265</Paragraphs>
  <Slides>17</Slides>
  <Notes>0</Notes>
  <HiddenSlides>1</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17</vt:i4>
      </vt:variant>
    </vt:vector>
  </HeadingPairs>
  <TitlesOfParts>
    <vt:vector size="32" baseType="lpstr">
      <vt:lpstr>Arial</vt:lpstr>
      <vt:lpstr>宋体</vt:lpstr>
      <vt:lpstr>Wingdings</vt:lpstr>
      <vt:lpstr>微软雅黑</vt:lpstr>
      <vt:lpstr>Times New Roman</vt:lpstr>
      <vt:lpstr>Arial Unicode MS</vt:lpstr>
      <vt:lpstr>黑体</vt:lpstr>
      <vt:lpstr>华文中宋</vt:lpstr>
      <vt:lpstr>Wingdings</vt:lpstr>
      <vt:lpstr>Segoe UI Symbol</vt:lpstr>
      <vt:lpstr>等线</vt:lpstr>
      <vt:lpstr>等线 Light</vt:lpstr>
      <vt:lpstr>Calibri</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一荻 宣</dc:creator>
  <cp:lastModifiedBy>商晴庆</cp:lastModifiedBy>
  <cp:revision>67</cp:revision>
  <dcterms:created xsi:type="dcterms:W3CDTF">2019-05-14T12:54:00Z</dcterms:created>
  <dcterms:modified xsi:type="dcterms:W3CDTF">2019-11-05T08:35:50Z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2052-11.1.0.8751</vt:lpwstr>
  </property>
</Properties>
</file>