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7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8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9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0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2" r:id="rId4"/>
    <p:sldMasterId id="2147484229" r:id="rId5"/>
    <p:sldMasterId id="2147484308" r:id="rId6"/>
    <p:sldMasterId id="2147484362" r:id="rId7"/>
    <p:sldMasterId id="2147484398" r:id="rId8"/>
    <p:sldMasterId id="2147484454" r:id="rId9"/>
    <p:sldMasterId id="2147484471" r:id="rId10"/>
    <p:sldMasterId id="2147484498" r:id="rId11"/>
    <p:sldMasterId id="2147484525" r:id="rId12"/>
    <p:sldMasterId id="2147484555" r:id="rId13"/>
    <p:sldMasterId id="2147484705" r:id="rId14"/>
    <p:sldMasterId id="2147484733" r:id="rId15"/>
  </p:sldMasterIdLst>
  <p:notesMasterIdLst>
    <p:notesMasterId r:id="rId35"/>
  </p:notesMasterIdLst>
  <p:handoutMasterIdLst>
    <p:handoutMasterId r:id="rId36"/>
  </p:handoutMasterIdLst>
  <p:sldIdLst>
    <p:sldId id="1870" r:id="rId16"/>
    <p:sldId id="273" r:id="rId17"/>
    <p:sldId id="264" r:id="rId18"/>
    <p:sldId id="269" r:id="rId19"/>
    <p:sldId id="260" r:id="rId20"/>
    <p:sldId id="275" r:id="rId21"/>
    <p:sldId id="276" r:id="rId22"/>
    <p:sldId id="277" r:id="rId23"/>
    <p:sldId id="278" r:id="rId24"/>
    <p:sldId id="270" r:id="rId25"/>
    <p:sldId id="279" r:id="rId26"/>
    <p:sldId id="280" r:id="rId27"/>
    <p:sldId id="281" r:id="rId28"/>
    <p:sldId id="282" r:id="rId29"/>
    <p:sldId id="262" r:id="rId30"/>
    <p:sldId id="265" r:id="rId31"/>
    <p:sldId id="266" r:id="rId32"/>
    <p:sldId id="1505" r:id="rId33"/>
    <p:sldId id="1871" r:id="rId34"/>
  </p:sldIdLst>
  <p:sldSz cx="12436475" cy="6994525"/>
  <p:notesSz cx="6858000" cy="9144000"/>
  <p:custDataLst>
    <p:tags r:id="rId37"/>
  </p:custDataLst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706A6F-36A3-4224-96CB-78000CA01745}">
          <p14:sldIdLst>
            <p14:sldId id="1870"/>
            <p14:sldId id="273"/>
            <p14:sldId id="264"/>
            <p14:sldId id="269"/>
            <p14:sldId id="260"/>
            <p14:sldId id="275"/>
            <p14:sldId id="276"/>
            <p14:sldId id="277"/>
            <p14:sldId id="278"/>
            <p14:sldId id="270"/>
            <p14:sldId id="279"/>
            <p14:sldId id="280"/>
            <p14:sldId id="281"/>
            <p14:sldId id="282"/>
            <p14:sldId id="262"/>
            <p14:sldId id="265"/>
            <p14:sldId id="266"/>
          </p14:sldIdLst>
        </p14:section>
        <p14:section name="Default Section" id="{7D422EDC-36FC-4F7D-9D35-7299E7039ADC}">
          <p14:sldIdLst>
            <p14:sldId id="1505"/>
            <p14:sldId id="18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7" name="Rebecca Duffy" initials="RD" lastIdx="51" clrIdx="7">
    <p:extLst>
      <p:ext uri="{19B8F6BF-5375-455C-9EA6-DF929625EA0E}">
        <p15:presenceInfo xmlns:p15="http://schemas.microsoft.com/office/powerpoint/2012/main" userId="Rebecca Duffy" providerId="None"/>
      </p:ext>
    </p:extLst>
  </p:cmAuthor>
  <p:cmAuthor id="1" name="Mary Feil-Jacobs" initials="MFJ" lastIdx="43" clrIdx="1"/>
  <p:cmAuthor id="8" name="Tiffanny Brooks" initials="TB" lastIdx="11" clrIdx="8">
    <p:extLst>
      <p:ext uri="{19B8F6BF-5375-455C-9EA6-DF929625EA0E}">
        <p15:presenceInfo xmlns:p15="http://schemas.microsoft.com/office/powerpoint/2012/main" userId="8aba67d0b6620567" providerId="Windows Live"/>
      </p:ext>
    </p:extLst>
  </p:cmAuthor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9" name="Zoey Vong" initials="ZV" lastIdx="10" clrIdx="9">
    <p:extLst>
      <p:ext uri="{19B8F6BF-5375-455C-9EA6-DF929625EA0E}">
        <p15:presenceInfo xmlns:p15="http://schemas.microsoft.com/office/powerpoint/2012/main" userId="9078bb1e1e9b731c" providerId="Windows Live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10" name="Xuedong Huang" initials="XH" lastIdx="0" clrIdx="10">
    <p:extLst>
      <p:ext uri="{19B8F6BF-5375-455C-9EA6-DF929625EA0E}">
        <p15:presenceInfo xmlns:p15="http://schemas.microsoft.com/office/powerpoint/2012/main" userId="S-1-5-21-2127521184-1604012920-1887927527-5019" providerId="AD"/>
      </p:ext>
    </p:extLst>
  </p:cmAuthor>
  <p:cmAuthor id="4" name="Laura Jones" initials="LJ" lastIdx="14" clrIdx="4">
    <p:extLst>
      <p:ext uri="{19B8F6BF-5375-455C-9EA6-DF929625EA0E}">
        <p15:presenceInfo xmlns:p15="http://schemas.microsoft.com/office/powerpoint/2012/main" userId="S-1-5-21-2127521184-1604012920-1887927527-16761214" providerId="AD"/>
      </p:ext>
    </p:extLst>
  </p:cmAuthor>
  <p:cmAuthor id="11" name="Yifan Gong" initials="YG" lastIdx="1" clrIdx="11">
    <p:extLst>
      <p:ext uri="{19B8F6BF-5375-455C-9EA6-DF929625EA0E}">
        <p15:presenceInfo xmlns:p15="http://schemas.microsoft.com/office/powerpoint/2012/main" userId="Yifan Gong" providerId="None"/>
      </p:ext>
    </p:extLst>
  </p:cmAuthor>
  <p:cmAuthor id="5" name="Bonnie McCracken" initials="BM" lastIdx="15" clrIdx="5">
    <p:extLst>
      <p:ext uri="{19B8F6BF-5375-455C-9EA6-DF929625EA0E}">
        <p15:presenceInfo xmlns:p15="http://schemas.microsoft.com/office/powerpoint/2012/main" userId="S-1-5-21-2127521184-1604012920-1887927527-5213341" providerId="AD"/>
      </p:ext>
    </p:extLst>
  </p:cmAuthor>
  <p:cmAuthor id="6" name="Jun Young" initials="JY" lastIdx="6" clrIdx="6">
    <p:extLst>
      <p:ext uri="{19B8F6BF-5375-455C-9EA6-DF929625EA0E}">
        <p15:presenceInfo xmlns:p15="http://schemas.microsoft.com/office/powerpoint/2012/main" userId="78c2cdb4a139ee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FE7"/>
    <a:srgbClr val="9C5BCD"/>
    <a:srgbClr val="19FF81"/>
    <a:srgbClr val="007A37"/>
    <a:srgbClr val="0078D7"/>
    <a:srgbClr val="002050"/>
    <a:srgbClr val="F9F9F9"/>
    <a:srgbClr val="000000"/>
    <a:srgbClr val="18344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E7F2F-E8D9-4CC7-933B-C901A0F3879B}" v="324" dt="2019-05-10T05:39:12.001"/>
    <p1510:client id="{803CD4B4-180B-6F5C-117C-19B2F773E49D}" v="118" dt="2019-05-10T21:35:17.441"/>
    <p1510:client id="{9FF182C3-1260-29D0-09DF-78F6C9EBA95B}" v="1" dt="2019-05-13T17:10:41.7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46" autoAdjust="0"/>
  </p:normalViewPr>
  <p:slideViewPr>
    <p:cSldViewPr snapToGrid="0">
      <p:cViewPr varScale="1">
        <p:scale>
          <a:sx n="142" d="100"/>
          <a:sy n="142" d="100"/>
        </p:scale>
        <p:origin x="132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3036" y="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slideMasters/slideMaster10.xml" Id="rId13" /><Relationship Type="http://schemas.openxmlformats.org/officeDocument/2006/relationships/slide" Target="slides/slide3.xml" Id="rId18" /><Relationship Type="http://schemas.openxmlformats.org/officeDocument/2006/relationships/slide" Target="slides/slide11.xml" Id="rId26" /><Relationship Type="http://schemas.openxmlformats.org/officeDocument/2006/relationships/presProps" Target="presProps.xml" Id="rId39" /><Relationship Type="http://schemas.openxmlformats.org/officeDocument/2006/relationships/slide" Target="slides/slide6.xml" Id="rId21" /><Relationship Type="http://schemas.openxmlformats.org/officeDocument/2006/relationships/slide" Target="slides/slide19.xml" Id="rId34" /><Relationship Type="http://schemas.openxmlformats.org/officeDocument/2006/relationships/tableStyles" Target="tableStyles.xml" Id="rId42" /><Relationship Type="http://schemas.openxmlformats.org/officeDocument/2006/relationships/slideMaster" Target="slideMasters/slideMaster4.xml" Id="rId7" /><Relationship Type="http://schemas.openxmlformats.org/officeDocument/2006/relationships/customXml" Target="../customXml/item2.xml" Id="rId2" /><Relationship Type="http://schemas.openxmlformats.org/officeDocument/2006/relationships/slide" Target="slides/slide1.xml" Id="rId16" /><Relationship Type="http://schemas.openxmlformats.org/officeDocument/2006/relationships/slide" Target="slides/slide5.xml" Id="rId20" /><Relationship Type="http://schemas.openxmlformats.org/officeDocument/2006/relationships/slide" Target="slides/slide14.xml" Id="rId29" /><Relationship Type="http://schemas.openxmlformats.org/officeDocument/2006/relationships/theme" Target="theme/theme1.xml" Id="rId41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3.xml" Id="rId6" /><Relationship Type="http://schemas.openxmlformats.org/officeDocument/2006/relationships/slideMaster" Target="slideMasters/slideMaster8.xml" Id="rId11" /><Relationship Type="http://schemas.openxmlformats.org/officeDocument/2006/relationships/slide" Target="slides/slide9.xml" Id="rId24" /><Relationship Type="http://schemas.openxmlformats.org/officeDocument/2006/relationships/slide" Target="slides/slide17.xml" Id="rId32" /><Relationship Type="http://schemas.openxmlformats.org/officeDocument/2006/relationships/tags" Target="tags/tag1.xml" Id="rId37" /><Relationship Type="http://schemas.openxmlformats.org/officeDocument/2006/relationships/viewProps" Target="viewProps.xml" Id="rId40" /><Relationship Type="http://schemas.openxmlformats.org/officeDocument/2006/relationships/slideMaster" Target="slideMasters/slideMaster2.xml" Id="rId5" /><Relationship Type="http://schemas.openxmlformats.org/officeDocument/2006/relationships/slideMaster" Target="slideMasters/slideMaster12.xml" Id="rId15" /><Relationship Type="http://schemas.openxmlformats.org/officeDocument/2006/relationships/slide" Target="slides/slide8.xml" Id="rId23" /><Relationship Type="http://schemas.openxmlformats.org/officeDocument/2006/relationships/slide" Target="slides/slide13.xml" Id="rId28" /><Relationship Type="http://schemas.openxmlformats.org/officeDocument/2006/relationships/handoutMaster" Target="handoutMasters/handoutMaster1.xml" Id="rId36" /><Relationship Type="http://schemas.openxmlformats.org/officeDocument/2006/relationships/slideMaster" Target="slideMasters/slideMaster7.xml" Id="rId10" /><Relationship Type="http://schemas.openxmlformats.org/officeDocument/2006/relationships/slide" Target="slides/slide4.xml" Id="rId19" /><Relationship Type="http://schemas.openxmlformats.org/officeDocument/2006/relationships/slide" Target="slides/slide16.xml" Id="rId31" /><Relationship Type="http://schemas.microsoft.com/office/2015/10/relationships/revisionInfo" Target="revisionInfo.xml" Id="rId44" /><Relationship Type="http://schemas.openxmlformats.org/officeDocument/2006/relationships/slideMaster" Target="slideMasters/slideMaster1.xml" Id="rId4" /><Relationship Type="http://schemas.openxmlformats.org/officeDocument/2006/relationships/slideMaster" Target="slideMasters/slideMaster6.xml" Id="rId9" /><Relationship Type="http://schemas.openxmlformats.org/officeDocument/2006/relationships/slideMaster" Target="slideMasters/slideMaster11.xml" Id="rId14" /><Relationship Type="http://schemas.openxmlformats.org/officeDocument/2006/relationships/slide" Target="slides/slide7.xml" Id="rId22" /><Relationship Type="http://schemas.openxmlformats.org/officeDocument/2006/relationships/slide" Target="slides/slide12.xml" Id="rId27" /><Relationship Type="http://schemas.openxmlformats.org/officeDocument/2006/relationships/slide" Target="slides/slide15.xml" Id="rId30" /><Relationship Type="http://schemas.openxmlformats.org/officeDocument/2006/relationships/notesMaster" Target="notesMasters/notesMaster1.xml" Id="rId35" /><Relationship Type="http://schemas.openxmlformats.org/officeDocument/2006/relationships/slideMaster" Target="slideMasters/slideMaster5.xml" Id="rId8" /><Relationship Type="http://schemas.openxmlformats.org/officeDocument/2006/relationships/customXml" Target="../customXml/item3.xml" Id="rId3" /><Relationship Type="http://schemas.openxmlformats.org/officeDocument/2006/relationships/slideMaster" Target="slideMasters/slideMaster9.xml" Id="rId12" /><Relationship Type="http://schemas.openxmlformats.org/officeDocument/2006/relationships/slide" Target="slides/slide2.xml" Id="rId17" /><Relationship Type="http://schemas.openxmlformats.org/officeDocument/2006/relationships/slide" Target="slides/slide10.xml" Id="rId25" /><Relationship Type="http://schemas.openxmlformats.org/officeDocument/2006/relationships/slide" Target="slides/slide18.xml" Id="rId33" /><Relationship Type="http://schemas.openxmlformats.org/officeDocument/2006/relationships/commentAuthors" Target="commentAuthors.xml" Id="rId38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5/13/2019 10:10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5/13/2019 10:10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5/13/2019 10:10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jpg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_Ph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7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115" y="479775"/>
            <a:ext cx="1252817" cy="269191"/>
          </a:xfrm>
          <a:prstGeom prst="rect">
            <a:avLst/>
          </a:prstGeom>
        </p:spPr>
      </p:pic>
      <p:pic>
        <p:nvPicPr>
          <p:cNvPr id="6" name="Picture 2" descr="http://umad.com/img/2015/8/light-gradient-wallpaper-414-463-hd-wallpapers.jpg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-1" y="-1"/>
            <a:ext cx="12436475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6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accent 3 colo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7130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2010511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86892694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750428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33163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782037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04390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20918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14713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0209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7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1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8658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1135705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9C40-7ED1-4034-947E-783F823E1E1B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38F-B955-46B1-93CD-63A17045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47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719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892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10" indent="0">
              <a:buNone/>
              <a:defRPr/>
            </a:lvl3pPr>
            <a:lvl4pPr marL="457018" indent="0">
              <a:buNone/>
              <a:defRPr/>
            </a:lvl4pPr>
            <a:lvl5pPr marL="6855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99723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60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1" y="1212853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469" indent="0">
              <a:buNone/>
              <a:defRPr/>
            </a:lvl3pPr>
            <a:lvl4pPr marL="456937" indent="0">
              <a:buNone/>
              <a:defRPr/>
            </a:lvl4pPr>
            <a:lvl5pPr marL="68540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35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Accent Colo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4"/>
            <a:ext cx="11887200" cy="1831975"/>
          </a:xfrm>
          <a:noFill/>
        </p:spPr>
        <p:txBody>
          <a:bodyPr tIns="91440" bIns="91440" anchor="t" anchorCtr="0"/>
          <a:lstStyle>
            <a:lvl1pPr algn="l" defTabSz="914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3" b="0" kern="1200" cap="none" spc="-98" baseline="0" dirty="0">
                <a:ln w="3175">
                  <a:noFill/>
                </a:ln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416548" y="6170377"/>
            <a:ext cx="1554790" cy="3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7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640" y="1212851"/>
            <a:ext cx="11889564" cy="205902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28000" indent="0">
              <a:buNone/>
              <a:defRPr sz="1959"/>
            </a:lvl2pPr>
            <a:lvl3pPr marL="219342" indent="0">
              <a:buNone/>
              <a:defRPr sz="1959"/>
            </a:lvl3pPr>
            <a:lvl4pPr marL="466684" indent="0">
              <a:buNone/>
              <a:defRPr sz="1763"/>
            </a:lvl4pPr>
            <a:lvl5pPr marL="724913" indent="0">
              <a:buNone/>
              <a:defRPr sz="176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6223" y="6562767"/>
            <a:ext cx="563832" cy="1412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9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pPr defTabSz="932563"/>
            <a:fld id="{AFD80C93-DCA8-40F0-BCEE-92802E69A74F}" type="slidenum">
              <a:rPr lang="en-US" smtClean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rPr>
              <a:pPr defTabSz="932563"/>
              <a:t>‹#›</a:t>
            </a:fld>
            <a:endParaRPr lang="en-US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96528599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8" y="1212851"/>
            <a:ext cx="5488766" cy="253437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28000" indent="0">
              <a:buNone/>
              <a:defRPr sz="1959"/>
            </a:lvl2pPr>
            <a:lvl3pPr marL="219342" indent="0">
              <a:buNone/>
              <a:defRPr sz="1959"/>
            </a:lvl3pPr>
            <a:lvl4pPr marL="466684" indent="0">
              <a:buNone/>
              <a:defRPr sz="1763"/>
            </a:lvl4pPr>
            <a:lvl5pPr marL="724913" indent="0">
              <a:buNone/>
              <a:defRPr sz="176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6223" y="6562767"/>
            <a:ext cx="563832" cy="1412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9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pPr defTabSz="932563"/>
            <a:fld id="{AFD80C93-DCA8-40F0-BCEE-92802E69A74F}" type="slidenum">
              <a:rPr lang="en-US" smtClean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rPr>
              <a:pPr defTabSz="932563"/>
              <a:t>‹#›</a:t>
            </a:fld>
            <a:endParaRPr lang="en-US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85560771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6223" y="6562767"/>
            <a:ext cx="563832" cy="1412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9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pPr defTabSz="932563"/>
            <a:fld id="{AFD80C93-DCA8-40F0-BCEE-92802E69A74F}" type="slidenum">
              <a:rPr lang="en-US" smtClean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rPr>
              <a:pPr defTabSz="932563"/>
              <a:t>‹#›</a:t>
            </a:fld>
            <a:endParaRPr lang="en-US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88739527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6223" y="6562767"/>
            <a:ext cx="563832" cy="1412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9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pPr defTabSz="932563"/>
            <a:fld id="{AFD80C93-DCA8-40F0-BCEE-92802E69A74F}" type="slidenum">
              <a:rPr lang="en-US" smtClean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rPr>
              <a:pPr defTabSz="932563"/>
              <a:t>‹#›</a:t>
            </a:fld>
            <a:endParaRPr lang="en-US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6178338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2345736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6223" y="6562767"/>
            <a:ext cx="563832" cy="1412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563"/>
            <a:fld id="{AFD80C93-DCA8-40F0-BCEE-92802E69A74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32563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64717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504134"/>
            <a:ext cx="11375536" cy="1243058"/>
          </a:xfrm>
        </p:spPr>
        <p:txBody>
          <a:bodyPr anchor="b" anchorCtr="0"/>
          <a:lstStyle>
            <a:lvl1pPr>
              <a:defRPr sz="8799" spc="-300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65138" y="2769691"/>
            <a:ext cx="11375536" cy="72757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336011" indent="0">
              <a:buNone/>
              <a:defRPr/>
            </a:lvl2pPr>
            <a:lvl3pPr marL="560019" indent="0">
              <a:buNone/>
              <a:defRPr/>
            </a:lvl3pPr>
            <a:lvl4pPr marL="784028" indent="0">
              <a:buNone/>
              <a:defRPr/>
            </a:lvl4pPr>
            <a:lvl5pPr marL="1008036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894485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661" y="2875736"/>
            <a:ext cx="11375536" cy="1243058"/>
          </a:xfrm>
        </p:spPr>
        <p:txBody>
          <a:bodyPr anchor="b" anchorCtr="0"/>
          <a:lstStyle>
            <a:lvl1pPr>
              <a:defRPr sz="8973" spc="-306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581104293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322138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2228302"/>
          </a:xfrm>
        </p:spPr>
        <p:txBody>
          <a:bodyPr>
            <a:spAutoFit/>
          </a:bodyPr>
          <a:lstStyle>
            <a:lvl3pPr>
              <a:defRPr sz="2352"/>
            </a:lvl3pPr>
            <a:lvl4pPr>
              <a:defRPr sz="1959"/>
            </a:lvl4pPr>
            <a:lvl5pPr>
              <a:defRPr sz="195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6223" y="6562767"/>
            <a:ext cx="563832" cy="1412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9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pPr defTabSz="932563"/>
            <a:fld id="{AFD80C93-DCA8-40F0-BCEE-92802E69A74F}" type="slidenum">
              <a:rPr lang="en-US" smtClean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</a:rPr>
              <a:pPr defTabSz="932563"/>
              <a:t>‹#›</a:t>
            </a:fld>
            <a:endParaRPr lang="en-US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7807807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7C26303F-DBDB-4BDE-A840-14F8CF3B02A3}" type="datetimeFigureOut">
              <a:rPr lang="en-US">
                <a:solidFill>
                  <a:srgbClr val="505050"/>
                </a:solidFill>
              </a:rPr>
              <a:pPr/>
              <a:t>5/13/2019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505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F8F6F00C-8111-4B9D-B77B-E6B193A8B74A}" type="slidenum">
              <a:rPr lang="en-US">
                <a:solidFill>
                  <a:srgbClr val="505050"/>
                </a:solidFill>
              </a:rPr>
              <a:pPr/>
              <a:t>‹#›</a:t>
            </a:fld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191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6"/>
          <p:cNvSpPr txBox="1">
            <a:spLocks/>
          </p:cNvSpPr>
          <p:nvPr userDrawn="1"/>
        </p:nvSpPr>
        <p:spPr>
          <a:xfrm>
            <a:off x="113774" y="6610996"/>
            <a:ext cx="2642752" cy="332193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6" spc="20" dirty="0">
                <a:solidFill>
                  <a:prstClr val="white">
                    <a:alpha val="60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CONFIDENTIAL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6125208" y="638203"/>
            <a:ext cx="18606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1" name="Title 1"/>
          <p:cNvSpPr>
            <a:spLocks noGrp="1"/>
          </p:cNvSpPr>
          <p:nvPr>
            <p:ph type="title" hasCustomPrompt="1"/>
          </p:nvPr>
        </p:nvSpPr>
        <p:spPr>
          <a:xfrm>
            <a:off x="0" y="321699"/>
            <a:ext cx="12436475" cy="166107"/>
          </a:xfrm>
          <a:prstGeom prst="rect">
            <a:avLst/>
          </a:prstGeom>
        </p:spPr>
        <p:txBody>
          <a:bodyPr/>
          <a:lstStyle>
            <a:lvl1pPr algn="ctr">
              <a:defRPr sz="1122" spc="306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6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11920"/>
            <a:ext cx="12436475" cy="438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36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Page Title Here</a:t>
            </a:r>
          </a:p>
        </p:txBody>
      </p:sp>
      <p:sp>
        <p:nvSpPr>
          <p:cNvPr id="45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1318699" y="1745776"/>
            <a:ext cx="4175663" cy="402674"/>
          </a:xfrm>
          <a:prstGeom prst="rect">
            <a:avLst/>
          </a:prstGeom>
        </p:spPr>
        <p:txBody>
          <a:bodyPr vert="horz"/>
          <a:lstStyle>
            <a:lvl1pPr marL="0" marR="0" indent="0" algn="l" defTabSz="932597" rtl="0" eaLnBrk="1" fontAlgn="auto" latinLnBrk="0" hangingPunct="1">
              <a:lnSpc>
                <a:spcPts val="1734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28" spc="102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6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1318699" y="2031244"/>
            <a:ext cx="4175663" cy="1005403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1632"/>
              </a:lnSpc>
              <a:spcBef>
                <a:spcPts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 sz="1428" baseline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32597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98895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65193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The European languages are members of the same family. Their separate existence is a myth. For science, music, sport. Lorem ipsum text lorem ipsum text.</a:t>
            </a:r>
          </a:p>
        </p:txBody>
      </p:sp>
      <p:sp>
        <p:nvSpPr>
          <p:cNvPr id="47" name="Vertical Text Placeholder 2"/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318699" y="3201444"/>
            <a:ext cx="4175663" cy="402674"/>
          </a:xfrm>
          <a:prstGeom prst="rect">
            <a:avLst/>
          </a:prstGeom>
        </p:spPr>
        <p:txBody>
          <a:bodyPr vert="horz"/>
          <a:lstStyle>
            <a:lvl1pPr marL="0" marR="0" indent="0" algn="l" defTabSz="932597" rtl="0" eaLnBrk="1" fontAlgn="auto" latinLnBrk="0" hangingPunct="1">
              <a:lnSpc>
                <a:spcPts val="1734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28" spc="102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4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318699" y="3487077"/>
            <a:ext cx="4175663" cy="1005403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1632"/>
              </a:lnSpc>
              <a:spcBef>
                <a:spcPts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 sz="1428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32597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98895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65193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The European languages are members of the same family. Their separate existence is a myth. For science, music, sport. Lorem ipsum text lorem ipsum text.</a:t>
            </a:r>
          </a:p>
        </p:txBody>
      </p:sp>
      <p:sp>
        <p:nvSpPr>
          <p:cNvPr id="65" name="Vertical Text Placeholder 2"/>
          <p:cNvSpPr>
            <a:spLocks noGrp="1"/>
          </p:cNvSpPr>
          <p:nvPr>
            <p:ph type="body" orient="vert" sz="quarter" idx="16" hasCustomPrompt="1"/>
          </p:nvPr>
        </p:nvSpPr>
        <p:spPr>
          <a:xfrm>
            <a:off x="1318699" y="4644473"/>
            <a:ext cx="4175663" cy="402674"/>
          </a:xfrm>
          <a:prstGeom prst="rect">
            <a:avLst/>
          </a:prstGeom>
        </p:spPr>
        <p:txBody>
          <a:bodyPr vert="horz"/>
          <a:lstStyle>
            <a:lvl1pPr marL="0" marR="0" indent="0" algn="l" defTabSz="932597" rtl="0" eaLnBrk="1" fontAlgn="auto" latinLnBrk="0" hangingPunct="1">
              <a:lnSpc>
                <a:spcPts val="1734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28" spc="102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6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318699" y="4937878"/>
            <a:ext cx="4175663" cy="1005403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1632"/>
              </a:lnSpc>
              <a:spcBef>
                <a:spcPts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 sz="1428" baseline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32597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98895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65193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The European languages are members of the same family. Their separate existence is a myth. For science, music, sport. Lorem ipsum text lorem ipsum text.</a:t>
            </a:r>
          </a:p>
        </p:txBody>
      </p:sp>
      <p:sp>
        <p:nvSpPr>
          <p:cNvPr id="67" name="Vertical Text Placeholder 2"/>
          <p:cNvSpPr>
            <a:spLocks noGrp="1"/>
          </p:cNvSpPr>
          <p:nvPr>
            <p:ph type="body" orient="vert" sz="quarter" idx="18" hasCustomPrompt="1"/>
          </p:nvPr>
        </p:nvSpPr>
        <p:spPr>
          <a:xfrm>
            <a:off x="6705622" y="1745776"/>
            <a:ext cx="4175663" cy="402674"/>
          </a:xfrm>
          <a:prstGeom prst="rect">
            <a:avLst/>
          </a:prstGeom>
        </p:spPr>
        <p:txBody>
          <a:bodyPr vert="horz"/>
          <a:lstStyle>
            <a:lvl1pPr marL="0" marR="0" indent="0" algn="l" defTabSz="932597" rtl="0" eaLnBrk="1" fontAlgn="auto" latinLnBrk="0" hangingPunct="1">
              <a:lnSpc>
                <a:spcPts val="1734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28" spc="102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8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6705622" y="2031244"/>
            <a:ext cx="4175663" cy="1005403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1632"/>
              </a:lnSpc>
              <a:spcBef>
                <a:spcPts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 sz="1428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32597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98895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65193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The European languages are members of the same family. Their separate existence is a myth. For science, music, sport. Lorem ipsum text lorem ipsum text.</a:t>
            </a:r>
          </a:p>
        </p:txBody>
      </p:sp>
      <p:sp>
        <p:nvSpPr>
          <p:cNvPr id="69" name="Vertical Text Placeholder 2"/>
          <p:cNvSpPr>
            <a:spLocks noGrp="1"/>
          </p:cNvSpPr>
          <p:nvPr>
            <p:ph type="body" orient="vert" sz="quarter" idx="20" hasCustomPrompt="1"/>
          </p:nvPr>
        </p:nvSpPr>
        <p:spPr>
          <a:xfrm>
            <a:off x="6705622" y="3201444"/>
            <a:ext cx="4175663" cy="402674"/>
          </a:xfrm>
          <a:prstGeom prst="rect">
            <a:avLst/>
          </a:prstGeom>
        </p:spPr>
        <p:txBody>
          <a:bodyPr vert="horz"/>
          <a:lstStyle>
            <a:lvl1pPr marL="0" marR="0" indent="0" algn="l" defTabSz="932597" rtl="0" eaLnBrk="1" fontAlgn="auto" latinLnBrk="0" hangingPunct="1">
              <a:lnSpc>
                <a:spcPts val="1734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28" spc="102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0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6705622" y="3487077"/>
            <a:ext cx="4175663" cy="1005403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1632"/>
              </a:lnSpc>
              <a:spcBef>
                <a:spcPts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 sz="1428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32597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98895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65193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The European languages are members of the same family. Their separate existence is a myth. For science, music, sport. Lorem ipsum text lorem ipsum text.</a:t>
            </a:r>
          </a:p>
        </p:txBody>
      </p:sp>
      <p:sp>
        <p:nvSpPr>
          <p:cNvPr id="71" name="Vertical Text Placeholder 2"/>
          <p:cNvSpPr>
            <a:spLocks noGrp="1"/>
          </p:cNvSpPr>
          <p:nvPr>
            <p:ph type="body" orient="vert" sz="quarter" idx="22" hasCustomPrompt="1"/>
          </p:nvPr>
        </p:nvSpPr>
        <p:spPr>
          <a:xfrm>
            <a:off x="6705622" y="4644473"/>
            <a:ext cx="4175663" cy="402674"/>
          </a:xfrm>
          <a:prstGeom prst="rect">
            <a:avLst/>
          </a:prstGeom>
        </p:spPr>
        <p:txBody>
          <a:bodyPr vert="horz"/>
          <a:lstStyle>
            <a:lvl1pPr marL="0" marR="0" indent="0" algn="l" defTabSz="932597" rtl="0" eaLnBrk="1" fontAlgn="auto" latinLnBrk="0" hangingPunct="1">
              <a:lnSpc>
                <a:spcPts val="1734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28" spc="102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defRPr sz="1122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2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6705622" y="4937878"/>
            <a:ext cx="4175663" cy="1005403"/>
          </a:xfrm>
          <a:prstGeom prst="rect">
            <a:avLst/>
          </a:prstGeom>
        </p:spPr>
        <p:txBody>
          <a:bodyPr/>
          <a:lstStyle>
            <a:lvl1pPr marL="0" marR="0" indent="0" algn="l" defTabSz="932597" rtl="0" eaLnBrk="1" fontAlgn="auto" latinLnBrk="0" hangingPunct="1">
              <a:lnSpc>
                <a:spcPts val="1632"/>
              </a:lnSpc>
              <a:spcBef>
                <a:spcPts val="0"/>
              </a:spcBef>
              <a:spcAft>
                <a:spcPts val="1836"/>
              </a:spcAft>
              <a:buClrTx/>
              <a:buSzTx/>
              <a:buFontTx/>
              <a:buNone/>
              <a:tabLst/>
              <a:defRPr sz="1428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32597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98895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65193" indent="0">
              <a:buFontTx/>
              <a:buNone/>
              <a:defRPr sz="1224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The European languages are members of the same family. Their separate existence is a myth. For science, music, sport. Lorem ipsum text lorem ipsum text.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1347" y="6606417"/>
            <a:ext cx="1428718" cy="33219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r">
              <a:defRPr lang="en-US" sz="1020" spc="20" smtClean="0">
                <a:solidFill>
                  <a:prstClr val="white">
                    <a:alpha val="60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F1323F40-5DA8-449B-85D3-1438A492E19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7901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1347" y="6602816"/>
            <a:ext cx="1428718" cy="33219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r">
              <a:defRPr lang="en-US" sz="765" spc="20" smtClean="0">
                <a:solidFill>
                  <a:prstClr val="white">
                    <a:alpha val="60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F1323F40-5DA8-449B-85D3-1438A492E19B}" type="slidenum">
              <a:rPr/>
              <a:pPr/>
              <a:t>‹#›</a:t>
            </a:fld>
            <a:endParaRPr dirty="0"/>
          </a:p>
        </p:txBody>
      </p:sp>
      <p:sp>
        <p:nvSpPr>
          <p:cNvPr id="3" name="Footer Placeholder 6"/>
          <p:cNvSpPr txBox="1">
            <a:spLocks/>
          </p:cNvSpPr>
          <p:nvPr userDrawn="1"/>
        </p:nvSpPr>
        <p:spPr>
          <a:xfrm>
            <a:off x="113774" y="6610996"/>
            <a:ext cx="2642752" cy="332193"/>
          </a:xfrm>
          <a:prstGeom prst="rect">
            <a:avLst/>
          </a:prstGeom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16" spc="20" dirty="0">
                <a:solidFill>
                  <a:prstClr val="white">
                    <a:alpha val="60000"/>
                  </a:prst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9408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_Option 1_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0" y="0"/>
            <a:ext cx="12429295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507" y="2125677"/>
            <a:ext cx="6408931" cy="3566160"/>
          </a:xfrm>
          <a:prstGeom prst="rect">
            <a:avLst/>
          </a:prstGeom>
          <a:solidFill>
            <a:srgbClr val="0078D7">
              <a:alpha val="9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109719" rIns="137148" bIns="109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26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7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479026"/>
            <a:ext cx="1252817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3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526804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163" y="481617"/>
            <a:ext cx="1752600" cy="1625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3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59309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9461601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03110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6268530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65795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57797680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80019943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54731693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331793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mad.com/img/2015/8/light-gradient-wallpaper-414-463-hd-wallpapers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-1" y="-1"/>
            <a:ext cx="12436475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75396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46499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620451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051665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410796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183264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04952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0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88381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356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574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13" indent="0">
              <a:buNone/>
              <a:defRPr/>
            </a:lvl3pPr>
            <a:lvl4pPr marL="457024" indent="0">
              <a:buNone/>
              <a:defRPr/>
            </a:lvl4pPr>
            <a:lvl5pPr marL="68553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307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577389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29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31093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1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459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3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8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18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200924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018473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27820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2888"/>
            <a:ext cx="11856403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0"/>
            <a:ext cx="3288506" cy="7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58739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42587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143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3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48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923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0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75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5888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 bwMode="gray">
      <p:bgPr>
        <a:solidFill>
          <a:srgbClr val="DE5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71584"/>
            <a:ext cx="11889566" cy="963720"/>
          </a:xfrm>
        </p:spPr>
        <p:txBody>
          <a:bodyPr anchor="b" anchorCtr="0"/>
          <a:lstStyle>
            <a:lvl1pPr>
              <a:defRPr sz="306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196140"/>
            <a:ext cx="12436475" cy="68326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2530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bg bwMode="gray"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274320" y="171584"/>
            <a:ext cx="11889566" cy="963720"/>
          </a:xfrm>
        </p:spPr>
        <p:txBody>
          <a:bodyPr anchor="b" anchorCtr="0"/>
          <a:lstStyle>
            <a:lvl1pPr>
              <a:defRPr sz="306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196140"/>
            <a:ext cx="12436475" cy="68326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9759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996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Option 1_Ph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7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115" y="479775"/>
            <a:ext cx="1252817" cy="269191"/>
          </a:xfrm>
          <a:prstGeom prst="rect">
            <a:avLst/>
          </a:prstGeom>
        </p:spPr>
      </p:pic>
      <p:pic>
        <p:nvPicPr>
          <p:cNvPr id="6" name="Picture 2" descr="http://umad.com/img/2015/8/light-gradient-wallpaper-414-463-hd-wallpapers.jpg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-1" y="-1"/>
            <a:ext cx="12436475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9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55008" y="1861969"/>
            <a:ext cx="10726460" cy="3835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075057"/>
            <a:ext cx="12436475" cy="97200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</p:spTree>
    <p:extLst>
      <p:ext uri="{BB962C8B-B14F-4D97-AF65-F5344CB8AC3E}">
        <p14:creationId xmlns:p14="http://schemas.microsoft.com/office/powerpoint/2010/main" val="3672129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638" y="1212850"/>
            <a:ext cx="11889565" cy="2025170"/>
          </a:xfrm>
        </p:spPr>
        <p:txBody>
          <a:bodyPr wrap="square">
            <a:spAutoFit/>
          </a:bodyPr>
          <a:lstStyle>
            <a:lvl1pPr marL="341247" indent="-341247">
              <a:buClr>
                <a:schemeClr val="tx2"/>
              </a:buClr>
              <a:defRPr sz="35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72978" indent="-230143">
              <a:buClr>
                <a:srgbClr val="525252"/>
              </a:buClr>
              <a:defRPr>
                <a:solidFill>
                  <a:srgbClr val="525252"/>
                </a:solidFill>
              </a:defRPr>
            </a:lvl2pPr>
            <a:lvl3pPr marL="736459" indent="-165069">
              <a:buClr>
                <a:srgbClr val="525252"/>
              </a:buClr>
              <a:defRPr>
                <a:solidFill>
                  <a:srgbClr val="525252"/>
                </a:solidFill>
              </a:defRPr>
            </a:lvl3pPr>
            <a:lvl4pPr marL="968189" indent="-168243">
              <a:buClr>
                <a:srgbClr val="525252"/>
              </a:buClr>
              <a:defRPr>
                <a:solidFill>
                  <a:srgbClr val="525252"/>
                </a:solidFill>
              </a:defRPr>
            </a:lvl4pPr>
            <a:lvl5pPr marL="1201507" indent="-173005">
              <a:buClr>
                <a:srgbClr val="525252"/>
              </a:buClr>
              <a:defRPr>
                <a:solidFill>
                  <a:srgbClr val="5252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198" y="6740609"/>
            <a:ext cx="2408237" cy="25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49"/>
              <a:t>Microsoft Confidential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921" y="6491313"/>
            <a:ext cx="1085714" cy="4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6538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996898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_Ph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7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115" y="479775"/>
            <a:ext cx="1252817" cy="269191"/>
          </a:xfrm>
          <a:prstGeom prst="rect">
            <a:avLst/>
          </a:prstGeom>
        </p:spPr>
      </p:pic>
      <p:pic>
        <p:nvPicPr>
          <p:cNvPr id="6" name="Picture 2" descr="http://umad.com/img/2015/8/light-gradient-wallpaper-414-463-hd-wallpapers.jpg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-1" y="-1"/>
            <a:ext cx="12436475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6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_Ph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7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909"/>
            <a:ext cx="1252817" cy="269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675" y="6352549"/>
            <a:ext cx="1752600" cy="1625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" y="1662"/>
            <a:ext cx="12434400" cy="69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3954457"/>
            <a:ext cx="6399213" cy="1830388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82295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4762"/>
            <a:ext cx="1256648" cy="27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3954457"/>
            <a:ext cx="6399213" cy="1830388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82295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solidFill>
                  <a:srgbClr val="0078D7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4762"/>
            <a:ext cx="1256648" cy="270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162" y="481617"/>
            <a:ext cx="1752600" cy="1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9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99483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5232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677962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ccent 3 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263458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/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0773811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798607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accent 3 colo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96539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251521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65763958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732194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mad.com/img/2015/8/light-gradient-wallpaper-414-463-hd-wallpapers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-1" y="-1"/>
            <a:ext cx="12436475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2312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04032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2888"/>
            <a:ext cx="11856403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0"/>
            <a:ext cx="3288506" cy="7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55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_Option 1_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0" y="0"/>
            <a:ext cx="12429295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507" y="2125677"/>
            <a:ext cx="6408931" cy="3566160"/>
          </a:xfrm>
          <a:prstGeom prst="rect">
            <a:avLst/>
          </a:prstGeom>
          <a:solidFill>
            <a:srgbClr val="0078D7">
              <a:alpha val="9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109719" rIns="137148" bIns="109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26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7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479026"/>
            <a:ext cx="1252817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37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8438" y="1212850"/>
            <a:ext cx="5562601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bg1"/>
              </a:buClr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064" indent="-233150">
              <a:buClr>
                <a:schemeClr val="bg1"/>
              </a:buClr>
              <a:defRPr sz="2400"/>
            </a:lvl2pPr>
            <a:lvl3pPr marL="699450" indent="-168387">
              <a:buClr>
                <a:schemeClr val="bg1"/>
              </a:buClr>
              <a:tabLst/>
              <a:defRPr sz="2000"/>
            </a:lvl3pPr>
            <a:lvl4pPr marL="880789" indent="-181339">
              <a:buClr>
                <a:schemeClr val="bg1"/>
              </a:buClr>
              <a:defRPr/>
            </a:lvl4pPr>
            <a:lvl5pPr marL="1049175" indent="-168387">
              <a:buClr>
                <a:schemeClr val="bg1"/>
              </a:buClr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99237" y="1212850"/>
            <a:ext cx="5562601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bg1"/>
              </a:buClr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064" indent="-233150">
              <a:buClr>
                <a:schemeClr val="bg1"/>
              </a:buClr>
              <a:defRPr sz="2400"/>
            </a:lvl2pPr>
            <a:lvl3pPr marL="699450" indent="-168387">
              <a:buClr>
                <a:schemeClr val="bg1"/>
              </a:buClr>
              <a:tabLst/>
              <a:defRPr sz="2000"/>
            </a:lvl3pPr>
            <a:lvl4pPr marL="880789" indent="-181339">
              <a:buClr>
                <a:schemeClr val="bg1"/>
              </a:buClr>
              <a:defRPr/>
            </a:lvl4pPr>
            <a:lvl5pPr marL="1049175" indent="-168387">
              <a:buClr>
                <a:schemeClr val="bg1"/>
              </a:buClr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198" y="6740609"/>
            <a:ext cx="2408237" cy="25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49"/>
              <a:t>Microsoft Confidential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921" y="6491313"/>
            <a:ext cx="1085714" cy="4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67955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AF41-EEED-43C2-8F0E-B8E768B0BCE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F6254-8436-423A-BA19-3504CF59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776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979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992075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3411336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45068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530225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7FF246-FF13-4685-82A3-1EE6EA0D07D9}"/>
              </a:ext>
            </a:extLst>
          </p:cNvPr>
          <p:cNvSpPr/>
          <p:nvPr userDrawn="1"/>
        </p:nvSpPr>
        <p:spPr bwMode="auto">
          <a:xfrm>
            <a:off x="0" y="0"/>
            <a:ext cx="12436475" cy="1211263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367340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092093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_Ph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7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4040">
                      <a:srgbClr val="525252"/>
                    </a:gs>
                    <a:gs pos="17000">
                      <a:srgbClr val="52525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909"/>
            <a:ext cx="1252817" cy="269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675" y="6352549"/>
            <a:ext cx="1752600" cy="1625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" y="1662"/>
            <a:ext cx="12434400" cy="69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3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695097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30606673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48054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3072531"/>
            <a:ext cx="5486399" cy="849463"/>
          </a:xfrm>
        </p:spPr>
        <p:txBody>
          <a:bodyPr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16677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1315" y="0"/>
            <a:ext cx="699516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360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70318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12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942971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7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053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066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163" y="481617"/>
            <a:ext cx="1752600" cy="1625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3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8ACA-2A94-4DB5-BF2F-D7CA59D45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163" y="1144588"/>
            <a:ext cx="9328150" cy="24352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7D6B0-D32D-4EDB-A87C-05DAA2DBF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163" y="3673475"/>
            <a:ext cx="9328150" cy="16891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1175771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xfrm>
            <a:off x="274640" y="1212851"/>
            <a:ext cx="11887198" cy="2181366"/>
          </a:xfrm>
          <a:prstGeom prst="rect">
            <a:avLst/>
          </a:prstGeom>
        </p:spPr>
        <p:txBody>
          <a:bodyPr/>
          <a:lstStyle>
            <a:lvl1pPr>
              <a:defRPr sz="2448"/>
            </a:lvl1pPr>
            <a:lvl2pPr>
              <a:defRPr sz="2448"/>
            </a:lvl2pPr>
            <a:lvl3pPr>
              <a:defRPr sz="2448"/>
            </a:lvl3pPr>
            <a:lvl4pPr>
              <a:defRPr sz="2448"/>
            </a:lvl4pPr>
            <a:lvl5pPr>
              <a:defRPr sz="2448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212997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11265"/>
            <a:ext cx="9143936" cy="1828800"/>
          </a:xfrm>
          <a:noFill/>
        </p:spPr>
        <p:txBody>
          <a:bodyPr lIns="146304" tIns="91440" rIns="146304" bIns="91440" anchor="b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040064"/>
            <a:ext cx="9143937" cy="730183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639" y="3770247"/>
            <a:ext cx="9144000" cy="461665"/>
          </a:xfrm>
        </p:spPr>
        <p:txBody>
          <a:bodyPr/>
          <a:lstStyle>
            <a:lvl1pPr marL="0" indent="0">
              <a:buNone/>
              <a:defRPr lang="en-US" sz="2000" kern="1200" spc="0" baseline="0" dirty="0" smtClean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Optional (City, State or venue)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24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 (event nam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11265"/>
            <a:ext cx="9143936" cy="1828800"/>
          </a:xfrm>
          <a:noFill/>
        </p:spPr>
        <p:txBody>
          <a:bodyPr lIns="146304" tIns="91440" rIns="146304" bIns="91440" anchor="b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040064"/>
            <a:ext cx="9143937" cy="730183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639" y="3770247"/>
            <a:ext cx="9144000" cy="461665"/>
          </a:xfrm>
        </p:spPr>
        <p:txBody>
          <a:bodyPr/>
          <a:lstStyle>
            <a:lvl1pPr marL="0" indent="0">
              <a:buNone/>
              <a:defRPr lang="en-US" sz="2000" kern="1200" spc="0" baseline="0" dirty="0" smtClean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Optional (City, State or venue)</a:t>
            </a: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EBAC9708-68CA-44D6-976A-97774F005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91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14578-E275-4961-A38D-1C2E93048277}"/>
              </a:ext>
            </a:extLst>
          </p:cNvPr>
          <p:cNvSpPr/>
          <p:nvPr userDrawn="1"/>
        </p:nvSpPr>
        <p:spPr bwMode="auto">
          <a:xfrm>
            <a:off x="-1" y="1"/>
            <a:ext cx="12435840" cy="1318191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354923"/>
            <a:ext cx="9143936" cy="1371602"/>
          </a:xfrm>
          <a:noFill/>
        </p:spPr>
        <p:txBody>
          <a:bodyPr lIns="146304" tIns="91440" rIns="146304" bIns="91440" anchor="b" anchorCtr="0"/>
          <a:lstStyle>
            <a:lvl1pPr>
              <a:defRPr sz="47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MS logo gray - EMF">
            <a:extLst>
              <a:ext uri="{FF2B5EF4-FFF2-40B4-BE49-F238E27FC236}">
                <a16:creationId xmlns:a16="http://schemas.microsoft.com/office/drawing/2014/main" id="{1742C75C-7DF2-4C96-BCE1-4613ECEF89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4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354923"/>
            <a:ext cx="9143936" cy="1371602"/>
          </a:xfrm>
          <a:noFill/>
        </p:spPr>
        <p:txBody>
          <a:bodyPr lIns="146304" tIns="91440" rIns="146304" bIns="91440" anchor="b" anchorCtr="0"/>
          <a:lstStyle>
            <a:lvl1pPr>
              <a:defRPr sz="4799" spc="-100" baseline="0">
                <a:gradFill>
                  <a:gsLst>
                    <a:gs pos="79775">
                      <a:schemeClr val="tx2"/>
                    </a:gs>
                    <a:gs pos="62564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28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997B1A94-C3BF-4881-A253-D96F0C92E8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1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423516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3117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267570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251" marR="0" lvl="1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251" marR="0" lvl="2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251" marR="0" lvl="3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251" marR="0" lvl="4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353780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30" marR="0" lvl="1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30" marR="0" lvl="2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30" marR="0" lvl="3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30" marR="0" lvl="4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28365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326BC9-9749-4F3B-A1D5-3CC75CEAC7F1}"/>
              </a:ext>
            </a:extLst>
          </p:cNvPr>
          <p:cNvCxnSpPr/>
          <p:nvPr userDrawn="1"/>
        </p:nvCxnSpPr>
        <p:spPr>
          <a:xfrm>
            <a:off x="0" y="1287462"/>
            <a:ext cx="12436475" cy="0"/>
          </a:xfrm>
          <a:prstGeom prst="line">
            <a:avLst/>
          </a:prstGeom>
          <a:ln w="6350">
            <a:solidFill>
              <a:srgbClr val="969696">
                <a:alpha val="58000"/>
              </a:srgb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306007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326BC9-9749-4F3B-A1D5-3CC75CEAC7F1}"/>
              </a:ext>
            </a:extLst>
          </p:cNvPr>
          <p:cNvCxnSpPr/>
          <p:nvPr userDrawn="1"/>
        </p:nvCxnSpPr>
        <p:spPr>
          <a:xfrm>
            <a:off x="0" y="1592262"/>
            <a:ext cx="12436475" cy="0"/>
          </a:xfrm>
          <a:prstGeom prst="line">
            <a:avLst/>
          </a:prstGeom>
          <a:ln w="6350">
            <a:solidFill>
              <a:srgbClr val="969696">
                <a:alpha val="58000"/>
              </a:srgb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013003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852929"/>
            <a:ext cx="10056812" cy="84946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47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48227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852929"/>
            <a:ext cx="10056812" cy="84946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47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35876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853464"/>
            <a:ext cx="11887200" cy="794064"/>
          </a:xfrm>
          <a:noFill/>
        </p:spPr>
        <p:txBody>
          <a:bodyPr tIns="91440" bIns="91440" anchor="b" anchorCtr="0">
            <a:spAutoFit/>
          </a:bodyPr>
          <a:lstStyle>
            <a:lvl1pPr>
              <a:defRPr sz="4399" spc="-100" baseline="0">
                <a:gradFill>
                  <a:gsLst>
                    <a:gs pos="94757">
                      <a:schemeClr val="tx2"/>
                    </a:gs>
                    <a:gs pos="72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86924185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853081"/>
            <a:ext cx="11887200" cy="794064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43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9F023-EE4B-47F9-A2C8-4B5479702AE3}"/>
              </a:ext>
            </a:extLst>
          </p:cNvPr>
          <p:cNvSpPr/>
          <p:nvPr userDrawn="1"/>
        </p:nvSpPr>
        <p:spPr bwMode="auto">
          <a:xfrm>
            <a:off x="-1" y="1"/>
            <a:ext cx="12435840" cy="1318191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7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58743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quare Right Photo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3100231"/>
            <a:ext cx="4892040" cy="794064"/>
          </a:xfrm>
        </p:spPr>
        <p:txBody>
          <a:bodyPr wrap="square" anchor="ctr">
            <a:spAutoFit/>
          </a:bodyPr>
          <a:lstStyle>
            <a:lvl1pPr>
              <a:defRPr sz="43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F322EEE-9CF7-4E51-B284-D7884470CFB5}"/>
              </a:ext>
            </a:extLst>
          </p:cNvPr>
          <p:cNvSpPr txBox="1"/>
          <p:nvPr userDrawn="1"/>
        </p:nvSpPr>
        <p:spPr bwMode="white">
          <a:xfrm>
            <a:off x="417465" y="6696086"/>
            <a:ext cx="3909635" cy="1646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49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+mn-lt"/>
              </a:rPr>
              <a:t>MICROSOFT CONFIDENTIAL – SHARED UNDER NDA</a:t>
            </a:r>
          </a:p>
        </p:txBody>
      </p:sp>
    </p:spTree>
    <p:extLst>
      <p:ext uri="{BB962C8B-B14F-4D97-AF65-F5344CB8AC3E}">
        <p14:creationId xmlns:p14="http://schemas.microsoft.com/office/powerpoint/2010/main" val="774089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274137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28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99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701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3308835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05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02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9364663" y="6372904"/>
            <a:ext cx="2797175" cy="371475"/>
          </a:xfrm>
          <a:prstGeom prst="rect">
            <a:avLst/>
          </a:prstGeom>
        </p:spPr>
        <p:txBody>
          <a:bodyPr vert="horz" lIns="91440" tIns="45720" rIns="146304" bIns="45720" rtlCol="0" anchor="ctr"/>
          <a:lstStyle>
            <a:lvl1pPr marL="0" algn="r" defTabSz="932384" rtl="0" eaLnBrk="1" latinLnBrk="0" hangingPunct="1">
              <a:lnSpc>
                <a:spcPct val="90000"/>
              </a:lnSpc>
              <a:spcAft>
                <a:spcPts val="600"/>
              </a:spcAft>
              <a:defRPr lang="en-US" sz="2000" kern="1200" smtClean="0">
                <a:gradFill>
                  <a:gsLst>
                    <a:gs pos="2917">
                      <a:srgbClr val="D7D7D7"/>
                    </a:gs>
                    <a:gs pos="100000">
                      <a:srgbClr val="D7D7D7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pPr>
              <a:defRPr/>
            </a:pPr>
            <a:fld id="{461BA605-C888-4326-8417-118ADDBFD3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57992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924211"/>
            <a:ext cx="12436475" cy="171365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13" indent="0">
              <a:buNone/>
              <a:defRPr/>
            </a:lvl3pPr>
            <a:lvl4pPr marL="457024" indent="0">
              <a:buNone/>
              <a:defRPr/>
            </a:lvl4pPr>
            <a:lvl5pPr marL="68553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958566"/>
      </p:ext>
    </p:extLst>
  </p:cSld>
  <p:clrMapOvr>
    <a:masterClrMapping/>
  </p:clrMapOvr>
  <p:transition>
    <p:fade/>
  </p:transition>
  <p:hf hdr="0" ft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923743"/>
            <a:ext cx="12436475" cy="1713653"/>
          </a:xfrm>
        </p:spPr>
        <p:txBody>
          <a:bodyPr wrap="square">
            <a:spAutoFit/>
          </a:bodyPr>
          <a:lstStyle>
            <a:lvl1pPr>
              <a:defRPr sz="3198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7818514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933536"/>
            <a:ext cx="5486399" cy="1713653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8"/>
            </a:lvl1pPr>
            <a:lvl2pPr marL="0" indent="0">
              <a:buNone/>
              <a:defRPr sz="2000"/>
            </a:lvl2pPr>
            <a:lvl3pPr marL="231686" indent="0">
              <a:buNone/>
              <a:tabLst/>
              <a:defRPr sz="1598"/>
            </a:lvl3pPr>
            <a:lvl4pPr marL="460198" indent="0">
              <a:buNone/>
              <a:defRPr/>
            </a:lvl4pPr>
            <a:lvl5pPr marL="685537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950076" y="933536"/>
            <a:ext cx="5486399" cy="1713653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8"/>
            </a:lvl1pPr>
            <a:lvl2pPr marL="0" indent="0">
              <a:buNone/>
              <a:defRPr sz="2000"/>
            </a:lvl2pPr>
            <a:lvl3pPr marL="231686" indent="0">
              <a:buNone/>
              <a:tabLst/>
              <a:defRPr sz="1598"/>
            </a:lvl3pPr>
            <a:lvl4pPr marL="460198" indent="0">
              <a:buNone/>
              <a:defRPr/>
            </a:lvl4pPr>
            <a:lvl5pPr marL="685537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152820"/>
      </p:ext>
    </p:extLst>
  </p:cSld>
  <p:clrMapOvr>
    <a:masterClrMapping/>
  </p:clrMapOvr>
  <p:transition>
    <p:fade/>
  </p:transition>
  <p:hf hdr="0" ft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942861"/>
            <a:ext cx="5486399" cy="1713653"/>
          </a:xfrm>
        </p:spPr>
        <p:txBody>
          <a:bodyPr wrap="square">
            <a:spAutoFit/>
          </a:bodyPr>
          <a:lstStyle>
            <a:lvl1pPr marL="287227" indent="-287227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8"/>
            </a:lvl1pPr>
            <a:lvl2pPr marL="530962" indent="-233105">
              <a:defRPr sz="2000"/>
            </a:lvl2pPr>
            <a:lvl3pPr marL="699316" indent="-168355">
              <a:tabLst/>
              <a:defRPr sz="1598"/>
            </a:lvl3pPr>
            <a:lvl4pPr marL="880619" indent="-181305">
              <a:defRPr/>
            </a:lvl4pPr>
            <a:lvl5pPr marL="1048973" indent="-168355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950076" y="942861"/>
            <a:ext cx="5486399" cy="1713653"/>
          </a:xfrm>
        </p:spPr>
        <p:txBody>
          <a:bodyPr wrap="square">
            <a:spAutoFit/>
          </a:bodyPr>
          <a:lstStyle>
            <a:lvl1pPr marL="287227" indent="-287227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8"/>
            </a:lvl1pPr>
            <a:lvl2pPr marL="530962" indent="-233105">
              <a:defRPr sz="2000"/>
            </a:lvl2pPr>
            <a:lvl3pPr marL="699316" indent="-168355">
              <a:tabLst/>
              <a:defRPr sz="1598"/>
            </a:lvl3pPr>
            <a:lvl4pPr marL="880619" indent="-181305">
              <a:defRPr/>
            </a:lvl4pPr>
            <a:lvl5pPr marL="1048973" indent="-168355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4449698"/>
      </p:ext>
    </p:extLst>
  </p:cSld>
  <p:clrMapOvr>
    <a:masterClrMapping/>
  </p:clrMapOvr>
  <p:transition>
    <p:fade/>
  </p:transition>
  <p:hf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51611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1" y="2125663"/>
            <a:ext cx="11887200" cy="1019075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998" b="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4640" y="3954464"/>
            <a:ext cx="10058401" cy="744279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654983746"/>
      </p:ext>
    </p:extLst>
  </p:cSld>
  <p:clrMapOvr>
    <a:masterClrMapping/>
  </p:clrMapOvr>
  <p:transition>
    <p:fade/>
  </p:transition>
  <p:hf hdr="0" ftr="0" dt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1" y="2125663"/>
            <a:ext cx="11887200" cy="1019075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998" b="1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74640" y="3954464"/>
            <a:ext cx="10058401" cy="744279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61525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hf hdr="0" ft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320402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36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hf hdr="0" ft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2751698"/>
          </a:xfrm>
          <a:noFill/>
        </p:spPr>
        <p:txBody>
          <a:bodyPr tIns="91440" bIns="91440" anchor="t" anchorCtr="0"/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5"/>
            <a:ext cx="10058401" cy="182959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23143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30" y="1743776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30" y="4680829"/>
            <a:ext cx="10726460" cy="527358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22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2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EF1EECA-11E4-4BD8-9B20-75F1EA857A94}" type="slidenum">
              <a:rPr lang="en-US" sz="122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2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028555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3598-4EE6-4B33-B189-5E58B8DC2A87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964C-1BED-4511-B67C-496C2533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2397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ox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591800" cy="769938"/>
          </a:xfrm>
        </p:spPr>
        <p:txBody>
          <a:bodyPr vert="horz" wrap="square" lIns="274320" tIns="182880" rIns="146304" bIns="9144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40" y="1244600"/>
            <a:ext cx="11782425" cy="5409672"/>
          </a:xfrm>
        </p:spPr>
        <p:txBody>
          <a:bodyPr>
            <a:normAutofit/>
          </a:bodyPr>
          <a:lstStyle>
            <a:lvl1pPr marL="228557" indent="-228557">
              <a:defRPr sz="2800"/>
            </a:lvl1pPr>
            <a:lvl2pPr marL="457112" indent="-228557">
              <a:defRPr sz="2400"/>
            </a:lvl2pPr>
            <a:lvl3pPr marL="685669" indent="-228557">
              <a:defRPr sz="2000"/>
            </a:lvl3pPr>
            <a:lvl4pPr marL="914224" indent="-228557">
              <a:defRPr sz="1800"/>
            </a:lvl4pPr>
            <a:lvl5pPr marL="1142781" indent="-228557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94782" y="6689366"/>
            <a:ext cx="3937000" cy="1371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marL="0" algn="l" defTabSz="932563" rtl="0" eaLnBrk="1" latinLnBrk="0" hangingPunct="1">
              <a:defRPr lang="en-US" sz="900" kern="1200">
                <a:gradFill>
                  <a:gsLst>
                    <a:gs pos="2239">
                      <a:schemeClr val="tx1"/>
                    </a:gs>
                    <a:gs pos="1194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</a:rPr>
              <a:t>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32563"/>
            <a:fld id="{27258FFF-F925-446B-8502-81C933981705}" type="slidenum">
              <a:rPr lang="en-US" smtClean="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</a:rPr>
              <a:pPr defTabSz="932563"/>
              <a:t>‹#›</a:t>
            </a:fld>
            <a:endParaRPr lang="en-US">
              <a:gradFill>
                <a:gsLst>
                  <a:gs pos="2239">
                    <a:srgbClr val="505050"/>
                  </a:gs>
                  <a:gs pos="11940">
                    <a:srgbClr val="505050"/>
                  </a:gs>
                </a:gsLst>
                <a:lin ang="5400000" scaled="0"/>
              </a:gra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05B28-BB89-40CC-BFAF-0CF67D9DE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9533" y="0"/>
            <a:ext cx="1106942" cy="10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4649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3954457"/>
            <a:ext cx="6399213" cy="1830388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82295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4762"/>
            <a:ext cx="1256648" cy="27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55672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16633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97141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20870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0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293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9364663" y="6372904"/>
            <a:ext cx="2797175" cy="371475"/>
          </a:xfrm>
          <a:prstGeom prst="rect">
            <a:avLst/>
          </a:prstGeom>
        </p:spPr>
        <p:txBody>
          <a:bodyPr vert="horz" lIns="91440" tIns="45720" rIns="146304" bIns="45720" rtlCol="0" anchor="ctr"/>
          <a:lstStyle>
            <a:lvl1pPr marL="0" algn="r" defTabSz="932384" rtl="0" eaLnBrk="1" latinLnBrk="0" hangingPunct="1">
              <a:lnSpc>
                <a:spcPct val="90000"/>
              </a:lnSpc>
              <a:spcAft>
                <a:spcPts val="600"/>
              </a:spcAft>
              <a:defRPr lang="en-US" sz="2000" kern="1200" smtClean="0">
                <a:gradFill>
                  <a:gsLst>
                    <a:gs pos="2917">
                      <a:srgbClr val="D7D7D7"/>
                    </a:gs>
                    <a:gs pos="100000">
                      <a:srgbClr val="D7D7D7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fld id="{461BA605-C888-4326-8417-118ADDBFD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129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3954457"/>
            <a:ext cx="6399213" cy="1830388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8229535" cy="1837298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solidFill>
                  <a:srgbClr val="0078D7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4762"/>
            <a:ext cx="1256648" cy="270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162" y="481617"/>
            <a:ext cx="1752600" cy="1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64560-6CEF-46C1-8B53-70A4B00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6666-41E1-4F5A-A9DD-3BF20068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6633C-63A3-4900-80F4-203390B4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FE77-B80D-491F-A2EB-312216BFB926}" type="datetime1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63F42-72B4-4DA4-8769-D584F1409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6EB0D-1F78-4D0B-87D8-465AF06C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86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28910" y="493939"/>
            <a:ext cx="7135291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784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NIMATED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3175" y="4395788"/>
            <a:ext cx="12433300" cy="2601913"/>
          </a:xfrm>
          <a:prstGeom prst="rect">
            <a:avLst/>
          </a:prstGeom>
          <a:solidFill>
            <a:srgbClr val="4DA0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0" y="5843588"/>
            <a:ext cx="12433301" cy="1154113"/>
          </a:xfrm>
          <a:prstGeom prst="rect">
            <a:avLst/>
          </a:prstGeom>
          <a:solidFill>
            <a:srgbClr val="00188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3175" y="3409950"/>
            <a:ext cx="12430127" cy="282575"/>
          </a:xfrm>
          <a:prstGeom prst="rect">
            <a:avLst/>
          </a:prstGeom>
          <a:solidFill>
            <a:srgbClr val="25B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0" y="-318"/>
            <a:ext cx="12435840" cy="699516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3551231"/>
            <a:ext cx="6399213" cy="1830388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3" y="1713939"/>
            <a:ext cx="10058336" cy="1837298"/>
          </a:xfrm>
          <a:noFill/>
        </p:spPr>
        <p:txBody>
          <a:bodyPr lIns="146304" tIns="91440" rIns="146304" bIns="91440" anchor="t" anchorCtr="0"/>
          <a:lstStyle>
            <a:lvl1pPr>
              <a:defRPr sz="60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75" y="4395788"/>
            <a:ext cx="124333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+mn-lt"/>
              </a:rPr>
              <a:t>MICROSOFT CONFIDENTIAL – INTERNAL ONLY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481738" y="294304"/>
            <a:ext cx="36576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74703" y="6026443"/>
            <a:ext cx="3657600" cy="461665"/>
          </a:xfrm>
        </p:spPr>
        <p:txBody>
          <a:bodyPr/>
          <a:lstStyle>
            <a:lvl1pPr marL="0" indent="0" algn="l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Yammer hashtag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1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24000" decel="7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24000" decel="76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4.96142E-6 L -4.34261E-6 4.96142E-6 " pathEditMode="relative" rAng="0" ptsTypes="AA">
                                      <p:cBhvr>
                                        <p:cTn id="17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2.42851E-6 L -3.02783E-6 2.42851E-6 " pathEditMode="relative" rAng="0" ptsTypes="AA">
                                      <p:cBhvr>
                                        <p:cTn id="24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1" dur="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8" dur="9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9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2.13345E-6 L 1.62369E-6 2.13345E-6 " pathEditMode="relative" rAng="0" ptsTypes="AA">
                                      <p:cBhvr>
                                        <p:cTn id="45" dur="9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2.09714E-6 L -4.54174E-6 -2.09714E-6 " pathEditMode="relative" rAng="0" ptsTypes="AA">
                                      <p:cBhvr>
                                        <p:cTn id="52" dur="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2.42851E-6 L -3.02783E-6 2.42851E-6 " pathEditMode="relative" rAng="0" ptsTypes="AA">
                      <p:cBhvr>
                        <p:cTn dur="9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5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5"/>
                        </p:tgtEl>
                      </p:cBhvr>
                      <p:by x="95000" y="95000"/>
                    </p:animScale>
                  </p:childTnLst>
                </p:cTn>
              </p:par>
            </p:tnLst>
          </p:tmpl>
        </p:tmplLst>
      </p:bldP>
      <p:bldP spid="9" grpId="0"/>
      <p:bldP spid="9" grpId="1"/>
      <p:bldP spid="9" grpId="2"/>
      <p:bldP spid="14" grpId="0"/>
      <p:bldP spid="14" grpId="1"/>
      <p:bldP spid="14" grpId="2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700"/>
                  </p:stCondLst>
                  <p:childTnLst>
                    <p:animMotion origin="layout" path="M -0.01455 2.13345E-6 L 1.62369E-6 2.13345E-6 " pathEditMode="relative" rAng="0" ptsTypes="AA">
                      <p:cBhvr>
                        <p:cTn dur="95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17" grpId="2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700"/>
                  </p:stCondLst>
                  <p:childTnLst>
                    <p:animMotion origin="layout" path="M -0.01455 -2.09714E-6 L -4.54174E-6 -2.09714E-6 " pathEditMode="relative" rAng="0" ptsTypes="AA">
                      <p:cBhvr>
                        <p:cTn dur="950" fill="hold"/>
                        <p:tgtEl>
                          <p:spTgt spid="1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15" grpId="2"/>
    </p:bldLst>
  </p:timing>
  <p:extLst>
    <p:ext uri="{DCECCB84-F9BA-43D5-87BE-67443E8EF086}">
      <p15:sldGuideLst xmlns:p15="http://schemas.microsoft.com/office/powerpoint/2012/main">
        <p15:guide id="4" orient="horz" pos="4406">
          <p15:clr>
            <a:srgbClr val="C35E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TATI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rcRect t="4854" b="8795"/>
          <a:stretch/>
        </p:blipFill>
        <p:spPr>
          <a:xfrm>
            <a:off x="3175" y="1209"/>
            <a:ext cx="12463528" cy="701073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3505774"/>
            <a:ext cx="6399213" cy="1830388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3" y="1668482"/>
            <a:ext cx="10058336" cy="1837298"/>
          </a:xfrm>
          <a:noFill/>
        </p:spPr>
        <p:txBody>
          <a:bodyPr lIns="146304" tIns="91440" rIns="146304" bIns="91440" anchor="t" anchorCtr="0"/>
          <a:lstStyle>
            <a:lvl1pPr>
              <a:defRPr sz="60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75" y="4395788"/>
            <a:ext cx="124333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7"/>
          <p:cNvSpPr txBox="1"/>
          <p:nvPr userDrawn="1"/>
        </p:nvSpPr>
        <p:spPr bwMode="white">
          <a:xfrm>
            <a:off x="4272996" y="6697627"/>
            <a:ext cx="3890489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363" rtl="0" eaLnBrk="1" latinLnBrk="0" hangingPunct="1"/>
            <a:r>
              <a:rPr lang="en-US" sz="1050" b="0" kern="120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rPr>
              <a:t>MICROSOFT CONFIDENTIAL – SHARED UNDER NDA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504082" y="285943"/>
            <a:ext cx="36576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80051" y="6045467"/>
            <a:ext cx="3657600" cy="461665"/>
          </a:xfrm>
        </p:spPr>
        <p:txBody>
          <a:bodyPr/>
          <a:lstStyle>
            <a:lvl1pPr marL="0" indent="0" algn="l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Yammer hashtag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74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Slide">
    <p:bg bwMode="gray"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3728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370637" y="0"/>
            <a:ext cx="6065838" cy="6994526"/>
            <a:chOff x="6370637" y="0"/>
            <a:chExt cx="6065838" cy="6994526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 r="12116"/>
            <a:stretch/>
          </p:blipFill>
          <p:spPr>
            <a:xfrm>
              <a:off x="7160189" y="1210"/>
              <a:ext cx="5276285" cy="699331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6370637" y="0"/>
              <a:ext cx="6065838" cy="6993316"/>
            </a:xfrm>
            <a:prstGeom prst="rect">
              <a:avLst/>
            </a:prstGeom>
            <a:gradFill>
              <a:gsLst>
                <a:gs pos="0">
                  <a:schemeClr val="bg2">
                    <a:alpha val="45000"/>
                  </a:schemeClr>
                </a:gs>
                <a:gs pos="75000">
                  <a:schemeClr val="bg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848502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6370637" y="0"/>
            <a:ext cx="6065838" cy="6994526"/>
            <a:chOff x="6370637" y="0"/>
            <a:chExt cx="6065838" cy="699452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 r="12116"/>
            <a:stretch/>
          </p:blipFill>
          <p:spPr>
            <a:xfrm>
              <a:off x="7160189" y="1210"/>
              <a:ext cx="5276285" cy="699331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6370637" y="0"/>
              <a:ext cx="6065838" cy="6993316"/>
            </a:xfrm>
            <a:prstGeom prst="rect">
              <a:avLst/>
            </a:prstGeom>
            <a:gradFill>
              <a:gsLst>
                <a:gs pos="0">
                  <a:schemeClr val="bg2">
                    <a:alpha val="45000"/>
                  </a:schemeClr>
                </a:gs>
                <a:gs pos="75000">
                  <a:schemeClr val="bg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361983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370637" y="0"/>
            <a:ext cx="6065838" cy="6994526"/>
            <a:chOff x="6370637" y="0"/>
            <a:chExt cx="6065838" cy="699452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 r="12116"/>
            <a:stretch/>
          </p:blipFill>
          <p:spPr>
            <a:xfrm>
              <a:off x="7160189" y="1210"/>
              <a:ext cx="5276285" cy="699331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 userDrawn="1"/>
          </p:nvSpPr>
          <p:spPr>
            <a:xfrm>
              <a:off x="6370637" y="0"/>
              <a:ext cx="6065838" cy="6993316"/>
            </a:xfrm>
            <a:prstGeom prst="rect">
              <a:avLst/>
            </a:prstGeom>
            <a:gradFill>
              <a:gsLst>
                <a:gs pos="0">
                  <a:schemeClr val="bg2">
                    <a:alpha val="45000"/>
                  </a:schemeClr>
                </a:gs>
                <a:gs pos="75000">
                  <a:schemeClr val="bg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681353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6370637" y="0"/>
            <a:ext cx="6065838" cy="6994526"/>
            <a:chOff x="6370637" y="0"/>
            <a:chExt cx="6065838" cy="699452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 r="12116"/>
            <a:stretch/>
          </p:blipFill>
          <p:spPr>
            <a:xfrm>
              <a:off x="7160189" y="1210"/>
              <a:ext cx="5276285" cy="69933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6370637" y="0"/>
              <a:ext cx="6065838" cy="6993316"/>
            </a:xfrm>
            <a:prstGeom prst="rect">
              <a:avLst/>
            </a:prstGeom>
            <a:gradFill>
              <a:gsLst>
                <a:gs pos="0">
                  <a:schemeClr val="bg2">
                    <a:alpha val="45000"/>
                  </a:schemeClr>
                </a:gs>
                <a:gs pos="75000">
                  <a:schemeClr val="bg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880573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6370637" y="0"/>
            <a:ext cx="6065838" cy="6994526"/>
            <a:chOff x="6370637" y="0"/>
            <a:chExt cx="6065838" cy="699452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 r="12116"/>
            <a:stretch/>
          </p:blipFill>
          <p:spPr>
            <a:xfrm>
              <a:off x="7160189" y="1210"/>
              <a:ext cx="5276285" cy="69933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6370637" y="0"/>
              <a:ext cx="6065838" cy="6993316"/>
            </a:xfrm>
            <a:prstGeom prst="rect">
              <a:avLst/>
            </a:prstGeom>
            <a:gradFill>
              <a:gsLst>
                <a:gs pos="0">
                  <a:schemeClr val="bg2">
                    <a:alpha val="45000"/>
                  </a:schemeClr>
                </a:gs>
                <a:gs pos="75000">
                  <a:schemeClr val="bg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272995" y="6697627"/>
            <a:ext cx="3890489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SHARED UNDER NDA</a:t>
            </a:r>
          </a:p>
        </p:txBody>
      </p:sp>
    </p:spTree>
    <p:extLst>
      <p:ext uri="{BB962C8B-B14F-4D97-AF65-F5344CB8AC3E}">
        <p14:creationId xmlns:p14="http://schemas.microsoft.com/office/powerpoint/2010/main" val="1028928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81685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6370637" y="0"/>
            <a:ext cx="6065838" cy="6994526"/>
            <a:chOff x="6370637" y="0"/>
            <a:chExt cx="6065838" cy="699452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 r="12116"/>
            <a:stretch/>
          </p:blipFill>
          <p:spPr>
            <a:xfrm>
              <a:off x="7160189" y="1210"/>
              <a:ext cx="5276285" cy="69933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6370637" y="0"/>
              <a:ext cx="6065838" cy="6993316"/>
            </a:xfrm>
            <a:prstGeom prst="rect">
              <a:avLst/>
            </a:prstGeom>
            <a:gradFill>
              <a:gsLst>
                <a:gs pos="0">
                  <a:schemeClr val="bg2">
                    <a:alpha val="45000"/>
                  </a:schemeClr>
                </a:gs>
                <a:gs pos="75000">
                  <a:schemeClr val="bg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924006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370637" y="1210"/>
            <a:ext cx="6065838" cy="6993316"/>
            <a:chOff x="6370637" y="1210"/>
            <a:chExt cx="6065838" cy="6993316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 r="12116"/>
            <a:stretch/>
          </p:blipFill>
          <p:spPr>
            <a:xfrm>
              <a:off x="7160189" y="1210"/>
              <a:ext cx="5276285" cy="699331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6370637" y="1210"/>
              <a:ext cx="6065838" cy="6993316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9000"/>
                  </a:schemeClr>
                </a:gs>
                <a:gs pos="75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924317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167746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114498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272996" y="6697627"/>
            <a:ext cx="3890489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SHARED UNDER NDA</a:t>
            </a:r>
          </a:p>
        </p:txBody>
      </p:sp>
    </p:spTree>
    <p:extLst>
      <p:ext uri="{BB962C8B-B14F-4D97-AF65-F5344CB8AC3E}">
        <p14:creationId xmlns:p14="http://schemas.microsoft.com/office/powerpoint/2010/main" val="3057946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73151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68863"/>
            <a:ext cx="7315198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7448" y="304193"/>
            <a:ext cx="4409440" cy="64008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 bwMode="white">
          <a:xfrm>
            <a:off x="4272998" y="6697627"/>
            <a:ext cx="3890489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363" rtl="0" eaLnBrk="1" latinLnBrk="0" hangingPunct="1"/>
            <a:r>
              <a:rPr lang="en-US" sz="1050" b="0" kern="120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rPr>
              <a:t>MICROSOFT CONFIDENTIAL – SHARED UNDER NDA</a:t>
            </a:r>
          </a:p>
        </p:txBody>
      </p:sp>
    </p:spTree>
    <p:extLst>
      <p:ext uri="{BB962C8B-B14F-4D97-AF65-F5344CB8AC3E}">
        <p14:creationId xmlns:p14="http://schemas.microsoft.com/office/powerpoint/2010/main" val="52629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4571278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3410196"/>
            <a:ext cx="12435840" cy="3104213"/>
          </a:xfrm>
          <a:prstGeom prst="rect">
            <a:avLst/>
          </a:prstGeom>
        </p:spPr>
      </p:pic>
      <p:sp>
        <p:nvSpPr>
          <p:cNvPr id="5" name="TextBox 7"/>
          <p:cNvSpPr txBox="1"/>
          <p:nvPr userDrawn="1"/>
        </p:nvSpPr>
        <p:spPr bwMode="white">
          <a:xfrm>
            <a:off x="4454934" y="6697627"/>
            <a:ext cx="3526606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363" rtl="0" eaLnBrk="1" latinLnBrk="0" hangingPunct="1"/>
            <a:r>
              <a:rPr lang="en-US" sz="1050" b="0" kern="120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511336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0433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05764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25" y="2125663"/>
            <a:ext cx="8219813" cy="1828800"/>
          </a:xfrm>
        </p:spPr>
        <p:txBody>
          <a:bodyPr/>
          <a:lstStyle>
            <a:lvl1pPr>
              <a:defRPr sz="6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7"/>
          <p:cNvSpPr txBox="1"/>
          <p:nvPr userDrawn="1"/>
        </p:nvSpPr>
        <p:spPr bwMode="white">
          <a:xfrm>
            <a:off x="4454934" y="6697627"/>
            <a:ext cx="3526606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363" rtl="0" eaLnBrk="1" latinLnBrk="0" hangingPunct="1"/>
            <a:r>
              <a:rPr lang="en-US" sz="1050" b="0" kern="120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90846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8522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89038" y="2125663"/>
            <a:ext cx="10058399" cy="917575"/>
          </a:xfrm>
        </p:spPr>
        <p:txBody>
          <a:bodyPr/>
          <a:lstStyle>
            <a:lvl1pPr marL="282575" indent="-282575">
              <a:tabLst>
                <a:tab pos="282575" algn="l"/>
              </a:tabLst>
              <a:defRPr sz="6000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1038" y="4868847"/>
            <a:ext cx="5486400" cy="1071062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601334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04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418866" y="6697627"/>
            <a:ext cx="359874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760537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 userDrawn="1"/>
        </p:nvSpPr>
        <p:spPr bwMode="white">
          <a:xfrm>
            <a:off x="4272997" y="6697627"/>
            <a:ext cx="3890489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SHARED UNDER NDA</a:t>
            </a:r>
          </a:p>
        </p:txBody>
      </p:sp>
    </p:spTree>
    <p:extLst>
      <p:ext uri="{BB962C8B-B14F-4D97-AF65-F5344CB8AC3E}">
        <p14:creationId xmlns:p14="http://schemas.microsoft.com/office/powerpoint/2010/main" val="607906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9260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5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55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2"/>
            <a:ext cx="12436475" cy="699551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72988" y="2125665"/>
            <a:ext cx="6402452" cy="3654405"/>
          </a:xfrm>
          <a:prstGeom prst="rect">
            <a:avLst/>
          </a:prstGeom>
          <a:solidFill>
            <a:srgbClr val="0078D7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638" y="2125664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2986" y="3954445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99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gray">
          <a:xfrm>
            <a:off x="457520" y="479427"/>
            <a:ext cx="1681413" cy="360979"/>
            <a:chOff x="457200" y="1643393"/>
            <a:chExt cx="4492753" cy="9645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2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045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540" y="3954459"/>
            <a:ext cx="6399213" cy="1830388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17165"/>
            <a:ext cx="8229535" cy="1837298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520" y="6161444"/>
            <a:ext cx="1645920" cy="3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676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ccent 3 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994197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0476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>
            <a:spAutoFit/>
          </a:bodyPr>
          <a:lstStyle>
            <a:lvl1pPr>
              <a:defRPr sz="35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466716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>
            <a:spAutoFit/>
          </a:bodyPr>
          <a:lstStyle>
            <a:lvl1pPr>
              <a:defRPr sz="359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703467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5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5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0877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5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5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796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2335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8508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96692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2751698"/>
          </a:xfrm>
          <a:noFill/>
        </p:spPr>
        <p:txBody>
          <a:bodyPr tIns="91440" bIns="91440" anchor="t" anchorCtr="0"/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40" y="3954465"/>
            <a:ext cx="10058401" cy="182959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620506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2751698"/>
          </a:xfrm>
          <a:noFill/>
        </p:spPr>
        <p:txBody>
          <a:bodyPr tIns="91440" bIns="91440" anchor="t" anchorCtr="0"/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18106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/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3196831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23207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1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90452">
                      <a:schemeClr val="bg2"/>
                    </a:gs>
                    <a:gs pos="7700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45307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2278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41712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29466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769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856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064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9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0014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40" y="6292890"/>
            <a:ext cx="11856403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700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Copyright</a:t>
            </a:r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1"/>
            <a:ext cx="3288506" cy="7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387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34032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40" y="1212852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48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_Option 1_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1" y="0"/>
            <a:ext cx="12429295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508" y="2125677"/>
            <a:ext cx="6408931" cy="3566160"/>
          </a:xfrm>
          <a:prstGeom prst="rect">
            <a:avLst/>
          </a:prstGeom>
          <a:solidFill>
            <a:srgbClr val="0078D7">
              <a:alpha val="9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8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99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1" y="479027"/>
            <a:ext cx="1252817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4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163" y="481618"/>
            <a:ext cx="1752600" cy="1625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4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/>
            </a:lvl3pPr>
            <a:lvl4pPr marL="457112" indent="0">
              <a:buNone/>
              <a:defRPr/>
            </a:lvl4pPr>
            <a:lvl5pPr marL="68566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494169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>
            <a:spAutoFit/>
          </a:bodyPr>
          <a:lstStyle>
            <a:lvl1pPr>
              <a:defRPr sz="3599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1442112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30" indent="0">
              <a:buNone/>
              <a:tabLst/>
              <a:defRPr sz="2000"/>
            </a:lvl3pPr>
            <a:lvl4pPr marL="460287" indent="0">
              <a:buNone/>
              <a:defRPr/>
            </a:lvl4pPr>
            <a:lvl5pPr marL="6856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125314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9"/>
            </a:lvl1pPr>
            <a:lvl2pPr marL="531064" indent="-233150">
              <a:defRPr sz="2400"/>
            </a:lvl2pPr>
            <a:lvl3pPr marL="699450" indent="-168387">
              <a:tabLst/>
              <a:defRPr sz="2000"/>
            </a:lvl3pPr>
            <a:lvl4pPr marL="880789" indent="-181339">
              <a:defRPr/>
            </a:lvl4pPr>
            <a:lvl5pPr marL="1049175" indent="-168387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275490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928516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0072056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95.xml"/><Relationship Id="rId21" Type="http://schemas.openxmlformats.org/officeDocument/2006/relationships/image" Target="../media/image24.emf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5" Type="http://schemas.openxmlformats.org/officeDocument/2006/relationships/image" Target="../media/image24.emf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23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Relationship Id="rId22" Type="http://schemas.openxmlformats.org/officeDocument/2006/relationships/slideLayout" Target="../slideLayouts/slideLayout2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26" Type="http://schemas.openxmlformats.org/officeDocument/2006/relationships/image" Target="../media/image24.emf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7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226" r:id="rId2"/>
    <p:sldLayoutId id="2147484167" r:id="rId3"/>
    <p:sldLayoutId id="2147484227" r:id="rId4"/>
    <p:sldLayoutId id="2147484087" r:id="rId5"/>
    <p:sldLayoutId id="2147484098" r:id="rId6"/>
    <p:sldLayoutId id="2147484107" r:id="rId7"/>
    <p:sldLayoutId id="2147484086" r:id="rId8"/>
    <p:sldLayoutId id="2147484099" r:id="rId9"/>
    <p:sldLayoutId id="2147484106" r:id="rId10"/>
    <p:sldLayoutId id="2147484092" r:id="rId11"/>
    <p:sldLayoutId id="2147484265" r:id="rId12"/>
    <p:sldLayoutId id="2147484093" r:id="rId13"/>
    <p:sldLayoutId id="2147484282" r:id="rId14"/>
    <p:sldLayoutId id="2147484094" r:id="rId15"/>
    <p:sldLayoutId id="2147484195" r:id="rId16"/>
    <p:sldLayoutId id="2147484096" r:id="rId17"/>
    <p:sldLayoutId id="2147484599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solidFill>
            <a:srgbClr val="0078D7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solidFill>
            <a:srgbClr val="0078D7"/>
          </a:soli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solidFill>
            <a:srgbClr val="0078D7"/>
          </a:soli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solidFill>
            <a:srgbClr val="0078D7"/>
          </a:soli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solidFill>
            <a:srgbClr val="0078D7"/>
          </a:soli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solidFill>
            <a:srgbClr val="0078D7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  <p:sldLayoutId id="2147484567" r:id="rId12"/>
    <p:sldLayoutId id="2147484568" r:id="rId13"/>
    <p:sldLayoutId id="2147484569" r:id="rId14"/>
    <p:sldLayoutId id="2147484570" r:id="rId15"/>
    <p:sldLayoutId id="2147484571" r:id="rId16"/>
    <p:sldLayoutId id="2147484572" r:id="rId17"/>
    <p:sldLayoutId id="2147484573" r:id="rId18"/>
    <p:sldLayoutId id="2147484574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5400000">
            <a:off x="9371796" y="3072300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6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6" r:id="rId1"/>
    <p:sldLayoutId id="2147484707" r:id="rId2"/>
    <p:sldLayoutId id="2147484708" r:id="rId3"/>
    <p:sldLayoutId id="2147484709" r:id="rId4"/>
    <p:sldLayoutId id="2147484710" r:id="rId5"/>
    <p:sldLayoutId id="2147484711" r:id="rId6"/>
    <p:sldLayoutId id="2147484712" r:id="rId7"/>
    <p:sldLayoutId id="2147484713" r:id="rId8"/>
    <p:sldLayoutId id="2147484714" r:id="rId9"/>
    <p:sldLayoutId id="2147484715" r:id="rId10"/>
    <p:sldLayoutId id="2147484716" r:id="rId11"/>
    <p:sldLayoutId id="2147484717" r:id="rId12"/>
    <p:sldLayoutId id="2147484718" r:id="rId13"/>
    <p:sldLayoutId id="2147484719" r:id="rId14"/>
    <p:sldLayoutId id="2147484720" r:id="rId15"/>
    <p:sldLayoutId id="2147484721" r:id="rId16"/>
    <p:sldLayoutId id="2147484722" r:id="rId17"/>
    <p:sldLayoutId id="2147484723" r:id="rId18"/>
    <p:sldLayoutId id="2147484724" r:id="rId19"/>
    <p:sldLayoutId id="2147484725" r:id="rId20"/>
    <p:sldLayoutId id="2147484726" r:id="rId21"/>
    <p:sldLayoutId id="2147484727" r:id="rId22"/>
    <p:sldLayoutId id="2147484728" r:id="rId23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39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170"/>
            <a:ext cx="12436475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7" y="933538"/>
            <a:ext cx="12434109" cy="167984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20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  <p:sldLayoutId id="2147484745" r:id="rId12"/>
    <p:sldLayoutId id="2147484746" r:id="rId13"/>
  </p:sldLayoutIdLst>
  <p:transition>
    <p:fade/>
  </p:transition>
  <p:hf hdr="0" ftr="0" dt="0"/>
  <p:txStyles>
    <p:titleStyle>
      <a:lvl1pPr algn="l" defTabSz="932384" rtl="0" eaLnBrk="1" latinLnBrk="0" hangingPunct="1">
        <a:lnSpc>
          <a:spcPct val="90000"/>
        </a:lnSpc>
        <a:spcBef>
          <a:spcPct val="0"/>
        </a:spcBef>
        <a:buNone/>
        <a:defRPr lang="en-US" sz="3998" b="0" kern="1200" cap="none" spc="-102" baseline="0" dirty="0" smtClean="0">
          <a:ln w="3175">
            <a:noFill/>
          </a:ln>
          <a:solidFill>
            <a:schemeClr val="accent1"/>
          </a:solidFill>
          <a:effectLst/>
          <a:latin typeface="Segoe UI" charset="0"/>
          <a:ea typeface="Segoe UI" charset="0"/>
          <a:cs typeface="Segoe UI" charset="0"/>
        </a:defRPr>
      </a:lvl1pPr>
    </p:titleStyle>
    <p:bodyStyle>
      <a:lvl1pPr marL="342768" marR="0" indent="-342768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1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charset="0"/>
          <a:ea typeface="Segoe UI" charset="0"/>
          <a:cs typeface="Segoe UI" charset="0"/>
        </a:defRPr>
      </a:lvl1pPr>
      <a:lvl2pPr marL="583975" marR="0" indent="-241206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charset="0"/>
          <a:ea typeface="Segoe UI" charset="0"/>
          <a:cs typeface="Segoe UI" charset="0"/>
        </a:defRPr>
      </a:lvl2pPr>
      <a:lvl3pPr marL="799792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5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charset="0"/>
          <a:ea typeface="Segoe UI" charset="0"/>
          <a:cs typeface="Segoe UI" charset="0"/>
        </a:defRPr>
      </a:lvl3pPr>
      <a:lvl4pPr marL="1028305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charset="0"/>
          <a:ea typeface="Segoe UI" charset="0"/>
          <a:cs typeface="Segoe UI" charset="0"/>
        </a:defRPr>
      </a:lvl4pPr>
      <a:lvl5pPr marL="1256817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charset="0"/>
          <a:ea typeface="Segoe UI" charset="0"/>
          <a:cs typeface="Segoe UI" charset="0"/>
        </a:defRPr>
      </a:lvl5pPr>
      <a:lvl6pPr marL="2564055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248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441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2633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191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384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576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768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096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152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343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9537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6" r:id="rId1"/>
    <p:sldLayoutId id="2147484236" r:id="rId2"/>
    <p:sldLayoutId id="2147484237" r:id="rId3"/>
    <p:sldLayoutId id="2147484240" r:id="rId4"/>
    <p:sldLayoutId id="2147484241" r:id="rId5"/>
    <p:sldLayoutId id="2147484244" r:id="rId6"/>
    <p:sldLayoutId id="2147484245" r:id="rId7"/>
    <p:sldLayoutId id="2147484247" r:id="rId8"/>
    <p:sldLayoutId id="2147484264" r:id="rId9"/>
    <p:sldLayoutId id="2147484251" r:id="rId10"/>
    <p:sldLayoutId id="2147484252" r:id="rId11"/>
    <p:sldLayoutId id="2147484253" r:id="rId12"/>
    <p:sldLayoutId id="2147484254" r:id="rId13"/>
    <p:sldLayoutId id="2147484256" r:id="rId14"/>
    <p:sldLayoutId id="2147484267" r:id="rId15"/>
    <p:sldLayoutId id="2147484268" r:id="rId16"/>
    <p:sldLayoutId id="2147484269" r:id="rId17"/>
    <p:sldLayoutId id="2147484260" r:id="rId18"/>
    <p:sldLayoutId id="2147484261" r:id="rId19"/>
    <p:sldLayoutId id="2147484276" r:id="rId20"/>
    <p:sldLayoutId id="2147484549" r:id="rId21"/>
    <p:sldLayoutId id="2147484748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8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  <p:sldLayoutId id="2147484322" r:id="rId14"/>
    <p:sldLayoutId id="2147484323" r:id="rId15"/>
    <p:sldLayoutId id="2147484324" r:id="rId16"/>
    <p:sldLayoutId id="2147484325" r:id="rId17"/>
    <p:sldLayoutId id="2147484326" r:id="rId18"/>
    <p:sldLayoutId id="2147484327" r:id="rId19"/>
    <p:sldLayoutId id="2147484328" r:id="rId20"/>
    <p:sldLayoutId id="2147484329" r:id="rId21"/>
    <p:sldLayoutId id="2147484330" r:id="rId22"/>
    <p:sldLayoutId id="2147484331" r:id="rId23"/>
    <p:sldLayoutId id="2147484332" r:id="rId24"/>
    <p:sldLayoutId id="2147484333" r:id="rId25"/>
    <p:sldLayoutId id="2147484334" r:id="rId26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2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3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  <p:sldLayoutId id="2147484374" r:id="rId12"/>
    <p:sldLayoutId id="2147484375" r:id="rId13"/>
    <p:sldLayoutId id="2147484376" r:id="rId14"/>
    <p:sldLayoutId id="2147484377" r:id="rId15"/>
    <p:sldLayoutId id="2147484378" r:id="rId16"/>
    <p:sldLayoutId id="2147484379" r:id="rId17"/>
    <p:sldLayoutId id="2147484380" r:id="rId18"/>
    <p:sldLayoutId id="2147484381" r:id="rId19"/>
    <p:sldLayoutId id="2147484382" r:id="rId20"/>
    <p:sldLayoutId id="2147484383" r:id="rId21"/>
    <p:sldLayoutId id="2147484384" r:id="rId22"/>
    <p:sldLayoutId id="2147484385" r:id="rId23"/>
    <p:sldLayoutId id="2147484386" r:id="rId24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1">
          <p15:clr>
            <a:srgbClr val="5ACBF0"/>
          </p15:clr>
        </p15:guide>
        <p15:guide id="2" pos="176">
          <p15:clr>
            <a:srgbClr val="5ACBF0"/>
          </p15:clr>
        </p15:guide>
        <p15:guide id="3" pos="764">
          <p15:clr>
            <a:srgbClr val="5ACBF0"/>
          </p15:clr>
        </p15:guide>
        <p15:guide id="4" pos="1352">
          <p15:clr>
            <a:srgbClr val="5ACBF0"/>
          </p15:clr>
        </p15:guide>
        <p15:guide id="5" pos="1939">
          <p15:clr>
            <a:srgbClr val="5ACBF0"/>
          </p15:clr>
        </p15:guide>
        <p15:guide id="6" pos="2527">
          <p15:clr>
            <a:srgbClr val="5ACBF0"/>
          </p15:clr>
        </p15:guide>
        <p15:guide id="7" pos="3114">
          <p15:clr>
            <a:srgbClr val="5ACBF0"/>
          </p15:clr>
        </p15:guide>
        <p15:guide id="8" pos="3702">
          <p15:clr>
            <a:srgbClr val="5ACBF0"/>
          </p15:clr>
        </p15:guide>
        <p15:guide id="9" pos="4289">
          <p15:clr>
            <a:srgbClr val="5ACBF0"/>
          </p15:clr>
        </p15:guide>
        <p15:guide id="10" pos="4877">
          <p15:clr>
            <a:srgbClr val="5ACBF0"/>
          </p15:clr>
        </p15:guide>
        <p15:guide id="11" pos="5464">
          <p15:clr>
            <a:srgbClr val="5ACBF0"/>
          </p15:clr>
        </p15:guide>
        <p15:guide id="12" pos="6052">
          <p15:clr>
            <a:srgbClr val="5ACBF0"/>
          </p15:clr>
        </p15:guide>
        <p15:guide id="13" pos="6640">
          <p15:clr>
            <a:srgbClr val="5ACBF0"/>
          </p15:clr>
        </p15:guide>
        <p15:guide id="14" pos="7227">
          <p15:clr>
            <a:srgbClr val="5ACBF0"/>
          </p15:clr>
        </p15:guide>
        <p15:guide id="15" pos="7815">
          <p15:clr>
            <a:srgbClr val="5ACBF0"/>
          </p15:clr>
        </p15:guide>
        <p15:guide id="16" pos="294">
          <p15:clr>
            <a:srgbClr val="C35EA4"/>
          </p15:clr>
        </p15:guide>
        <p15:guide id="17" pos="7697">
          <p15:clr>
            <a:srgbClr val="C35EA4"/>
          </p15:clr>
        </p15:guide>
        <p15:guide id="18" orient="horz" pos="778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1953">
          <p15:clr>
            <a:srgbClr val="5ACBF0"/>
          </p15:clr>
        </p15:guide>
        <p15:guide id="21" orient="horz" pos="2541">
          <p15:clr>
            <a:srgbClr val="5ACBF0"/>
          </p15:clr>
        </p15:guide>
        <p15:guide id="22" orient="horz" pos="3128">
          <p15:clr>
            <a:srgbClr val="5ACBF0"/>
          </p15:clr>
        </p15:guide>
        <p15:guide id="23" orient="horz" pos="3716">
          <p15:clr>
            <a:srgbClr val="5ACBF0"/>
          </p15:clr>
        </p15:guide>
        <p15:guide id="24" orient="horz" pos="4303">
          <p15:clr>
            <a:srgbClr val="5ACBF0"/>
          </p15:clr>
        </p15:guide>
        <p15:guide id="25" orient="horz" pos="308">
          <p15:clr>
            <a:srgbClr val="C35EA4"/>
          </p15:clr>
        </p15:guide>
        <p15:guide id="26" orient="horz" pos="4186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951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  <p:sldLayoutId id="2147484411" r:id="rId13"/>
    <p:sldLayoutId id="2147484412" r:id="rId14"/>
    <p:sldLayoutId id="2147484413" r:id="rId15"/>
    <p:sldLayoutId id="2147484414" r:id="rId16"/>
    <p:sldLayoutId id="2147484415" r:id="rId17"/>
    <p:sldLayoutId id="2147484416" r:id="rId18"/>
    <p:sldLayoutId id="2147484417" r:id="rId19"/>
    <p:sldLayoutId id="2147484418" r:id="rId20"/>
    <p:sldLayoutId id="2147484419" r:id="rId21"/>
    <p:sldLayoutId id="2147484420" r:id="rId22"/>
    <p:sldLayoutId id="2147484421" r:id="rId23"/>
    <p:sldLayoutId id="2147484422" r:id="rId24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40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22830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2396" y="1944337"/>
            <a:ext cx="4298019" cy="4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  <p:sldLayoutId id="2147484467" r:id="rId13"/>
  </p:sldLayoutIdLst>
  <p:transition>
    <p:fade/>
  </p:transition>
  <p:hf hdr="0" ftr="0" dt="0"/>
  <p:txStyles>
    <p:titleStyle>
      <a:lvl1pPr algn="l" defTabSz="914005" rtl="0" eaLnBrk="1" latinLnBrk="0" hangingPunct="1">
        <a:lnSpc>
          <a:spcPct val="90000"/>
        </a:lnSpc>
        <a:spcBef>
          <a:spcPct val="0"/>
        </a:spcBef>
        <a:buNone/>
        <a:defRPr lang="en-US" sz="5292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11" marR="0" indent="-336011" algn="l" defTabSz="91400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1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464" marR="0" indent="-236453" algn="l" defTabSz="91400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028" marR="0" indent="-224008" algn="l" defTabSz="91400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036" marR="0" indent="-224008" algn="l" defTabSz="91400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5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043" marR="0" indent="-224008" algn="l" defTabSz="91400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5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513" indent="-228502" algn="l" defTabSz="914005" rtl="0" eaLnBrk="1" latinLnBrk="0" hangingPunct="1">
        <a:spcBef>
          <a:spcPct val="20000"/>
        </a:spcBef>
        <a:buFont typeface="Arial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6pPr>
      <a:lvl7pPr marL="2970517" indent="-228502" algn="l" defTabSz="914005" rtl="0" eaLnBrk="1" latinLnBrk="0" hangingPunct="1">
        <a:spcBef>
          <a:spcPct val="20000"/>
        </a:spcBef>
        <a:buFont typeface="Arial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7pPr>
      <a:lvl8pPr marL="3427519" indent="-228502" algn="l" defTabSz="914005" rtl="0" eaLnBrk="1" latinLnBrk="0" hangingPunct="1">
        <a:spcBef>
          <a:spcPct val="20000"/>
        </a:spcBef>
        <a:buFont typeface="Arial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8pPr>
      <a:lvl9pPr marL="3884522" indent="-228502" algn="l" defTabSz="914005" rtl="0" eaLnBrk="1" latinLnBrk="0" hangingPunct="1">
        <a:spcBef>
          <a:spcPct val="20000"/>
        </a:spcBef>
        <a:buFont typeface="Arial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57002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914005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71008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828010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85014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4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99017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656021" algn="l" defTabSz="914005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1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57">
          <p15:clr>
            <a:srgbClr val="5ACBF0"/>
          </p15:clr>
        </p15:guide>
        <p15:guide id="15" pos="6509">
          <p15:clr>
            <a:srgbClr val="5ACBF0"/>
          </p15:clr>
        </p15:guide>
        <p15:guide id="16" pos="7109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93">
          <p15:clr>
            <a:srgbClr val="C35EA4"/>
          </p15:clr>
        </p15:guide>
        <p15:guide id="24" pos="7541">
          <p15:clr>
            <a:srgbClr val="C35EA4"/>
          </p15:clr>
        </p15:guide>
        <p15:guide id="25" orient="horz" pos="308">
          <p15:clr>
            <a:srgbClr val="C35EA4"/>
          </p15:clr>
        </p15:guide>
        <p15:guide id="26" orient="horz" pos="4099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6745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  <p:sldLayoutId id="2147484484" r:id="rId13"/>
    <p:sldLayoutId id="2147484485" r:id="rId14"/>
    <p:sldLayoutId id="2147484486" r:id="rId15"/>
    <p:sldLayoutId id="2147484487" r:id="rId16"/>
    <p:sldLayoutId id="2147484488" r:id="rId17"/>
    <p:sldLayoutId id="2147484489" r:id="rId18"/>
    <p:sldLayoutId id="2147484490" r:id="rId19"/>
    <p:sldLayoutId id="2147484491" r:id="rId20"/>
    <p:sldLayoutId id="2147484492" r:id="rId21"/>
    <p:sldLayoutId id="214748449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5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  <p:sldLayoutId id="2147484510" r:id="rId12"/>
    <p:sldLayoutId id="2147484511" r:id="rId13"/>
    <p:sldLayoutId id="2147484512" r:id="rId14"/>
    <p:sldLayoutId id="2147484513" r:id="rId15"/>
    <p:sldLayoutId id="2147484514" r:id="rId16"/>
    <p:sldLayoutId id="2147484515" r:id="rId17"/>
    <p:sldLayoutId id="2147484516" r:id="rId18"/>
    <p:sldLayoutId id="2147484517" r:id="rId19"/>
    <p:sldLayoutId id="2147484518" r:id="rId20"/>
    <p:sldLayoutId id="2147484520" r:id="rId21"/>
    <p:sldLayoutId id="2147484521" r:id="rId22"/>
    <p:sldLayoutId id="2147484523" r:id="rId23"/>
    <p:sldLayoutId id="2147484524" r:id="rId24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33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  <p:sldLayoutId id="2147484537" r:id="rId12"/>
    <p:sldLayoutId id="2147484538" r:id="rId13"/>
    <p:sldLayoutId id="2147484539" r:id="rId14"/>
    <p:sldLayoutId id="2147484540" r:id="rId15"/>
    <p:sldLayoutId id="2147484541" r:id="rId16"/>
    <p:sldLayoutId id="2147484542" r:id="rId17"/>
    <p:sldLayoutId id="2147484545" r:id="rId18"/>
    <p:sldLayoutId id="2147484546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solidFill>
            <a:srgbClr val="0078D7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solidFill>
            <a:srgbClr val="0078D7"/>
          </a:soli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solidFill>
            <a:srgbClr val="0078D7"/>
          </a:soli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solidFill>
            <a:srgbClr val="0078D7"/>
          </a:soli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solidFill>
            <a:srgbClr val="0078D7"/>
          </a:soli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solidFill>
            <a:srgbClr val="0078D7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66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6AFB-ACAA-47D1-9631-A73F8FD76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283" y="1017314"/>
            <a:ext cx="9825261" cy="2681850"/>
          </a:xfrm>
        </p:spPr>
        <p:txBody>
          <a:bodyPr/>
          <a:lstStyle/>
          <a:p>
            <a:r>
              <a:rPr lang="en-US" dirty="0"/>
              <a:t>Single-Channel Speech Extraction Using Speaker Inventory and Attention Network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5F5F6-19DE-4988-8A27-ADBEFCCE47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0610" y="4059695"/>
            <a:ext cx="10203382" cy="1828007"/>
          </a:xfrm>
        </p:spPr>
        <p:txBody>
          <a:bodyPr/>
          <a:lstStyle/>
          <a:p>
            <a:r>
              <a:rPr lang="en-US" sz="2800" dirty="0"/>
              <a:t>Xiong Xiao, Zhuo Chen, Takuya Yoshioka, Hakan Erdogan</a:t>
            </a:r>
          </a:p>
          <a:p>
            <a:r>
              <a:rPr lang="en-US" sz="2800" dirty="0"/>
              <a:t>Changliang Liu, </a:t>
            </a:r>
            <a:r>
              <a:rPr lang="en-US" sz="2800" b="1" dirty="0">
                <a:solidFill>
                  <a:srgbClr val="FFC000"/>
                </a:solidFill>
              </a:rPr>
              <a:t>Dimitrios Dimitriadis</a:t>
            </a:r>
            <a:r>
              <a:rPr lang="en-US" sz="2800" dirty="0"/>
              <a:t>, Jasha Droppo, Yifan Gong</a:t>
            </a:r>
          </a:p>
          <a:p>
            <a:endParaRPr lang="en-US" altLang="zh-CN" sz="2800" b="1" dirty="0"/>
          </a:p>
          <a:p>
            <a:r>
              <a:rPr lang="en-US" sz="2800" dirty="0"/>
              <a:t>Microsoft Cloud and 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752E5-ED6B-4B3C-BAC4-4A645B4CC3A7}"/>
              </a:ext>
            </a:extLst>
          </p:cNvPr>
          <p:cNvSpPr txBox="1"/>
          <p:nvPr/>
        </p:nvSpPr>
        <p:spPr>
          <a:xfrm>
            <a:off x="8783781" y="5977211"/>
            <a:ext cx="2888674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ICASSP 2019</a:t>
            </a:r>
          </a:p>
        </p:txBody>
      </p:sp>
    </p:spTree>
    <p:extLst>
      <p:ext uri="{BB962C8B-B14F-4D97-AF65-F5344CB8AC3E}">
        <p14:creationId xmlns:p14="http://schemas.microsoft.com/office/powerpoint/2010/main" val="10039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60B8-894B-43D8-8248-3B7D7FB2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C8986-B108-4FE1-AB97-E9D8FD3CD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212851"/>
            <a:ext cx="11887198" cy="4905561"/>
          </a:xfrm>
        </p:spPr>
        <p:txBody>
          <a:bodyPr vert="horz" wrap="square" lIns="146304" tIns="91440" rIns="146304" bIns="91440" rtlCol="0" anchor="t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Simulated overlapping speech based on </a:t>
            </a:r>
            <a:r>
              <a:rPr lang="en-US" sz="3200" dirty="0" err="1"/>
              <a:t>LibriSpeech</a:t>
            </a:r>
            <a:r>
              <a:rPr lang="en-US" sz="3200" dirty="0"/>
              <a:t> corpus</a:t>
            </a:r>
            <a:endParaRPr lang="en-US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Training data</a:t>
            </a:r>
            <a:endParaRPr lang="en-US" sz="3200" dirty="0">
              <a:cs typeface="Segoe UI Ligh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Source speech from 460 hours of clean speech.  </a:t>
            </a:r>
            <a:endParaRPr lang="en-US" sz="1800" dirty="0">
              <a:cs typeface="Segoe U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Mixed sentences are cut into 5s training segments. </a:t>
            </a:r>
            <a:endParaRPr lang="en-US" sz="1800" dirty="0">
              <a:cs typeface="Segoe U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Speaker profile audio is 10s long. </a:t>
            </a:r>
            <a:endParaRPr lang="en-US" sz="1800" dirty="0">
              <a:cs typeface="Segoe U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Test data</a:t>
            </a:r>
            <a:endParaRPr lang="en-US" sz="3200" dirty="0">
              <a:cs typeface="Segoe UI Ligh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Generated in the same way as training data, but not cut into fixed length segments. </a:t>
            </a:r>
            <a:endParaRPr lang="en-US" sz="1800" dirty="0">
              <a:cs typeface="Segoe U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3000 mixed sentences. </a:t>
            </a:r>
            <a:endParaRPr lang="en-US" sz="1800" dirty="0">
              <a:cs typeface="Segoe U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8 hours of test data. </a:t>
            </a:r>
            <a:endParaRPr lang="en-US" sz="1800" dirty="0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36891-18D6-4942-B81C-283143E5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9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82BA-E92F-44C5-BFA2-6EA6BCE19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BBFD4-99CF-47C9-8472-5B1A0EC25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212851"/>
            <a:ext cx="11887198" cy="5201396"/>
          </a:xfrm>
        </p:spPr>
        <p:txBody>
          <a:bodyPr>
            <a:normAutofit/>
          </a:bodyPr>
          <a:lstStyle/>
          <a:p>
            <a:r>
              <a:rPr lang="en-US" sz="3200" dirty="0"/>
              <a:t>Input features: </a:t>
            </a:r>
          </a:p>
          <a:p>
            <a:pPr lvl="1"/>
            <a:r>
              <a:rPr lang="en-US" sz="1800" dirty="0"/>
              <a:t>frame length/shift = 32ms/16ms. </a:t>
            </a:r>
          </a:p>
          <a:p>
            <a:pPr lvl="1"/>
            <a:r>
              <a:rPr lang="en-US" sz="1800" dirty="0"/>
              <a:t>FFT length = 512</a:t>
            </a:r>
          </a:p>
          <a:p>
            <a:pPr lvl="1"/>
            <a:r>
              <a:rPr lang="en-US" sz="1800" dirty="0"/>
              <a:t>Input features = 257D log magnitude spectrogram</a:t>
            </a:r>
          </a:p>
          <a:p>
            <a:r>
              <a:rPr lang="en-US" sz="3200" dirty="0"/>
              <a:t>Model</a:t>
            </a:r>
          </a:p>
          <a:p>
            <a:pPr lvl="1"/>
            <a:r>
              <a:rPr lang="en-US" sz="1800" dirty="0"/>
              <a:t>Embedding networks are shared among the branches: 2x BLSTM layers with 512 cells in each direction. Second BLSTM layer’s activation is projected into 512D embedding vectors. </a:t>
            </a:r>
          </a:p>
          <a:p>
            <a:pPr lvl="1"/>
            <a:r>
              <a:rPr lang="en-US" sz="1800" dirty="0"/>
              <a:t>Extraction network is 3x BLSTM layers, with 512 cells in each direction. Input dimension is 257+512*2 for the baseline model, and 257+512*3 for the proposed model. </a:t>
            </a:r>
          </a:p>
          <a:p>
            <a:pPr lvl="1"/>
            <a:r>
              <a:rPr lang="en-US" sz="1800" dirty="0"/>
              <a:t>Model is trained to minimize MSE between clean source magnitude and reconstructed ones.</a:t>
            </a:r>
          </a:p>
          <a:p>
            <a:r>
              <a:rPr lang="en-US" sz="3200" dirty="0"/>
              <a:t>Training</a:t>
            </a:r>
          </a:p>
          <a:p>
            <a:pPr lvl="1"/>
            <a:r>
              <a:rPr lang="en-US" sz="1800" dirty="0"/>
              <a:t>Optimizer: Adam</a:t>
            </a:r>
          </a:p>
          <a:p>
            <a:pPr lvl="1"/>
            <a:r>
              <a:rPr lang="en-US" sz="1800" dirty="0"/>
              <a:t>Initial learning rate = 1e-4, exponentially decayed at a rate of 0.999 per 10 hours. </a:t>
            </a:r>
          </a:p>
          <a:p>
            <a:pPr lvl="1"/>
            <a:r>
              <a:rPr lang="en-US" sz="1800" dirty="0"/>
              <a:t>Stop after 30,000 hours have been observed by the model. </a:t>
            </a:r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82CDE-AEBA-45FE-B065-1A4DB504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31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6EF5-DC6B-4914-8020-FE2723E9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68" y="372394"/>
            <a:ext cx="10724938" cy="731329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D088367-0783-4256-924E-7260DABE6D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006899"/>
              </p:ext>
            </p:extLst>
          </p:nvPr>
        </p:nvGraphicFramePr>
        <p:xfrm>
          <a:off x="629190" y="1509004"/>
          <a:ext cx="7847722" cy="48495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9787">
                  <a:extLst>
                    <a:ext uri="{9D8B030D-6E8A-4147-A177-3AD203B41FA5}">
                      <a16:colId xmlns:a16="http://schemas.microsoft.com/office/drawing/2014/main" val="1204372714"/>
                    </a:ext>
                  </a:extLst>
                </a:gridCol>
                <a:gridCol w="1599971">
                  <a:extLst>
                    <a:ext uri="{9D8B030D-6E8A-4147-A177-3AD203B41FA5}">
                      <a16:colId xmlns:a16="http://schemas.microsoft.com/office/drawing/2014/main" val="2377824786"/>
                    </a:ext>
                  </a:extLst>
                </a:gridCol>
                <a:gridCol w="1599972">
                  <a:extLst>
                    <a:ext uri="{9D8B030D-6E8A-4147-A177-3AD203B41FA5}">
                      <a16:colId xmlns:a16="http://schemas.microsoft.com/office/drawing/2014/main" val="3549708703"/>
                    </a:ext>
                  </a:extLst>
                </a:gridCol>
                <a:gridCol w="2592110">
                  <a:extLst>
                    <a:ext uri="{9D8B030D-6E8A-4147-A177-3AD203B41FA5}">
                      <a16:colId xmlns:a16="http://schemas.microsoft.com/office/drawing/2014/main" val="3800625951"/>
                    </a:ext>
                  </a:extLst>
                </a:gridCol>
                <a:gridCol w="835882">
                  <a:extLst>
                    <a:ext uri="{9D8B030D-6E8A-4147-A177-3AD203B41FA5}">
                      <a16:colId xmlns:a16="http://schemas.microsoft.com/office/drawing/2014/main" val="989848423"/>
                    </a:ext>
                  </a:extLst>
                </a:gridCol>
              </a:tblGrid>
              <a:tr h="10880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Systems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Target speaker profile (# sentences)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Competing speaker profile (# sentences)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Other speakers used as competing speakers (# other speakers / # sentences per speaker)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SDR (dB)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988094516"/>
                  </a:ext>
                </a:extLst>
              </a:tr>
              <a:tr h="37822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Baseline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9.4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76042675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9.8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310842883"/>
                  </a:ext>
                </a:extLst>
              </a:tr>
              <a:tr h="378222">
                <a:tc rowSpan="8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Proposed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11.5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504878604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1/1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099728923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2/2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10.9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998939845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11.9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379277595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12.0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721463962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315914453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1/1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961132433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2/2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12.0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4849370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F9E96-9B3C-4D2B-A00C-589305576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12</a:t>
            </a:fld>
            <a:endParaRPr lang="en-US"/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239B9EA1-C23E-4145-9661-070BAF48F369}"/>
              </a:ext>
            </a:extLst>
          </p:cNvPr>
          <p:cNvSpPr/>
          <p:nvPr/>
        </p:nvSpPr>
        <p:spPr>
          <a:xfrm>
            <a:off x="8543700" y="2802065"/>
            <a:ext cx="324384" cy="8768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B8EF8-4F86-4C8D-AF26-8739F64BE309}"/>
              </a:ext>
            </a:extLst>
          </p:cNvPr>
          <p:cNvSpPr/>
          <p:nvPr/>
        </p:nvSpPr>
        <p:spPr>
          <a:xfrm>
            <a:off x="8916103" y="2910892"/>
            <a:ext cx="2481362" cy="95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36" dirty="0"/>
              <a:t>Effect of using attention and contrast bias</a:t>
            </a:r>
          </a:p>
        </p:txBody>
      </p:sp>
    </p:spTree>
    <p:extLst>
      <p:ext uri="{BB962C8B-B14F-4D97-AF65-F5344CB8AC3E}">
        <p14:creationId xmlns:p14="http://schemas.microsoft.com/office/powerpoint/2010/main" val="22599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6EF5-DC6B-4914-8020-FE2723E9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68" y="372394"/>
            <a:ext cx="10724938" cy="87685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F9E96-9B3C-4D2B-A00C-589305576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13</a:t>
            </a:fld>
            <a:endParaRPr lang="en-US"/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239B9EA1-C23E-4145-9661-070BAF48F369}"/>
              </a:ext>
            </a:extLst>
          </p:cNvPr>
          <p:cNvSpPr/>
          <p:nvPr/>
        </p:nvSpPr>
        <p:spPr>
          <a:xfrm>
            <a:off x="8485763" y="3579764"/>
            <a:ext cx="324384" cy="8768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B8EF8-4F86-4C8D-AF26-8739F64BE309}"/>
              </a:ext>
            </a:extLst>
          </p:cNvPr>
          <p:cNvSpPr/>
          <p:nvPr/>
        </p:nvSpPr>
        <p:spPr>
          <a:xfrm>
            <a:off x="9123830" y="2363529"/>
            <a:ext cx="3024351" cy="342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36" indent="-291436">
              <a:buFont typeface="Arial" panose="020B0604020202020204" pitchFamily="34" charset="0"/>
              <a:buChar char="•"/>
            </a:pPr>
            <a:r>
              <a:rPr lang="en-US" sz="1632" dirty="0"/>
              <a:t>Moderate performance degradation due to uninvolved contrast bias, but still better than baseline.</a:t>
            </a:r>
          </a:p>
          <a:p>
            <a:pPr marL="291436" indent="-291436">
              <a:buFont typeface="Arial" panose="020B0604020202020204" pitchFamily="34" charset="0"/>
              <a:buChar char="•"/>
            </a:pPr>
            <a:endParaRPr lang="en-US" sz="1632" dirty="0"/>
          </a:p>
          <a:p>
            <a:pPr marL="291436" indent="-291436">
              <a:buFont typeface="Arial" panose="020B0604020202020204" pitchFamily="34" charset="0"/>
              <a:buChar char="•"/>
            </a:pPr>
            <a:r>
              <a:rPr lang="en-US" sz="1632" dirty="0"/>
              <a:t>Advantage: we do not know exactly who is the competing speaker, as far as the competing speaker is included in the contrast bias set. </a:t>
            </a:r>
          </a:p>
          <a:p>
            <a:pPr marL="291436" indent="-291436">
              <a:buFont typeface="Arial" panose="020B0604020202020204" pitchFamily="34" charset="0"/>
              <a:buChar char="•"/>
            </a:pPr>
            <a:endParaRPr lang="en-US" sz="1632" dirty="0"/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BCD7F325-6B6C-49DC-A001-968EAE77404A}"/>
              </a:ext>
            </a:extLst>
          </p:cNvPr>
          <p:cNvSpPr/>
          <p:nvPr/>
        </p:nvSpPr>
        <p:spPr>
          <a:xfrm>
            <a:off x="8495809" y="3586079"/>
            <a:ext cx="314339" cy="4346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D85094EE-1AD9-4A70-82F5-0B63A00EE5CB}"/>
              </a:ext>
            </a:extLst>
          </p:cNvPr>
          <p:cNvSpPr/>
          <p:nvPr/>
        </p:nvSpPr>
        <p:spPr>
          <a:xfrm>
            <a:off x="8475717" y="5421895"/>
            <a:ext cx="324384" cy="8768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BEDA724D-E988-4B84-B9B7-0B7AF86C1E4A}"/>
              </a:ext>
            </a:extLst>
          </p:cNvPr>
          <p:cNvSpPr/>
          <p:nvPr/>
        </p:nvSpPr>
        <p:spPr>
          <a:xfrm>
            <a:off x="8485763" y="5428210"/>
            <a:ext cx="314339" cy="4346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>
              <a:solidFill>
                <a:schemeClr val="tx1"/>
              </a:solidFill>
            </a:endParaRPr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C7F87BBC-D172-4633-BC14-FFC24285F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599982"/>
              </p:ext>
            </p:extLst>
          </p:nvPr>
        </p:nvGraphicFramePr>
        <p:xfrm>
          <a:off x="629190" y="1509004"/>
          <a:ext cx="7847722" cy="48495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9787">
                  <a:extLst>
                    <a:ext uri="{9D8B030D-6E8A-4147-A177-3AD203B41FA5}">
                      <a16:colId xmlns:a16="http://schemas.microsoft.com/office/drawing/2014/main" val="1204372714"/>
                    </a:ext>
                  </a:extLst>
                </a:gridCol>
                <a:gridCol w="1599971">
                  <a:extLst>
                    <a:ext uri="{9D8B030D-6E8A-4147-A177-3AD203B41FA5}">
                      <a16:colId xmlns:a16="http://schemas.microsoft.com/office/drawing/2014/main" val="2377824786"/>
                    </a:ext>
                  </a:extLst>
                </a:gridCol>
                <a:gridCol w="1599972">
                  <a:extLst>
                    <a:ext uri="{9D8B030D-6E8A-4147-A177-3AD203B41FA5}">
                      <a16:colId xmlns:a16="http://schemas.microsoft.com/office/drawing/2014/main" val="3549708703"/>
                    </a:ext>
                  </a:extLst>
                </a:gridCol>
                <a:gridCol w="2592110">
                  <a:extLst>
                    <a:ext uri="{9D8B030D-6E8A-4147-A177-3AD203B41FA5}">
                      <a16:colId xmlns:a16="http://schemas.microsoft.com/office/drawing/2014/main" val="3800625951"/>
                    </a:ext>
                  </a:extLst>
                </a:gridCol>
                <a:gridCol w="835882">
                  <a:extLst>
                    <a:ext uri="{9D8B030D-6E8A-4147-A177-3AD203B41FA5}">
                      <a16:colId xmlns:a16="http://schemas.microsoft.com/office/drawing/2014/main" val="989848423"/>
                    </a:ext>
                  </a:extLst>
                </a:gridCol>
              </a:tblGrid>
              <a:tr h="10880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Systems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Target speaker profile (# sentences)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Competing speaker profile (# sentences)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Other speakers used as competing speakers (# other speakers / # sentences per speaker)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SDR (dB)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988094516"/>
                  </a:ext>
                </a:extLst>
              </a:tr>
              <a:tr h="37822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Baseline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9.4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76042675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9.8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310842883"/>
                  </a:ext>
                </a:extLst>
              </a:tr>
              <a:tr h="378222">
                <a:tc rowSpan="8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Proposed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11.5</a:t>
                      </a:r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504878604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1/1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11.1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099728923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2/2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10.9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998939845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11.9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379277595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12.0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721463962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315914453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1/1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961132433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2/2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12.0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48493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647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6EF5-DC6B-4914-8020-FE2723E9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68" y="372394"/>
            <a:ext cx="10724938" cy="739886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F9E96-9B3C-4D2B-A00C-589305576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14</a:t>
            </a:fld>
            <a:endParaRPr lang="en-US"/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239B9EA1-C23E-4145-9661-070BAF48F369}"/>
              </a:ext>
            </a:extLst>
          </p:cNvPr>
          <p:cNvSpPr/>
          <p:nvPr/>
        </p:nvSpPr>
        <p:spPr>
          <a:xfrm>
            <a:off x="8525310" y="3552870"/>
            <a:ext cx="324384" cy="1582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B8EF8-4F86-4C8D-AF26-8739F64BE309}"/>
              </a:ext>
            </a:extLst>
          </p:cNvPr>
          <p:cNvSpPr/>
          <p:nvPr/>
        </p:nvSpPr>
        <p:spPr>
          <a:xfrm>
            <a:off x="9112892" y="3277205"/>
            <a:ext cx="2694037" cy="239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36" indent="-291436">
              <a:buFont typeface="Arial" panose="020B0604020202020204" pitchFamily="34" charset="0"/>
              <a:buChar char="•"/>
            </a:pPr>
            <a:r>
              <a:rPr lang="en-US" sz="1836" dirty="0"/>
              <a:t>Improvement due to longer profile per person.</a:t>
            </a:r>
          </a:p>
          <a:p>
            <a:pPr marL="291436" indent="-291436">
              <a:buFont typeface="Arial" panose="020B0604020202020204" pitchFamily="34" charset="0"/>
              <a:buChar char="•"/>
            </a:pPr>
            <a:endParaRPr lang="en-US" sz="1836" dirty="0"/>
          </a:p>
          <a:p>
            <a:pPr marL="291436" indent="-291436">
              <a:buFont typeface="Arial" panose="020B0604020202020204" pitchFamily="34" charset="0"/>
              <a:buChar char="•"/>
            </a:pPr>
            <a:r>
              <a:rPr lang="en-US" sz="1836" dirty="0"/>
              <a:t>Expected to get better performance if we get more data about the speakers. </a:t>
            </a: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BCD7F325-6B6C-49DC-A001-968EAE77404A}"/>
              </a:ext>
            </a:extLst>
          </p:cNvPr>
          <p:cNvSpPr/>
          <p:nvPr/>
        </p:nvSpPr>
        <p:spPr>
          <a:xfrm>
            <a:off x="8535356" y="3559185"/>
            <a:ext cx="314339" cy="1242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BB638AD2-7A54-4E23-89F4-4C3345CA9290}"/>
              </a:ext>
            </a:extLst>
          </p:cNvPr>
          <p:cNvSpPr/>
          <p:nvPr/>
        </p:nvSpPr>
        <p:spPr>
          <a:xfrm>
            <a:off x="8525310" y="3552870"/>
            <a:ext cx="324384" cy="19932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>
              <a:solidFill>
                <a:schemeClr val="tx1"/>
              </a:solidFill>
            </a:endParaRPr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F5F2B359-24E4-4E31-BF14-77F6F986C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210037"/>
              </p:ext>
            </p:extLst>
          </p:nvPr>
        </p:nvGraphicFramePr>
        <p:xfrm>
          <a:off x="629190" y="1509004"/>
          <a:ext cx="7847722" cy="48495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9787">
                  <a:extLst>
                    <a:ext uri="{9D8B030D-6E8A-4147-A177-3AD203B41FA5}">
                      <a16:colId xmlns:a16="http://schemas.microsoft.com/office/drawing/2014/main" val="1204372714"/>
                    </a:ext>
                  </a:extLst>
                </a:gridCol>
                <a:gridCol w="1599971">
                  <a:extLst>
                    <a:ext uri="{9D8B030D-6E8A-4147-A177-3AD203B41FA5}">
                      <a16:colId xmlns:a16="http://schemas.microsoft.com/office/drawing/2014/main" val="2377824786"/>
                    </a:ext>
                  </a:extLst>
                </a:gridCol>
                <a:gridCol w="1599972">
                  <a:extLst>
                    <a:ext uri="{9D8B030D-6E8A-4147-A177-3AD203B41FA5}">
                      <a16:colId xmlns:a16="http://schemas.microsoft.com/office/drawing/2014/main" val="3549708703"/>
                    </a:ext>
                  </a:extLst>
                </a:gridCol>
                <a:gridCol w="2592110">
                  <a:extLst>
                    <a:ext uri="{9D8B030D-6E8A-4147-A177-3AD203B41FA5}">
                      <a16:colId xmlns:a16="http://schemas.microsoft.com/office/drawing/2014/main" val="3800625951"/>
                    </a:ext>
                  </a:extLst>
                </a:gridCol>
                <a:gridCol w="835882">
                  <a:extLst>
                    <a:ext uri="{9D8B030D-6E8A-4147-A177-3AD203B41FA5}">
                      <a16:colId xmlns:a16="http://schemas.microsoft.com/office/drawing/2014/main" val="989848423"/>
                    </a:ext>
                  </a:extLst>
                </a:gridCol>
              </a:tblGrid>
              <a:tr h="10880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Systems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Target speaker profile (# sentences)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Competing speaker profile (# sentences)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Other speakers used as competing speakers (# other speakers / # sentences per speaker)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SDR (dB)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988094516"/>
                  </a:ext>
                </a:extLst>
              </a:tr>
              <a:tr h="37822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Baseline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9.4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76042675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9.8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310842883"/>
                  </a:ext>
                </a:extLst>
              </a:tr>
              <a:tr h="378222">
                <a:tc rowSpan="8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Proposed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11.5</a:t>
                      </a:r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504878604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1/1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099728923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2/2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10.9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998939845"/>
                  </a:ext>
                </a:extLst>
              </a:tr>
              <a:tr h="37822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11.9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379277595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12.0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721463962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315914453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1/1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12.1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961132433"/>
                  </a:ext>
                </a:extLst>
              </a:tr>
              <a:tr h="373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2/2</a:t>
                      </a:r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12.0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48493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9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D49FD8-998B-4FAB-8A8F-01D92149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71" y="4058888"/>
            <a:ext cx="2519117" cy="954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180F53-D31B-451B-8EC0-1E06CFE58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079" y="4801336"/>
            <a:ext cx="3587341" cy="1713031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3506BA5E-6648-4F6F-BDA6-92B336CDF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88" b="20127"/>
          <a:stretch/>
        </p:blipFill>
        <p:spPr>
          <a:xfrm>
            <a:off x="7745619" y="2194560"/>
            <a:ext cx="3550985" cy="2926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13643F-3EA7-43AC-9410-FE09285FEAA9}"/>
              </a:ext>
            </a:extLst>
          </p:cNvPr>
          <p:cNvSpPr/>
          <p:nvPr/>
        </p:nvSpPr>
        <p:spPr>
          <a:xfrm>
            <a:off x="7738607" y="2176834"/>
            <a:ext cx="3550984" cy="98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EB3AE-6DCB-4EBB-8A33-9B6A849CF179}"/>
              </a:ext>
            </a:extLst>
          </p:cNvPr>
          <p:cNvSpPr/>
          <p:nvPr/>
        </p:nvSpPr>
        <p:spPr>
          <a:xfrm>
            <a:off x="7738607" y="3164599"/>
            <a:ext cx="3550984" cy="98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BF8F6-13EE-4439-BD3F-B5F1089C07F6}"/>
              </a:ext>
            </a:extLst>
          </p:cNvPr>
          <p:cNvSpPr/>
          <p:nvPr/>
        </p:nvSpPr>
        <p:spPr>
          <a:xfrm>
            <a:off x="7738607" y="4150914"/>
            <a:ext cx="3550984" cy="98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06C315-48DE-4C09-9A59-6C3C2573DA1E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11766248" y="2670717"/>
            <a:ext cx="0" cy="77426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D76F37-8E00-4865-A781-5EFA791E967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1289591" y="2670716"/>
            <a:ext cx="476656" cy="1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4C8DA6-D734-42EF-9B8F-CDA8094753D7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1766248" y="3867999"/>
            <a:ext cx="0" cy="776796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83FE8D-39A0-461D-8489-AB7E9816933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1289591" y="4644797"/>
            <a:ext cx="476656" cy="1449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4DC2BE-5E03-4EB7-A1FC-2D43FDC2D310}"/>
              </a:ext>
            </a:extLst>
          </p:cNvPr>
          <p:cNvSpPr/>
          <p:nvPr/>
        </p:nvSpPr>
        <p:spPr>
          <a:xfrm>
            <a:off x="11511297" y="3444976"/>
            <a:ext cx="509902" cy="423023"/>
          </a:xfrm>
          <a:prstGeom prst="round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Mix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B399BD-DAF6-4D6C-A05B-FA3B55625C76}"/>
              </a:ext>
            </a:extLst>
          </p:cNvPr>
          <p:cNvCxnSpPr>
            <a:cxnSpLocks/>
            <a:stCxn id="22" idx="1"/>
            <a:endCxn id="7" idx="3"/>
          </p:cNvCxnSpPr>
          <p:nvPr/>
        </p:nvCxnSpPr>
        <p:spPr>
          <a:xfrm flipH="1">
            <a:off x="11289591" y="3656488"/>
            <a:ext cx="221705" cy="1994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A69C442-8D63-4663-A916-FEFA64E3EF39}"/>
              </a:ext>
            </a:extLst>
          </p:cNvPr>
          <p:cNvCxnSpPr>
            <a:cxnSpLocks/>
            <a:endCxn id="44" idx="3"/>
          </p:cNvCxnSpPr>
          <p:nvPr/>
        </p:nvCxnSpPr>
        <p:spPr>
          <a:xfrm flipH="1" flipV="1">
            <a:off x="6165476" y="3164599"/>
            <a:ext cx="929092" cy="498892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A37A917-5BB2-44EF-973E-6AA1CA14D396}"/>
              </a:ext>
            </a:extLst>
          </p:cNvPr>
          <p:cNvCxnSpPr>
            <a:cxnSpLocks/>
          </p:cNvCxnSpPr>
          <p:nvPr/>
        </p:nvCxnSpPr>
        <p:spPr>
          <a:xfrm>
            <a:off x="7094566" y="3663491"/>
            <a:ext cx="644042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6353D85-BBAB-44C3-BC2D-3334BBFAD534}"/>
              </a:ext>
            </a:extLst>
          </p:cNvPr>
          <p:cNvSpPr/>
          <p:nvPr/>
        </p:nvSpPr>
        <p:spPr>
          <a:xfrm>
            <a:off x="5015753" y="2980523"/>
            <a:ext cx="1149723" cy="368151"/>
          </a:xfrm>
          <a:prstGeom prst="round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Get attention weights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7FEA683-9C6D-48E6-8E14-2178574BFCE6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3492066" y="2269856"/>
            <a:ext cx="1523687" cy="894743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6EC2D80-B211-4359-8711-E94F913218A7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5590615" y="2447365"/>
            <a:ext cx="2230" cy="533158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734DDDE-53EE-42A5-8479-9178908C552B}"/>
              </a:ext>
            </a:extLst>
          </p:cNvPr>
          <p:cNvSpPr/>
          <p:nvPr/>
        </p:nvSpPr>
        <p:spPr>
          <a:xfrm>
            <a:off x="5015753" y="3881831"/>
            <a:ext cx="1149723" cy="399135"/>
          </a:xfrm>
          <a:prstGeom prst="round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Get attention weights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D5F6B9B-9E60-4F06-8492-B0D0DD2C7D01}"/>
              </a:ext>
            </a:extLst>
          </p:cNvPr>
          <p:cNvCxnSpPr>
            <a:cxnSpLocks/>
            <a:endCxn id="56" idx="3"/>
          </p:cNvCxnSpPr>
          <p:nvPr/>
        </p:nvCxnSpPr>
        <p:spPr>
          <a:xfrm flipH="1">
            <a:off x="6165476" y="3663491"/>
            <a:ext cx="929092" cy="417908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34ACD07-AC24-4212-8C15-6AE200D653EC}"/>
              </a:ext>
            </a:extLst>
          </p:cNvPr>
          <p:cNvCxnSpPr>
            <a:cxnSpLocks/>
            <a:endCxn id="56" idx="1"/>
          </p:cNvCxnSpPr>
          <p:nvPr/>
        </p:nvCxnSpPr>
        <p:spPr>
          <a:xfrm flipV="1">
            <a:off x="3592736" y="4081399"/>
            <a:ext cx="1423017" cy="43593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82EA0C4-2CD9-44FC-B0AF-C321959067C0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5590615" y="4280966"/>
            <a:ext cx="0" cy="363829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7E8FA5F-2CCB-47FE-8DB8-145FE18DD0CE}"/>
              </a:ext>
            </a:extLst>
          </p:cNvPr>
          <p:cNvCxnSpPr>
            <a:cxnSpLocks/>
          </p:cNvCxnSpPr>
          <p:nvPr/>
        </p:nvCxnSpPr>
        <p:spPr>
          <a:xfrm>
            <a:off x="7738607" y="5289662"/>
            <a:ext cx="3550984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01FBDF8-81C0-43E4-A0B4-CB35030FDF2E}"/>
                  </a:ext>
                </a:extLst>
              </p:cNvPr>
              <p:cNvSpPr/>
              <p:nvPr/>
            </p:nvSpPr>
            <p:spPr>
              <a:xfrm>
                <a:off x="8723809" y="5259131"/>
                <a:ext cx="13024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Mixed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01FBDF8-81C0-43E4-A0B4-CB35030FDF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3809" y="5259131"/>
                <a:ext cx="1302472" cy="276999"/>
              </a:xfrm>
              <a:prstGeom prst="rect">
                <a:avLst/>
              </a:prstGeom>
              <a:blipFill>
                <a:blip r:embed="rId5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ectangle 100">
            <a:extLst>
              <a:ext uri="{FF2B5EF4-FFF2-40B4-BE49-F238E27FC236}">
                <a16:creationId xmlns:a16="http://schemas.microsoft.com/office/drawing/2014/main" id="{B85F6CFE-C487-4F3C-B393-D42522029D54}"/>
              </a:ext>
            </a:extLst>
          </p:cNvPr>
          <p:cNvSpPr/>
          <p:nvPr/>
        </p:nvSpPr>
        <p:spPr>
          <a:xfrm>
            <a:off x="10470386" y="3163340"/>
            <a:ext cx="772281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Mixed </a:t>
            </a:r>
            <a:endParaRPr lang="en-US" sz="1400" b="1">
              <a:solidFill>
                <a:schemeClr val="bg1">
                  <a:lumMod val="50000"/>
                </a:schemeClr>
              </a:solidFill>
              <a:cs typeface="Segoe UI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6191E54-CFF7-4E72-921E-9AB94DC3936F}"/>
              </a:ext>
            </a:extLst>
          </p:cNvPr>
          <p:cNvSpPr/>
          <p:nvPr/>
        </p:nvSpPr>
        <p:spPr>
          <a:xfrm>
            <a:off x="10472240" y="2136474"/>
            <a:ext cx="772281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Target</a:t>
            </a:r>
            <a:endParaRPr lang="en-US" sz="1400" b="1">
              <a:solidFill>
                <a:schemeClr val="bg1">
                  <a:lumMod val="50000"/>
                </a:schemeClr>
              </a:solidFill>
              <a:cs typeface="Segoe UI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52FB011-46E3-44BD-9779-68B4E2E0B5E2}"/>
              </a:ext>
            </a:extLst>
          </p:cNvPr>
          <p:cNvSpPr/>
          <p:nvPr/>
        </p:nvSpPr>
        <p:spPr>
          <a:xfrm>
            <a:off x="10208596" y="4125468"/>
            <a:ext cx="1172817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Competing</a:t>
            </a:r>
            <a:endParaRPr lang="en-US" sz="1400" b="1">
              <a:solidFill>
                <a:schemeClr val="bg1">
                  <a:lumMod val="50000"/>
                </a:schemeClr>
              </a:solidFill>
              <a:cs typeface="Segoe UI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1BF52DA-945E-4709-A572-F14326F15465}"/>
              </a:ext>
            </a:extLst>
          </p:cNvPr>
          <p:cNvCxnSpPr>
            <a:cxnSpLocks/>
          </p:cNvCxnSpPr>
          <p:nvPr/>
        </p:nvCxnSpPr>
        <p:spPr>
          <a:xfrm>
            <a:off x="1062940" y="5095627"/>
            <a:ext cx="2529795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63C33A1-E1C0-403A-81E7-0EA3FA5489D0}"/>
                  </a:ext>
                </a:extLst>
              </p:cNvPr>
              <p:cNvSpPr/>
              <p:nvPr/>
            </p:nvSpPr>
            <p:spPr>
              <a:xfrm>
                <a:off x="1075499" y="5073957"/>
                <a:ext cx="22630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Competing reference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63C33A1-E1C0-403A-81E7-0EA3FA548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499" y="5073957"/>
                <a:ext cx="2263055" cy="276999"/>
              </a:xfrm>
              <a:prstGeom prst="rect">
                <a:avLst/>
              </a:prstGeom>
              <a:blipFill>
                <a:blip r:embed="rId6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D2E8579-1C5F-4A71-AD9F-F0AE1D149785}"/>
              </a:ext>
            </a:extLst>
          </p:cNvPr>
          <p:cNvCxnSpPr>
            <a:cxnSpLocks/>
          </p:cNvCxnSpPr>
          <p:nvPr/>
        </p:nvCxnSpPr>
        <p:spPr>
          <a:xfrm>
            <a:off x="1206350" y="2864908"/>
            <a:ext cx="2285716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C7A8E96-5A95-4477-9775-229730CD5159}"/>
                  </a:ext>
                </a:extLst>
              </p:cNvPr>
              <p:cNvSpPr/>
              <p:nvPr/>
            </p:nvSpPr>
            <p:spPr>
              <a:xfrm>
                <a:off x="1288246" y="2850694"/>
                <a:ext cx="192283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Target reference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C7A8E96-5A95-4477-9775-229730CD5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246" y="2850694"/>
                <a:ext cx="1922834" cy="276999"/>
              </a:xfrm>
              <a:prstGeom prst="rect">
                <a:avLst/>
              </a:prstGeom>
              <a:blipFill>
                <a:blip r:embed="rId7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0D44976-398F-4F79-9865-F93CA46C7BAF}"/>
              </a:ext>
            </a:extLst>
          </p:cNvPr>
          <p:cNvCxnSpPr>
            <a:cxnSpLocks/>
          </p:cNvCxnSpPr>
          <p:nvPr/>
        </p:nvCxnSpPr>
        <p:spPr>
          <a:xfrm>
            <a:off x="3931684" y="6639842"/>
            <a:ext cx="3080957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EAFBC20-0224-4692-AF03-DB2C59F70164}"/>
              </a:ext>
            </a:extLst>
          </p:cNvPr>
          <p:cNvCxnSpPr>
            <a:cxnSpLocks/>
          </p:cNvCxnSpPr>
          <p:nvPr/>
        </p:nvCxnSpPr>
        <p:spPr>
          <a:xfrm>
            <a:off x="7594844" y="4777141"/>
            <a:ext cx="0" cy="1677447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429BEAC-CDD6-49D1-8A66-2C764696E0D4}"/>
              </a:ext>
            </a:extLst>
          </p:cNvPr>
          <p:cNvCxnSpPr>
            <a:cxnSpLocks/>
          </p:cNvCxnSpPr>
          <p:nvPr/>
        </p:nvCxnSpPr>
        <p:spPr>
          <a:xfrm>
            <a:off x="4298084" y="430853"/>
            <a:ext cx="2714557" cy="1278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3910D1C-EBEF-4715-9B74-FD34C273A965}"/>
              </a:ext>
            </a:extLst>
          </p:cNvPr>
          <p:cNvCxnSpPr>
            <a:cxnSpLocks/>
          </p:cNvCxnSpPr>
          <p:nvPr/>
        </p:nvCxnSpPr>
        <p:spPr>
          <a:xfrm>
            <a:off x="4194663" y="520785"/>
            <a:ext cx="0" cy="1749071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FE87276-C2A9-41D7-8AED-C7B598F39A43}"/>
                  </a:ext>
                </a:extLst>
              </p:cNvPr>
              <p:cNvSpPr/>
              <p:nvPr/>
            </p:nvSpPr>
            <p:spPr>
              <a:xfrm>
                <a:off x="5292570" y="6590481"/>
                <a:ext cx="3627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FE87276-C2A9-41D7-8AED-C7B598F39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570" y="6590481"/>
                <a:ext cx="362792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622B6D4-0F7A-426D-9351-3BEF322EE36B}"/>
                  </a:ext>
                </a:extLst>
              </p:cNvPr>
              <p:cNvSpPr/>
              <p:nvPr/>
            </p:nvSpPr>
            <p:spPr>
              <a:xfrm>
                <a:off x="5520765" y="153391"/>
                <a:ext cx="3679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622B6D4-0F7A-426D-9351-3BEF322EE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765" y="153391"/>
                <a:ext cx="367921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2C5C758-C70A-465F-8D19-2450590D50DE}"/>
                  </a:ext>
                </a:extLst>
              </p:cNvPr>
              <p:cNvSpPr/>
              <p:nvPr/>
            </p:nvSpPr>
            <p:spPr>
              <a:xfrm>
                <a:off x="7543102" y="5500727"/>
                <a:ext cx="41081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2C5C758-C70A-465F-8D19-2450590D5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102" y="5500727"/>
                <a:ext cx="410817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15553B2-698A-4428-9EBE-A132136958E2}"/>
                  </a:ext>
                </a:extLst>
              </p:cNvPr>
              <p:cNvSpPr/>
              <p:nvPr/>
            </p:nvSpPr>
            <p:spPr>
              <a:xfrm>
                <a:off x="3791839" y="1234447"/>
                <a:ext cx="41081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15553B2-698A-4428-9EBE-A132136958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839" y="1234447"/>
                <a:ext cx="410817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D820D32E-7B3F-4D9B-9DCA-C4DB7BA8F322}"/>
              </a:ext>
            </a:extLst>
          </p:cNvPr>
          <p:cNvSpPr/>
          <p:nvPr/>
        </p:nvSpPr>
        <p:spPr>
          <a:xfrm>
            <a:off x="1011280" y="3942401"/>
            <a:ext cx="898841" cy="113155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AF83D851-6FF7-41A4-A94F-54160BB26866}"/>
              </a:ext>
            </a:extLst>
          </p:cNvPr>
          <p:cNvSpPr/>
          <p:nvPr/>
        </p:nvSpPr>
        <p:spPr>
          <a:xfrm>
            <a:off x="1953819" y="3942401"/>
            <a:ext cx="1679222" cy="1131555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256D6459-065F-4BC5-AAB7-B9A6D4F3D2ED}"/>
              </a:ext>
            </a:extLst>
          </p:cNvPr>
          <p:cNvSpPr/>
          <p:nvPr/>
        </p:nvSpPr>
        <p:spPr>
          <a:xfrm>
            <a:off x="3872263" y="4730073"/>
            <a:ext cx="1056589" cy="184498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F974C08-ED3D-4CDE-B5C0-43B6D285D6E8}"/>
              </a:ext>
            </a:extLst>
          </p:cNvPr>
          <p:cNvSpPr/>
          <p:nvPr/>
        </p:nvSpPr>
        <p:spPr>
          <a:xfrm>
            <a:off x="1011280" y="3355764"/>
            <a:ext cx="1117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Competing speaker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7B4659E-B53F-462F-868F-03FBF85F7788}"/>
              </a:ext>
            </a:extLst>
          </p:cNvPr>
          <p:cNvSpPr/>
          <p:nvPr/>
        </p:nvSpPr>
        <p:spPr>
          <a:xfrm>
            <a:off x="2292432" y="3370625"/>
            <a:ext cx="123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Bystander  speaker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1093F2-582D-47D5-9F11-9E14508419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5273" y="557558"/>
            <a:ext cx="3170263" cy="1734717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0B34B-01C6-4B85-A0EB-7A9F3CD0E7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0160" y="1820318"/>
            <a:ext cx="2282752" cy="9801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D11938-7F79-4B79-B403-BBF263BD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>
            <a:solidFill>
              <a:schemeClr val="tx1">
                <a:lumMod val="85000"/>
              </a:schemeClr>
            </a:solidFill>
          </a:ln>
        </p:spPr>
        <p:txBody>
          <a:bodyPr/>
          <a:lstStyle/>
          <a:p>
            <a:fld id="{40FB2801-3B77-4834-BF89-3B285080A8F9}" type="slidenum">
              <a:rPr lang="en-US" sz="1400" smtClean="0"/>
              <a:t>15</a:t>
            </a:fld>
            <a:endParaRPr lang="en-US" sz="1400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90F62120-3777-4982-ABD3-C1CB4665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68" y="372394"/>
            <a:ext cx="3110264" cy="553181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FB90E9C-B4FC-4025-B110-7914A4E24448}"/>
              </a:ext>
            </a:extLst>
          </p:cNvPr>
          <p:cNvSpPr/>
          <p:nvPr/>
        </p:nvSpPr>
        <p:spPr>
          <a:xfrm>
            <a:off x="267340" y="5691684"/>
            <a:ext cx="3524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B050"/>
                </a:solidFill>
                <a:sym typeface="Wingdings" panose="05000000000000000000" pitchFamily="2" charset="2"/>
              </a:rPr>
              <a:t>Speaker selectivity via attention </a:t>
            </a:r>
            <a:r>
              <a:rPr lang="en-US" sz="1200" i="1" dirty="0">
                <a:sym typeface="Wingdings" panose="05000000000000000000" pitchFamily="2" charset="2"/>
              </a:rPr>
              <a:t> Only the </a:t>
            </a:r>
            <a:r>
              <a:rPr lang="en-US" sz="1200" i="1" dirty="0"/>
              <a:t>competing speaker gets a lot of attention weights, while the other speaker that doesn’t contribute to the mixed speech has close-to-zero weights.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C0AA13-8F06-46CF-A098-CE44A4E29058}"/>
              </a:ext>
            </a:extLst>
          </p:cNvPr>
          <p:cNvSpPr/>
          <p:nvPr/>
        </p:nvSpPr>
        <p:spPr>
          <a:xfrm>
            <a:off x="7594844" y="758055"/>
            <a:ext cx="3524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B050"/>
                </a:solidFill>
                <a:sym typeface="Wingdings" panose="05000000000000000000" pitchFamily="2" charset="2"/>
              </a:rPr>
              <a:t>Weights are usually sparse </a:t>
            </a:r>
            <a:r>
              <a:rPr lang="en-US" sz="1200" i="1" dirty="0">
                <a:sym typeface="Wingdings" panose="05000000000000000000" pitchFamily="2" charset="2"/>
              </a:rPr>
              <a:t> Only a few inventory frames are selected for each mixed frame.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41541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77208-F581-4092-8704-D47C7C30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1CADD-B5FD-4C10-8450-CF9D61BE5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212851"/>
            <a:ext cx="11887198" cy="4105739"/>
          </a:xfrm>
        </p:spPr>
        <p:txBody>
          <a:bodyPr/>
          <a:lstStyle/>
          <a:p>
            <a:r>
              <a:rPr lang="en-US" sz="2800" dirty="0"/>
              <a:t>We proposed a novel speaker extraction method that</a:t>
            </a:r>
          </a:p>
          <a:p>
            <a:pPr lvl="1"/>
            <a:r>
              <a:rPr lang="en-US" sz="2000" dirty="0"/>
              <a:t>uses attention to achieve context-dependent bias signal,</a:t>
            </a:r>
          </a:p>
          <a:p>
            <a:pPr lvl="1"/>
            <a:r>
              <a:rPr lang="en-US" sz="2000" dirty="0"/>
              <a:t>and competing speaker as a contrast bias .</a:t>
            </a:r>
          </a:p>
          <a:p>
            <a:pPr lvl="1"/>
            <a:endParaRPr lang="en-US" sz="1600" dirty="0"/>
          </a:p>
          <a:p>
            <a:r>
              <a:rPr lang="en-US" sz="2800" dirty="0"/>
              <a:t>Experimental results on single channel simulated overlapped speech shows better performance than baseline system that does not use the two proposed improvements. </a:t>
            </a:r>
          </a:p>
          <a:p>
            <a:endParaRPr lang="en-US" sz="2800" dirty="0"/>
          </a:p>
          <a:p>
            <a:r>
              <a:rPr lang="en-US" sz="2800" dirty="0"/>
              <a:t>Future study may be carried out to make the proposed method applicable to real reverberant and noisy mixed signals.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D90F5-9D19-4B91-80B8-E350A8C0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03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B7E8-E006-47F2-80D9-7D758D26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C3D7A-A96C-4026-A606-ABDF09242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212851"/>
            <a:ext cx="11887198" cy="3983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[1] J. R. Hershey, Z. Chen, J. Le Roux, and S. Watanabe, “Deep clustering: Discriminative embeddings for segmentation and separation,” in Intl. Conf. on Acoustics, Speech and Signal Processing (ICASSP). IEEE, 2016.</a:t>
            </a:r>
          </a:p>
          <a:p>
            <a:pPr marL="0" indent="0">
              <a:buNone/>
            </a:pPr>
            <a:r>
              <a:rPr lang="en-US" sz="1400" dirty="0"/>
              <a:t>[2] Z. Chen, Y. Luo, and N. </a:t>
            </a:r>
            <a:r>
              <a:rPr lang="en-US" sz="1400" dirty="0" err="1"/>
              <a:t>Mesgarani</a:t>
            </a:r>
            <a:r>
              <a:rPr lang="en-US" sz="1400" dirty="0"/>
              <a:t>, “Deep attractor network for single-microphone speaker separation,” in Intl. Conf. on Acoustics, Speech and Signal Processing (ICASSP). IEEE, 2017, pp. 246–250.</a:t>
            </a:r>
          </a:p>
          <a:p>
            <a:pPr marL="0" indent="0">
              <a:buNone/>
            </a:pPr>
            <a:r>
              <a:rPr lang="sv-SE" sz="1400" dirty="0"/>
              <a:t>[3] D. Yu, M. Kolbæk, Z.-H. Tan, and J. Jensen, “Permutation invariant </a:t>
            </a:r>
            <a:r>
              <a:rPr lang="en-US" sz="1400" dirty="0"/>
              <a:t>training of deep models for speaker-independent </a:t>
            </a:r>
            <a:r>
              <a:rPr lang="en-US" sz="1400" dirty="0" err="1"/>
              <a:t>multitalker</a:t>
            </a:r>
            <a:r>
              <a:rPr lang="en-US" sz="1400" dirty="0"/>
              <a:t> speech separation,” in Intl. Conf. on Acoustics, Speech and Signal Processing (ICASSP). IEEE, 2017, pp. 241–245.</a:t>
            </a:r>
          </a:p>
          <a:p>
            <a:pPr marL="0" indent="0">
              <a:buNone/>
            </a:pPr>
            <a:r>
              <a:rPr lang="en-US" sz="1400" dirty="0"/>
              <a:t>[4] M. Delcroix, K. </a:t>
            </a:r>
            <a:r>
              <a:rPr lang="en-US" sz="1400" dirty="0" err="1"/>
              <a:t>Zmolikova</a:t>
            </a:r>
            <a:r>
              <a:rPr lang="en-US" sz="1400" dirty="0"/>
              <a:t>, K. Kinoshita, A. Ogawa, and T. Nakatani, “Single channel target speaker extraction and recognition with speaker beam,” in Intl. Conf. on Acoustics, Speech and Signal Processing (ICASSP). IEEE, 2018, pp. 5554–5558.</a:t>
            </a:r>
          </a:p>
          <a:p>
            <a:pPr marL="0" indent="0">
              <a:buNone/>
            </a:pPr>
            <a:r>
              <a:rPr lang="en-US" sz="1400" dirty="0"/>
              <a:t>[5] A. </a:t>
            </a:r>
            <a:r>
              <a:rPr lang="en-US" sz="1400" dirty="0" err="1"/>
              <a:t>Ephrat</a:t>
            </a:r>
            <a:r>
              <a:rPr lang="en-US" sz="1400" dirty="0"/>
              <a:t>, I. </a:t>
            </a:r>
            <a:r>
              <a:rPr lang="en-US" sz="1400" dirty="0" err="1"/>
              <a:t>Mosseri</a:t>
            </a:r>
            <a:r>
              <a:rPr lang="en-US" sz="1400" dirty="0"/>
              <a:t>, O. Lang, T. Dekel, K. Wilson, A. Hassidim, W. T. Freeman, and M. Rubinstein, “Looking to listen at the cocktail party: A speaker-independent audio-visual model for speech separation,” </a:t>
            </a:r>
            <a:r>
              <a:rPr lang="en-US" sz="1400" dirty="0" err="1"/>
              <a:t>arXiv</a:t>
            </a:r>
            <a:r>
              <a:rPr lang="en-US" sz="1400" dirty="0"/>
              <a:t> preprint arXiv:1804.03619, 2018. </a:t>
            </a:r>
          </a:p>
          <a:p>
            <a:pPr marL="0" indent="0">
              <a:buNone/>
            </a:pPr>
            <a:r>
              <a:rPr lang="en-US" sz="1400" dirty="0"/>
              <a:t>[6] H. Zhao, C. Gan, A. </a:t>
            </a:r>
            <a:r>
              <a:rPr lang="en-US" sz="1400" dirty="0" err="1"/>
              <a:t>Rouditchenko</a:t>
            </a:r>
            <a:r>
              <a:rPr lang="en-US" sz="1400" dirty="0"/>
              <a:t>, C. </a:t>
            </a:r>
            <a:r>
              <a:rPr lang="en-US" sz="1400" dirty="0" err="1"/>
              <a:t>Vondrick</a:t>
            </a:r>
            <a:r>
              <a:rPr lang="en-US" sz="1400" dirty="0"/>
              <a:t>, J. McDermott, and A. Torralba, “The sound of pixels,” </a:t>
            </a:r>
            <a:r>
              <a:rPr lang="en-US" sz="1400" dirty="0" err="1"/>
              <a:t>arXiv</a:t>
            </a:r>
            <a:r>
              <a:rPr lang="en-US" sz="1400" dirty="0"/>
              <a:t> preprint arXiv:1804.03160, 2018.</a:t>
            </a:r>
          </a:p>
          <a:p>
            <a:pPr marL="0" indent="0">
              <a:buNone/>
            </a:pPr>
            <a:r>
              <a:rPr lang="en-US" sz="1400" dirty="0"/>
              <a:t>[7] Z. Chen, X. Xiao, T. Yoshioka, J. Li, H. Erdogan, and Y. Gong, “Multi-channel multi-speaker overlapped speech recognition with location guided speech extraction network,” in SLT 2018.</a:t>
            </a:r>
          </a:p>
          <a:p>
            <a:pPr marL="0" indent="0">
              <a:buNone/>
            </a:pPr>
            <a:r>
              <a:rPr lang="en-US" sz="1600" dirty="0"/>
              <a:t>[8] Q. Wang, et al. "</a:t>
            </a:r>
            <a:r>
              <a:rPr lang="en-US" sz="1600" dirty="0" err="1"/>
              <a:t>Voicefilter</a:t>
            </a:r>
            <a:r>
              <a:rPr lang="en-US" sz="1600" dirty="0"/>
              <a:t>: Targeted voice separation by speaker-conditioned spectrogram masking." </a:t>
            </a:r>
            <a:r>
              <a:rPr lang="en-US" sz="1600" dirty="0" err="1"/>
              <a:t>arXiv</a:t>
            </a:r>
            <a:r>
              <a:rPr lang="en-US" sz="1600" dirty="0"/>
              <a:t> preprint arXiv:1810.04826 (2018).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09BB-1244-4538-843C-779B1762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66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C720-C9FA-4E5B-AD6F-7BAD894A017B}"/>
              </a:ext>
            </a:extLst>
          </p:cNvPr>
          <p:cNvSpPr txBox="1">
            <a:spLocks/>
          </p:cNvSpPr>
          <p:nvPr/>
        </p:nvSpPr>
        <p:spPr>
          <a:xfrm>
            <a:off x="273455" y="1227781"/>
            <a:ext cx="11889564" cy="917575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/>
              <a:t>Q&amp;A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184081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D49FD8-998B-4FAB-8A8F-01D92149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71" y="4058888"/>
            <a:ext cx="2519117" cy="954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180F53-D31B-451B-8EC0-1E06CFE58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959" y="4620527"/>
            <a:ext cx="2410987" cy="1151297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3506BA5E-6648-4F6F-BDA6-92B336CDF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619" y="1178710"/>
            <a:ext cx="3550985" cy="49355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52B9C4-09A6-4817-93EE-E0656540A252}"/>
              </a:ext>
            </a:extLst>
          </p:cNvPr>
          <p:cNvSpPr/>
          <p:nvPr/>
        </p:nvSpPr>
        <p:spPr>
          <a:xfrm>
            <a:off x="7738607" y="1189069"/>
            <a:ext cx="3550984" cy="98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3643F-3EA7-43AC-9410-FE09285FEAA9}"/>
              </a:ext>
            </a:extLst>
          </p:cNvPr>
          <p:cNvSpPr/>
          <p:nvPr/>
        </p:nvSpPr>
        <p:spPr>
          <a:xfrm>
            <a:off x="7738607" y="2176834"/>
            <a:ext cx="3550984" cy="98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EB3AE-6DCB-4EBB-8A33-9B6A849CF179}"/>
              </a:ext>
            </a:extLst>
          </p:cNvPr>
          <p:cNvSpPr/>
          <p:nvPr/>
        </p:nvSpPr>
        <p:spPr>
          <a:xfrm>
            <a:off x="7738607" y="3164599"/>
            <a:ext cx="3550984" cy="98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BF8F6-13EE-4439-BD3F-B5F1089C07F6}"/>
              </a:ext>
            </a:extLst>
          </p:cNvPr>
          <p:cNvSpPr/>
          <p:nvPr/>
        </p:nvSpPr>
        <p:spPr>
          <a:xfrm>
            <a:off x="7738607" y="4150914"/>
            <a:ext cx="3550984" cy="98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0DEADF-700D-4E90-B8D9-61CE368AAF57}"/>
              </a:ext>
            </a:extLst>
          </p:cNvPr>
          <p:cNvSpPr/>
          <p:nvPr/>
        </p:nvSpPr>
        <p:spPr>
          <a:xfrm>
            <a:off x="7738607" y="5137228"/>
            <a:ext cx="3550984" cy="987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06C315-48DE-4C09-9A59-6C3C2573DA1E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11766248" y="2670717"/>
            <a:ext cx="0" cy="77426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D76F37-8E00-4865-A781-5EFA791E967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11289591" y="2670716"/>
            <a:ext cx="476656" cy="1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4C8DA6-D734-42EF-9B8F-CDA8094753D7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1766248" y="3867999"/>
            <a:ext cx="0" cy="776796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83FE8D-39A0-461D-8489-AB7E9816933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1289591" y="4644797"/>
            <a:ext cx="476656" cy="1449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4DC2BE-5E03-4EB7-A1FC-2D43FDC2D310}"/>
              </a:ext>
            </a:extLst>
          </p:cNvPr>
          <p:cNvSpPr/>
          <p:nvPr/>
        </p:nvSpPr>
        <p:spPr>
          <a:xfrm>
            <a:off x="11511297" y="3444976"/>
            <a:ext cx="509902" cy="423023"/>
          </a:xfrm>
          <a:prstGeom prst="round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Mix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B399BD-DAF6-4D6C-A05B-FA3B55625C76}"/>
              </a:ext>
            </a:extLst>
          </p:cNvPr>
          <p:cNvCxnSpPr>
            <a:cxnSpLocks/>
            <a:stCxn id="22" idx="1"/>
            <a:endCxn id="7" idx="3"/>
          </p:cNvCxnSpPr>
          <p:nvPr/>
        </p:nvCxnSpPr>
        <p:spPr>
          <a:xfrm flipH="1">
            <a:off x="11289591" y="3656488"/>
            <a:ext cx="221705" cy="1994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A69C442-8D63-4663-A916-FEFA64E3EF39}"/>
              </a:ext>
            </a:extLst>
          </p:cNvPr>
          <p:cNvCxnSpPr>
            <a:cxnSpLocks/>
            <a:endCxn id="44" idx="3"/>
          </p:cNvCxnSpPr>
          <p:nvPr/>
        </p:nvCxnSpPr>
        <p:spPr>
          <a:xfrm flipH="1" flipV="1">
            <a:off x="6081585" y="3164599"/>
            <a:ext cx="1012982" cy="498892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A37A917-5BB2-44EF-973E-6AA1CA14D396}"/>
              </a:ext>
            </a:extLst>
          </p:cNvPr>
          <p:cNvCxnSpPr>
            <a:cxnSpLocks/>
          </p:cNvCxnSpPr>
          <p:nvPr/>
        </p:nvCxnSpPr>
        <p:spPr>
          <a:xfrm>
            <a:off x="7094566" y="3663491"/>
            <a:ext cx="644042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6353D85-BBAB-44C3-BC2D-3334BBFAD534}"/>
              </a:ext>
            </a:extLst>
          </p:cNvPr>
          <p:cNvSpPr/>
          <p:nvPr/>
        </p:nvSpPr>
        <p:spPr>
          <a:xfrm>
            <a:off x="5104102" y="2980523"/>
            <a:ext cx="977483" cy="368151"/>
          </a:xfrm>
          <a:prstGeom prst="round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Embedding &amp; Eq. (2-3)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7FEA683-9C6D-48E6-8E14-2178574BFCE6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3492066" y="2269856"/>
            <a:ext cx="1612036" cy="894743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6EC2D80-B211-4359-8711-E94F913218A7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5592843" y="2678490"/>
            <a:ext cx="0" cy="302033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734DDDE-53EE-42A5-8479-9178908C552B}"/>
              </a:ext>
            </a:extLst>
          </p:cNvPr>
          <p:cNvSpPr/>
          <p:nvPr/>
        </p:nvSpPr>
        <p:spPr>
          <a:xfrm>
            <a:off x="5104100" y="3745173"/>
            <a:ext cx="1012982" cy="535794"/>
          </a:xfrm>
          <a:prstGeom prst="round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Embedding &amp; Eq. (2-3)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D5F6B9B-9E60-4F06-8492-B0D0DD2C7D01}"/>
              </a:ext>
            </a:extLst>
          </p:cNvPr>
          <p:cNvCxnSpPr>
            <a:cxnSpLocks/>
            <a:endCxn id="56" idx="3"/>
          </p:cNvCxnSpPr>
          <p:nvPr/>
        </p:nvCxnSpPr>
        <p:spPr>
          <a:xfrm flipH="1">
            <a:off x="6117083" y="3663491"/>
            <a:ext cx="977483" cy="349579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34ACD07-AC24-4212-8C15-6AE200D653EC}"/>
              </a:ext>
            </a:extLst>
          </p:cNvPr>
          <p:cNvCxnSpPr>
            <a:cxnSpLocks/>
            <a:endCxn id="56" idx="1"/>
          </p:cNvCxnSpPr>
          <p:nvPr/>
        </p:nvCxnSpPr>
        <p:spPr>
          <a:xfrm flipV="1">
            <a:off x="3592736" y="4013070"/>
            <a:ext cx="1511365" cy="504257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82EA0C4-2CD9-44FC-B0AF-C321959067C0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5610591" y="4280967"/>
            <a:ext cx="0" cy="33956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C521CA2-A7FE-4AA7-800A-8D88B6C5C58F}"/>
              </a:ext>
            </a:extLst>
          </p:cNvPr>
          <p:cNvSpPr/>
          <p:nvPr/>
        </p:nvSpPr>
        <p:spPr>
          <a:xfrm>
            <a:off x="4902118" y="570535"/>
            <a:ext cx="1272191" cy="368151"/>
          </a:xfrm>
          <a:prstGeom prst="round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Matrix Multiplication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51A0275-07C8-4F08-8C7F-F490F8955BA7}"/>
              </a:ext>
            </a:extLst>
          </p:cNvPr>
          <p:cNvSpPr/>
          <p:nvPr/>
        </p:nvSpPr>
        <p:spPr>
          <a:xfrm>
            <a:off x="4902118" y="6303037"/>
            <a:ext cx="1272191" cy="368151"/>
          </a:xfrm>
          <a:prstGeom prst="round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Matrix Multiplication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8A4A6C5-8011-490B-9023-2DD2CCDEF975}"/>
              </a:ext>
            </a:extLst>
          </p:cNvPr>
          <p:cNvCxnSpPr>
            <a:cxnSpLocks/>
            <a:endCxn id="70" idx="1"/>
          </p:cNvCxnSpPr>
          <p:nvPr/>
        </p:nvCxnSpPr>
        <p:spPr>
          <a:xfrm flipV="1">
            <a:off x="3492065" y="754611"/>
            <a:ext cx="1410053" cy="1515246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36C3DF1-507F-41E2-A125-4F0A8230E19D}"/>
              </a:ext>
            </a:extLst>
          </p:cNvPr>
          <p:cNvCxnSpPr>
            <a:cxnSpLocks/>
            <a:endCxn id="70" idx="2"/>
          </p:cNvCxnSpPr>
          <p:nvPr/>
        </p:nvCxnSpPr>
        <p:spPr>
          <a:xfrm flipH="1" flipV="1">
            <a:off x="5538214" y="938685"/>
            <a:ext cx="2250" cy="559132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DD696F8-4D99-4282-827B-CF2D36AA1738}"/>
              </a:ext>
            </a:extLst>
          </p:cNvPr>
          <p:cNvCxnSpPr>
            <a:cxnSpLocks/>
            <a:endCxn id="71" idx="1"/>
          </p:cNvCxnSpPr>
          <p:nvPr/>
        </p:nvCxnSpPr>
        <p:spPr>
          <a:xfrm>
            <a:off x="3592736" y="4517326"/>
            <a:ext cx="1309383" cy="1969787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0566C2A-6F95-4298-A135-90C092B338A2}"/>
              </a:ext>
            </a:extLst>
          </p:cNvPr>
          <p:cNvCxnSpPr>
            <a:cxnSpLocks/>
            <a:endCxn id="71" idx="0"/>
          </p:cNvCxnSpPr>
          <p:nvPr/>
        </p:nvCxnSpPr>
        <p:spPr>
          <a:xfrm flipH="1">
            <a:off x="5538214" y="5868150"/>
            <a:ext cx="2250" cy="434887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D64AB60-A366-4600-9B3D-7BE5AF042B76}"/>
              </a:ext>
            </a:extLst>
          </p:cNvPr>
          <p:cNvCxnSpPr>
            <a:cxnSpLocks/>
            <a:stCxn id="70" idx="3"/>
            <a:endCxn id="5" idx="1"/>
          </p:cNvCxnSpPr>
          <p:nvPr/>
        </p:nvCxnSpPr>
        <p:spPr>
          <a:xfrm>
            <a:off x="6174309" y="754611"/>
            <a:ext cx="1564298" cy="928341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85FB1A56-E6AC-45FA-8260-FBA2560F73FA}"/>
              </a:ext>
            </a:extLst>
          </p:cNvPr>
          <p:cNvCxnSpPr>
            <a:cxnSpLocks/>
            <a:stCxn id="71" idx="3"/>
            <a:endCxn id="9" idx="1"/>
          </p:cNvCxnSpPr>
          <p:nvPr/>
        </p:nvCxnSpPr>
        <p:spPr>
          <a:xfrm flipV="1">
            <a:off x="6174309" y="5631110"/>
            <a:ext cx="1564298" cy="856002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7E8FA5F-2CCB-47FE-8DB8-145FE18DD0CE}"/>
              </a:ext>
            </a:extLst>
          </p:cNvPr>
          <p:cNvCxnSpPr>
            <a:cxnSpLocks/>
          </p:cNvCxnSpPr>
          <p:nvPr/>
        </p:nvCxnSpPr>
        <p:spPr>
          <a:xfrm>
            <a:off x="7738607" y="6225320"/>
            <a:ext cx="3550984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01FBDF8-81C0-43E4-A0B4-CB35030FDF2E}"/>
                  </a:ext>
                </a:extLst>
              </p:cNvPr>
              <p:cNvSpPr/>
              <p:nvPr/>
            </p:nvSpPr>
            <p:spPr>
              <a:xfrm>
                <a:off x="8723809" y="6194789"/>
                <a:ext cx="13024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Mixed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01FBDF8-81C0-43E4-A0B4-CB35030FDF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3809" y="6194789"/>
                <a:ext cx="1302472" cy="276999"/>
              </a:xfrm>
              <a:prstGeom prst="rect">
                <a:avLst/>
              </a:prstGeom>
              <a:blipFill>
                <a:blip r:embed="rId5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ectangle 100">
            <a:extLst>
              <a:ext uri="{FF2B5EF4-FFF2-40B4-BE49-F238E27FC236}">
                <a16:creationId xmlns:a16="http://schemas.microsoft.com/office/drawing/2014/main" id="{B85F6CFE-C487-4F3C-B393-D42522029D54}"/>
              </a:ext>
            </a:extLst>
          </p:cNvPr>
          <p:cNvSpPr/>
          <p:nvPr/>
        </p:nvSpPr>
        <p:spPr>
          <a:xfrm>
            <a:off x="7699747" y="3083469"/>
            <a:ext cx="7722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Mixed 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6191E54-CFF7-4E72-921E-9AB94DC3936F}"/>
              </a:ext>
            </a:extLst>
          </p:cNvPr>
          <p:cNvSpPr/>
          <p:nvPr/>
        </p:nvSpPr>
        <p:spPr>
          <a:xfrm>
            <a:off x="7684202" y="2097155"/>
            <a:ext cx="7722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Target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2EA01B3-01E7-4B51-8398-F7F82796BE2D}"/>
              </a:ext>
            </a:extLst>
          </p:cNvPr>
          <p:cNvSpPr/>
          <p:nvPr/>
        </p:nvSpPr>
        <p:spPr>
          <a:xfrm>
            <a:off x="7695568" y="1137290"/>
            <a:ext cx="11728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Target bias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52FB011-46E3-44BD-9779-68B4E2E0B5E2}"/>
              </a:ext>
            </a:extLst>
          </p:cNvPr>
          <p:cNvSpPr/>
          <p:nvPr/>
        </p:nvSpPr>
        <p:spPr>
          <a:xfrm>
            <a:off x="7691388" y="4044660"/>
            <a:ext cx="11728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Competing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4E5495F-923F-4C0F-8A25-1D1B3FA7BFA3}"/>
              </a:ext>
            </a:extLst>
          </p:cNvPr>
          <p:cNvSpPr/>
          <p:nvPr/>
        </p:nvSpPr>
        <p:spPr>
          <a:xfrm>
            <a:off x="7691386" y="5062883"/>
            <a:ext cx="15220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Competing bias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1BF52DA-945E-4709-A572-F14326F15465}"/>
              </a:ext>
            </a:extLst>
          </p:cNvPr>
          <p:cNvCxnSpPr>
            <a:cxnSpLocks/>
          </p:cNvCxnSpPr>
          <p:nvPr/>
        </p:nvCxnSpPr>
        <p:spPr>
          <a:xfrm>
            <a:off x="1062940" y="5095627"/>
            <a:ext cx="2529795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63C33A1-E1C0-403A-81E7-0EA3FA5489D0}"/>
                  </a:ext>
                </a:extLst>
              </p:cNvPr>
              <p:cNvSpPr/>
              <p:nvPr/>
            </p:nvSpPr>
            <p:spPr>
              <a:xfrm>
                <a:off x="1075499" y="5073957"/>
                <a:ext cx="22630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Competing reference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63C33A1-E1C0-403A-81E7-0EA3FA548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499" y="5073957"/>
                <a:ext cx="2263055" cy="276999"/>
              </a:xfrm>
              <a:prstGeom prst="rect">
                <a:avLst/>
              </a:prstGeom>
              <a:blipFill>
                <a:blip r:embed="rId6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D2E8579-1C5F-4A71-AD9F-F0AE1D149785}"/>
              </a:ext>
            </a:extLst>
          </p:cNvPr>
          <p:cNvCxnSpPr>
            <a:cxnSpLocks/>
          </p:cNvCxnSpPr>
          <p:nvPr/>
        </p:nvCxnSpPr>
        <p:spPr>
          <a:xfrm>
            <a:off x="1206350" y="2864908"/>
            <a:ext cx="2285716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C7A8E96-5A95-4477-9775-229730CD5159}"/>
                  </a:ext>
                </a:extLst>
              </p:cNvPr>
              <p:cNvSpPr/>
              <p:nvPr/>
            </p:nvSpPr>
            <p:spPr>
              <a:xfrm>
                <a:off x="1288246" y="2850694"/>
                <a:ext cx="192283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Target reference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C7A8E96-5A95-4477-9775-229730CD5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246" y="2850694"/>
                <a:ext cx="1922834" cy="276999"/>
              </a:xfrm>
              <a:prstGeom prst="rect">
                <a:avLst/>
              </a:prstGeom>
              <a:blipFill>
                <a:blip r:embed="rId7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>
            <a:extLst>
              <a:ext uri="{FF2B5EF4-FFF2-40B4-BE49-F238E27FC236}">
                <a16:creationId xmlns:a16="http://schemas.microsoft.com/office/drawing/2014/main" id="{B62B08B9-85AE-42F0-AB3D-2F53E0E1C7C3}"/>
              </a:ext>
            </a:extLst>
          </p:cNvPr>
          <p:cNvSpPr/>
          <p:nvPr/>
        </p:nvSpPr>
        <p:spPr>
          <a:xfrm>
            <a:off x="4442497" y="1212539"/>
            <a:ext cx="2382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Target weight matrix as in Eq. (3)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D2C1D44-B5AD-45C3-9641-68DF2E0F3ED2}"/>
              </a:ext>
            </a:extLst>
          </p:cNvPr>
          <p:cNvSpPr/>
          <p:nvPr/>
        </p:nvSpPr>
        <p:spPr>
          <a:xfrm>
            <a:off x="4155551" y="4327057"/>
            <a:ext cx="27198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Competing weight matrix as in Eq. (3)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0D44976-398F-4F79-9865-F93CA46C7BAF}"/>
              </a:ext>
            </a:extLst>
          </p:cNvPr>
          <p:cNvCxnSpPr>
            <a:cxnSpLocks/>
          </p:cNvCxnSpPr>
          <p:nvPr/>
        </p:nvCxnSpPr>
        <p:spPr>
          <a:xfrm>
            <a:off x="4718494" y="5821905"/>
            <a:ext cx="2093458" cy="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EAFBC20-0224-4692-AF03-DB2C59F70164}"/>
              </a:ext>
            </a:extLst>
          </p:cNvPr>
          <p:cNvCxnSpPr>
            <a:cxnSpLocks/>
          </p:cNvCxnSpPr>
          <p:nvPr/>
        </p:nvCxnSpPr>
        <p:spPr>
          <a:xfrm>
            <a:off x="4690279" y="4642802"/>
            <a:ext cx="0" cy="114763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429BEAC-CDD6-49D1-8A66-2C764696E0D4}"/>
              </a:ext>
            </a:extLst>
          </p:cNvPr>
          <p:cNvCxnSpPr>
            <a:cxnSpLocks/>
          </p:cNvCxnSpPr>
          <p:nvPr/>
        </p:nvCxnSpPr>
        <p:spPr>
          <a:xfrm>
            <a:off x="4705822" y="2662944"/>
            <a:ext cx="1829873" cy="7772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3910D1C-EBEF-4715-9B74-FD34C273A965}"/>
              </a:ext>
            </a:extLst>
          </p:cNvPr>
          <p:cNvCxnSpPr>
            <a:cxnSpLocks/>
          </p:cNvCxnSpPr>
          <p:nvPr/>
        </p:nvCxnSpPr>
        <p:spPr>
          <a:xfrm>
            <a:off x="4677608" y="1483841"/>
            <a:ext cx="0" cy="114763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FE87276-C2A9-41D7-8AED-C7B598F39A43}"/>
                  </a:ext>
                </a:extLst>
              </p:cNvPr>
              <p:cNvSpPr/>
              <p:nvPr/>
            </p:nvSpPr>
            <p:spPr>
              <a:xfrm>
                <a:off x="5689009" y="5764427"/>
                <a:ext cx="3627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FE87276-C2A9-41D7-8AED-C7B598F39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009" y="5764427"/>
                <a:ext cx="362792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622B6D4-0F7A-426D-9351-3BEF322EE36B}"/>
                  </a:ext>
                </a:extLst>
              </p:cNvPr>
              <p:cNvSpPr/>
              <p:nvPr/>
            </p:nvSpPr>
            <p:spPr>
              <a:xfrm>
                <a:off x="5840124" y="2613308"/>
                <a:ext cx="3679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622B6D4-0F7A-426D-9351-3BEF322EE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124" y="2613308"/>
                <a:ext cx="367921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2C5C758-C70A-465F-8D19-2450590D50DE}"/>
                  </a:ext>
                </a:extLst>
              </p:cNvPr>
              <p:cNvSpPr/>
              <p:nvPr/>
            </p:nvSpPr>
            <p:spPr>
              <a:xfrm>
                <a:off x="4303626" y="5012663"/>
                <a:ext cx="41081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2C5C758-C70A-465F-8D19-2450590D5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626" y="5012663"/>
                <a:ext cx="410817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15553B2-698A-4428-9EBE-A132136958E2}"/>
                  </a:ext>
                </a:extLst>
              </p:cNvPr>
              <p:cNvSpPr/>
              <p:nvPr/>
            </p:nvSpPr>
            <p:spPr>
              <a:xfrm>
                <a:off x="4298082" y="1874548"/>
                <a:ext cx="41081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15553B2-698A-4428-9EBE-A132136958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082" y="1874548"/>
                <a:ext cx="410817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D820D32E-7B3F-4D9B-9DCA-C4DB7BA8F322}"/>
              </a:ext>
            </a:extLst>
          </p:cNvPr>
          <p:cNvSpPr/>
          <p:nvPr/>
        </p:nvSpPr>
        <p:spPr>
          <a:xfrm>
            <a:off x="1011280" y="3942401"/>
            <a:ext cx="898841" cy="113155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AF83D851-6FF7-41A4-A94F-54160BB26866}"/>
              </a:ext>
            </a:extLst>
          </p:cNvPr>
          <p:cNvSpPr/>
          <p:nvPr/>
        </p:nvSpPr>
        <p:spPr>
          <a:xfrm>
            <a:off x="1953819" y="3942401"/>
            <a:ext cx="1679222" cy="1131555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256D6459-065F-4BC5-AAB7-B9A6D4F3D2ED}"/>
              </a:ext>
            </a:extLst>
          </p:cNvPr>
          <p:cNvSpPr/>
          <p:nvPr/>
        </p:nvSpPr>
        <p:spPr>
          <a:xfrm>
            <a:off x="4649470" y="4629559"/>
            <a:ext cx="836340" cy="118799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F974C08-ED3D-4CDE-B5C0-43B6D285D6E8}"/>
              </a:ext>
            </a:extLst>
          </p:cNvPr>
          <p:cNvSpPr/>
          <p:nvPr/>
        </p:nvSpPr>
        <p:spPr>
          <a:xfrm>
            <a:off x="1011280" y="3355764"/>
            <a:ext cx="1117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Competing speaker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7B4659E-B53F-462F-868F-03FBF85F7788}"/>
              </a:ext>
            </a:extLst>
          </p:cNvPr>
          <p:cNvSpPr/>
          <p:nvPr/>
        </p:nvSpPr>
        <p:spPr>
          <a:xfrm>
            <a:off x="2292432" y="3370625"/>
            <a:ext cx="1237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Other speaker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1093F2-582D-47D5-9F11-9E14508419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2013" y="1481723"/>
            <a:ext cx="2058633" cy="1126451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0B34B-01C6-4B85-A0EB-7A9F3CD0E7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0160" y="1820318"/>
            <a:ext cx="2282752" cy="9801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D11938-7F79-4B79-B403-BBF263BD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>
            <a:solidFill>
              <a:schemeClr val="tx1">
                <a:lumMod val="85000"/>
              </a:schemeClr>
            </a:solidFill>
          </a:ln>
        </p:spPr>
        <p:txBody>
          <a:bodyPr/>
          <a:lstStyle/>
          <a:p>
            <a:fld id="{40FB2801-3B77-4834-BF89-3B285080A8F9}" type="slidenum">
              <a:rPr lang="en-US" sz="1400" smtClean="0"/>
              <a:t>19</a:t>
            </a:fld>
            <a:endParaRPr lang="en-US" sz="1400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90F62120-3777-4982-ABD3-C1CB4665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68" y="372394"/>
            <a:ext cx="3110264" cy="553181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C3D77E-9B16-47F9-84AA-F129E924B2CE}"/>
              </a:ext>
            </a:extLst>
          </p:cNvPr>
          <p:cNvCxnSpPr>
            <a:cxnSpLocks/>
          </p:cNvCxnSpPr>
          <p:nvPr/>
        </p:nvCxnSpPr>
        <p:spPr>
          <a:xfrm flipV="1">
            <a:off x="3492066" y="5631110"/>
            <a:ext cx="1157404" cy="483116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FB90E9C-B4FC-4025-B110-7914A4E24448}"/>
              </a:ext>
            </a:extLst>
          </p:cNvPr>
          <p:cNvSpPr/>
          <p:nvPr/>
        </p:nvSpPr>
        <p:spPr>
          <a:xfrm>
            <a:off x="267340" y="5691684"/>
            <a:ext cx="3524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B050"/>
                </a:solidFill>
                <a:sym typeface="Wingdings" panose="05000000000000000000" pitchFamily="2" charset="2"/>
              </a:rPr>
              <a:t>Speaker selectivity via attention </a:t>
            </a:r>
            <a:r>
              <a:rPr lang="en-US" sz="1200" b="1" i="1" dirty="0">
                <a:sym typeface="Wingdings" panose="05000000000000000000" pitchFamily="2" charset="2"/>
              </a:rPr>
              <a:t> Only the </a:t>
            </a:r>
            <a:r>
              <a:rPr lang="en-US" sz="1200" b="1" i="1" dirty="0"/>
              <a:t>competing speaker gets a lot of attention weights, while the other speaker that doesn’t contribute to the mixed speech has almost empty weights.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12D5C0-17BA-4C22-A887-17C380D2FC21}"/>
              </a:ext>
            </a:extLst>
          </p:cNvPr>
          <p:cNvSpPr/>
          <p:nvPr/>
        </p:nvSpPr>
        <p:spPr>
          <a:xfrm>
            <a:off x="8723808" y="1067617"/>
            <a:ext cx="286990" cy="217277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1BB6BE-C946-499C-B010-F3C6441049CA}"/>
              </a:ext>
            </a:extLst>
          </p:cNvPr>
          <p:cNvSpPr/>
          <p:nvPr/>
        </p:nvSpPr>
        <p:spPr>
          <a:xfrm>
            <a:off x="9747162" y="1056803"/>
            <a:ext cx="330845" cy="217277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DE5E8B8-2382-4C4F-B6F4-974D3A5C78F8}"/>
              </a:ext>
            </a:extLst>
          </p:cNvPr>
          <p:cNvSpPr/>
          <p:nvPr/>
        </p:nvSpPr>
        <p:spPr>
          <a:xfrm>
            <a:off x="7691386" y="146282"/>
            <a:ext cx="4074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B050"/>
                </a:solidFill>
              </a:rPr>
              <a:t>Content selectivity via attention </a:t>
            </a:r>
            <a:r>
              <a:rPr lang="en-US" sz="1200" b="1" i="1" dirty="0">
                <a:sym typeface="Wingdings" panose="05000000000000000000" pitchFamily="2" charset="2"/>
              </a:rPr>
              <a:t></a:t>
            </a:r>
            <a:r>
              <a:rPr lang="en-US" sz="1200" b="1" i="1" dirty="0"/>
              <a:t> each frame gets context-dependent biases which tell the extractor what the target speaker’s voice look like for the phonemes in the mixed speech. </a:t>
            </a:r>
          </a:p>
        </p:txBody>
      </p:sp>
    </p:spTree>
    <p:extLst>
      <p:ext uri="{BB962C8B-B14F-4D97-AF65-F5344CB8AC3E}">
        <p14:creationId xmlns:p14="http://schemas.microsoft.com/office/powerpoint/2010/main" val="402600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6E11-7A68-417F-BC5F-2510D2350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71916-DFBC-402B-9617-2BE4D4DD3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212851"/>
            <a:ext cx="5555792" cy="4653582"/>
          </a:xfrm>
        </p:spPr>
        <p:txBody>
          <a:bodyPr vert="horz" wrap="square" lIns="146304" tIns="91440" rIns="146304" bIns="91440" rtlCol="0" anchor="t">
            <a:spAutoFit/>
          </a:bodyPr>
          <a:lstStyle/>
          <a:p>
            <a:r>
              <a:rPr lang="en-US" sz="2800" dirty="0"/>
              <a:t>Real-life applications of speech separation: </a:t>
            </a:r>
            <a:endParaRPr lang="en-US" sz="2800" dirty="0">
              <a:cs typeface="Segoe UI Light"/>
            </a:endParaRPr>
          </a:p>
          <a:p>
            <a:pPr lvl="1"/>
            <a:r>
              <a:rPr lang="en-US" sz="2000" dirty="0"/>
              <a:t>conversation transcription</a:t>
            </a:r>
            <a:endParaRPr lang="en-US" sz="2000" dirty="0">
              <a:cs typeface="Segoe UI"/>
            </a:endParaRPr>
          </a:p>
          <a:p>
            <a:pPr lvl="1"/>
            <a:r>
              <a:rPr lang="en-US" sz="2000" dirty="0"/>
              <a:t>meeting transcription</a:t>
            </a:r>
            <a:endParaRPr lang="en-US" sz="2000" dirty="0">
              <a:cs typeface="Segoe UI"/>
            </a:endParaRPr>
          </a:p>
          <a:p>
            <a:endParaRPr lang="en-US" sz="2800" dirty="0"/>
          </a:p>
          <a:p>
            <a:r>
              <a:rPr lang="en-US" sz="2800" dirty="0"/>
              <a:t>This paper proposes a novel speech separation method that uses</a:t>
            </a:r>
            <a:endParaRPr lang="en-US" sz="2800">
              <a:cs typeface="Segoe UI Light"/>
            </a:endParaRPr>
          </a:p>
          <a:p>
            <a:pPr lvl="1"/>
            <a:r>
              <a:rPr lang="en-US" sz="2000" dirty="0"/>
              <a:t>potential participants’ voice inventory</a:t>
            </a:r>
            <a:endParaRPr lang="en-US" sz="2000" dirty="0">
              <a:cs typeface="Segoe UI"/>
            </a:endParaRPr>
          </a:p>
          <a:p>
            <a:pPr lvl="1"/>
            <a:r>
              <a:rPr lang="en-US" sz="2000" dirty="0"/>
              <a:t>acoustic context-dependent bias via attention network </a:t>
            </a:r>
            <a:endParaRPr lang="en-US" sz="2000" dirty="0">
              <a:cs typeface="Segoe UI"/>
            </a:endParaRPr>
          </a:p>
          <a:p>
            <a:pPr lvl="1"/>
            <a:endParaRPr lang="en-US" sz="2000" dirty="0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6EEDB-7BEE-41F8-9D8D-C2885FE7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https://mondrian.mashable.com/uploads%252Fcard%252Fimage%252F768737%252Fb0a2bbda-eaf6-40e5-a11d-0f2bc9abf730.png%252F950x534__filters%253Aquality%252890%2529.png?signature=JCXG9uv3loYZB6Y89M33QS2XjgM=&amp;source=https%3A%2F%2Fblueprint-api-production.s3.amazonaws.com">
            <a:extLst>
              <a:ext uri="{FF2B5EF4-FFF2-40B4-BE49-F238E27FC236}">
                <a16:creationId xmlns:a16="http://schemas.microsoft.com/office/drawing/2014/main" id="{A1AD566E-A6CA-4423-88C4-88F0C5D1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87" y="1801693"/>
            <a:ext cx="7242772" cy="40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2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98ADE-8400-49F8-A441-7D942F24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372393"/>
            <a:ext cx="12321767" cy="1135135"/>
          </a:xfrm>
        </p:spPr>
        <p:txBody>
          <a:bodyPr>
            <a:noAutofit/>
          </a:bodyPr>
          <a:lstStyle/>
          <a:p>
            <a:r>
              <a:rPr lang="en-US" sz="4000">
                <a:cs typeface="Segoe UI"/>
              </a:rPr>
              <a:t>Prior Studies: blind separation and target speaker extraction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70E35-7D53-42EA-BC3F-3B9CFAB78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42" y="1279136"/>
            <a:ext cx="10724938" cy="4164223"/>
          </a:xfrm>
        </p:spPr>
        <p:txBody>
          <a:bodyPr vert="horz" wrap="square" lIns="146304" tIns="91440" rIns="146304" bIns="91440" rtlCol="0" anchor="t">
            <a:normAutofit fontScale="92500" lnSpcReduction="20000"/>
          </a:bodyPr>
          <a:lstStyle/>
          <a:p>
            <a:r>
              <a:rPr lang="en-US" sz="2600" dirty="0"/>
              <a:t>Blind speech separation</a:t>
            </a:r>
            <a:endParaRPr lang="en-US" sz="2600" dirty="0">
              <a:cs typeface="Segoe UI Light"/>
            </a:endParaRPr>
          </a:p>
          <a:p>
            <a:pPr lvl="1"/>
            <a:r>
              <a:rPr lang="en-US" sz="2200" dirty="0"/>
              <a:t>Recovers all the involved speaker’s speech signal from the mixed signal. </a:t>
            </a:r>
            <a:endParaRPr lang="en-US" sz="2200" dirty="0">
              <a:cs typeface="Segoe UI"/>
            </a:endParaRPr>
          </a:p>
          <a:p>
            <a:pPr lvl="1"/>
            <a:r>
              <a:rPr lang="en-US" sz="2200" dirty="0"/>
              <a:t>Examples: PIT [3], DC[1], </a:t>
            </a:r>
            <a:r>
              <a:rPr lang="en-US" sz="2200" dirty="0" err="1"/>
              <a:t>DANet</a:t>
            </a:r>
            <a:r>
              <a:rPr lang="en-US" sz="2200" dirty="0"/>
              <a:t> [2].  </a:t>
            </a:r>
            <a:endParaRPr lang="en-US" sz="2200" dirty="0">
              <a:cs typeface="Segoe UI"/>
            </a:endParaRPr>
          </a:p>
          <a:p>
            <a:endParaRPr lang="en-US" sz="2600" dirty="0"/>
          </a:p>
          <a:p>
            <a:r>
              <a:rPr lang="en-US" sz="2600" dirty="0"/>
              <a:t>Target speaker extraction</a:t>
            </a:r>
            <a:endParaRPr lang="en-US" sz="2600" dirty="0">
              <a:cs typeface="Segoe UI Light"/>
            </a:endParaRPr>
          </a:p>
          <a:p>
            <a:pPr lvl="1"/>
            <a:r>
              <a:rPr lang="en-US" sz="2200" dirty="0"/>
              <a:t>Only recovers the target speaker’s speech signal from the mixed signal. </a:t>
            </a:r>
            <a:endParaRPr lang="en-US" sz="2200" dirty="0">
              <a:cs typeface="Segoe UI"/>
            </a:endParaRPr>
          </a:p>
          <a:p>
            <a:pPr lvl="1"/>
            <a:r>
              <a:rPr lang="en-US" sz="2200" dirty="0"/>
              <a:t>Needs a bias signal to tell the network who the target speaker is. </a:t>
            </a:r>
            <a:endParaRPr lang="en-US" sz="2200" dirty="0">
              <a:cs typeface="Segoe UI"/>
            </a:endParaRPr>
          </a:p>
          <a:p>
            <a:pPr lvl="1"/>
            <a:r>
              <a:rPr lang="en-US" sz="2200" dirty="0"/>
              <a:t>Examples: </a:t>
            </a:r>
            <a:endParaRPr lang="en-US" sz="2200" dirty="0">
              <a:cs typeface="Segoe UI"/>
            </a:endParaRPr>
          </a:p>
          <a:p>
            <a:pPr lvl="2"/>
            <a:r>
              <a:rPr lang="en-US" sz="1900" dirty="0"/>
              <a:t>Speaker beam [4]/Voice filter[8]: using target speaker’s voice profile as bias.</a:t>
            </a:r>
            <a:endParaRPr lang="en-US" sz="1900" dirty="0">
              <a:cs typeface="Segoe UI"/>
            </a:endParaRPr>
          </a:p>
          <a:p>
            <a:pPr lvl="2"/>
            <a:r>
              <a:rPr lang="en-US" sz="1900" dirty="0"/>
              <a:t>Audio-visual speaker extraction [5,6]: using visual signal as bias.</a:t>
            </a:r>
            <a:endParaRPr lang="en-US" sz="1900" dirty="0">
              <a:cs typeface="Segoe UI"/>
            </a:endParaRPr>
          </a:p>
          <a:p>
            <a:pPr lvl="2"/>
            <a:r>
              <a:rPr lang="en-US" sz="1900" dirty="0"/>
              <a:t>Location based speaker extraction [7]: the location of the target speaker is used as bias.</a:t>
            </a:r>
            <a:endParaRPr lang="en-US" sz="1900" dirty="0">
              <a:cs typeface="Segoe UI"/>
            </a:endParaRPr>
          </a:p>
          <a:p>
            <a:endParaRPr lang="en-US" sz="2600" dirty="0"/>
          </a:p>
          <a:p>
            <a:r>
              <a:rPr lang="en-US" sz="2600" dirty="0"/>
              <a:t>In this paper, we aim to improve the target speaker extraction approach.</a:t>
            </a:r>
            <a:r>
              <a:rPr lang="en-US" sz="3000" dirty="0"/>
              <a:t>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8DEEF-125F-4B09-ACFE-CC1F079D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95F21C-49DD-4F55-9C58-6A680CC825CA}"/>
              </a:ext>
            </a:extLst>
          </p:cNvPr>
          <p:cNvSpPr/>
          <p:nvPr/>
        </p:nvSpPr>
        <p:spPr>
          <a:xfrm>
            <a:off x="491220" y="5446953"/>
            <a:ext cx="11219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[1] J. R. Hershey, Z. Chen, J. Le Roux, and S. Watanabe, “Deep clustering: Discriminative embeddings for segmentation and separation,” in ICASSP 2016. </a:t>
            </a:r>
          </a:p>
          <a:p>
            <a:r>
              <a:rPr lang="en-US" sz="1050" dirty="0"/>
              <a:t>[2] Z. Chen, Y. Luo, and N. </a:t>
            </a:r>
            <a:r>
              <a:rPr lang="en-US" sz="1050" dirty="0" err="1"/>
              <a:t>Mesgarani</a:t>
            </a:r>
            <a:r>
              <a:rPr lang="en-US" sz="1050" dirty="0"/>
              <a:t>, “Deep attractor network for single-microphone speaker separation,” in ICASSP 2017.</a:t>
            </a:r>
          </a:p>
          <a:p>
            <a:r>
              <a:rPr lang="sv-SE" sz="1050" dirty="0"/>
              <a:t>[3] D. Yu, M. Kolbæk, Z.-H. Tan, and J. Jensen, “Permutation invariant </a:t>
            </a:r>
            <a:r>
              <a:rPr lang="en-US" sz="1050" dirty="0"/>
              <a:t>training of deep models for speaker-independent </a:t>
            </a:r>
            <a:r>
              <a:rPr lang="en-US" sz="1050" dirty="0" err="1"/>
              <a:t>multitalker</a:t>
            </a:r>
            <a:r>
              <a:rPr lang="en-US" sz="1050" dirty="0"/>
              <a:t> speech separation,” in ICASSP 2017.</a:t>
            </a:r>
          </a:p>
          <a:p>
            <a:r>
              <a:rPr lang="en-US" sz="1050" dirty="0"/>
              <a:t>[4] M. Delcroix, K. </a:t>
            </a:r>
            <a:r>
              <a:rPr lang="en-US" sz="1050" dirty="0" err="1"/>
              <a:t>Zmolikova</a:t>
            </a:r>
            <a:r>
              <a:rPr lang="en-US" sz="1050" dirty="0"/>
              <a:t>, K. Kinoshita, A. Ogawa, and T. Nakatani, “Single channel target speaker extraction and recognition with speaker beam,” in ICASSP 2018.</a:t>
            </a:r>
          </a:p>
          <a:p>
            <a:r>
              <a:rPr lang="en-US" sz="1050" dirty="0"/>
              <a:t>[5] A. </a:t>
            </a:r>
            <a:r>
              <a:rPr lang="en-US" sz="1050" dirty="0" err="1"/>
              <a:t>Ephrat</a:t>
            </a:r>
            <a:r>
              <a:rPr lang="en-US" sz="1050" dirty="0"/>
              <a:t> et al, “Looking to listen at the cocktail party: A speaker-independent audio-visual model for speech separation,” </a:t>
            </a:r>
            <a:r>
              <a:rPr lang="en-US" sz="1050" dirty="0" err="1"/>
              <a:t>arXiv</a:t>
            </a:r>
            <a:r>
              <a:rPr lang="en-US" sz="1050" dirty="0"/>
              <a:t> preprint arXiv:1804.03619, 2018. </a:t>
            </a:r>
          </a:p>
          <a:p>
            <a:r>
              <a:rPr lang="en-US" sz="1050" dirty="0"/>
              <a:t>[6] H. Zhao, C. Gan, A. </a:t>
            </a:r>
            <a:r>
              <a:rPr lang="en-US" sz="1050" dirty="0" err="1"/>
              <a:t>Rouditchenko</a:t>
            </a:r>
            <a:r>
              <a:rPr lang="en-US" sz="1050" dirty="0"/>
              <a:t>, C. </a:t>
            </a:r>
            <a:r>
              <a:rPr lang="en-US" sz="1050" dirty="0" err="1"/>
              <a:t>Vondrick</a:t>
            </a:r>
            <a:r>
              <a:rPr lang="en-US" sz="1050" dirty="0"/>
              <a:t>, J. McDermott, and A. Torralba, “The sound of pixels,” </a:t>
            </a:r>
            <a:r>
              <a:rPr lang="en-US" sz="1050" dirty="0" err="1"/>
              <a:t>arXiv</a:t>
            </a:r>
            <a:r>
              <a:rPr lang="en-US" sz="1050" dirty="0"/>
              <a:t> preprint arXiv:1804.03160, 2018.</a:t>
            </a:r>
          </a:p>
          <a:p>
            <a:r>
              <a:rPr lang="en-US" sz="1050" dirty="0"/>
              <a:t>[7] Z. Chen, X. Xiao, T. Yoshioka, J. Li, H. Erdogan, and Y. Gong, “Multi-channel multi-speaker overlapped speech recognition with location guided speech extraction network,” in SLT 2018.</a:t>
            </a:r>
          </a:p>
          <a:p>
            <a:r>
              <a:rPr lang="en-US" sz="1050" dirty="0"/>
              <a:t>[8] Q. Wang, et al. "</a:t>
            </a:r>
            <a:r>
              <a:rPr lang="en-US" sz="1050" dirty="0" err="1"/>
              <a:t>Voicefilter</a:t>
            </a:r>
            <a:r>
              <a:rPr lang="en-US" sz="1050" dirty="0"/>
              <a:t>: Targeted voice separation by speaker-conditioned spectrogram masking." </a:t>
            </a:r>
            <a:r>
              <a:rPr lang="en-US" sz="1050" dirty="0" err="1"/>
              <a:t>arXiv</a:t>
            </a:r>
            <a:r>
              <a:rPr lang="en-US" sz="1050" dirty="0"/>
              <a:t> preprint arXiv:1810.04826 (2018).</a:t>
            </a:r>
          </a:p>
        </p:txBody>
      </p:sp>
    </p:spTree>
    <p:extLst>
      <p:ext uri="{BB962C8B-B14F-4D97-AF65-F5344CB8AC3E}">
        <p14:creationId xmlns:p14="http://schemas.microsoft.com/office/powerpoint/2010/main" val="114967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C444-24C3-434D-BA81-7DE2ABA8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1F1CA-8ABD-4C51-A084-483397F9A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212851"/>
            <a:ext cx="11887198" cy="3360920"/>
          </a:xfrm>
        </p:spPr>
        <p:txBody>
          <a:bodyPr vert="horz" wrap="square" lIns="146304" tIns="91440" rIns="146304" bIns="91440" rtlCol="0" anchor="t">
            <a:spAutoFit/>
          </a:bodyPr>
          <a:lstStyle/>
          <a:p>
            <a:r>
              <a:rPr lang="en-US" sz="2400" dirty="0"/>
              <a:t>Existing speaker extraction methods average the profile audio to get a single bias vector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loses the temporal information in the profile.  </a:t>
            </a:r>
            <a:endParaRPr lang="en-US" sz="2400">
              <a:cs typeface="Segoe UI Light"/>
            </a:endParaRPr>
          </a:p>
          <a:p>
            <a:endParaRPr lang="en-US" sz="2400" dirty="0">
              <a:cs typeface="Segoe UI Light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They also do not use the competing speakers’ profiles:</a:t>
            </a:r>
            <a:endParaRPr lang="en-US" sz="2400" dirty="0">
              <a:cs typeface="Segoe UI Light"/>
            </a:endParaRP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In many practical applications, we know the identity of the target speaker, and the possible competing speakers. </a:t>
            </a:r>
            <a:endParaRPr lang="en-US" dirty="0">
              <a:latin typeface="Segoe UI Light"/>
              <a:cs typeface="Segoe UI Light"/>
            </a:endParaRPr>
          </a:p>
          <a:p>
            <a:pPr lvl="1"/>
            <a:endParaRPr lang="en-US" dirty="0">
              <a:latin typeface="Segoe UI Light"/>
              <a:cs typeface="Segoe UI Light"/>
              <a:sym typeface="Wingdings" panose="05000000000000000000" pitchFamily="2" charset="2"/>
            </a:endParaRPr>
          </a:p>
          <a:p>
            <a:r>
              <a:rPr lang="en-US" sz="2400" dirty="0">
                <a:latin typeface="Segoe UI Light"/>
                <a:cs typeface="Segoe UI Light"/>
                <a:sym typeface="Wingdings" panose="05000000000000000000" pitchFamily="2" charset="2"/>
              </a:rPr>
              <a:t>In this paper, we propose a novel speaker extraction method to address these limitations.</a:t>
            </a:r>
            <a:endParaRPr lang="en-US" sz="2400" dirty="0">
              <a:latin typeface="Segoe UI Light"/>
              <a:cs typeface="Segoe U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F4517-581F-4F25-AA4E-4FBC7E12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48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21CFD4-48C1-4F41-B4B4-AB4498741121}"/>
              </a:ext>
            </a:extLst>
          </p:cNvPr>
          <p:cNvGrpSpPr/>
          <p:nvPr/>
        </p:nvGrpSpPr>
        <p:grpSpPr>
          <a:xfrm>
            <a:off x="405627" y="2241524"/>
            <a:ext cx="7060601" cy="4120807"/>
            <a:chOff x="405627" y="2241524"/>
            <a:chExt cx="7060601" cy="4120807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2EF91D2-26A5-4FED-87C8-B9D9DFD3634F}"/>
                </a:ext>
              </a:extLst>
            </p:cNvPr>
            <p:cNvSpPr/>
            <p:nvPr/>
          </p:nvSpPr>
          <p:spPr>
            <a:xfrm>
              <a:off x="405628" y="4996483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E892396-7A2C-4301-820E-336F1C0636C6}"/>
                </a:ext>
              </a:extLst>
            </p:cNvPr>
            <p:cNvSpPr/>
            <p:nvPr/>
          </p:nvSpPr>
          <p:spPr>
            <a:xfrm>
              <a:off x="455413" y="5672288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profile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C1C8B37-3965-4F00-80F4-F5B434131692}"/>
                </a:ext>
              </a:extLst>
            </p:cNvPr>
            <p:cNvCxnSpPr>
              <a:cxnSpLocks/>
              <a:stCxn id="58" idx="0"/>
              <a:endCxn id="57" idx="2"/>
            </p:cNvCxnSpPr>
            <p:nvPr/>
          </p:nvCxnSpPr>
          <p:spPr>
            <a:xfrm flipV="1">
              <a:off x="935685" y="5350170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3B0A2C5-27AC-4B1C-8DEA-E8571C674DAA}"/>
                </a:ext>
              </a:extLst>
            </p:cNvPr>
            <p:cNvSpPr/>
            <p:nvPr/>
          </p:nvSpPr>
          <p:spPr>
            <a:xfrm>
              <a:off x="405628" y="4393702"/>
              <a:ext cx="1060116" cy="35368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Mean pooling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463921B-A7E5-456B-9851-D6DD4FF44C82}"/>
                </a:ext>
              </a:extLst>
            </p:cNvPr>
            <p:cNvCxnSpPr>
              <a:cxnSpLocks/>
              <a:stCxn id="57" idx="0"/>
              <a:endCxn id="62" idx="2"/>
            </p:cNvCxnSpPr>
            <p:nvPr/>
          </p:nvCxnSpPr>
          <p:spPr>
            <a:xfrm flipV="1">
              <a:off x="935686" y="4747389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E032CF82-4F36-4462-8329-624D94A28377}"/>
                </a:ext>
              </a:extLst>
            </p:cNvPr>
            <p:cNvSpPr/>
            <p:nvPr/>
          </p:nvSpPr>
          <p:spPr>
            <a:xfrm>
              <a:off x="1465542" y="3649706"/>
              <a:ext cx="1471272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Concatenation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22845698-8EB3-417D-9355-CC2DFDDBAE45}"/>
                </a:ext>
              </a:extLst>
            </p:cNvPr>
            <p:cNvSpPr/>
            <p:nvPr/>
          </p:nvSpPr>
          <p:spPr>
            <a:xfrm>
              <a:off x="1680985" y="3036249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Extractor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28BE6AC-9B69-4DDE-A954-A04DDFD3925B}"/>
                </a:ext>
              </a:extLst>
            </p:cNvPr>
            <p:cNvCxnSpPr>
              <a:cxnSpLocks/>
              <a:stCxn id="62" idx="0"/>
              <a:endCxn id="68" idx="1"/>
            </p:cNvCxnSpPr>
            <p:nvPr/>
          </p:nvCxnSpPr>
          <p:spPr>
            <a:xfrm flipV="1">
              <a:off x="935686" y="3826549"/>
              <a:ext cx="529856" cy="56715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74D96892-972B-4F42-A50A-EB0A1E2AEC78}"/>
                </a:ext>
              </a:extLst>
            </p:cNvPr>
            <p:cNvSpPr/>
            <p:nvPr/>
          </p:nvSpPr>
          <p:spPr>
            <a:xfrm>
              <a:off x="1680985" y="499943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28007EB-356B-4F3C-9D81-461FDA07BD0C}"/>
                </a:ext>
              </a:extLst>
            </p:cNvPr>
            <p:cNvSpPr/>
            <p:nvPr/>
          </p:nvSpPr>
          <p:spPr>
            <a:xfrm>
              <a:off x="1730773" y="5675244"/>
              <a:ext cx="960543" cy="4784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Mixed speech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0461632-9123-4E8F-8A82-246A3E1F7EF7}"/>
                </a:ext>
              </a:extLst>
            </p:cNvPr>
            <p:cNvCxnSpPr>
              <a:cxnSpLocks/>
              <a:stCxn id="74" idx="0"/>
              <a:endCxn id="73" idx="2"/>
            </p:cNvCxnSpPr>
            <p:nvPr/>
          </p:nvCxnSpPr>
          <p:spPr>
            <a:xfrm flipH="1" flipV="1">
              <a:off x="2211044" y="5353124"/>
              <a:ext cx="1" cy="32211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8C99C25-A96F-473B-B2FB-2D0040D68C3B}"/>
                </a:ext>
              </a:extLst>
            </p:cNvPr>
            <p:cNvCxnSpPr>
              <a:cxnSpLocks/>
              <a:stCxn id="73" idx="0"/>
              <a:endCxn id="68" idx="2"/>
            </p:cNvCxnSpPr>
            <p:nvPr/>
          </p:nvCxnSpPr>
          <p:spPr>
            <a:xfrm flipH="1" flipV="1">
              <a:off x="2201178" y="4003392"/>
              <a:ext cx="9866" cy="99604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E6A75D47-ADBE-4257-8739-7C7FB45F59CF}"/>
                </a:ext>
              </a:extLst>
            </p:cNvPr>
            <p:cNvCxnSpPr>
              <a:cxnSpLocks/>
              <a:stCxn id="68" idx="0"/>
              <a:endCxn id="69" idx="2"/>
            </p:cNvCxnSpPr>
            <p:nvPr/>
          </p:nvCxnSpPr>
          <p:spPr>
            <a:xfrm flipV="1">
              <a:off x="2201178" y="3389935"/>
              <a:ext cx="9866" cy="25977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22CFC85-3EC7-488B-8F31-E8A419ECE2E2}"/>
                </a:ext>
              </a:extLst>
            </p:cNvPr>
            <p:cNvCxnSpPr>
              <a:cxnSpLocks/>
              <a:stCxn id="69" idx="0"/>
              <a:endCxn id="96" idx="2"/>
            </p:cNvCxnSpPr>
            <p:nvPr/>
          </p:nvCxnSpPr>
          <p:spPr>
            <a:xfrm flipV="1">
              <a:off x="2211043" y="2912101"/>
              <a:ext cx="0" cy="12414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3A6DF77-C24F-4AFD-B940-79EE20E7EF51}"/>
                </a:ext>
              </a:extLst>
            </p:cNvPr>
            <p:cNvSpPr/>
            <p:nvPr/>
          </p:nvSpPr>
          <p:spPr>
            <a:xfrm>
              <a:off x="1625931" y="2241524"/>
              <a:ext cx="1170225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mask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BF6A4C7-41DD-4D91-AFF9-6DD2FC07E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6066" y="5544292"/>
              <a:ext cx="730747" cy="1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A7E16377-59AE-4324-BD70-AD06CAFB30F5}"/>
                </a:ext>
              </a:extLst>
            </p:cNvPr>
            <p:cNvCxnSpPr>
              <a:cxnSpLocks/>
            </p:cNvCxnSpPr>
            <p:nvPr/>
          </p:nvCxnSpPr>
          <p:spPr>
            <a:xfrm>
              <a:off x="2936813" y="4301481"/>
              <a:ext cx="0" cy="1246116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DF19D3E4-3C17-4F2A-A536-05236BA080C0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H="1" flipV="1">
              <a:off x="2201178" y="4003392"/>
              <a:ext cx="735639" cy="29492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335F796E-EFCA-423D-BE01-AADABE02E9BB}"/>
                </a:ext>
              </a:extLst>
            </p:cNvPr>
            <p:cNvSpPr/>
            <p:nvPr/>
          </p:nvSpPr>
          <p:spPr>
            <a:xfrm>
              <a:off x="3750265" y="4997470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6E47CDA-53C6-4489-A006-911162AAAB6E}"/>
                </a:ext>
              </a:extLst>
            </p:cNvPr>
            <p:cNvSpPr/>
            <p:nvPr/>
          </p:nvSpPr>
          <p:spPr>
            <a:xfrm>
              <a:off x="3800053" y="5673274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profile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F25E408A-EEA1-4AC0-887E-C1CCFF36257A}"/>
                </a:ext>
              </a:extLst>
            </p:cNvPr>
            <p:cNvCxnSpPr>
              <a:cxnSpLocks/>
              <a:stCxn id="104" idx="0"/>
              <a:endCxn id="103" idx="2"/>
            </p:cNvCxnSpPr>
            <p:nvPr/>
          </p:nvCxnSpPr>
          <p:spPr>
            <a:xfrm flipH="1" flipV="1">
              <a:off x="4280324" y="5351157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7159A95B-BCBE-46AB-81C0-D7AE018327F5}"/>
                </a:ext>
              </a:extLst>
            </p:cNvPr>
            <p:cNvSpPr/>
            <p:nvPr/>
          </p:nvSpPr>
          <p:spPr>
            <a:xfrm>
              <a:off x="3750265" y="439468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Attention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14F1795-7E30-4DB9-AB70-96E9A4C0EE79}"/>
                </a:ext>
              </a:extLst>
            </p:cNvPr>
            <p:cNvCxnSpPr>
              <a:cxnSpLocks/>
              <a:stCxn id="103" idx="0"/>
              <a:endCxn id="106" idx="2"/>
            </p:cNvCxnSpPr>
            <p:nvPr/>
          </p:nvCxnSpPr>
          <p:spPr>
            <a:xfrm flipV="1">
              <a:off x="4280323" y="4748375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B131D724-C526-47BD-9AF2-00AAD6000CD4}"/>
                </a:ext>
              </a:extLst>
            </p:cNvPr>
            <p:cNvSpPr/>
            <p:nvPr/>
          </p:nvSpPr>
          <p:spPr>
            <a:xfrm>
              <a:off x="4915513" y="3656955"/>
              <a:ext cx="1280335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Concatenation</a:t>
              </a: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79769EA7-1F31-42D1-8A1D-4FF1161F467E}"/>
                </a:ext>
              </a:extLst>
            </p:cNvPr>
            <p:cNvSpPr/>
            <p:nvPr/>
          </p:nvSpPr>
          <p:spPr>
            <a:xfrm>
              <a:off x="5025623" y="304349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Extractor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DF9BFD14-CB26-4762-80D1-94BBC5891FB9}"/>
                </a:ext>
              </a:extLst>
            </p:cNvPr>
            <p:cNvCxnSpPr>
              <a:cxnSpLocks/>
              <a:stCxn id="106" idx="0"/>
              <a:endCxn id="108" idx="1"/>
            </p:cNvCxnSpPr>
            <p:nvPr/>
          </p:nvCxnSpPr>
          <p:spPr>
            <a:xfrm flipV="1">
              <a:off x="4280323" y="3833799"/>
              <a:ext cx="635190" cy="5608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D93179F7-A2BB-4AE1-AD9A-61301AA68B01}"/>
                </a:ext>
              </a:extLst>
            </p:cNvPr>
            <p:cNvSpPr/>
            <p:nvPr/>
          </p:nvSpPr>
          <p:spPr>
            <a:xfrm>
              <a:off x="5025623" y="5000424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74E1ED9-AD49-488B-A991-64B647537CF8}"/>
                </a:ext>
              </a:extLst>
            </p:cNvPr>
            <p:cNvSpPr/>
            <p:nvPr/>
          </p:nvSpPr>
          <p:spPr>
            <a:xfrm>
              <a:off x="5075408" y="5676230"/>
              <a:ext cx="960543" cy="4784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Mixed speech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13DA02D-A78F-464B-B3C2-4899D26F85E8}"/>
                </a:ext>
              </a:extLst>
            </p:cNvPr>
            <p:cNvCxnSpPr>
              <a:cxnSpLocks/>
              <a:stCxn id="112" idx="0"/>
              <a:endCxn id="111" idx="2"/>
            </p:cNvCxnSpPr>
            <p:nvPr/>
          </p:nvCxnSpPr>
          <p:spPr>
            <a:xfrm flipV="1">
              <a:off x="5555680" y="5354111"/>
              <a:ext cx="1" cy="32211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D6064902-AA38-4C17-A95A-183206249FA2}"/>
                </a:ext>
              </a:extLst>
            </p:cNvPr>
            <p:cNvCxnSpPr>
              <a:cxnSpLocks/>
              <a:stCxn id="111" idx="0"/>
              <a:endCxn id="108" idx="2"/>
            </p:cNvCxnSpPr>
            <p:nvPr/>
          </p:nvCxnSpPr>
          <p:spPr>
            <a:xfrm flipV="1">
              <a:off x="5555681" y="4010643"/>
              <a:ext cx="1" cy="98978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34D739F-9CF3-4DB1-AED6-145DD2BDF0ED}"/>
                </a:ext>
              </a:extLst>
            </p:cNvPr>
            <p:cNvCxnSpPr>
              <a:cxnSpLocks/>
              <a:stCxn id="108" idx="0"/>
              <a:endCxn id="109" idx="2"/>
            </p:cNvCxnSpPr>
            <p:nvPr/>
          </p:nvCxnSpPr>
          <p:spPr>
            <a:xfrm flipH="1" flipV="1">
              <a:off x="5555681" y="3397186"/>
              <a:ext cx="1" cy="25977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A9FBBAF9-7085-453D-ADDE-699178B20D16}"/>
                </a:ext>
              </a:extLst>
            </p:cNvPr>
            <p:cNvCxnSpPr>
              <a:cxnSpLocks/>
              <a:stCxn id="109" idx="0"/>
              <a:endCxn id="117" idx="2"/>
            </p:cNvCxnSpPr>
            <p:nvPr/>
          </p:nvCxnSpPr>
          <p:spPr>
            <a:xfrm flipV="1">
              <a:off x="5555681" y="2912101"/>
              <a:ext cx="0" cy="13139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C40A5AA-4E67-49E8-8E7A-DB59BDED3C9C}"/>
                </a:ext>
              </a:extLst>
            </p:cNvPr>
            <p:cNvSpPr/>
            <p:nvPr/>
          </p:nvSpPr>
          <p:spPr>
            <a:xfrm>
              <a:off x="4970568" y="2241524"/>
              <a:ext cx="1170225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mask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8E64CDE2-6F7C-4B97-94B7-50F3125B32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0704" y="5545278"/>
              <a:ext cx="730747" cy="1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A373BB01-FE33-4F9C-B8F5-B46C65C2C6E2}"/>
                </a:ext>
              </a:extLst>
            </p:cNvPr>
            <p:cNvCxnSpPr>
              <a:cxnSpLocks/>
            </p:cNvCxnSpPr>
            <p:nvPr/>
          </p:nvCxnSpPr>
          <p:spPr>
            <a:xfrm>
              <a:off x="6281451" y="4302467"/>
              <a:ext cx="0" cy="1246116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C35048AE-BD19-4DD4-A743-1F894A1E1CDD}"/>
                </a:ext>
              </a:extLst>
            </p:cNvPr>
            <p:cNvCxnSpPr>
              <a:cxnSpLocks/>
              <a:endCxn id="108" idx="2"/>
            </p:cNvCxnSpPr>
            <p:nvPr/>
          </p:nvCxnSpPr>
          <p:spPr>
            <a:xfrm flipH="1" flipV="1">
              <a:off x="5555681" y="4010643"/>
              <a:ext cx="725769" cy="2949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B067557-2850-4A12-B0E2-20838E06265F}"/>
                </a:ext>
              </a:extLst>
            </p:cNvPr>
            <p:cNvCxnSpPr>
              <a:cxnSpLocks/>
              <a:stCxn id="111" idx="0"/>
              <a:endCxn id="106" idx="3"/>
            </p:cNvCxnSpPr>
            <p:nvPr/>
          </p:nvCxnSpPr>
          <p:spPr>
            <a:xfrm flipH="1" flipV="1">
              <a:off x="4810380" y="4571531"/>
              <a:ext cx="745299" cy="42889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4BA4684C-71B9-4753-A316-FF141B6292DC}"/>
                </a:ext>
              </a:extLst>
            </p:cNvPr>
            <p:cNvSpPr/>
            <p:nvPr/>
          </p:nvSpPr>
          <p:spPr>
            <a:xfrm>
              <a:off x="6406112" y="4997470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613A867-E3EC-44CB-BC07-CEF85B3C7E8C}"/>
                </a:ext>
              </a:extLst>
            </p:cNvPr>
            <p:cNvSpPr/>
            <p:nvPr/>
          </p:nvSpPr>
          <p:spPr>
            <a:xfrm>
              <a:off x="6505485" y="5704843"/>
              <a:ext cx="960543" cy="65748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Non-target speakers’ profiles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1786FC2D-591E-42AF-9940-F9D19E4FA165}"/>
                </a:ext>
              </a:extLst>
            </p:cNvPr>
            <p:cNvCxnSpPr>
              <a:cxnSpLocks/>
              <a:endCxn id="124" idx="2"/>
            </p:cNvCxnSpPr>
            <p:nvPr/>
          </p:nvCxnSpPr>
          <p:spPr>
            <a:xfrm flipH="1" flipV="1">
              <a:off x="6936171" y="5351157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6953457E-C4A2-4338-9CEA-F26B1A9DC700}"/>
                </a:ext>
              </a:extLst>
            </p:cNvPr>
            <p:cNvSpPr/>
            <p:nvPr/>
          </p:nvSpPr>
          <p:spPr>
            <a:xfrm>
              <a:off x="6406112" y="439468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Attention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529EDA12-F323-42CB-8793-F9A0C5430FE2}"/>
                </a:ext>
              </a:extLst>
            </p:cNvPr>
            <p:cNvCxnSpPr>
              <a:cxnSpLocks/>
              <a:stCxn id="124" idx="0"/>
              <a:endCxn id="127" idx="2"/>
            </p:cNvCxnSpPr>
            <p:nvPr/>
          </p:nvCxnSpPr>
          <p:spPr>
            <a:xfrm flipV="1">
              <a:off x="6936170" y="4748375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3432BCB-926B-40DB-8571-725297CF2961}"/>
                </a:ext>
              </a:extLst>
            </p:cNvPr>
            <p:cNvCxnSpPr>
              <a:cxnSpLocks/>
              <a:stCxn id="127" idx="0"/>
              <a:endCxn id="108" idx="3"/>
            </p:cNvCxnSpPr>
            <p:nvPr/>
          </p:nvCxnSpPr>
          <p:spPr>
            <a:xfrm flipH="1" flipV="1">
              <a:off x="6195848" y="3833799"/>
              <a:ext cx="740322" cy="5608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9DE6452C-67F1-42AD-A770-652348FD8F69}"/>
                </a:ext>
              </a:extLst>
            </p:cNvPr>
            <p:cNvCxnSpPr>
              <a:cxnSpLocks/>
              <a:stCxn id="111" idx="0"/>
              <a:endCxn id="127" idx="1"/>
            </p:cNvCxnSpPr>
            <p:nvPr/>
          </p:nvCxnSpPr>
          <p:spPr>
            <a:xfrm flipV="1">
              <a:off x="5555681" y="4571531"/>
              <a:ext cx="850432" cy="42889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C515613-8DA3-4EE8-A694-451B9FCAAB9A}"/>
                </a:ext>
              </a:extLst>
            </p:cNvPr>
            <p:cNvSpPr/>
            <p:nvPr/>
          </p:nvSpPr>
          <p:spPr>
            <a:xfrm>
              <a:off x="405627" y="3674949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Single embedding vector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ABD1A475-3EF0-499A-A47D-972BA8487569}"/>
                </a:ext>
              </a:extLst>
            </p:cNvPr>
            <p:cNvSpPr/>
            <p:nvPr/>
          </p:nvSpPr>
          <p:spPr>
            <a:xfrm>
              <a:off x="3675390" y="3582628"/>
              <a:ext cx="960543" cy="8627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Context-dependent embedding vectors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8B3B15E-6D5D-41FE-84AD-E63DCF403004}"/>
                </a:ext>
              </a:extLst>
            </p:cNvPr>
            <p:cNvSpPr/>
            <p:nvPr/>
          </p:nvSpPr>
          <p:spPr>
            <a:xfrm>
              <a:off x="6505485" y="3550974"/>
              <a:ext cx="960543" cy="8627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Context-dependent embedding vectors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17400-FAEC-49D4-B2B7-36E3EBD5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5</a:t>
            </a:fld>
            <a:endParaRPr lang="en-US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7837AD5-25A8-43BD-8921-5C38E459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28" y="153513"/>
            <a:ext cx="10724938" cy="687403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model 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ECB1D5-6D0F-4653-A327-2E9A9B7A4F1B}"/>
              </a:ext>
            </a:extLst>
          </p:cNvPr>
          <p:cNvSpPr/>
          <p:nvPr/>
        </p:nvSpPr>
        <p:spPr>
          <a:xfrm>
            <a:off x="1410089" y="1328848"/>
            <a:ext cx="1969483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6" b="1" dirty="0"/>
              <a:t>Baseline system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A75EFF-444B-43FA-8A73-F192AA893082}"/>
              </a:ext>
            </a:extLst>
          </p:cNvPr>
          <p:cNvSpPr/>
          <p:nvPr/>
        </p:nvSpPr>
        <p:spPr>
          <a:xfrm>
            <a:off x="4725095" y="1329834"/>
            <a:ext cx="2107537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6" b="1" dirty="0">
                <a:solidFill>
                  <a:srgbClr val="00B050"/>
                </a:solidFill>
              </a:rPr>
              <a:t>Proposed system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10B58D9-80A9-4916-8826-4D1DF1CF451D}"/>
              </a:ext>
            </a:extLst>
          </p:cNvPr>
          <p:cNvSpPr/>
          <p:nvPr/>
        </p:nvSpPr>
        <p:spPr>
          <a:xfrm>
            <a:off x="8303105" y="1768705"/>
            <a:ext cx="3789898" cy="182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36" indent="-291436">
              <a:buFont typeface="Arial" panose="020B0604020202020204" pitchFamily="34" charset="0"/>
              <a:buChar char="•"/>
            </a:pPr>
            <a:r>
              <a:rPr lang="en-US" sz="1836" dirty="0"/>
              <a:t>The baseline system uses a single speaker embedding vector to inform the network the characteristics of the target speaker. </a:t>
            </a:r>
          </a:p>
          <a:p>
            <a:pPr marL="291436" indent="-291436">
              <a:buFont typeface="Arial" panose="020B0604020202020204" pitchFamily="34" charset="0"/>
              <a:buChar char="•"/>
            </a:pPr>
            <a:endParaRPr lang="en-US" sz="1836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0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17400-FAEC-49D4-B2B7-36E3EBD5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6</a:t>
            </a:fld>
            <a:endParaRPr lang="en-US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7837AD5-25A8-43BD-8921-5C38E459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28" y="153513"/>
            <a:ext cx="10724938" cy="687403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model 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ECB1D5-6D0F-4653-A327-2E9A9B7A4F1B}"/>
              </a:ext>
            </a:extLst>
          </p:cNvPr>
          <p:cNvSpPr/>
          <p:nvPr/>
        </p:nvSpPr>
        <p:spPr>
          <a:xfrm>
            <a:off x="1410089" y="1328848"/>
            <a:ext cx="1969483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6" b="1" dirty="0"/>
              <a:t>Baseline system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A75EFF-444B-43FA-8A73-F192AA893082}"/>
              </a:ext>
            </a:extLst>
          </p:cNvPr>
          <p:cNvSpPr/>
          <p:nvPr/>
        </p:nvSpPr>
        <p:spPr>
          <a:xfrm>
            <a:off x="4725095" y="1329834"/>
            <a:ext cx="2107537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6" b="1" dirty="0">
                <a:solidFill>
                  <a:srgbClr val="00B050"/>
                </a:solidFill>
              </a:rPr>
              <a:t>Proposed system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98E41DC-B1F0-4D9B-8956-169DFBAA654E}"/>
              </a:ext>
            </a:extLst>
          </p:cNvPr>
          <p:cNvSpPr/>
          <p:nvPr/>
        </p:nvSpPr>
        <p:spPr>
          <a:xfrm>
            <a:off x="8303105" y="1768706"/>
            <a:ext cx="3789898" cy="29755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90830" indent="-290830">
              <a:buFont typeface="Arial" panose="020B0604020202020204" pitchFamily="34" charset="0"/>
              <a:buChar char="•"/>
            </a:pPr>
            <a:r>
              <a:rPr lang="en-US" sz="1836" dirty="0"/>
              <a:t>The baseline system uses a single speaker embedding vector to inform the network the characteristics of the target speaker. </a:t>
            </a:r>
            <a:endParaRPr lang="en-US"/>
          </a:p>
          <a:p>
            <a:pPr marL="290830" indent="-290830">
              <a:buFont typeface="Arial" panose="020B0604020202020204" pitchFamily="34" charset="0"/>
              <a:buChar char="•"/>
            </a:pPr>
            <a:endParaRPr lang="en-US" sz="1836" dirty="0">
              <a:solidFill>
                <a:srgbClr val="00B050"/>
              </a:solidFill>
              <a:cs typeface="Segoe UI"/>
            </a:endParaRPr>
          </a:p>
          <a:p>
            <a:pPr marL="290830" indent="-29083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FF81"/>
                </a:solidFill>
              </a:rPr>
              <a:t>In the proposed system, mean pooling is replaced by attention to estimate the context dependent bias signals.</a:t>
            </a:r>
            <a:endParaRPr lang="en-US" dirty="0">
              <a:solidFill>
                <a:srgbClr val="19FF81"/>
              </a:solidFill>
              <a:cs typeface="Segoe UI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A303B6-582E-4F14-BADA-76D5A373523D}"/>
              </a:ext>
            </a:extLst>
          </p:cNvPr>
          <p:cNvGrpSpPr/>
          <p:nvPr/>
        </p:nvGrpSpPr>
        <p:grpSpPr>
          <a:xfrm>
            <a:off x="405627" y="2241524"/>
            <a:ext cx="7060601" cy="4120807"/>
            <a:chOff x="405627" y="2241524"/>
            <a:chExt cx="7060601" cy="4120807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AA69E975-8587-44A6-AB81-21C46CB776E9}"/>
                </a:ext>
              </a:extLst>
            </p:cNvPr>
            <p:cNvSpPr/>
            <p:nvPr/>
          </p:nvSpPr>
          <p:spPr>
            <a:xfrm>
              <a:off x="405628" y="4996483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1905B57-12A7-4ADE-A235-C4A563DC83D4}"/>
                </a:ext>
              </a:extLst>
            </p:cNvPr>
            <p:cNvSpPr/>
            <p:nvPr/>
          </p:nvSpPr>
          <p:spPr>
            <a:xfrm>
              <a:off x="455413" y="5672288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profile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2884818-DD81-4F3E-849A-850AB161C138}"/>
                </a:ext>
              </a:extLst>
            </p:cNvPr>
            <p:cNvCxnSpPr>
              <a:cxnSpLocks/>
              <a:stCxn id="60" idx="0"/>
              <a:endCxn id="56" idx="2"/>
            </p:cNvCxnSpPr>
            <p:nvPr/>
          </p:nvCxnSpPr>
          <p:spPr>
            <a:xfrm flipV="1">
              <a:off x="935685" y="5350170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C9CB3869-98BE-4232-A5BA-99A11CDC4B41}"/>
                </a:ext>
              </a:extLst>
            </p:cNvPr>
            <p:cNvSpPr/>
            <p:nvPr/>
          </p:nvSpPr>
          <p:spPr>
            <a:xfrm>
              <a:off x="405628" y="4393702"/>
              <a:ext cx="1060116" cy="35368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Mean pooling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7C10887-F778-4A44-84EA-A6240FC2CE6C}"/>
                </a:ext>
              </a:extLst>
            </p:cNvPr>
            <p:cNvCxnSpPr>
              <a:cxnSpLocks/>
              <a:stCxn id="56" idx="0"/>
              <a:endCxn id="63" idx="2"/>
            </p:cNvCxnSpPr>
            <p:nvPr/>
          </p:nvCxnSpPr>
          <p:spPr>
            <a:xfrm flipV="1">
              <a:off x="935686" y="4747389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401EE84A-B777-4540-8E2E-6554C2618C13}"/>
                </a:ext>
              </a:extLst>
            </p:cNvPr>
            <p:cNvSpPr/>
            <p:nvPr/>
          </p:nvSpPr>
          <p:spPr>
            <a:xfrm>
              <a:off x="1465542" y="3649706"/>
              <a:ext cx="1471272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Concatenation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92165597-5CC8-48FE-8387-4F84ABBDD5BC}"/>
                </a:ext>
              </a:extLst>
            </p:cNvPr>
            <p:cNvSpPr/>
            <p:nvPr/>
          </p:nvSpPr>
          <p:spPr>
            <a:xfrm>
              <a:off x="1680985" y="3036249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Extractor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A8A6A41-27EC-40F3-8635-4620467549A0}"/>
                </a:ext>
              </a:extLst>
            </p:cNvPr>
            <p:cNvCxnSpPr>
              <a:cxnSpLocks/>
              <a:stCxn id="63" idx="0"/>
              <a:endCxn id="66" idx="1"/>
            </p:cNvCxnSpPr>
            <p:nvPr/>
          </p:nvCxnSpPr>
          <p:spPr>
            <a:xfrm flipV="1">
              <a:off x="935686" y="3826549"/>
              <a:ext cx="529856" cy="56715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2481CAB-1115-49B2-891F-447A3444E2EF}"/>
                </a:ext>
              </a:extLst>
            </p:cNvPr>
            <p:cNvSpPr/>
            <p:nvPr/>
          </p:nvSpPr>
          <p:spPr>
            <a:xfrm>
              <a:off x="1680985" y="499943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BD73BC4-A10B-4053-A8EF-7EA83D21DD1D}"/>
                </a:ext>
              </a:extLst>
            </p:cNvPr>
            <p:cNvSpPr/>
            <p:nvPr/>
          </p:nvSpPr>
          <p:spPr>
            <a:xfrm>
              <a:off x="1730773" y="5675244"/>
              <a:ext cx="960543" cy="4784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Mixed speech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F74428A-30C8-4DF3-AF18-DD0D8160FAA5}"/>
                </a:ext>
              </a:extLst>
            </p:cNvPr>
            <p:cNvCxnSpPr>
              <a:cxnSpLocks/>
              <a:stCxn id="76" idx="0"/>
              <a:endCxn id="72" idx="2"/>
            </p:cNvCxnSpPr>
            <p:nvPr/>
          </p:nvCxnSpPr>
          <p:spPr>
            <a:xfrm flipH="1" flipV="1">
              <a:off x="2211044" y="5353124"/>
              <a:ext cx="1" cy="32211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1991A151-9B7B-4C2A-9A87-29A9FA37973E}"/>
                </a:ext>
              </a:extLst>
            </p:cNvPr>
            <p:cNvCxnSpPr>
              <a:cxnSpLocks/>
              <a:stCxn id="72" idx="0"/>
              <a:endCxn id="66" idx="2"/>
            </p:cNvCxnSpPr>
            <p:nvPr/>
          </p:nvCxnSpPr>
          <p:spPr>
            <a:xfrm flipH="1" flipV="1">
              <a:off x="2201178" y="4003392"/>
              <a:ext cx="9866" cy="99604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806D43D-A3BA-4AE6-8D27-6238BC4810AB}"/>
                </a:ext>
              </a:extLst>
            </p:cNvPr>
            <p:cNvCxnSpPr>
              <a:cxnSpLocks/>
              <a:stCxn id="66" idx="0"/>
              <a:endCxn id="67" idx="2"/>
            </p:cNvCxnSpPr>
            <p:nvPr/>
          </p:nvCxnSpPr>
          <p:spPr>
            <a:xfrm flipV="1">
              <a:off x="2201178" y="3389935"/>
              <a:ext cx="9866" cy="25977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FCDF137-720E-4168-955F-D60549D7A688}"/>
                </a:ext>
              </a:extLst>
            </p:cNvPr>
            <p:cNvCxnSpPr>
              <a:cxnSpLocks/>
              <a:stCxn id="67" idx="0"/>
              <a:endCxn id="82" idx="2"/>
            </p:cNvCxnSpPr>
            <p:nvPr/>
          </p:nvCxnSpPr>
          <p:spPr>
            <a:xfrm flipV="1">
              <a:off x="2211043" y="2912101"/>
              <a:ext cx="0" cy="12414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A69128-12BA-455E-8DDE-CEF5D415C090}"/>
                </a:ext>
              </a:extLst>
            </p:cNvPr>
            <p:cNvSpPr/>
            <p:nvPr/>
          </p:nvSpPr>
          <p:spPr>
            <a:xfrm>
              <a:off x="1625931" y="2241524"/>
              <a:ext cx="1170225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mask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0B37C22-F35E-4892-B58B-4DF11EAD30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6066" y="5544292"/>
              <a:ext cx="730747" cy="1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37A0290-4FFB-4EF9-BE27-EA37589529A4}"/>
                </a:ext>
              </a:extLst>
            </p:cNvPr>
            <p:cNvCxnSpPr>
              <a:cxnSpLocks/>
            </p:cNvCxnSpPr>
            <p:nvPr/>
          </p:nvCxnSpPr>
          <p:spPr>
            <a:xfrm>
              <a:off x="2936813" y="4301481"/>
              <a:ext cx="0" cy="1246116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6E4F5CC-1436-4766-9DFF-D5628B411751}"/>
                </a:ext>
              </a:extLst>
            </p:cNvPr>
            <p:cNvCxnSpPr>
              <a:cxnSpLocks/>
              <a:endCxn id="66" idx="2"/>
            </p:cNvCxnSpPr>
            <p:nvPr/>
          </p:nvCxnSpPr>
          <p:spPr>
            <a:xfrm flipH="1" flipV="1">
              <a:off x="2201178" y="4003392"/>
              <a:ext cx="735639" cy="29492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4E6EA2E-EE4D-46A6-8F54-6FD49E194D1F}"/>
                </a:ext>
              </a:extLst>
            </p:cNvPr>
            <p:cNvSpPr/>
            <p:nvPr/>
          </p:nvSpPr>
          <p:spPr>
            <a:xfrm>
              <a:off x="3750265" y="4997470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559D20E-9623-4120-BA0F-EEC751CEAF2F}"/>
                </a:ext>
              </a:extLst>
            </p:cNvPr>
            <p:cNvSpPr/>
            <p:nvPr/>
          </p:nvSpPr>
          <p:spPr>
            <a:xfrm>
              <a:off x="3800053" y="5673274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profile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B0116BC-1260-4066-8549-12C2878964DD}"/>
                </a:ext>
              </a:extLst>
            </p:cNvPr>
            <p:cNvCxnSpPr>
              <a:cxnSpLocks/>
              <a:stCxn id="87" idx="0"/>
              <a:endCxn id="86" idx="2"/>
            </p:cNvCxnSpPr>
            <p:nvPr/>
          </p:nvCxnSpPr>
          <p:spPr>
            <a:xfrm flipH="1" flipV="1">
              <a:off x="4280324" y="5351157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41C1169F-28E0-4059-860C-76ADD89C5A08}"/>
                </a:ext>
              </a:extLst>
            </p:cNvPr>
            <p:cNvSpPr/>
            <p:nvPr/>
          </p:nvSpPr>
          <p:spPr>
            <a:xfrm>
              <a:off x="3750265" y="4394688"/>
              <a:ext cx="1060116" cy="35368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Attention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E756572-A511-42A5-A25A-FE50B4F59779}"/>
                </a:ext>
              </a:extLst>
            </p:cNvPr>
            <p:cNvCxnSpPr>
              <a:cxnSpLocks/>
              <a:stCxn id="86" idx="0"/>
              <a:endCxn id="89" idx="2"/>
            </p:cNvCxnSpPr>
            <p:nvPr/>
          </p:nvCxnSpPr>
          <p:spPr>
            <a:xfrm flipV="1">
              <a:off x="4280323" y="4748375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5D725B8-C777-4EDB-A8EE-D171931B9353}"/>
                </a:ext>
              </a:extLst>
            </p:cNvPr>
            <p:cNvSpPr/>
            <p:nvPr/>
          </p:nvSpPr>
          <p:spPr>
            <a:xfrm>
              <a:off x="4915513" y="3656955"/>
              <a:ext cx="1280335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Concatenation</a:t>
              </a: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9B7BF88A-520C-40EF-B611-338BDE49F546}"/>
                </a:ext>
              </a:extLst>
            </p:cNvPr>
            <p:cNvSpPr/>
            <p:nvPr/>
          </p:nvSpPr>
          <p:spPr>
            <a:xfrm>
              <a:off x="5025623" y="304349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Extractor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6CC81387-5346-4AC2-A4D5-044E9D888BC7}"/>
                </a:ext>
              </a:extLst>
            </p:cNvPr>
            <p:cNvCxnSpPr>
              <a:cxnSpLocks/>
              <a:stCxn id="89" idx="0"/>
              <a:endCxn id="92" idx="1"/>
            </p:cNvCxnSpPr>
            <p:nvPr/>
          </p:nvCxnSpPr>
          <p:spPr>
            <a:xfrm flipV="1">
              <a:off x="4280323" y="3833799"/>
              <a:ext cx="635190" cy="5608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48A6BC99-74CE-443E-830F-300DEBCCF033}"/>
                </a:ext>
              </a:extLst>
            </p:cNvPr>
            <p:cNvSpPr/>
            <p:nvPr/>
          </p:nvSpPr>
          <p:spPr>
            <a:xfrm>
              <a:off x="5025623" y="5000424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B2B8E3D-D048-497E-BB98-3A26C568D178}"/>
                </a:ext>
              </a:extLst>
            </p:cNvPr>
            <p:cNvSpPr/>
            <p:nvPr/>
          </p:nvSpPr>
          <p:spPr>
            <a:xfrm>
              <a:off x="5075408" y="5676230"/>
              <a:ext cx="960543" cy="4784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Mixed speech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D519557D-8E17-4CEB-A70C-042C1ADF45F6}"/>
                </a:ext>
              </a:extLst>
            </p:cNvPr>
            <p:cNvCxnSpPr>
              <a:cxnSpLocks/>
              <a:stCxn id="101" idx="0"/>
              <a:endCxn id="100" idx="2"/>
            </p:cNvCxnSpPr>
            <p:nvPr/>
          </p:nvCxnSpPr>
          <p:spPr>
            <a:xfrm flipV="1">
              <a:off x="5555680" y="5354111"/>
              <a:ext cx="1" cy="32211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EB906A9-9F16-4F32-8A5A-6432CCADA2D1}"/>
                </a:ext>
              </a:extLst>
            </p:cNvPr>
            <p:cNvCxnSpPr>
              <a:cxnSpLocks/>
              <a:stCxn id="100" idx="0"/>
              <a:endCxn id="92" idx="2"/>
            </p:cNvCxnSpPr>
            <p:nvPr/>
          </p:nvCxnSpPr>
          <p:spPr>
            <a:xfrm flipV="1">
              <a:off x="5555681" y="4010643"/>
              <a:ext cx="1" cy="98978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CE7B8B3F-298A-4268-A564-9D6FAB2DE0D5}"/>
                </a:ext>
              </a:extLst>
            </p:cNvPr>
            <p:cNvCxnSpPr>
              <a:cxnSpLocks/>
              <a:stCxn id="92" idx="0"/>
              <a:endCxn id="93" idx="2"/>
            </p:cNvCxnSpPr>
            <p:nvPr/>
          </p:nvCxnSpPr>
          <p:spPr>
            <a:xfrm flipH="1" flipV="1">
              <a:off x="5555681" y="3397186"/>
              <a:ext cx="1" cy="25977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1D38540A-371F-4725-B630-C616A4E0EAF0}"/>
                </a:ext>
              </a:extLst>
            </p:cNvPr>
            <p:cNvCxnSpPr>
              <a:cxnSpLocks/>
              <a:stCxn id="93" idx="0"/>
              <a:endCxn id="132" idx="2"/>
            </p:cNvCxnSpPr>
            <p:nvPr/>
          </p:nvCxnSpPr>
          <p:spPr>
            <a:xfrm flipV="1">
              <a:off x="5555681" y="2912101"/>
              <a:ext cx="0" cy="13139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19E8311-6375-4833-AF2C-DCFA45A15A9C}"/>
                </a:ext>
              </a:extLst>
            </p:cNvPr>
            <p:cNvSpPr/>
            <p:nvPr/>
          </p:nvSpPr>
          <p:spPr>
            <a:xfrm>
              <a:off x="4970568" y="2241524"/>
              <a:ext cx="1170225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mask</a:t>
              </a: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C938A35D-D9ED-4E6B-9F35-4CE817D20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0704" y="5545278"/>
              <a:ext cx="730747" cy="1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DFB06D6-DE6A-42F8-A06B-08B440625E6D}"/>
                </a:ext>
              </a:extLst>
            </p:cNvPr>
            <p:cNvCxnSpPr>
              <a:cxnSpLocks/>
            </p:cNvCxnSpPr>
            <p:nvPr/>
          </p:nvCxnSpPr>
          <p:spPr>
            <a:xfrm>
              <a:off x="6281451" y="4302467"/>
              <a:ext cx="0" cy="1246116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B0D5514F-69FE-4C53-8868-E8C3D9585DF1}"/>
                </a:ext>
              </a:extLst>
            </p:cNvPr>
            <p:cNvCxnSpPr>
              <a:cxnSpLocks/>
              <a:endCxn id="92" idx="2"/>
            </p:cNvCxnSpPr>
            <p:nvPr/>
          </p:nvCxnSpPr>
          <p:spPr>
            <a:xfrm flipH="1" flipV="1">
              <a:off x="5555681" y="4010643"/>
              <a:ext cx="725769" cy="2949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B616484-4839-43BB-8913-5109ACFBB5DE}"/>
                </a:ext>
              </a:extLst>
            </p:cNvPr>
            <p:cNvCxnSpPr>
              <a:cxnSpLocks/>
              <a:stCxn id="100" idx="0"/>
              <a:endCxn id="89" idx="3"/>
            </p:cNvCxnSpPr>
            <p:nvPr/>
          </p:nvCxnSpPr>
          <p:spPr>
            <a:xfrm flipH="1" flipV="1">
              <a:off x="4810380" y="4571531"/>
              <a:ext cx="745299" cy="42889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24CA3A95-AE1C-4766-8494-1F0122237427}"/>
                </a:ext>
              </a:extLst>
            </p:cNvPr>
            <p:cNvSpPr/>
            <p:nvPr/>
          </p:nvSpPr>
          <p:spPr>
            <a:xfrm>
              <a:off x="6406112" y="4997470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717BEF8-419A-4E5C-B49A-3EC05DE06015}"/>
                </a:ext>
              </a:extLst>
            </p:cNvPr>
            <p:cNvSpPr/>
            <p:nvPr/>
          </p:nvSpPr>
          <p:spPr>
            <a:xfrm>
              <a:off x="6505485" y="5704843"/>
              <a:ext cx="960543" cy="65748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Non-target speakers’ profiles</a:t>
              </a: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EEC3C38E-612B-4666-B66E-FC2D24B98EE4}"/>
                </a:ext>
              </a:extLst>
            </p:cNvPr>
            <p:cNvCxnSpPr>
              <a:cxnSpLocks/>
              <a:endCxn id="140" idx="2"/>
            </p:cNvCxnSpPr>
            <p:nvPr/>
          </p:nvCxnSpPr>
          <p:spPr>
            <a:xfrm flipH="1" flipV="1">
              <a:off x="6936171" y="5351157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02D1D1F-1985-49B7-80C9-55C058D60CA4}"/>
                </a:ext>
              </a:extLst>
            </p:cNvPr>
            <p:cNvSpPr/>
            <p:nvPr/>
          </p:nvSpPr>
          <p:spPr>
            <a:xfrm>
              <a:off x="6406112" y="439468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Attention</a:t>
              </a: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9B7CDE13-1852-4352-8300-D20FD41A8BD4}"/>
                </a:ext>
              </a:extLst>
            </p:cNvPr>
            <p:cNvCxnSpPr>
              <a:cxnSpLocks/>
              <a:stCxn id="140" idx="0"/>
              <a:endCxn id="143" idx="2"/>
            </p:cNvCxnSpPr>
            <p:nvPr/>
          </p:nvCxnSpPr>
          <p:spPr>
            <a:xfrm flipV="1">
              <a:off x="6936170" y="4748375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6D5DD282-7531-4BDD-8DE8-4B78D69FA0D3}"/>
                </a:ext>
              </a:extLst>
            </p:cNvPr>
            <p:cNvCxnSpPr>
              <a:cxnSpLocks/>
              <a:stCxn id="143" idx="0"/>
              <a:endCxn id="92" idx="3"/>
            </p:cNvCxnSpPr>
            <p:nvPr/>
          </p:nvCxnSpPr>
          <p:spPr>
            <a:xfrm flipH="1" flipV="1">
              <a:off x="6195848" y="3833799"/>
              <a:ext cx="740322" cy="5608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B681F7E0-D610-433D-93D7-CF975A689D35}"/>
                </a:ext>
              </a:extLst>
            </p:cNvPr>
            <p:cNvCxnSpPr>
              <a:cxnSpLocks/>
              <a:stCxn id="100" idx="0"/>
              <a:endCxn id="143" idx="1"/>
            </p:cNvCxnSpPr>
            <p:nvPr/>
          </p:nvCxnSpPr>
          <p:spPr>
            <a:xfrm flipV="1">
              <a:off x="5555681" y="4571531"/>
              <a:ext cx="850432" cy="42889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073B37E-A855-4A56-B40A-32B2093B2D28}"/>
                </a:ext>
              </a:extLst>
            </p:cNvPr>
            <p:cNvSpPr/>
            <p:nvPr/>
          </p:nvSpPr>
          <p:spPr>
            <a:xfrm>
              <a:off x="405627" y="3674949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Single embedding vector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C4883ED-35FA-4E06-B52C-D936CD4F088C}"/>
                </a:ext>
              </a:extLst>
            </p:cNvPr>
            <p:cNvSpPr/>
            <p:nvPr/>
          </p:nvSpPr>
          <p:spPr>
            <a:xfrm>
              <a:off x="3675390" y="3582628"/>
              <a:ext cx="960543" cy="8627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Context-dependent embedding vectors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5C1CE49-8DAC-4BB6-977A-28701BA297B3}"/>
                </a:ext>
              </a:extLst>
            </p:cNvPr>
            <p:cNvSpPr/>
            <p:nvPr/>
          </p:nvSpPr>
          <p:spPr>
            <a:xfrm>
              <a:off x="6505485" y="3550974"/>
              <a:ext cx="960543" cy="8627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Context-dependent embedding vectors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5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17400-FAEC-49D4-B2B7-36E3EBD5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7</a:t>
            </a:fld>
            <a:endParaRPr lang="en-US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7837AD5-25A8-43BD-8921-5C38E459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28" y="153513"/>
            <a:ext cx="10724938" cy="687403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model 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ECB1D5-6D0F-4653-A327-2E9A9B7A4F1B}"/>
              </a:ext>
            </a:extLst>
          </p:cNvPr>
          <p:cNvSpPr/>
          <p:nvPr/>
        </p:nvSpPr>
        <p:spPr>
          <a:xfrm>
            <a:off x="1410089" y="1328848"/>
            <a:ext cx="1969483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6" b="1" dirty="0"/>
              <a:t>Baseline system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A75EFF-444B-43FA-8A73-F192AA893082}"/>
              </a:ext>
            </a:extLst>
          </p:cNvPr>
          <p:cNvSpPr/>
          <p:nvPr/>
        </p:nvSpPr>
        <p:spPr>
          <a:xfrm>
            <a:off x="4725095" y="1329834"/>
            <a:ext cx="2107537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6" b="1" dirty="0">
                <a:solidFill>
                  <a:srgbClr val="00B050"/>
                </a:solidFill>
              </a:rPr>
              <a:t>Proposed system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98E41DC-B1F0-4D9B-8956-169DFBAA654E}"/>
              </a:ext>
            </a:extLst>
          </p:cNvPr>
          <p:cNvSpPr/>
          <p:nvPr/>
        </p:nvSpPr>
        <p:spPr>
          <a:xfrm>
            <a:off x="8303105" y="1768706"/>
            <a:ext cx="3789898" cy="40475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90830" indent="-290830">
              <a:buFont typeface="Arial" panose="020B0604020202020204" pitchFamily="34" charset="0"/>
              <a:buChar char="•"/>
            </a:pPr>
            <a:r>
              <a:rPr lang="en-US" sz="1836" dirty="0"/>
              <a:t>The baseline system uses a single speaker embedding vector to inform the network the characteristics of the target speaker. </a:t>
            </a:r>
            <a:endParaRPr lang="en-US"/>
          </a:p>
          <a:p>
            <a:pPr marL="290830" indent="-290830">
              <a:buFont typeface="Arial" panose="020B0604020202020204" pitchFamily="34" charset="0"/>
              <a:buChar char="•"/>
            </a:pPr>
            <a:endParaRPr lang="en-US" sz="1836" dirty="0">
              <a:solidFill>
                <a:srgbClr val="00B050"/>
              </a:solidFill>
              <a:cs typeface="Segoe UI"/>
            </a:endParaRPr>
          </a:p>
          <a:p>
            <a:pPr marL="290830" indent="-29083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In the proposed system, mean pooling is replaced by attention to estimate the context dependent bias signals.</a:t>
            </a:r>
            <a:endParaRPr lang="en-US" dirty="0">
              <a:solidFill>
                <a:srgbClr val="00B050"/>
              </a:solidFill>
              <a:cs typeface="Segoe UI"/>
            </a:endParaRPr>
          </a:p>
          <a:p>
            <a:pPr marL="290830" indent="-290830">
              <a:buFont typeface="Arial" panose="020B0604020202020204" pitchFamily="34" charset="0"/>
              <a:buChar char="•"/>
            </a:pPr>
            <a:endParaRPr lang="en-US" sz="1836" dirty="0">
              <a:solidFill>
                <a:srgbClr val="00B050"/>
              </a:solidFill>
              <a:cs typeface="Segoe UI"/>
            </a:endParaRPr>
          </a:p>
          <a:p>
            <a:pPr marL="290830" indent="-290830">
              <a:buFont typeface="Arial" panose="020B0604020202020204" pitchFamily="34" charset="0"/>
              <a:buChar char="•"/>
            </a:pPr>
            <a:r>
              <a:rPr lang="en-US" sz="1836" dirty="0">
                <a:solidFill>
                  <a:srgbClr val="CFAFE7"/>
                </a:solidFill>
              </a:rPr>
              <a:t>Competing speakers’ information are fed into the network as a contrast.</a:t>
            </a:r>
            <a:endParaRPr lang="en-US" sz="1836" dirty="0">
              <a:solidFill>
                <a:srgbClr val="CFAFE7"/>
              </a:solidFill>
              <a:cs typeface="Segoe UI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7DC160-8D6E-47DB-BB36-39BC9105D760}"/>
              </a:ext>
            </a:extLst>
          </p:cNvPr>
          <p:cNvGrpSpPr/>
          <p:nvPr/>
        </p:nvGrpSpPr>
        <p:grpSpPr>
          <a:xfrm>
            <a:off x="405627" y="2241524"/>
            <a:ext cx="7060601" cy="4120807"/>
            <a:chOff x="405627" y="2241524"/>
            <a:chExt cx="7060601" cy="4120807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AEA45CE-3558-4790-9F3F-48367A59B3BA}"/>
                </a:ext>
              </a:extLst>
            </p:cNvPr>
            <p:cNvSpPr/>
            <p:nvPr/>
          </p:nvSpPr>
          <p:spPr>
            <a:xfrm>
              <a:off x="405628" y="4996483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9E3B273-6D87-4869-9DB5-217B3069CB3A}"/>
                </a:ext>
              </a:extLst>
            </p:cNvPr>
            <p:cNvSpPr/>
            <p:nvPr/>
          </p:nvSpPr>
          <p:spPr>
            <a:xfrm>
              <a:off x="455413" y="5672288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profile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7AE5406-D2BF-4BBB-BCA0-263835581A00}"/>
                </a:ext>
              </a:extLst>
            </p:cNvPr>
            <p:cNvCxnSpPr>
              <a:cxnSpLocks/>
              <a:stCxn id="60" idx="0"/>
              <a:endCxn id="56" idx="2"/>
            </p:cNvCxnSpPr>
            <p:nvPr/>
          </p:nvCxnSpPr>
          <p:spPr>
            <a:xfrm flipV="1">
              <a:off x="935685" y="5350170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959040D-23C2-490A-A4EE-55D3A77F3133}"/>
                </a:ext>
              </a:extLst>
            </p:cNvPr>
            <p:cNvSpPr/>
            <p:nvPr/>
          </p:nvSpPr>
          <p:spPr>
            <a:xfrm>
              <a:off x="405628" y="4393702"/>
              <a:ext cx="1060116" cy="35368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Mean pooling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1256306-5F26-4014-B433-FFA6DC3E891C}"/>
                </a:ext>
              </a:extLst>
            </p:cNvPr>
            <p:cNvCxnSpPr>
              <a:cxnSpLocks/>
              <a:stCxn id="56" idx="0"/>
              <a:endCxn id="63" idx="2"/>
            </p:cNvCxnSpPr>
            <p:nvPr/>
          </p:nvCxnSpPr>
          <p:spPr>
            <a:xfrm flipV="1">
              <a:off x="935686" y="4747389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69E68349-1B27-4596-89FC-E9EF1779EA86}"/>
                </a:ext>
              </a:extLst>
            </p:cNvPr>
            <p:cNvSpPr/>
            <p:nvPr/>
          </p:nvSpPr>
          <p:spPr>
            <a:xfrm>
              <a:off x="1465542" y="3649706"/>
              <a:ext cx="1471272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Concatenation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F1136CB-0AFF-46B7-970A-5F52F9015762}"/>
                </a:ext>
              </a:extLst>
            </p:cNvPr>
            <p:cNvSpPr/>
            <p:nvPr/>
          </p:nvSpPr>
          <p:spPr>
            <a:xfrm>
              <a:off x="1680985" y="3036249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Extractor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891C5FE-545F-4BBE-A71C-B6AF23380E8F}"/>
                </a:ext>
              </a:extLst>
            </p:cNvPr>
            <p:cNvCxnSpPr>
              <a:cxnSpLocks/>
              <a:stCxn id="63" idx="0"/>
              <a:endCxn id="66" idx="1"/>
            </p:cNvCxnSpPr>
            <p:nvPr/>
          </p:nvCxnSpPr>
          <p:spPr>
            <a:xfrm flipV="1">
              <a:off x="935686" y="3826549"/>
              <a:ext cx="529856" cy="56715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38D3CE62-007C-4519-8AFF-D405774453B7}"/>
                </a:ext>
              </a:extLst>
            </p:cNvPr>
            <p:cNvSpPr/>
            <p:nvPr/>
          </p:nvSpPr>
          <p:spPr>
            <a:xfrm>
              <a:off x="1680985" y="499943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A23C1B4-DE19-4B7A-9873-A6977ABA4404}"/>
                </a:ext>
              </a:extLst>
            </p:cNvPr>
            <p:cNvSpPr/>
            <p:nvPr/>
          </p:nvSpPr>
          <p:spPr>
            <a:xfrm>
              <a:off x="1730773" y="5675244"/>
              <a:ext cx="960543" cy="4784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Mixed speech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C9C76D06-B1BC-4B04-A40B-A9CE597E03AE}"/>
                </a:ext>
              </a:extLst>
            </p:cNvPr>
            <p:cNvCxnSpPr>
              <a:cxnSpLocks/>
              <a:stCxn id="76" idx="0"/>
              <a:endCxn id="72" idx="2"/>
            </p:cNvCxnSpPr>
            <p:nvPr/>
          </p:nvCxnSpPr>
          <p:spPr>
            <a:xfrm flipH="1" flipV="1">
              <a:off x="2211044" y="5353124"/>
              <a:ext cx="1" cy="32211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C717F97-AD87-4A6E-B915-F686FD603AE8}"/>
                </a:ext>
              </a:extLst>
            </p:cNvPr>
            <p:cNvCxnSpPr>
              <a:cxnSpLocks/>
              <a:stCxn id="72" idx="0"/>
              <a:endCxn id="66" idx="2"/>
            </p:cNvCxnSpPr>
            <p:nvPr/>
          </p:nvCxnSpPr>
          <p:spPr>
            <a:xfrm flipH="1" flipV="1">
              <a:off x="2201178" y="4003392"/>
              <a:ext cx="9866" cy="99604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59EE273-E008-4F74-A62B-D286D1A63394}"/>
                </a:ext>
              </a:extLst>
            </p:cNvPr>
            <p:cNvCxnSpPr>
              <a:cxnSpLocks/>
              <a:stCxn id="66" idx="0"/>
              <a:endCxn id="67" idx="2"/>
            </p:cNvCxnSpPr>
            <p:nvPr/>
          </p:nvCxnSpPr>
          <p:spPr>
            <a:xfrm flipV="1">
              <a:off x="2201178" y="3389935"/>
              <a:ext cx="9866" cy="25977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CE1FF20-94EB-42CC-8D8B-1ACE3E341E7F}"/>
                </a:ext>
              </a:extLst>
            </p:cNvPr>
            <p:cNvCxnSpPr>
              <a:cxnSpLocks/>
              <a:stCxn id="67" idx="0"/>
              <a:endCxn id="82" idx="2"/>
            </p:cNvCxnSpPr>
            <p:nvPr/>
          </p:nvCxnSpPr>
          <p:spPr>
            <a:xfrm flipV="1">
              <a:off x="2211043" y="2912101"/>
              <a:ext cx="0" cy="12414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DB61058-A6E6-4361-B2B8-D653D1650F45}"/>
                </a:ext>
              </a:extLst>
            </p:cNvPr>
            <p:cNvSpPr/>
            <p:nvPr/>
          </p:nvSpPr>
          <p:spPr>
            <a:xfrm>
              <a:off x="1625931" y="2241524"/>
              <a:ext cx="1170225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mask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220ADF5-B1D8-4A6A-AF7A-B305FFD0D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6066" y="5544292"/>
              <a:ext cx="730747" cy="1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0003D65-DBF8-4321-91E3-D7285826C34D}"/>
                </a:ext>
              </a:extLst>
            </p:cNvPr>
            <p:cNvCxnSpPr>
              <a:cxnSpLocks/>
            </p:cNvCxnSpPr>
            <p:nvPr/>
          </p:nvCxnSpPr>
          <p:spPr>
            <a:xfrm>
              <a:off x="2936813" y="4301481"/>
              <a:ext cx="0" cy="1246116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0DFCF06-804E-4604-909A-E65C2AE84353}"/>
                </a:ext>
              </a:extLst>
            </p:cNvPr>
            <p:cNvCxnSpPr>
              <a:cxnSpLocks/>
              <a:endCxn id="66" idx="2"/>
            </p:cNvCxnSpPr>
            <p:nvPr/>
          </p:nvCxnSpPr>
          <p:spPr>
            <a:xfrm flipH="1" flipV="1">
              <a:off x="2201178" y="4003392"/>
              <a:ext cx="735639" cy="29492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F9E43B-D064-416B-AE74-DF4598D5C46B}"/>
                </a:ext>
              </a:extLst>
            </p:cNvPr>
            <p:cNvSpPr/>
            <p:nvPr/>
          </p:nvSpPr>
          <p:spPr>
            <a:xfrm>
              <a:off x="3750265" y="4997470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417B789-5708-4F91-9969-EE5AF37D08FD}"/>
                </a:ext>
              </a:extLst>
            </p:cNvPr>
            <p:cNvSpPr/>
            <p:nvPr/>
          </p:nvSpPr>
          <p:spPr>
            <a:xfrm>
              <a:off x="3800053" y="5673274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profile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7A31FD2-8416-4D80-88BB-3F2E22011D5E}"/>
                </a:ext>
              </a:extLst>
            </p:cNvPr>
            <p:cNvCxnSpPr>
              <a:cxnSpLocks/>
              <a:stCxn id="87" idx="0"/>
              <a:endCxn id="86" idx="2"/>
            </p:cNvCxnSpPr>
            <p:nvPr/>
          </p:nvCxnSpPr>
          <p:spPr>
            <a:xfrm flipH="1" flipV="1">
              <a:off x="4280324" y="5351157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48DCDCD1-072B-4C9D-AF2C-9AACC65A50FD}"/>
                </a:ext>
              </a:extLst>
            </p:cNvPr>
            <p:cNvSpPr/>
            <p:nvPr/>
          </p:nvSpPr>
          <p:spPr>
            <a:xfrm>
              <a:off x="3750265" y="4394688"/>
              <a:ext cx="1060116" cy="35368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Attention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48DB75A8-A41A-4E93-801F-48D9EF7EA87E}"/>
                </a:ext>
              </a:extLst>
            </p:cNvPr>
            <p:cNvCxnSpPr>
              <a:cxnSpLocks/>
              <a:stCxn id="86" idx="0"/>
              <a:endCxn id="89" idx="2"/>
            </p:cNvCxnSpPr>
            <p:nvPr/>
          </p:nvCxnSpPr>
          <p:spPr>
            <a:xfrm flipV="1">
              <a:off x="4280323" y="4748375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34B827AB-F0A8-46A9-B9DE-A674DF97AB2D}"/>
                </a:ext>
              </a:extLst>
            </p:cNvPr>
            <p:cNvSpPr/>
            <p:nvPr/>
          </p:nvSpPr>
          <p:spPr>
            <a:xfrm>
              <a:off x="4915513" y="3656955"/>
              <a:ext cx="1280335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Concatenation</a:t>
              </a: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186A9D9D-FE70-4577-A9E9-5E86009C9E02}"/>
                </a:ext>
              </a:extLst>
            </p:cNvPr>
            <p:cNvSpPr/>
            <p:nvPr/>
          </p:nvSpPr>
          <p:spPr>
            <a:xfrm>
              <a:off x="5025623" y="3043498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Extractor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9960F99E-F9B8-452B-84B1-5D465D7AE10C}"/>
                </a:ext>
              </a:extLst>
            </p:cNvPr>
            <p:cNvCxnSpPr>
              <a:cxnSpLocks/>
              <a:stCxn id="89" idx="0"/>
              <a:endCxn id="92" idx="1"/>
            </p:cNvCxnSpPr>
            <p:nvPr/>
          </p:nvCxnSpPr>
          <p:spPr>
            <a:xfrm flipV="1">
              <a:off x="4280323" y="3833799"/>
              <a:ext cx="635190" cy="5608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D075740-CD97-40CA-8B80-146258D103E9}"/>
                </a:ext>
              </a:extLst>
            </p:cNvPr>
            <p:cNvSpPr/>
            <p:nvPr/>
          </p:nvSpPr>
          <p:spPr>
            <a:xfrm>
              <a:off x="5025623" y="5000424"/>
              <a:ext cx="1060116" cy="35368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6D54054-396C-466E-8DC2-7C5E0630409D}"/>
                </a:ext>
              </a:extLst>
            </p:cNvPr>
            <p:cNvSpPr/>
            <p:nvPr/>
          </p:nvSpPr>
          <p:spPr>
            <a:xfrm>
              <a:off x="5075408" y="5676230"/>
              <a:ext cx="960543" cy="4784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Mixed speech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83C8843-C167-44AC-A42F-AB4A3499B836}"/>
                </a:ext>
              </a:extLst>
            </p:cNvPr>
            <p:cNvCxnSpPr>
              <a:cxnSpLocks/>
              <a:stCxn id="101" idx="0"/>
              <a:endCxn id="100" idx="2"/>
            </p:cNvCxnSpPr>
            <p:nvPr/>
          </p:nvCxnSpPr>
          <p:spPr>
            <a:xfrm flipV="1">
              <a:off x="5555680" y="5354111"/>
              <a:ext cx="1" cy="32211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AC61EED9-D8BD-41C1-94AD-D38A726E3367}"/>
                </a:ext>
              </a:extLst>
            </p:cNvPr>
            <p:cNvCxnSpPr>
              <a:cxnSpLocks/>
              <a:stCxn id="100" idx="0"/>
              <a:endCxn id="92" idx="2"/>
            </p:cNvCxnSpPr>
            <p:nvPr/>
          </p:nvCxnSpPr>
          <p:spPr>
            <a:xfrm flipV="1">
              <a:off x="5555681" y="4010643"/>
              <a:ext cx="1" cy="98978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85C09E3F-7935-4A1E-9EE4-79A80E81CC48}"/>
                </a:ext>
              </a:extLst>
            </p:cNvPr>
            <p:cNvCxnSpPr>
              <a:cxnSpLocks/>
              <a:stCxn id="92" idx="0"/>
              <a:endCxn id="93" idx="2"/>
            </p:cNvCxnSpPr>
            <p:nvPr/>
          </p:nvCxnSpPr>
          <p:spPr>
            <a:xfrm flipH="1" flipV="1">
              <a:off x="5555681" y="3397186"/>
              <a:ext cx="1" cy="25977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DAF3042B-5DCD-48CC-BC2C-CB2663DA281D}"/>
                </a:ext>
              </a:extLst>
            </p:cNvPr>
            <p:cNvCxnSpPr>
              <a:cxnSpLocks/>
              <a:stCxn id="93" idx="0"/>
              <a:endCxn id="132" idx="2"/>
            </p:cNvCxnSpPr>
            <p:nvPr/>
          </p:nvCxnSpPr>
          <p:spPr>
            <a:xfrm flipV="1">
              <a:off x="5555681" y="2912101"/>
              <a:ext cx="0" cy="13139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208F4EE-BCB1-47B4-A218-D2833466777A}"/>
                </a:ext>
              </a:extLst>
            </p:cNvPr>
            <p:cNvSpPr/>
            <p:nvPr/>
          </p:nvSpPr>
          <p:spPr>
            <a:xfrm>
              <a:off x="4970568" y="2241524"/>
              <a:ext cx="1170225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Target speaker’s mask</a:t>
              </a: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28CDB5E4-C396-4FFD-B69A-5FB887A38C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0704" y="5545278"/>
              <a:ext cx="730747" cy="1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4FF9DAC-2CDE-4FA3-827A-0282DE505FE9}"/>
                </a:ext>
              </a:extLst>
            </p:cNvPr>
            <p:cNvCxnSpPr>
              <a:cxnSpLocks/>
            </p:cNvCxnSpPr>
            <p:nvPr/>
          </p:nvCxnSpPr>
          <p:spPr>
            <a:xfrm>
              <a:off x="6281451" y="4302467"/>
              <a:ext cx="0" cy="1246116"/>
            </a:xfrm>
            <a:prstGeom prst="straightConnector1">
              <a:avLst/>
            </a:prstGeom>
            <a:ln>
              <a:solidFill>
                <a:srgbClr val="FFC00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37ED3BBA-F536-40C1-A4A6-603ED98D45B6}"/>
                </a:ext>
              </a:extLst>
            </p:cNvPr>
            <p:cNvCxnSpPr>
              <a:cxnSpLocks/>
              <a:endCxn id="92" idx="2"/>
            </p:cNvCxnSpPr>
            <p:nvPr/>
          </p:nvCxnSpPr>
          <p:spPr>
            <a:xfrm flipH="1" flipV="1">
              <a:off x="5555681" y="4010643"/>
              <a:ext cx="725769" cy="2949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DF50C9D5-859E-41F5-BC74-8E2E1A55A1FD}"/>
                </a:ext>
              </a:extLst>
            </p:cNvPr>
            <p:cNvCxnSpPr>
              <a:cxnSpLocks/>
              <a:stCxn id="100" idx="0"/>
              <a:endCxn id="89" idx="3"/>
            </p:cNvCxnSpPr>
            <p:nvPr/>
          </p:nvCxnSpPr>
          <p:spPr>
            <a:xfrm flipH="1" flipV="1">
              <a:off x="4810380" y="4571531"/>
              <a:ext cx="745299" cy="42889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D25B2C44-0B26-4E50-B69D-C19D24AB7480}"/>
                </a:ext>
              </a:extLst>
            </p:cNvPr>
            <p:cNvSpPr/>
            <p:nvPr/>
          </p:nvSpPr>
          <p:spPr>
            <a:xfrm>
              <a:off x="6406112" y="4997470"/>
              <a:ext cx="1060116" cy="353687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Embedder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BAE6A76-842E-436D-9E60-7ACB9E41E759}"/>
                </a:ext>
              </a:extLst>
            </p:cNvPr>
            <p:cNvSpPr/>
            <p:nvPr/>
          </p:nvSpPr>
          <p:spPr>
            <a:xfrm>
              <a:off x="6505485" y="5704843"/>
              <a:ext cx="960543" cy="65748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Non-target speakers’ profiles</a:t>
              </a: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3C05452D-219F-44D6-AF1F-82749C53CDAE}"/>
                </a:ext>
              </a:extLst>
            </p:cNvPr>
            <p:cNvCxnSpPr>
              <a:cxnSpLocks/>
              <a:endCxn id="140" idx="2"/>
            </p:cNvCxnSpPr>
            <p:nvPr/>
          </p:nvCxnSpPr>
          <p:spPr>
            <a:xfrm flipH="1" flipV="1">
              <a:off x="6936171" y="5351157"/>
              <a:ext cx="1" cy="32211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73E83B13-2DA2-4BAE-999C-4A91503A4753}"/>
                </a:ext>
              </a:extLst>
            </p:cNvPr>
            <p:cNvSpPr/>
            <p:nvPr/>
          </p:nvSpPr>
          <p:spPr>
            <a:xfrm>
              <a:off x="6406112" y="4394688"/>
              <a:ext cx="1060116" cy="353687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Attention</a:t>
              </a: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D94F013D-44D5-48BE-9148-5A895FFBDC34}"/>
                </a:ext>
              </a:extLst>
            </p:cNvPr>
            <p:cNvCxnSpPr>
              <a:cxnSpLocks/>
              <a:stCxn id="140" idx="0"/>
              <a:endCxn id="143" idx="2"/>
            </p:cNvCxnSpPr>
            <p:nvPr/>
          </p:nvCxnSpPr>
          <p:spPr>
            <a:xfrm flipV="1">
              <a:off x="6936170" y="4748375"/>
              <a:ext cx="0" cy="2490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3B7CF128-4AFB-4521-9583-D596B323CB64}"/>
                </a:ext>
              </a:extLst>
            </p:cNvPr>
            <p:cNvCxnSpPr>
              <a:cxnSpLocks/>
              <a:stCxn id="143" idx="0"/>
              <a:endCxn id="92" idx="3"/>
            </p:cNvCxnSpPr>
            <p:nvPr/>
          </p:nvCxnSpPr>
          <p:spPr>
            <a:xfrm flipH="1" flipV="1">
              <a:off x="6195848" y="3833799"/>
              <a:ext cx="740322" cy="560889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C7CCF227-687F-427D-A574-73B05A1FC007}"/>
                </a:ext>
              </a:extLst>
            </p:cNvPr>
            <p:cNvCxnSpPr>
              <a:cxnSpLocks/>
              <a:stCxn id="100" idx="0"/>
              <a:endCxn id="143" idx="1"/>
            </p:cNvCxnSpPr>
            <p:nvPr/>
          </p:nvCxnSpPr>
          <p:spPr>
            <a:xfrm flipV="1">
              <a:off x="5555681" y="4571531"/>
              <a:ext cx="850432" cy="42889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0E493D3-3F36-4107-AA77-5ACCA5B20EAD}"/>
                </a:ext>
              </a:extLst>
            </p:cNvPr>
            <p:cNvSpPr/>
            <p:nvPr/>
          </p:nvSpPr>
          <p:spPr>
            <a:xfrm>
              <a:off x="405627" y="3674949"/>
              <a:ext cx="960543" cy="6705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Single embedding vector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0BC09642-F03A-4012-9A54-D6F8CE27E5B2}"/>
                </a:ext>
              </a:extLst>
            </p:cNvPr>
            <p:cNvSpPr/>
            <p:nvPr/>
          </p:nvSpPr>
          <p:spPr>
            <a:xfrm>
              <a:off x="3675390" y="3582628"/>
              <a:ext cx="960543" cy="8627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Context-dependent embedding vectors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2F6A1983-9810-4E07-983B-8BF292EA6A9A}"/>
                </a:ext>
              </a:extLst>
            </p:cNvPr>
            <p:cNvSpPr/>
            <p:nvPr/>
          </p:nvSpPr>
          <p:spPr>
            <a:xfrm>
              <a:off x="6505485" y="3550974"/>
              <a:ext cx="960543" cy="86271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Context-dependent embedding vectors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1911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AD39-13D1-4004-BA06-6C76DDD70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89" y="325869"/>
            <a:ext cx="10724938" cy="850130"/>
          </a:xfrm>
        </p:spPr>
        <p:txBody>
          <a:bodyPr>
            <a:normAutofit/>
          </a:bodyPr>
          <a:lstStyle/>
          <a:p>
            <a:r>
              <a:rPr lang="en-US" dirty="0"/>
              <a:t>Context-dependent bias via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7EA65-BD70-48D0-BB83-77A8A1A3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47068" y="-47068"/>
            <a:ext cx="2797810" cy="372394"/>
          </a:xfrm>
        </p:spPr>
        <p:txBody>
          <a:bodyPr/>
          <a:lstStyle/>
          <a:p>
            <a:fld id="{40FB2801-3B77-4834-BF89-3B285080A8F9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112" name="Connector: Curved 111">
            <a:extLst>
              <a:ext uri="{FF2B5EF4-FFF2-40B4-BE49-F238E27FC236}">
                <a16:creationId xmlns:a16="http://schemas.microsoft.com/office/drawing/2014/main" id="{46A874CC-3EE7-4250-B531-1B8E80A55702}"/>
              </a:ext>
            </a:extLst>
          </p:cNvPr>
          <p:cNvCxnSpPr>
            <a:cxnSpLocks/>
            <a:stCxn id="206" idx="0"/>
            <a:endCxn id="218" idx="2"/>
          </p:cNvCxnSpPr>
          <p:nvPr/>
        </p:nvCxnSpPr>
        <p:spPr>
          <a:xfrm rot="16200000" flipV="1">
            <a:off x="5352870" y="2445742"/>
            <a:ext cx="356358" cy="13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Rectangle 232">
            <a:extLst>
              <a:ext uri="{FF2B5EF4-FFF2-40B4-BE49-F238E27FC236}">
                <a16:creationId xmlns:a16="http://schemas.microsoft.com/office/drawing/2014/main" id="{07287AE6-ED48-4646-8EB4-B3600F756B7D}"/>
              </a:ext>
            </a:extLst>
          </p:cNvPr>
          <p:cNvSpPr/>
          <p:nvPr/>
        </p:nvSpPr>
        <p:spPr>
          <a:xfrm>
            <a:off x="2872223" y="2766355"/>
            <a:ext cx="1716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Target speaker’s profile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7B3DA298-04A7-4766-BD6E-62E039D9AD64}"/>
                  </a:ext>
                </a:extLst>
              </p:cNvPr>
              <p:cNvSpPr/>
              <p:nvPr/>
            </p:nvSpPr>
            <p:spPr>
              <a:xfrm>
                <a:off x="5311291" y="6251073"/>
                <a:ext cx="252815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Mixed speech’s embedding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7B3DA298-04A7-4766-BD6E-62E039D9AD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291" y="6251073"/>
                <a:ext cx="2528153" cy="523220"/>
              </a:xfrm>
              <a:prstGeom prst="rect">
                <a:avLst/>
              </a:prstGeom>
              <a:blipFill>
                <a:blip r:embed="rId2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7" name="Rectangle 236">
            <a:extLst>
              <a:ext uri="{FF2B5EF4-FFF2-40B4-BE49-F238E27FC236}">
                <a16:creationId xmlns:a16="http://schemas.microsoft.com/office/drawing/2014/main" id="{13B2B874-B761-4596-A48E-68FC69346C2A}"/>
              </a:ext>
            </a:extLst>
          </p:cNvPr>
          <p:cNvSpPr/>
          <p:nvPr/>
        </p:nvSpPr>
        <p:spPr>
          <a:xfrm>
            <a:off x="8444539" y="1589684"/>
            <a:ext cx="2816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go to extraction sub-network</a:t>
            </a:r>
          </a:p>
        </p:txBody>
      </p:sp>
      <p:sp>
        <p:nvSpPr>
          <p:cNvPr id="238" name="Arrow: Right 237">
            <a:extLst>
              <a:ext uri="{FF2B5EF4-FFF2-40B4-BE49-F238E27FC236}">
                <a16:creationId xmlns:a16="http://schemas.microsoft.com/office/drawing/2014/main" id="{46E2AA2F-E59C-4769-AB3F-950BE9973A67}"/>
              </a:ext>
            </a:extLst>
          </p:cNvPr>
          <p:cNvSpPr/>
          <p:nvPr/>
        </p:nvSpPr>
        <p:spPr>
          <a:xfrm>
            <a:off x="7877325" y="1718220"/>
            <a:ext cx="456165" cy="182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cxnSp>
        <p:nvCxnSpPr>
          <p:cNvPr id="83" name="Connector: Curved 82">
            <a:extLst>
              <a:ext uri="{FF2B5EF4-FFF2-40B4-BE49-F238E27FC236}">
                <a16:creationId xmlns:a16="http://schemas.microsoft.com/office/drawing/2014/main" id="{880BAFD8-4A55-4279-B165-F3B3A8BF7478}"/>
              </a:ext>
            </a:extLst>
          </p:cNvPr>
          <p:cNvCxnSpPr>
            <a:cxnSpLocks/>
            <a:stCxn id="5" idx="0"/>
            <a:endCxn id="142" idx="2"/>
          </p:cNvCxnSpPr>
          <p:nvPr/>
        </p:nvCxnSpPr>
        <p:spPr>
          <a:xfrm rot="16200000" flipV="1">
            <a:off x="5383684" y="5086316"/>
            <a:ext cx="293032" cy="371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CF96A62-316D-4D4F-8F91-766BE93E031E}"/>
              </a:ext>
            </a:extLst>
          </p:cNvPr>
          <p:cNvGrpSpPr/>
          <p:nvPr/>
        </p:nvGrpSpPr>
        <p:grpSpPr>
          <a:xfrm rot="5400000">
            <a:off x="2929955" y="3664473"/>
            <a:ext cx="1547438" cy="850129"/>
            <a:chOff x="5424251" y="5252404"/>
            <a:chExt cx="1547438" cy="850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9E6C9B6-3715-43F9-AFE8-C0914AF16ABB}"/>
                    </a:ext>
                  </a:extLst>
                </p:cNvPr>
                <p:cNvSpPr/>
                <p:nvPr/>
              </p:nvSpPr>
              <p:spPr>
                <a:xfrm>
                  <a:off x="5424251" y="5252404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836" dirty="0"/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9E6C9B6-3715-43F9-AFE8-C0914AF16A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4251" y="5252404"/>
                  <a:ext cx="242588" cy="8501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142C1AB-8E67-4243-8019-4211829FBB75}"/>
                    </a:ext>
                  </a:extLst>
                </p:cNvPr>
                <p:cNvSpPr/>
                <p:nvPr/>
              </p:nvSpPr>
              <p:spPr>
                <a:xfrm>
                  <a:off x="6729101" y="5252404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142C1AB-8E67-4243-8019-4211829FB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9101" y="5252404"/>
                  <a:ext cx="242588" cy="8501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A4369F9B-B85E-4871-A077-A6CCE2E8346A}"/>
                    </a:ext>
                  </a:extLst>
                </p:cNvPr>
                <p:cNvSpPr/>
                <p:nvPr/>
              </p:nvSpPr>
              <p:spPr>
                <a:xfrm>
                  <a:off x="5938144" y="5252404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A4369F9B-B85E-4871-A077-A6CCE2E834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8144" y="5252404"/>
                  <a:ext cx="242588" cy="8501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Connector: Curved 117">
            <a:extLst>
              <a:ext uri="{FF2B5EF4-FFF2-40B4-BE49-F238E27FC236}">
                <a16:creationId xmlns:a16="http://schemas.microsoft.com/office/drawing/2014/main" id="{C7F4C180-E216-4C9C-8302-1A56949D9462}"/>
              </a:ext>
            </a:extLst>
          </p:cNvPr>
          <p:cNvCxnSpPr>
            <a:cxnSpLocks/>
            <a:stCxn id="113" idx="0"/>
            <a:endCxn id="142" idx="1"/>
          </p:cNvCxnSpPr>
          <p:nvPr/>
        </p:nvCxnSpPr>
        <p:spPr>
          <a:xfrm flipV="1">
            <a:off x="4128739" y="4741962"/>
            <a:ext cx="721601" cy="1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Curved 120">
            <a:extLst>
              <a:ext uri="{FF2B5EF4-FFF2-40B4-BE49-F238E27FC236}">
                <a16:creationId xmlns:a16="http://schemas.microsoft.com/office/drawing/2014/main" id="{1F4D130F-2321-49E4-81A6-BEAD2392D032}"/>
              </a:ext>
            </a:extLst>
          </p:cNvPr>
          <p:cNvCxnSpPr>
            <a:cxnSpLocks/>
            <a:stCxn id="116" idx="0"/>
            <a:endCxn id="142" idx="1"/>
          </p:cNvCxnSpPr>
          <p:nvPr/>
        </p:nvCxnSpPr>
        <p:spPr>
          <a:xfrm>
            <a:off x="4128739" y="3951006"/>
            <a:ext cx="721601" cy="790956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Curved 123">
            <a:extLst>
              <a:ext uri="{FF2B5EF4-FFF2-40B4-BE49-F238E27FC236}">
                <a16:creationId xmlns:a16="http://schemas.microsoft.com/office/drawing/2014/main" id="{459CE4F3-D755-486B-BC01-2CA5111B6292}"/>
              </a:ext>
            </a:extLst>
          </p:cNvPr>
          <p:cNvCxnSpPr>
            <a:cxnSpLocks/>
            <a:stCxn id="97" idx="0"/>
            <a:endCxn id="142" idx="1"/>
          </p:cNvCxnSpPr>
          <p:nvPr/>
        </p:nvCxnSpPr>
        <p:spPr>
          <a:xfrm>
            <a:off x="4128739" y="3437113"/>
            <a:ext cx="721601" cy="1304849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1EE644F-8788-4A00-AAA3-CF5822535777}"/>
                  </a:ext>
                </a:extLst>
              </p:cNvPr>
              <p:cNvSpPr/>
              <p:nvPr/>
            </p:nvSpPr>
            <p:spPr>
              <a:xfrm>
                <a:off x="4850340" y="4543938"/>
                <a:ext cx="1359348" cy="396048"/>
              </a:xfrm>
              <a:prstGeom prst="rect">
                <a:avLst/>
              </a:prstGeom>
              <a:noFill/>
              <a:ln w="635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1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1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1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100" b="0" i="0" smtClean="0">
                        <a:latin typeface="Cambria Math" panose="02040503050406030204" pitchFamily="18" charset="0"/>
                      </a:rPr>
                      <m:t>softmax</m:t>
                    </m:r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1EE644F-8788-4A00-AAA3-CF58225357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340" y="4543938"/>
                <a:ext cx="1359348" cy="396048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635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2" name="Connector: Curved 171">
            <a:extLst>
              <a:ext uri="{FF2B5EF4-FFF2-40B4-BE49-F238E27FC236}">
                <a16:creationId xmlns:a16="http://schemas.microsoft.com/office/drawing/2014/main" id="{CE978A9A-466D-4C8D-92DF-EA6FB1E2A516}"/>
              </a:ext>
            </a:extLst>
          </p:cNvPr>
          <p:cNvCxnSpPr>
            <a:cxnSpLocks/>
            <a:stCxn id="97" idx="0"/>
            <a:endCxn id="146" idx="1"/>
          </p:cNvCxnSpPr>
          <p:nvPr/>
        </p:nvCxnSpPr>
        <p:spPr>
          <a:xfrm>
            <a:off x="4128739" y="3437113"/>
            <a:ext cx="884350" cy="521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or: Curved 177">
            <a:extLst>
              <a:ext uri="{FF2B5EF4-FFF2-40B4-BE49-F238E27FC236}">
                <a16:creationId xmlns:a16="http://schemas.microsoft.com/office/drawing/2014/main" id="{AE0918EA-3318-478A-BDD8-CD9E9B19C79E}"/>
              </a:ext>
            </a:extLst>
          </p:cNvPr>
          <p:cNvCxnSpPr>
            <a:cxnSpLocks/>
            <a:stCxn id="142" idx="0"/>
            <a:endCxn id="146" idx="2"/>
          </p:cNvCxnSpPr>
          <p:nvPr/>
        </p:nvCxnSpPr>
        <p:spPr>
          <a:xfrm rot="16200000" flipV="1">
            <a:off x="4811358" y="3825282"/>
            <a:ext cx="1009355" cy="427958"/>
          </a:xfrm>
          <a:prstGeom prst="curvedConnector3">
            <a:avLst>
              <a:gd name="adj1" fmla="val 50000"/>
            </a:avLst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or: Curved 180">
            <a:extLst>
              <a:ext uri="{FF2B5EF4-FFF2-40B4-BE49-F238E27FC236}">
                <a16:creationId xmlns:a16="http://schemas.microsoft.com/office/drawing/2014/main" id="{3D85C6E9-2BA1-464D-83B3-2B59B9A5194E}"/>
              </a:ext>
            </a:extLst>
          </p:cNvPr>
          <p:cNvCxnSpPr>
            <a:cxnSpLocks/>
            <a:stCxn id="116" idx="0"/>
            <a:endCxn id="199" idx="1"/>
          </p:cNvCxnSpPr>
          <p:nvPr/>
        </p:nvCxnSpPr>
        <p:spPr>
          <a:xfrm flipV="1">
            <a:off x="4128739" y="3437652"/>
            <a:ext cx="1317652" cy="513354"/>
          </a:xfrm>
          <a:prstGeom prst="curvedConnector3">
            <a:avLst>
              <a:gd name="adj1" fmla="val 79085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B0863C88-BBB4-40F2-8DD4-2C498C6B4D45}"/>
              </a:ext>
            </a:extLst>
          </p:cNvPr>
          <p:cNvCxnSpPr>
            <a:cxnSpLocks/>
            <a:stCxn id="142" idx="0"/>
            <a:endCxn id="199" idx="2"/>
          </p:cNvCxnSpPr>
          <p:nvPr/>
        </p:nvCxnSpPr>
        <p:spPr>
          <a:xfrm rot="5400000" flipH="1" flipV="1">
            <a:off x="5028018" y="4036598"/>
            <a:ext cx="1009337" cy="5344"/>
          </a:xfrm>
          <a:prstGeom prst="curvedConnector3">
            <a:avLst>
              <a:gd name="adj1" fmla="val 50000"/>
            </a:avLst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or: Curved 187">
            <a:extLst>
              <a:ext uri="{FF2B5EF4-FFF2-40B4-BE49-F238E27FC236}">
                <a16:creationId xmlns:a16="http://schemas.microsoft.com/office/drawing/2014/main" id="{A0AABB19-714F-498C-952C-7CBCA5CD706F}"/>
              </a:ext>
            </a:extLst>
          </p:cNvPr>
          <p:cNvCxnSpPr>
            <a:cxnSpLocks/>
            <a:stCxn id="113" idx="0"/>
            <a:endCxn id="200" idx="1"/>
          </p:cNvCxnSpPr>
          <p:nvPr/>
        </p:nvCxnSpPr>
        <p:spPr>
          <a:xfrm flipV="1">
            <a:off x="4128739" y="3437634"/>
            <a:ext cx="2074291" cy="1304329"/>
          </a:xfrm>
          <a:prstGeom prst="curvedConnector3">
            <a:avLst>
              <a:gd name="adj1" fmla="val 59724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or: Curved 192">
            <a:extLst>
              <a:ext uri="{FF2B5EF4-FFF2-40B4-BE49-F238E27FC236}">
                <a16:creationId xmlns:a16="http://schemas.microsoft.com/office/drawing/2014/main" id="{394F7DA0-3E99-468F-98F3-F71AB11A4753}"/>
              </a:ext>
            </a:extLst>
          </p:cNvPr>
          <p:cNvCxnSpPr>
            <a:cxnSpLocks/>
            <a:stCxn id="142" idx="0"/>
            <a:endCxn id="200" idx="2"/>
          </p:cNvCxnSpPr>
          <p:nvPr/>
        </p:nvCxnSpPr>
        <p:spPr>
          <a:xfrm rot="5400000" flipH="1" flipV="1">
            <a:off x="5406328" y="3658270"/>
            <a:ext cx="1009355" cy="761983"/>
          </a:xfrm>
          <a:prstGeom prst="curvedConnector3">
            <a:avLst>
              <a:gd name="adj1" fmla="val 5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B305D9C4-D582-4344-82BD-5ED1AF64D51F}"/>
                  </a:ext>
                </a:extLst>
              </p:cNvPr>
              <p:cNvSpPr txBox="1"/>
              <p:nvPr/>
            </p:nvSpPr>
            <p:spPr>
              <a:xfrm>
                <a:off x="5013089" y="3340684"/>
                <a:ext cx="177934" cy="19389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gradFill>
                            <a:gsLst>
                              <a:gs pos="2917">
                                <a:schemeClr val="tx1"/>
                              </a:gs>
                              <a:gs pos="3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 err="1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B305D9C4-D582-4344-82BD-5ED1AF64D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089" y="3340684"/>
                <a:ext cx="177934" cy="1938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EBA11D9B-9427-400B-8982-0D4EFE68ED52}"/>
                  </a:ext>
                </a:extLst>
              </p:cNvPr>
              <p:cNvSpPr txBox="1"/>
              <p:nvPr/>
            </p:nvSpPr>
            <p:spPr>
              <a:xfrm>
                <a:off x="5446391" y="3340702"/>
                <a:ext cx="177934" cy="19389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gradFill>
                            <a:gsLst>
                              <a:gs pos="2917">
                                <a:schemeClr val="tx1"/>
                              </a:gs>
                              <a:gs pos="3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 err="1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EBA11D9B-9427-400B-8982-0D4EFE68E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391" y="3340702"/>
                <a:ext cx="177934" cy="1938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0C9B6A8C-727E-40C8-9169-9596D4D7436E}"/>
                  </a:ext>
                </a:extLst>
              </p:cNvPr>
              <p:cNvSpPr txBox="1"/>
              <p:nvPr/>
            </p:nvSpPr>
            <p:spPr>
              <a:xfrm>
                <a:off x="6203030" y="3340684"/>
                <a:ext cx="177934" cy="19389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gradFill>
                            <a:gsLst>
                              <a:gs pos="2917">
                                <a:schemeClr val="tx1"/>
                              </a:gs>
                              <a:gs pos="3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 err="1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0C9B6A8C-727E-40C8-9169-9596D4D74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030" y="3340684"/>
                <a:ext cx="177934" cy="1938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499E4A9C-8F0F-4D6D-BA1B-01D3DF714B62}"/>
                  </a:ext>
                </a:extLst>
              </p:cNvPr>
              <p:cNvSpPr txBox="1"/>
              <p:nvPr/>
            </p:nvSpPr>
            <p:spPr>
              <a:xfrm>
                <a:off x="5426716" y="2624585"/>
                <a:ext cx="209994" cy="22159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gradFill>
                            <a:gsLst>
                              <a:gs pos="2917">
                                <a:schemeClr val="tx1"/>
                              </a:gs>
                              <a:gs pos="3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499E4A9C-8F0F-4D6D-BA1B-01D3DF714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716" y="2624585"/>
                <a:ext cx="209994" cy="2215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8" name="Connector: Curved 207">
            <a:extLst>
              <a:ext uri="{FF2B5EF4-FFF2-40B4-BE49-F238E27FC236}">
                <a16:creationId xmlns:a16="http://schemas.microsoft.com/office/drawing/2014/main" id="{F83D1937-9280-436C-BEA0-84B2CB15EF31}"/>
              </a:ext>
            </a:extLst>
          </p:cNvPr>
          <p:cNvCxnSpPr>
            <a:cxnSpLocks/>
            <a:stCxn id="146" idx="0"/>
            <a:endCxn id="206" idx="2"/>
          </p:cNvCxnSpPr>
          <p:nvPr/>
        </p:nvCxnSpPr>
        <p:spPr>
          <a:xfrm rot="5400000" flipH="1" flipV="1">
            <a:off x="5069634" y="2878606"/>
            <a:ext cx="494500" cy="429657"/>
          </a:xfrm>
          <a:prstGeom prst="curvedConnector3">
            <a:avLst>
              <a:gd name="adj1" fmla="val 50000"/>
            </a:avLst>
          </a:prstGeom>
          <a:ln w="31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onnector: Curved 210">
            <a:extLst>
              <a:ext uri="{FF2B5EF4-FFF2-40B4-BE49-F238E27FC236}">
                <a16:creationId xmlns:a16="http://schemas.microsoft.com/office/drawing/2014/main" id="{C772EB8C-A793-4361-91E3-33CE274F6095}"/>
              </a:ext>
            </a:extLst>
          </p:cNvPr>
          <p:cNvCxnSpPr>
            <a:cxnSpLocks/>
            <a:stCxn id="199" idx="0"/>
            <a:endCxn id="206" idx="2"/>
          </p:cNvCxnSpPr>
          <p:nvPr/>
        </p:nvCxnSpPr>
        <p:spPr>
          <a:xfrm rot="16200000" flipV="1">
            <a:off x="5286277" y="3091620"/>
            <a:ext cx="494518" cy="3645"/>
          </a:xfrm>
          <a:prstGeom prst="curvedConnector3">
            <a:avLst>
              <a:gd name="adj1" fmla="val 50000"/>
            </a:avLst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nector: Curved 213">
            <a:extLst>
              <a:ext uri="{FF2B5EF4-FFF2-40B4-BE49-F238E27FC236}">
                <a16:creationId xmlns:a16="http://schemas.microsoft.com/office/drawing/2014/main" id="{1B5B1B1C-781B-4B8F-A252-23FCB1ED9EC9}"/>
              </a:ext>
            </a:extLst>
          </p:cNvPr>
          <p:cNvCxnSpPr>
            <a:cxnSpLocks/>
            <a:stCxn id="200" idx="0"/>
            <a:endCxn id="206" idx="2"/>
          </p:cNvCxnSpPr>
          <p:nvPr/>
        </p:nvCxnSpPr>
        <p:spPr>
          <a:xfrm rot="16200000" flipV="1">
            <a:off x="5664605" y="2713292"/>
            <a:ext cx="494500" cy="760284"/>
          </a:xfrm>
          <a:prstGeom prst="curvedConnector3">
            <a:avLst>
              <a:gd name="adj1" fmla="val 5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6688622D-4229-493A-813B-A603E7182378}"/>
              </a:ext>
            </a:extLst>
          </p:cNvPr>
          <p:cNvGrpSpPr/>
          <p:nvPr/>
        </p:nvGrpSpPr>
        <p:grpSpPr>
          <a:xfrm>
            <a:off x="5409091" y="1418098"/>
            <a:ext cx="2301581" cy="850129"/>
            <a:chOff x="5437699" y="5252403"/>
            <a:chExt cx="2301581" cy="850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C30C6F54-C8E7-4033-BB0B-1EAD66EED84D}"/>
                    </a:ext>
                  </a:extLst>
                </p:cNvPr>
                <p:cNvSpPr/>
                <p:nvPr/>
              </p:nvSpPr>
              <p:spPr>
                <a:xfrm>
                  <a:off x="5437699" y="5252403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C30C6F54-C8E7-4033-BB0B-1EAD66EED8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699" y="5252403"/>
                  <a:ext cx="242588" cy="850129"/>
                </a:xfrm>
                <a:prstGeom prst="rect">
                  <a:avLst/>
                </a:prstGeom>
                <a:blipFill>
                  <a:blip r:embed="rId11"/>
                  <a:stretch>
                    <a:fillRect l="-9524"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E6584F8B-3ED6-49E2-B227-7F2CD6014A4C}"/>
                    </a:ext>
                  </a:extLst>
                </p:cNvPr>
                <p:cNvSpPr/>
                <p:nvPr/>
              </p:nvSpPr>
              <p:spPr>
                <a:xfrm>
                  <a:off x="6438588" y="5252403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E6584F8B-3ED6-49E2-B227-7F2CD6014A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8588" y="5252403"/>
                  <a:ext cx="242588" cy="850129"/>
                </a:xfrm>
                <a:prstGeom prst="rect">
                  <a:avLst/>
                </a:prstGeom>
                <a:blipFill>
                  <a:blip r:embed="rId12"/>
                  <a:stretch>
                    <a:fillRect l="-21951"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29A1CE07-A8C0-49CD-A740-E7BADEEEB836}"/>
                    </a:ext>
                  </a:extLst>
                </p:cNvPr>
                <p:cNvSpPr/>
                <p:nvPr/>
              </p:nvSpPr>
              <p:spPr>
                <a:xfrm>
                  <a:off x="7496692" y="5252403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29A1CE07-A8C0-49CD-A740-E7BADEEEB8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6692" y="5252403"/>
                  <a:ext cx="242588" cy="850129"/>
                </a:xfrm>
                <a:prstGeom prst="rect">
                  <a:avLst/>
                </a:prstGeom>
                <a:blipFill>
                  <a:blip r:embed="rId13"/>
                  <a:stretch>
                    <a:fillRect l="-14286"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4076CA6F-DD02-4399-976E-0DCEE2A4BB18}"/>
                </a:ext>
              </a:extLst>
            </p:cNvPr>
            <p:cNvCxnSpPr>
              <a:cxnSpLocks/>
              <a:stCxn id="219" idx="3"/>
              <a:endCxn id="220" idx="1"/>
            </p:cNvCxnSpPr>
            <p:nvPr/>
          </p:nvCxnSpPr>
          <p:spPr>
            <a:xfrm>
              <a:off x="6681176" y="5677468"/>
              <a:ext cx="815516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0EBE74C-DAD7-4DB0-8467-B2BFB4907468}"/>
                    </a:ext>
                  </a:extLst>
                </p:cNvPr>
                <p:cNvSpPr/>
                <p:nvPr/>
              </p:nvSpPr>
              <p:spPr>
                <a:xfrm>
                  <a:off x="5938143" y="5252403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0EBE74C-DAD7-4DB0-8467-B2BFB49074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8143" y="5252403"/>
                  <a:ext cx="242588" cy="850129"/>
                </a:xfrm>
                <a:prstGeom prst="rect">
                  <a:avLst/>
                </a:prstGeom>
                <a:blipFill>
                  <a:blip r:embed="rId14"/>
                  <a:stretch>
                    <a:fillRect l="-11905"/>
                  </a:stretch>
                </a:blip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009A858C-F4A2-4725-9D0D-17DB6DC8AA8C}"/>
              </a:ext>
            </a:extLst>
          </p:cNvPr>
          <p:cNvCxnSpPr>
            <a:cxnSpLocks/>
            <a:stCxn id="116" idx="3"/>
            <a:endCxn id="113" idx="1"/>
          </p:cNvCxnSpPr>
          <p:nvPr/>
        </p:nvCxnSpPr>
        <p:spPr>
          <a:xfrm>
            <a:off x="3703674" y="4072300"/>
            <a:ext cx="0" cy="548369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2A7C2CC3-9D3D-47E7-94A9-B57E1920418C}"/>
              </a:ext>
            </a:extLst>
          </p:cNvPr>
          <p:cNvGrpSpPr/>
          <p:nvPr/>
        </p:nvGrpSpPr>
        <p:grpSpPr>
          <a:xfrm>
            <a:off x="5409091" y="5228543"/>
            <a:ext cx="2272973" cy="860955"/>
            <a:chOff x="5437699" y="5247928"/>
            <a:chExt cx="2272973" cy="860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C1A0C7B0-957B-4674-868E-79F063301583}"/>
                    </a:ext>
                  </a:extLst>
                </p:cNvPr>
                <p:cNvSpPr/>
                <p:nvPr/>
              </p:nvSpPr>
              <p:spPr>
                <a:xfrm>
                  <a:off x="5437699" y="5252403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C1A0C7B0-957B-4674-868E-79F063301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7699" y="5252403"/>
                  <a:ext cx="242588" cy="8501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4353BD4-E9D0-40B5-82D4-1BAE94107C64}"/>
                </a:ext>
              </a:extLst>
            </p:cNvPr>
            <p:cNvCxnSpPr>
              <a:cxnSpLocks/>
            </p:cNvCxnSpPr>
            <p:nvPr/>
          </p:nvCxnSpPr>
          <p:spPr>
            <a:xfrm>
              <a:off x="6681176" y="5677468"/>
              <a:ext cx="815516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02852A7C-6C61-4CCF-9785-1F3A8A980BAD}"/>
                    </a:ext>
                  </a:extLst>
                </p:cNvPr>
                <p:cNvSpPr/>
                <p:nvPr/>
              </p:nvSpPr>
              <p:spPr>
                <a:xfrm>
                  <a:off x="5909535" y="5258754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02852A7C-6C61-4CCF-9785-1F3A8A980B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9535" y="5258754"/>
                  <a:ext cx="242588" cy="85012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5233C539-25B0-4B60-90AD-37CB976FFFD3}"/>
                    </a:ext>
                  </a:extLst>
                </p:cNvPr>
                <p:cNvSpPr/>
                <p:nvPr/>
              </p:nvSpPr>
              <p:spPr>
                <a:xfrm>
                  <a:off x="6412264" y="5247928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5233C539-25B0-4B60-90AD-37CB976FFF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2264" y="5247928"/>
                  <a:ext cx="242588" cy="8501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7FABE30B-F5DE-4C1C-A6CD-616E00CC38EA}"/>
                    </a:ext>
                  </a:extLst>
                </p:cNvPr>
                <p:cNvSpPr/>
                <p:nvPr/>
              </p:nvSpPr>
              <p:spPr>
                <a:xfrm>
                  <a:off x="7468084" y="5247928"/>
                  <a:ext cx="242588" cy="850129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7FABE30B-F5DE-4C1C-A6CD-616E00CC38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8084" y="5247928"/>
                  <a:ext cx="242588" cy="850129"/>
                </a:xfrm>
                <a:prstGeom prst="rect">
                  <a:avLst/>
                </a:prstGeom>
                <a:blipFill>
                  <a:blip r:embed="rId18"/>
                  <a:stretch>
                    <a:fillRect r="-2381"/>
                  </a:stretch>
                </a:blipFill>
                <a:ln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A3C58DA1-25C6-44FF-9053-D85439554CB2}"/>
                  </a:ext>
                </a:extLst>
              </p:cNvPr>
              <p:cNvSpPr/>
              <p:nvPr/>
            </p:nvSpPr>
            <p:spPr>
              <a:xfrm>
                <a:off x="4883320" y="3819635"/>
                <a:ext cx="491738" cy="285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A3C58DA1-25C6-44FF-9053-D85439554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320" y="3819635"/>
                <a:ext cx="491738" cy="28520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E169BF8-1AF3-414F-A7F8-384C0D2CA8D0}"/>
                  </a:ext>
                </a:extLst>
              </p:cNvPr>
              <p:cNvSpPr/>
              <p:nvPr/>
            </p:nvSpPr>
            <p:spPr>
              <a:xfrm>
                <a:off x="5344810" y="3827633"/>
                <a:ext cx="491738" cy="285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7E169BF8-1AF3-414F-A7F8-384C0D2CA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810" y="3827633"/>
                <a:ext cx="491738" cy="28520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B517FFC4-F040-4C64-98DF-A1BD9FA07FFC}"/>
                  </a:ext>
                </a:extLst>
              </p:cNvPr>
              <p:cNvSpPr/>
              <p:nvPr/>
            </p:nvSpPr>
            <p:spPr>
              <a:xfrm>
                <a:off x="6054115" y="3844920"/>
                <a:ext cx="472886" cy="285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B517FFC4-F040-4C64-98DF-A1BD9FA07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115" y="3844920"/>
                <a:ext cx="472886" cy="28520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6" name="Arrow: Right 305">
            <a:extLst>
              <a:ext uri="{FF2B5EF4-FFF2-40B4-BE49-F238E27FC236}">
                <a16:creationId xmlns:a16="http://schemas.microsoft.com/office/drawing/2014/main" id="{D8C6D42F-08DB-46AA-B77D-B9A9BA803D09}"/>
              </a:ext>
            </a:extLst>
          </p:cNvPr>
          <p:cNvSpPr/>
          <p:nvPr/>
        </p:nvSpPr>
        <p:spPr>
          <a:xfrm rot="10800000">
            <a:off x="7877325" y="5562374"/>
            <a:ext cx="456165" cy="182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B598101D-53EE-4D12-8DBB-AB50B9048CAF}"/>
              </a:ext>
            </a:extLst>
          </p:cNvPr>
          <p:cNvSpPr/>
          <p:nvPr/>
        </p:nvSpPr>
        <p:spPr>
          <a:xfrm>
            <a:off x="8433770" y="5484330"/>
            <a:ext cx="2940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From embedding sub-network</a:t>
            </a:r>
          </a:p>
        </p:txBody>
      </p:sp>
      <p:sp>
        <p:nvSpPr>
          <p:cNvPr id="308" name="Arrow: Right 307">
            <a:extLst>
              <a:ext uri="{FF2B5EF4-FFF2-40B4-BE49-F238E27FC236}">
                <a16:creationId xmlns:a16="http://schemas.microsoft.com/office/drawing/2014/main" id="{044E02CB-D22B-4736-A8A5-BE366B0BFA55}"/>
              </a:ext>
            </a:extLst>
          </p:cNvPr>
          <p:cNvSpPr/>
          <p:nvPr/>
        </p:nvSpPr>
        <p:spPr>
          <a:xfrm>
            <a:off x="2403245" y="3812239"/>
            <a:ext cx="456165" cy="182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D0200CA7-A256-4EB4-8EEB-814BA271B149}"/>
              </a:ext>
            </a:extLst>
          </p:cNvPr>
          <p:cNvSpPr/>
          <p:nvPr/>
        </p:nvSpPr>
        <p:spPr>
          <a:xfrm>
            <a:off x="561693" y="3552533"/>
            <a:ext cx="1737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From embedding sub-network</a:t>
            </a:r>
          </a:p>
        </p:txBody>
      </p:sp>
      <p:sp>
        <p:nvSpPr>
          <p:cNvPr id="310" name="Speech Bubble: Oval 309">
            <a:extLst>
              <a:ext uri="{FF2B5EF4-FFF2-40B4-BE49-F238E27FC236}">
                <a16:creationId xmlns:a16="http://schemas.microsoft.com/office/drawing/2014/main" id="{FA326A20-3A37-4858-8065-5E8695E6D940}"/>
              </a:ext>
            </a:extLst>
          </p:cNvPr>
          <p:cNvSpPr/>
          <p:nvPr/>
        </p:nvSpPr>
        <p:spPr bwMode="auto">
          <a:xfrm>
            <a:off x="2563505" y="1179554"/>
            <a:ext cx="2334366" cy="1019597"/>
          </a:xfrm>
          <a:prstGeom prst="wedgeEllipseCallout">
            <a:avLst>
              <a:gd name="adj1" fmla="val 69579"/>
              <a:gd name="adj2" fmla="val 19919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A bias vector is a weighted sum of profile embedding vectors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1" name="Speech Bubble: Oval 310">
            <a:extLst>
              <a:ext uri="{FF2B5EF4-FFF2-40B4-BE49-F238E27FC236}">
                <a16:creationId xmlns:a16="http://schemas.microsoft.com/office/drawing/2014/main" id="{D0F5F0DD-73EF-4E51-91E7-F137B052980F}"/>
              </a:ext>
            </a:extLst>
          </p:cNvPr>
          <p:cNvSpPr/>
          <p:nvPr/>
        </p:nvSpPr>
        <p:spPr bwMode="auto">
          <a:xfrm>
            <a:off x="6905064" y="3123635"/>
            <a:ext cx="2098096" cy="1019597"/>
          </a:xfrm>
          <a:prstGeom prst="wedgeEllipseCallout">
            <a:avLst>
              <a:gd name="adj1" fmla="val -76550"/>
              <a:gd name="adj2" fmla="val 33108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Weights are time-dependent and usually sparse</a:t>
            </a:r>
          </a:p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2" name="Speech Bubble: Oval 311">
            <a:extLst>
              <a:ext uri="{FF2B5EF4-FFF2-40B4-BE49-F238E27FC236}">
                <a16:creationId xmlns:a16="http://schemas.microsoft.com/office/drawing/2014/main" id="{25C9A23C-5352-4A2B-AF8B-0B23CD174EA5}"/>
              </a:ext>
            </a:extLst>
          </p:cNvPr>
          <p:cNvSpPr/>
          <p:nvPr/>
        </p:nvSpPr>
        <p:spPr bwMode="auto">
          <a:xfrm>
            <a:off x="2750742" y="5103925"/>
            <a:ext cx="1880600" cy="850130"/>
          </a:xfrm>
          <a:prstGeom prst="wedgeEllipseCallout">
            <a:avLst>
              <a:gd name="adj1" fmla="val 72733"/>
              <a:gd name="adj2" fmla="val -57234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Weights are obtained from similarity</a:t>
            </a:r>
            <a:endParaRPr lang="en-US" sz="1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E1511C48-7CCA-4A36-8D7C-72CE9BEFD254}"/>
              </a:ext>
            </a:extLst>
          </p:cNvPr>
          <p:cNvCxnSpPr>
            <a:cxnSpLocks/>
          </p:cNvCxnSpPr>
          <p:nvPr/>
        </p:nvCxnSpPr>
        <p:spPr>
          <a:xfrm>
            <a:off x="5686971" y="3437112"/>
            <a:ext cx="436544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09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2AD6-11B0-4D23-A5CE-EF80C7B3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Competing speakers as contrast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89679-D001-4026-BE0F-940F38B39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378324"/>
            <a:ext cx="7074178" cy="4713194"/>
          </a:xfrm>
        </p:spPr>
        <p:txBody>
          <a:bodyPr vert="horz" wrap="square" lIns="146304" tIns="91440" rIns="146304" bIns="9144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/>
              <a:t>Target speaker extraction does not work well if the target and competing speakers have similar voices.</a:t>
            </a:r>
          </a:p>
          <a:p>
            <a:pPr marL="3429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dirty="0"/>
              <a:t> It is a verification problem and hard to know the decision boundary. </a:t>
            </a:r>
            <a:endParaRPr lang="en-US" sz="16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Segoe UI Light"/>
                <a:cs typeface="Segoe UI Light"/>
              </a:rPr>
              <a:t>If the competing speakers is known, we have a classification problem. </a:t>
            </a:r>
            <a:endParaRPr lang="en-US" sz="2000">
              <a:latin typeface="Segoe UI Light"/>
              <a:cs typeface="Segoe UI Ligh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/>
              <a:t>The potential competing speakers are known in many applications.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/>
              <a:t>The attention can help choose the correct competing speaker as the contrast.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F4430-0592-4173-B6BD-79C56199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2801-3B77-4834-BF89-3B285080A8F9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8398DAB-A1F0-49D8-9EC0-315662689930}"/>
                  </a:ext>
                </a:extLst>
              </p:cNvPr>
              <p:cNvSpPr/>
              <p:nvPr/>
            </p:nvSpPr>
            <p:spPr>
              <a:xfrm>
                <a:off x="10432717" y="3497262"/>
                <a:ext cx="242588" cy="85012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8398DAB-A1F0-49D8-9EC0-3156626899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2717" y="3497262"/>
                <a:ext cx="242588" cy="850129"/>
              </a:xfrm>
              <a:prstGeom prst="rect">
                <a:avLst/>
              </a:prstGeom>
              <a:blipFill>
                <a:blip r:embed="rId2"/>
                <a:stretch>
                  <a:fillRect l="-9524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3F519F-F6F0-4911-A624-4A5A6B47E58A}"/>
                  </a:ext>
                </a:extLst>
              </p:cNvPr>
              <p:cNvSpPr/>
              <p:nvPr/>
            </p:nvSpPr>
            <p:spPr>
              <a:xfrm>
                <a:off x="10432717" y="4347391"/>
                <a:ext cx="242588" cy="850129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3F519F-F6F0-4911-A624-4A5A6B47E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2717" y="4347391"/>
                <a:ext cx="242588" cy="8501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8691D3-AA8A-4610-859B-71E54301FA45}"/>
                  </a:ext>
                </a:extLst>
              </p:cNvPr>
              <p:cNvSpPr/>
              <p:nvPr/>
            </p:nvSpPr>
            <p:spPr>
              <a:xfrm>
                <a:off x="10432717" y="2647133"/>
                <a:ext cx="242588" cy="850129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8691D3-AA8A-4610-859B-71E54301FA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2717" y="2647133"/>
                <a:ext cx="242588" cy="850129"/>
              </a:xfrm>
              <a:prstGeom prst="rect">
                <a:avLst/>
              </a:prstGeom>
              <a:blipFill>
                <a:blip r:embed="rId4"/>
                <a:stretch>
                  <a:fillRect l="-9524"/>
                </a:stretch>
              </a:blip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2147E69-0E98-49CC-A5C4-486CEA3042DE}"/>
                  </a:ext>
                </a:extLst>
              </p:cNvPr>
              <p:cNvSpPr/>
              <p:nvPr/>
            </p:nvSpPr>
            <p:spPr>
              <a:xfrm>
                <a:off x="10432717" y="5198892"/>
                <a:ext cx="242588" cy="544596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2147E69-0E98-49CC-A5C4-486CEA30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2717" y="5198892"/>
                <a:ext cx="242588" cy="5445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8139FA0-F5B1-4FE3-B863-3106772F654A}"/>
              </a:ext>
            </a:extLst>
          </p:cNvPr>
          <p:cNvSpPr/>
          <p:nvPr/>
        </p:nvSpPr>
        <p:spPr>
          <a:xfrm>
            <a:off x="8766556" y="5332690"/>
            <a:ext cx="16389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Mixed log magnitude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D916D-B8B8-43EC-A1A8-CA712D719025}"/>
              </a:ext>
            </a:extLst>
          </p:cNvPr>
          <p:cNvSpPr/>
          <p:nvPr/>
        </p:nvSpPr>
        <p:spPr>
          <a:xfrm>
            <a:off x="8982962" y="4633955"/>
            <a:ext cx="14225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Mixed embedding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9FE516-FE56-4AAB-A2DF-DE41ECCBA9F1}"/>
              </a:ext>
            </a:extLst>
          </p:cNvPr>
          <p:cNvSpPr/>
          <p:nvPr/>
        </p:nvSpPr>
        <p:spPr>
          <a:xfrm>
            <a:off x="8418064" y="3780498"/>
            <a:ext cx="19874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Target speaker embedding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506E6E-3F9A-4B11-90F1-23BBCCAFFCA9}"/>
              </a:ext>
            </a:extLst>
          </p:cNvPr>
          <p:cNvSpPr/>
          <p:nvPr/>
        </p:nvSpPr>
        <p:spPr>
          <a:xfrm>
            <a:off x="7972301" y="2936817"/>
            <a:ext cx="2433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Computing speakers’ embedding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B1FDA27-B35A-42AA-8FBB-906014B82312}"/>
              </a:ext>
            </a:extLst>
          </p:cNvPr>
          <p:cNvSpPr/>
          <p:nvPr/>
        </p:nvSpPr>
        <p:spPr>
          <a:xfrm rot="16200000">
            <a:off x="10325929" y="2082235"/>
            <a:ext cx="456165" cy="182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F687A-5287-47DB-B6E2-DFF00F824217}"/>
              </a:ext>
            </a:extLst>
          </p:cNvPr>
          <p:cNvSpPr/>
          <p:nvPr/>
        </p:nvSpPr>
        <p:spPr>
          <a:xfrm>
            <a:off x="8418064" y="1458450"/>
            <a:ext cx="2495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go to extraction sub-network</a:t>
            </a:r>
          </a:p>
        </p:txBody>
      </p:sp>
    </p:spTree>
    <p:extLst>
      <p:ext uri="{BB962C8B-B14F-4D97-AF65-F5344CB8AC3E}">
        <p14:creationId xmlns:p14="http://schemas.microsoft.com/office/powerpoint/2010/main" val="16819660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PRESENTATIONINFO" val="{&quot;DocumentId&quot;:&quot;87c89e457254afdb7e25fd6f33deaef5&quot;,&quot;LanguageCode&quot;:&quot;en-US&quot;,&quot;SlideGuids&quot;:[&quot;36f15050-8dbe-4ee9-94c7-eda5947d81bf&quot;,&quot;02fec96d-8535-4ce4-9995-54a96a6c0aff&quot;,&quot;fa6f35ae-501d-48ce-b70a-17d2e53018d9&quot;,&quot;65556cf7-9bea-4994-a490-350eea58b389&quot;,&quot;747d015d-288d-4d7b-bd66-4d1a1ab2d808&quot;,&quot;1d4421d5-436f-4c29-be91-d94833818176&quot;,&quot;9a272aff-ac09-4348-8d01-34256e9e7324&quot;,&quot;649e43d6-3719-43f0-acc4-85a34b0229c8&quot;,&quot;485dd642-3460-419f-b891-d8f9d6a5952a&quot;,&quot;747d015d-288d-4d7b-bd66-4d1a1ab2d808&quot;,&quot;abc8f65e-08cd-4608-8ae9-a1b88509092d&quot;,&quot;8a8468d9-9531-4039-9332-768a431a7829&quot;,&quot;1009e589-45a3-4267-b51b-5528cce886c7&quot;,&quot;747d015d-288d-4d7b-bd66-4d1a1ab2d808&quot;,&quot;a32e41e2-a361-47cf-b102-50dfd39be7cd&quot;,&quot;223311c7-41a6-4bf3-bf96-7e6907a2511c&quot;,&quot;38898ffe-be41-47ce-a27a-d4aec7be4348&quot;,&quot;4773c964-e763-440f-be2f-2c917bd1bde5&quot;,&quot;def00091-34d3-465b-9dae-9a2b7f90583b&quot;,&quot;5ada4936-8b5e-417e-9fa8-d54532e78b2a&quot;,&quot;e1be6d04-0922-40a5-b51d-445b584cabea&quot;,&quot;cada0e0e-884c-42be-a476-bd200b1fd6c7&quot;,&quot;747d015d-288d-4d7b-bd66-4d1a1ab2d808&quot;,&quot;a0d24ad1-826b-41c6-9184-de9154c1e275&quot;,&quot;894b396b-1968-4017-96fd-c03164a2c6cc&quot;,&quot;b2fcb404-854d-4f5c-a81f-f7cfc6b7b930&quot;,&quot;ec2fd540-b2fe-43fe-a96c-019b036b41ec&quot;,&quot;d9992c77-e6b6-4edd-a43a-53095c6217d6&quot;,&quot;54616eaf-9a36-4e2d-a119-e776dc0f14ed&quot;,&quot;4a9a7714-c45c-403d-b64e-aa1e0520161e&quot;,&quot;cc78ba5e-1fcb-4c1b-bb6f-a8d55eee2e9c&quot;],&quot;TimeStamp&quot;:&quot;2018-03-26T09:47:30.7383842-07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cc78ba5e-1fcb-4c1b-bb6f-a8d55eee2e9c&quot;,&quot;TimeStamp&quot;:&quot;2017-06-01T09:33:53.0838843-07:00&quot;}"/>
</p:tagLst>
</file>

<file path=ppt/theme/theme1.xml><?xml version="1.0" encoding="utf-8"?>
<a:theme xmlns:a="http://schemas.openxmlformats.org/drawingml/2006/main" name="White Template">
  <a:themeElements>
    <a:clrScheme name="Microsoft Technology and Research">
      <a:dk1>
        <a:srgbClr val="0078D7"/>
      </a:dk1>
      <a:lt1>
        <a:srgbClr val="FFFFFF"/>
      </a:lt1>
      <a:dk2>
        <a:srgbClr val="505050"/>
      </a:dk2>
      <a:lt2>
        <a:srgbClr val="FFFFFF"/>
      </a:lt2>
      <a:accent1>
        <a:srgbClr val="7F7F7F"/>
      </a:accent1>
      <a:accent2>
        <a:srgbClr val="A5A5A5"/>
      </a:accent2>
      <a:accent3>
        <a:srgbClr val="0078D7"/>
      </a:accent3>
      <a:accent4>
        <a:srgbClr val="002050"/>
      </a:accent4>
      <a:accent5>
        <a:srgbClr val="505050"/>
      </a:accent5>
      <a:accent6>
        <a:srgbClr val="D83B01"/>
      </a:accent6>
      <a:hlink>
        <a:srgbClr val="002050"/>
      </a:hlink>
      <a:folHlink>
        <a:srgbClr val="D83B0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8DB1AF2-B76E-46FE-9B1D-D79B573A4F71}" vid="{BB24BEEA-9E97-4D9C-AD25-63D3E61E8748}"/>
    </a:ext>
  </a:extLst>
</a:theme>
</file>

<file path=ppt/theme/theme10.xml><?xml version="1.0" encoding="utf-8"?>
<a:theme xmlns:a="http://schemas.openxmlformats.org/drawingml/2006/main" name="2_WHITE TEMPLATE">
  <a:themeElements>
    <a:clrScheme name="TT - Blue with white">
      <a:dk1>
        <a:srgbClr val="353535"/>
      </a:dk1>
      <a:lt1>
        <a:srgbClr val="FFFFFF"/>
      </a:lt1>
      <a:dk2>
        <a:srgbClr val="002050"/>
      </a:dk2>
      <a:lt2>
        <a:srgbClr val="EAEAEA"/>
      </a:lt2>
      <a:accent1>
        <a:srgbClr val="0078D7"/>
      </a:accent1>
      <a:accent2>
        <a:srgbClr val="002050"/>
      </a:accent2>
      <a:accent3>
        <a:srgbClr val="00BCF2"/>
      </a:accent3>
      <a:accent4>
        <a:srgbClr val="B4009E"/>
      </a:accent4>
      <a:accent5>
        <a:srgbClr val="737373"/>
      </a:accent5>
      <a:accent6>
        <a:srgbClr val="E6E6E6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VID_TT_BRAND_16-9_MULTIPLE_MASTERS_Sept_2016.potx" id="{ECBC7363-A966-411C-ADC6-24676D8BE435}" vid="{2BB6782C-6926-424C-BAA7-2F1F2A62E2C2}"/>
    </a:ext>
  </a:extLst>
</a:theme>
</file>

<file path=ppt/theme/theme11.xml><?xml version="1.0" encoding="utf-8"?>
<a:theme xmlns:a="http://schemas.openxmlformats.org/drawingml/2006/main" name="5_WHITE TEMPLATE">
  <a:themeElements>
    <a:clrScheme name="Custom 9">
      <a:dk1>
        <a:srgbClr val="353535"/>
      </a:dk1>
      <a:lt1>
        <a:srgbClr val="FFFFFF"/>
      </a:lt1>
      <a:dk2>
        <a:srgbClr val="0B3D91"/>
      </a:dk2>
      <a:lt2>
        <a:srgbClr val="EAEAEA"/>
      </a:lt2>
      <a:accent1>
        <a:srgbClr val="0B3D91"/>
      </a:accent1>
      <a:accent2>
        <a:srgbClr val="002050"/>
      </a:accent2>
      <a:accent3>
        <a:srgbClr val="00BCF2"/>
      </a:accent3>
      <a:accent4>
        <a:srgbClr val="B4009E"/>
      </a:accent4>
      <a:accent5>
        <a:srgbClr val="737373"/>
      </a:accent5>
      <a:accent6>
        <a:srgbClr val="E6E6E6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usiness_BLUE_2017_01.potx" id="{7E4CD34E-1181-4977-A449-0BC30DAD7434}" vid="{53E89D6D-AD62-481E-8D1A-35EAF2EAD674}"/>
    </a:ext>
  </a:extLst>
</a:theme>
</file>

<file path=ppt/theme/theme12.xml><?xml version="1.0" encoding="utf-8"?>
<a:theme xmlns:a="http://schemas.openxmlformats.org/drawingml/2006/main" name="3_8-30757_Bing_Brand_Light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8D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ing_Brand_Template_16x9.potx" id="{99068AF5-8583-47D8-B44E-350C048D4A61}" vid="{D17A824C-FCAD-4ED4-853E-FA5BCCF5295E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lor Template">
  <a:themeElements>
    <a:clrScheme name="Microsoft Technology and Research">
      <a:dk1>
        <a:srgbClr val="0078D7"/>
      </a:dk1>
      <a:lt1>
        <a:srgbClr val="FFFFFF"/>
      </a:lt1>
      <a:dk2>
        <a:srgbClr val="000000"/>
      </a:dk2>
      <a:lt2>
        <a:srgbClr val="FFFFFF"/>
      </a:lt2>
      <a:accent1>
        <a:srgbClr val="89CAFE"/>
      </a:accent1>
      <a:accent2>
        <a:srgbClr val="4DB0FF"/>
      </a:accent2>
      <a:accent3>
        <a:srgbClr val="0078D7"/>
      </a:accent3>
      <a:accent4>
        <a:srgbClr val="002050"/>
      </a:accent4>
      <a:accent5>
        <a:srgbClr val="505050"/>
      </a:accent5>
      <a:accent6>
        <a:srgbClr val="D83B01"/>
      </a:accent6>
      <a:hlink>
        <a:srgbClr val="002050"/>
      </a:hlink>
      <a:folHlink>
        <a:srgbClr val="D83B0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8DB1AF2-B76E-46FE-9B1D-D79B573A4F71}" vid="{20156132-3F4B-4F4A-9433-25F4386F5951}"/>
    </a:ext>
  </a:extLst>
</a:theme>
</file>

<file path=ppt/theme/theme3.xml><?xml version="1.0" encoding="utf-8"?>
<a:theme xmlns:a="http://schemas.openxmlformats.org/drawingml/2006/main" name="5-50033_TR23_BO_CT_Template">
  <a:themeElements>
    <a:clrScheme name="TR23">
      <a:dk1>
        <a:srgbClr val="505050"/>
      </a:dk1>
      <a:lt1>
        <a:srgbClr val="FFFFFF"/>
      </a:lt1>
      <a:dk2>
        <a:srgbClr val="0078D7"/>
      </a:dk2>
      <a:lt2>
        <a:srgbClr val="F8F8F8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23_BO_CT_Template.potx [Read-Only]" id="{1530D5E8-20CA-4CF3-8212-8BA00317751E}" vid="{ACFB5AF2-7E03-452D-A202-569D7361D7E7}"/>
    </a:ext>
  </a:extLst>
</a:theme>
</file>

<file path=ppt/theme/theme4.xml><?xml version="1.0" encoding="utf-8"?>
<a:theme xmlns:a="http://schemas.openxmlformats.org/drawingml/2006/main" name="LIGHT TEMPLATE">
  <a:themeElements>
    <a:clrScheme name="BT - Blue on white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002050"/>
      </a:accent2>
      <a:accent3>
        <a:srgbClr val="D83B01"/>
      </a:accent3>
      <a:accent4>
        <a:srgbClr val="5C2D91"/>
      </a:accent4>
      <a:accent5>
        <a:srgbClr val="008272"/>
      </a:accent5>
      <a:accent6>
        <a:srgbClr val="B4009E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015_4.potx" id="{280B0584-D3E0-4FDF-AF7B-DC9201B1C6A4}" vid="{BD0412F3-0F64-434F-968B-D425D17D0172}"/>
    </a:ext>
  </a:extLst>
</a:theme>
</file>

<file path=ppt/theme/theme5.xml><?xml version="1.0" encoding="utf-8"?>
<a:theme xmlns:a="http://schemas.openxmlformats.org/drawingml/2006/main" name="1_Color Template">
  <a:themeElements>
    <a:clrScheme name="AI and Research">
      <a:dk1>
        <a:srgbClr val="0078D7"/>
      </a:dk1>
      <a:lt1>
        <a:srgbClr val="FFFFFF"/>
      </a:lt1>
      <a:dk2>
        <a:srgbClr val="000000"/>
      </a:dk2>
      <a:lt2>
        <a:srgbClr val="FFFFFF"/>
      </a:lt2>
      <a:accent1>
        <a:srgbClr val="4DB0FF"/>
      </a:accent1>
      <a:accent2>
        <a:srgbClr val="0078D7"/>
      </a:accent2>
      <a:accent3>
        <a:srgbClr val="002050"/>
      </a:accent3>
      <a:accent4>
        <a:srgbClr val="505050"/>
      </a:accent4>
      <a:accent5>
        <a:srgbClr val="D83B01"/>
      </a:accent5>
      <a:accent6>
        <a:srgbClr val="008272"/>
      </a:accent6>
      <a:hlink>
        <a:srgbClr val="002050"/>
      </a:hlink>
      <a:folHlink>
        <a:srgbClr val="0082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8DB1AF2-B76E-46FE-9B1D-D79B573A4F71}" vid="{20156132-3F4B-4F4A-9433-25F4386F5951}"/>
    </a:ext>
  </a:extLst>
</a:theme>
</file>

<file path=ppt/theme/theme6.xml><?xml version="1.0" encoding="utf-8"?>
<a:theme xmlns:a="http://schemas.openxmlformats.org/drawingml/2006/main" name="12_MS Brand White 16-9_Dec-2013">
  <a:themeElements>
    <a:clrScheme name="Custom 2">
      <a:dk1>
        <a:srgbClr val="505050"/>
      </a:dk1>
      <a:lt1>
        <a:srgbClr val="FFFFFF"/>
      </a:lt1>
      <a:dk2>
        <a:srgbClr val="0072C6"/>
      </a:dk2>
      <a:lt2>
        <a:srgbClr val="D2D2D2"/>
      </a:lt2>
      <a:accent1>
        <a:srgbClr val="0072C6"/>
      </a:accent1>
      <a:accent2>
        <a:srgbClr val="68217A"/>
      </a:accent2>
      <a:accent3>
        <a:srgbClr val="B4009E"/>
      </a:accent3>
      <a:accent4>
        <a:srgbClr val="0072C6"/>
      </a:accent4>
      <a:accent5>
        <a:srgbClr val="442359"/>
      </a:accent5>
      <a:accent6>
        <a:srgbClr val="002050"/>
      </a:accent6>
      <a:hlink>
        <a:srgbClr val="0072C6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VID_TT_BRAND_16-9_WHITE_Dec2013_PRELIM.potx" id="{3C825910-E241-4A9F-A328-6AC2DE27D4BB}" vid="{D9F5F194-A5AE-4351-8DA4-8121ACE344F9}"/>
    </a:ext>
  </a:extLst>
</a:theme>
</file>

<file path=ppt/theme/theme7.xml><?xml version="1.0" encoding="utf-8"?>
<a:theme xmlns:a="http://schemas.openxmlformats.org/drawingml/2006/main" name="2_Color Template">
  <a:themeElements>
    <a:clrScheme name="Microsoft Technology and Research">
      <a:dk1>
        <a:srgbClr val="0078D7"/>
      </a:dk1>
      <a:lt1>
        <a:srgbClr val="FFFFFF"/>
      </a:lt1>
      <a:dk2>
        <a:srgbClr val="000000"/>
      </a:dk2>
      <a:lt2>
        <a:srgbClr val="FFFFFF"/>
      </a:lt2>
      <a:accent1>
        <a:srgbClr val="89CAFE"/>
      </a:accent1>
      <a:accent2>
        <a:srgbClr val="4DB0FF"/>
      </a:accent2>
      <a:accent3>
        <a:srgbClr val="0078D7"/>
      </a:accent3>
      <a:accent4>
        <a:srgbClr val="002050"/>
      </a:accent4>
      <a:accent5>
        <a:srgbClr val="505050"/>
      </a:accent5>
      <a:accent6>
        <a:srgbClr val="D83B01"/>
      </a:accent6>
      <a:hlink>
        <a:srgbClr val="002050"/>
      </a:hlink>
      <a:folHlink>
        <a:srgbClr val="D83B0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8DB1AF2-B76E-46FE-9B1D-D79B573A4F71}" vid="{20156132-3F4B-4F4A-9433-25F4386F5951}"/>
    </a:ext>
  </a:extLst>
</a:theme>
</file>

<file path=ppt/theme/theme8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ppt/theme/theme9.xml><?xml version="1.0" encoding="utf-8"?>
<a:theme xmlns:a="http://schemas.openxmlformats.org/drawingml/2006/main" name="1_White Template">
  <a:themeElements>
    <a:clrScheme name="Microsoft Technology and Research">
      <a:dk1>
        <a:srgbClr val="0078D7"/>
      </a:dk1>
      <a:lt1>
        <a:srgbClr val="FFFFFF"/>
      </a:lt1>
      <a:dk2>
        <a:srgbClr val="505050"/>
      </a:dk2>
      <a:lt2>
        <a:srgbClr val="FFFFFF"/>
      </a:lt2>
      <a:accent1>
        <a:srgbClr val="7F7F7F"/>
      </a:accent1>
      <a:accent2>
        <a:srgbClr val="A5A5A5"/>
      </a:accent2>
      <a:accent3>
        <a:srgbClr val="0078D7"/>
      </a:accent3>
      <a:accent4>
        <a:srgbClr val="002050"/>
      </a:accent4>
      <a:accent5>
        <a:srgbClr val="505050"/>
      </a:accent5>
      <a:accent6>
        <a:srgbClr val="D83B01"/>
      </a:accent6>
      <a:hlink>
        <a:srgbClr val="002050"/>
      </a:hlink>
      <a:folHlink>
        <a:srgbClr val="D83B0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8DB1AF2-B76E-46FE-9B1D-D79B573A4F71}" vid="{BB24BEEA-9E97-4D9C-AD25-63D3E61E874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SharedByUser xmlns="baafaf37-ecb0-46ec-862a-b277781219a6">reduffy@microsoft.com</LastSharedByUser>
    <SharedWithUsers xmlns="baafaf37-ecb0-46ec-862a-b277781219a6">
      <UserInfo>
        <DisplayName>Andrew Shuman</DisplayName>
        <AccountId>244</AccountId>
        <AccountType/>
      </UserInfo>
      <UserInfo>
        <DisplayName>Irving Kwong</DisplayName>
        <AccountId>8</AccountId>
        <AccountType/>
      </UserInfo>
      <UserInfo>
        <DisplayName>Aaron M. Painter</DisplayName>
        <AccountId>251</AccountId>
        <AccountType/>
      </UserInfo>
      <UserInfo>
        <DisplayName>Yipeng Zhu</DisplayName>
        <AccountId>252</AccountId>
        <AccountType/>
      </UserInfo>
      <UserInfo>
        <DisplayName>Jason Tsao</DisplayName>
        <AccountId>250</AccountId>
        <AccountType/>
      </UserInfo>
      <UserInfo>
        <DisplayName>John Krass</DisplayName>
        <AccountId>10</AccountId>
        <AccountType/>
      </UserInfo>
      <UserInfo>
        <DisplayName>Marley Gray</DisplayName>
        <AccountId>253</AccountId>
        <AccountType/>
      </UserInfo>
      <UserInfo>
        <DisplayName>Kristin Peterson</DisplayName>
        <AccountId>21</AccountId>
        <AccountType/>
      </UserInfo>
      <UserInfo>
        <DisplayName>Maggie Adams</DisplayName>
        <AccountId>11</AccountId>
        <AccountType/>
      </UserInfo>
      <UserInfo>
        <DisplayName>Darren Jefford</DisplayName>
        <AccountId>190</AccountId>
        <AccountType/>
      </UserInfo>
      <UserInfo>
        <DisplayName>Cindy Noteboom</DisplayName>
        <AccountId>189</AccountId>
        <AccountType/>
      </UserInfo>
    </SharedWithUsers>
    <LastSharedByTime xmlns="baafaf37-ecb0-46ec-862a-b277781219a6">2016-10-28T00:31:56+00:00</LastSharedByTime>
    <MediaServiceKeyPoints xmlns="5e7ae2fa-1b1a-4205-880f-6da6fb74d63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1E5049765B5A488DA727EAE9F95B61" ma:contentTypeVersion="14" ma:contentTypeDescription="Create a new document." ma:contentTypeScope="" ma:versionID="93d4f70d5f515927dc9121daffef5593">
  <xsd:schema xmlns:xsd="http://www.w3.org/2001/XMLSchema" xmlns:xs="http://www.w3.org/2001/XMLSchema" xmlns:p="http://schemas.microsoft.com/office/2006/metadata/properties" xmlns:ns2="5e7ae2fa-1b1a-4205-880f-6da6fb74d63f" xmlns:ns3="baafaf37-ecb0-46ec-862a-b277781219a6" targetNamespace="http://schemas.microsoft.com/office/2006/metadata/properties" ma:root="true" ma:fieldsID="b7dd71ddaaba3e4e2d6ed2dfdd13bead" ns2:_="" ns3:_="">
    <xsd:import namespace="5e7ae2fa-1b1a-4205-880f-6da6fb74d63f"/>
    <xsd:import namespace="baafaf37-ecb0-46ec-862a-b277781219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7ae2fa-1b1a-4205-880f-6da6fb74d6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faf37-ecb0-46ec-862a-b277781219a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6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7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129b2d4d-029d-490d-a31a-657366908f14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http://www.w3.org/XML/1998/namespace"/>
    <ds:schemaRef ds:uri="http://purl.org/dc/dcmitype/"/>
    <ds:schemaRef ds:uri="baafaf37-ecb0-46ec-862a-b277781219a6"/>
    <ds:schemaRef ds:uri="5e7ae2fa-1b1a-4205-880f-6da6fb74d63f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181666-237F-43D7-9CA0-F9C679614E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7ae2fa-1b1a-4205-880f-6da6fb74d63f"/>
    <ds:schemaRef ds:uri="baafaf37-ecb0-46ec-862a-b277781219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 03 Microsoft Research_Template_(External)</Template>
  <TotalTime>39579</TotalTime>
  <Words>2202</Words>
  <Application>Microsoft Office PowerPoint</Application>
  <PresentationFormat>Custom</PresentationFormat>
  <Paragraphs>420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White Template</vt:lpstr>
      <vt:lpstr>Color Template</vt:lpstr>
      <vt:lpstr>5-50033_TR23_BO_CT_Template</vt:lpstr>
      <vt:lpstr>LIGHT TEMPLATE</vt:lpstr>
      <vt:lpstr>1_Color Template</vt:lpstr>
      <vt:lpstr>12_MS Brand White 16-9_Dec-2013</vt:lpstr>
      <vt:lpstr>2_Color Template</vt:lpstr>
      <vt:lpstr>5-50111_Build 2017_LIGHT GRAY TEMPLATE</vt:lpstr>
      <vt:lpstr>1_White Template</vt:lpstr>
      <vt:lpstr>2_WHITE TEMPLATE</vt:lpstr>
      <vt:lpstr>5_WHITE TEMPLATE</vt:lpstr>
      <vt:lpstr>3_8-30757_Bing_Brand_Light</vt:lpstr>
      <vt:lpstr>Single-Channel Speech Extraction Using Speaker Inventory and Attention Network</vt:lpstr>
      <vt:lpstr>Introduction</vt:lpstr>
      <vt:lpstr>Prior Studies: blind separation and target speaker extraction  </vt:lpstr>
      <vt:lpstr>Motivation</vt:lpstr>
      <vt:lpstr>Proposed model structure</vt:lpstr>
      <vt:lpstr>Proposed model structure</vt:lpstr>
      <vt:lpstr>Proposed model structure</vt:lpstr>
      <vt:lpstr>Context-dependent bias via attention</vt:lpstr>
      <vt:lpstr>Competing speakers as contrast</vt:lpstr>
      <vt:lpstr>Data</vt:lpstr>
      <vt:lpstr>Experimental settings</vt:lpstr>
      <vt:lpstr>Results</vt:lpstr>
      <vt:lpstr>Results</vt:lpstr>
      <vt:lpstr>Results</vt:lpstr>
      <vt:lpstr>Example</vt:lpstr>
      <vt:lpstr>Conclusions</vt:lpstr>
      <vt:lpstr>References</vt:lpstr>
      <vt:lpstr>PowerPoint Presentation</vt:lpstr>
      <vt:lpstr>Example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every person in every organization:  How Microsoft thinks about intelligence</dc:title>
  <dc:subject>&lt;Speech title here&gt;</dc:subject>
  <dc:creator>Jun Young</dc:creator>
  <cp:keywords>MSTnR, Brand Guidelines, Branding, Visual Identity</cp:keywords>
  <dc:description>Template: Zoey Vong; Zum Communications
Formatting:
Audience Type: Internal</dc:description>
  <cp:lastModifiedBy>Xiong Xiao</cp:lastModifiedBy>
  <cp:revision>556</cp:revision>
  <dcterms:created xsi:type="dcterms:W3CDTF">2016-10-08T05:10:22Z</dcterms:created>
  <dcterms:modified xsi:type="dcterms:W3CDTF">2019-05-13T17:10:47Z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0x010100E41E5049765B5A488DA727EAE9F95B61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Owner">
    <vt:lpwstr>xdh@microsoft.com</vt:lpwstr>
  </property>
  <property fmtid="{D5CDD505-2E9C-101B-9397-08002B2CF9AE}" pid="15" name="MSIP_Label_f42aa342-8706-4288-bd11-ebb85995028c_SetDate">
    <vt:lpwstr>2017-10-25T12:41:13.6076655-07:00</vt:lpwstr>
  </property>
  <property fmtid="{D5CDD505-2E9C-101B-9397-08002B2CF9AE}" pid="16" name="MSIP_Label_f42aa342-8706-4288-bd11-ebb85995028c_Name">
    <vt:lpwstr>General</vt:lpwstr>
  </property>
  <property fmtid="{D5CDD505-2E9C-101B-9397-08002B2CF9AE}" pid="17" name="MSIP_Label_f42aa342-8706-4288-bd11-ebb85995028c_Application">
    <vt:lpwstr>Microsoft Azure Information Protection</vt:lpwstr>
  </property>
  <property fmtid="{D5CDD505-2E9C-101B-9397-08002B2CF9AE}" pid="18" name="MSIP_Label_f42aa342-8706-4288-bd11-ebb85995028c_Extended_MSFT_Method">
    <vt:lpwstr>Automatic</vt:lpwstr>
  </property>
  <property fmtid="{D5CDD505-2E9C-101B-9397-08002B2CF9AE}" pid="19" name="Sensitivity">
    <vt:lpwstr>General</vt:lpwstr>
  </property>
</Properties>
</file>