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image" Target="../media/image25.wmf"/><Relationship Id="rId4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36DE3-E57A-456F-AE6F-46CFC551B621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07E49-50DA-4866-B55B-8EDB872C3C2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241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EA0A26-B253-4D39-A113-302B78FCC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381D4D3-C9EA-4774-B7AA-C87B671BD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63FC15E-8A09-486F-8A78-B1908FE8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996CA9D-34A1-4601-B43B-D52173DEC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9FF56F4-3026-4B26-B108-ABD3D1D7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53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F32AC2-61F8-4F14-8C72-2DBE2B77A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2F33D48-7713-45DC-BD9D-82C63ECF3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5CB320-06C6-44A1-B0D9-437BC6F0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C367993-825B-4C70-87E5-F15916D50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EEFB1F-B441-4CE3-9CFC-7B06D9D2F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465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DF236F-54A8-4430-B0E2-7C4E59DD88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EBCFFC-FA2C-4F33-88BB-323CE6C76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F3605F-1EFE-4B83-9658-4F1ADFEC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30A98E6-1299-4554-B156-FDAA6156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E26F79-59D3-44AB-BD73-D99932321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384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EC3AF6-D60E-4521-B421-80B499554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5709CF9-11F1-465F-A7F3-B0ED621D3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EF318C-5068-4B4D-8D69-D0443659A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D38744-BF0F-493F-8ECA-E20340A96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131F1A1-6B40-4DE2-84B8-A4F704FC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53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A616865-9EC1-42E5-BC6D-788F018C9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C337B0A-6118-4D3E-806C-C665B5E72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418118-BF66-47DF-B229-3CCE8D402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0D393E1-F970-4F46-9CBD-4160F6793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70D999-6ED5-4485-B98B-FA878F6A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696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ABEA51-037F-45D6-B356-D9DEAC63D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B817504-D265-4BBC-B685-FCBEFBE8CF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8E3B6F-36FB-4EF3-BC36-0FBF6BD3FD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1D21A38-9452-4FA4-95BA-4B15ABC0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D1D104-2719-49DC-BA68-B07AB591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8BA209-0DF8-4D2E-AEB7-E9B94DC0D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914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8C7DEC-E38C-4AFD-BC3A-538A6B8BA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92B1072-9280-4FB6-A1FC-6669E1BDF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3171983-4C84-4555-9949-8C5F9C0F7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E64264-5964-4E64-BB4B-AD29AF06E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3A926DE-C2C4-439B-AC9C-5D938D2AF5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E49644E-A94E-4396-B531-485E4FF4E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8EF05F6-0586-4192-9558-6AFFF46A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CB6DD87-D8EC-43BF-89DD-0C056ABF3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66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A19B78-8DDE-4CD8-86AC-F80022C94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06F97F3-9A36-4DC6-8DCB-B99F4BB51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C8E155A-E67D-41E1-9C48-E4DA6F703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AB94CC-1002-43E7-889D-D49429A84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3870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ABE9293-8826-44BC-8375-E4882588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97E59CD-2D6D-4693-809F-51F36D1D9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CC26158-A91E-438D-B447-CDB251C43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518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F4A9D1-8D32-4ACC-BD1A-53DDB587E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247A0B8-AF27-4B63-9A55-81414495EE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9564E28-9496-4BDB-9715-2FFC10042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82546D-0144-4C8C-91EB-B71D37B75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D49C67-9B24-4B10-A32D-049C1CC6B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9CC9CD-158C-4771-974F-5CD5D8093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81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BCB2AB-C5EC-4308-8B1E-901B32B03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FA88206-1BFF-4964-B071-75D375EEE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2683842-A721-4F92-989E-8B7408D05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0600829-FF3F-4D37-9384-F09C423C8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0AF6E53-8495-450D-9578-52FCBD74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5CB728-3A2A-4CEF-B440-B795C6BC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21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9F962BBD-A145-45A5-9FBD-E2581B740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642FEF2-0B0C-4B7D-8A88-F58744731F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E69070D-1D43-4A35-8A52-95702DBE7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4E559-6F44-4112-92D8-59F9BEC345A6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F1B4EC-2988-4B57-832A-8C401F02FA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770B29-FA0E-470E-BDFB-EA07FEEAE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5824-095F-4C87-B47D-1B64C570DD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626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13.wmf"/><Relationship Id="rId3" Type="http://schemas.openxmlformats.org/officeDocument/2006/relationships/image" Target="../media/image14.png"/><Relationship Id="rId7" Type="http://schemas.openxmlformats.org/officeDocument/2006/relationships/image" Target="../media/image10.wmf"/><Relationship Id="rId12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12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2.wmf"/><Relationship Id="rId3" Type="http://schemas.openxmlformats.org/officeDocument/2006/relationships/image" Target="../media/image24.png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emf"/><Relationship Id="rId11" Type="http://schemas.openxmlformats.org/officeDocument/2006/relationships/image" Target="../media/image29.png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8.e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82CEB69E-A2D1-4A58-9FAF-4070C2077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9" b="99760" l="3118" r="98082">
                        <a14:foregroundMark x1="29736" y1="12470" x2="17266" y2="37890"/>
                        <a14:foregroundMark x1="17266" y1="37890" x2="6954" y2="25180"/>
                        <a14:foregroundMark x1="6954" y1="25180" x2="8873" y2="14388"/>
                        <a14:foregroundMark x1="8873" y1="14388" x2="18945" y2="13669"/>
                        <a14:foregroundMark x1="18945" y1="13669" x2="29976" y2="17266"/>
                        <a14:foregroundMark x1="29976" y1="17266" x2="30216" y2="32854"/>
                        <a14:foregroundMark x1="30216" y1="32854" x2="14868" y2="49880"/>
                        <a14:foregroundMark x1="14868" y1="49880" x2="2878" y2="53237"/>
                        <a14:foregroundMark x1="2878" y1="53237" x2="3118" y2="38369"/>
                        <a14:foregroundMark x1="3118" y1="38369" x2="25420" y2="19664"/>
                        <a14:foregroundMark x1="25420" y1="19664" x2="29736" y2="31894"/>
                        <a14:foregroundMark x1="29736" y1="31894" x2="17986" y2="44125"/>
                        <a14:foregroundMark x1="17986" y1="44125" x2="11511" y2="29976"/>
                        <a14:foregroundMark x1="11511" y1="29976" x2="21583" y2="15108"/>
                        <a14:foregroundMark x1="21583" y1="15108" x2="24700" y2="28297"/>
                        <a14:foregroundMark x1="24700" y1="28297" x2="19185" y2="35731"/>
                        <a14:foregroundMark x1="23741" y1="82014" x2="73141" y2="85372"/>
                        <a14:foregroundMark x1="73141" y1="85372" x2="92566" y2="82734"/>
                        <a14:foregroundMark x1="92566" y1="82734" x2="83213" y2="80336"/>
                        <a14:foregroundMark x1="83213" y1="80336" x2="48441" y2="84892"/>
                        <a14:foregroundMark x1="48441" y1="84892" x2="66667" y2="69305"/>
                        <a14:foregroundMark x1="66667" y1="69305" x2="94484" y2="57554"/>
                        <a14:foregroundMark x1="94484" y1="57554" x2="74820" y2="72902"/>
                        <a14:foregroundMark x1="74820" y1="72902" x2="46043" y2="79376"/>
                        <a14:foregroundMark x1="46043" y1="79376" x2="41247" y2="63789"/>
                        <a14:foregroundMark x1="41247" y1="63789" x2="56595" y2="26139"/>
                        <a14:foregroundMark x1="56595" y1="26139" x2="68345" y2="32614"/>
                        <a14:foregroundMark x1="68345" y1="32614" x2="45803" y2="35731"/>
                        <a14:foregroundMark x1="45803" y1="35731" x2="28537" y2="26379"/>
                        <a14:foregroundMark x1="28537" y1="26379" x2="23022" y2="16307"/>
                        <a14:foregroundMark x1="23022" y1="16307" x2="40767" y2="11751"/>
                        <a14:foregroundMark x1="40767" y1="11751" x2="56595" y2="11990"/>
                        <a14:foregroundMark x1="56595" y1="11990" x2="39089" y2="25659"/>
                        <a14:foregroundMark x1="39089" y1="25659" x2="20863" y2="24221"/>
                        <a14:foregroundMark x1="20863" y1="24221" x2="23261" y2="7914"/>
                        <a14:foregroundMark x1="23261" y1="7914" x2="42926" y2="2878"/>
                        <a14:foregroundMark x1="42926" y1="2878" x2="57554" y2="4317"/>
                        <a14:foregroundMark x1="57554" y1="4317" x2="46043" y2="16547"/>
                        <a14:foregroundMark x1="46043" y1="16547" x2="31175" y2="17506"/>
                        <a14:foregroundMark x1="31175" y1="17506" x2="67146" y2="11990"/>
                        <a14:foregroundMark x1="67146" y1="11990" x2="24940" y2="14388"/>
                        <a14:foregroundMark x1="24940" y1="14388" x2="55875" y2="5036"/>
                        <a14:foregroundMark x1="55875" y1="5036" x2="69544" y2="7194"/>
                        <a14:foregroundMark x1="69544" y1="7194" x2="36691" y2="11511"/>
                        <a14:foregroundMark x1="36691" y1="11511" x2="64269" y2="7914"/>
                        <a14:foregroundMark x1="64269" y1="7914" x2="38849" y2="13189"/>
                        <a14:foregroundMark x1="4556" y1="51559" x2="28297" y2="87530"/>
                        <a14:foregroundMark x1="28297" y1="87530" x2="32134" y2="90647"/>
                        <a14:foregroundMark x1="9113" y1="56595" x2="35971" y2="89688"/>
                        <a14:foregroundMark x1="36691" y1="90647" x2="62110" y2="86571"/>
                        <a14:foregroundMark x1="62110" y1="86571" x2="76019" y2="87050"/>
                        <a14:foregroundMark x1="43885" y1="92326" x2="75300" y2="89928"/>
                        <a14:foregroundMark x1="40767" y1="93285" x2="58034" y2="92806"/>
                        <a14:foregroundMark x1="58034" y1="92806" x2="67386" y2="90168"/>
                        <a14:foregroundMark x1="42926" y1="58273" x2="59952" y2="59472"/>
                        <a14:foregroundMark x1="59952" y1="59472" x2="65947" y2="61871"/>
                        <a14:foregroundMark x1="32854" y1="4556" x2="51079" y2="2158"/>
                        <a14:foregroundMark x1="51079" y1="2158" x2="61391" y2="2398"/>
                        <a14:foregroundMark x1="88489" y1="20624" x2="98082" y2="63309"/>
                        <a14:foregroundMark x1="98082" y1="63309" x2="98082" y2="63549"/>
                        <a14:foregroundMark x1="97842" y1="64508" x2="78417" y2="94005"/>
                        <a14:foregroundMark x1="62590" y1="36691" x2="47962" y2="63789"/>
                        <a14:foregroundMark x1="63549" y1="39089" x2="59233" y2="58273"/>
                        <a14:foregroundMark x1="50839" y1="88969" x2="49161" y2="98321"/>
                        <a14:foregroundMark x1="41487" y1="91607" x2="44365" y2="99760"/>
                        <a14:foregroundMark x1="30935" y1="35252" x2="28297" y2="53237"/>
                        <a14:foregroundMark x1="41247" y1="40288" x2="39808" y2="50120"/>
                        <a14:foregroundMark x1="39808" y1="50120" x2="39568" y2="51079"/>
                        <a14:foregroundMark x1="38369" y1="40288" x2="33333" y2="52038"/>
                        <a14:foregroundMark x1="29257" y1="40528" x2="28537" y2="53237"/>
                        <a14:foregroundMark x1="38849" y1="41487" x2="37170" y2="49400"/>
                        <a14:foregroundMark x1="51799" y1="36930" x2="50839" y2="46283"/>
                        <a14:foregroundMark x1="78657" y1="41966" x2="70264" y2="45803"/>
                        <a14:foregroundMark x1="30935" y1="40048" x2="28297" y2="47722"/>
                        <a14:foregroundMark x1="30695" y1="41007" x2="25420" y2="48681"/>
                        <a14:backgroundMark x1="5276" y1="88729" x2="13909" y2="94245"/>
                        <a14:backgroundMark x1="13909" y1="94245" x2="23261" y2="95923"/>
                        <a14:backgroundMark x1="6235" y1="89209" x2="14388" y2="97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367" y="126207"/>
            <a:ext cx="788194" cy="78819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1D8DBD-33D7-4FE7-B9BE-7543E9C5E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64" y="126206"/>
            <a:ext cx="884771" cy="78819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FE43980-1C57-4CDC-AFFD-8074BBBD6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4290"/>
            <a:ext cx="9144000" cy="2387600"/>
          </a:xfrm>
        </p:spPr>
        <p:txBody>
          <a:bodyPr/>
          <a:lstStyle/>
          <a:p>
            <a:r>
              <a:rPr lang="en-US" altLang="zh-CN" dirty="0"/>
              <a:t>High Order Intra Prediction for Future Video Coding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5A0894F-30EC-48F5-B380-34C2B61A9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2327" y="3638982"/>
            <a:ext cx="9587345" cy="2022907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Kai Lin, Jiaqi Zhang, Junru Li, Chuanmin Jia and Wen Gao</a:t>
            </a:r>
          </a:p>
          <a:p>
            <a:endParaRPr lang="en-US" altLang="zh-CN" dirty="0"/>
          </a:p>
          <a:p>
            <a:r>
              <a:rPr lang="en-US" altLang="zh-CN" dirty="0"/>
              <a:t>Peking University,</a:t>
            </a:r>
          </a:p>
          <a:p>
            <a:r>
              <a:rPr lang="en-US" altLang="zh-CN" dirty="0"/>
              <a:t>University of Chinese Academy of Sciences,</a:t>
            </a:r>
          </a:p>
          <a:p>
            <a:r>
              <a:rPr lang="en-US" altLang="zh-CN" dirty="0"/>
              <a:t>Peng Cheng Laboratory.</a:t>
            </a:r>
          </a:p>
          <a:p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A2CEF3EB-DA44-49F4-B05D-AF4788F857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61" b="91148" l="6230" r="91967">
                        <a14:foregroundMark x1="51475" y1="40328" x2="63607" y2="41148"/>
                        <a14:foregroundMark x1="53770" y1="37869" x2="55246" y2="68525"/>
                        <a14:foregroundMark x1="54426" y1="41639" x2="54426" y2="70656"/>
                        <a14:foregroundMark x1="48852" y1="35738" x2="48361" y2="76230"/>
                        <a14:foregroundMark x1="48689" y1="34426" x2="47541" y2="76885"/>
                        <a14:foregroundMark x1="43115" y1="26393" x2="38689" y2="75246"/>
                        <a14:foregroundMark x1="40492" y1="29344" x2="39344" y2="74262"/>
                        <a14:foregroundMark x1="43279" y1="31967" x2="42295" y2="71311"/>
                        <a14:foregroundMark x1="45574" y1="28197" x2="38197" y2="72951"/>
                        <a14:foregroundMark x1="38197" y1="72951" x2="34754" y2="28689"/>
                        <a14:foregroundMark x1="34754" y1="28689" x2="26885" y2="40164"/>
                        <a14:foregroundMark x1="48361" y1="27049" x2="24098" y2="74590"/>
                        <a14:foregroundMark x1="24098" y1="74590" x2="31311" y2="27705"/>
                        <a14:foregroundMark x1="31311" y1="27705" x2="25082" y2="63279"/>
                        <a14:foregroundMark x1="33279" y1="31803" x2="25574" y2="75574"/>
                        <a14:foregroundMark x1="25574" y1="75574" x2="28033" y2="73115"/>
                        <a14:foregroundMark x1="28852" y1="27705" x2="18197" y2="75738"/>
                        <a14:foregroundMark x1="18197" y1="75738" x2="18689" y2="74262"/>
                        <a14:foregroundMark x1="29344" y1="29344" x2="18197" y2="73770"/>
                        <a14:foregroundMark x1="19344" y1="28852" x2="12787" y2="61148"/>
                        <a14:foregroundMark x1="23934" y1="29508" x2="15410" y2="68852"/>
                        <a14:foregroundMark x1="18033" y1="35082" x2="13279" y2="65410"/>
                        <a14:foregroundMark x1="16066" y1="35738" x2="10656" y2="64754"/>
                        <a14:foregroundMark x1="15246" y1="33443" x2="10656" y2="59508"/>
                        <a14:foregroundMark x1="17541" y1="30000" x2="30492" y2="75902"/>
                        <a14:foregroundMark x1="30492" y1="75902" x2="59672" y2="41311"/>
                        <a14:foregroundMark x1="59672" y1="41311" x2="25410" y2="69344"/>
                        <a14:foregroundMark x1="25410" y1="69344" x2="64754" y2="48361"/>
                        <a14:foregroundMark x1="64754" y1="48361" x2="35246" y2="65574"/>
                        <a14:foregroundMark x1="54098" y1="41475" x2="20984" y2="71639"/>
                        <a14:foregroundMark x1="20984" y1="71639" x2="64098" y2="39672"/>
                        <a14:foregroundMark x1="64098" y1="39672" x2="22951" y2="65738"/>
                        <a14:foregroundMark x1="22951" y1="65738" x2="61148" y2="22459"/>
                        <a14:foregroundMark x1="61148" y1="22459" x2="9344" y2="44262"/>
                        <a14:foregroundMark x1="9344" y1="44262" x2="56066" y2="19180"/>
                        <a14:foregroundMark x1="56066" y1="19180" x2="17541" y2="47869"/>
                        <a14:foregroundMark x1="17541" y1="47869" x2="56066" y2="21148"/>
                        <a14:foregroundMark x1="56066" y1="21148" x2="11803" y2="46721"/>
                        <a14:foregroundMark x1="11803" y1="46721" x2="47869" y2="20328"/>
                        <a14:foregroundMark x1="47869" y1="20328" x2="50984" y2="30492"/>
                        <a14:foregroundMark x1="55902" y1="26230" x2="17541" y2="53115"/>
                        <a14:foregroundMark x1="17541" y1="53115" x2="50328" y2="17049"/>
                        <a14:foregroundMark x1="50328" y1="17049" x2="10656" y2="40164"/>
                        <a14:foregroundMark x1="10656" y1="40164" x2="49344" y2="16230"/>
                        <a14:foregroundMark x1="49344" y1="16230" x2="20328" y2="53770"/>
                        <a14:foregroundMark x1="20328" y1="53770" x2="66885" y2="54754"/>
                        <a14:foregroundMark x1="66885" y1="54754" x2="19180" y2="63279"/>
                        <a14:foregroundMark x1="19180" y1="63279" x2="71639" y2="40164"/>
                        <a14:foregroundMark x1="71639" y1="40164" x2="26393" y2="66393"/>
                        <a14:foregroundMark x1="26393" y1="66393" x2="43934" y2="64098"/>
                        <a14:foregroundMark x1="23607" y1="30820" x2="48852" y2="77705"/>
                        <a14:foregroundMark x1="39672" y1="27541" x2="60492" y2="71639"/>
                        <a14:foregroundMark x1="60492" y1="71639" x2="62295" y2="71967"/>
                        <a14:foregroundMark x1="63607" y1="34098" x2="64098" y2="76557"/>
                        <a14:foregroundMark x1="66721" y1="43443" x2="49508" y2="80984"/>
                        <a14:foregroundMark x1="69508" y1="44426" x2="60000" y2="82787"/>
                        <a14:foregroundMark x1="72623" y1="46885" x2="63770" y2="77705"/>
                        <a14:foregroundMark x1="75738" y1="42131" x2="60984" y2="84426"/>
                        <a14:foregroundMark x1="60984" y1="84426" x2="61311" y2="83279"/>
                        <a14:foregroundMark x1="78361" y1="44426" x2="59836" y2="80984"/>
                        <a14:foregroundMark x1="79836" y1="52131" x2="53934" y2="88033"/>
                        <a14:foregroundMark x1="85082" y1="49344" x2="60328" y2="83934"/>
                        <a14:foregroundMark x1="78033" y1="68197" x2="62131" y2="83443"/>
                        <a14:foregroundMark x1="81639" y1="59508" x2="80984" y2="55246"/>
                        <a14:foregroundMark x1="80164" y1="58361" x2="62787" y2="84098"/>
                        <a14:foregroundMark x1="73934" y1="54918" x2="66393" y2="80984"/>
                        <a14:foregroundMark x1="86230" y1="50656" x2="64262" y2="83607"/>
                        <a14:foregroundMark x1="84754" y1="55902" x2="64918" y2="86557"/>
                        <a14:foregroundMark x1="84918" y1="58361" x2="66885" y2="83443"/>
                        <a14:foregroundMark x1="85574" y1="58361" x2="64754" y2="85902"/>
                        <a14:foregroundMark x1="84918" y1="61148" x2="64262" y2="86885"/>
                        <a14:foregroundMark x1="86066" y1="63279" x2="59836" y2="91967"/>
                        <a14:foregroundMark x1="37869" y1="18033" x2="12787" y2="54754"/>
                        <a14:foregroundMark x1="12787" y1="54754" x2="12295" y2="57213"/>
                        <a14:foregroundMark x1="29672" y1="19836" x2="10328" y2="50492"/>
                        <a14:foregroundMark x1="28689" y1="17705" x2="6885" y2="47541"/>
                        <a14:foregroundMark x1="28033" y1="17213" x2="10164" y2="41475"/>
                        <a14:foregroundMark x1="40000" y1="11311" x2="13934" y2="31803"/>
                        <a14:foregroundMark x1="40328" y1="15738" x2="15410" y2="29344"/>
                        <a14:foregroundMark x1="39344" y1="13279" x2="14262" y2="29344"/>
                        <a14:foregroundMark x1="44918" y1="10164" x2="16557" y2="27049"/>
                        <a14:foregroundMark x1="51967" y1="10164" x2="19672" y2="22951"/>
                        <a14:foregroundMark x1="43115" y1="13115" x2="16721" y2="23607"/>
                        <a14:foregroundMark x1="48852" y1="13115" x2="27049" y2="31148"/>
                        <a14:foregroundMark x1="20492" y1="78852" x2="66393" y2="85902"/>
                        <a14:foregroundMark x1="24590" y1="77213" x2="61803" y2="80984"/>
                        <a14:foregroundMark x1="24262" y1="83934" x2="55410" y2="87541"/>
                        <a14:foregroundMark x1="21967" y1="82951" x2="60328" y2="87869"/>
                        <a14:foregroundMark x1="33607" y1="86885" x2="57705" y2="89180"/>
                        <a14:foregroundMark x1="19672" y1="18689" x2="54754" y2="13934"/>
                        <a14:foregroundMark x1="37049" y1="11475" x2="71148" y2="15082"/>
                        <a14:foregroundMark x1="47049" y1="9508" x2="67541" y2="13279"/>
                        <a14:foregroundMark x1="37377" y1="8689" x2="60492" y2="11803"/>
                        <a14:foregroundMark x1="40984" y1="8361" x2="60328" y2="9508"/>
                        <a14:foregroundMark x1="57049" y1="17377" x2="84262" y2="31311"/>
                        <a14:foregroundMark x1="72131" y1="17377" x2="86230" y2="45410"/>
                        <a14:foregroundMark x1="71475" y1="21148" x2="84754" y2="47869"/>
                        <a14:foregroundMark x1="76557" y1="18361" x2="85574" y2="46557"/>
                        <a14:foregroundMark x1="91967" y1="44426" x2="91148" y2="55574"/>
                        <a14:foregroundMark x1="57049" y1="19344" x2="81148" y2="54098"/>
                        <a14:foregroundMark x1="59016" y1="20492" x2="80492" y2="39180"/>
                        <a14:foregroundMark x1="59344" y1="20000" x2="79672" y2="375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745" y="126206"/>
            <a:ext cx="788194" cy="788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909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0FDA230-E3E1-4949-84AC-8C6FD0218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12" y="1925103"/>
            <a:ext cx="5809524" cy="41523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98A3C08-EEE3-4B2F-8192-C175974C89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1654" y="1825624"/>
            <a:ext cx="6695238" cy="3085714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CE0F88EA-B213-447B-81E5-C6068D19F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Results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6500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E1C633A9-2005-4BEA-BFA4-C0494B0B1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809" y="4204494"/>
            <a:ext cx="6352381" cy="207619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E4403F2-1378-461F-9327-6E1C563FE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428" y="1129699"/>
            <a:ext cx="4028571" cy="21238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21FE142-02D7-457B-9F37-CDDF251797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5700" y="761106"/>
            <a:ext cx="3706090" cy="286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5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9283C97E-4A46-4A96-9A7F-CB9EBFFA611B}"/>
              </a:ext>
            </a:extLst>
          </p:cNvPr>
          <p:cNvSpPr txBox="1"/>
          <p:nvPr/>
        </p:nvSpPr>
        <p:spPr>
          <a:xfrm>
            <a:off x="4248727" y="2828835"/>
            <a:ext cx="7139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CN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50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607745-B268-4A66-A55C-318778965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4DED44-6B42-46FC-8C39-340E6B4973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</a:p>
          <a:p>
            <a:r>
              <a:rPr lang="en-US" altLang="zh-CN" dirty="0"/>
              <a:t>The Proposed Method</a:t>
            </a:r>
          </a:p>
          <a:p>
            <a:r>
              <a:rPr lang="en-US" altLang="zh-CN" dirty="0"/>
              <a:t>Experimental Results</a:t>
            </a:r>
          </a:p>
          <a:p>
            <a:r>
              <a:rPr lang="en-US" altLang="zh-CN" dirty="0"/>
              <a:t>Conclusion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1337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0BED25-9BF3-4296-92CF-AE63C753C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42E5DF2-CF9B-432F-9777-23CC4B7B5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Intra prediction scheme</a:t>
            </a:r>
          </a:p>
          <a:p>
            <a:pPr lvl="1"/>
            <a:r>
              <a:rPr lang="en-US" altLang="zh-CN" dirty="0"/>
              <a:t>The number of intra prediction modes is extended to </a:t>
            </a:r>
            <a:r>
              <a:rPr lang="en-US" altLang="zh-CN" dirty="0">
                <a:solidFill>
                  <a:srgbClr val="FF0000"/>
                </a:solidFill>
              </a:rPr>
              <a:t>67</a:t>
            </a:r>
            <a:r>
              <a:rPr lang="en-US" altLang="zh-CN" dirty="0"/>
              <a:t> from </a:t>
            </a:r>
            <a:r>
              <a:rPr lang="en-US" altLang="zh-CN" dirty="0">
                <a:solidFill>
                  <a:srgbClr val="FF0000"/>
                </a:solidFill>
              </a:rPr>
              <a:t>35</a:t>
            </a:r>
          </a:p>
          <a:p>
            <a:pPr lvl="2"/>
            <a:r>
              <a:rPr lang="en-US" altLang="zh-CN" dirty="0"/>
              <a:t>DC, Planar and other 65 directional modes</a:t>
            </a:r>
          </a:p>
          <a:p>
            <a:pPr lvl="2"/>
            <a:r>
              <a:rPr lang="en-US" altLang="zh-CN" dirty="0"/>
              <a:t>Stronger ability to approximate linear texture </a:t>
            </a:r>
          </a:p>
          <a:p>
            <a:pPr lvl="1"/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1FD7E0E-C159-4239-82C2-9CE4F60106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698" y="3409950"/>
            <a:ext cx="2272977" cy="227297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6AFA0A9D-6873-4E4A-AAE6-95A73B1F64A4}"/>
              </a:ext>
            </a:extLst>
          </p:cNvPr>
          <p:cNvSpPr txBox="1"/>
          <p:nvPr/>
        </p:nvSpPr>
        <p:spPr>
          <a:xfrm>
            <a:off x="1485900" y="5738078"/>
            <a:ext cx="3703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The distribution of directional modes in VVC, and each corresponds to an angle from -135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en-US" altLang="zh-CN" sz="1600" dirty="0"/>
              <a:t> to 45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zh-CN" altLang="en-US" sz="1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4DED95-3A75-4B12-9671-B8DF8EE0D4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2" y="3408203"/>
            <a:ext cx="1152537" cy="115253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523FAD1-E3FD-4E71-B62A-78796FCBAF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380" y="3400053"/>
            <a:ext cx="1152537" cy="115253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B682295-A72E-415E-A916-22F85FED60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56" y="4784714"/>
            <a:ext cx="1152537" cy="115253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E77066A-4A7A-4719-B64F-022CEF660D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564" y="4784714"/>
            <a:ext cx="1152537" cy="115253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3AA3531-4078-4FF8-9AC6-2BB43942B3F7}"/>
              </a:ext>
            </a:extLst>
          </p:cNvPr>
          <p:cNvSpPr txBox="1"/>
          <p:nvPr/>
        </p:nvSpPr>
        <p:spPr>
          <a:xfrm>
            <a:off x="7167365" y="4209511"/>
            <a:ext cx="385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547908A-F0A4-4C40-9842-7F80B69F43A3}"/>
              </a:ext>
            </a:extLst>
          </p:cNvPr>
          <p:cNvSpPr txBox="1"/>
          <p:nvPr/>
        </p:nvSpPr>
        <p:spPr>
          <a:xfrm>
            <a:off x="8773317" y="4229629"/>
            <a:ext cx="52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(66)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D9BC210-9C7F-4C29-8619-B1C599B80228}"/>
              </a:ext>
            </a:extLst>
          </p:cNvPr>
          <p:cNvSpPr txBox="1"/>
          <p:nvPr/>
        </p:nvSpPr>
        <p:spPr>
          <a:xfrm>
            <a:off x="7150727" y="5600675"/>
            <a:ext cx="52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(18)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BFE814A-EE04-4DCE-870A-CA5CF5D0BD4B}"/>
              </a:ext>
            </a:extLst>
          </p:cNvPr>
          <p:cNvSpPr txBox="1"/>
          <p:nvPr/>
        </p:nvSpPr>
        <p:spPr>
          <a:xfrm>
            <a:off x="8773317" y="5570197"/>
            <a:ext cx="524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(50)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3792FA4-F97C-4F14-B63E-7BFEBF361BB0}"/>
              </a:ext>
            </a:extLst>
          </p:cNvPr>
          <p:cNvSpPr txBox="1"/>
          <p:nvPr/>
        </p:nvSpPr>
        <p:spPr>
          <a:xfrm>
            <a:off x="6302154" y="5937251"/>
            <a:ext cx="3703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Typical patterns generated by the intra modes of 3, 66, 18 and 50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2091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60699A-39EE-4DE3-A3FD-DADF4D232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52B98BD-DCB1-43F4-BEE9-4B8B6AC80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Directional intra prediction modes</a:t>
            </a:r>
          </a:p>
          <a:p>
            <a:pPr lvl="1"/>
            <a:r>
              <a:rPr lang="en-US" altLang="zh-CN" dirty="0"/>
              <a:t>Reference sample array construction</a:t>
            </a:r>
          </a:p>
          <a:p>
            <a:pPr lvl="1"/>
            <a:r>
              <a:rPr lang="en-US" altLang="zh-CN" dirty="0"/>
              <a:t>Extrapolating sample values              from the reference samples along the given mode </a:t>
            </a:r>
          </a:p>
          <a:p>
            <a:pPr lvl="1"/>
            <a:endParaRPr lang="en-US" altLang="zh-CN" dirty="0"/>
          </a:p>
          <a:p>
            <a:pPr lvl="2"/>
            <a:r>
              <a:rPr lang="en-US" altLang="zh-CN" dirty="0"/>
              <a:t>The linear formulation: </a:t>
            </a:r>
          </a:p>
          <a:p>
            <a:pPr lvl="2"/>
            <a:endParaRPr lang="en-US" altLang="zh-CN" dirty="0"/>
          </a:p>
          <a:p>
            <a:pPr lvl="2"/>
            <a:endParaRPr lang="en-US" altLang="zh-CN" dirty="0"/>
          </a:p>
          <a:p>
            <a:pPr lvl="2"/>
            <a:r>
              <a:rPr lang="en-US" altLang="zh-CN" dirty="0"/>
              <a:t>For each pixel located at                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114C325-D20D-424A-8EA2-06B4692C5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338" y="3339267"/>
            <a:ext cx="3117375" cy="3058358"/>
          </a:xfrm>
          <a:prstGeom prst="rect">
            <a:avLst/>
          </a:prstGeom>
        </p:spPr>
      </p:pic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2C696A71-A53C-4AAF-9F7E-F5045907D9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608072"/>
              </p:ext>
            </p:extLst>
          </p:nvPr>
        </p:nvGraphicFramePr>
        <p:xfrm>
          <a:off x="5364508" y="2553494"/>
          <a:ext cx="986729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571320" imgH="203040" progId="Equation.DSMT4">
                  <p:embed/>
                </p:oleObj>
              </mc:Choice>
              <mc:Fallback>
                <p:oleObj name="Equation" r:id="rId4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64508" y="2553494"/>
                        <a:ext cx="986729" cy="350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>
            <a:extLst>
              <a:ext uri="{FF2B5EF4-FFF2-40B4-BE49-F238E27FC236}">
                <a16:creationId xmlns:a16="http://schemas.microsoft.com/office/drawing/2014/main" id="{CD1B7244-7381-4A86-B143-79D101BA2A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484485"/>
              </p:ext>
            </p:extLst>
          </p:nvPr>
        </p:nvGraphicFramePr>
        <p:xfrm>
          <a:off x="3725451" y="2959101"/>
          <a:ext cx="265524" cy="265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6" imgW="139680" imgH="139680" progId="Equation.DSMT4">
                  <p:embed/>
                </p:oleObj>
              </mc:Choice>
              <mc:Fallback>
                <p:oleObj name="Equation" r:id="rId6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725451" y="2959101"/>
                        <a:ext cx="265524" cy="265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6861B94F-5377-4BBC-A629-3ECC0CB13C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050986"/>
              </p:ext>
            </p:extLst>
          </p:nvPr>
        </p:nvGraphicFramePr>
        <p:xfrm>
          <a:off x="3475302" y="4132416"/>
          <a:ext cx="1588587" cy="33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8" imgW="914400" imgH="190440" progId="Equation.DSMT4">
                  <p:embed/>
                </p:oleObj>
              </mc:Choice>
              <mc:Fallback>
                <p:oleObj name="Equation" r:id="rId8" imgW="9144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475302" y="4132416"/>
                        <a:ext cx="1588587" cy="330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CC2503F8-0582-4D34-A4E1-03053F44DA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2065441"/>
              </p:ext>
            </p:extLst>
          </p:nvPr>
        </p:nvGraphicFramePr>
        <p:xfrm>
          <a:off x="4831675" y="4693028"/>
          <a:ext cx="986726" cy="350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0" imgW="571320" imgH="203040" progId="Equation.DSMT4">
                  <p:embed/>
                </p:oleObj>
              </mc:Choice>
              <mc:Fallback>
                <p:oleObj name="Equation" r:id="rId10" imgW="5713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831675" y="4693028"/>
                        <a:ext cx="986726" cy="350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E134734-BA60-4C51-8C02-39ED11582A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975119"/>
              </p:ext>
            </p:extLst>
          </p:nvPr>
        </p:nvGraphicFramePr>
        <p:xfrm>
          <a:off x="3507734" y="5192109"/>
          <a:ext cx="1732253" cy="350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12" imgW="1002960" imgH="203040" progId="Equation.DSMT4">
                  <p:embed/>
                </p:oleObj>
              </mc:Choice>
              <mc:Fallback>
                <p:oleObj name="Equation" r:id="rId12" imgW="1002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507734" y="5192109"/>
                        <a:ext cx="1732253" cy="3508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4072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56D61EF-195C-4770-BB37-97198D37D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Introduction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4C92E5-914E-4C73-AB0B-5738B42E0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4681537"/>
          </a:xfrm>
        </p:spPr>
        <p:txBody>
          <a:bodyPr/>
          <a:lstStyle/>
          <a:p>
            <a:r>
              <a:rPr lang="en-US" altLang="zh-CN" dirty="0"/>
              <a:t>Limitation</a:t>
            </a:r>
          </a:p>
          <a:p>
            <a:pPr lvl="1"/>
            <a:r>
              <a:rPr lang="en-US" altLang="zh-CN" dirty="0"/>
              <a:t>The present predictor cannot provide high fidelity patterns with curved edges</a:t>
            </a: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marL="457200" lvl="1" indent="0">
              <a:buNone/>
            </a:pPr>
            <a:endParaRPr lang="en-US" altLang="zh-CN" dirty="0"/>
          </a:p>
          <a:p>
            <a:pPr lvl="1"/>
            <a:r>
              <a:rPr lang="en-US" altLang="zh-CN" dirty="0"/>
              <a:t>Towards the next generation video coding standard</a:t>
            </a:r>
          </a:p>
          <a:p>
            <a:pPr lvl="2"/>
            <a:r>
              <a:rPr lang="en-US" altLang="zh-CN" dirty="0"/>
              <a:t>HEVC: 35 directional modes (per 5.1° )</a:t>
            </a:r>
          </a:p>
          <a:p>
            <a:pPr lvl="2"/>
            <a:r>
              <a:rPr lang="en-US" altLang="zh-CN" dirty="0"/>
              <a:t>VVC: 65 direction modes (per 2.7°)</a:t>
            </a:r>
          </a:p>
          <a:p>
            <a:pPr marL="914400" lvl="2" indent="0">
              <a:buNone/>
            </a:pPr>
            <a:endParaRPr lang="en-US" altLang="zh-CN" dirty="0"/>
          </a:p>
          <a:p>
            <a:pPr lvl="2"/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7425934-AACD-45D0-B407-259BC6BAA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9883" y="3163365"/>
            <a:ext cx="912083" cy="91208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0F55ED9-51A3-4609-9D19-4D0CC2BEB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017" y="3143615"/>
            <a:ext cx="912083" cy="91208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DC39091-DFD4-46CB-9680-9A2AEDB83308}"/>
              </a:ext>
            </a:extLst>
          </p:cNvPr>
          <p:cNvSpPr txBox="1"/>
          <p:nvPr/>
        </p:nvSpPr>
        <p:spPr>
          <a:xfrm>
            <a:off x="5890891" y="4218491"/>
            <a:ext cx="1536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Deep coding unit partition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BA0F495-A72A-4514-873D-9050F2CC3356}"/>
              </a:ext>
            </a:extLst>
          </p:cNvPr>
          <p:cNvSpPr txBox="1"/>
          <p:nvPr/>
        </p:nvSpPr>
        <p:spPr>
          <a:xfrm>
            <a:off x="7511132" y="4218491"/>
            <a:ext cx="32521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/>
              <a:t>Approximating the curved patterns by multiple directional modes</a:t>
            </a:r>
            <a:endParaRPr lang="zh-CN" altLang="en-US" sz="16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916B285-EF61-4D61-ABD2-36D07BD111A3}"/>
              </a:ext>
            </a:extLst>
          </p:cNvPr>
          <p:cNvSpPr/>
          <p:nvPr/>
        </p:nvSpPr>
        <p:spPr bwMode="auto">
          <a:xfrm>
            <a:off x="6096000" y="3072694"/>
            <a:ext cx="3476625" cy="1105272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CD21A617-75FD-48D4-9C68-B126C9304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374" y="2947658"/>
            <a:ext cx="2328730" cy="1343498"/>
          </a:xfrm>
          <a:prstGeom prst="rect">
            <a:avLst/>
          </a:prstGeom>
        </p:spPr>
      </p:pic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ACAF777-0812-45F8-A874-F1C823941E7F}"/>
              </a:ext>
            </a:extLst>
          </p:cNvPr>
          <p:cNvCxnSpPr>
            <a:cxnSpLocks/>
            <a:endCxn id="8" idx="1"/>
          </p:cNvCxnSpPr>
          <p:nvPr/>
        </p:nvCxnSpPr>
        <p:spPr bwMode="auto">
          <a:xfrm>
            <a:off x="2514600" y="3162300"/>
            <a:ext cx="3581400" cy="46303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206971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FEC29A-3D19-49BB-9CD6-B82F7E2FA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High-Order Intra Prediction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89891D-A022-42A3-9896-4F561FBCA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A quadratic function by two intra prediction modes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1F14836-25D5-4029-BDA0-287B9787C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970" y="2535388"/>
            <a:ext cx="3447885" cy="3671737"/>
          </a:xfrm>
          <a:prstGeom prst="rect">
            <a:avLst/>
          </a:prstGeom>
          <a:ln>
            <a:noFill/>
            <a:prstDash val="dash"/>
          </a:ln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418111FA-115D-412F-A676-7C199D532AF6}"/>
              </a:ext>
            </a:extLst>
          </p:cNvPr>
          <p:cNvSpPr/>
          <p:nvPr/>
        </p:nvSpPr>
        <p:spPr bwMode="auto">
          <a:xfrm>
            <a:off x="4797035" y="4237930"/>
            <a:ext cx="620590" cy="266651"/>
          </a:xfrm>
          <a:prstGeom prst="rightArrow">
            <a:avLst/>
          </a:prstGeom>
          <a:noFill/>
          <a:ln w="9525" cap="flat" cmpd="sng" algn="ctr">
            <a:solidFill>
              <a:schemeClr val="accent5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1" i="1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宋体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245F1A3F-45E2-448F-AF47-7D5105E0F3F6}"/>
              </a:ext>
            </a:extLst>
          </p:cNvPr>
          <p:cNvSpPr txBox="1"/>
          <p:nvPr/>
        </p:nvSpPr>
        <p:spPr>
          <a:xfrm>
            <a:off x="5934075" y="2962274"/>
            <a:ext cx="5191125" cy="309600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dirty="0"/>
              <a:t>For vertical modes:</a:t>
            </a:r>
          </a:p>
          <a:p>
            <a:r>
              <a:rPr lang="en-US" altLang="zh-CN" dirty="0"/>
              <a:t>	</a:t>
            </a:r>
          </a:p>
          <a:p>
            <a:r>
              <a:rPr lang="en-US" altLang="zh-CN" dirty="0"/>
              <a:t>    is the quadratic function with respect to </a:t>
            </a:r>
          </a:p>
          <a:p>
            <a:endParaRPr lang="en-US" altLang="zh-CN" dirty="0"/>
          </a:p>
          <a:p>
            <a:endParaRPr lang="en-US" altLang="zh-CN" dirty="0"/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Passing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The intra mode corresponding to angle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en-US" altLang="zh-CN" dirty="0"/>
              <a:t>The other mode with angle   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dirty="0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F1DB075C-49A2-429D-9A5F-B70FCB0529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24380"/>
              </p:ext>
            </p:extLst>
          </p:nvPr>
        </p:nvGraphicFramePr>
        <p:xfrm>
          <a:off x="7488524" y="3866357"/>
          <a:ext cx="1617376" cy="38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" name="Equation" r:id="rId4" imgW="914400" imgH="215640" progId="Equation.DSMT4">
                  <p:embed/>
                </p:oleObj>
              </mc:Choice>
              <mc:Fallback>
                <p:oleObj name="Equation" r:id="rId4" imgW="9144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488524" y="3866357"/>
                        <a:ext cx="1617376" cy="381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>
            <a:extLst>
              <a:ext uri="{FF2B5EF4-FFF2-40B4-BE49-F238E27FC236}">
                <a16:creationId xmlns:a16="http://schemas.microsoft.com/office/drawing/2014/main" id="{3499C09D-F64E-4D1F-9EF7-570C9AA4DF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5656346"/>
              </p:ext>
            </p:extLst>
          </p:nvPr>
        </p:nvGraphicFramePr>
        <p:xfrm>
          <a:off x="6011068" y="3588015"/>
          <a:ext cx="233363" cy="2592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4" name="Equation" r:id="rId6" imgW="114120" imgH="126720" progId="Equation.DSMT4">
                  <p:embed/>
                </p:oleObj>
              </mc:Choice>
              <mc:Fallback>
                <p:oleObj name="Equation" r:id="rId6" imgW="11412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11068" y="3588015"/>
                        <a:ext cx="233363" cy="2592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69140A03-9A4A-4095-AC07-48C79E5626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873982"/>
              </p:ext>
            </p:extLst>
          </p:nvPr>
        </p:nvGraphicFramePr>
        <p:xfrm>
          <a:off x="10188120" y="3625006"/>
          <a:ext cx="211931" cy="254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5" name="Equation" r:id="rId8" imgW="126720" imgH="152280" progId="Equation.DSMT4">
                  <p:embed/>
                </p:oleObj>
              </mc:Choice>
              <mc:Fallback>
                <p:oleObj name="Equation" r:id="rId8" imgW="1267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88120" y="3625006"/>
                        <a:ext cx="211931" cy="254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对象 12">
            <a:extLst>
              <a:ext uri="{FF2B5EF4-FFF2-40B4-BE49-F238E27FC236}">
                <a16:creationId xmlns:a16="http://schemas.microsoft.com/office/drawing/2014/main" id="{D3E4D42F-3C83-4A50-BB44-226351E7D0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94772"/>
              </p:ext>
            </p:extLst>
          </p:nvPr>
        </p:nvGraphicFramePr>
        <p:xfrm>
          <a:off x="7091305" y="4350703"/>
          <a:ext cx="794437" cy="363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6" name="Equation" r:id="rId10" imgW="444240" imgH="203040" progId="Equation.DSMT4">
                  <p:embed/>
                </p:oleObj>
              </mc:Choice>
              <mc:Fallback>
                <p:oleObj name="Equation" r:id="rId10" imgW="4442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091305" y="4350703"/>
                        <a:ext cx="794437" cy="3631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CAF679BC-61D8-423D-96CD-C16C2B6D9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531918"/>
              </p:ext>
            </p:extLst>
          </p:nvPr>
        </p:nvGraphicFramePr>
        <p:xfrm>
          <a:off x="10199168" y="4713874"/>
          <a:ext cx="219355" cy="219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7" name="Equation" r:id="rId12" imgW="139680" imgH="139680" progId="Equation.DSMT4">
                  <p:embed/>
                </p:oleObj>
              </mc:Choice>
              <mc:Fallback>
                <p:oleObj name="Equation" r:id="rId12" imgW="139680" imgH="1396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199168" y="4713874"/>
                        <a:ext cx="219355" cy="219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extLst>
              <a:ext uri="{FF2B5EF4-FFF2-40B4-BE49-F238E27FC236}">
                <a16:creationId xmlns:a16="http://schemas.microsoft.com/office/drawing/2014/main" id="{7F3D58F9-CD4D-4F39-BA94-0A2EA46F48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059404"/>
              </p:ext>
            </p:extLst>
          </p:nvPr>
        </p:nvGraphicFramePr>
        <p:xfrm>
          <a:off x="9005957" y="4971645"/>
          <a:ext cx="173831" cy="2897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" name="Equation" r:id="rId14" imgW="114120" imgH="190440" progId="Equation.DSMT4">
                  <p:embed/>
                </p:oleObj>
              </mc:Choice>
              <mc:Fallback>
                <p:oleObj name="Equation" r:id="rId14" imgW="1141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05957" y="4971645"/>
                        <a:ext cx="173831" cy="2897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E6207B2-437A-47B1-94BC-0EEE39100FE0}"/>
                  </a:ext>
                </a:extLst>
              </p:cNvPr>
              <p:cNvSpPr/>
              <p:nvPr/>
            </p:nvSpPr>
            <p:spPr>
              <a:xfrm>
                <a:off x="6451939" y="5275513"/>
                <a:ext cx="4336091" cy="6183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𝑡𝑎𝑛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6" name="矩形 15">
                <a:extLst>
                  <a:ext uri="{FF2B5EF4-FFF2-40B4-BE49-F238E27FC236}">
                    <a16:creationId xmlns:a16="http://schemas.microsoft.com/office/drawing/2014/main" id="{BE6207B2-437A-47B1-94BC-0EEE39100F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939" y="5275513"/>
                <a:ext cx="4336091" cy="6183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>
            <a:extLst>
              <a:ext uri="{FF2B5EF4-FFF2-40B4-BE49-F238E27FC236}">
                <a16:creationId xmlns:a16="http://schemas.microsoft.com/office/drawing/2014/main" id="{5D8D78CD-90A6-4712-84B4-EE0B5BDC39B0}"/>
              </a:ext>
            </a:extLst>
          </p:cNvPr>
          <p:cNvSpPr txBox="1"/>
          <p:nvPr/>
        </p:nvSpPr>
        <p:spPr>
          <a:xfrm>
            <a:off x="7488524" y="5275513"/>
            <a:ext cx="1923331" cy="6183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274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54D3B2C-2F60-4745-B10F-AAE1E5507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Integration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F4791A9-01B2-4881-819A-2B429BB306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Find the most appropriate pair-wise intra modes (A, B) </a:t>
            </a:r>
          </a:p>
          <a:p>
            <a:pPr lvl="1"/>
            <a:r>
              <a:rPr lang="en-US" altLang="zh-CN" dirty="0"/>
              <a:t>The optional range:</a:t>
            </a:r>
          </a:p>
          <a:p>
            <a:pPr lvl="2"/>
            <a:r>
              <a:rPr lang="en-US" altLang="zh-CN" dirty="0"/>
              <a:t>If A    </a:t>
            </a:r>
            <a:r>
              <a:rPr lang="en-US" altLang="zh-CN" sz="1800" dirty="0"/>
              <a:t>[35, 66],  then B</a:t>
            </a:r>
            <a:r>
              <a:rPr lang="en-US" altLang="zh-CN" dirty="0"/>
              <a:t>    [35, 66] </a:t>
            </a:r>
            <a:r>
              <a:rPr lang="en-US" altLang="zh-CN" dirty="0">
                <a:solidFill>
                  <a:srgbClr val="FF0000"/>
                </a:solidFill>
              </a:rPr>
              <a:t> (Vertical Modes)</a:t>
            </a:r>
          </a:p>
          <a:p>
            <a:pPr lvl="2"/>
            <a:r>
              <a:rPr lang="en-US" altLang="zh-CN" dirty="0"/>
              <a:t>If A   </a:t>
            </a:r>
            <a:r>
              <a:rPr lang="en-US" altLang="zh-CN" sz="1800" dirty="0"/>
              <a:t> [2, 34],  then B    [2, 34]  </a:t>
            </a:r>
            <a:r>
              <a:rPr lang="en-US" altLang="zh-CN" sz="1800" dirty="0">
                <a:solidFill>
                  <a:srgbClr val="FF0000"/>
                </a:solidFill>
              </a:rPr>
              <a:t>(Horizontal Modes)</a:t>
            </a:r>
          </a:p>
          <a:p>
            <a:pPr lvl="1"/>
            <a:r>
              <a:rPr lang="en-US" altLang="zh-CN" dirty="0"/>
              <a:t>Remove unallowed pairs:</a:t>
            </a:r>
          </a:p>
          <a:p>
            <a:pPr lvl="2"/>
            <a:r>
              <a:rPr lang="en-US" altLang="zh-CN" dirty="0"/>
              <a:t>A = B  </a:t>
            </a:r>
            <a:r>
              <a:rPr lang="en-US" altLang="zh-CN" dirty="0">
                <a:solidFill>
                  <a:srgbClr val="FF0000"/>
                </a:solidFill>
              </a:rPr>
              <a:t>(Regular Intra Prediction)</a:t>
            </a:r>
          </a:p>
          <a:p>
            <a:pPr lvl="2"/>
            <a:r>
              <a:rPr lang="en-US" altLang="zh-CN" dirty="0"/>
              <a:t>Neither A nor B is DC or Planar mode</a:t>
            </a:r>
          </a:p>
          <a:p>
            <a:pPr lvl="1"/>
            <a:r>
              <a:rPr lang="en-US" altLang="zh-CN" dirty="0"/>
              <a:t>Combined with Wide Angle Intra Prediction (WAIP)</a:t>
            </a:r>
          </a:p>
          <a:p>
            <a:pPr lvl="2"/>
            <a:endParaRPr lang="en-US" altLang="zh-CN" dirty="0"/>
          </a:p>
          <a:p>
            <a:pPr lvl="1"/>
            <a:endParaRPr lang="en-US" altLang="zh-CN" dirty="0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CCDF5411-E595-42E9-BDF0-68396DE6B4F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2933734"/>
              </p:ext>
            </p:extLst>
          </p:nvPr>
        </p:nvGraphicFramePr>
        <p:xfrm>
          <a:off x="2448717" y="2611437"/>
          <a:ext cx="218281" cy="218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" name="Equation" r:id="rId3" imgW="114120" imgH="114120" progId="Equation.DSMT4">
                  <p:embed/>
                </p:oleObj>
              </mc:Choice>
              <mc:Fallback>
                <p:oleObj name="Equation" r:id="rId3" imgW="114120" imgH="114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8717" y="2611437"/>
                        <a:ext cx="218281" cy="218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76C4E45B-4FEE-4E90-8EED-D7370CFD94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990285"/>
              </p:ext>
            </p:extLst>
          </p:nvPr>
        </p:nvGraphicFramePr>
        <p:xfrm>
          <a:off x="4277515" y="2611437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4" name="Equation" r:id="rId5" imgW="218176" imgH="218168" progId="Equation.DSMT4">
                  <p:embed/>
                </p:oleObj>
              </mc:Choice>
              <mc:Fallback>
                <p:oleObj name="Equation" r:id="rId5" imgW="218176" imgH="2181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77515" y="2611437"/>
                        <a:ext cx="217487" cy="21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ADFAE9E2-A7E8-48A8-BE09-D360414F4C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28461"/>
              </p:ext>
            </p:extLst>
          </p:nvPr>
        </p:nvGraphicFramePr>
        <p:xfrm>
          <a:off x="2448717" y="2970611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" name="Equation" r:id="rId7" imgW="218176" imgH="218168" progId="Equation.DSMT4">
                  <p:embed/>
                </p:oleObj>
              </mc:Choice>
              <mc:Fallback>
                <p:oleObj name="Equation" r:id="rId7" imgW="218176" imgH="2181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48717" y="2970611"/>
                        <a:ext cx="217487" cy="21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>
            <a:extLst>
              <a:ext uri="{FF2B5EF4-FFF2-40B4-BE49-F238E27FC236}">
                <a16:creationId xmlns:a16="http://schemas.microsoft.com/office/drawing/2014/main" id="{8E4522EE-2991-42A1-9933-008C5103D2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600134"/>
              </p:ext>
            </p:extLst>
          </p:nvPr>
        </p:nvGraphicFramePr>
        <p:xfrm>
          <a:off x="4153531" y="2970610"/>
          <a:ext cx="217487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6" name="Equation" r:id="rId9" imgW="218176" imgH="218168" progId="Equation.DSMT4">
                  <p:embed/>
                </p:oleObj>
              </mc:Choice>
              <mc:Fallback>
                <p:oleObj name="Equation" r:id="rId9" imgW="218176" imgH="21816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153531" y="2970610"/>
                        <a:ext cx="217487" cy="217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文本框 8">
            <a:extLst>
              <a:ext uri="{FF2B5EF4-FFF2-40B4-BE49-F238E27FC236}">
                <a16:creationId xmlns:a16="http://schemas.microsoft.com/office/drawing/2014/main" id="{ED5EE242-4D37-4DBF-BA42-475E85EBB77D}"/>
              </a:ext>
            </a:extLst>
          </p:cNvPr>
          <p:cNvSpPr txBox="1"/>
          <p:nvPr/>
        </p:nvSpPr>
        <p:spPr>
          <a:xfrm>
            <a:off x="8238836" y="3016251"/>
            <a:ext cx="2872509" cy="461665"/>
          </a:xfrm>
          <a:prstGeom prst="rect">
            <a:avLst/>
          </a:prstGeom>
          <a:noFill/>
          <a:ln w="12700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2048 combinations</a:t>
            </a:r>
            <a:r>
              <a:rPr lang="zh-CN" altLang="en-US" sz="2400" dirty="0"/>
              <a:t>！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669252B-CD3E-42DE-A9D1-889570F4691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66204" y="4757297"/>
            <a:ext cx="4876190" cy="1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00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D9954-B039-45FE-9260-89D6283FA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 Complexity HOIP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1EAA61-26DF-493E-9B0A-390FF9805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Reduce the searching space</a:t>
            </a:r>
          </a:p>
          <a:p>
            <a:pPr lvl="1"/>
            <a:r>
              <a:rPr lang="en-US" altLang="zh-CN" dirty="0"/>
              <a:t>Select the </a:t>
            </a:r>
            <a:r>
              <a:rPr lang="en-US" altLang="zh-CN" dirty="0">
                <a:solidFill>
                  <a:srgbClr val="FF0000"/>
                </a:solidFill>
              </a:rPr>
              <a:t>m</a:t>
            </a:r>
            <a:r>
              <a:rPr lang="en-US" altLang="zh-CN" dirty="0"/>
              <a:t> regular mode from the MPM list</a:t>
            </a:r>
          </a:p>
          <a:p>
            <a:pPr lvl="2"/>
            <a:r>
              <a:rPr lang="en-US" altLang="zh-CN" dirty="0"/>
              <a:t>Signal the regular mode with few bits</a:t>
            </a:r>
          </a:p>
          <a:p>
            <a:pPr lvl="2"/>
            <a:r>
              <a:rPr lang="en-US" altLang="zh-CN" dirty="0"/>
              <a:t>Reduce the candidates of the regular mode</a:t>
            </a:r>
          </a:p>
          <a:p>
            <a:pPr lvl="1"/>
            <a:r>
              <a:rPr lang="en-US" altLang="zh-CN" dirty="0"/>
              <a:t>Create a lookup table (LUT) for the extend mode</a:t>
            </a:r>
          </a:p>
          <a:p>
            <a:pPr lvl="2"/>
            <a:r>
              <a:rPr lang="en-US" altLang="zh-CN" dirty="0"/>
              <a:t>Collect the four most frequent extend modes (MFEMs) </a:t>
            </a:r>
          </a:p>
          <a:p>
            <a:pPr lvl="2"/>
            <a:r>
              <a:rPr lang="en-US" altLang="zh-CN" dirty="0"/>
              <a:t>Perform independently for different CU size</a:t>
            </a:r>
          </a:p>
          <a:p>
            <a:pPr lvl="1"/>
            <a:r>
              <a:rPr lang="en-US" altLang="zh-CN" dirty="0"/>
              <a:t>Select the </a:t>
            </a:r>
            <a:r>
              <a:rPr lang="en-US" altLang="zh-CN" dirty="0">
                <a:solidFill>
                  <a:srgbClr val="FF0000"/>
                </a:solidFill>
              </a:rPr>
              <a:t>n</a:t>
            </a:r>
            <a:r>
              <a:rPr lang="zh-CN" altLang="en-US" dirty="0"/>
              <a:t> </a:t>
            </a:r>
            <a:r>
              <a:rPr lang="en-US" altLang="zh-CN" dirty="0"/>
              <a:t>extend mode from the MFEM list</a:t>
            </a:r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1E90466-92F8-4737-90E9-B0EDE5E7F88E}"/>
              </a:ext>
            </a:extLst>
          </p:cNvPr>
          <p:cNvSpPr/>
          <p:nvPr/>
        </p:nvSpPr>
        <p:spPr>
          <a:xfrm>
            <a:off x="9132880" y="1435748"/>
            <a:ext cx="1932283" cy="777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Derive the searching pairs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F87D0ED-5609-4E3B-B845-4C2AD174F2A8}"/>
              </a:ext>
            </a:extLst>
          </p:cNvPr>
          <p:cNvSpPr/>
          <p:nvPr/>
        </p:nvSpPr>
        <p:spPr>
          <a:xfrm>
            <a:off x="9126166" y="2761311"/>
            <a:ext cx="1938998" cy="777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Rank the pairs by SAD and SATD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DCC82C7-D070-421B-A5F3-80BF7094DB2C}"/>
              </a:ext>
            </a:extLst>
          </p:cNvPr>
          <p:cNvSpPr/>
          <p:nvPr/>
        </p:nvSpPr>
        <p:spPr>
          <a:xfrm>
            <a:off x="9132880" y="4086874"/>
            <a:ext cx="1938998" cy="7775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Append the pairs to RD list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箭头: 下 6">
            <a:extLst>
              <a:ext uri="{FF2B5EF4-FFF2-40B4-BE49-F238E27FC236}">
                <a16:creationId xmlns:a16="http://schemas.microsoft.com/office/drawing/2014/main" id="{2D0C1D86-D7ED-4F6C-9AB9-3371889FAAF9}"/>
              </a:ext>
            </a:extLst>
          </p:cNvPr>
          <p:cNvSpPr/>
          <p:nvPr/>
        </p:nvSpPr>
        <p:spPr>
          <a:xfrm>
            <a:off x="9947564" y="2327564"/>
            <a:ext cx="323272" cy="332509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71AD36E7-9232-4F77-8511-80BB48336742}"/>
              </a:ext>
            </a:extLst>
          </p:cNvPr>
          <p:cNvSpPr/>
          <p:nvPr/>
        </p:nvSpPr>
        <p:spPr>
          <a:xfrm>
            <a:off x="9947564" y="3626895"/>
            <a:ext cx="323272" cy="332509"/>
          </a:xfrm>
          <a:prstGeom prst="downArrow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EB330AB-AAE9-4696-A8FE-41395442CFF7}"/>
              </a:ext>
            </a:extLst>
          </p:cNvPr>
          <p:cNvSpPr txBox="1"/>
          <p:nvPr/>
        </p:nvSpPr>
        <p:spPr>
          <a:xfrm>
            <a:off x="3629890" y="4864442"/>
            <a:ext cx="4414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>
                <a:solidFill>
                  <a:srgbClr val="FF0000"/>
                </a:solidFill>
              </a:rPr>
              <a:t>n×m</a:t>
            </a:r>
            <a:r>
              <a:rPr lang="en-US" altLang="zh-CN" sz="2400" dirty="0">
                <a:solidFill>
                  <a:srgbClr val="FF0000"/>
                </a:solidFill>
              </a:rPr>
              <a:t>!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032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69E91-2B91-41D8-9A10-E4E681320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 Efficiency HOIP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3E8DF9-AF7A-4D40-962A-3807AC56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altLang="zh-CN" dirty="0"/>
              <a:t>Expand the searching space</a:t>
            </a:r>
          </a:p>
          <a:p>
            <a:pPr lvl="1"/>
            <a:r>
              <a:rPr lang="en-US" altLang="zh-CN" dirty="0"/>
              <a:t>Extend the top k modes from the RD list as the regular modes</a:t>
            </a:r>
          </a:p>
          <a:p>
            <a:pPr lvl="1"/>
            <a:r>
              <a:rPr lang="en-US" altLang="zh-CN" dirty="0"/>
              <a:t>Extend the number of extend mode</a:t>
            </a:r>
          </a:p>
          <a:p>
            <a:pPr lvl="1"/>
            <a:r>
              <a:rPr lang="en-US" altLang="zh-CN" dirty="0"/>
              <a:t>Append the top 3 candidates to RD checking list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3C75254-4090-467D-A66B-816E1F8E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469" y="3567546"/>
            <a:ext cx="5735443" cy="13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95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12358</TotalTime>
  <Words>474</Words>
  <Application>Microsoft Office PowerPoint</Application>
  <PresentationFormat>宽屏</PresentationFormat>
  <Paragraphs>85</Paragraphs>
  <Slides>12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1" baseType="lpstr">
      <vt:lpstr>等线</vt:lpstr>
      <vt:lpstr>等线 Light</vt:lpstr>
      <vt:lpstr>宋体</vt:lpstr>
      <vt:lpstr>Arial</vt:lpstr>
      <vt:lpstr>Cambria Math</vt:lpstr>
      <vt:lpstr>Times New Roman</vt:lpstr>
      <vt:lpstr>Wingdings</vt:lpstr>
      <vt:lpstr>Office 主题​​</vt:lpstr>
      <vt:lpstr>Equation</vt:lpstr>
      <vt:lpstr>High Order Intra Prediction for Future Video Coding</vt:lpstr>
      <vt:lpstr>Contents</vt:lpstr>
      <vt:lpstr>Introduction</vt:lpstr>
      <vt:lpstr>Introduction</vt:lpstr>
      <vt:lpstr>Introduction</vt:lpstr>
      <vt:lpstr>High-Order Intra Prediction</vt:lpstr>
      <vt:lpstr>Integration</vt:lpstr>
      <vt:lpstr>Low Complexity HOIP</vt:lpstr>
      <vt:lpstr>High Efficiency HOIP</vt:lpstr>
      <vt:lpstr>Experimental Results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Order Intra Prediction for Future Video Coding</dc:title>
  <dc:creator>Lin kai</dc:creator>
  <cp:lastModifiedBy>Lin kai</cp:lastModifiedBy>
  <cp:revision>241</cp:revision>
  <dcterms:created xsi:type="dcterms:W3CDTF">2022-02-09T12:21:22Z</dcterms:created>
  <dcterms:modified xsi:type="dcterms:W3CDTF">2022-03-01T14:27:28Z</dcterms:modified>
</cp:coreProperties>
</file>