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303" r:id="rId2"/>
    <p:sldMasterId id="2147483971" r:id="rId3"/>
  </p:sldMasterIdLst>
  <p:notesMasterIdLst>
    <p:notesMasterId r:id="rId21"/>
  </p:notesMasterIdLst>
  <p:handoutMasterIdLst>
    <p:handoutMasterId r:id="rId22"/>
  </p:handoutMasterIdLst>
  <p:sldIdLst>
    <p:sldId id="1564" r:id="rId4"/>
    <p:sldId id="1565" r:id="rId5"/>
    <p:sldId id="1572" r:id="rId6"/>
    <p:sldId id="1571" r:id="rId7"/>
    <p:sldId id="1585" r:id="rId8"/>
    <p:sldId id="1573" r:id="rId9"/>
    <p:sldId id="1575" r:id="rId10"/>
    <p:sldId id="1576" r:id="rId11"/>
    <p:sldId id="1577" r:id="rId12"/>
    <p:sldId id="1586" r:id="rId13"/>
    <p:sldId id="1578" r:id="rId14"/>
    <p:sldId id="1580" r:id="rId15"/>
    <p:sldId id="1579" r:id="rId16"/>
    <p:sldId id="1581" r:id="rId17"/>
    <p:sldId id="1582" r:id="rId18"/>
    <p:sldId id="1583" r:id="rId19"/>
    <p:sldId id="1584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risxmg@gmail.com" initials="l" lastIdx="1" clrIdx="0">
    <p:extLst>
      <p:ext uri="{19B8F6BF-5375-455C-9EA6-DF929625EA0E}">
        <p15:presenceInfo xmlns:p15="http://schemas.microsoft.com/office/powerpoint/2012/main" userId="ac6d22a8a9494f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36628"/>
    <a:srgbClr val="D3843B"/>
    <a:srgbClr val="1C1C77"/>
    <a:srgbClr val="1251AE"/>
    <a:srgbClr val="FDD2BF"/>
    <a:srgbClr val="FDE3D3"/>
    <a:srgbClr val="FBE59B"/>
    <a:srgbClr val="FDD59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9" autoAdjust="0"/>
    <p:restoredTop sz="96405" autoAdjust="0"/>
  </p:normalViewPr>
  <p:slideViewPr>
    <p:cSldViewPr>
      <p:cViewPr varScale="1">
        <p:scale>
          <a:sx n="120" d="100"/>
          <a:sy n="120" d="100"/>
        </p:scale>
        <p:origin x="1000" y="184"/>
      </p:cViewPr>
      <p:guideLst>
        <p:guide orient="horz" pos="935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4096" y="1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Times New Roman" charset="0"/>
                <a:ea typeface="黑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Times New Roman" charset="0"/>
                <a:ea typeface="黑体" charset="-122"/>
              </a:defRPr>
            </a:lvl1pPr>
          </a:lstStyle>
          <a:p>
            <a:pPr>
              <a:defRPr/>
            </a:pPr>
            <a:fld id="{FFE0DFCF-CD46-42CF-B7EA-EA99F6503541}" type="datetimeFigureOut">
              <a:rPr lang="zh-CN" altLang="en-US"/>
              <a:pPr>
                <a:defRPr/>
              </a:pPr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Times New Roman" charset="0"/>
                <a:ea typeface="黑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Times New Roman" charset="0"/>
                <a:ea typeface="黑体" charset="-122"/>
              </a:defRPr>
            </a:lvl1pPr>
          </a:lstStyle>
          <a:p>
            <a:pPr>
              <a:defRPr/>
            </a:pPr>
            <a:fld id="{9E54D5C6-BBE8-49B2-9D69-4922BC7C14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83FD15-4CC7-46C1-AE48-FA91D490B8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999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93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9166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110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11DB-F29C-4946-833E-9B6AD011E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4212-3BF8-BA40-A5BB-861AD0D9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B02D-5DFF-1C44-A64D-575CE0C3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EDAA6-1783-9F4D-B87C-DA9FAF50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4ED4-97DE-A249-A29A-A448CFC7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6334-E0FB-0C47-AA4C-CE50C1FC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370A-9379-4E47-B4EA-FC845C441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52DA-ED09-1645-8D02-D9B8F23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3321F-8199-D34F-8183-FD329735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31F9-5712-ED4C-9E80-C404C747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5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1121-2C06-124A-A13B-9C2139E2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B5F4B-CCB7-8349-846D-7FB070AB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CA3E-50E9-BF41-B1F9-E67A6A17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EFF3-E3F7-504D-B787-98E842EC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93D8D-3E69-5A49-B2C6-D930E7F9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8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5178-D4AF-BE49-92B8-F8EC4707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9BB9-8DED-1F4B-9CF1-31B5293F9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800BF-3684-4740-BB75-FD80F1857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F6FD5-26AF-A84B-87F9-A48AF04D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1F7A0-57B4-624A-923E-DEA6ABB0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37EF-F408-A54B-8959-235B8550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4DE7-D0B3-3041-A9B3-01413858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533C-A68A-874B-91FC-74113815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50AF-A2C5-2047-910D-DA32779AE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43915-8474-AA44-933F-CDE1BF434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2A78-FF6F-6448-94B0-565AEA868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924D7-D384-9E48-B29C-21B0A8E1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116CB-A02F-B747-A2CD-7094178D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2F4AC-F09D-AB46-B360-73C6A4D1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89B5-BF28-A34A-ABC7-2CCC0B1D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285F4-86CD-3E44-A686-F17A617C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16ABA-F03D-2D40-8EF0-D5AF1264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3AEC0-F087-884F-9755-ADCF69E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4028B-2A83-CE49-8A70-4545699C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7DB5A-06B8-484E-A5A1-69CA1B21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0DA9-6F27-F449-8F45-F23B456C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0EBF-C157-334C-B809-AC741F40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D2EA6-86B8-774A-9569-5B759290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55624-0436-3141-82C8-3F9B7BCDD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49B11-2645-9044-B0E8-1605CAD5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64C6-0613-5D4D-9E22-609E52EE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017EE-4B1C-9448-B563-BA77F893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57979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F6F4-9952-6140-BB2C-121C8447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34BC-7B92-F94E-A989-2DE36F5AA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9DA08-83E0-D641-8869-3F054F566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4F371-5381-024D-902D-CCCC082C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33218-5427-824F-87CA-584FDF7C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4961-DF8A-3B40-9914-1510F3D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4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6130-D494-A042-AA9F-15599508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FFCC1-A395-104C-987D-9AD0BAF7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8058B-D63B-4544-BB6A-ED7333A6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90B0-A064-F84A-981A-9DF86A40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44AD-815A-E044-93BF-73B208FD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41677-E3B9-D54D-A679-C1DA46357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43A19-467C-4B4B-A4A7-9B393588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36F0-8AC3-7041-8128-24A88EC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1951-CE9A-9040-89DC-1BB90FF8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AB99-E320-D74F-854D-87C3547A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8336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596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871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339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5768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40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272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3772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5622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8373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9166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34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19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1854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97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1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372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1056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pic>
        <p:nvPicPr>
          <p:cNvPr id="1027" name="Picture 8" descr="红色系校徽标准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52636"/>
            <a:ext cx="1017500" cy="94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4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C97B7-2A87-8949-ACFE-18048C1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46604-406E-7145-859F-2EC536D8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9D7E3-536B-0841-8400-1D1F5CD88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1EDEB-D4BC-9B4E-A5D9-F9362E6D6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00DC-3962-8D47-9518-E904A3D3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6903-75C5-E642-9629-BA7ABEB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蓝色系校徽标准版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1085852"/>
            <a:ext cx="6156684" cy="55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1" descr="红色系校徽展开式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1"/>
          <a:stretch>
            <a:fillRect/>
          </a:stretch>
        </p:blipFill>
        <p:spPr bwMode="auto">
          <a:xfrm>
            <a:off x="1390651" y="152401"/>
            <a:ext cx="280246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红色系校徽标准版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52400"/>
            <a:ext cx="100753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6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eremyxsc.github.i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eremyXSC/VT-ReID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10.02984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D2B8187-4785-4542-AC14-8AE2B3BF2DE4}"/>
              </a:ext>
            </a:extLst>
          </p:cNvPr>
          <p:cNvSpPr/>
          <p:nvPr/>
        </p:nvSpPr>
        <p:spPr>
          <a:xfrm>
            <a:off x="841139" y="1124744"/>
            <a:ext cx="1011540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VT-</a:t>
            </a:r>
            <a:r>
              <a:rPr kumimoji="1"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kumimoji="1"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Learning Discriminative Visual-Text Representation for Polyp Re-Identification</a:t>
            </a:r>
          </a:p>
          <a:p>
            <a:pPr algn="ctr">
              <a:lnSpc>
                <a:spcPct val="200000"/>
              </a:lnSpc>
            </a:pPr>
            <a:r>
              <a:rPr lang="en" altLang="zh-CN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Suncheng</a:t>
            </a:r>
            <a:r>
              <a:rPr lang="en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Xiang</a:t>
            </a:r>
            <a:r>
              <a:rPr lang="en-US" altLang="zh-CN" sz="2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Cang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lang="en-US" altLang="zh-CN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Jiacheng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Ruan</a:t>
            </a:r>
            <a:r>
              <a:rPr lang="en-US" altLang="zh-CN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Shilun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Cai</a:t>
            </a:r>
            <a:r>
              <a:rPr lang="en-US" altLang="zh-CN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Sijia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r>
              <a:rPr lang="en-US" altLang="zh-CN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Dahong</a:t>
            </a:r>
            <a:r>
              <a:rPr lang="en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Qian</a:t>
            </a:r>
            <a:r>
              <a:rPr lang="en-US" altLang="zh-CN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en-US" altLang="zh-CN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en-US" altLang="zh-CN" sz="1400" dirty="0"/>
          </a:p>
          <a:p>
            <a:pPr algn="ctr"/>
            <a:r>
              <a:rPr kumimoji="1" lang="en-US" altLang="zh-CN" sz="18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Biomedical Engineering, Shanghai Jiao Tong University</a:t>
            </a:r>
          </a:p>
          <a:p>
            <a:pPr algn="ctr"/>
            <a:r>
              <a:rPr kumimoji="1" lang="en-US" altLang="zh-CN" sz="18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Key Laboratory of Electromagnetic Energy, Naval University of Engineering</a:t>
            </a:r>
          </a:p>
          <a:p>
            <a:pPr algn="ctr"/>
            <a:r>
              <a:rPr kumimoji="1" lang="en-US" altLang="zh-CN" sz="18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zh-TW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Electronic Information and Electrical Engineering, Shanghai Jiao Tong University</a:t>
            </a:r>
            <a:endParaRPr kumimoji="1" lang="en-US" altLang="zh-TW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18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Zhongshan Hospital of Fudan University</a:t>
            </a:r>
            <a:endParaRPr kumimoji="1" lang="en-US" altLang="zh-CN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C0160B-37A9-EE47-959F-006AE025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32" y="4000500"/>
            <a:ext cx="2857500" cy="2857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102940-542F-3B44-822C-3BA0FCBC38CE}"/>
              </a:ext>
            </a:extLst>
          </p:cNvPr>
          <p:cNvSpPr txBox="1"/>
          <p:nvPr/>
        </p:nvSpPr>
        <p:spPr>
          <a:xfrm>
            <a:off x="155340" y="5976282"/>
            <a:ext cx="42844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https://JeremyXSC.github.io/</a:t>
            </a:r>
            <a:endParaRPr kumimoji="1" lang="en-US" altLang="zh-CN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70550C-0CDA-4A49-9804-0F441E1CE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8" y="116632"/>
            <a:ext cx="1495030" cy="9361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22010D-9695-6E4E-B024-B5E8D53077DB}"/>
              </a:ext>
            </a:extLst>
          </p:cNvPr>
          <p:cNvSpPr txBox="1"/>
          <p:nvPr/>
        </p:nvSpPr>
        <p:spPr>
          <a:xfrm>
            <a:off x="155340" y="6352755"/>
            <a:ext cx="57966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zh-CN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1" lang="en-US" altLang="zh-CN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JeremyXSC</a:t>
            </a:r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/VT-</a:t>
            </a:r>
            <a:r>
              <a:rPr kumimoji="1" lang="en-US" altLang="zh-CN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ReID</a:t>
            </a:r>
            <a:endParaRPr kumimoji="1" lang="en-US" altLang="zh-CN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8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73FF1B-8A0F-F14E-B4BC-1C4144C8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6" y="1124744"/>
            <a:ext cx="10849208" cy="41516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77D6AA-EEAD-AC4E-BDD7-B8BCF5659A51}"/>
              </a:ext>
            </a:extLst>
          </p:cNvPr>
          <p:cNvSpPr txBox="1"/>
          <p:nvPr/>
        </p:nvSpPr>
        <p:spPr>
          <a:xfrm>
            <a:off x="1628700" y="695423"/>
            <a:ext cx="925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 backbone is composed of a </a:t>
            </a:r>
            <a:r>
              <a:rPr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transformer</a:t>
            </a: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671396" y="5487615"/>
            <a:ext cx="1028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 feature backbone is composed of deep CNN</a:t>
            </a: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29BC8A69-4106-744E-B826-5768DC8C9C6B}"/>
              </a:ext>
            </a:extLst>
          </p:cNvPr>
          <p:cNvSpPr/>
          <p:nvPr/>
        </p:nvSpPr>
        <p:spPr bwMode="auto">
          <a:xfrm rot="19124745">
            <a:off x="2388569" y="1291751"/>
            <a:ext cx="555327" cy="321209"/>
          </a:xfrm>
          <a:prstGeom prst="rightArrow">
            <a:avLst/>
          </a:prstGeom>
          <a:solidFill>
            <a:srgbClr val="D384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7AC4DBA8-E6AD-114B-BDE7-E6CC23C80399}"/>
              </a:ext>
            </a:extLst>
          </p:cNvPr>
          <p:cNvSpPr/>
          <p:nvPr/>
        </p:nvSpPr>
        <p:spPr bwMode="auto">
          <a:xfrm rot="3505468">
            <a:off x="2985435" y="5139600"/>
            <a:ext cx="555327" cy="321209"/>
          </a:xfrm>
          <a:prstGeom prst="rightArrow">
            <a:avLst/>
          </a:prstGeom>
          <a:solidFill>
            <a:srgbClr val="D384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45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254F3F-D5B2-774E-A469-D93F1940F3A2}"/>
                  </a:ext>
                </a:extLst>
              </p:cNvPr>
              <p:cNvSpPr txBox="1"/>
              <p:nvPr/>
            </p:nvSpPr>
            <p:spPr>
              <a:xfrm>
                <a:off x="339569" y="1016732"/>
                <a:ext cx="10285144" cy="1800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chemeClr val="tx1"/>
                  </a:buClr>
                  <a:buFont typeface="Wingdings" pitchFamily="2" charset="2"/>
                  <a:buChar char="l"/>
                </a:pPr>
                <a:r>
                  <a:rPr lang="en-US" altLang="zh-CN" sz="2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Vision-Transformer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regarded</a:t>
                </a:r>
                <a:r>
                  <a:rPr lang="zh-CN" altLang="en-US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the backbone.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chemeClr val="tx1"/>
                  </a:buClr>
                  <a:buFont typeface="Wingdings" pitchFamily="2" charset="2"/>
                  <a:buChar char="l"/>
                </a:pPr>
                <a:r>
                  <a:rPr lang="en-US" altLang="zh-CN" sz="2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flipping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random cropping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data augmentation.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chemeClr val="tx1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𝒗𝒊𝒅𝒆𝒐</m:t>
                        </m:r>
                      </m:sub>
                    </m:sSub>
                  </m:oMath>
                </a14:m>
                <a:r>
                  <a:rPr lang="en-US" altLang="zh-CN" sz="2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𝒕𝒆𝒙𝒕</m:t>
                        </m:r>
                      </m:sub>
                    </m:sSub>
                  </m:oMath>
                </a14:m>
                <a:r>
                  <a:rPr lang="en-US" altLang="zh-CN" sz="2400" b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functions to train the</a:t>
                </a:r>
                <a:r>
                  <a:rPr lang="zh-CN" altLang="en-US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for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iterations.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chemeClr val="tx1"/>
                  </a:buClr>
                  <a:buFont typeface="Wingdings" pitchFamily="2" charset="2"/>
                  <a:buChar char="l"/>
                </a:pPr>
                <a:r>
                  <a:rPr lang="en-US" altLang="zh-CN" sz="24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Nvidia GeForce RTX 2080Ti GPU &amp; Intel Xeon Gold 6130T CPU.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254F3F-D5B2-774E-A469-D93F1940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69" y="1016732"/>
                <a:ext cx="10285144" cy="1800493"/>
              </a:xfrm>
              <a:prstGeom prst="rect">
                <a:avLst/>
              </a:prstGeom>
              <a:blipFill>
                <a:blip r:embed="rId2"/>
                <a:stretch>
                  <a:fillRect l="-740" t="-2817"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9B0F71A-DC79-5F48-B89C-1CCF8D43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948" y="3080355"/>
            <a:ext cx="2400300" cy="2387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3DE414-A344-064D-8047-4369CE9FA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48" y="3080612"/>
            <a:ext cx="2400300" cy="2387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18FC87-D1C2-8F46-AB29-85EC125A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988" y="3067655"/>
            <a:ext cx="2387600" cy="24003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ABA14D-B3F2-8F47-81D7-D0E2861F6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9" y="3098205"/>
            <a:ext cx="2230200" cy="1911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9F55BE-A68F-224F-885B-BA3816BC0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" y="3337899"/>
            <a:ext cx="2226247" cy="19082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911009-7610-C748-8700-4250D7C33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0" y="3566257"/>
            <a:ext cx="2226247" cy="190821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4F2EE6D-D0B9-4D4E-BECE-89FCE4BB61A6}"/>
              </a:ext>
            </a:extLst>
          </p:cNvPr>
          <p:cNvSpPr txBox="1"/>
          <p:nvPr/>
        </p:nvSpPr>
        <p:spPr>
          <a:xfrm>
            <a:off x="920802" y="5549822"/>
            <a:ext cx="200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Colo-Pair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1BA77F-C930-CC4B-8901-CA0A662D915C}"/>
              </a:ext>
            </a:extLst>
          </p:cNvPr>
          <p:cNvSpPr txBox="1"/>
          <p:nvPr/>
        </p:nvSpPr>
        <p:spPr>
          <a:xfrm>
            <a:off x="3816941" y="5552889"/>
            <a:ext cx="200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Market-1501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A29E0-4932-1649-B80F-0F967C47C13D}"/>
              </a:ext>
            </a:extLst>
          </p:cNvPr>
          <p:cNvSpPr txBox="1"/>
          <p:nvPr/>
        </p:nvSpPr>
        <p:spPr>
          <a:xfrm>
            <a:off x="6120512" y="5549822"/>
            <a:ext cx="2795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DukeMTMC-reID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67FB81-C77C-AB44-924B-7DAB688A1DC4}"/>
              </a:ext>
            </a:extLst>
          </p:cNvPr>
          <p:cNvSpPr txBox="1"/>
          <p:nvPr/>
        </p:nvSpPr>
        <p:spPr>
          <a:xfrm>
            <a:off x="8796902" y="5549565"/>
            <a:ext cx="2795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CUHK03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7EC08F30-EA74-774A-BA87-98712B3CDCF7}"/>
              </a:ext>
            </a:extLst>
          </p:cNvPr>
          <p:cNvSpPr/>
          <p:nvPr/>
        </p:nvSpPr>
        <p:spPr bwMode="auto">
          <a:xfrm rot="16200000">
            <a:off x="1716443" y="4880002"/>
            <a:ext cx="440799" cy="2604359"/>
          </a:xfrm>
          <a:prstGeom prst="leftBrace">
            <a:avLst>
              <a:gd name="adj1" fmla="val 56274"/>
              <a:gd name="adj2" fmla="val 50000"/>
            </a:avLst>
          </a:prstGeom>
          <a:noFill/>
          <a:ln w="28575" cap="flat" cmpd="sng" algn="ctr">
            <a:solidFill>
              <a:srgbClr val="D3843B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5AAB0C04-1772-EE42-87D9-8F769490D6FF}"/>
              </a:ext>
            </a:extLst>
          </p:cNvPr>
          <p:cNvSpPr/>
          <p:nvPr/>
        </p:nvSpPr>
        <p:spPr bwMode="auto">
          <a:xfrm rot="16200000">
            <a:off x="7280050" y="2276512"/>
            <a:ext cx="440799" cy="7776277"/>
          </a:xfrm>
          <a:prstGeom prst="leftBrace">
            <a:avLst>
              <a:gd name="adj1" fmla="val 56274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D2DBC99-1803-5D43-8A18-8CE757F61BA5}"/>
              </a:ext>
            </a:extLst>
          </p:cNvPr>
          <p:cNvSpPr txBox="1"/>
          <p:nvPr/>
        </p:nvSpPr>
        <p:spPr>
          <a:xfrm>
            <a:off x="947428" y="6423719"/>
            <a:ext cx="200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D38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</a:t>
            </a:r>
            <a:r>
              <a:rPr kumimoji="1" lang="zh-CN" altLang="en-US" sz="2400" dirty="0">
                <a:solidFill>
                  <a:srgbClr val="D38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D38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Re-ID</a:t>
            </a:r>
            <a:endParaRPr lang="zh-CN" altLang="en-US" sz="2400" dirty="0">
              <a:solidFill>
                <a:srgbClr val="D3843B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C53076E-3938-8249-BE07-165077E59A2D}"/>
              </a:ext>
            </a:extLst>
          </p:cNvPr>
          <p:cNvSpPr txBox="1"/>
          <p:nvPr/>
        </p:nvSpPr>
        <p:spPr>
          <a:xfrm>
            <a:off x="6397024" y="6402581"/>
            <a:ext cx="221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kumimoji="1" lang="zh-CN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Re-ID</a:t>
            </a:r>
            <a:endParaRPr lang="zh-CN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2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953428" y="4329100"/>
            <a:ext cx="1028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Ablation study of different components of our VT-</a:t>
            </a:r>
            <a:r>
              <a:rPr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6A4E8F-0E9F-A949-B820-26DE3519FC3F}"/>
                  </a:ext>
                </a:extLst>
              </p:cNvPr>
              <p:cNvSpPr txBox="1"/>
              <p:nvPr/>
            </p:nvSpPr>
            <p:spPr>
              <a:xfrm>
                <a:off x="4579550" y="5265204"/>
                <a:ext cx="940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𝒕𝒆𝒙𝒕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6A4E8F-0E9F-A949-B820-26DE3519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50" y="5265204"/>
                <a:ext cx="940386" cy="492443"/>
              </a:xfrm>
              <a:prstGeom prst="rect">
                <a:avLst/>
              </a:prstGeom>
              <a:blipFill>
                <a:blip r:embed="rId2"/>
                <a:stretch>
                  <a:fillRect l="-8000" r="-2667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FACD1DF-7CE6-AF49-9BDC-4D2D02686E2B}"/>
                  </a:ext>
                </a:extLst>
              </p:cNvPr>
              <p:cNvSpPr txBox="1"/>
              <p:nvPr/>
            </p:nvSpPr>
            <p:spPr>
              <a:xfrm>
                <a:off x="6028678" y="5265204"/>
                <a:ext cx="1172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𝒗𝒊𝒅𝒆𝒐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FACD1DF-7CE6-AF49-9BDC-4D2D02686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678" y="5265204"/>
                <a:ext cx="1172822" cy="492443"/>
              </a:xfrm>
              <a:prstGeom prst="rect">
                <a:avLst/>
              </a:prstGeom>
              <a:blipFill>
                <a:blip r:embed="rId3"/>
                <a:stretch>
                  <a:fillRect l="-6452" r="-3226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3E7B87-D5A2-9146-9EFB-404CB715AD35}"/>
                  </a:ext>
                </a:extLst>
              </p:cNvPr>
              <p:cNvSpPr txBox="1"/>
              <p:nvPr/>
            </p:nvSpPr>
            <p:spPr>
              <a:xfrm>
                <a:off x="7536160" y="5299558"/>
                <a:ext cx="10718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3E7B87-D5A2-9146-9EFB-404CB715A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5299558"/>
                <a:ext cx="1071832" cy="492443"/>
              </a:xfrm>
              <a:prstGeom prst="rect">
                <a:avLst/>
              </a:prstGeom>
              <a:blipFill>
                <a:blip r:embed="rId4"/>
                <a:stretch>
                  <a:fillRect l="-7059" r="-352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40F4E191-C67A-5041-AC11-7FD29BED0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76" y="1268760"/>
            <a:ext cx="10869284" cy="3030550"/>
          </a:xfrm>
          <a:prstGeom prst="rect">
            <a:avLst/>
          </a:prstGeom>
        </p:spPr>
      </p:pic>
      <p:sp>
        <p:nvSpPr>
          <p:cNvPr id="12" name="左大括号 11">
            <a:extLst>
              <a:ext uri="{FF2B5EF4-FFF2-40B4-BE49-F238E27FC236}">
                <a16:creationId xmlns:a16="http://schemas.microsoft.com/office/drawing/2014/main" id="{AEBD70B2-2129-F34A-98E7-F155AD331B00}"/>
              </a:ext>
            </a:extLst>
          </p:cNvPr>
          <p:cNvSpPr/>
          <p:nvPr/>
        </p:nvSpPr>
        <p:spPr bwMode="auto">
          <a:xfrm rot="5400000">
            <a:off x="6404317" y="3778629"/>
            <a:ext cx="440799" cy="2604359"/>
          </a:xfrm>
          <a:prstGeom prst="leftBrace">
            <a:avLst>
              <a:gd name="adj1" fmla="val 56274"/>
              <a:gd name="adj2" fmla="val 50000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FE035A8-CE3F-7A4B-9643-E401046B6915}"/>
              </a:ext>
            </a:extLst>
          </p:cNvPr>
          <p:cNvSpPr/>
          <p:nvPr/>
        </p:nvSpPr>
        <p:spPr bwMode="auto">
          <a:xfrm rot="5400000">
            <a:off x="7969868" y="4776395"/>
            <a:ext cx="440799" cy="2604359"/>
          </a:xfrm>
          <a:prstGeom prst="leftBrace">
            <a:avLst>
              <a:gd name="adj1" fmla="val 56274"/>
              <a:gd name="adj2" fmla="val 50000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5FCC81A-7969-1647-A0ED-ACD824A346FA}"/>
                  </a:ext>
                </a:extLst>
              </p:cNvPr>
              <p:cNvSpPr txBox="1"/>
              <p:nvPr/>
            </p:nvSpPr>
            <p:spPr>
              <a:xfrm>
                <a:off x="6456040" y="6298973"/>
                <a:ext cx="940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𝒕𝒆𝒙𝒕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5FCC81A-7969-1647-A0ED-ACD824A34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6298973"/>
                <a:ext cx="940386" cy="492443"/>
              </a:xfrm>
              <a:prstGeom prst="rect">
                <a:avLst/>
              </a:prstGeom>
              <a:blipFill>
                <a:blip r:embed="rId6"/>
                <a:stretch>
                  <a:fillRect l="-8000" r="-2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76F4B34-DF60-9D4D-AF85-72F907970220}"/>
                  </a:ext>
                </a:extLst>
              </p:cNvPr>
              <p:cNvSpPr txBox="1"/>
              <p:nvPr/>
            </p:nvSpPr>
            <p:spPr>
              <a:xfrm>
                <a:off x="8906036" y="6298974"/>
                <a:ext cx="1172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kumimoji="1"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𝒗𝒊𝒅𝒆𝒐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76F4B34-DF60-9D4D-AF85-72F90797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36" y="6298974"/>
                <a:ext cx="1172822" cy="492443"/>
              </a:xfrm>
              <a:prstGeom prst="rect">
                <a:avLst/>
              </a:prstGeom>
              <a:blipFill>
                <a:blip r:embed="rId7"/>
                <a:stretch>
                  <a:fillRect l="-6452" r="-3226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SOTAs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526311" y="5985284"/>
            <a:ext cx="11335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comparison with SOTAs on Colo-Pair</a:t>
            </a:r>
            <a:r>
              <a:rPr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016A9EA-98EA-DB4E-8BB0-60C4CA2B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8" y="1033810"/>
            <a:ext cx="7612706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2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SOTAs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428369" y="5121188"/>
            <a:ext cx="11335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comparison with SOTAs on Person</a:t>
            </a:r>
            <a:r>
              <a:rPr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EF2C36-4801-C342-B020-8AF74255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45" y="1417638"/>
            <a:ext cx="7959509" cy="36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Analysis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428369" y="5523619"/>
            <a:ext cx="1133526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Top-5 ranking list for some query images on Colo</a:t>
            </a: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dataset</a:t>
            </a:r>
          </a:p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left to right, a query image, a </a:t>
            </a:r>
            <a:r>
              <a:rPr lang="en" altLang="zh-CN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match</a:t>
            </a:r>
            <a:r>
              <a:rPr lang="en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 </a:t>
            </a:r>
            <a:r>
              <a:rPr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match (distractor). 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C9F1F1-54C6-BD4D-9A39-9020B054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52" y="1268760"/>
            <a:ext cx="8966144" cy="42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335360" y="1124744"/>
            <a:ext cx="11335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a simple but effective multimodal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method VT-</a:t>
            </a:r>
            <a:r>
              <a:rPr lang="en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1A697E-FECD-984D-A7F2-4F1FB38B32A9}"/>
              </a:ext>
            </a:extLst>
          </p:cNvPr>
          <p:cNvSpPr txBox="1"/>
          <p:nvPr/>
        </p:nvSpPr>
        <p:spPr>
          <a:xfrm>
            <a:off x="335360" y="1806079"/>
            <a:ext cx="11335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dynamic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clustering-based mechanism called DCM is introduced to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boost the performance of </a:t>
            </a:r>
            <a:r>
              <a:rPr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colonoscopic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polyp </a:t>
            </a:r>
            <a:r>
              <a:rPr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F3F0C4-7709-8C43-BCC5-04307750F215}"/>
              </a:ext>
            </a:extLst>
          </p:cNvPr>
          <p:cNvSpPr txBox="1"/>
          <p:nvPr/>
        </p:nvSpPr>
        <p:spPr>
          <a:xfrm>
            <a:off x="327758" y="2856746"/>
            <a:ext cx="11335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experiments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16953EF-144E-8349-B16D-F59BC1B1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538081"/>
            <a:ext cx="7535013" cy="29002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1C589B-D3AB-544D-B6AB-D3935D6868B6}"/>
              </a:ext>
            </a:extLst>
          </p:cNvPr>
          <p:cNvSpPr txBox="1"/>
          <p:nvPr/>
        </p:nvSpPr>
        <p:spPr>
          <a:xfrm>
            <a:off x="3647728" y="3355625"/>
            <a:ext cx="318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Open-sourced</a:t>
            </a:r>
            <a:r>
              <a:rPr kumimoji="1" lang="zh-C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FB551E-1A53-C54C-87EB-377F1D45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72" y="3318411"/>
            <a:ext cx="1990397" cy="1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E87148-0250-3340-8766-2780FAD7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CE1DEE-365B-F348-B23E-C8DB4C08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879934"/>
            <a:ext cx="8070057" cy="4317314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43F8AA29-436B-E847-87A9-B2DA77B83C52}"/>
              </a:ext>
            </a:extLst>
          </p:cNvPr>
          <p:cNvSpPr txBox="1">
            <a:spLocks/>
          </p:cNvSpPr>
          <p:nvPr/>
        </p:nvSpPr>
        <p:spPr bwMode="auto">
          <a:xfrm>
            <a:off x="5291467" y="4614738"/>
            <a:ext cx="573112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 i="0" cap="all">
                <a:solidFill>
                  <a:srgbClr val="1E62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Eurostile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AB412B"/>
                </a:solidFill>
              </a:rPr>
              <a:t>THANKS</a:t>
            </a:r>
            <a:endParaRPr kumimoji="0" lang="zh-CN" altLang="en-US" sz="5400" b="1" i="0" u="none" strike="noStrike" kern="0" cap="all" spc="0" normalizeH="0" baseline="0" noProof="0" dirty="0">
              <a:ln>
                <a:noFill/>
              </a:ln>
              <a:solidFill>
                <a:srgbClr val="AB412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609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FE7C8CA-4BF5-524D-A40F-FA70357E0636}"/>
              </a:ext>
            </a:extLst>
          </p:cNvPr>
          <p:cNvSpPr/>
          <p:nvPr/>
        </p:nvSpPr>
        <p:spPr>
          <a:xfrm>
            <a:off x="335360" y="1124744"/>
            <a:ext cx="1011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Colonoscopic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Polyp Re-Identification</a:t>
            </a:r>
            <a:endParaRPr kumimoji="1" lang="en-US" altLang="zh-CN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07EC7A-58F2-1C40-9C21-0FF4F894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44" y="1916832"/>
            <a:ext cx="985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FE7C8CA-4BF5-524D-A40F-FA70357E0636}"/>
              </a:ext>
            </a:extLst>
          </p:cNvPr>
          <p:cNvSpPr/>
          <p:nvPr/>
        </p:nvSpPr>
        <p:spPr>
          <a:xfrm>
            <a:off x="335360" y="1124744"/>
            <a:ext cx="1011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rgbClr val="1251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Re-Identification</a:t>
            </a:r>
            <a:endParaRPr kumimoji="1" lang="en-US" altLang="zh-CN" b="0" dirty="0">
              <a:solidFill>
                <a:srgbClr val="1251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69068A-8960-6140-AC78-A0DBDA96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0828"/>
            <a:ext cx="10972800" cy="41630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ECFEE6E-F001-EE41-A52A-96B85E2FACEC}"/>
              </a:ext>
            </a:extLst>
          </p:cNvPr>
          <p:cNvSpPr txBox="1"/>
          <p:nvPr/>
        </p:nvSpPr>
        <p:spPr>
          <a:xfrm>
            <a:off x="-24680" y="6309320"/>
            <a:ext cx="53645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zh-CN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arxiv.org</a:t>
            </a:r>
            <a:r>
              <a:rPr kumimoji="1" lang="en-US" altLang="zh-CN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/pdf/1610.02984.pdf</a:t>
            </a:r>
            <a:endParaRPr kumimoji="1" lang="en-US" altLang="zh-CN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4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7B2DC3A-97DD-E441-8ED1-3549C29E36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86466" y="4011288"/>
            <a:ext cx="1661742" cy="276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Same scene #2</a:t>
            </a:r>
            <a:endParaRPr lang="en-US" altLang="zh-CN" sz="1800" b="1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9408F1D8-4137-3543-9050-91E204088A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30442" y="1603396"/>
            <a:ext cx="4130443" cy="222213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27F79AD-93BC-5A4A-BA96-AD750CEC06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36060" y="1597048"/>
            <a:ext cx="4130443" cy="2222134"/>
          </a:xfrm>
          <a:prstGeom prst="rect">
            <a:avLst/>
          </a:prstGeom>
        </p:spPr>
      </p:pic>
      <p:sp>
        <p:nvSpPr>
          <p:cNvPr id="46" name="左大括号 45">
            <a:extLst>
              <a:ext uri="{FF2B5EF4-FFF2-40B4-BE49-F238E27FC236}">
                <a16:creationId xmlns:a16="http://schemas.microsoft.com/office/drawing/2014/main" id="{152B05E7-35C7-9C48-816D-DE8076E0C62D}"/>
              </a:ext>
            </a:extLst>
          </p:cNvPr>
          <p:cNvSpPr/>
          <p:nvPr/>
        </p:nvSpPr>
        <p:spPr bwMode="auto">
          <a:xfrm rot="16200000">
            <a:off x="5875601" y="2354718"/>
            <a:ext cx="440799" cy="3894470"/>
          </a:xfrm>
          <a:prstGeom prst="leftBrace">
            <a:avLst>
              <a:gd name="adj1" fmla="val 56274"/>
              <a:gd name="adj2" fmla="val 50000"/>
            </a:avLst>
          </a:prstGeom>
          <a:noFill/>
          <a:ln w="34925" cap="flat" cmpd="sng" algn="ctr">
            <a:solidFill>
              <a:srgbClr val="D3843B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32DB5BF-DAF7-414C-8812-D3CBE35DC124}"/>
              </a:ext>
            </a:extLst>
          </p:cNvPr>
          <p:cNvSpPr txBox="1"/>
          <p:nvPr/>
        </p:nvSpPr>
        <p:spPr>
          <a:xfrm>
            <a:off x="1742544" y="4545124"/>
            <a:ext cx="8706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</a:t>
            </a: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viewpoints</a:t>
            </a:r>
          </a:p>
        </p:txBody>
      </p:sp>
    </p:spTree>
    <p:extLst>
      <p:ext uri="{BB962C8B-B14F-4D97-AF65-F5344CB8AC3E}">
        <p14:creationId xmlns:p14="http://schemas.microsoft.com/office/powerpoint/2010/main" val="277368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FE7C8CA-4BF5-524D-A40F-FA70357E0636}"/>
              </a:ext>
            </a:extLst>
          </p:cNvPr>
          <p:cNvSpPr/>
          <p:nvPr/>
        </p:nvSpPr>
        <p:spPr>
          <a:xfrm>
            <a:off x="335360" y="1124744"/>
            <a:ext cx="1011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labeling pairwise polyp area data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labor-intensive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0DEE96-A61A-0E42-89EF-8351FC06882A}"/>
              </a:ext>
            </a:extLst>
          </p:cNvPr>
          <p:cNvSpPr/>
          <p:nvPr/>
        </p:nvSpPr>
        <p:spPr>
          <a:xfrm>
            <a:off x="334432" y="1819826"/>
            <a:ext cx="1011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3C8D051-A94D-3D4E-8327-2A182451572D}"/>
              </a:ext>
            </a:extLst>
          </p:cNvPr>
          <p:cNvSpPr/>
          <p:nvPr/>
        </p:nvSpPr>
        <p:spPr>
          <a:xfrm>
            <a:off x="334431" y="2514908"/>
            <a:ext cx="1011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CA6ED5-BB77-E845-8CC0-23F2803B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2280094"/>
            <a:ext cx="3246989" cy="37384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6FB45F-8F2B-AD4C-9A9E-918DFD144545}"/>
              </a:ext>
            </a:extLst>
          </p:cNvPr>
          <p:cNvSpPr txBox="1"/>
          <p:nvPr/>
        </p:nvSpPr>
        <p:spPr>
          <a:xfrm>
            <a:off x="8411934" y="2713566"/>
            <a:ext cx="2112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3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FE7C8CA-4BF5-524D-A40F-FA70357E0636}"/>
              </a:ext>
            </a:extLst>
          </p:cNvPr>
          <p:cNvSpPr/>
          <p:nvPr/>
        </p:nvSpPr>
        <p:spPr>
          <a:xfrm>
            <a:off x="335360" y="1124744"/>
            <a:ext cx="11053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the conventional person </a:t>
            </a:r>
            <a:r>
              <a:rPr kumimoji="1"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Polyp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confronted with more challenges,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variation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backgrounds, viewpoint, and illumination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111EC30-D7A4-0A4D-9AE7-EBE3DA5196F3}"/>
              </a:ext>
            </a:extLst>
          </p:cNvPr>
          <p:cNvSpPr/>
          <p:nvPr/>
        </p:nvSpPr>
        <p:spPr>
          <a:xfrm>
            <a:off x="335360" y="2312876"/>
            <a:ext cx="1105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performance deeply relies on the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feature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training dataset, other rich information in semantic level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ignored.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C76970-BE8B-F64F-8F58-A7EC9CE3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275692"/>
            <a:ext cx="8928992" cy="275143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A8FBE2F-15A8-494F-98CF-D069C90E299E}"/>
              </a:ext>
            </a:extLst>
          </p:cNvPr>
          <p:cNvSpPr txBox="1"/>
          <p:nvPr/>
        </p:nvSpPr>
        <p:spPr>
          <a:xfrm>
            <a:off x="2531604" y="6027129"/>
            <a:ext cx="2412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EEB4C7-5D83-9F42-8348-4358A9476423}"/>
              </a:ext>
            </a:extLst>
          </p:cNvPr>
          <p:cNvSpPr txBox="1"/>
          <p:nvPr/>
        </p:nvSpPr>
        <p:spPr>
          <a:xfrm>
            <a:off x="7572164" y="6027129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kumimoji="1" lang="zh-CN" altLang="en-US" sz="2400" b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zh-CN" altLang="en-US" sz="24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0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FE7C8CA-4BF5-524D-A40F-FA70357E0636}"/>
              </a:ext>
            </a:extLst>
          </p:cNvPr>
          <p:cNvSpPr/>
          <p:nvPr/>
        </p:nvSpPr>
        <p:spPr>
          <a:xfrm>
            <a:off x="335360" y="1124744"/>
            <a:ext cx="1105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VT-</a:t>
            </a:r>
            <a:r>
              <a:rPr kumimoji="1" lang="en-US" altLang="zh-CN" sz="2400" b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visual-text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feature.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111EC30-D7A4-0A4D-9AE7-EBE3DA5196F3}"/>
              </a:ext>
            </a:extLst>
          </p:cNvPr>
          <p:cNvSpPr/>
          <p:nvPr/>
        </p:nvSpPr>
        <p:spPr>
          <a:xfrm>
            <a:off x="335360" y="2312876"/>
            <a:ext cx="1105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it,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manner.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C76970-BE8B-F64F-8F58-A7EC9CE3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780" y="4351209"/>
            <a:ext cx="7994057" cy="246334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AAEAFCA8-3074-5E45-982F-4B654E4099B7}"/>
              </a:ext>
            </a:extLst>
          </p:cNvPr>
          <p:cNvSpPr/>
          <p:nvPr/>
        </p:nvSpPr>
        <p:spPr>
          <a:xfrm>
            <a:off x="335772" y="3501008"/>
            <a:ext cx="11053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l"/>
            </a:pP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method,</a:t>
            </a:r>
            <a:r>
              <a:rPr kumimoji="1"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surpassing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kumimoji="1"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kumimoji="1"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-US" altLang="zh-CN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8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73FF1B-8A0F-F14E-B4BC-1C4144C8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6" y="1124744"/>
            <a:ext cx="10849208" cy="41516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77D6AA-EEAD-AC4E-BDD7-B8BCF5659A51}"/>
              </a:ext>
            </a:extLst>
          </p:cNvPr>
          <p:cNvSpPr txBox="1"/>
          <p:nvPr/>
        </p:nvSpPr>
        <p:spPr>
          <a:xfrm>
            <a:off x="671396" y="5343599"/>
            <a:ext cx="1028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VT-ReID Network architecture </a:t>
            </a:r>
            <a:endParaRPr lang="en-US" altLang="zh-CN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0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DE3F367-A1DD-1C44-9766-2894BC79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972800" cy="1143000"/>
          </a:xfrm>
        </p:spPr>
        <p:txBody>
          <a:bodyPr/>
          <a:lstStyle/>
          <a:p>
            <a:pPr algn="l"/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73FF1B-8A0F-F14E-B4BC-1C4144C8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6" y="1124744"/>
            <a:ext cx="10849208" cy="41516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777D6AA-EEAD-AC4E-BDD7-B8BCF5659A51}"/>
              </a:ext>
            </a:extLst>
          </p:cNvPr>
          <p:cNvSpPr txBox="1"/>
          <p:nvPr/>
        </p:nvSpPr>
        <p:spPr>
          <a:xfrm>
            <a:off x="1628700" y="695423"/>
            <a:ext cx="925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 backbone is composed of a </a:t>
            </a:r>
            <a:r>
              <a:rPr lang="zh-CN" altLang="en-US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transformer</a:t>
            </a:r>
            <a:r>
              <a:rPr lang="en-US" altLang="zh-CN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254F3F-D5B2-774E-A469-D93F1940F3A2}"/>
              </a:ext>
            </a:extLst>
          </p:cNvPr>
          <p:cNvSpPr txBox="1"/>
          <p:nvPr/>
        </p:nvSpPr>
        <p:spPr>
          <a:xfrm>
            <a:off x="671396" y="5343599"/>
            <a:ext cx="1028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VT-ReID Network architecture </a:t>
            </a:r>
            <a:endParaRPr lang="en-US" altLang="zh-CN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29BC8A69-4106-744E-B826-5768DC8C9C6B}"/>
              </a:ext>
            </a:extLst>
          </p:cNvPr>
          <p:cNvSpPr/>
          <p:nvPr/>
        </p:nvSpPr>
        <p:spPr bwMode="auto">
          <a:xfrm rot="19124745">
            <a:off x="2388569" y="1291751"/>
            <a:ext cx="555327" cy="321209"/>
          </a:xfrm>
          <a:prstGeom prst="rightArrow">
            <a:avLst/>
          </a:prstGeom>
          <a:solidFill>
            <a:srgbClr val="D384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458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中国发展论坛张杰校长报告070930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中国发展论坛张杰校长报告070930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48523</TotalTime>
  <Pages>0</Pages>
  <Words>472</Words>
  <Characters>0</Characters>
  <Application>Microsoft Macintosh PowerPoint</Application>
  <DocSecurity>0</DocSecurity>
  <PresentationFormat>宽屏</PresentationFormat>
  <Lines>0</Lines>
  <Paragraphs>70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中国发展论坛张杰校长报告070930</vt:lpstr>
      <vt:lpstr>Custom Design</vt:lpstr>
      <vt:lpstr>1_中国发展论坛张杰校长报告070930</vt:lpstr>
      <vt:lpstr>PowerPoint 演示文稿</vt:lpstr>
      <vt:lpstr>Introduction</vt:lpstr>
      <vt:lpstr>Introduction</vt:lpstr>
      <vt:lpstr>Challenge</vt:lpstr>
      <vt:lpstr>Background</vt:lpstr>
      <vt:lpstr>Motivation</vt:lpstr>
      <vt:lpstr>Contribution</vt:lpstr>
      <vt:lpstr>Method</vt:lpstr>
      <vt:lpstr>Method</vt:lpstr>
      <vt:lpstr>Method</vt:lpstr>
      <vt:lpstr>Implementation Details</vt:lpstr>
      <vt:lpstr>Ablation Study</vt:lpstr>
      <vt:lpstr>Comparison with SOTAs</vt:lpstr>
      <vt:lpstr>Comparison with SOTAs</vt:lpstr>
      <vt:lpstr>Qualitative Analysis</vt:lpstr>
      <vt:lpstr>Conclusion and Future Work</vt:lpstr>
      <vt:lpstr>PowerPoint 演示文稿</vt:lpstr>
    </vt:vector>
  </TitlesOfParts>
  <Manager/>
  <Company>sjtu</Company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wjcongyu</dc:creator>
  <cp:keywords/>
  <dc:description/>
  <cp:lastModifiedBy>孙程 向</cp:lastModifiedBy>
  <cp:revision>4984</cp:revision>
  <cp:lastPrinted>2022-03-11T03:37:41Z</cp:lastPrinted>
  <dcterms:created xsi:type="dcterms:W3CDTF">2007-10-04T06:04:40Z</dcterms:created>
  <dcterms:modified xsi:type="dcterms:W3CDTF">2024-04-15T03:02:59Z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2052-6.6.0.2699</vt:lpwstr>
  </property>
</Properties>
</file>