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59" r:id="rId5"/>
    <p:sldId id="271" r:id="rId6"/>
    <p:sldId id="261" r:id="rId7"/>
    <p:sldId id="264" r:id="rId8"/>
    <p:sldId id="263" r:id="rId9"/>
    <p:sldId id="266" r:id="rId10"/>
    <p:sldId id="267" r:id="rId11"/>
    <p:sldId id="269" r:id="rId12"/>
    <p:sldId id="273" r:id="rId13"/>
    <p:sldId id="275" r:id="rId14"/>
    <p:sldId id="270" r:id="rId15"/>
    <p:sldId id="272" r:id="rId16"/>
    <p:sldId id="274" r:id="rId17"/>
    <p:sldId id="25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05"/>
    <p:restoredTop sz="94673"/>
  </p:normalViewPr>
  <p:slideViewPr>
    <p:cSldViewPr snapToGrid="0" snapToObjects="1">
      <p:cViewPr varScale="1">
        <p:scale>
          <a:sx n="83" d="100"/>
          <a:sy n="83" d="100"/>
        </p:scale>
        <p:origin x="224"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EC7BC-715A-184B-9C64-F36A4D256819}"/>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02D376C-5367-4B4C-8D30-4EEA4F128C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5E59A8C5-51F6-D743-9640-4E4C6B85AEF3}"/>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5" name="页脚占位符 4">
            <a:extLst>
              <a:ext uri="{FF2B5EF4-FFF2-40B4-BE49-F238E27FC236}">
                <a16:creationId xmlns:a16="http://schemas.microsoft.com/office/drawing/2014/main" id="{870B065D-F5C2-7042-9FB2-77DF1C5EEAE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5FA6BD7-606B-724D-AFCE-A3111A81584D}"/>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50281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B22581-968F-664E-82CB-94244DCE5944}"/>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5F450479-E586-DE44-B057-95AC031A40F9}"/>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A75D21D-CA24-0E48-B1CD-3FD5E96ED2AE}"/>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5" name="页脚占位符 4">
            <a:extLst>
              <a:ext uri="{FF2B5EF4-FFF2-40B4-BE49-F238E27FC236}">
                <a16:creationId xmlns:a16="http://schemas.microsoft.com/office/drawing/2014/main" id="{01DA8D30-623D-644D-AB10-7083C51BAA7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3F9CCC5-1974-644B-90C3-8BF9E7709D51}"/>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21112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C3A061F-EE63-EA4C-955A-5A7E326A6D5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5B1F819-1388-374E-AB86-EBF221DD666C}"/>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043AFAD-1973-A247-9644-785787ED9F94}"/>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5" name="页脚占位符 4">
            <a:extLst>
              <a:ext uri="{FF2B5EF4-FFF2-40B4-BE49-F238E27FC236}">
                <a16:creationId xmlns:a16="http://schemas.microsoft.com/office/drawing/2014/main" id="{ECCDB481-29E6-4E4E-A985-C9160ED41EF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515BA23-E68D-0C4F-8A12-F6E865D49B2D}"/>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186991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60521A-0F4C-EE4D-847C-64D1F8E6BCC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1E82AE4-07E4-B841-9EDE-24AAA684DC3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337C09D-3649-4149-8146-35C3220F3148}"/>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5" name="页脚占位符 4">
            <a:extLst>
              <a:ext uri="{FF2B5EF4-FFF2-40B4-BE49-F238E27FC236}">
                <a16:creationId xmlns:a16="http://schemas.microsoft.com/office/drawing/2014/main" id="{5091AB0E-5896-C044-8B82-88E6E766379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F864149-001B-8841-9589-5E20FC281C7E}"/>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377466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14908-E4A7-704E-AFAA-40CF3ADAB1F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9541154-278E-ED45-8566-867AE6DD33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715D84B9-283E-FA4B-8C39-9B5B4A1F421A}"/>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5" name="页脚占位符 4">
            <a:extLst>
              <a:ext uri="{FF2B5EF4-FFF2-40B4-BE49-F238E27FC236}">
                <a16:creationId xmlns:a16="http://schemas.microsoft.com/office/drawing/2014/main" id="{F7EDEDDD-F6CB-174C-84F4-4A41336865C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09B15FF-6962-8445-8E4F-13625AF0FAFC}"/>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422891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5D15C-B791-A94B-AAD9-8FA2789EC86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817B36F-8A9F-BF49-91D3-096E368C4319}"/>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5BC8DDA2-9827-8743-BB69-3C9EA233FF83}"/>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E253EBC9-68FA-DF43-8407-624AC4E5ED1F}"/>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6" name="页脚占位符 5">
            <a:extLst>
              <a:ext uri="{FF2B5EF4-FFF2-40B4-BE49-F238E27FC236}">
                <a16:creationId xmlns:a16="http://schemas.microsoft.com/office/drawing/2014/main" id="{920018E7-CF68-944F-B58A-8AB164B29A6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5BEF2CF3-1D92-7F47-BD09-1E0A6891ECD0}"/>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120709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737C3-C132-4F49-AA4E-D9359D32C85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8BEA84F-C699-1D49-89A6-400E5F4E7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FE140A8-E3D3-9443-BD83-CD45CA30E55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BB6E7CBD-7BE9-D849-A619-754636F2FA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5EC09758-CB32-4D4E-BD72-1BF81F886A6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4F4EB2B9-03B2-5045-8FA0-8C0B169141DF}"/>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8" name="页脚占位符 7">
            <a:extLst>
              <a:ext uri="{FF2B5EF4-FFF2-40B4-BE49-F238E27FC236}">
                <a16:creationId xmlns:a16="http://schemas.microsoft.com/office/drawing/2014/main" id="{91A445C3-7FBF-834E-BC1E-2A553F8F6B5A}"/>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FBDACC1C-B379-AB47-B8E9-FD3B167FFFA2}"/>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401586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B9838-5A0C-E041-AC0B-AFA97E1AC97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4B764CB1-FE99-B246-819B-E5E27FFF5BDC}"/>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4" name="页脚占位符 3">
            <a:extLst>
              <a:ext uri="{FF2B5EF4-FFF2-40B4-BE49-F238E27FC236}">
                <a16:creationId xmlns:a16="http://schemas.microsoft.com/office/drawing/2014/main" id="{64B525DD-87BB-1E48-9691-5078C6004DE7}"/>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B20E2A5B-DDC1-3048-97C7-FD31DFEA3837}"/>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288070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BAB4196-251E-8F4B-881E-50EEEE5B424F}"/>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3" name="页脚占位符 2">
            <a:extLst>
              <a:ext uri="{FF2B5EF4-FFF2-40B4-BE49-F238E27FC236}">
                <a16:creationId xmlns:a16="http://schemas.microsoft.com/office/drawing/2014/main" id="{29F7128A-8DFF-C44C-A36A-4C224DA3738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23F07BD-C8CC-4346-9284-D199142EACF7}"/>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39241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7B86B6-1201-A54D-9C9A-98EE07FCC23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9F5D35FD-972B-654B-936F-624FDFFBE4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4D45D71-5582-7D44-ADF5-31364C6CE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BE8BD09-6666-9641-B93E-D2049D47972F}"/>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6" name="页脚占位符 5">
            <a:extLst>
              <a:ext uri="{FF2B5EF4-FFF2-40B4-BE49-F238E27FC236}">
                <a16:creationId xmlns:a16="http://schemas.microsoft.com/office/drawing/2014/main" id="{235B19D2-4319-3645-BA57-9C4D309F504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022808C-0D6C-FF4D-915E-7A6FC1C97F56}"/>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10517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8D193-0D75-5C48-AFA4-7574141D1E2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A829767-5A44-5947-B04D-D8C6A281EC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0F074EB9-19E9-104E-ADC5-185248159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BDC93B7-1BF0-3C48-92C6-DE660FEAAA06}"/>
              </a:ext>
            </a:extLst>
          </p:cNvPr>
          <p:cNvSpPr>
            <a:spLocks noGrp="1"/>
          </p:cNvSpPr>
          <p:nvPr>
            <p:ph type="dt" sz="half" idx="10"/>
          </p:nvPr>
        </p:nvSpPr>
        <p:spPr/>
        <p:txBody>
          <a:bodyPr/>
          <a:lstStyle/>
          <a:p>
            <a:fld id="{FA32CB95-4C21-534F-87D6-C45AC9B5D253}" type="datetimeFigureOut">
              <a:rPr kumimoji="1" lang="zh-CN" altLang="en-US" smtClean="0"/>
              <a:t>2022/4/18</a:t>
            </a:fld>
            <a:endParaRPr kumimoji="1" lang="zh-CN" altLang="en-US"/>
          </a:p>
        </p:txBody>
      </p:sp>
      <p:sp>
        <p:nvSpPr>
          <p:cNvPr id="6" name="页脚占位符 5">
            <a:extLst>
              <a:ext uri="{FF2B5EF4-FFF2-40B4-BE49-F238E27FC236}">
                <a16:creationId xmlns:a16="http://schemas.microsoft.com/office/drawing/2014/main" id="{FA3C4E09-2A7C-4344-9D43-A7D4A73BD5E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07C1017-0A1B-764E-B6CF-9CA66C99D760}"/>
              </a:ext>
            </a:extLst>
          </p:cNvPr>
          <p:cNvSpPr>
            <a:spLocks noGrp="1"/>
          </p:cNvSpPr>
          <p:nvPr>
            <p:ph type="sldNum" sz="quarter" idx="12"/>
          </p:nvPr>
        </p:nvSpPr>
        <p:spPr/>
        <p:txBody>
          <a:body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168286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726777-F27B-7844-86A1-109C00D49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84EAA26-23A7-1241-BD47-B83DDC1A6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DC77017-2612-A042-8330-595D48DEA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2CB95-4C21-534F-87D6-C45AC9B5D253}" type="datetimeFigureOut">
              <a:rPr kumimoji="1" lang="zh-CN" altLang="en-US" smtClean="0"/>
              <a:t>2022/4/18</a:t>
            </a:fld>
            <a:endParaRPr kumimoji="1" lang="zh-CN" altLang="en-US"/>
          </a:p>
        </p:txBody>
      </p:sp>
      <p:sp>
        <p:nvSpPr>
          <p:cNvPr id="5" name="页脚占位符 4">
            <a:extLst>
              <a:ext uri="{FF2B5EF4-FFF2-40B4-BE49-F238E27FC236}">
                <a16:creationId xmlns:a16="http://schemas.microsoft.com/office/drawing/2014/main" id="{5F7EBAA9-DC57-4343-8747-33AEAF54E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ADEBFEEE-2207-6846-A61A-B3AA0B061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10E7A-E063-2C40-A74A-C11B7AC28FE4}" type="slidenum">
              <a:rPr kumimoji="1" lang="zh-CN" altLang="en-US" smtClean="0"/>
              <a:t>‹#›</a:t>
            </a:fld>
            <a:endParaRPr kumimoji="1" lang="zh-CN" altLang="en-US"/>
          </a:p>
        </p:txBody>
      </p:sp>
    </p:spTree>
    <p:extLst>
      <p:ext uri="{BB962C8B-B14F-4D97-AF65-F5344CB8AC3E}">
        <p14:creationId xmlns:p14="http://schemas.microsoft.com/office/powerpoint/2010/main" val="71994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slideLayout" Target="../slideLayouts/slideLayout2.xml"/><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image" Target="../media/image22.png"/><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08FD506-3F95-5E4C-9D1B-2311CB447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89" r="39179" b="2"/>
          <a:stretch/>
        </p:blipFill>
        <p:spPr bwMode="auto">
          <a:xfrm>
            <a:off x="20" y="0"/>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3243FD4F-1FDB-3D40-8A79-CC71045D8606}"/>
              </a:ext>
            </a:extLst>
          </p:cNvPr>
          <p:cNvSpPr txBox="1"/>
          <p:nvPr/>
        </p:nvSpPr>
        <p:spPr>
          <a:xfrm>
            <a:off x="585788" y="1693629"/>
            <a:ext cx="12191980" cy="1446550"/>
          </a:xfrm>
          <a:prstGeom prst="rect">
            <a:avLst/>
          </a:prstGeom>
          <a:noFill/>
        </p:spPr>
        <p:txBody>
          <a:bodyPr wrap="square" rtlCol="0">
            <a:spAutoFit/>
          </a:bodyPr>
          <a:lstStyle/>
          <a:p>
            <a:r>
              <a:rPr kumimoji="1" lang="en" altLang="zh-CN" sz="4400" b="1" dirty="0">
                <a:solidFill>
                  <a:schemeClr val="bg1"/>
                </a:solidFill>
              </a:rPr>
              <a:t>Improving Cross-lingual Speech Synthesis </a:t>
            </a:r>
          </a:p>
          <a:p>
            <a:r>
              <a:rPr kumimoji="1" lang="en" altLang="zh-CN" sz="4400" b="1" dirty="0">
                <a:solidFill>
                  <a:schemeClr val="bg1"/>
                </a:solidFill>
              </a:rPr>
              <a:t>with Triplet Training Scheme</a:t>
            </a:r>
            <a:endParaRPr kumimoji="1" lang="zh-CN" altLang="en-US" sz="4400" b="1" dirty="0">
              <a:solidFill>
                <a:schemeClr val="bg1"/>
              </a:solidFill>
            </a:endParaRPr>
          </a:p>
        </p:txBody>
      </p:sp>
      <p:pic>
        <p:nvPicPr>
          <p:cNvPr id="9" name="图片 8" descr="图片包含 图形用户界面&#10;&#10;描述已自动生成">
            <a:extLst>
              <a:ext uri="{FF2B5EF4-FFF2-40B4-BE49-F238E27FC236}">
                <a16:creationId xmlns:a16="http://schemas.microsoft.com/office/drawing/2014/main" id="{CB8FBE02-F5D0-4344-AFC2-EFD1A1E6E4D7}"/>
              </a:ext>
            </a:extLst>
          </p:cNvPr>
          <p:cNvPicPr>
            <a:picLocks noChangeAspect="1"/>
          </p:cNvPicPr>
          <p:nvPr/>
        </p:nvPicPr>
        <p:blipFill>
          <a:blip r:embed="rId3"/>
          <a:stretch>
            <a:fillRect/>
          </a:stretch>
        </p:blipFill>
        <p:spPr>
          <a:xfrm>
            <a:off x="10355265" y="5477591"/>
            <a:ext cx="1740730" cy="1308974"/>
          </a:xfrm>
          <a:prstGeom prst="rect">
            <a:avLst/>
          </a:prstGeom>
        </p:spPr>
      </p:pic>
      <p:sp>
        <p:nvSpPr>
          <p:cNvPr id="10" name="矩形 9">
            <a:extLst>
              <a:ext uri="{FF2B5EF4-FFF2-40B4-BE49-F238E27FC236}">
                <a16:creationId xmlns:a16="http://schemas.microsoft.com/office/drawing/2014/main" id="{E61DEB60-6EE2-B24B-A3B6-BE2E15629D71}"/>
              </a:ext>
            </a:extLst>
          </p:cNvPr>
          <p:cNvSpPr/>
          <p:nvPr/>
        </p:nvSpPr>
        <p:spPr>
          <a:xfrm>
            <a:off x="643354" y="3434476"/>
            <a:ext cx="10553700" cy="461665"/>
          </a:xfrm>
          <a:prstGeom prst="rect">
            <a:avLst/>
          </a:prstGeom>
        </p:spPr>
        <p:txBody>
          <a:bodyPr wrap="square">
            <a:spAutoFit/>
          </a:bodyPr>
          <a:lstStyle/>
          <a:p>
            <a:r>
              <a:rPr lang="zh-CN" altLang="en-US" sz="2400" dirty="0">
                <a:solidFill>
                  <a:schemeClr val="bg1"/>
                </a:solidFill>
              </a:rPr>
              <a:t>Jianhao Ye, Hongbin Zhou, Zhiba Su, Wendi He, Kaimeng Ren, Lin Li, Heng Lu</a:t>
            </a:r>
          </a:p>
        </p:txBody>
      </p:sp>
      <p:sp>
        <p:nvSpPr>
          <p:cNvPr id="11" name="矩形 10">
            <a:extLst>
              <a:ext uri="{FF2B5EF4-FFF2-40B4-BE49-F238E27FC236}">
                <a16:creationId xmlns:a16="http://schemas.microsoft.com/office/drawing/2014/main" id="{FCF5E0F1-9281-984A-B80F-8142BCE6DB8F}"/>
              </a:ext>
            </a:extLst>
          </p:cNvPr>
          <p:cNvSpPr/>
          <p:nvPr/>
        </p:nvSpPr>
        <p:spPr>
          <a:xfrm>
            <a:off x="643354" y="3924598"/>
            <a:ext cx="2808782" cy="461665"/>
          </a:xfrm>
          <a:prstGeom prst="rect">
            <a:avLst/>
          </a:prstGeom>
        </p:spPr>
        <p:txBody>
          <a:bodyPr wrap="none">
            <a:spAutoFit/>
          </a:bodyPr>
          <a:lstStyle/>
          <a:p>
            <a:r>
              <a:rPr lang="zh-CN" altLang="en-US" sz="2400" dirty="0">
                <a:solidFill>
                  <a:schemeClr val="bg1"/>
                </a:solidFill>
              </a:rPr>
              <a:t>Ximalaya Inc., China</a:t>
            </a:r>
          </a:p>
        </p:txBody>
      </p:sp>
      <p:cxnSp>
        <p:nvCxnSpPr>
          <p:cNvPr id="13" name="直线连接符 12">
            <a:extLst>
              <a:ext uri="{FF2B5EF4-FFF2-40B4-BE49-F238E27FC236}">
                <a16:creationId xmlns:a16="http://schemas.microsoft.com/office/drawing/2014/main" id="{169A71E4-D7FF-0D44-807A-D4CEF44F6328}"/>
              </a:ext>
            </a:extLst>
          </p:cNvPr>
          <p:cNvCxnSpPr>
            <a:cxnSpLocks/>
          </p:cNvCxnSpPr>
          <p:nvPr/>
        </p:nvCxnSpPr>
        <p:spPr>
          <a:xfrm>
            <a:off x="585788" y="3275079"/>
            <a:ext cx="1104423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20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3357009" cy="523220"/>
          </a:xfrm>
          <a:prstGeom prst="rect">
            <a:avLst/>
          </a:prstGeom>
          <a:noFill/>
        </p:spPr>
        <p:txBody>
          <a:bodyPr wrap="none" rtlCol="0">
            <a:spAutoFit/>
          </a:bodyPr>
          <a:lstStyle/>
          <a:p>
            <a:r>
              <a:rPr kumimoji="1" lang="en-US" altLang="zh-CN" sz="2800" b="1" dirty="0">
                <a:solidFill>
                  <a:schemeClr val="accent1">
                    <a:lumMod val="75000"/>
                  </a:schemeClr>
                </a:solidFill>
              </a:rPr>
              <a:t>Experimental Setup</a:t>
            </a:r>
            <a:endParaRPr kumimoji="1" lang="zh-CN" altLang="en-US" sz="2800" b="1" dirty="0">
              <a:solidFill>
                <a:schemeClr val="accent1">
                  <a:lumMod val="75000"/>
                </a:schemeClr>
              </a:solidFill>
            </a:endParaRPr>
          </a:p>
        </p:txBody>
      </p:sp>
      <p:sp>
        <p:nvSpPr>
          <p:cNvPr id="2" name="文本框 1">
            <a:extLst>
              <a:ext uri="{FF2B5EF4-FFF2-40B4-BE49-F238E27FC236}">
                <a16:creationId xmlns:a16="http://schemas.microsoft.com/office/drawing/2014/main" id="{560709C4-D993-0346-A317-32D284976A36}"/>
              </a:ext>
            </a:extLst>
          </p:cNvPr>
          <p:cNvSpPr txBox="1"/>
          <p:nvPr/>
        </p:nvSpPr>
        <p:spPr>
          <a:xfrm>
            <a:off x="357187" y="1028374"/>
            <a:ext cx="1183337" cy="461665"/>
          </a:xfrm>
          <a:prstGeom prst="rect">
            <a:avLst/>
          </a:prstGeom>
          <a:noFill/>
        </p:spPr>
        <p:txBody>
          <a:bodyPr wrap="none" rtlCol="0">
            <a:spAutoFit/>
          </a:bodyPr>
          <a:lstStyle/>
          <a:p>
            <a:r>
              <a:rPr kumimoji="1" lang="en-US" altLang="zh-CN" sz="2400" dirty="0"/>
              <a:t>Dataset</a:t>
            </a:r>
            <a:endParaRPr kumimoji="1" lang="zh-CN" altLang="en-US" dirty="0"/>
          </a:p>
        </p:txBody>
      </p:sp>
      <p:sp>
        <p:nvSpPr>
          <p:cNvPr id="3" name="矩形 2">
            <a:extLst>
              <a:ext uri="{FF2B5EF4-FFF2-40B4-BE49-F238E27FC236}">
                <a16:creationId xmlns:a16="http://schemas.microsoft.com/office/drawing/2014/main" id="{B9D16638-42CD-F240-9763-5FB28B7FFA8B}"/>
              </a:ext>
            </a:extLst>
          </p:cNvPr>
          <p:cNvSpPr/>
          <p:nvPr/>
        </p:nvSpPr>
        <p:spPr>
          <a:xfrm>
            <a:off x="770964" y="1490039"/>
            <a:ext cx="8928847" cy="1200329"/>
          </a:xfrm>
          <a:prstGeom prst="rect">
            <a:avLst/>
          </a:prstGeom>
        </p:spPr>
        <p:txBody>
          <a:bodyPr wrap="square">
            <a:spAutoFit/>
          </a:bodyPr>
          <a:lstStyle/>
          <a:p>
            <a:pPr marL="285750" indent="-285750">
              <a:buFont typeface="Arial" panose="020B0604020202020204" pitchFamily="34" charset="0"/>
              <a:buChar char="•"/>
            </a:pPr>
            <a:r>
              <a:rPr lang="en" altLang="zh-CN" dirty="0">
                <a:effectLst/>
                <a:latin typeface="Arial" panose="020B0604020202020204" pitchFamily="34" charset="0"/>
              </a:rPr>
              <a:t>A public </a:t>
            </a:r>
            <a:r>
              <a:rPr lang="en" altLang="zh-CN" dirty="0">
                <a:latin typeface="Arial" panose="020B0604020202020204" pitchFamily="34" charset="0"/>
              </a:rPr>
              <a:t>female Mandarin dataset: </a:t>
            </a:r>
            <a:r>
              <a:rPr lang="en" altLang="zh-CN" dirty="0">
                <a:effectLst/>
                <a:latin typeface="Arial" panose="020B0604020202020204" pitchFamily="34" charset="0"/>
              </a:rPr>
              <a:t>Data-baker Chinese Standard Mandarin Speech Corpus (CSMSC) [8]</a:t>
            </a:r>
          </a:p>
          <a:p>
            <a:pPr marL="285750" indent="-285750">
              <a:buFont typeface="Arial" panose="020B0604020202020204" pitchFamily="34" charset="0"/>
              <a:buChar char="•"/>
            </a:pPr>
            <a:r>
              <a:rPr lang="en" altLang="zh-CN" dirty="0">
                <a:latin typeface="Arial" panose="020B0604020202020204" pitchFamily="34" charset="0"/>
              </a:rPr>
              <a:t>A public female English dataset: </a:t>
            </a:r>
            <a:r>
              <a:rPr lang="en" altLang="zh-CN" dirty="0" err="1">
                <a:latin typeface="Arial" panose="020B0604020202020204" pitchFamily="34" charset="0"/>
              </a:rPr>
              <a:t>LJSpeech</a:t>
            </a:r>
            <a:r>
              <a:rPr lang="en" altLang="zh-CN" dirty="0">
                <a:latin typeface="Arial" panose="020B0604020202020204" pitchFamily="34" charset="0"/>
              </a:rPr>
              <a:t> [9]</a:t>
            </a:r>
          </a:p>
          <a:p>
            <a:pPr marL="285750" indent="-285750">
              <a:buFont typeface="Arial" panose="020B0604020202020204" pitchFamily="34" charset="0"/>
              <a:buChar char="•"/>
            </a:pPr>
            <a:r>
              <a:rPr lang="en" altLang="zh-CN" dirty="0">
                <a:latin typeface="Arial" panose="020B0604020202020204" pitchFamily="34" charset="0"/>
              </a:rPr>
              <a:t>An extra internal male Mandarin dataset. (for balanced evaluation)</a:t>
            </a:r>
            <a:endParaRPr lang="zh-CN" altLang="en-US" dirty="0"/>
          </a:p>
        </p:txBody>
      </p:sp>
      <p:sp>
        <p:nvSpPr>
          <p:cNvPr id="8" name="文本框 7">
            <a:extLst>
              <a:ext uri="{FF2B5EF4-FFF2-40B4-BE49-F238E27FC236}">
                <a16:creationId xmlns:a16="http://schemas.microsoft.com/office/drawing/2014/main" id="{05F75611-52E5-AD4C-AAE6-866CC5EF268B}"/>
              </a:ext>
            </a:extLst>
          </p:cNvPr>
          <p:cNvSpPr txBox="1"/>
          <p:nvPr/>
        </p:nvSpPr>
        <p:spPr>
          <a:xfrm>
            <a:off x="409570" y="2690368"/>
            <a:ext cx="2720617" cy="461665"/>
          </a:xfrm>
          <a:prstGeom prst="rect">
            <a:avLst/>
          </a:prstGeom>
          <a:noFill/>
        </p:spPr>
        <p:txBody>
          <a:bodyPr wrap="none" rtlCol="0">
            <a:spAutoFit/>
          </a:bodyPr>
          <a:lstStyle/>
          <a:p>
            <a:r>
              <a:rPr kumimoji="1" lang="en-US" altLang="zh-CN" sz="2400" dirty="0"/>
              <a:t>Model Architecture</a:t>
            </a:r>
            <a:endParaRPr kumimoji="1" lang="zh-CN" altLang="en-US" dirty="0"/>
          </a:p>
        </p:txBody>
      </p:sp>
      <p:sp>
        <p:nvSpPr>
          <p:cNvPr id="4" name="矩形 3">
            <a:extLst>
              <a:ext uri="{FF2B5EF4-FFF2-40B4-BE49-F238E27FC236}">
                <a16:creationId xmlns:a16="http://schemas.microsoft.com/office/drawing/2014/main" id="{FC993034-E065-FF41-84CA-B4CD50742889}"/>
              </a:ext>
            </a:extLst>
          </p:cNvPr>
          <p:cNvSpPr/>
          <p:nvPr/>
        </p:nvSpPr>
        <p:spPr>
          <a:xfrm>
            <a:off x="733699" y="3152033"/>
            <a:ext cx="10389392" cy="1754326"/>
          </a:xfrm>
          <a:prstGeom prst="rect">
            <a:avLst/>
          </a:prstGeom>
        </p:spPr>
        <p:txBody>
          <a:bodyPr wrap="square">
            <a:spAutoFit/>
          </a:bodyPr>
          <a:lstStyle/>
          <a:p>
            <a:pPr marL="285750" indent="-285750">
              <a:buFont typeface="Arial" panose="020B0604020202020204" pitchFamily="34" charset="0"/>
              <a:buChar char="•"/>
            </a:pPr>
            <a:r>
              <a:rPr lang="en" altLang="zh-CN" b="1" i="1" dirty="0">
                <a:effectLst/>
                <a:latin typeface="Arial" panose="020B0604020202020204" pitchFamily="34" charset="0"/>
                <a:cs typeface="Arial" panose="020B0604020202020204" pitchFamily="34" charset="0"/>
              </a:rPr>
              <a:t>Base</a:t>
            </a:r>
            <a:r>
              <a:rPr lang="en" altLang="zh-CN" dirty="0">
                <a:effectLst/>
                <a:latin typeface="Arial" panose="020B0604020202020204" pitchFamily="34" charset="0"/>
                <a:cs typeface="Arial" panose="020B0604020202020204" pitchFamily="34" charset="0"/>
              </a:rPr>
              <a:t>: </a:t>
            </a:r>
            <a:r>
              <a:rPr lang="en" altLang="zh-CN" dirty="0" err="1">
                <a:effectLst/>
                <a:latin typeface="Arial" panose="020B0604020202020204" pitchFamily="34" charset="0"/>
                <a:cs typeface="Arial" panose="020B0604020202020204" pitchFamily="34" charset="0"/>
              </a:rPr>
              <a:t>DurIAN</a:t>
            </a:r>
            <a:r>
              <a:rPr lang="en" altLang="zh-CN" dirty="0">
                <a:effectLst/>
                <a:latin typeface="Arial" panose="020B0604020202020204" pitchFamily="34" charset="0"/>
                <a:cs typeface="Arial" panose="020B0604020202020204" pitchFamily="34" charset="0"/>
              </a:rPr>
              <a:t> model using IPA as text representation [10].</a:t>
            </a:r>
          </a:p>
          <a:p>
            <a:pPr marL="285750" indent="-285750">
              <a:buFont typeface="Arial" panose="020B0604020202020204" pitchFamily="34" charset="0"/>
              <a:buChar char="•"/>
            </a:pPr>
            <a:r>
              <a:rPr lang="en" altLang="zh-CN" b="1" i="1" dirty="0" err="1">
                <a:effectLst/>
                <a:latin typeface="Arial" panose="020B0604020202020204" pitchFamily="34" charset="0"/>
                <a:cs typeface="Arial" panose="020B0604020202020204" pitchFamily="34" charset="0"/>
              </a:rPr>
              <a:t>Base_FE</a:t>
            </a:r>
            <a:r>
              <a:rPr lang="en" altLang="zh-CN" dirty="0">
                <a:effectLst/>
                <a:latin typeface="Arial" panose="020B0604020202020204" pitchFamily="34" charset="0"/>
                <a:cs typeface="Arial" panose="020B0604020202020204" pitchFamily="34" charset="0"/>
              </a:rPr>
              <a:t>: </a:t>
            </a:r>
            <a:r>
              <a:rPr lang="en" altLang="zh-CN" dirty="0">
                <a:latin typeface="Arial" panose="020B0604020202020204" pitchFamily="34" charset="0"/>
                <a:cs typeface="Arial" panose="020B0604020202020204" pitchFamily="34" charset="0"/>
              </a:rPr>
              <a:t>constructed by adding two extra prosody predictors of phoneme-level f0 and energy</a:t>
            </a:r>
            <a:br>
              <a:rPr lang="en" altLang="zh-CN" dirty="0">
                <a:latin typeface="Arial" panose="020B0604020202020204" pitchFamily="34" charset="0"/>
                <a:cs typeface="Arial" panose="020B0604020202020204" pitchFamily="34" charset="0"/>
              </a:rPr>
            </a:br>
            <a:r>
              <a:rPr lang="en" altLang="zh-CN" dirty="0">
                <a:latin typeface="Arial" panose="020B0604020202020204" pitchFamily="34" charset="0"/>
                <a:cs typeface="Arial" panose="020B0604020202020204" pitchFamily="34" charset="0"/>
              </a:rPr>
              <a:t>to Base, similar as in Fastspeech2 [11].</a:t>
            </a:r>
            <a:endParaRPr lang="en" altLang="zh-CN"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zh-CN" b="1" i="1" dirty="0" err="1">
                <a:effectLst/>
                <a:latin typeface="Arial" panose="020B0604020202020204" pitchFamily="34" charset="0"/>
              </a:rPr>
              <a:t>Base_FE</a:t>
            </a:r>
            <a:r>
              <a:rPr lang="en" altLang="zh-CN" b="1" i="1" dirty="0" err="1">
                <a:latin typeface="Arial" panose="020B0604020202020204" pitchFamily="34" charset="0"/>
              </a:rPr>
              <a:t>_</a:t>
            </a:r>
            <a:r>
              <a:rPr lang="en" altLang="zh-CN" b="1" i="1" dirty="0" err="1">
                <a:effectLst/>
                <a:latin typeface="Arial" panose="020B0604020202020204" pitchFamily="34" charset="0"/>
              </a:rPr>
              <a:t>DFE</a:t>
            </a:r>
            <a:r>
              <a:rPr lang="en" altLang="zh-CN" dirty="0">
                <a:effectLst/>
                <a:latin typeface="Arial" panose="020B0604020202020204" pitchFamily="34" charset="0"/>
              </a:rPr>
              <a:t>: the transfer of duration, f0, energy are implemented by replacing target speaker embedding with the native one in duration model, f0 predictor, energy predictor, only in the inference phase of cross-lingual cases.</a:t>
            </a:r>
          </a:p>
        </p:txBody>
      </p:sp>
      <p:sp>
        <p:nvSpPr>
          <p:cNvPr id="11" name="文本框 10">
            <a:extLst>
              <a:ext uri="{FF2B5EF4-FFF2-40B4-BE49-F238E27FC236}">
                <a16:creationId xmlns:a16="http://schemas.microsoft.com/office/drawing/2014/main" id="{8F3EE62F-97DE-F145-9996-C7F6E9FF4F7D}"/>
              </a:ext>
            </a:extLst>
          </p:cNvPr>
          <p:cNvSpPr txBox="1"/>
          <p:nvPr/>
        </p:nvSpPr>
        <p:spPr>
          <a:xfrm>
            <a:off x="409570" y="4906359"/>
            <a:ext cx="1795684" cy="461665"/>
          </a:xfrm>
          <a:prstGeom prst="rect">
            <a:avLst/>
          </a:prstGeom>
          <a:noFill/>
        </p:spPr>
        <p:txBody>
          <a:bodyPr wrap="none" rtlCol="0">
            <a:spAutoFit/>
          </a:bodyPr>
          <a:lstStyle/>
          <a:p>
            <a:r>
              <a:rPr kumimoji="1" lang="en-US" altLang="zh-CN" sz="2400" dirty="0"/>
              <a:t>Experiments</a:t>
            </a:r>
            <a:endParaRPr kumimoji="1" lang="zh-CN" altLang="en-US" dirty="0"/>
          </a:p>
        </p:txBody>
      </p:sp>
      <p:sp>
        <p:nvSpPr>
          <p:cNvPr id="12" name="矩形 11">
            <a:extLst>
              <a:ext uri="{FF2B5EF4-FFF2-40B4-BE49-F238E27FC236}">
                <a16:creationId xmlns:a16="http://schemas.microsoft.com/office/drawing/2014/main" id="{A9F4F6B9-64FB-B645-A5EC-3A1BA7898A6D}"/>
              </a:ext>
            </a:extLst>
          </p:cNvPr>
          <p:cNvSpPr/>
          <p:nvPr/>
        </p:nvSpPr>
        <p:spPr>
          <a:xfrm>
            <a:off x="733699" y="5368024"/>
            <a:ext cx="10389392" cy="646331"/>
          </a:xfrm>
          <a:prstGeom prst="rect">
            <a:avLst/>
          </a:prstGeom>
        </p:spPr>
        <p:txBody>
          <a:bodyPr wrap="square">
            <a:spAutoFit/>
          </a:bodyPr>
          <a:lstStyle/>
          <a:p>
            <a:pPr marL="285750" indent="-285750">
              <a:buFont typeface="Arial" panose="020B0604020202020204" pitchFamily="34" charset="0"/>
              <a:buChar char="•"/>
            </a:pPr>
            <a:r>
              <a:rPr lang="en" altLang="zh-CN" dirty="0">
                <a:effectLst/>
                <a:latin typeface="Arial" panose="020B0604020202020204" pitchFamily="34" charset="0"/>
                <a:cs typeface="Arial" panose="020B0604020202020204" pitchFamily="34" charset="0"/>
              </a:rPr>
              <a:t>The experiments are conducted by training the introduced models with the above datasets, </a:t>
            </a:r>
            <a:r>
              <a:rPr lang="en" altLang="zh-CN" b="1" dirty="0">
                <a:effectLst/>
                <a:latin typeface="Arial" panose="020B0604020202020204" pitchFamily="34" charset="0"/>
                <a:cs typeface="Arial" panose="020B0604020202020204" pitchFamily="34" charset="0"/>
              </a:rPr>
              <a:t>with and without triplet training scheme</a:t>
            </a:r>
            <a:r>
              <a:rPr lang="en" altLang="zh-CN" dirty="0">
                <a:effectLst/>
                <a:latin typeface="Arial" panose="020B0604020202020204" pitchFamily="34" charset="0"/>
                <a:cs typeface="Arial" panose="020B0604020202020204" pitchFamily="34" charset="0"/>
              </a:rPr>
              <a:t>. The results are evaluated </a:t>
            </a:r>
            <a:r>
              <a:rPr lang="en" altLang="zh-CN" b="1" dirty="0">
                <a:effectLst/>
                <a:latin typeface="Arial" panose="020B0604020202020204" pitchFamily="34" charset="0"/>
                <a:cs typeface="Arial" panose="020B0604020202020204" pitchFamily="34" charset="0"/>
              </a:rPr>
              <a:t>subjectively</a:t>
            </a:r>
            <a:r>
              <a:rPr lang="en" altLang="zh-CN" dirty="0">
                <a:effectLst/>
                <a:latin typeface="Arial" panose="020B0604020202020204" pitchFamily="34" charset="0"/>
                <a:cs typeface="Arial" panose="020B0604020202020204" pitchFamily="34" charset="0"/>
              </a:rPr>
              <a:t> and </a:t>
            </a:r>
            <a:r>
              <a:rPr lang="en" altLang="zh-CN" b="1" dirty="0">
                <a:effectLst/>
                <a:latin typeface="Arial" panose="020B0604020202020204" pitchFamily="34" charset="0"/>
                <a:cs typeface="Arial" panose="020B0604020202020204" pitchFamily="34" charset="0"/>
              </a:rPr>
              <a:t>objectively</a:t>
            </a:r>
            <a:r>
              <a:rPr lang="en" altLang="zh-CN" dirty="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7500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7287572" cy="523220"/>
          </a:xfrm>
          <a:prstGeom prst="rect">
            <a:avLst/>
          </a:prstGeom>
          <a:noFill/>
        </p:spPr>
        <p:txBody>
          <a:bodyPr wrap="none" rtlCol="0">
            <a:spAutoFit/>
          </a:bodyPr>
          <a:lstStyle/>
          <a:p>
            <a:r>
              <a:rPr kumimoji="1" lang="en-US" altLang="zh-CN" sz="2800" b="1" dirty="0">
                <a:solidFill>
                  <a:schemeClr val="accent1">
                    <a:lumMod val="75000"/>
                  </a:schemeClr>
                </a:solidFill>
              </a:rPr>
              <a:t>Experimental Results – Objective Evaluation</a:t>
            </a:r>
            <a:endParaRPr kumimoji="1" lang="zh-CN" altLang="en-US" sz="2800" b="1" dirty="0">
              <a:solidFill>
                <a:schemeClr val="accent1">
                  <a:lumMod val="75000"/>
                </a:schemeClr>
              </a:solidFill>
            </a:endParaRPr>
          </a:p>
        </p:txBody>
      </p:sp>
      <p:pic>
        <p:nvPicPr>
          <p:cNvPr id="3" name="图片 2" descr="表格&#10;&#10;描述已自动生成">
            <a:extLst>
              <a:ext uri="{FF2B5EF4-FFF2-40B4-BE49-F238E27FC236}">
                <a16:creationId xmlns:a16="http://schemas.microsoft.com/office/drawing/2014/main" id="{D4495840-AC40-9B46-8083-5E4FE46B4B31}"/>
              </a:ext>
            </a:extLst>
          </p:cNvPr>
          <p:cNvPicPr>
            <a:picLocks noChangeAspect="1"/>
          </p:cNvPicPr>
          <p:nvPr/>
        </p:nvPicPr>
        <p:blipFill>
          <a:blip r:embed="rId3"/>
          <a:stretch>
            <a:fillRect/>
          </a:stretch>
        </p:blipFill>
        <p:spPr>
          <a:xfrm>
            <a:off x="357187" y="1882328"/>
            <a:ext cx="6644834" cy="4490197"/>
          </a:xfrm>
          <a:prstGeom prst="rect">
            <a:avLst/>
          </a:prstGeom>
        </p:spPr>
      </p:pic>
      <p:cxnSp>
        <p:nvCxnSpPr>
          <p:cNvPr id="7" name="直线连接符 6">
            <a:extLst>
              <a:ext uri="{FF2B5EF4-FFF2-40B4-BE49-F238E27FC236}">
                <a16:creationId xmlns:a16="http://schemas.microsoft.com/office/drawing/2014/main" id="{3BC6C6D7-2A76-C745-8357-452F2366DFE5}"/>
              </a:ext>
            </a:extLst>
          </p:cNvPr>
          <p:cNvCxnSpPr>
            <a:cxnSpLocks/>
          </p:cNvCxnSpPr>
          <p:nvPr/>
        </p:nvCxnSpPr>
        <p:spPr>
          <a:xfrm>
            <a:off x="7247176" y="1236308"/>
            <a:ext cx="0" cy="5461146"/>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4F2A8CFC-0C61-2344-A63A-423BF6136AA2}"/>
              </a:ext>
            </a:extLst>
          </p:cNvPr>
          <p:cNvSpPr txBox="1"/>
          <p:nvPr/>
        </p:nvSpPr>
        <p:spPr>
          <a:xfrm>
            <a:off x="7492332" y="1981722"/>
            <a:ext cx="4547241" cy="3970318"/>
          </a:xfrm>
          <a:prstGeom prst="rect">
            <a:avLst/>
          </a:prstGeom>
          <a:noFill/>
        </p:spPr>
        <p:txBody>
          <a:bodyPr wrap="square" rtlCol="0">
            <a:spAutoFit/>
          </a:bodyPr>
          <a:lstStyle/>
          <a:p>
            <a:pPr marL="285750" indent="-285750">
              <a:buFont typeface="Arial" panose="020B0604020202020204" pitchFamily="34" charset="0"/>
              <a:buChar char="•"/>
            </a:pPr>
            <a:r>
              <a:rPr kumimoji="1" lang="en-US" altLang="zh-CN" i="1" dirty="0" err="1">
                <a:latin typeface="Arial" panose="020B0604020202020204" pitchFamily="34" charset="0"/>
                <a:cs typeface="Arial" panose="020B0604020202020204" pitchFamily="34" charset="0"/>
              </a:rPr>
              <a:t>Base_FE_DFE</a:t>
            </a:r>
            <a:r>
              <a:rPr kumimoji="1" lang="en-US" altLang="zh-CN" i="1"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&lt; </a:t>
            </a:r>
            <a:r>
              <a:rPr kumimoji="1" lang="en-US" altLang="zh-CN" i="1" dirty="0" err="1">
                <a:latin typeface="Arial" panose="020B0604020202020204" pitchFamily="34" charset="0"/>
                <a:cs typeface="Arial" panose="020B0604020202020204" pitchFamily="34" charset="0"/>
              </a:rPr>
              <a:t>Base_FE</a:t>
            </a:r>
            <a:r>
              <a:rPr kumimoji="1" lang="en-US" altLang="zh-CN" i="1"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&lt; </a:t>
            </a:r>
            <a:r>
              <a:rPr kumimoji="1" lang="en-US" altLang="zh-CN" i="1" dirty="0">
                <a:latin typeface="Arial" panose="020B0604020202020204" pitchFamily="34" charset="0"/>
                <a:cs typeface="Arial" panose="020B0604020202020204" pitchFamily="34" charset="0"/>
              </a:rPr>
              <a:t>Base</a:t>
            </a:r>
          </a:p>
          <a:p>
            <a:pPr marL="285750" indent="-285750">
              <a:buFont typeface="Arial" panose="020B0604020202020204" pitchFamily="34" charset="0"/>
              <a:buChar char="•"/>
            </a:pPr>
            <a:endParaRPr kumimoji="1"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en-US" altLang="zh-CN" dirty="0">
                <a:latin typeface="Arial" panose="020B0604020202020204" pitchFamily="34" charset="0"/>
                <a:cs typeface="Arial" panose="020B0604020202020204" pitchFamily="34" charset="0"/>
              </a:rPr>
              <a:t>All models with</a:t>
            </a:r>
            <a:r>
              <a:rPr kumimoji="1" lang="zh-CN" altLang="en-US" dirty="0">
                <a:latin typeface="Arial" panose="020B0604020202020204" pitchFamily="34" charset="0"/>
                <a:cs typeface="Arial" panose="020B0604020202020204" pitchFamily="34" charset="0"/>
              </a:rPr>
              <a:t> </a:t>
            </a:r>
            <a:r>
              <a:rPr kumimoji="1" lang="en-US" altLang="zh-CN" b="1" dirty="0">
                <a:latin typeface="Arial" panose="020B0604020202020204" pitchFamily="34" charset="0"/>
                <a:cs typeface="Arial" panose="020B0604020202020204" pitchFamily="34" charset="0"/>
              </a:rPr>
              <a:t>+Triplet </a:t>
            </a:r>
            <a:r>
              <a:rPr kumimoji="1" lang="en-US" altLang="zh-CN" dirty="0">
                <a:latin typeface="Arial" panose="020B0604020202020204" pitchFamily="34" charset="0"/>
                <a:cs typeface="Arial" panose="020B0604020202020204" pitchFamily="34" charset="0"/>
              </a:rPr>
              <a:t>achieve lower WER  than the counterparts without triplet training scheme.</a:t>
            </a:r>
          </a:p>
          <a:p>
            <a:r>
              <a:rPr kumimoji="1" lang="en-US" altLang="zh-CN" dirty="0">
                <a:latin typeface="Arial" panose="020B0604020202020204" pitchFamily="34" charset="0"/>
                <a:cs typeface="Arial" panose="020B0604020202020204" pitchFamily="34" charset="0"/>
              </a:rPr>
              <a:t>    (Especially for inter-</a:t>
            </a:r>
            <a:r>
              <a:rPr kumimoji="1" lang="en-US" altLang="zh-CN" dirty="0" err="1">
                <a:latin typeface="Arial" panose="020B0604020202020204" pitchFamily="34" charset="0"/>
                <a:cs typeface="Arial" panose="020B0604020202020204" pitchFamily="34" charset="0"/>
              </a:rPr>
              <a:t>lan</a:t>
            </a:r>
            <a:r>
              <a:rPr kumimoji="1" lang="en-US" altLang="zh-CN" dirty="0">
                <a:latin typeface="Arial" panose="020B0604020202020204" pitchFamily="34" charset="0"/>
                <a:cs typeface="Arial" panose="020B0604020202020204" pitchFamily="34" charset="0"/>
              </a:rPr>
              <a:t> cases)</a:t>
            </a:r>
          </a:p>
          <a:p>
            <a:endParaRPr kumimoji="1"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zh-CN" b="1" dirty="0">
                <a:latin typeface="Arial" panose="020B0604020202020204" pitchFamily="34" charset="0"/>
                <a:cs typeface="Arial" panose="020B0604020202020204" pitchFamily="34" charset="0"/>
              </a:rPr>
              <a:t>Further improvement </a:t>
            </a:r>
            <a:r>
              <a:rPr lang="en" altLang="zh-CN" dirty="0">
                <a:latin typeface="Arial" panose="020B0604020202020204" pitchFamily="34" charset="0"/>
                <a:cs typeface="Arial" panose="020B0604020202020204" pitchFamily="34" charset="0"/>
              </a:rPr>
              <a:t>is consistently achieved by combining the </a:t>
            </a:r>
            <a:r>
              <a:rPr lang="en" altLang="zh-CN" b="1" dirty="0">
                <a:latin typeface="Arial" panose="020B0604020202020204" pitchFamily="34" charset="0"/>
                <a:cs typeface="Arial" panose="020B0604020202020204" pitchFamily="34" charset="0"/>
              </a:rPr>
              <a:t>fine-grained explicit prosody transfer </a:t>
            </a:r>
            <a:r>
              <a:rPr lang="en" altLang="zh-CN" dirty="0">
                <a:latin typeface="Arial" panose="020B0604020202020204" pitchFamily="34" charset="0"/>
                <a:cs typeface="Arial" panose="020B0604020202020204" pitchFamily="34" charset="0"/>
              </a:rPr>
              <a:t>with the </a:t>
            </a:r>
            <a:r>
              <a:rPr lang="en" altLang="zh-CN" b="1" dirty="0">
                <a:latin typeface="Arial" panose="020B0604020202020204" pitchFamily="34" charset="0"/>
                <a:cs typeface="Arial" panose="020B0604020202020204" pitchFamily="34" charset="0"/>
              </a:rPr>
              <a:t>proposed method</a:t>
            </a:r>
            <a:r>
              <a:rPr lang="en" altLang="zh-CN" dirty="0">
                <a:latin typeface="Arial" panose="020B0604020202020204" pitchFamily="34" charset="0"/>
                <a:cs typeface="Arial" panose="020B0604020202020204" pitchFamily="34" charset="0"/>
              </a:rPr>
              <a:t>, though the improvement of cross-gender cross-lingual test is relatively smaller</a:t>
            </a:r>
            <a:endParaRPr kumimoji="1" lang="en-US" altLang="zh-CN" dirty="0">
              <a:latin typeface="Arial" panose="020B0604020202020204" pitchFamily="34" charset="0"/>
              <a:cs typeface="Arial" panose="020B0604020202020204" pitchFamily="34" charset="0"/>
            </a:endParaRPr>
          </a:p>
          <a:p>
            <a:endParaRPr kumimoji="1" lang="en-US" altLang="zh-CN" dirty="0">
              <a:latin typeface="Arial" panose="020B0604020202020204" pitchFamily="34" charset="0"/>
              <a:cs typeface="Arial" panose="020B0604020202020204" pitchFamily="34" charset="0"/>
            </a:endParaRPr>
          </a:p>
        </p:txBody>
      </p:sp>
      <p:cxnSp>
        <p:nvCxnSpPr>
          <p:cNvPr id="14" name="直线连接符 13">
            <a:extLst>
              <a:ext uri="{FF2B5EF4-FFF2-40B4-BE49-F238E27FC236}">
                <a16:creationId xmlns:a16="http://schemas.microsoft.com/office/drawing/2014/main" id="{0030E5A6-6D82-1B4A-8D3D-02BCC0FEA1CE}"/>
              </a:ext>
            </a:extLst>
          </p:cNvPr>
          <p:cNvCxnSpPr>
            <a:cxnSpLocks/>
          </p:cNvCxnSpPr>
          <p:nvPr/>
        </p:nvCxnSpPr>
        <p:spPr>
          <a:xfrm>
            <a:off x="7292001" y="1245275"/>
            <a:ext cx="0" cy="5461146"/>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9670ED08-B86F-B59C-75C0-CB9890A865E9}"/>
              </a:ext>
            </a:extLst>
          </p:cNvPr>
          <p:cNvSpPr txBox="1"/>
          <p:nvPr/>
        </p:nvSpPr>
        <p:spPr>
          <a:xfrm>
            <a:off x="1315498" y="1245275"/>
            <a:ext cx="4382931" cy="461665"/>
          </a:xfrm>
          <a:prstGeom prst="rect">
            <a:avLst/>
          </a:prstGeom>
          <a:noFill/>
        </p:spPr>
        <p:txBody>
          <a:bodyPr wrap="none" rtlCol="0">
            <a:spAutoFit/>
          </a:bodyPr>
          <a:lstStyle/>
          <a:p>
            <a:r>
              <a:rPr kumimoji="1" lang="en-US" altLang="zh-CN" sz="2400" b="1" dirty="0">
                <a:solidFill>
                  <a:schemeClr val="accent1">
                    <a:lumMod val="75000"/>
                  </a:schemeClr>
                </a:solidFill>
              </a:rPr>
              <a:t>Word Error Rate (WER) results</a:t>
            </a:r>
            <a:endParaRPr kumimoji="1" lang="zh-CN" altLang="en-US" sz="2400" b="1" dirty="0">
              <a:solidFill>
                <a:schemeClr val="accent1">
                  <a:lumMod val="75000"/>
                </a:schemeClr>
              </a:solidFill>
            </a:endParaRPr>
          </a:p>
        </p:txBody>
      </p:sp>
    </p:spTree>
    <p:extLst>
      <p:ext uri="{BB962C8B-B14F-4D97-AF65-F5344CB8AC3E}">
        <p14:creationId xmlns:p14="http://schemas.microsoft.com/office/powerpoint/2010/main" val="21687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7422225" cy="523220"/>
          </a:xfrm>
          <a:prstGeom prst="rect">
            <a:avLst/>
          </a:prstGeom>
          <a:noFill/>
        </p:spPr>
        <p:txBody>
          <a:bodyPr wrap="none" rtlCol="0">
            <a:spAutoFit/>
          </a:bodyPr>
          <a:lstStyle/>
          <a:p>
            <a:r>
              <a:rPr kumimoji="1" lang="en-US" altLang="zh-CN" sz="2800" b="1" dirty="0">
                <a:solidFill>
                  <a:schemeClr val="accent1">
                    <a:lumMod val="75000"/>
                  </a:schemeClr>
                </a:solidFill>
              </a:rPr>
              <a:t>Experimental Results – Subjective Evaluation</a:t>
            </a:r>
            <a:endParaRPr kumimoji="1" lang="zh-CN" altLang="en-US" sz="2800" b="1" dirty="0">
              <a:solidFill>
                <a:schemeClr val="accent1">
                  <a:lumMod val="75000"/>
                </a:schemeClr>
              </a:solidFill>
            </a:endParaRPr>
          </a:p>
        </p:txBody>
      </p:sp>
      <p:pic>
        <p:nvPicPr>
          <p:cNvPr id="3" name="图片 2" descr="文本, 表格&#10;&#10;中度可信度描述已自动生成">
            <a:extLst>
              <a:ext uri="{FF2B5EF4-FFF2-40B4-BE49-F238E27FC236}">
                <a16:creationId xmlns:a16="http://schemas.microsoft.com/office/drawing/2014/main" id="{9A8AFFBB-0E7A-B44B-A8B6-B8BE949074ED}"/>
              </a:ext>
            </a:extLst>
          </p:cNvPr>
          <p:cNvPicPr>
            <a:picLocks noChangeAspect="1"/>
          </p:cNvPicPr>
          <p:nvPr/>
        </p:nvPicPr>
        <p:blipFill>
          <a:blip r:embed="rId3"/>
          <a:stretch>
            <a:fillRect/>
          </a:stretch>
        </p:blipFill>
        <p:spPr>
          <a:xfrm>
            <a:off x="166191" y="1472079"/>
            <a:ext cx="11859617" cy="2400674"/>
          </a:xfrm>
          <a:prstGeom prst="rect">
            <a:avLst/>
          </a:prstGeom>
        </p:spPr>
      </p:pic>
      <p:sp>
        <p:nvSpPr>
          <p:cNvPr id="4" name="文本框 3">
            <a:extLst>
              <a:ext uri="{FF2B5EF4-FFF2-40B4-BE49-F238E27FC236}">
                <a16:creationId xmlns:a16="http://schemas.microsoft.com/office/drawing/2014/main" id="{05975188-C6F7-644F-9501-F7699D8C8473}"/>
              </a:ext>
            </a:extLst>
          </p:cNvPr>
          <p:cNvSpPr txBox="1"/>
          <p:nvPr/>
        </p:nvSpPr>
        <p:spPr>
          <a:xfrm>
            <a:off x="357187" y="3947126"/>
            <a:ext cx="4669868" cy="369332"/>
          </a:xfrm>
          <a:prstGeom prst="rect">
            <a:avLst/>
          </a:prstGeom>
          <a:noFill/>
        </p:spPr>
        <p:txBody>
          <a:bodyPr wrap="none" rtlCol="0">
            <a:spAutoFit/>
          </a:bodyPr>
          <a:lstStyle/>
          <a:p>
            <a:r>
              <a:rPr kumimoji="1" lang="en-US" altLang="zh-CN" b="1" dirty="0"/>
              <a:t>Similarity </a:t>
            </a:r>
            <a:r>
              <a:rPr kumimoji="1" lang="en-US" altLang="zh-CN" dirty="0"/>
              <a:t>corresponds to </a:t>
            </a:r>
            <a:r>
              <a:rPr kumimoji="1" lang="en-US" altLang="zh-CN" b="1" dirty="0"/>
              <a:t>Speaker Similarity</a:t>
            </a:r>
            <a:endParaRPr kumimoji="1" lang="zh-CN" altLang="en-US" b="1" dirty="0"/>
          </a:p>
        </p:txBody>
      </p:sp>
      <p:cxnSp>
        <p:nvCxnSpPr>
          <p:cNvPr id="8" name="直线连接符 7">
            <a:extLst>
              <a:ext uri="{FF2B5EF4-FFF2-40B4-BE49-F238E27FC236}">
                <a16:creationId xmlns:a16="http://schemas.microsoft.com/office/drawing/2014/main" id="{C8B73CCE-87BB-1C49-B8E7-333CDEFA6818}"/>
              </a:ext>
            </a:extLst>
          </p:cNvPr>
          <p:cNvCxnSpPr>
            <a:cxnSpLocks/>
          </p:cNvCxnSpPr>
          <p:nvPr/>
        </p:nvCxnSpPr>
        <p:spPr>
          <a:xfrm flipH="1">
            <a:off x="357187" y="4589929"/>
            <a:ext cx="11477626" cy="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cxnSp>
        <p:nvCxnSpPr>
          <p:cNvPr id="11" name="直线连接符 10">
            <a:extLst>
              <a:ext uri="{FF2B5EF4-FFF2-40B4-BE49-F238E27FC236}">
                <a16:creationId xmlns:a16="http://schemas.microsoft.com/office/drawing/2014/main" id="{A21A5933-2AD0-4D4A-BA9D-30F5CAB276DF}"/>
              </a:ext>
            </a:extLst>
          </p:cNvPr>
          <p:cNvCxnSpPr>
            <a:cxnSpLocks/>
          </p:cNvCxnSpPr>
          <p:nvPr/>
        </p:nvCxnSpPr>
        <p:spPr>
          <a:xfrm flipH="1">
            <a:off x="366155" y="4634754"/>
            <a:ext cx="11477626" cy="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F1441A10-ABE3-774F-B11E-A7EE4B83EA3A}"/>
              </a:ext>
            </a:extLst>
          </p:cNvPr>
          <p:cNvSpPr txBox="1"/>
          <p:nvPr/>
        </p:nvSpPr>
        <p:spPr>
          <a:xfrm>
            <a:off x="357187" y="5033634"/>
            <a:ext cx="11194225" cy="1200329"/>
          </a:xfrm>
          <a:prstGeom prst="rect">
            <a:avLst/>
          </a:prstGeom>
          <a:noFill/>
        </p:spPr>
        <p:txBody>
          <a:bodyPr wrap="square" rtlCol="0">
            <a:spAutoFit/>
          </a:bodyPr>
          <a:lstStyle/>
          <a:p>
            <a:pPr marL="285750" indent="-285750">
              <a:buFont typeface="Arial" panose="020B0604020202020204" pitchFamily="34" charset="0"/>
              <a:buChar char="•"/>
            </a:pPr>
            <a:r>
              <a:rPr lang="en" altLang="zh-CN" dirty="0">
                <a:latin typeface="Arial" panose="020B0604020202020204" pitchFamily="34" charset="0"/>
                <a:cs typeface="Arial" panose="020B0604020202020204" pitchFamily="34" charset="0"/>
              </a:rPr>
              <a:t>Both </a:t>
            </a:r>
            <a:r>
              <a:rPr lang="en" altLang="zh-CN" dirty="0" err="1">
                <a:latin typeface="Arial" panose="020B0604020202020204" pitchFamily="34" charset="0"/>
                <a:cs typeface="Arial" panose="020B0604020202020204" pitchFamily="34" charset="0"/>
              </a:rPr>
              <a:t>Base+Triplet</a:t>
            </a:r>
            <a:r>
              <a:rPr lang="en" altLang="zh-CN" dirty="0">
                <a:latin typeface="Arial" panose="020B0604020202020204" pitchFamily="34" charset="0"/>
                <a:cs typeface="Arial" panose="020B0604020202020204" pitchFamily="34" charset="0"/>
              </a:rPr>
              <a:t> and </a:t>
            </a:r>
            <a:r>
              <a:rPr lang="en" altLang="zh-CN" dirty="0" err="1">
                <a:latin typeface="Arial" panose="020B0604020202020204" pitchFamily="34" charset="0"/>
                <a:cs typeface="Arial" panose="020B0604020202020204" pitchFamily="34" charset="0"/>
              </a:rPr>
              <a:t>Base_FE_DFE+Triplet</a:t>
            </a:r>
            <a:r>
              <a:rPr lang="en" altLang="zh-CN" dirty="0">
                <a:latin typeface="Arial" panose="020B0604020202020204" pitchFamily="34" charset="0"/>
                <a:cs typeface="Arial" panose="020B0604020202020204" pitchFamily="34" charset="0"/>
              </a:rPr>
              <a:t> gain improvements in </a:t>
            </a:r>
            <a:r>
              <a:rPr lang="en" altLang="zh-CN" b="1" dirty="0">
                <a:latin typeface="Arial" panose="020B0604020202020204" pitchFamily="34" charset="0"/>
                <a:cs typeface="Arial" panose="020B0604020202020204" pitchFamily="34" charset="0"/>
              </a:rPr>
              <a:t>naturalness and speaker similarity </a:t>
            </a:r>
            <a:r>
              <a:rPr lang="en" altLang="zh-CN" dirty="0">
                <a:latin typeface="Arial" panose="020B0604020202020204" pitchFamily="34" charset="0"/>
                <a:cs typeface="Arial" panose="020B0604020202020204" pitchFamily="34" charset="0"/>
              </a:rPr>
              <a:t>from the proposed triplet training scheme.</a:t>
            </a:r>
          </a:p>
          <a:p>
            <a:pPr marL="285750" indent="-285750">
              <a:buFont typeface="Arial" panose="020B0604020202020204" pitchFamily="34" charset="0"/>
              <a:buChar char="•"/>
            </a:pPr>
            <a:r>
              <a:rPr kumimoji="1" lang="en-US" altLang="zh-CN" b="1" dirty="0">
                <a:latin typeface="Arial" panose="020B0604020202020204" pitchFamily="34" charset="0"/>
                <a:cs typeface="Arial" panose="020B0604020202020204" pitchFamily="34" charset="0"/>
              </a:rPr>
              <a:t>Prosody feature transfer from native speaker + Triplet </a:t>
            </a:r>
            <a:r>
              <a:rPr kumimoji="1" lang="en-US" altLang="zh-CN" dirty="0">
                <a:latin typeface="Arial" panose="020B0604020202020204" pitchFamily="34" charset="0"/>
                <a:cs typeface="Arial" panose="020B0604020202020204" pitchFamily="34" charset="0"/>
              </a:rPr>
              <a:t>achieves the best results which is </a:t>
            </a:r>
            <a:r>
              <a:rPr kumimoji="1" lang="en-US" altLang="zh-CN" b="1" dirty="0">
                <a:latin typeface="Arial" panose="020B0604020202020204" pitchFamily="34" charset="0"/>
                <a:cs typeface="Arial" panose="020B0604020202020204" pitchFamily="34" charset="0"/>
              </a:rPr>
              <a:t>consistent</a:t>
            </a:r>
            <a:r>
              <a:rPr kumimoji="1" lang="en-US" altLang="zh-CN" dirty="0">
                <a:latin typeface="Arial" panose="020B0604020202020204" pitchFamily="34" charset="0"/>
                <a:cs typeface="Arial" panose="020B0604020202020204" pitchFamily="34" charset="0"/>
              </a:rPr>
              <a:t> with objective evaluations.</a:t>
            </a:r>
          </a:p>
        </p:txBody>
      </p:sp>
      <p:sp>
        <p:nvSpPr>
          <p:cNvPr id="9" name="文本框 8">
            <a:extLst>
              <a:ext uri="{FF2B5EF4-FFF2-40B4-BE49-F238E27FC236}">
                <a16:creationId xmlns:a16="http://schemas.microsoft.com/office/drawing/2014/main" id="{6B4C66CF-3F51-21DD-A575-9FE654633F52}"/>
              </a:ext>
            </a:extLst>
          </p:cNvPr>
          <p:cNvSpPr txBox="1"/>
          <p:nvPr/>
        </p:nvSpPr>
        <p:spPr>
          <a:xfrm>
            <a:off x="1275774" y="965590"/>
            <a:ext cx="9621545" cy="461665"/>
          </a:xfrm>
          <a:prstGeom prst="rect">
            <a:avLst/>
          </a:prstGeom>
          <a:noFill/>
        </p:spPr>
        <p:txBody>
          <a:bodyPr wrap="none" rtlCol="0">
            <a:spAutoFit/>
          </a:bodyPr>
          <a:lstStyle/>
          <a:p>
            <a:r>
              <a:rPr kumimoji="1" lang="en-US" altLang="zh-CN" sz="2400" b="1" dirty="0">
                <a:solidFill>
                  <a:schemeClr val="accent1">
                    <a:lumMod val="75000"/>
                  </a:schemeClr>
                </a:solidFill>
              </a:rPr>
              <a:t>Mean Opinion Score (MOS) results: naturalness &amp; speaker similarity</a:t>
            </a:r>
            <a:endParaRPr kumimoji="1" lang="zh-CN" altLang="en-US" sz="2400" b="1" dirty="0">
              <a:solidFill>
                <a:schemeClr val="accent1">
                  <a:lumMod val="75000"/>
                </a:schemeClr>
              </a:solidFill>
            </a:endParaRPr>
          </a:p>
        </p:txBody>
      </p:sp>
    </p:spTree>
    <p:extLst>
      <p:ext uri="{BB962C8B-B14F-4D97-AF65-F5344CB8AC3E}">
        <p14:creationId xmlns:p14="http://schemas.microsoft.com/office/powerpoint/2010/main" val="37678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14"/>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1165704" cy="523220"/>
          </a:xfrm>
          <a:prstGeom prst="rect">
            <a:avLst/>
          </a:prstGeom>
          <a:noFill/>
        </p:spPr>
        <p:txBody>
          <a:bodyPr wrap="none" rtlCol="0">
            <a:spAutoFit/>
          </a:bodyPr>
          <a:lstStyle/>
          <a:p>
            <a:r>
              <a:rPr kumimoji="1" lang="en-US" altLang="zh-CN" sz="2800" b="1" dirty="0">
                <a:solidFill>
                  <a:schemeClr val="accent1">
                    <a:lumMod val="75000"/>
                  </a:schemeClr>
                </a:solidFill>
              </a:rPr>
              <a:t>Demo</a:t>
            </a:r>
            <a:endParaRPr kumimoji="1" lang="zh-CN" altLang="en-US" sz="2800" b="1" dirty="0">
              <a:solidFill>
                <a:schemeClr val="accent1">
                  <a:lumMod val="75000"/>
                </a:schemeClr>
              </a:solidFill>
            </a:endParaRPr>
          </a:p>
        </p:txBody>
      </p:sp>
      <p:sp>
        <p:nvSpPr>
          <p:cNvPr id="2" name="矩形 1">
            <a:extLst>
              <a:ext uri="{FF2B5EF4-FFF2-40B4-BE49-F238E27FC236}">
                <a16:creationId xmlns:a16="http://schemas.microsoft.com/office/drawing/2014/main" id="{A31CE781-9FFE-4CCD-8C68-6825ED937E41}"/>
              </a:ext>
            </a:extLst>
          </p:cNvPr>
          <p:cNvSpPr/>
          <p:nvPr/>
        </p:nvSpPr>
        <p:spPr>
          <a:xfrm>
            <a:off x="2636978" y="6067336"/>
            <a:ext cx="6840334" cy="369332"/>
          </a:xfrm>
          <a:prstGeom prst="rect">
            <a:avLst/>
          </a:prstGeom>
        </p:spPr>
        <p:txBody>
          <a:bodyPr wrap="none">
            <a:spAutoFit/>
          </a:bodyPr>
          <a:lstStyle/>
          <a:p>
            <a:r>
              <a:rPr lang="en-US" altLang="zh-CN" b="1" dirty="0"/>
              <a:t>Demo: </a:t>
            </a:r>
            <a:r>
              <a:rPr lang="zh-CN" altLang="en-US" b="1" dirty="0"/>
              <a:t>https://jianhaoye2.github.io/icassp2022triplet.github.io/</a:t>
            </a:r>
          </a:p>
        </p:txBody>
      </p:sp>
      <p:pic>
        <p:nvPicPr>
          <p:cNvPr id="7" name="en_spk_gt" descr="en_spk_gt">
            <a:hlinkClick r:id="" action="ppaction://media"/>
            <a:extLst>
              <a:ext uri="{FF2B5EF4-FFF2-40B4-BE49-F238E27FC236}">
                <a16:creationId xmlns:a16="http://schemas.microsoft.com/office/drawing/2014/main" id="{B16F48CA-4129-8F14-EE67-F0D4FCEB1030}"/>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6617288" y="2124384"/>
            <a:ext cx="812800" cy="812800"/>
          </a:xfrm>
          <a:prstGeom prst="rect">
            <a:avLst/>
          </a:prstGeom>
        </p:spPr>
      </p:pic>
      <p:pic>
        <p:nvPicPr>
          <p:cNvPr id="9" name="cn_spk_f_gt" descr="cn_spk_f_gt">
            <a:hlinkClick r:id="" action="ppaction://media"/>
            <a:extLst>
              <a:ext uri="{FF2B5EF4-FFF2-40B4-BE49-F238E27FC236}">
                <a16:creationId xmlns:a16="http://schemas.microsoft.com/office/drawing/2014/main" id="{15550165-8A5B-42C3-26AE-CDF2B5E5F642}"/>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824178" y="2101121"/>
            <a:ext cx="812800" cy="812800"/>
          </a:xfrm>
          <a:prstGeom prst="rect">
            <a:avLst/>
          </a:prstGeom>
        </p:spPr>
      </p:pic>
      <p:sp>
        <p:nvSpPr>
          <p:cNvPr id="10" name="矩形 9">
            <a:extLst>
              <a:ext uri="{FF2B5EF4-FFF2-40B4-BE49-F238E27FC236}">
                <a16:creationId xmlns:a16="http://schemas.microsoft.com/office/drawing/2014/main" id="{CEC7048E-0F21-DB27-CEEB-2ACA1E184D22}"/>
              </a:ext>
            </a:extLst>
          </p:cNvPr>
          <p:cNvSpPr/>
          <p:nvPr/>
        </p:nvSpPr>
        <p:spPr>
          <a:xfrm>
            <a:off x="1910479" y="1419802"/>
            <a:ext cx="3393878" cy="369332"/>
          </a:xfrm>
          <a:prstGeom prst="rect">
            <a:avLst/>
          </a:prstGeom>
        </p:spPr>
        <p:txBody>
          <a:bodyPr wrap="none">
            <a:spAutoFit/>
          </a:bodyPr>
          <a:lstStyle/>
          <a:p>
            <a:r>
              <a:rPr lang="en" altLang="zh-CN" dirty="0"/>
              <a:t>CN Text: </a:t>
            </a:r>
            <a:r>
              <a:rPr lang="zh-CN" altLang="en-US" dirty="0"/>
              <a:t>假语村言别再拥抱我。</a:t>
            </a:r>
            <a:endParaRPr lang="zh-CN" altLang="en-US" dirty="0">
              <a:effectLst/>
            </a:endParaRPr>
          </a:p>
        </p:txBody>
      </p:sp>
      <p:sp>
        <p:nvSpPr>
          <p:cNvPr id="13" name="矩形 12">
            <a:extLst>
              <a:ext uri="{FF2B5EF4-FFF2-40B4-BE49-F238E27FC236}">
                <a16:creationId xmlns:a16="http://schemas.microsoft.com/office/drawing/2014/main" id="{A97CF759-4C72-5134-93C3-AFE8DD024975}"/>
              </a:ext>
            </a:extLst>
          </p:cNvPr>
          <p:cNvSpPr/>
          <p:nvPr/>
        </p:nvSpPr>
        <p:spPr>
          <a:xfrm>
            <a:off x="6387350" y="1419802"/>
            <a:ext cx="4989886" cy="646331"/>
          </a:xfrm>
          <a:prstGeom prst="rect">
            <a:avLst/>
          </a:prstGeom>
        </p:spPr>
        <p:txBody>
          <a:bodyPr wrap="square">
            <a:spAutoFit/>
          </a:bodyPr>
          <a:lstStyle/>
          <a:p>
            <a:r>
              <a:rPr lang="en" altLang="zh-CN" dirty="0"/>
              <a:t>EN Text: The various grades were distinguished </a:t>
            </a:r>
          </a:p>
          <a:p>
            <a:r>
              <a:rPr lang="en" altLang="zh-CN" dirty="0"/>
              <a:t>by cockades and bows of different colors.</a:t>
            </a:r>
            <a:endParaRPr lang="zh-CN" altLang="en-US" dirty="0"/>
          </a:p>
        </p:txBody>
      </p:sp>
      <p:cxnSp>
        <p:nvCxnSpPr>
          <p:cNvPr id="14" name="直线连接符 13">
            <a:extLst>
              <a:ext uri="{FF2B5EF4-FFF2-40B4-BE49-F238E27FC236}">
                <a16:creationId xmlns:a16="http://schemas.microsoft.com/office/drawing/2014/main" id="{68F46D1B-DB63-854A-D27B-B093BA3522DE}"/>
              </a:ext>
            </a:extLst>
          </p:cNvPr>
          <p:cNvCxnSpPr>
            <a:cxnSpLocks/>
          </p:cNvCxnSpPr>
          <p:nvPr/>
        </p:nvCxnSpPr>
        <p:spPr>
          <a:xfrm>
            <a:off x="1522891" y="2948908"/>
            <a:ext cx="10126802" cy="0"/>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sp>
        <p:nvSpPr>
          <p:cNvPr id="21" name="文本框 20">
            <a:extLst>
              <a:ext uri="{FF2B5EF4-FFF2-40B4-BE49-F238E27FC236}">
                <a16:creationId xmlns:a16="http://schemas.microsoft.com/office/drawing/2014/main" id="{14B25916-D07F-B9EE-CAE5-97DBBA080D3D}"/>
              </a:ext>
            </a:extLst>
          </p:cNvPr>
          <p:cNvSpPr txBox="1"/>
          <p:nvPr/>
        </p:nvSpPr>
        <p:spPr>
          <a:xfrm>
            <a:off x="38891" y="2360025"/>
            <a:ext cx="1374094" cy="400110"/>
          </a:xfrm>
          <a:prstGeom prst="rect">
            <a:avLst/>
          </a:prstGeom>
          <a:noFill/>
        </p:spPr>
        <p:txBody>
          <a:bodyPr wrap="none" rtlCol="0">
            <a:spAutoFit/>
          </a:bodyPr>
          <a:lstStyle/>
          <a:p>
            <a:r>
              <a:rPr kumimoji="1" lang="en-US" altLang="zh-CN" sz="2000" b="1" dirty="0">
                <a:solidFill>
                  <a:schemeClr val="accent1">
                    <a:lumMod val="75000"/>
                  </a:schemeClr>
                </a:solidFill>
              </a:rPr>
              <a:t>Recording</a:t>
            </a:r>
            <a:endParaRPr kumimoji="1" lang="zh-CN" altLang="en-US" sz="2000" b="1" dirty="0">
              <a:solidFill>
                <a:schemeClr val="accent1">
                  <a:lumMod val="75000"/>
                </a:schemeClr>
              </a:solidFill>
            </a:endParaRPr>
          </a:p>
        </p:txBody>
      </p:sp>
      <p:sp>
        <p:nvSpPr>
          <p:cNvPr id="23" name="文本框 22">
            <a:extLst>
              <a:ext uri="{FF2B5EF4-FFF2-40B4-BE49-F238E27FC236}">
                <a16:creationId xmlns:a16="http://schemas.microsoft.com/office/drawing/2014/main" id="{30AF2DF6-F0C1-2C4D-7935-165C98238821}"/>
              </a:ext>
            </a:extLst>
          </p:cNvPr>
          <p:cNvSpPr txBox="1"/>
          <p:nvPr/>
        </p:nvSpPr>
        <p:spPr>
          <a:xfrm>
            <a:off x="2639584" y="2160340"/>
            <a:ext cx="3658374" cy="646331"/>
          </a:xfrm>
          <a:prstGeom prst="rect">
            <a:avLst/>
          </a:prstGeom>
          <a:noFill/>
        </p:spPr>
        <p:txBody>
          <a:bodyPr wrap="none" rtlCol="0">
            <a:spAutoFit/>
          </a:bodyPr>
          <a:lstStyle/>
          <a:p>
            <a:r>
              <a:rPr kumimoji="1" lang="en-US" altLang="zh-CN" b="1" dirty="0">
                <a:solidFill>
                  <a:schemeClr val="accent1">
                    <a:lumMod val="75000"/>
                  </a:schemeClr>
                </a:solidFill>
              </a:rPr>
              <a:t>Speaker A: </a:t>
            </a:r>
          </a:p>
          <a:p>
            <a:r>
              <a:rPr kumimoji="1" lang="en-US" altLang="zh-CN" dirty="0">
                <a:solidFill>
                  <a:schemeClr val="accent1">
                    <a:lumMod val="75000"/>
                  </a:schemeClr>
                </a:solidFill>
              </a:rPr>
              <a:t>native Mandarin speaker (</a:t>
            </a:r>
            <a:r>
              <a:rPr lang="en" altLang="zh-CN" b="1" dirty="0">
                <a:solidFill>
                  <a:schemeClr val="accent1"/>
                </a:solidFill>
                <a:latin typeface="Arial" panose="020B0604020202020204" pitchFamily="34" charset="0"/>
              </a:rPr>
              <a:t>CSMSC</a:t>
            </a:r>
            <a:r>
              <a:rPr kumimoji="1" lang="en-US" altLang="zh-CN" b="1" dirty="0">
                <a:solidFill>
                  <a:schemeClr val="accent1">
                    <a:lumMod val="75000"/>
                  </a:schemeClr>
                </a:solidFill>
              </a:rPr>
              <a:t>)</a:t>
            </a:r>
            <a:endParaRPr kumimoji="1" lang="zh-CN" altLang="en-US" b="1" dirty="0">
              <a:solidFill>
                <a:schemeClr val="accent1">
                  <a:lumMod val="75000"/>
                </a:schemeClr>
              </a:solidFill>
            </a:endParaRPr>
          </a:p>
        </p:txBody>
      </p:sp>
      <p:sp>
        <p:nvSpPr>
          <p:cNvPr id="24" name="文本框 23">
            <a:extLst>
              <a:ext uri="{FF2B5EF4-FFF2-40B4-BE49-F238E27FC236}">
                <a16:creationId xmlns:a16="http://schemas.microsoft.com/office/drawing/2014/main" id="{718E90F5-122C-511E-55ED-8789ADB747E9}"/>
              </a:ext>
            </a:extLst>
          </p:cNvPr>
          <p:cNvSpPr txBox="1"/>
          <p:nvPr/>
        </p:nvSpPr>
        <p:spPr>
          <a:xfrm>
            <a:off x="7436489" y="2160339"/>
            <a:ext cx="3656770" cy="646331"/>
          </a:xfrm>
          <a:prstGeom prst="rect">
            <a:avLst/>
          </a:prstGeom>
          <a:noFill/>
        </p:spPr>
        <p:txBody>
          <a:bodyPr wrap="none" rtlCol="0">
            <a:spAutoFit/>
          </a:bodyPr>
          <a:lstStyle/>
          <a:p>
            <a:r>
              <a:rPr kumimoji="1" lang="en-US" altLang="zh-CN" b="1" dirty="0">
                <a:solidFill>
                  <a:schemeClr val="accent1">
                    <a:lumMod val="75000"/>
                  </a:schemeClr>
                </a:solidFill>
              </a:rPr>
              <a:t>Speaker B: </a:t>
            </a:r>
          </a:p>
          <a:p>
            <a:r>
              <a:rPr kumimoji="1" lang="en-US" altLang="zh-CN" dirty="0">
                <a:solidFill>
                  <a:schemeClr val="accent1">
                    <a:lumMod val="75000"/>
                  </a:schemeClr>
                </a:solidFill>
              </a:rPr>
              <a:t>native English speaker (</a:t>
            </a:r>
            <a:r>
              <a:rPr lang="en" altLang="zh-CN" b="1" dirty="0" err="1">
                <a:solidFill>
                  <a:schemeClr val="accent1"/>
                </a:solidFill>
                <a:latin typeface="Arial" panose="020B0604020202020204" pitchFamily="34" charset="0"/>
              </a:rPr>
              <a:t>LJSpeech</a:t>
            </a:r>
            <a:r>
              <a:rPr kumimoji="1" lang="en-US" altLang="zh-CN" dirty="0">
                <a:solidFill>
                  <a:schemeClr val="accent1">
                    <a:lumMod val="75000"/>
                  </a:schemeClr>
                </a:solidFill>
              </a:rPr>
              <a:t>)</a:t>
            </a:r>
            <a:endParaRPr kumimoji="1" lang="zh-CN" altLang="en-US" dirty="0">
              <a:solidFill>
                <a:schemeClr val="accent1">
                  <a:lumMod val="75000"/>
                </a:schemeClr>
              </a:solidFill>
            </a:endParaRPr>
          </a:p>
        </p:txBody>
      </p:sp>
      <p:sp>
        <p:nvSpPr>
          <p:cNvPr id="25" name="矩形 24">
            <a:extLst>
              <a:ext uri="{FF2B5EF4-FFF2-40B4-BE49-F238E27FC236}">
                <a16:creationId xmlns:a16="http://schemas.microsoft.com/office/drawing/2014/main" id="{83852B1A-E834-4293-375A-FFFBBD361F6F}"/>
              </a:ext>
            </a:extLst>
          </p:cNvPr>
          <p:cNvSpPr/>
          <p:nvPr/>
        </p:nvSpPr>
        <p:spPr>
          <a:xfrm>
            <a:off x="1522891" y="3036309"/>
            <a:ext cx="10126802" cy="646331"/>
          </a:xfrm>
          <a:prstGeom prst="rect">
            <a:avLst/>
          </a:prstGeom>
        </p:spPr>
        <p:txBody>
          <a:bodyPr wrap="square">
            <a:spAutoFit/>
          </a:bodyPr>
          <a:lstStyle/>
          <a:p>
            <a:r>
              <a:rPr lang="en" altLang="zh-CN" dirty="0"/>
              <a:t>EN Text: the site of the present Sessions House of the Old Bailey, and the operation was witnessed by students and a number of curious spectators.</a:t>
            </a:r>
            <a:endParaRPr lang="zh-CN" altLang="en-US" dirty="0"/>
          </a:p>
        </p:txBody>
      </p:sp>
      <p:sp>
        <p:nvSpPr>
          <p:cNvPr id="26" name="文本框 25">
            <a:extLst>
              <a:ext uri="{FF2B5EF4-FFF2-40B4-BE49-F238E27FC236}">
                <a16:creationId xmlns:a16="http://schemas.microsoft.com/office/drawing/2014/main" id="{C35F6D8E-8644-E6AD-8D87-ABC1D2B6123A}"/>
              </a:ext>
            </a:extLst>
          </p:cNvPr>
          <p:cNvSpPr txBox="1"/>
          <p:nvPr/>
        </p:nvSpPr>
        <p:spPr>
          <a:xfrm>
            <a:off x="2537" y="3911890"/>
            <a:ext cx="1322798" cy="707886"/>
          </a:xfrm>
          <a:prstGeom prst="rect">
            <a:avLst/>
          </a:prstGeom>
          <a:noFill/>
        </p:spPr>
        <p:txBody>
          <a:bodyPr wrap="none" rtlCol="0">
            <a:spAutoFit/>
          </a:bodyPr>
          <a:lstStyle/>
          <a:p>
            <a:r>
              <a:rPr kumimoji="1" lang="en-US" altLang="zh-CN" sz="2000" b="1" dirty="0">
                <a:solidFill>
                  <a:schemeClr val="accent1">
                    <a:lumMod val="75000"/>
                  </a:schemeClr>
                </a:solidFill>
              </a:rPr>
              <a:t>English</a:t>
            </a:r>
          </a:p>
          <a:p>
            <a:r>
              <a:rPr kumimoji="1" lang="en-US" altLang="zh-CN" sz="2000" b="1" dirty="0">
                <a:solidFill>
                  <a:schemeClr val="accent1">
                    <a:lumMod val="75000"/>
                  </a:schemeClr>
                </a:solidFill>
              </a:rPr>
              <a:t>Utterance</a:t>
            </a:r>
            <a:endParaRPr kumimoji="1" lang="zh-CN" altLang="en-US" sz="2000" b="1" dirty="0">
              <a:solidFill>
                <a:schemeClr val="accent1">
                  <a:lumMod val="75000"/>
                </a:schemeClr>
              </a:solidFill>
            </a:endParaRPr>
          </a:p>
        </p:txBody>
      </p:sp>
      <p:pic>
        <p:nvPicPr>
          <p:cNvPr id="28" name="ch2en_base" descr="ch2en_base">
            <a:hlinkClick r:id="" action="ppaction://media"/>
            <a:extLst>
              <a:ext uri="{FF2B5EF4-FFF2-40B4-BE49-F238E27FC236}">
                <a16:creationId xmlns:a16="http://schemas.microsoft.com/office/drawing/2014/main" id="{0F174821-7F28-BD93-01FF-DAEDB5C749C6}"/>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824178" y="3770040"/>
            <a:ext cx="812800" cy="812800"/>
          </a:xfrm>
          <a:prstGeom prst="rect">
            <a:avLst/>
          </a:prstGeom>
        </p:spPr>
      </p:pic>
      <p:sp>
        <p:nvSpPr>
          <p:cNvPr id="29" name="矩形 28">
            <a:extLst>
              <a:ext uri="{FF2B5EF4-FFF2-40B4-BE49-F238E27FC236}">
                <a16:creationId xmlns:a16="http://schemas.microsoft.com/office/drawing/2014/main" id="{6706D200-EAF5-3744-E299-D273CBC00D17}"/>
              </a:ext>
            </a:extLst>
          </p:cNvPr>
          <p:cNvSpPr/>
          <p:nvPr/>
        </p:nvSpPr>
        <p:spPr>
          <a:xfrm>
            <a:off x="2636978" y="4005569"/>
            <a:ext cx="2667379" cy="369332"/>
          </a:xfrm>
          <a:prstGeom prst="rect">
            <a:avLst/>
          </a:prstGeom>
        </p:spPr>
        <p:txBody>
          <a:bodyPr wrap="square">
            <a:spAutoFit/>
          </a:bodyPr>
          <a:lstStyle/>
          <a:p>
            <a:r>
              <a:rPr kumimoji="1" lang="en-US" altLang="zh-CN" b="1" dirty="0">
                <a:solidFill>
                  <a:schemeClr val="accent1">
                    <a:lumMod val="75000"/>
                  </a:schemeClr>
                </a:solidFill>
              </a:rPr>
              <a:t>Speaker A from Base</a:t>
            </a:r>
          </a:p>
        </p:txBody>
      </p:sp>
      <p:pic>
        <p:nvPicPr>
          <p:cNvPr id="30" name="cn2en_proposed" descr="cn2en_proposed">
            <a:hlinkClick r:id="" action="ppaction://media"/>
            <a:extLst>
              <a:ext uri="{FF2B5EF4-FFF2-40B4-BE49-F238E27FC236}">
                <a16:creationId xmlns:a16="http://schemas.microsoft.com/office/drawing/2014/main" id="{61FE9E6B-EB82-0850-C47C-2B5F54CC271C}"/>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6704358" y="4784009"/>
            <a:ext cx="812800" cy="812800"/>
          </a:xfrm>
          <a:prstGeom prst="rect">
            <a:avLst/>
          </a:prstGeom>
        </p:spPr>
      </p:pic>
      <p:sp>
        <p:nvSpPr>
          <p:cNvPr id="31" name="矩形 30">
            <a:extLst>
              <a:ext uri="{FF2B5EF4-FFF2-40B4-BE49-F238E27FC236}">
                <a16:creationId xmlns:a16="http://schemas.microsoft.com/office/drawing/2014/main" id="{43078EC7-9EE9-642F-1A9A-57C5093F3AD1}"/>
              </a:ext>
            </a:extLst>
          </p:cNvPr>
          <p:cNvSpPr/>
          <p:nvPr/>
        </p:nvSpPr>
        <p:spPr>
          <a:xfrm>
            <a:off x="7517158" y="5020387"/>
            <a:ext cx="4213204" cy="369332"/>
          </a:xfrm>
          <a:prstGeom prst="rect">
            <a:avLst/>
          </a:prstGeom>
        </p:spPr>
        <p:txBody>
          <a:bodyPr wrap="square">
            <a:spAutoFit/>
          </a:bodyPr>
          <a:lstStyle/>
          <a:p>
            <a:r>
              <a:rPr kumimoji="1" lang="en-US" altLang="zh-CN" b="1" dirty="0">
                <a:solidFill>
                  <a:schemeClr val="accent1">
                    <a:lumMod val="75000"/>
                  </a:schemeClr>
                </a:solidFill>
              </a:rPr>
              <a:t>Speaker A from </a:t>
            </a:r>
            <a:r>
              <a:rPr kumimoji="1" lang="en-US" altLang="zh-CN" b="1" dirty="0" err="1">
                <a:solidFill>
                  <a:schemeClr val="accent1">
                    <a:lumMod val="75000"/>
                  </a:schemeClr>
                </a:solidFill>
              </a:rPr>
              <a:t>Base_FE_DFE</a:t>
            </a:r>
            <a:r>
              <a:rPr kumimoji="1" lang="en-US" altLang="zh-CN" b="1" dirty="0">
                <a:solidFill>
                  <a:schemeClr val="accent1">
                    <a:lumMod val="75000"/>
                  </a:schemeClr>
                </a:solidFill>
              </a:rPr>
              <a:t> + Triplet</a:t>
            </a:r>
          </a:p>
        </p:txBody>
      </p:sp>
      <p:pic>
        <p:nvPicPr>
          <p:cNvPr id="32" name="cn2enbasetriplet" descr="cn2enbasetriplet">
            <a:hlinkClick r:id="" action="ppaction://media"/>
            <a:extLst>
              <a:ext uri="{FF2B5EF4-FFF2-40B4-BE49-F238E27FC236}">
                <a16:creationId xmlns:a16="http://schemas.microsoft.com/office/drawing/2014/main" id="{2C062421-F2C4-8388-C386-DF047550EE68}"/>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824178" y="4798653"/>
            <a:ext cx="812800" cy="812800"/>
          </a:xfrm>
          <a:prstGeom prst="rect">
            <a:avLst/>
          </a:prstGeom>
        </p:spPr>
      </p:pic>
      <p:sp>
        <p:nvSpPr>
          <p:cNvPr id="33" name="矩形 32">
            <a:extLst>
              <a:ext uri="{FF2B5EF4-FFF2-40B4-BE49-F238E27FC236}">
                <a16:creationId xmlns:a16="http://schemas.microsoft.com/office/drawing/2014/main" id="{152073FF-F8DA-D19F-5B95-6D9DD4C437F2}"/>
              </a:ext>
            </a:extLst>
          </p:cNvPr>
          <p:cNvSpPr/>
          <p:nvPr/>
        </p:nvSpPr>
        <p:spPr>
          <a:xfrm>
            <a:off x="2636978" y="5005743"/>
            <a:ext cx="3660980" cy="369332"/>
          </a:xfrm>
          <a:prstGeom prst="rect">
            <a:avLst/>
          </a:prstGeom>
        </p:spPr>
        <p:txBody>
          <a:bodyPr wrap="square">
            <a:spAutoFit/>
          </a:bodyPr>
          <a:lstStyle/>
          <a:p>
            <a:r>
              <a:rPr kumimoji="1" lang="en-US" altLang="zh-CN" b="1" dirty="0">
                <a:solidFill>
                  <a:schemeClr val="accent1">
                    <a:lumMod val="75000"/>
                  </a:schemeClr>
                </a:solidFill>
              </a:rPr>
              <a:t>Speaker A from Base + Triplet</a:t>
            </a:r>
          </a:p>
        </p:txBody>
      </p:sp>
      <p:pic>
        <p:nvPicPr>
          <p:cNvPr id="34" name="cn2en_fedfe" descr="cn2en_fedfe">
            <a:hlinkClick r:id="" action="ppaction://media"/>
            <a:extLst>
              <a:ext uri="{FF2B5EF4-FFF2-40B4-BE49-F238E27FC236}">
                <a16:creationId xmlns:a16="http://schemas.microsoft.com/office/drawing/2014/main" id="{C983C046-282A-7D7F-460D-1F5066B598D7}"/>
              </a:ext>
            </a:extLst>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704358" y="3783835"/>
            <a:ext cx="812800" cy="812800"/>
          </a:xfrm>
          <a:prstGeom prst="rect">
            <a:avLst/>
          </a:prstGeom>
        </p:spPr>
      </p:pic>
      <p:sp>
        <p:nvSpPr>
          <p:cNvPr id="35" name="矩形 34">
            <a:extLst>
              <a:ext uri="{FF2B5EF4-FFF2-40B4-BE49-F238E27FC236}">
                <a16:creationId xmlns:a16="http://schemas.microsoft.com/office/drawing/2014/main" id="{CBCCD15E-3BD2-9FB5-4FE4-EB38D821A6F9}"/>
              </a:ext>
            </a:extLst>
          </p:cNvPr>
          <p:cNvSpPr/>
          <p:nvPr/>
        </p:nvSpPr>
        <p:spPr>
          <a:xfrm>
            <a:off x="7517158" y="4007488"/>
            <a:ext cx="4213204" cy="369332"/>
          </a:xfrm>
          <a:prstGeom prst="rect">
            <a:avLst/>
          </a:prstGeom>
        </p:spPr>
        <p:txBody>
          <a:bodyPr wrap="square">
            <a:spAutoFit/>
          </a:bodyPr>
          <a:lstStyle/>
          <a:p>
            <a:r>
              <a:rPr kumimoji="1" lang="en-US" altLang="zh-CN" b="1" dirty="0">
                <a:solidFill>
                  <a:schemeClr val="accent1">
                    <a:lumMod val="75000"/>
                  </a:schemeClr>
                </a:solidFill>
              </a:rPr>
              <a:t>Speaker A from </a:t>
            </a:r>
            <a:r>
              <a:rPr kumimoji="1" lang="en-US" altLang="zh-CN" b="1" dirty="0" err="1">
                <a:solidFill>
                  <a:schemeClr val="accent1">
                    <a:lumMod val="75000"/>
                  </a:schemeClr>
                </a:solidFill>
              </a:rPr>
              <a:t>Base_FE_DFE</a:t>
            </a:r>
            <a:endParaRPr kumimoji="1" lang="en-US" altLang="zh-CN" b="1" dirty="0">
              <a:solidFill>
                <a:schemeClr val="accent1">
                  <a:lumMod val="75000"/>
                </a:schemeClr>
              </a:solidFill>
            </a:endParaRPr>
          </a:p>
        </p:txBody>
      </p:sp>
    </p:spTree>
    <p:extLst>
      <p:ext uri="{BB962C8B-B14F-4D97-AF65-F5344CB8AC3E}">
        <p14:creationId xmlns:p14="http://schemas.microsoft.com/office/powerpoint/2010/main" val="1944467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428"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750" fill="hold"/>
                                        <p:tgtEl>
                                          <p:spTgt spid="28"/>
                                        </p:tgtEl>
                                      </p:cBhvr>
                                    </p:cmd>
                                  </p:childTnLst>
                                </p:cTn>
                              </p:par>
                            </p:childTnLst>
                          </p:cTn>
                        </p:par>
                      </p:childTnLst>
                    </p:cTn>
                  </p:par>
                </p:childTnLst>
              </p:cTn>
              <p:nextCondLst>
                <p:cond evt="onClick" delay="0">
                  <p:tgtEl>
                    <p:spTgt spid="28"/>
                  </p:tgtEl>
                </p:cond>
              </p:nextCondLst>
            </p:seq>
            <p:audio>
              <p:cMediaNode vol="80000">
                <p:cTn id="19" fill="hold" display="0">
                  <p:stCondLst>
                    <p:cond delay="indefinite"/>
                  </p:stCondLst>
                  <p:endCondLst>
                    <p:cond evt="onStopAudio" delay="0">
                      <p:tgtEl>
                        <p:sldTgt/>
                      </p:tgtEl>
                    </p:cond>
                  </p:endCondLst>
                </p:cTn>
                <p:tgtEl>
                  <p:spTgt spid="28"/>
                </p:tgtEl>
              </p:cMediaNode>
            </p:audio>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050" fill="hold"/>
                                        <p:tgtEl>
                                          <p:spTgt spid="34"/>
                                        </p:tgtEl>
                                      </p:cBhvr>
                                    </p:cmd>
                                  </p:childTnLst>
                                </p:cTn>
                              </p:par>
                            </p:childTnLst>
                          </p:cTn>
                        </p:par>
                      </p:childTnLst>
                    </p:cTn>
                  </p:par>
                </p:childTnLst>
              </p:cTn>
              <p:nextCondLst>
                <p:cond evt="onClick" delay="0">
                  <p:tgtEl>
                    <p:spTgt spid="34"/>
                  </p:tgtEl>
                </p:cond>
              </p:nextCondLst>
            </p:seq>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7700" fill="hold"/>
                                        <p:tgtEl>
                                          <p:spTgt spid="32"/>
                                        </p:tgtEl>
                                      </p:cBhvr>
                                    </p:cmd>
                                  </p:childTnLst>
                                </p:cTn>
                              </p:par>
                            </p:childTnLst>
                          </p:cTn>
                        </p:par>
                      </p:childTnLst>
                    </p:cTn>
                  </p:par>
                </p:childTnLst>
              </p:cTn>
              <p:nextCondLst>
                <p:cond evt="onClick" delay="0">
                  <p:tgtEl>
                    <p:spTgt spid="32"/>
                  </p:tgtEl>
                </p:cond>
              </p:nextCondLst>
            </p:seq>
            <p:audio>
              <p:cMediaNode vol="80000">
                <p:cTn id="31" fill="hold" display="0">
                  <p:stCondLst>
                    <p:cond delay="indefinite"/>
                  </p:stCondLst>
                  <p:endCondLst>
                    <p:cond evt="onStopAudio" delay="0">
                      <p:tgtEl>
                        <p:sldTgt/>
                      </p:tgtEl>
                    </p:cond>
                  </p:endCondLst>
                </p:cTn>
                <p:tgtEl>
                  <p:spTgt spid="32"/>
                </p:tgtEl>
              </p:cMediaNode>
            </p:audio>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950" fill="hold"/>
                                        <p:tgtEl>
                                          <p:spTgt spid="30"/>
                                        </p:tgtEl>
                                      </p:cBhvr>
                                    </p:cmd>
                                  </p:childTnLst>
                                </p:cTn>
                              </p:par>
                            </p:childTnLst>
                          </p:cTn>
                        </p:par>
                      </p:childTnLst>
                    </p:cTn>
                  </p:par>
                </p:childTnLst>
              </p:cTn>
              <p:nextCondLst>
                <p:cond evt="onClick" delay="0">
                  <p:tgtEl>
                    <p:spTgt spid="30"/>
                  </p:tgtEl>
                </p:cond>
              </p:nextCondLst>
            </p:seq>
            <p:audio>
              <p:cMediaNode vol="80000">
                <p:cTn id="37" fill="hold" display="0">
                  <p:stCondLst>
                    <p:cond delay="indefinite"/>
                  </p:stCondLst>
                  <p:endCondLst>
                    <p:cond evt="onStopAudio" delay="0">
                      <p:tgtEl>
                        <p:sldTgt/>
                      </p:tgtEl>
                    </p:cond>
                  </p:endCondLst>
                </p:cTn>
                <p:tgtEl>
                  <p:spTgt spid="3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4830168" cy="523220"/>
          </a:xfrm>
          <a:prstGeom prst="rect">
            <a:avLst/>
          </a:prstGeom>
          <a:noFill/>
        </p:spPr>
        <p:txBody>
          <a:bodyPr wrap="none" rtlCol="0">
            <a:spAutoFit/>
          </a:bodyPr>
          <a:lstStyle/>
          <a:p>
            <a:r>
              <a:rPr kumimoji="1" lang="en-US" altLang="zh-CN" sz="2800" b="1" dirty="0">
                <a:solidFill>
                  <a:schemeClr val="accent1">
                    <a:lumMod val="75000"/>
                  </a:schemeClr>
                </a:solidFill>
              </a:rPr>
              <a:t>Conclusion and Future Work</a:t>
            </a:r>
            <a:endParaRPr kumimoji="1" lang="zh-CN" altLang="en-US" sz="2800" b="1" dirty="0">
              <a:solidFill>
                <a:schemeClr val="accent1">
                  <a:lumMod val="75000"/>
                </a:schemeClr>
              </a:solidFill>
            </a:endParaRPr>
          </a:p>
        </p:txBody>
      </p:sp>
      <p:sp>
        <p:nvSpPr>
          <p:cNvPr id="2" name="矩形 1">
            <a:extLst>
              <a:ext uri="{FF2B5EF4-FFF2-40B4-BE49-F238E27FC236}">
                <a16:creationId xmlns:a16="http://schemas.microsoft.com/office/drawing/2014/main" id="{7F724B57-4234-984F-B2D8-A763A3386A8B}"/>
              </a:ext>
            </a:extLst>
          </p:cNvPr>
          <p:cNvSpPr/>
          <p:nvPr/>
        </p:nvSpPr>
        <p:spPr>
          <a:xfrm>
            <a:off x="941760" y="1545725"/>
            <a:ext cx="10461346" cy="2585323"/>
          </a:xfrm>
          <a:prstGeom prst="rect">
            <a:avLst/>
          </a:prstGeom>
        </p:spPr>
        <p:txBody>
          <a:bodyPr wrap="square">
            <a:spAutoFit/>
          </a:bodyPr>
          <a:lstStyle/>
          <a:p>
            <a:pPr marL="285750"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This paper proposed a method that employs </a:t>
            </a:r>
            <a:r>
              <a:rPr lang="zh-CN" altLang="en-US" b="1" dirty="0">
                <a:latin typeface="Arial" panose="020B0604020202020204" pitchFamily="34" charset="0"/>
                <a:cs typeface="Arial" panose="020B0604020202020204" pitchFamily="34" charset="0"/>
              </a:rPr>
              <a:t>triplet loss to cover unseen combinations </a:t>
            </a:r>
            <a:r>
              <a:rPr lang="zh-CN" altLang="en-US" dirty="0">
                <a:latin typeface="Arial" panose="020B0604020202020204" pitchFamily="34" charset="0"/>
                <a:cs typeface="Arial" panose="020B0604020202020204" pitchFamily="34" charset="0"/>
              </a:rPr>
              <a:t>of target speaker and foreign text in cross-lingual TTS. </a:t>
            </a: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The experimental results show the proposed method significantly </a:t>
            </a:r>
            <a:r>
              <a:rPr lang="zh-CN" altLang="en-US" b="1" dirty="0">
                <a:latin typeface="Arial" panose="020B0604020202020204" pitchFamily="34" charset="0"/>
                <a:cs typeface="Arial" panose="020B0604020202020204" pitchFamily="34" charset="0"/>
              </a:rPr>
              <a:t>enhances the intelligibility as well as naturalness of cross-lingual speech</a:t>
            </a:r>
            <a:r>
              <a:rPr lang="zh-CN" altLang="en-US" dirty="0">
                <a:latin typeface="Arial" panose="020B0604020202020204" pitchFamily="34" charset="0"/>
                <a:cs typeface="Arial" panose="020B0604020202020204" pitchFamily="34" charset="0"/>
              </a:rPr>
              <a:t>, while maintaining the target speaker identity. </a:t>
            </a: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Moreover, we also find the proposed method can be </a:t>
            </a:r>
            <a:r>
              <a:rPr lang="zh-CN" altLang="en-US" b="1" dirty="0">
                <a:latin typeface="Arial" panose="020B0604020202020204" pitchFamily="34" charset="0"/>
                <a:cs typeface="Arial" panose="020B0604020202020204" pitchFamily="34" charset="0"/>
              </a:rPr>
              <a:t>combined with fine-grained explicit prosody transfer to further improve </a:t>
            </a:r>
            <a:r>
              <a:rPr lang="zh-CN" altLang="en-US" dirty="0">
                <a:latin typeface="Arial" panose="020B0604020202020204" pitchFamily="34" charset="0"/>
                <a:cs typeface="Arial" panose="020B0604020202020204" pitchFamily="34" charset="0"/>
              </a:rPr>
              <a:t>the performance of cross-lingual TTS, though the improvement to cross-gender cross-lingual cases is relatively small.</a:t>
            </a:r>
            <a:endParaRPr lang="en-US" altLang="zh-CN"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FE5CCA6F-43E0-4343-A70E-0F192E687BFB}"/>
              </a:ext>
            </a:extLst>
          </p:cNvPr>
          <p:cNvSpPr txBox="1"/>
          <p:nvPr/>
        </p:nvSpPr>
        <p:spPr>
          <a:xfrm>
            <a:off x="357187" y="1028374"/>
            <a:ext cx="1640193" cy="461665"/>
          </a:xfrm>
          <a:prstGeom prst="rect">
            <a:avLst/>
          </a:prstGeom>
          <a:noFill/>
        </p:spPr>
        <p:txBody>
          <a:bodyPr wrap="none" rtlCol="0">
            <a:spAutoFit/>
          </a:bodyPr>
          <a:lstStyle/>
          <a:p>
            <a:r>
              <a:rPr kumimoji="1" lang="en-US" altLang="zh-CN" sz="2400" dirty="0"/>
              <a:t>Conclusion</a:t>
            </a:r>
            <a:endParaRPr kumimoji="1" lang="zh-CN" altLang="en-US" dirty="0"/>
          </a:p>
        </p:txBody>
      </p:sp>
      <p:sp>
        <p:nvSpPr>
          <p:cNvPr id="8" name="文本框 7">
            <a:extLst>
              <a:ext uri="{FF2B5EF4-FFF2-40B4-BE49-F238E27FC236}">
                <a16:creationId xmlns:a16="http://schemas.microsoft.com/office/drawing/2014/main" id="{94C9B089-C1C7-A347-BFB9-DFCC633FD269}"/>
              </a:ext>
            </a:extLst>
          </p:cNvPr>
          <p:cNvSpPr txBox="1"/>
          <p:nvPr/>
        </p:nvSpPr>
        <p:spPr>
          <a:xfrm>
            <a:off x="357187" y="4204981"/>
            <a:ext cx="1824538" cy="461665"/>
          </a:xfrm>
          <a:prstGeom prst="rect">
            <a:avLst/>
          </a:prstGeom>
          <a:noFill/>
        </p:spPr>
        <p:txBody>
          <a:bodyPr wrap="none" rtlCol="0">
            <a:spAutoFit/>
          </a:bodyPr>
          <a:lstStyle/>
          <a:p>
            <a:r>
              <a:rPr kumimoji="1" lang="en-US" altLang="zh-CN" sz="2400" dirty="0"/>
              <a:t>Future Work</a:t>
            </a:r>
            <a:endParaRPr kumimoji="1" lang="zh-CN" altLang="en-US" dirty="0"/>
          </a:p>
        </p:txBody>
      </p:sp>
      <p:sp>
        <p:nvSpPr>
          <p:cNvPr id="3" name="矩形 2">
            <a:extLst>
              <a:ext uri="{FF2B5EF4-FFF2-40B4-BE49-F238E27FC236}">
                <a16:creationId xmlns:a16="http://schemas.microsoft.com/office/drawing/2014/main" id="{DC453DE5-78D8-AD46-81D4-1A49B734A0B6}"/>
              </a:ext>
            </a:extLst>
          </p:cNvPr>
          <p:cNvSpPr/>
          <p:nvPr/>
        </p:nvSpPr>
        <p:spPr>
          <a:xfrm>
            <a:off x="941760" y="4716714"/>
            <a:ext cx="10748216" cy="2031325"/>
          </a:xfrm>
          <a:prstGeom prst="rect">
            <a:avLst/>
          </a:prstGeom>
        </p:spPr>
        <p:txBody>
          <a:bodyPr wrap="square">
            <a:spAutoFit/>
          </a:bodyPr>
          <a:lstStyle/>
          <a:p>
            <a:pPr marL="285750" indent="-285750">
              <a:buFont typeface="Arial" panose="020B0604020202020204" pitchFamily="34" charset="0"/>
              <a:buChar char="•"/>
            </a:pPr>
            <a:r>
              <a:rPr lang="zh-CN" altLang="en-US" dirty="0">
                <a:latin typeface="Arial" panose="020B0604020202020204" pitchFamily="34" charset="0"/>
                <a:cs typeface="Arial" panose="020B0604020202020204" pitchFamily="34" charset="0"/>
              </a:rPr>
              <a:t> Although the triplets in this work are constructed to narrow the gap between training and inference stages for cross-lingual purpose, the triplets can be redesigned to form a triplet loss for unseen cases in other tasks</a:t>
            </a:r>
            <a:r>
              <a:rPr lang="en-US" altLang="zh-CN" dirty="0">
                <a:latin typeface="Arial" panose="020B0604020202020204" pitchFamily="34" charset="0"/>
                <a:cs typeface="Arial" panose="020B0604020202020204" pitchFamily="34" charset="0"/>
              </a:rPr>
              <a:t> (e.g., style transfer in speech synthesis)</a:t>
            </a:r>
            <a:r>
              <a:rPr lang="zh-CN" altLang="en-US" dirty="0">
                <a:latin typeface="Arial" panose="020B0604020202020204" pitchFamily="34" charset="0"/>
                <a:cs typeface="Arial" panose="020B0604020202020204" pitchFamily="34" charset="0"/>
              </a:rPr>
              <a:t>, which will be explored in the future.</a:t>
            </a: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zh-CN"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Although code-switch cases are not studied in this work, those cases can also be regarded as unseen cases which can covered by triplet training scheme and might get improved as well using the proposed method.</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67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1960793" cy="523220"/>
          </a:xfrm>
          <a:prstGeom prst="rect">
            <a:avLst/>
          </a:prstGeom>
          <a:noFill/>
        </p:spPr>
        <p:txBody>
          <a:bodyPr wrap="none" rtlCol="0">
            <a:spAutoFit/>
          </a:bodyPr>
          <a:lstStyle/>
          <a:p>
            <a:r>
              <a:rPr kumimoji="1" lang="en-US" altLang="zh-CN" sz="2800" b="1" dirty="0">
                <a:solidFill>
                  <a:schemeClr val="accent1">
                    <a:lumMod val="75000"/>
                  </a:schemeClr>
                </a:solidFill>
              </a:rPr>
              <a:t>References</a:t>
            </a:r>
            <a:endParaRPr kumimoji="1" lang="zh-CN" altLang="en-US" sz="2800" b="1" dirty="0">
              <a:solidFill>
                <a:schemeClr val="accent1">
                  <a:lumMod val="75000"/>
                </a:schemeClr>
              </a:solidFill>
            </a:endParaRPr>
          </a:p>
        </p:txBody>
      </p:sp>
      <p:sp>
        <p:nvSpPr>
          <p:cNvPr id="2" name="矩形 1">
            <a:extLst>
              <a:ext uri="{FF2B5EF4-FFF2-40B4-BE49-F238E27FC236}">
                <a16:creationId xmlns:a16="http://schemas.microsoft.com/office/drawing/2014/main" id="{9295A826-6D16-5349-BD8A-E10F5640FEA3}"/>
              </a:ext>
            </a:extLst>
          </p:cNvPr>
          <p:cNvSpPr/>
          <p:nvPr/>
        </p:nvSpPr>
        <p:spPr>
          <a:xfrm>
            <a:off x="357187" y="1181363"/>
            <a:ext cx="11241741" cy="5355312"/>
          </a:xfrm>
          <a:prstGeom prst="rect">
            <a:avLst/>
          </a:prstGeom>
        </p:spPr>
        <p:txBody>
          <a:bodyPr wrap="square">
            <a:spAutoFit/>
          </a:bodyPr>
          <a:lstStyle/>
          <a:p>
            <a:r>
              <a:rPr lang="en" altLang="zh-CN" dirty="0">
                <a:effectLst/>
                <a:latin typeface="Arial" panose="020B0604020202020204" pitchFamily="34" charset="0"/>
              </a:rPr>
              <a:t>[1] Yu Zhang, Ron J Weiss, </a:t>
            </a:r>
            <a:r>
              <a:rPr lang="en" altLang="zh-CN" dirty="0" err="1">
                <a:effectLst/>
                <a:latin typeface="Arial" panose="020B0604020202020204" pitchFamily="34" charset="0"/>
              </a:rPr>
              <a:t>Heiga</a:t>
            </a:r>
            <a:r>
              <a:rPr lang="en" altLang="zh-CN" dirty="0">
                <a:effectLst/>
                <a:latin typeface="Arial" panose="020B0604020202020204" pitchFamily="34" charset="0"/>
              </a:rPr>
              <a:t> Zen, </a:t>
            </a:r>
            <a:r>
              <a:rPr lang="en" altLang="zh-CN" dirty="0" err="1">
                <a:effectLst/>
                <a:latin typeface="Arial" panose="020B0604020202020204" pitchFamily="34" charset="0"/>
              </a:rPr>
              <a:t>Yonghui</a:t>
            </a:r>
            <a:r>
              <a:rPr lang="en" altLang="zh-CN" dirty="0">
                <a:effectLst/>
                <a:latin typeface="Arial" panose="020B0604020202020204" pitchFamily="34" charset="0"/>
              </a:rPr>
              <a:t> Wu, </a:t>
            </a:r>
            <a:r>
              <a:rPr lang="en" altLang="zh-CN" dirty="0" err="1">
                <a:effectLst/>
                <a:latin typeface="Arial" panose="020B0604020202020204" pitchFamily="34" charset="0"/>
              </a:rPr>
              <a:t>Zhifeng</a:t>
            </a:r>
            <a:r>
              <a:rPr lang="en" altLang="zh-CN" dirty="0">
                <a:effectLst/>
                <a:latin typeface="Arial" panose="020B0604020202020204" pitchFamily="34" charset="0"/>
              </a:rPr>
              <a:t> Chen, RJ Skerry-Ryan, Ye Jia, Andrew Rosen-</a:t>
            </a:r>
            <a:br>
              <a:rPr lang="en" altLang="zh-CN" dirty="0"/>
            </a:br>
            <a:r>
              <a:rPr lang="en" altLang="zh-CN" dirty="0">
                <a:effectLst/>
                <a:latin typeface="Arial" panose="020B0604020202020204" pitchFamily="34" charset="0"/>
              </a:rPr>
              <a:t>berg, and </a:t>
            </a:r>
            <a:r>
              <a:rPr lang="en" altLang="zh-CN" dirty="0" err="1">
                <a:effectLst/>
                <a:latin typeface="Arial" panose="020B0604020202020204" pitchFamily="34" charset="0"/>
              </a:rPr>
              <a:t>Bhuvana</a:t>
            </a:r>
            <a:r>
              <a:rPr lang="en" altLang="zh-CN" dirty="0">
                <a:effectLst/>
                <a:latin typeface="Arial" panose="020B0604020202020204" pitchFamily="34" charset="0"/>
              </a:rPr>
              <a:t> </a:t>
            </a:r>
            <a:r>
              <a:rPr lang="en" altLang="zh-CN" dirty="0" err="1">
                <a:effectLst/>
                <a:latin typeface="Arial" panose="020B0604020202020204" pitchFamily="34" charset="0"/>
              </a:rPr>
              <a:t>Ramabhadran</a:t>
            </a:r>
            <a:r>
              <a:rPr lang="en" altLang="zh-CN" dirty="0">
                <a:effectLst/>
                <a:latin typeface="Arial" panose="020B0604020202020204" pitchFamily="34" charset="0"/>
              </a:rPr>
              <a:t>, “Learning to speak fluently in a foreign language: Multilingual speech syn-</a:t>
            </a:r>
            <a:br>
              <a:rPr lang="en" altLang="zh-CN" dirty="0"/>
            </a:br>
            <a:r>
              <a:rPr lang="en" altLang="zh-CN" dirty="0">
                <a:effectLst/>
                <a:latin typeface="Arial" panose="020B0604020202020204" pitchFamily="34" charset="0"/>
              </a:rPr>
              <a:t>thesis and cross-language voice cloning,” </a:t>
            </a:r>
            <a:r>
              <a:rPr lang="en" altLang="zh-CN" dirty="0" err="1">
                <a:effectLst/>
                <a:latin typeface="Arial" panose="020B0604020202020204" pitchFamily="34" charset="0"/>
              </a:rPr>
              <a:t>arXiv</a:t>
            </a:r>
            <a:r>
              <a:rPr lang="en" altLang="zh-CN" dirty="0">
                <a:effectLst/>
                <a:latin typeface="Arial" panose="020B0604020202020204" pitchFamily="34" charset="0"/>
              </a:rPr>
              <a:t> preprint arXiv:1907.04448, 2019.]</a:t>
            </a:r>
          </a:p>
          <a:p>
            <a:endParaRPr lang="en" altLang="zh-CN" dirty="0">
              <a:effectLst/>
              <a:latin typeface="Arial" panose="020B0604020202020204" pitchFamily="34" charset="0"/>
            </a:endParaRPr>
          </a:p>
          <a:p>
            <a:r>
              <a:rPr lang="en" altLang="zh-CN" dirty="0">
                <a:effectLst/>
                <a:latin typeface="Arial" panose="020B0604020202020204" pitchFamily="34" charset="0"/>
              </a:rPr>
              <a:t>[2] </a:t>
            </a:r>
            <a:r>
              <a:rPr lang="en" altLang="zh-CN" dirty="0" err="1">
                <a:effectLst/>
                <a:latin typeface="Arial" panose="020B0604020202020204" pitchFamily="34" charset="0"/>
              </a:rPr>
              <a:t>Detai</a:t>
            </a:r>
            <a:r>
              <a:rPr lang="en" altLang="zh-CN" dirty="0">
                <a:effectLst/>
                <a:latin typeface="Arial" panose="020B0604020202020204" pitchFamily="34" charset="0"/>
              </a:rPr>
              <a:t> Xin, Tatsuya Komatsu, Shinnosuke </a:t>
            </a:r>
            <a:r>
              <a:rPr lang="en" altLang="zh-CN" dirty="0" err="1">
                <a:effectLst/>
                <a:latin typeface="Arial" panose="020B0604020202020204" pitchFamily="34" charset="0"/>
              </a:rPr>
              <a:t>Takamichi</a:t>
            </a:r>
            <a:r>
              <a:rPr lang="en" altLang="zh-CN" dirty="0">
                <a:effectLst/>
                <a:latin typeface="Arial" panose="020B0604020202020204" pitchFamily="34" charset="0"/>
              </a:rPr>
              <a:t>, and Hiroshi </a:t>
            </a:r>
            <a:r>
              <a:rPr lang="en" altLang="zh-CN" dirty="0" err="1">
                <a:effectLst/>
                <a:latin typeface="Arial" panose="020B0604020202020204" pitchFamily="34" charset="0"/>
              </a:rPr>
              <a:t>Saruwatari</a:t>
            </a:r>
            <a:r>
              <a:rPr lang="en" altLang="zh-CN" dirty="0">
                <a:effectLst/>
                <a:latin typeface="Arial" panose="020B0604020202020204" pitchFamily="34" charset="0"/>
              </a:rPr>
              <a:t>, “Disentangled speaker and language representations using mutual information minimization and domain adaptation for cross-lingual </a:t>
            </a:r>
            <a:r>
              <a:rPr lang="en" altLang="zh-CN" dirty="0" err="1">
                <a:effectLst/>
                <a:latin typeface="Arial" panose="020B0604020202020204" pitchFamily="34" charset="0"/>
              </a:rPr>
              <a:t>TTS,”in</a:t>
            </a:r>
            <a:r>
              <a:rPr lang="en" altLang="zh-CN" dirty="0">
                <a:effectLst/>
                <a:latin typeface="Arial" panose="020B0604020202020204" pitchFamily="34" charset="0"/>
              </a:rPr>
              <a:t> ICASSP 2021 - 2021 IEEE International Conference on Acoustics, Speech and Signal Processing (ICASSP). pp. 6608–6612, IEEE.</a:t>
            </a:r>
          </a:p>
          <a:p>
            <a:endParaRPr lang="en" altLang="zh-CN" dirty="0">
              <a:effectLst/>
              <a:latin typeface="Arial" panose="020B0604020202020204" pitchFamily="34" charset="0"/>
            </a:endParaRPr>
          </a:p>
          <a:p>
            <a:r>
              <a:rPr lang="en" altLang="zh-CN" dirty="0">
                <a:effectLst/>
                <a:latin typeface="Arial" panose="020B0604020202020204" pitchFamily="34" charset="0"/>
              </a:rPr>
              <a:t>[3] Hamed </a:t>
            </a:r>
            <a:r>
              <a:rPr lang="en" altLang="zh-CN" dirty="0" err="1">
                <a:effectLst/>
                <a:latin typeface="Arial" panose="020B0604020202020204" pitchFamily="34" charset="0"/>
              </a:rPr>
              <a:t>Hemati</a:t>
            </a:r>
            <a:r>
              <a:rPr lang="en" altLang="zh-CN" dirty="0">
                <a:effectLst/>
                <a:latin typeface="Arial" panose="020B0604020202020204" pitchFamily="34" charset="0"/>
              </a:rPr>
              <a:t> and Damian </a:t>
            </a:r>
            <a:r>
              <a:rPr lang="en" altLang="zh-CN" dirty="0" err="1">
                <a:effectLst/>
                <a:latin typeface="Arial" panose="020B0604020202020204" pitchFamily="34" charset="0"/>
              </a:rPr>
              <a:t>Borth</a:t>
            </a:r>
            <a:r>
              <a:rPr lang="en" altLang="zh-CN" dirty="0">
                <a:effectLst/>
                <a:latin typeface="Arial" panose="020B0604020202020204" pitchFamily="34" charset="0"/>
              </a:rPr>
              <a:t>, “Using </a:t>
            </a:r>
            <a:r>
              <a:rPr lang="en" altLang="zh-CN" dirty="0" err="1">
                <a:effectLst/>
                <a:latin typeface="Arial" panose="020B0604020202020204" pitchFamily="34" charset="0"/>
              </a:rPr>
              <a:t>ipa</a:t>
            </a:r>
            <a:r>
              <a:rPr lang="en" altLang="zh-CN" dirty="0">
                <a:effectLst/>
                <a:latin typeface="Arial" panose="020B0604020202020204" pitchFamily="34" charset="0"/>
              </a:rPr>
              <a:t>-based </a:t>
            </a:r>
            <a:r>
              <a:rPr lang="en" altLang="zh-CN" dirty="0" err="1">
                <a:effectLst/>
                <a:latin typeface="Arial" panose="020B0604020202020204" pitchFamily="34" charset="0"/>
              </a:rPr>
              <a:t>tacotron</a:t>
            </a:r>
            <a:r>
              <a:rPr lang="en" altLang="zh-CN" dirty="0">
                <a:effectLst/>
                <a:latin typeface="Arial" panose="020B0604020202020204" pitchFamily="34" charset="0"/>
              </a:rPr>
              <a:t> for data efficient cross-lingual speaker adaptation and pronunciation enhancement,” </a:t>
            </a:r>
            <a:r>
              <a:rPr lang="en" altLang="zh-CN" dirty="0" err="1">
                <a:effectLst/>
                <a:latin typeface="Arial" panose="020B0604020202020204" pitchFamily="34" charset="0"/>
              </a:rPr>
              <a:t>arXiv</a:t>
            </a:r>
            <a:r>
              <a:rPr lang="en" altLang="zh-CN" dirty="0">
                <a:effectLst/>
                <a:latin typeface="Arial" panose="020B0604020202020204" pitchFamily="34" charset="0"/>
              </a:rPr>
              <a:t> preprint arXiv:2011.06392, 2020.</a:t>
            </a:r>
          </a:p>
          <a:p>
            <a:br>
              <a:rPr lang="en" altLang="zh-CN" dirty="0"/>
            </a:br>
            <a:r>
              <a:rPr lang="en" altLang="zh-CN" dirty="0">
                <a:effectLst/>
                <a:latin typeface="Arial" panose="020B0604020202020204" pitchFamily="34" charset="0"/>
              </a:rPr>
              <a:t>[4] </a:t>
            </a:r>
            <a:r>
              <a:rPr lang="en" altLang="zh-CN" dirty="0" err="1">
                <a:effectLst/>
                <a:latin typeface="Arial" panose="020B0604020202020204" pitchFamily="34" charset="0"/>
              </a:rPr>
              <a:t>Haoyue</a:t>
            </a:r>
            <a:r>
              <a:rPr lang="en" altLang="zh-CN" dirty="0">
                <a:effectLst/>
                <a:latin typeface="Arial" panose="020B0604020202020204" pitchFamily="34" charset="0"/>
              </a:rPr>
              <a:t> Zhan, Haitong Zhang, Wenjie </a:t>
            </a:r>
            <a:r>
              <a:rPr lang="en" altLang="zh-CN" dirty="0" err="1">
                <a:effectLst/>
                <a:latin typeface="Arial" panose="020B0604020202020204" pitchFamily="34" charset="0"/>
              </a:rPr>
              <a:t>Ou</a:t>
            </a:r>
            <a:r>
              <a:rPr lang="en" altLang="zh-CN" dirty="0">
                <a:effectLst/>
                <a:latin typeface="Arial" panose="020B0604020202020204" pitchFamily="34" charset="0"/>
              </a:rPr>
              <a:t>, and Yue Lin, “Improve cross-lingual text-to-speech synthesis on</a:t>
            </a:r>
            <a:br>
              <a:rPr lang="en" altLang="zh-CN" dirty="0"/>
            </a:br>
            <a:r>
              <a:rPr lang="en" altLang="zh-CN" dirty="0">
                <a:effectLst/>
                <a:latin typeface="Arial" panose="020B0604020202020204" pitchFamily="34" charset="0"/>
              </a:rPr>
              <a:t>monolingual corpora with pitch contour information,” in </a:t>
            </a:r>
            <a:r>
              <a:rPr lang="en" altLang="zh-CN" dirty="0" err="1">
                <a:effectLst/>
                <a:latin typeface="Arial" panose="020B0604020202020204" pitchFamily="34" charset="0"/>
              </a:rPr>
              <a:t>Interspeech</a:t>
            </a:r>
            <a:r>
              <a:rPr lang="en" altLang="zh-CN" dirty="0">
                <a:effectLst/>
                <a:latin typeface="Arial" panose="020B0604020202020204" pitchFamily="34" charset="0"/>
              </a:rPr>
              <a:t> 2021. pp. 1599–1603, ISCA.</a:t>
            </a:r>
            <a:endParaRPr lang="zh-CN" altLang="en-US" dirty="0"/>
          </a:p>
          <a:p>
            <a:endParaRPr lang="en-US" altLang="zh-CN" dirty="0"/>
          </a:p>
          <a:p>
            <a:r>
              <a:rPr lang="en" altLang="zh-CN" dirty="0">
                <a:effectLst/>
                <a:latin typeface="Arial" panose="020B0604020202020204" pitchFamily="34" charset="0"/>
                <a:cs typeface="Arial" panose="020B0604020202020204" pitchFamily="34" charset="0"/>
              </a:rPr>
              <a:t>[5] Matt Whitehill, Shuang Ma, Daniel McDuff, and Yale Song, “Multi-reference neural TTS stylization with ad-</a:t>
            </a:r>
            <a:br>
              <a:rPr lang="en" altLang="zh-CN" dirty="0">
                <a:latin typeface="Arial" panose="020B0604020202020204" pitchFamily="34" charset="0"/>
                <a:cs typeface="Arial" panose="020B0604020202020204" pitchFamily="34" charset="0"/>
              </a:rPr>
            </a:br>
            <a:r>
              <a:rPr lang="en" altLang="zh-CN" dirty="0" err="1">
                <a:effectLst/>
                <a:latin typeface="Arial" panose="020B0604020202020204" pitchFamily="34" charset="0"/>
                <a:cs typeface="Arial" panose="020B0604020202020204" pitchFamily="34" charset="0"/>
              </a:rPr>
              <a:t>versarial</a:t>
            </a:r>
            <a:r>
              <a:rPr lang="en" altLang="zh-CN" dirty="0">
                <a:effectLst/>
                <a:latin typeface="Arial" panose="020B0604020202020204" pitchFamily="34" charset="0"/>
                <a:cs typeface="Arial" panose="020B0604020202020204" pitchFamily="34" charset="0"/>
              </a:rPr>
              <a:t> cycle consistency,” in </a:t>
            </a:r>
            <a:r>
              <a:rPr lang="en" altLang="zh-CN" dirty="0" err="1">
                <a:effectLst/>
                <a:latin typeface="Arial" panose="020B0604020202020204" pitchFamily="34" charset="0"/>
                <a:cs typeface="Arial" panose="020B0604020202020204" pitchFamily="34" charset="0"/>
              </a:rPr>
              <a:t>Interspeech</a:t>
            </a:r>
            <a:r>
              <a:rPr lang="en" altLang="zh-CN" dirty="0">
                <a:effectLst/>
                <a:latin typeface="Arial" panose="020B0604020202020204" pitchFamily="34" charset="0"/>
                <a:cs typeface="Arial" panose="020B0604020202020204" pitchFamily="34" charset="0"/>
              </a:rPr>
              <a:t> 2020. pp.4442–4446, ISCA.</a:t>
            </a:r>
          </a:p>
          <a:p>
            <a:endParaRPr lang="zh-CN" altLang="en-US" dirty="0"/>
          </a:p>
          <a:p>
            <a:endParaRPr lang="zh-CN" altLang="en-US" dirty="0"/>
          </a:p>
        </p:txBody>
      </p:sp>
    </p:spTree>
    <p:extLst>
      <p:ext uri="{BB962C8B-B14F-4D97-AF65-F5344CB8AC3E}">
        <p14:creationId xmlns:p14="http://schemas.microsoft.com/office/powerpoint/2010/main" val="177742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1960793" cy="523220"/>
          </a:xfrm>
          <a:prstGeom prst="rect">
            <a:avLst/>
          </a:prstGeom>
          <a:noFill/>
        </p:spPr>
        <p:txBody>
          <a:bodyPr wrap="none" rtlCol="0">
            <a:spAutoFit/>
          </a:bodyPr>
          <a:lstStyle/>
          <a:p>
            <a:r>
              <a:rPr kumimoji="1" lang="en-US" altLang="zh-CN" sz="2800" b="1" dirty="0">
                <a:solidFill>
                  <a:schemeClr val="accent1">
                    <a:lumMod val="75000"/>
                  </a:schemeClr>
                </a:solidFill>
              </a:rPr>
              <a:t>References</a:t>
            </a:r>
            <a:endParaRPr kumimoji="1" lang="zh-CN" altLang="en-US" sz="2800" b="1" dirty="0">
              <a:solidFill>
                <a:schemeClr val="accent1">
                  <a:lumMod val="75000"/>
                </a:schemeClr>
              </a:solidFill>
            </a:endParaRPr>
          </a:p>
        </p:txBody>
      </p:sp>
      <p:sp>
        <p:nvSpPr>
          <p:cNvPr id="7" name="矩形 6">
            <a:extLst>
              <a:ext uri="{FF2B5EF4-FFF2-40B4-BE49-F238E27FC236}">
                <a16:creationId xmlns:a16="http://schemas.microsoft.com/office/drawing/2014/main" id="{360D0EEB-122B-5949-994D-6D6FAA42EA0C}"/>
              </a:ext>
            </a:extLst>
          </p:cNvPr>
          <p:cNvSpPr/>
          <p:nvPr/>
        </p:nvSpPr>
        <p:spPr>
          <a:xfrm>
            <a:off x="339958" y="1122503"/>
            <a:ext cx="11512084" cy="5355312"/>
          </a:xfrm>
          <a:prstGeom prst="rect">
            <a:avLst/>
          </a:prstGeom>
        </p:spPr>
        <p:txBody>
          <a:bodyPr wrap="square">
            <a:spAutoFit/>
          </a:bodyPr>
          <a:lstStyle/>
          <a:p>
            <a:r>
              <a:rPr lang="en" altLang="zh-CN" dirty="0">
                <a:latin typeface="Arial" panose="020B0604020202020204" pitchFamily="34" charset="0"/>
                <a:cs typeface="Arial" panose="020B0604020202020204" pitchFamily="34" charset="0"/>
              </a:rPr>
              <a:t>[6] </a:t>
            </a:r>
            <a:r>
              <a:rPr lang="en" altLang="zh-CN" dirty="0" err="1">
                <a:latin typeface="Arial" panose="020B0604020202020204" pitchFamily="34" charset="0"/>
                <a:cs typeface="Arial" panose="020B0604020202020204" pitchFamily="34" charset="0"/>
              </a:rPr>
              <a:t>Detai</a:t>
            </a:r>
            <a:r>
              <a:rPr lang="en" altLang="zh-CN" dirty="0">
                <a:latin typeface="Arial" panose="020B0604020202020204" pitchFamily="34" charset="0"/>
                <a:cs typeface="Arial" panose="020B0604020202020204" pitchFamily="34" charset="0"/>
              </a:rPr>
              <a:t> Xin, Yuki Saito, Shinnosuke </a:t>
            </a:r>
            <a:r>
              <a:rPr lang="en" altLang="zh-CN" dirty="0" err="1">
                <a:latin typeface="Arial" panose="020B0604020202020204" pitchFamily="34" charset="0"/>
                <a:cs typeface="Arial" panose="020B0604020202020204" pitchFamily="34" charset="0"/>
              </a:rPr>
              <a:t>Takamichi</a:t>
            </a:r>
            <a:r>
              <a:rPr lang="en" altLang="zh-CN" dirty="0">
                <a:latin typeface="Arial" panose="020B0604020202020204" pitchFamily="34" charset="0"/>
                <a:cs typeface="Arial" panose="020B0604020202020204" pitchFamily="34" charset="0"/>
              </a:rPr>
              <a:t>, Tomoki Koriyama, and Hiroshi </a:t>
            </a:r>
            <a:r>
              <a:rPr lang="en" altLang="zh-CN" dirty="0" err="1">
                <a:latin typeface="Arial" panose="020B0604020202020204" pitchFamily="34" charset="0"/>
                <a:cs typeface="Arial" panose="020B0604020202020204" pitchFamily="34" charset="0"/>
              </a:rPr>
              <a:t>Saruwatari</a:t>
            </a:r>
            <a:r>
              <a:rPr lang="en" altLang="zh-CN" dirty="0">
                <a:latin typeface="Arial" panose="020B0604020202020204" pitchFamily="34" charset="0"/>
                <a:cs typeface="Arial" panose="020B0604020202020204" pitchFamily="34" charset="0"/>
              </a:rPr>
              <a:t>, “Cross-lingual</a:t>
            </a:r>
            <a:br>
              <a:rPr lang="en" altLang="zh-CN" dirty="0">
                <a:latin typeface="Arial" panose="020B0604020202020204" pitchFamily="34" charset="0"/>
                <a:cs typeface="Arial" panose="020B0604020202020204" pitchFamily="34" charset="0"/>
              </a:rPr>
            </a:br>
            <a:r>
              <a:rPr lang="en" altLang="zh-CN" dirty="0">
                <a:latin typeface="Arial" panose="020B0604020202020204" pitchFamily="34" charset="0"/>
                <a:cs typeface="Arial" panose="020B0604020202020204" pitchFamily="34" charset="0"/>
              </a:rPr>
              <a:t>speaker adaptation using domain adaptation and speaker consistency loss for text-to-speech synthesis,” in </a:t>
            </a:r>
            <a:r>
              <a:rPr lang="en" altLang="zh-CN" dirty="0" err="1">
                <a:latin typeface="Arial" panose="020B0604020202020204" pitchFamily="34" charset="0"/>
                <a:cs typeface="Arial" panose="020B0604020202020204" pitchFamily="34" charset="0"/>
              </a:rPr>
              <a:t>Interspeech</a:t>
            </a:r>
            <a:r>
              <a:rPr lang="en" altLang="zh-CN" dirty="0">
                <a:latin typeface="Arial" panose="020B0604020202020204" pitchFamily="34" charset="0"/>
                <a:cs typeface="Arial" panose="020B0604020202020204" pitchFamily="34" charset="0"/>
              </a:rPr>
              <a:t> 2021. pp. 1614–1618, ISCA.</a:t>
            </a:r>
          </a:p>
          <a:p>
            <a:endParaRPr lang="en" altLang="zh-CN" dirty="0">
              <a:latin typeface="Arial" panose="020B0604020202020204" pitchFamily="34" charset="0"/>
              <a:cs typeface="Arial" panose="020B0604020202020204" pitchFamily="34" charset="0"/>
            </a:endParaRPr>
          </a:p>
          <a:p>
            <a:r>
              <a:rPr lang="en" altLang="zh-CN" dirty="0">
                <a:latin typeface="Arial" panose="020B0604020202020204" pitchFamily="34" charset="0"/>
                <a:cs typeface="Arial" panose="020B0604020202020204" pitchFamily="34" charset="0"/>
              </a:rPr>
              <a:t>[7] Florian </a:t>
            </a:r>
            <a:r>
              <a:rPr lang="en" altLang="zh-CN" dirty="0" err="1">
                <a:latin typeface="Arial" panose="020B0604020202020204" pitchFamily="34" charset="0"/>
                <a:cs typeface="Arial" panose="020B0604020202020204" pitchFamily="34" charset="0"/>
              </a:rPr>
              <a:t>Schroff</a:t>
            </a:r>
            <a:r>
              <a:rPr lang="en" altLang="zh-CN" dirty="0">
                <a:latin typeface="Arial" panose="020B0604020202020204" pitchFamily="34" charset="0"/>
                <a:cs typeface="Arial" panose="020B0604020202020204" pitchFamily="34" charset="0"/>
              </a:rPr>
              <a:t>, Dmitry </a:t>
            </a:r>
            <a:r>
              <a:rPr lang="en" altLang="zh-CN" dirty="0" err="1">
                <a:latin typeface="Arial" panose="020B0604020202020204" pitchFamily="34" charset="0"/>
                <a:cs typeface="Arial" panose="020B0604020202020204" pitchFamily="34" charset="0"/>
              </a:rPr>
              <a:t>Kalenichenko</a:t>
            </a:r>
            <a:r>
              <a:rPr lang="en" altLang="zh-CN" dirty="0">
                <a:latin typeface="Arial" panose="020B0604020202020204" pitchFamily="34" charset="0"/>
                <a:cs typeface="Arial" panose="020B0604020202020204" pitchFamily="34" charset="0"/>
              </a:rPr>
              <a:t>, and James Philbin, “</a:t>
            </a:r>
            <a:r>
              <a:rPr lang="en" altLang="zh-CN" dirty="0" err="1">
                <a:latin typeface="Arial" panose="020B0604020202020204" pitchFamily="34" charset="0"/>
                <a:cs typeface="Arial" panose="020B0604020202020204" pitchFamily="34" charset="0"/>
              </a:rPr>
              <a:t>Facenet</a:t>
            </a:r>
            <a:r>
              <a:rPr lang="en" altLang="zh-CN" dirty="0">
                <a:latin typeface="Arial" panose="020B0604020202020204" pitchFamily="34" charset="0"/>
                <a:cs typeface="Arial" panose="020B0604020202020204" pitchFamily="34" charset="0"/>
              </a:rPr>
              <a:t>: A unified embedding for face </a:t>
            </a:r>
            <a:r>
              <a:rPr lang="en" altLang="zh-CN" dirty="0" err="1">
                <a:latin typeface="Arial" panose="020B0604020202020204" pitchFamily="34" charset="0"/>
                <a:cs typeface="Arial" panose="020B0604020202020204" pitchFamily="34" charset="0"/>
              </a:rPr>
              <a:t>recog</a:t>
            </a:r>
            <a:r>
              <a:rPr lang="en" altLang="zh-CN" dirty="0">
                <a:latin typeface="Arial" panose="020B0604020202020204" pitchFamily="34" charset="0"/>
                <a:cs typeface="Arial" panose="020B0604020202020204" pitchFamily="34" charset="0"/>
              </a:rPr>
              <a:t>-</a:t>
            </a:r>
            <a:br>
              <a:rPr lang="en" altLang="zh-CN" dirty="0">
                <a:latin typeface="Arial" panose="020B0604020202020204" pitchFamily="34" charset="0"/>
                <a:cs typeface="Arial" panose="020B0604020202020204" pitchFamily="34" charset="0"/>
              </a:rPr>
            </a:br>
            <a:r>
              <a:rPr lang="en" altLang="zh-CN" dirty="0" err="1">
                <a:latin typeface="Arial" panose="020B0604020202020204" pitchFamily="34" charset="0"/>
                <a:cs typeface="Arial" panose="020B0604020202020204" pitchFamily="34" charset="0"/>
              </a:rPr>
              <a:t>nition</a:t>
            </a:r>
            <a:r>
              <a:rPr lang="en" altLang="zh-CN" dirty="0">
                <a:latin typeface="Arial" panose="020B0604020202020204" pitchFamily="34" charset="0"/>
                <a:cs typeface="Arial" panose="020B0604020202020204" pitchFamily="34" charset="0"/>
              </a:rPr>
              <a:t> and clustering,” in Proceedings of the IEEE conference on computer vision and pattern recognition,</a:t>
            </a:r>
            <a:br>
              <a:rPr lang="en" altLang="zh-CN" dirty="0">
                <a:latin typeface="Arial" panose="020B0604020202020204" pitchFamily="34" charset="0"/>
                <a:cs typeface="Arial" panose="020B0604020202020204" pitchFamily="34" charset="0"/>
              </a:rPr>
            </a:br>
            <a:r>
              <a:rPr lang="en" altLang="zh-CN" dirty="0">
                <a:latin typeface="Arial" panose="020B0604020202020204" pitchFamily="34" charset="0"/>
                <a:cs typeface="Arial" panose="020B0604020202020204" pitchFamily="34" charset="0"/>
              </a:rPr>
              <a:t>2015, pp. 815–823.</a:t>
            </a:r>
          </a:p>
          <a:p>
            <a:endParaRPr lang="en" altLang="zh-CN" dirty="0">
              <a:latin typeface="Arial" panose="020B0604020202020204" pitchFamily="34" charset="0"/>
              <a:cs typeface="Arial" panose="020B0604020202020204" pitchFamily="34" charset="0"/>
            </a:endParaRPr>
          </a:p>
          <a:p>
            <a:r>
              <a:rPr lang="en" altLang="zh-CN" dirty="0">
                <a:latin typeface="Arial" panose="020B0604020202020204" pitchFamily="34" charset="0"/>
                <a:cs typeface="Arial" panose="020B0604020202020204" pitchFamily="34" charset="0"/>
              </a:rPr>
              <a:t>[8] D. B. China, “Chinese standard mandarin speech corpus,” https://</a:t>
            </a:r>
            <a:r>
              <a:rPr lang="en" altLang="zh-CN" dirty="0" err="1">
                <a:latin typeface="Arial" panose="020B0604020202020204" pitchFamily="34" charset="0"/>
                <a:cs typeface="Arial" panose="020B0604020202020204" pitchFamily="34" charset="0"/>
              </a:rPr>
              <a:t>www.data-baker.com</a:t>
            </a:r>
            <a:r>
              <a:rPr lang="en" altLang="zh-CN" dirty="0">
                <a:latin typeface="Arial" panose="020B0604020202020204" pitchFamily="34" charset="0"/>
                <a:cs typeface="Arial" panose="020B0604020202020204" pitchFamily="34" charset="0"/>
              </a:rPr>
              <a:t>/open </a:t>
            </a:r>
            <a:r>
              <a:rPr lang="en" altLang="zh-CN" dirty="0" err="1">
                <a:latin typeface="Arial" panose="020B0604020202020204" pitchFamily="34" charset="0"/>
                <a:cs typeface="Arial" panose="020B0604020202020204" pitchFamily="34" charset="0"/>
              </a:rPr>
              <a:t>source.html</a:t>
            </a:r>
            <a:r>
              <a:rPr lang="en" altLang="zh-CN" dirty="0">
                <a:latin typeface="Arial" panose="020B0604020202020204" pitchFamily="34" charset="0"/>
                <a:cs typeface="Arial" panose="020B0604020202020204" pitchFamily="34" charset="0"/>
              </a:rPr>
              <a:t>,</a:t>
            </a:r>
            <a:br>
              <a:rPr lang="en" altLang="zh-CN" dirty="0">
                <a:latin typeface="Arial" panose="020B0604020202020204" pitchFamily="34" charset="0"/>
                <a:cs typeface="Arial" panose="020B0604020202020204" pitchFamily="34" charset="0"/>
              </a:rPr>
            </a:br>
            <a:r>
              <a:rPr lang="en" altLang="zh-CN" dirty="0">
                <a:latin typeface="Arial" panose="020B0604020202020204" pitchFamily="34" charset="0"/>
                <a:cs typeface="Arial" panose="020B0604020202020204" pitchFamily="34" charset="0"/>
              </a:rPr>
              <a:t>2017.</a:t>
            </a:r>
            <a:br>
              <a:rPr lang="en" altLang="zh-CN" dirty="0">
                <a:latin typeface="Arial" panose="020B0604020202020204" pitchFamily="34" charset="0"/>
                <a:cs typeface="Arial" panose="020B0604020202020204" pitchFamily="34" charset="0"/>
              </a:rPr>
            </a:br>
            <a:endParaRPr lang="en" altLang="zh-CN" dirty="0">
              <a:latin typeface="Arial" panose="020B0604020202020204" pitchFamily="34" charset="0"/>
              <a:cs typeface="Arial" panose="020B0604020202020204" pitchFamily="34" charset="0"/>
            </a:endParaRPr>
          </a:p>
          <a:p>
            <a:r>
              <a:rPr lang="en" altLang="zh-CN" dirty="0">
                <a:latin typeface="Arial" panose="020B0604020202020204" pitchFamily="34" charset="0"/>
                <a:cs typeface="Arial" panose="020B0604020202020204" pitchFamily="34" charset="0"/>
              </a:rPr>
              <a:t>[9] Keith Ito and Linda Johnson, “The </a:t>
            </a:r>
            <a:r>
              <a:rPr lang="en" altLang="zh-CN" dirty="0" err="1">
                <a:latin typeface="Arial" panose="020B0604020202020204" pitchFamily="34" charset="0"/>
                <a:cs typeface="Arial" panose="020B0604020202020204" pitchFamily="34" charset="0"/>
              </a:rPr>
              <a:t>lj</a:t>
            </a:r>
            <a:r>
              <a:rPr lang="en" altLang="zh-CN" dirty="0">
                <a:latin typeface="Arial" panose="020B0604020202020204" pitchFamily="34" charset="0"/>
                <a:cs typeface="Arial" panose="020B0604020202020204" pitchFamily="34" charset="0"/>
              </a:rPr>
              <a:t> speech </a:t>
            </a:r>
            <a:r>
              <a:rPr lang="en" altLang="zh-CN" dirty="0" err="1">
                <a:latin typeface="Arial" panose="020B0604020202020204" pitchFamily="34" charset="0"/>
                <a:cs typeface="Arial" panose="020B0604020202020204" pitchFamily="34" charset="0"/>
              </a:rPr>
              <a:t>dataset,”https</a:t>
            </a:r>
            <a:r>
              <a:rPr lang="en" altLang="zh-CN" dirty="0">
                <a:latin typeface="Arial" panose="020B0604020202020204" pitchFamily="34" charset="0"/>
                <a:cs typeface="Arial" panose="020B0604020202020204" pitchFamily="34" charset="0"/>
              </a:rPr>
              <a:t>://</a:t>
            </a:r>
            <a:r>
              <a:rPr lang="en" altLang="zh-CN" dirty="0" err="1">
                <a:latin typeface="Arial" panose="020B0604020202020204" pitchFamily="34" charset="0"/>
                <a:cs typeface="Arial" panose="020B0604020202020204" pitchFamily="34" charset="0"/>
              </a:rPr>
              <a:t>keithito.com</a:t>
            </a:r>
            <a:r>
              <a:rPr lang="en" altLang="zh-CN" dirty="0">
                <a:latin typeface="Arial" panose="020B0604020202020204" pitchFamily="34" charset="0"/>
                <a:cs typeface="Arial" panose="020B0604020202020204" pitchFamily="34" charset="0"/>
              </a:rPr>
              <a:t>/LJ-Speech-Dataset/, 2017.</a:t>
            </a:r>
          </a:p>
          <a:p>
            <a:endParaRPr lang="en" altLang="zh-CN" dirty="0">
              <a:latin typeface="Arial" panose="020B0604020202020204" pitchFamily="34" charset="0"/>
              <a:cs typeface="Arial" panose="020B0604020202020204" pitchFamily="34" charset="0"/>
            </a:endParaRPr>
          </a:p>
          <a:p>
            <a:r>
              <a:rPr lang="en" altLang="zh-CN" dirty="0">
                <a:latin typeface="Arial" panose="020B0604020202020204" pitchFamily="34" charset="0"/>
                <a:cs typeface="Arial" panose="020B0604020202020204" pitchFamily="34" charset="0"/>
              </a:rPr>
              <a:t>[10] </a:t>
            </a:r>
            <a:r>
              <a:rPr lang="en" altLang="zh-CN" dirty="0" err="1">
                <a:latin typeface="Arial" panose="020B0604020202020204" pitchFamily="34" charset="0"/>
                <a:cs typeface="Arial" panose="020B0604020202020204" pitchFamily="34" charset="0"/>
              </a:rPr>
              <a:t>hengzhu</a:t>
            </a:r>
            <a:r>
              <a:rPr lang="en" altLang="zh-CN" dirty="0">
                <a:latin typeface="Arial" panose="020B0604020202020204" pitchFamily="34" charset="0"/>
                <a:cs typeface="Arial" panose="020B0604020202020204" pitchFamily="34" charset="0"/>
              </a:rPr>
              <a:t> Yu, Heng Lu, Na Hu, Meng Yu, Chao Weng, </a:t>
            </a:r>
            <a:r>
              <a:rPr lang="en" altLang="zh-CN" dirty="0" err="1">
                <a:latin typeface="Arial" panose="020B0604020202020204" pitchFamily="34" charset="0"/>
                <a:cs typeface="Arial" panose="020B0604020202020204" pitchFamily="34" charset="0"/>
              </a:rPr>
              <a:t>Kun</a:t>
            </a:r>
            <a:r>
              <a:rPr lang="en" altLang="zh-CN" dirty="0">
                <a:latin typeface="Arial" panose="020B0604020202020204" pitchFamily="34" charset="0"/>
                <a:cs typeface="Arial" panose="020B0604020202020204" pitchFamily="34" charset="0"/>
              </a:rPr>
              <a:t> Xu, Peng Liu, </a:t>
            </a:r>
            <a:r>
              <a:rPr lang="en" altLang="zh-CN" dirty="0" err="1">
                <a:latin typeface="Arial" panose="020B0604020202020204" pitchFamily="34" charset="0"/>
                <a:cs typeface="Arial" panose="020B0604020202020204" pitchFamily="34" charset="0"/>
              </a:rPr>
              <a:t>Deyi</a:t>
            </a:r>
            <a:r>
              <a:rPr lang="en" altLang="zh-CN" dirty="0">
                <a:latin typeface="Arial" panose="020B0604020202020204" pitchFamily="34" charset="0"/>
                <a:cs typeface="Arial" panose="020B0604020202020204" pitchFamily="34" charset="0"/>
              </a:rPr>
              <a:t> </a:t>
            </a:r>
            <a:r>
              <a:rPr lang="en" altLang="zh-CN" dirty="0" err="1">
                <a:latin typeface="Arial" panose="020B0604020202020204" pitchFamily="34" charset="0"/>
                <a:cs typeface="Arial" panose="020B0604020202020204" pitchFamily="34" charset="0"/>
              </a:rPr>
              <a:t>Tuo</a:t>
            </a:r>
            <a:r>
              <a:rPr lang="en" altLang="zh-CN" dirty="0">
                <a:latin typeface="Arial" panose="020B0604020202020204" pitchFamily="34" charset="0"/>
                <a:cs typeface="Arial" panose="020B0604020202020204" pitchFamily="34" charset="0"/>
              </a:rPr>
              <a:t>, </a:t>
            </a:r>
            <a:r>
              <a:rPr lang="en" altLang="zh-CN" dirty="0" err="1">
                <a:latin typeface="Arial" panose="020B0604020202020204" pitchFamily="34" charset="0"/>
                <a:cs typeface="Arial" panose="020B0604020202020204" pitchFamily="34" charset="0"/>
              </a:rPr>
              <a:t>Shiyin</a:t>
            </a:r>
            <a:r>
              <a:rPr lang="en" altLang="zh-CN" dirty="0">
                <a:latin typeface="Arial" panose="020B0604020202020204" pitchFamily="34" charset="0"/>
                <a:cs typeface="Arial" panose="020B0604020202020204" pitchFamily="34" charset="0"/>
              </a:rPr>
              <a:t> Kang, </a:t>
            </a:r>
            <a:r>
              <a:rPr lang="en" altLang="zh-CN" dirty="0" err="1">
                <a:latin typeface="Arial" panose="020B0604020202020204" pitchFamily="34" charset="0"/>
                <a:cs typeface="Arial" panose="020B0604020202020204" pitchFamily="34" charset="0"/>
              </a:rPr>
              <a:t>Guangzhi</a:t>
            </a:r>
            <a:br>
              <a:rPr lang="en" altLang="zh-CN" dirty="0">
                <a:latin typeface="Arial" panose="020B0604020202020204" pitchFamily="34" charset="0"/>
                <a:cs typeface="Arial" panose="020B0604020202020204" pitchFamily="34" charset="0"/>
              </a:rPr>
            </a:br>
            <a:r>
              <a:rPr lang="en" altLang="zh-CN" dirty="0">
                <a:latin typeface="Arial" panose="020B0604020202020204" pitchFamily="34" charset="0"/>
                <a:cs typeface="Arial" panose="020B0604020202020204" pitchFamily="34" charset="0"/>
              </a:rPr>
              <a:t>Lei, et al., “Durian: Duration informed attention network for speech synthesis.,” in INTERSPEECH, 2020, pp. 2027–2031.</a:t>
            </a:r>
          </a:p>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[11] </a:t>
            </a:r>
            <a:r>
              <a:rPr lang="en" altLang="zh-CN" dirty="0" err="1">
                <a:latin typeface="Arial" panose="020B0604020202020204" pitchFamily="34" charset="0"/>
                <a:cs typeface="Arial" panose="020B0604020202020204" pitchFamily="34" charset="0"/>
              </a:rPr>
              <a:t>i</a:t>
            </a:r>
            <a:r>
              <a:rPr lang="en" altLang="zh-CN" dirty="0">
                <a:latin typeface="Arial" panose="020B0604020202020204" pitchFamily="34" charset="0"/>
                <a:cs typeface="Arial" panose="020B0604020202020204" pitchFamily="34" charset="0"/>
              </a:rPr>
              <a:t> Ren, </a:t>
            </a:r>
            <a:r>
              <a:rPr lang="en" altLang="zh-CN" dirty="0" err="1">
                <a:latin typeface="Arial" panose="020B0604020202020204" pitchFamily="34" charset="0"/>
                <a:cs typeface="Arial" panose="020B0604020202020204" pitchFamily="34" charset="0"/>
              </a:rPr>
              <a:t>Chenxu</a:t>
            </a:r>
            <a:r>
              <a:rPr lang="en" altLang="zh-CN" dirty="0">
                <a:latin typeface="Arial" panose="020B0604020202020204" pitchFamily="34" charset="0"/>
                <a:cs typeface="Arial" panose="020B0604020202020204" pitchFamily="34" charset="0"/>
              </a:rPr>
              <a:t> Hu, Xu Tan, Tao Qin, Sheng Zhao, Zhou Zhao, and Tie-Yan Liu, “</a:t>
            </a:r>
            <a:r>
              <a:rPr lang="en" altLang="zh-CN" dirty="0" err="1">
                <a:latin typeface="Arial" panose="020B0604020202020204" pitchFamily="34" charset="0"/>
                <a:cs typeface="Arial" panose="020B0604020202020204" pitchFamily="34" charset="0"/>
              </a:rPr>
              <a:t>Fastspeech</a:t>
            </a:r>
            <a:r>
              <a:rPr lang="en" altLang="zh-CN" dirty="0">
                <a:latin typeface="Arial" panose="020B0604020202020204" pitchFamily="34" charset="0"/>
                <a:cs typeface="Arial" panose="020B0604020202020204" pitchFamily="34" charset="0"/>
              </a:rPr>
              <a:t> 2: Fast and</a:t>
            </a:r>
            <a:br>
              <a:rPr lang="en" altLang="zh-CN" dirty="0">
                <a:latin typeface="Arial" panose="020B0604020202020204" pitchFamily="34" charset="0"/>
                <a:cs typeface="Arial" panose="020B0604020202020204" pitchFamily="34" charset="0"/>
              </a:rPr>
            </a:br>
            <a:r>
              <a:rPr lang="en" altLang="zh-CN" dirty="0">
                <a:latin typeface="Arial" panose="020B0604020202020204" pitchFamily="34" charset="0"/>
                <a:cs typeface="Arial" panose="020B0604020202020204" pitchFamily="34" charset="0"/>
              </a:rPr>
              <a:t>high-quality end-to-end text to speech,” </a:t>
            </a:r>
            <a:r>
              <a:rPr lang="en" altLang="zh-CN" dirty="0" err="1">
                <a:latin typeface="Arial" panose="020B0604020202020204" pitchFamily="34" charset="0"/>
                <a:cs typeface="Arial" panose="020B0604020202020204" pitchFamily="34" charset="0"/>
              </a:rPr>
              <a:t>arXiv</a:t>
            </a:r>
            <a:r>
              <a:rPr lang="en" altLang="zh-CN" dirty="0">
                <a:latin typeface="Arial" panose="020B0604020202020204" pitchFamily="34" charset="0"/>
                <a:cs typeface="Arial" panose="020B0604020202020204" pitchFamily="34" charset="0"/>
              </a:rPr>
              <a:t> preprint arXiv:2006.04558, 2020.</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99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7FB7A4A1-5351-4945-94BA-0D0B2D35784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8983F4E8-E77A-E149-A93B-442D0BEE1D75}"/>
              </a:ext>
            </a:extLst>
          </p:cNvPr>
          <p:cNvSpPr/>
          <p:nvPr/>
        </p:nvSpPr>
        <p:spPr>
          <a:xfrm>
            <a:off x="2638001" y="3429000"/>
            <a:ext cx="3457999" cy="923330"/>
          </a:xfrm>
          <a:prstGeom prst="rect">
            <a:avLst/>
          </a:prstGeom>
          <a:noFill/>
        </p:spPr>
        <p:txBody>
          <a:bodyPr wrap="none" lIns="91440" tIns="45720" rIns="91440" bIns="45720">
            <a:spAutoFit/>
          </a:bodyPr>
          <a:lstStyle/>
          <a:p>
            <a:pPr algn="ctr"/>
            <a:r>
              <a:rPr lang="en-US" altLang="zh-CN"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a:t>
            </a:r>
            <a:endParaRPr lang="zh-CN" alt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9369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2799164" cy="646331"/>
          </a:xfrm>
          <a:prstGeom prst="rect">
            <a:avLst/>
          </a:prstGeom>
          <a:noFill/>
        </p:spPr>
        <p:txBody>
          <a:bodyPr wrap="none" rtlCol="0">
            <a:spAutoFit/>
          </a:bodyPr>
          <a:lstStyle/>
          <a:p>
            <a:r>
              <a:rPr kumimoji="1" lang="en-US" altLang="zh-CN" sz="3600" b="1">
                <a:solidFill>
                  <a:schemeClr val="accent1">
                    <a:lumMod val="75000"/>
                  </a:schemeClr>
                </a:solidFill>
              </a:rPr>
              <a:t>Introduction</a:t>
            </a:r>
            <a:endParaRPr kumimoji="1" lang="zh-CN" altLang="en-US" sz="2800" b="1" dirty="0">
              <a:solidFill>
                <a:schemeClr val="accent1">
                  <a:lumMod val="75000"/>
                </a:schemeClr>
              </a:solidFill>
            </a:endParaRPr>
          </a:p>
        </p:txBody>
      </p:sp>
      <p:sp>
        <p:nvSpPr>
          <p:cNvPr id="10" name="矩形 9">
            <a:extLst>
              <a:ext uri="{FF2B5EF4-FFF2-40B4-BE49-F238E27FC236}">
                <a16:creationId xmlns:a16="http://schemas.microsoft.com/office/drawing/2014/main" id="{F4D58712-DAC4-3D46-9726-80C13209E338}"/>
              </a:ext>
            </a:extLst>
          </p:cNvPr>
          <p:cNvSpPr/>
          <p:nvPr/>
        </p:nvSpPr>
        <p:spPr>
          <a:xfrm>
            <a:off x="1756769" y="5502369"/>
            <a:ext cx="8753539" cy="646331"/>
          </a:xfrm>
          <a:prstGeom prst="rect">
            <a:avLst/>
          </a:prstGeom>
        </p:spPr>
        <p:txBody>
          <a:bodyPr wrap="square">
            <a:spAutoFit/>
          </a:bodyPr>
          <a:lstStyle/>
          <a:p>
            <a:r>
              <a:rPr lang="zh-CN" altLang="en-US" dirty="0">
                <a:latin typeface="Arial" panose="020B0604020202020204" pitchFamily="34" charset="0"/>
                <a:ea typeface="Yuanti SC" panose="02010600040101010101" pitchFamily="2" charset="-122"/>
                <a:cs typeface="Arial" panose="020B0604020202020204" pitchFamily="34" charset="0"/>
              </a:rPr>
              <a:t>Building a </a:t>
            </a:r>
            <a:r>
              <a:rPr lang="zh-CN" altLang="en-US" b="1" dirty="0">
                <a:latin typeface="Arial" panose="020B0604020202020204" pitchFamily="34" charset="0"/>
                <a:ea typeface="Yuanti SC" panose="02010600040101010101" pitchFamily="2" charset="-122"/>
                <a:cs typeface="Arial" panose="020B0604020202020204" pitchFamily="34" charset="0"/>
              </a:rPr>
              <a:t>cross-lingual </a:t>
            </a:r>
            <a:r>
              <a:rPr lang="en-US" altLang="zh-CN" b="1" dirty="0">
                <a:latin typeface="Arial" panose="020B0604020202020204" pitchFamily="34" charset="0"/>
                <a:ea typeface="Yuanti SC" panose="02010600040101010101" pitchFamily="2" charset="-122"/>
                <a:cs typeface="Arial" panose="020B0604020202020204" pitchFamily="34" charset="0"/>
              </a:rPr>
              <a:t>text-to-speech (TTS)</a:t>
            </a:r>
            <a:r>
              <a:rPr lang="zh-CN" altLang="en-US" b="1" dirty="0">
                <a:latin typeface="Arial" panose="020B0604020202020204" pitchFamily="34" charset="0"/>
                <a:ea typeface="Yuanti SC" panose="02010600040101010101" pitchFamily="2" charset="-122"/>
                <a:cs typeface="Arial" panose="020B0604020202020204" pitchFamily="34" charset="0"/>
              </a:rPr>
              <a:t> system </a:t>
            </a:r>
            <a:r>
              <a:rPr lang="zh-CN" altLang="en-US" dirty="0">
                <a:latin typeface="Arial" panose="020B0604020202020204" pitchFamily="34" charset="0"/>
                <a:ea typeface="Yuanti SC" panose="02010600040101010101" pitchFamily="2" charset="-122"/>
                <a:cs typeface="Arial" panose="020B0604020202020204" pitchFamily="34" charset="0"/>
              </a:rPr>
              <a:t>is a task that requires the </a:t>
            </a:r>
            <a:endParaRPr lang="en-US" altLang="zh-CN" dirty="0">
              <a:latin typeface="Arial" panose="020B0604020202020204" pitchFamily="34" charset="0"/>
              <a:ea typeface="Yuanti SC" panose="02010600040101010101" pitchFamily="2" charset="-122"/>
              <a:cs typeface="Arial" panose="020B0604020202020204" pitchFamily="34" charset="0"/>
            </a:endParaRPr>
          </a:p>
          <a:p>
            <a:r>
              <a:rPr lang="zh-CN" altLang="en-US" dirty="0">
                <a:latin typeface="Arial" panose="020B0604020202020204" pitchFamily="34" charset="0"/>
                <a:ea typeface="Yuanti SC" panose="02010600040101010101" pitchFamily="2" charset="-122"/>
                <a:cs typeface="Arial" panose="020B0604020202020204" pitchFamily="34" charset="0"/>
              </a:rPr>
              <a:t>system to synthesize speech of a language </a:t>
            </a:r>
            <a:r>
              <a:rPr lang="zh-CN" altLang="en-US" u="sng" dirty="0">
                <a:latin typeface="Arial" panose="020B0604020202020204" pitchFamily="34" charset="0"/>
                <a:ea typeface="Yuanti SC" panose="02010600040101010101" pitchFamily="2" charset="-122"/>
                <a:cs typeface="Arial" panose="020B0604020202020204" pitchFamily="34" charset="0"/>
              </a:rPr>
              <a:t>foreign</a:t>
            </a:r>
            <a:r>
              <a:rPr lang="zh-CN" altLang="en-US" dirty="0">
                <a:latin typeface="Arial" panose="020B0604020202020204" pitchFamily="34" charset="0"/>
                <a:ea typeface="Yuanti SC" panose="02010600040101010101" pitchFamily="2" charset="-122"/>
                <a:cs typeface="Arial" panose="020B0604020202020204" pitchFamily="34" charset="0"/>
              </a:rPr>
              <a:t> to a target speaker. </a:t>
            </a:r>
          </a:p>
        </p:txBody>
      </p:sp>
      <p:pic>
        <p:nvPicPr>
          <p:cNvPr id="16" name="图片 15" descr="图示&#10;&#10;描述已自动生成">
            <a:extLst>
              <a:ext uri="{FF2B5EF4-FFF2-40B4-BE49-F238E27FC236}">
                <a16:creationId xmlns:a16="http://schemas.microsoft.com/office/drawing/2014/main" id="{C760E2C6-1726-9246-B191-81BB0F33EE2B}"/>
              </a:ext>
            </a:extLst>
          </p:cNvPr>
          <p:cNvPicPr>
            <a:picLocks noChangeAspect="1"/>
          </p:cNvPicPr>
          <p:nvPr/>
        </p:nvPicPr>
        <p:blipFill>
          <a:blip r:embed="rId3"/>
          <a:stretch>
            <a:fillRect/>
          </a:stretch>
        </p:blipFill>
        <p:spPr>
          <a:xfrm>
            <a:off x="1601786" y="1282700"/>
            <a:ext cx="8570913" cy="3793208"/>
          </a:xfrm>
          <a:prstGeom prst="rect">
            <a:avLst/>
          </a:prstGeom>
        </p:spPr>
      </p:pic>
    </p:spTree>
    <p:extLst>
      <p:ext uri="{BB962C8B-B14F-4D97-AF65-F5344CB8AC3E}">
        <p14:creationId xmlns:p14="http://schemas.microsoft.com/office/powerpoint/2010/main" val="276395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2799164" cy="646331"/>
          </a:xfrm>
          <a:prstGeom prst="rect">
            <a:avLst/>
          </a:prstGeom>
          <a:noFill/>
        </p:spPr>
        <p:txBody>
          <a:bodyPr wrap="none" rtlCol="0">
            <a:spAutoFit/>
          </a:bodyPr>
          <a:lstStyle/>
          <a:p>
            <a:r>
              <a:rPr kumimoji="1" lang="en-US" altLang="zh-CN" sz="3600" b="1" dirty="0">
                <a:solidFill>
                  <a:schemeClr val="accent1">
                    <a:lumMod val="75000"/>
                  </a:schemeClr>
                </a:solidFill>
              </a:rPr>
              <a:t>Introduction</a:t>
            </a:r>
            <a:endParaRPr kumimoji="1" lang="zh-CN" altLang="en-US" sz="2800" b="1" dirty="0">
              <a:solidFill>
                <a:schemeClr val="accent1">
                  <a:lumMod val="75000"/>
                </a:schemeClr>
              </a:solidFill>
            </a:endParaRPr>
          </a:p>
        </p:txBody>
      </p:sp>
      <p:pic>
        <p:nvPicPr>
          <p:cNvPr id="3" name="图片 2" descr="图示&#10;&#10;描述已自动生成">
            <a:extLst>
              <a:ext uri="{FF2B5EF4-FFF2-40B4-BE49-F238E27FC236}">
                <a16:creationId xmlns:a16="http://schemas.microsoft.com/office/drawing/2014/main" id="{55DD1616-3FE1-C24A-96CF-E440B3B61D0F}"/>
              </a:ext>
            </a:extLst>
          </p:cNvPr>
          <p:cNvPicPr>
            <a:picLocks noChangeAspect="1"/>
          </p:cNvPicPr>
          <p:nvPr/>
        </p:nvPicPr>
        <p:blipFill>
          <a:blip r:embed="rId3"/>
          <a:stretch>
            <a:fillRect/>
          </a:stretch>
        </p:blipFill>
        <p:spPr>
          <a:xfrm>
            <a:off x="1935161" y="1414460"/>
            <a:ext cx="7823202" cy="4534806"/>
          </a:xfrm>
          <a:prstGeom prst="rect">
            <a:avLst/>
          </a:prstGeom>
        </p:spPr>
      </p:pic>
    </p:spTree>
    <p:extLst>
      <p:ext uri="{BB962C8B-B14F-4D97-AF65-F5344CB8AC3E}">
        <p14:creationId xmlns:p14="http://schemas.microsoft.com/office/powerpoint/2010/main" val="411887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3752950" cy="646331"/>
          </a:xfrm>
          <a:prstGeom prst="rect">
            <a:avLst/>
          </a:prstGeom>
          <a:noFill/>
        </p:spPr>
        <p:txBody>
          <a:bodyPr wrap="none" rtlCol="0">
            <a:spAutoFit/>
          </a:bodyPr>
          <a:lstStyle/>
          <a:p>
            <a:r>
              <a:rPr kumimoji="1" lang="en-US" altLang="zh-CN" sz="3600" b="1" dirty="0">
                <a:solidFill>
                  <a:schemeClr val="accent1">
                    <a:lumMod val="75000"/>
                  </a:schemeClr>
                </a:solidFill>
              </a:rPr>
              <a:t>Current Methods</a:t>
            </a:r>
            <a:endParaRPr kumimoji="1" lang="zh-CN" altLang="en-US" sz="2800" b="1" dirty="0">
              <a:solidFill>
                <a:schemeClr val="accent1">
                  <a:lumMod val="75000"/>
                </a:schemeClr>
              </a:solidFill>
            </a:endParaRPr>
          </a:p>
        </p:txBody>
      </p:sp>
      <p:pic>
        <p:nvPicPr>
          <p:cNvPr id="4" name="图片 3" descr="图示&#10;&#10;描述已自动生成">
            <a:extLst>
              <a:ext uri="{FF2B5EF4-FFF2-40B4-BE49-F238E27FC236}">
                <a16:creationId xmlns:a16="http://schemas.microsoft.com/office/drawing/2014/main" id="{3C0E6CD6-24CB-C04D-9D7E-7BA44B66F12E}"/>
              </a:ext>
            </a:extLst>
          </p:cNvPr>
          <p:cNvPicPr>
            <a:picLocks noChangeAspect="1"/>
          </p:cNvPicPr>
          <p:nvPr/>
        </p:nvPicPr>
        <p:blipFill>
          <a:blip r:embed="rId3"/>
          <a:stretch>
            <a:fillRect/>
          </a:stretch>
        </p:blipFill>
        <p:spPr>
          <a:xfrm>
            <a:off x="6685287" y="1222375"/>
            <a:ext cx="4790750" cy="2569584"/>
          </a:xfrm>
          <a:prstGeom prst="rect">
            <a:avLst/>
          </a:prstGeom>
        </p:spPr>
      </p:pic>
      <p:pic>
        <p:nvPicPr>
          <p:cNvPr id="8" name="图片 7" descr="图形用户界面, 图示&#10;&#10;描述已自动生成">
            <a:extLst>
              <a:ext uri="{FF2B5EF4-FFF2-40B4-BE49-F238E27FC236}">
                <a16:creationId xmlns:a16="http://schemas.microsoft.com/office/drawing/2014/main" id="{9E0EA1C2-9D0C-9540-8805-C929ED4ADD67}"/>
              </a:ext>
            </a:extLst>
          </p:cNvPr>
          <p:cNvPicPr>
            <a:picLocks noChangeAspect="1"/>
          </p:cNvPicPr>
          <p:nvPr/>
        </p:nvPicPr>
        <p:blipFill>
          <a:blip r:embed="rId4"/>
          <a:stretch>
            <a:fillRect/>
          </a:stretch>
        </p:blipFill>
        <p:spPr>
          <a:xfrm>
            <a:off x="884236" y="1222375"/>
            <a:ext cx="4159018" cy="2569584"/>
          </a:xfrm>
          <a:prstGeom prst="rect">
            <a:avLst/>
          </a:prstGeom>
        </p:spPr>
      </p:pic>
      <p:sp>
        <p:nvSpPr>
          <p:cNvPr id="10" name="右箭头 9">
            <a:extLst>
              <a:ext uri="{FF2B5EF4-FFF2-40B4-BE49-F238E27FC236}">
                <a16:creationId xmlns:a16="http://schemas.microsoft.com/office/drawing/2014/main" id="{4FD00A54-C5EA-4949-B62F-DECC3E542115}"/>
              </a:ext>
            </a:extLst>
          </p:cNvPr>
          <p:cNvSpPr/>
          <p:nvPr/>
        </p:nvSpPr>
        <p:spPr>
          <a:xfrm>
            <a:off x="5257800" y="2357438"/>
            <a:ext cx="1128713" cy="3714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p>
        </p:txBody>
      </p:sp>
      <p:sp>
        <p:nvSpPr>
          <p:cNvPr id="11" name="矩形 10">
            <a:extLst>
              <a:ext uri="{FF2B5EF4-FFF2-40B4-BE49-F238E27FC236}">
                <a16:creationId xmlns:a16="http://schemas.microsoft.com/office/drawing/2014/main" id="{7F10D626-695D-8A4A-9865-E79A3AF72035}"/>
              </a:ext>
            </a:extLst>
          </p:cNvPr>
          <p:cNvSpPr/>
          <p:nvPr/>
        </p:nvSpPr>
        <p:spPr>
          <a:xfrm>
            <a:off x="311546" y="4067460"/>
            <a:ext cx="11282363" cy="369332"/>
          </a:xfrm>
          <a:prstGeom prst="rect">
            <a:avLst/>
          </a:prstGeom>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[1] </a:t>
            </a:r>
            <a:r>
              <a:rPr lang="zh-CN" altLang="en-US" dirty="0">
                <a:latin typeface="Arial" panose="020B0604020202020204" pitchFamily="34" charset="0"/>
                <a:cs typeface="Arial" panose="020B0604020202020204" pitchFamily="34" charset="0"/>
              </a:rPr>
              <a:t>uses </a:t>
            </a:r>
            <a:r>
              <a:rPr lang="zh-CN" altLang="en-US" b="1" dirty="0">
                <a:latin typeface="Arial" panose="020B0604020202020204" pitchFamily="34" charset="0"/>
                <a:cs typeface="Arial" panose="020B0604020202020204" pitchFamily="34" charset="0"/>
              </a:rPr>
              <a:t>adversarial training </a:t>
            </a:r>
            <a:r>
              <a:rPr lang="zh-CN" altLang="en-US" dirty="0">
                <a:latin typeface="Arial" panose="020B0604020202020204" pitchFamily="34" charset="0"/>
                <a:cs typeface="Arial" panose="020B0604020202020204" pitchFamily="34" charset="0"/>
              </a:rPr>
              <a:t>to remove speaker identity from phonetic representations.</a:t>
            </a:r>
          </a:p>
        </p:txBody>
      </p:sp>
      <p:sp>
        <p:nvSpPr>
          <p:cNvPr id="12" name="矩形 11">
            <a:extLst>
              <a:ext uri="{FF2B5EF4-FFF2-40B4-BE49-F238E27FC236}">
                <a16:creationId xmlns:a16="http://schemas.microsoft.com/office/drawing/2014/main" id="{C39A24E6-7C4E-3D43-BE92-2BAD133AF32F}"/>
              </a:ext>
            </a:extLst>
          </p:cNvPr>
          <p:cNvSpPr/>
          <p:nvPr/>
        </p:nvSpPr>
        <p:spPr>
          <a:xfrm>
            <a:off x="311546" y="4496706"/>
            <a:ext cx="11021219" cy="923330"/>
          </a:xfrm>
          <a:prstGeom prst="rect">
            <a:avLst/>
          </a:prstGeom>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[2] </a:t>
            </a:r>
            <a:r>
              <a:rPr lang="zh-CN" altLang="en-US" dirty="0">
                <a:latin typeface="Arial" panose="020B0604020202020204" pitchFamily="34" charset="0"/>
                <a:cs typeface="Arial" panose="020B0604020202020204" pitchFamily="34" charset="0"/>
              </a:rPr>
              <a:t>employs </a:t>
            </a:r>
            <a:r>
              <a:rPr lang="zh-CN" altLang="en-US" b="1" dirty="0">
                <a:latin typeface="Arial" panose="020B0604020202020204" pitchFamily="34" charset="0"/>
                <a:cs typeface="Arial" panose="020B0604020202020204" pitchFamily="34" charset="0"/>
              </a:rPr>
              <a:t>mutual information minimization </a:t>
            </a:r>
            <a:r>
              <a:rPr lang="zh-CN" altLang="en-US" dirty="0">
                <a:latin typeface="Arial" panose="020B0604020202020204" pitchFamily="34" charset="0"/>
                <a:cs typeface="Arial" panose="020B0604020202020204" pitchFamily="34" charset="0"/>
              </a:rPr>
              <a:t>and domain adaptation to disentangle the learned language and speaker embedding, which improves naturalness and speaker similarity of the synthesized cross-lingual speech.</a:t>
            </a:r>
          </a:p>
        </p:txBody>
      </p:sp>
      <p:sp>
        <p:nvSpPr>
          <p:cNvPr id="14" name="矩形 13">
            <a:extLst>
              <a:ext uri="{FF2B5EF4-FFF2-40B4-BE49-F238E27FC236}">
                <a16:creationId xmlns:a16="http://schemas.microsoft.com/office/drawing/2014/main" id="{D6AF1657-D4EE-1C40-A16D-FCE898280E79}"/>
              </a:ext>
            </a:extLst>
          </p:cNvPr>
          <p:cNvSpPr/>
          <p:nvPr/>
        </p:nvSpPr>
        <p:spPr>
          <a:xfrm>
            <a:off x="311546" y="5479950"/>
            <a:ext cx="11466907" cy="923330"/>
          </a:xfrm>
          <a:prstGeom prst="rect">
            <a:avLst/>
          </a:prstGeom>
        </p:spPr>
        <p:txBody>
          <a:bodyPr wrap="square">
            <a:spAutoFit/>
          </a:bodyPr>
          <a:lstStyle/>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[3,4]</a:t>
            </a:r>
            <a:r>
              <a:rPr lang="zh-CN" altLang="en-US" dirty="0">
                <a:latin typeface="Arial" panose="020B0604020202020204" pitchFamily="34" charset="0"/>
                <a:cs typeface="Arial" panose="020B0604020202020204" pitchFamily="34" charset="0"/>
              </a:rPr>
              <a:t> convert all the graphemes of different languages into a </a:t>
            </a:r>
            <a:r>
              <a:rPr lang="zh-CN" altLang="en-US" b="1" dirty="0">
                <a:latin typeface="Arial" panose="020B0604020202020204" pitchFamily="34" charset="0"/>
                <a:cs typeface="Arial" panose="020B0604020202020204" pitchFamily="34" charset="0"/>
              </a:rPr>
              <a:t>same International Phonetic Alphabet (IPA) set </a:t>
            </a:r>
            <a:r>
              <a:rPr lang="zh-CN" altLang="en-US" dirty="0">
                <a:latin typeface="Arial" panose="020B0604020202020204" pitchFamily="34" charset="0"/>
                <a:cs typeface="Arial" panose="020B0604020202020204" pitchFamily="34" charset="0"/>
              </a:rPr>
              <a:t>to facilitate cross-lingual modeling and the experiments in </a:t>
            </a:r>
            <a:r>
              <a:rPr lang="en-US" altLang="zh-CN" dirty="0">
                <a:latin typeface="Arial" panose="020B0604020202020204" pitchFamily="34" charset="0"/>
                <a:cs typeface="Arial" panose="020B0604020202020204" pitchFamily="34" charset="0"/>
              </a:rPr>
              <a:t>[4]</a:t>
            </a:r>
            <a:r>
              <a:rPr lang="zh-CN" altLang="en-US" dirty="0">
                <a:latin typeface="Arial" panose="020B0604020202020204" pitchFamily="34" charset="0"/>
                <a:cs typeface="Arial" panose="020B0604020202020204" pitchFamily="34" charset="0"/>
              </a:rPr>
              <a:t> show the privilege of IPA over language-dependent phonemes.</a:t>
            </a:r>
          </a:p>
        </p:txBody>
      </p:sp>
    </p:spTree>
    <p:extLst>
      <p:ext uri="{BB962C8B-B14F-4D97-AF65-F5344CB8AC3E}">
        <p14:creationId xmlns:p14="http://schemas.microsoft.com/office/powerpoint/2010/main" val="298685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2299027" cy="646331"/>
          </a:xfrm>
          <a:prstGeom prst="rect">
            <a:avLst/>
          </a:prstGeom>
          <a:noFill/>
        </p:spPr>
        <p:txBody>
          <a:bodyPr wrap="none" rtlCol="0">
            <a:spAutoFit/>
          </a:bodyPr>
          <a:lstStyle/>
          <a:p>
            <a:r>
              <a:rPr kumimoji="1" lang="en-US" altLang="zh-CN" sz="3600" b="1" dirty="0">
                <a:solidFill>
                  <a:schemeClr val="accent1">
                    <a:lumMod val="75000"/>
                  </a:schemeClr>
                </a:solidFill>
              </a:rPr>
              <a:t>Limitation</a:t>
            </a:r>
            <a:endParaRPr kumimoji="1" lang="zh-CN" altLang="en-US" sz="2800" b="1" dirty="0">
              <a:solidFill>
                <a:schemeClr val="accent1">
                  <a:lumMod val="75000"/>
                </a:schemeClr>
              </a:solidFill>
            </a:endParaRPr>
          </a:p>
        </p:txBody>
      </p:sp>
      <p:pic>
        <p:nvPicPr>
          <p:cNvPr id="4" name="图片 3" descr="图示&#10;&#10;描述已自动生成">
            <a:extLst>
              <a:ext uri="{FF2B5EF4-FFF2-40B4-BE49-F238E27FC236}">
                <a16:creationId xmlns:a16="http://schemas.microsoft.com/office/drawing/2014/main" id="{3C0E6CD6-24CB-C04D-9D7E-7BA44B66F12E}"/>
              </a:ext>
            </a:extLst>
          </p:cNvPr>
          <p:cNvPicPr>
            <a:picLocks noChangeAspect="1"/>
          </p:cNvPicPr>
          <p:nvPr/>
        </p:nvPicPr>
        <p:blipFill>
          <a:blip r:embed="rId3"/>
          <a:stretch>
            <a:fillRect/>
          </a:stretch>
        </p:blipFill>
        <p:spPr>
          <a:xfrm>
            <a:off x="6556699" y="1550988"/>
            <a:ext cx="4790750" cy="2569584"/>
          </a:xfrm>
          <a:prstGeom prst="rect">
            <a:avLst/>
          </a:prstGeom>
        </p:spPr>
      </p:pic>
      <p:sp>
        <p:nvSpPr>
          <p:cNvPr id="10" name="右箭头 9">
            <a:extLst>
              <a:ext uri="{FF2B5EF4-FFF2-40B4-BE49-F238E27FC236}">
                <a16:creationId xmlns:a16="http://schemas.microsoft.com/office/drawing/2014/main" id="{4FD00A54-C5EA-4949-B62F-DECC3E542115}"/>
              </a:ext>
            </a:extLst>
          </p:cNvPr>
          <p:cNvSpPr/>
          <p:nvPr/>
        </p:nvSpPr>
        <p:spPr>
          <a:xfrm>
            <a:off x="5129212" y="2686051"/>
            <a:ext cx="1128713" cy="3714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dirty="0"/>
          </a:p>
        </p:txBody>
      </p:sp>
      <p:pic>
        <p:nvPicPr>
          <p:cNvPr id="3" name="图片 2" descr="图示&#10;&#10;描述已自动生成">
            <a:extLst>
              <a:ext uri="{FF2B5EF4-FFF2-40B4-BE49-F238E27FC236}">
                <a16:creationId xmlns:a16="http://schemas.microsoft.com/office/drawing/2014/main" id="{19BDA712-46DB-F748-9AC6-324DEE9828E0}"/>
              </a:ext>
            </a:extLst>
          </p:cNvPr>
          <p:cNvPicPr>
            <a:picLocks noChangeAspect="1"/>
          </p:cNvPicPr>
          <p:nvPr/>
        </p:nvPicPr>
        <p:blipFill>
          <a:blip r:embed="rId4"/>
          <a:stretch>
            <a:fillRect/>
          </a:stretch>
        </p:blipFill>
        <p:spPr>
          <a:xfrm>
            <a:off x="980930" y="1397102"/>
            <a:ext cx="3617588" cy="2949371"/>
          </a:xfrm>
          <a:prstGeom prst="rect">
            <a:avLst/>
          </a:prstGeom>
        </p:spPr>
      </p:pic>
      <p:sp>
        <p:nvSpPr>
          <p:cNvPr id="7" name="文本框 6">
            <a:extLst>
              <a:ext uri="{FF2B5EF4-FFF2-40B4-BE49-F238E27FC236}">
                <a16:creationId xmlns:a16="http://schemas.microsoft.com/office/drawing/2014/main" id="{F225F6E2-C968-114B-8E06-37B7C281C26B}"/>
              </a:ext>
            </a:extLst>
          </p:cNvPr>
          <p:cNvSpPr txBox="1"/>
          <p:nvPr/>
        </p:nvSpPr>
        <p:spPr>
          <a:xfrm>
            <a:off x="980930" y="4887336"/>
            <a:ext cx="3648756" cy="923330"/>
          </a:xfrm>
          <a:prstGeom prst="rect">
            <a:avLst/>
          </a:prstGeom>
          <a:noFill/>
        </p:spPr>
        <p:txBody>
          <a:bodyPr wrap="none" rtlCol="0">
            <a:spAutoFit/>
          </a:bodyPr>
          <a:lstStyle/>
          <a:p>
            <a:r>
              <a:rPr kumimoji="1" lang="en-US" altLang="zh-CN" b="1" dirty="0"/>
              <a:t>Seen</a:t>
            </a:r>
            <a:r>
              <a:rPr kumimoji="1" lang="en-US" altLang="zh-CN" dirty="0"/>
              <a:t> combinations during training:</a:t>
            </a:r>
          </a:p>
          <a:p>
            <a:pPr marL="285750" indent="-285750">
              <a:buFont typeface="Arial" panose="020B0604020202020204" pitchFamily="34" charset="0"/>
              <a:buChar char="•"/>
            </a:pPr>
            <a:r>
              <a:rPr kumimoji="1" lang="en-US" altLang="zh-CN" dirty="0"/>
              <a:t>Speaker A + Mandarin Text</a:t>
            </a:r>
          </a:p>
          <a:p>
            <a:pPr marL="285750" indent="-285750">
              <a:buFont typeface="Arial" panose="020B0604020202020204" pitchFamily="34" charset="0"/>
              <a:buChar char="•"/>
            </a:pPr>
            <a:r>
              <a:rPr kumimoji="1" lang="en-US" altLang="zh-CN" dirty="0"/>
              <a:t>Speaker B + English Text</a:t>
            </a:r>
            <a:endParaRPr kumimoji="1" lang="zh-CN" altLang="en-US" dirty="0"/>
          </a:p>
        </p:txBody>
      </p:sp>
      <p:sp>
        <p:nvSpPr>
          <p:cNvPr id="14" name="文本框 13">
            <a:extLst>
              <a:ext uri="{FF2B5EF4-FFF2-40B4-BE49-F238E27FC236}">
                <a16:creationId xmlns:a16="http://schemas.microsoft.com/office/drawing/2014/main" id="{C28B8CEA-498C-4648-949A-A129C6369DE6}"/>
              </a:ext>
            </a:extLst>
          </p:cNvPr>
          <p:cNvSpPr txBox="1"/>
          <p:nvPr/>
        </p:nvSpPr>
        <p:spPr>
          <a:xfrm>
            <a:off x="6257925" y="4887336"/>
            <a:ext cx="3943708" cy="923330"/>
          </a:xfrm>
          <a:prstGeom prst="rect">
            <a:avLst/>
          </a:prstGeom>
          <a:noFill/>
        </p:spPr>
        <p:txBody>
          <a:bodyPr wrap="none" rtlCol="0">
            <a:spAutoFit/>
          </a:bodyPr>
          <a:lstStyle/>
          <a:p>
            <a:r>
              <a:rPr kumimoji="1" lang="en-US" altLang="zh-CN" b="1" dirty="0"/>
              <a:t>Unseen</a:t>
            </a:r>
            <a:r>
              <a:rPr kumimoji="1" lang="en-US" altLang="zh-CN" dirty="0"/>
              <a:t> combinations during training:</a:t>
            </a:r>
          </a:p>
          <a:p>
            <a:pPr marL="285750" indent="-285750">
              <a:buFont typeface="Arial" panose="020B0604020202020204" pitchFamily="34" charset="0"/>
              <a:buChar char="•"/>
            </a:pPr>
            <a:r>
              <a:rPr kumimoji="1" lang="en-US" altLang="zh-CN" dirty="0"/>
              <a:t>Speaker A + English Text</a:t>
            </a:r>
          </a:p>
          <a:p>
            <a:pPr marL="285750" indent="-285750">
              <a:buFont typeface="Arial" panose="020B0604020202020204" pitchFamily="34" charset="0"/>
              <a:buChar char="•"/>
            </a:pPr>
            <a:r>
              <a:rPr kumimoji="1" lang="en-US" altLang="zh-CN" dirty="0"/>
              <a:t>Speaker B + Mandarin Text</a:t>
            </a:r>
            <a:endParaRPr kumimoji="1" lang="zh-CN" altLang="en-US" dirty="0"/>
          </a:p>
        </p:txBody>
      </p:sp>
    </p:spTree>
    <p:extLst>
      <p:ext uri="{BB962C8B-B14F-4D97-AF65-F5344CB8AC3E}">
        <p14:creationId xmlns:p14="http://schemas.microsoft.com/office/powerpoint/2010/main" val="2724062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2480166" cy="646331"/>
          </a:xfrm>
          <a:prstGeom prst="rect">
            <a:avLst/>
          </a:prstGeom>
          <a:noFill/>
        </p:spPr>
        <p:txBody>
          <a:bodyPr wrap="none" rtlCol="0">
            <a:spAutoFit/>
          </a:bodyPr>
          <a:lstStyle/>
          <a:p>
            <a:r>
              <a:rPr kumimoji="1" lang="en-US" altLang="zh-CN" sz="3600" b="1" dirty="0">
                <a:solidFill>
                  <a:schemeClr val="accent1">
                    <a:lumMod val="75000"/>
                  </a:schemeClr>
                </a:solidFill>
              </a:rPr>
              <a:t>Motivation</a:t>
            </a:r>
            <a:endParaRPr kumimoji="1" lang="zh-CN" altLang="en-US" sz="2800" b="1" dirty="0">
              <a:solidFill>
                <a:schemeClr val="accent1">
                  <a:lumMod val="75000"/>
                </a:schemeClr>
              </a:solidFill>
            </a:endParaRPr>
          </a:p>
        </p:txBody>
      </p:sp>
      <p:sp>
        <p:nvSpPr>
          <p:cNvPr id="2" name="矩形 1">
            <a:extLst>
              <a:ext uri="{FF2B5EF4-FFF2-40B4-BE49-F238E27FC236}">
                <a16:creationId xmlns:a16="http://schemas.microsoft.com/office/drawing/2014/main" id="{DEC82474-07B3-2E42-8A5A-566F212A5C22}"/>
              </a:ext>
            </a:extLst>
          </p:cNvPr>
          <p:cNvSpPr/>
          <p:nvPr/>
        </p:nvSpPr>
        <p:spPr>
          <a:xfrm>
            <a:off x="919160" y="2007990"/>
            <a:ext cx="10787063" cy="923330"/>
          </a:xfrm>
          <a:prstGeom prst="rect">
            <a:avLst/>
          </a:prstGeom>
        </p:spPr>
        <p:txBody>
          <a:bodyPr wrap="square">
            <a:spAutoFit/>
          </a:bodyPr>
          <a:lstStyle/>
          <a:p>
            <a:pPr marL="742950" lvl="1" indent="-285750">
              <a:buFontTx/>
              <a:buChar char="-"/>
            </a:pPr>
            <a:r>
              <a:rPr lang="en" altLang="zh-CN" dirty="0">
                <a:latin typeface="Arial" panose="020B0604020202020204" pitchFamily="34" charset="0"/>
              </a:rPr>
              <a:t>Multi-reference based style transfer cover unseen cases by introducing cycle consistency [5].</a:t>
            </a:r>
          </a:p>
          <a:p>
            <a:pPr marL="742950" lvl="1" indent="-285750">
              <a:buFontTx/>
              <a:buChar char="-"/>
            </a:pPr>
            <a:r>
              <a:rPr lang="en" altLang="zh-CN" dirty="0">
                <a:latin typeface="Arial" panose="020B0604020202020204" pitchFamily="34" charset="0"/>
              </a:rPr>
              <a:t>[6] introduces speaker cycle consistency into cross-speaker speech synthesis.</a:t>
            </a:r>
          </a:p>
          <a:p>
            <a:pPr lvl="1"/>
            <a:endParaRPr lang="en" altLang="zh-CN" dirty="0">
              <a:effectLst/>
              <a:latin typeface="Arial" panose="020B0604020202020204" pitchFamily="34" charset="0"/>
            </a:endParaRPr>
          </a:p>
        </p:txBody>
      </p:sp>
      <p:sp>
        <p:nvSpPr>
          <p:cNvPr id="7" name="文本框 6">
            <a:extLst>
              <a:ext uri="{FF2B5EF4-FFF2-40B4-BE49-F238E27FC236}">
                <a16:creationId xmlns:a16="http://schemas.microsoft.com/office/drawing/2014/main" id="{08C655DB-89D4-2A4E-B2F8-2358C820ED1C}"/>
              </a:ext>
            </a:extLst>
          </p:cNvPr>
          <p:cNvSpPr txBox="1"/>
          <p:nvPr/>
        </p:nvSpPr>
        <p:spPr>
          <a:xfrm>
            <a:off x="919161" y="1176993"/>
            <a:ext cx="9725739" cy="830997"/>
          </a:xfrm>
          <a:prstGeom prst="rect">
            <a:avLst/>
          </a:prstGeom>
          <a:noFill/>
        </p:spPr>
        <p:txBody>
          <a:bodyPr wrap="none" rtlCol="0">
            <a:spAutoFit/>
          </a:bodyPr>
          <a:lstStyle/>
          <a:p>
            <a:pPr marL="342900" indent="-342900">
              <a:buFontTx/>
              <a:buChar char="-"/>
            </a:pPr>
            <a:r>
              <a:rPr kumimoji="1" lang="en-US" altLang="zh-CN" sz="2400" b="1" dirty="0">
                <a:solidFill>
                  <a:schemeClr val="accent1">
                    <a:lumMod val="75000"/>
                  </a:schemeClr>
                </a:solidFill>
              </a:rPr>
              <a:t>Recent developments in TTS style transfer start to cover unseen </a:t>
            </a:r>
          </a:p>
          <a:p>
            <a:r>
              <a:rPr kumimoji="1" lang="en-US" altLang="zh-CN" sz="2400" b="1" dirty="0">
                <a:solidFill>
                  <a:schemeClr val="accent1">
                    <a:lumMod val="75000"/>
                  </a:schemeClr>
                </a:solidFill>
              </a:rPr>
              <a:t>speaker-style Combinations in training.</a:t>
            </a:r>
            <a:endParaRPr kumimoji="1" lang="zh-CN" altLang="en-US" sz="2400" b="1" dirty="0">
              <a:solidFill>
                <a:schemeClr val="accent1">
                  <a:lumMod val="75000"/>
                </a:schemeClr>
              </a:solidFill>
            </a:endParaRPr>
          </a:p>
        </p:txBody>
      </p:sp>
      <p:sp>
        <p:nvSpPr>
          <p:cNvPr id="8" name="文本框 7">
            <a:extLst>
              <a:ext uri="{FF2B5EF4-FFF2-40B4-BE49-F238E27FC236}">
                <a16:creationId xmlns:a16="http://schemas.microsoft.com/office/drawing/2014/main" id="{9168FF14-BBC1-154C-B3D5-CCD8D6A4514C}"/>
              </a:ext>
            </a:extLst>
          </p:cNvPr>
          <p:cNvSpPr txBox="1"/>
          <p:nvPr/>
        </p:nvSpPr>
        <p:spPr>
          <a:xfrm>
            <a:off x="919160" y="3495437"/>
            <a:ext cx="10083210" cy="830997"/>
          </a:xfrm>
          <a:prstGeom prst="rect">
            <a:avLst/>
          </a:prstGeom>
          <a:noFill/>
        </p:spPr>
        <p:txBody>
          <a:bodyPr wrap="none" rtlCol="0">
            <a:spAutoFit/>
          </a:bodyPr>
          <a:lstStyle/>
          <a:p>
            <a:pPr marL="342900" indent="-342900">
              <a:buFontTx/>
              <a:buChar char="-"/>
            </a:pPr>
            <a:r>
              <a:rPr kumimoji="1" lang="en-US" altLang="zh-CN" sz="2400" b="1" dirty="0">
                <a:solidFill>
                  <a:schemeClr val="accent1">
                    <a:lumMod val="75000"/>
                  </a:schemeClr>
                </a:solidFill>
              </a:rPr>
              <a:t>Triplet loss can be employed to represent unseen combinations and </a:t>
            </a:r>
          </a:p>
          <a:p>
            <a:pPr marL="342900" indent="-342900">
              <a:buFontTx/>
              <a:buChar char="-"/>
            </a:pPr>
            <a:r>
              <a:rPr kumimoji="1" lang="en-US" altLang="zh-CN" sz="2400" b="1" dirty="0">
                <a:solidFill>
                  <a:schemeClr val="accent1">
                    <a:lumMod val="75000"/>
                  </a:schemeClr>
                </a:solidFill>
              </a:rPr>
              <a:t>optimize them during training. </a:t>
            </a:r>
            <a:endParaRPr kumimoji="1" lang="zh-CN" altLang="en-US" sz="2400" b="1" dirty="0">
              <a:solidFill>
                <a:schemeClr val="accent1">
                  <a:lumMod val="75000"/>
                </a:schemeClr>
              </a:solidFill>
            </a:endParaRPr>
          </a:p>
        </p:txBody>
      </p:sp>
      <p:sp>
        <p:nvSpPr>
          <p:cNvPr id="4" name="五边形 3">
            <a:extLst>
              <a:ext uri="{FF2B5EF4-FFF2-40B4-BE49-F238E27FC236}">
                <a16:creationId xmlns:a16="http://schemas.microsoft.com/office/drawing/2014/main" id="{0A4E2A30-417D-E840-99B3-F1921429F3CD}"/>
              </a:ext>
            </a:extLst>
          </p:cNvPr>
          <p:cNvSpPr/>
          <p:nvPr/>
        </p:nvSpPr>
        <p:spPr>
          <a:xfrm rot="5400000">
            <a:off x="5368097" y="2672076"/>
            <a:ext cx="584269" cy="871537"/>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dirty="0"/>
          </a:p>
        </p:txBody>
      </p:sp>
      <p:sp>
        <p:nvSpPr>
          <p:cNvPr id="10" name="矩形 9">
            <a:extLst>
              <a:ext uri="{FF2B5EF4-FFF2-40B4-BE49-F238E27FC236}">
                <a16:creationId xmlns:a16="http://schemas.microsoft.com/office/drawing/2014/main" id="{3D9C715E-CD9B-A447-B93D-FD3941B789EA}"/>
              </a:ext>
            </a:extLst>
          </p:cNvPr>
          <p:cNvSpPr/>
          <p:nvPr/>
        </p:nvSpPr>
        <p:spPr>
          <a:xfrm>
            <a:off x="919160" y="4398176"/>
            <a:ext cx="8832605" cy="369332"/>
          </a:xfrm>
          <a:prstGeom prst="rect">
            <a:avLst/>
          </a:prstGeom>
        </p:spPr>
        <p:txBody>
          <a:bodyPr wrap="square">
            <a:spAutoFit/>
          </a:bodyPr>
          <a:lstStyle/>
          <a:p>
            <a:pPr marL="742950" lvl="1" indent="-285750">
              <a:buFontTx/>
              <a:buChar char="-"/>
            </a:pPr>
            <a:r>
              <a:rPr lang="en" altLang="zh-CN" dirty="0">
                <a:latin typeface="Arial" panose="020B0604020202020204" pitchFamily="34" charset="0"/>
              </a:rPr>
              <a:t>[7] first applies triplet loss into face recognition and clustering.</a:t>
            </a:r>
          </a:p>
        </p:txBody>
      </p:sp>
      <p:pic>
        <p:nvPicPr>
          <p:cNvPr id="12" name="图片 11" descr="图示&#10;&#10;描述已自动生成">
            <a:extLst>
              <a:ext uri="{FF2B5EF4-FFF2-40B4-BE49-F238E27FC236}">
                <a16:creationId xmlns:a16="http://schemas.microsoft.com/office/drawing/2014/main" id="{8DA85490-7DFF-AF4E-B3FA-9020F01B0FA4}"/>
              </a:ext>
            </a:extLst>
          </p:cNvPr>
          <p:cNvPicPr>
            <a:picLocks noChangeAspect="1"/>
          </p:cNvPicPr>
          <p:nvPr/>
        </p:nvPicPr>
        <p:blipFill>
          <a:blip r:embed="rId3"/>
          <a:stretch>
            <a:fillRect/>
          </a:stretch>
        </p:blipFill>
        <p:spPr>
          <a:xfrm>
            <a:off x="1885784" y="4708049"/>
            <a:ext cx="5464301" cy="1344468"/>
          </a:xfrm>
          <a:prstGeom prst="rect">
            <a:avLst/>
          </a:prstGeom>
        </p:spPr>
      </p:pic>
      <p:pic>
        <p:nvPicPr>
          <p:cNvPr id="33" name="图片 32" descr="图示&#10;&#10;低可信度描述已自动生成">
            <a:extLst>
              <a:ext uri="{FF2B5EF4-FFF2-40B4-BE49-F238E27FC236}">
                <a16:creationId xmlns:a16="http://schemas.microsoft.com/office/drawing/2014/main" id="{B937DC20-831F-4747-B866-AA5567D42DFB}"/>
              </a:ext>
            </a:extLst>
          </p:cNvPr>
          <p:cNvPicPr>
            <a:picLocks noChangeAspect="1"/>
          </p:cNvPicPr>
          <p:nvPr/>
        </p:nvPicPr>
        <p:blipFill>
          <a:blip r:embed="rId4"/>
          <a:stretch>
            <a:fillRect/>
          </a:stretch>
        </p:blipFill>
        <p:spPr>
          <a:xfrm>
            <a:off x="1822882" y="5993058"/>
            <a:ext cx="5507165" cy="864942"/>
          </a:xfrm>
          <a:prstGeom prst="rect">
            <a:avLst/>
          </a:prstGeom>
        </p:spPr>
      </p:pic>
      <p:sp>
        <p:nvSpPr>
          <p:cNvPr id="36" name="文本框 35">
            <a:extLst>
              <a:ext uri="{FF2B5EF4-FFF2-40B4-BE49-F238E27FC236}">
                <a16:creationId xmlns:a16="http://schemas.microsoft.com/office/drawing/2014/main" id="{131ACEBF-F889-2144-8614-7B32F7B3A6C6}"/>
              </a:ext>
            </a:extLst>
          </p:cNvPr>
          <p:cNvSpPr txBox="1"/>
          <p:nvPr/>
        </p:nvSpPr>
        <p:spPr>
          <a:xfrm>
            <a:off x="7937452" y="5623726"/>
            <a:ext cx="2491388" cy="369332"/>
          </a:xfrm>
          <a:prstGeom prst="rect">
            <a:avLst/>
          </a:prstGeom>
          <a:noFill/>
        </p:spPr>
        <p:txBody>
          <a:bodyPr wrap="none" rtlCol="0">
            <a:spAutoFit/>
          </a:bodyPr>
          <a:lstStyle/>
          <a:p>
            <a:r>
              <a:rPr kumimoji="1" lang="en-US" altLang="zh-CN" b="1" dirty="0"/>
              <a:t>Minimize the distance</a:t>
            </a:r>
            <a:endParaRPr kumimoji="1" lang="zh-CN" altLang="en-US" b="1" dirty="0"/>
          </a:p>
        </p:txBody>
      </p:sp>
      <p:sp>
        <p:nvSpPr>
          <p:cNvPr id="37" name="文本框 36">
            <a:extLst>
              <a:ext uri="{FF2B5EF4-FFF2-40B4-BE49-F238E27FC236}">
                <a16:creationId xmlns:a16="http://schemas.microsoft.com/office/drawing/2014/main" id="{B845AE12-F9A6-614B-848E-7E5BAB8DF3A6}"/>
              </a:ext>
            </a:extLst>
          </p:cNvPr>
          <p:cNvSpPr txBox="1"/>
          <p:nvPr/>
        </p:nvSpPr>
        <p:spPr>
          <a:xfrm>
            <a:off x="7917415" y="5010951"/>
            <a:ext cx="2531462" cy="369332"/>
          </a:xfrm>
          <a:prstGeom prst="rect">
            <a:avLst/>
          </a:prstGeom>
          <a:noFill/>
        </p:spPr>
        <p:txBody>
          <a:bodyPr wrap="none" rtlCol="0">
            <a:spAutoFit/>
          </a:bodyPr>
          <a:lstStyle/>
          <a:p>
            <a:r>
              <a:rPr kumimoji="1" lang="en-US" altLang="zh-CN" b="1" dirty="0"/>
              <a:t>Maximize the distance</a:t>
            </a:r>
            <a:endParaRPr kumimoji="1" lang="zh-CN" altLang="en-US" b="1" dirty="0"/>
          </a:p>
        </p:txBody>
      </p:sp>
      <p:cxnSp>
        <p:nvCxnSpPr>
          <p:cNvPr id="40" name="直线连接符 39">
            <a:extLst>
              <a:ext uri="{FF2B5EF4-FFF2-40B4-BE49-F238E27FC236}">
                <a16:creationId xmlns:a16="http://schemas.microsoft.com/office/drawing/2014/main" id="{7C4E3DCC-D28D-264E-BDB0-C757AB0D56BD}"/>
              </a:ext>
            </a:extLst>
          </p:cNvPr>
          <p:cNvCxnSpPr>
            <a:endCxn id="37" idx="1"/>
          </p:cNvCxnSpPr>
          <p:nvPr/>
        </p:nvCxnSpPr>
        <p:spPr>
          <a:xfrm>
            <a:off x="7029450" y="5195617"/>
            <a:ext cx="887965"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1" name="直线连接符 40">
            <a:extLst>
              <a:ext uri="{FF2B5EF4-FFF2-40B4-BE49-F238E27FC236}">
                <a16:creationId xmlns:a16="http://schemas.microsoft.com/office/drawing/2014/main" id="{50F5F38A-C1CB-6947-8662-B99D02A14C95}"/>
              </a:ext>
            </a:extLst>
          </p:cNvPr>
          <p:cNvCxnSpPr>
            <a:cxnSpLocks/>
            <a:endCxn id="36" idx="1"/>
          </p:cNvCxnSpPr>
          <p:nvPr/>
        </p:nvCxnSpPr>
        <p:spPr>
          <a:xfrm>
            <a:off x="6442082" y="5808392"/>
            <a:ext cx="1495370"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4" name="直线连接符 43">
            <a:extLst>
              <a:ext uri="{FF2B5EF4-FFF2-40B4-BE49-F238E27FC236}">
                <a16:creationId xmlns:a16="http://schemas.microsoft.com/office/drawing/2014/main" id="{EB320422-AA92-D84A-A02C-AA9F2B046E4F}"/>
              </a:ext>
            </a:extLst>
          </p:cNvPr>
          <p:cNvCxnSpPr>
            <a:cxnSpLocks/>
          </p:cNvCxnSpPr>
          <p:nvPr/>
        </p:nvCxnSpPr>
        <p:spPr>
          <a:xfrm>
            <a:off x="8227188" y="6468522"/>
            <a:ext cx="488188"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6" name="文本框 45">
            <a:extLst>
              <a:ext uri="{FF2B5EF4-FFF2-40B4-BE49-F238E27FC236}">
                <a16:creationId xmlns:a16="http://schemas.microsoft.com/office/drawing/2014/main" id="{287A3004-6FA9-D941-B477-174E858AB8CA}"/>
              </a:ext>
            </a:extLst>
          </p:cNvPr>
          <p:cNvSpPr txBox="1"/>
          <p:nvPr/>
        </p:nvSpPr>
        <p:spPr>
          <a:xfrm>
            <a:off x="8715376" y="6283856"/>
            <a:ext cx="3312125" cy="369332"/>
          </a:xfrm>
          <a:prstGeom prst="rect">
            <a:avLst/>
          </a:prstGeom>
          <a:noFill/>
        </p:spPr>
        <p:txBody>
          <a:bodyPr wrap="none" rtlCol="0">
            <a:spAutoFit/>
          </a:bodyPr>
          <a:lstStyle/>
          <a:p>
            <a:r>
              <a:rPr kumimoji="1" lang="en-US" altLang="zh-CN" b="1" dirty="0"/>
              <a:t>Encoding function </a:t>
            </a:r>
            <a:r>
              <a:rPr kumimoji="1" lang="en-US" altLang="zh-CN" dirty="0"/>
              <a:t>of a sample</a:t>
            </a:r>
            <a:endParaRPr kumimoji="1" lang="zh-CN" altLang="en-US" dirty="0"/>
          </a:p>
        </p:txBody>
      </p: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C98FFF49-CB37-694F-94CC-CECAE325307C}"/>
                  </a:ext>
                </a:extLst>
              </p:cNvPr>
              <p:cNvSpPr txBox="1"/>
              <p:nvPr/>
            </p:nvSpPr>
            <p:spPr>
              <a:xfrm>
                <a:off x="7653356" y="6265076"/>
                <a:ext cx="6386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𝑓</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7" name="文本框 46">
                <a:extLst>
                  <a:ext uri="{FF2B5EF4-FFF2-40B4-BE49-F238E27FC236}">
                    <a16:creationId xmlns:a16="http://schemas.microsoft.com/office/drawing/2014/main" id="{C98FFF49-CB37-694F-94CC-CECAE325307C}"/>
                  </a:ext>
                </a:extLst>
              </p:cNvPr>
              <p:cNvSpPr txBox="1">
                <a:spLocks noRot="1" noChangeAspect="1" noMove="1" noResize="1" noEditPoints="1" noAdjustHandles="1" noChangeArrowheads="1" noChangeShapeType="1" noTextEdit="1"/>
              </p:cNvSpPr>
              <p:nvPr/>
            </p:nvSpPr>
            <p:spPr>
              <a:xfrm>
                <a:off x="7653356" y="6265076"/>
                <a:ext cx="638636" cy="369332"/>
              </a:xfrm>
              <a:prstGeom prst="rect">
                <a:avLst/>
              </a:prstGeom>
              <a:blipFill>
                <a:blip r:embed="rId5"/>
                <a:stretch>
                  <a:fillRect b="-1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4590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8149988" cy="523220"/>
          </a:xfrm>
          <a:prstGeom prst="rect">
            <a:avLst/>
          </a:prstGeom>
          <a:noFill/>
        </p:spPr>
        <p:txBody>
          <a:bodyPr wrap="none" rtlCol="0">
            <a:spAutoFit/>
          </a:bodyPr>
          <a:lstStyle/>
          <a:p>
            <a:r>
              <a:rPr kumimoji="1" lang="en-US" altLang="zh-CN" sz="2800" b="1" dirty="0">
                <a:solidFill>
                  <a:schemeClr val="accent1">
                    <a:lumMod val="75000"/>
                  </a:schemeClr>
                </a:solidFill>
              </a:rPr>
              <a:t>Triplet Training Scheme – Triplets Construction</a:t>
            </a:r>
            <a:endParaRPr kumimoji="1" lang="zh-CN" altLang="en-US" sz="2800" b="1" dirty="0">
              <a:solidFill>
                <a:schemeClr val="accent1">
                  <a:lumMod val="75000"/>
                </a:schemeClr>
              </a:solidFill>
            </a:endParaRPr>
          </a:p>
        </p:txBody>
      </p:sp>
      <p:pic>
        <p:nvPicPr>
          <p:cNvPr id="17" name="图片 16" descr="图形用户界面, 文本, 应用程序&#10;&#10;描述已自动生成">
            <a:extLst>
              <a:ext uri="{FF2B5EF4-FFF2-40B4-BE49-F238E27FC236}">
                <a16:creationId xmlns:a16="http://schemas.microsoft.com/office/drawing/2014/main" id="{A9BE7187-1D23-5C4C-9B4E-8FF849FAC3C1}"/>
              </a:ext>
            </a:extLst>
          </p:cNvPr>
          <p:cNvPicPr>
            <a:picLocks noChangeAspect="1"/>
          </p:cNvPicPr>
          <p:nvPr/>
        </p:nvPicPr>
        <p:blipFill>
          <a:blip r:embed="rId3"/>
          <a:stretch>
            <a:fillRect/>
          </a:stretch>
        </p:blipFill>
        <p:spPr>
          <a:xfrm>
            <a:off x="1734942" y="4646765"/>
            <a:ext cx="8722115" cy="1540907"/>
          </a:xfrm>
          <a:prstGeom prst="rect">
            <a:avLst/>
          </a:prstGeom>
        </p:spPr>
      </p:pic>
      <p:pic>
        <p:nvPicPr>
          <p:cNvPr id="18" name="图片 17" descr="图示&#10;&#10;描述已自动生成">
            <a:extLst>
              <a:ext uri="{FF2B5EF4-FFF2-40B4-BE49-F238E27FC236}">
                <a16:creationId xmlns:a16="http://schemas.microsoft.com/office/drawing/2014/main" id="{B802CFA9-F076-954A-BA96-13DA5AC3E209}"/>
              </a:ext>
            </a:extLst>
          </p:cNvPr>
          <p:cNvPicPr>
            <a:picLocks noChangeAspect="1"/>
          </p:cNvPicPr>
          <p:nvPr/>
        </p:nvPicPr>
        <p:blipFill>
          <a:blip r:embed="rId4"/>
          <a:stretch>
            <a:fillRect/>
          </a:stretch>
        </p:blipFill>
        <p:spPr>
          <a:xfrm>
            <a:off x="642938" y="1481689"/>
            <a:ext cx="5464301" cy="1344468"/>
          </a:xfrm>
          <a:prstGeom prst="rect">
            <a:avLst/>
          </a:prstGeom>
        </p:spPr>
      </p:pic>
      <p:sp>
        <p:nvSpPr>
          <p:cNvPr id="19" name="文本框 18">
            <a:extLst>
              <a:ext uri="{FF2B5EF4-FFF2-40B4-BE49-F238E27FC236}">
                <a16:creationId xmlns:a16="http://schemas.microsoft.com/office/drawing/2014/main" id="{015B7323-9347-5C42-A329-EC4250DB6C9F}"/>
              </a:ext>
            </a:extLst>
          </p:cNvPr>
          <p:cNvSpPr txBox="1"/>
          <p:nvPr/>
        </p:nvSpPr>
        <p:spPr>
          <a:xfrm>
            <a:off x="1769883" y="3059668"/>
            <a:ext cx="4748416" cy="369332"/>
          </a:xfrm>
          <a:prstGeom prst="rect">
            <a:avLst/>
          </a:prstGeom>
          <a:noFill/>
        </p:spPr>
        <p:txBody>
          <a:bodyPr wrap="none" rtlCol="0">
            <a:spAutoFit/>
          </a:bodyPr>
          <a:lstStyle/>
          <a:p>
            <a:r>
              <a:rPr kumimoji="1" lang="en-US" altLang="zh-CN" b="1" dirty="0"/>
              <a:t>Generated</a:t>
            </a:r>
            <a:r>
              <a:rPr kumimoji="1" lang="en-US" altLang="zh-CN" dirty="0"/>
              <a:t> Mel-spectrogram of </a:t>
            </a:r>
            <a:r>
              <a:rPr kumimoji="1" lang="en-US" altLang="zh-CN" b="1" dirty="0"/>
              <a:t>unseen</a:t>
            </a:r>
            <a:r>
              <a:rPr kumimoji="1" lang="en-US" altLang="zh-CN" dirty="0"/>
              <a:t> cases</a:t>
            </a:r>
            <a:endParaRPr kumimoji="1" lang="zh-CN" altLang="en-US" dirty="0"/>
          </a:p>
        </p:txBody>
      </p:sp>
      <p:cxnSp>
        <p:nvCxnSpPr>
          <p:cNvPr id="20" name="直线箭头连接符 19">
            <a:extLst>
              <a:ext uri="{FF2B5EF4-FFF2-40B4-BE49-F238E27FC236}">
                <a16:creationId xmlns:a16="http://schemas.microsoft.com/office/drawing/2014/main" id="{764379F2-EFC5-FA49-A3AB-40E903BC5DD3}"/>
              </a:ext>
            </a:extLst>
          </p:cNvPr>
          <p:cNvCxnSpPr>
            <a:cxnSpLocks/>
          </p:cNvCxnSpPr>
          <p:nvPr/>
        </p:nvCxnSpPr>
        <p:spPr>
          <a:xfrm flipH="1" flipV="1">
            <a:off x="2996263" y="2826157"/>
            <a:ext cx="814387" cy="29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BA6642AB-625C-3842-9EDC-83CAB9BBD28C}"/>
              </a:ext>
            </a:extLst>
          </p:cNvPr>
          <p:cNvCxnSpPr>
            <a:cxnSpLocks/>
          </p:cNvCxnSpPr>
          <p:nvPr/>
        </p:nvCxnSpPr>
        <p:spPr>
          <a:xfrm flipV="1">
            <a:off x="3982100" y="2826157"/>
            <a:ext cx="671513" cy="29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C50362C8-5A59-1F45-AB8A-B59CE285B820}"/>
              </a:ext>
            </a:extLst>
          </p:cNvPr>
          <p:cNvCxnSpPr>
            <a:cxnSpLocks/>
          </p:cNvCxnSpPr>
          <p:nvPr/>
        </p:nvCxnSpPr>
        <p:spPr>
          <a:xfrm>
            <a:off x="449999" y="2769005"/>
            <a:ext cx="570010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3" name="文本框 22">
            <a:extLst>
              <a:ext uri="{FF2B5EF4-FFF2-40B4-BE49-F238E27FC236}">
                <a16:creationId xmlns:a16="http://schemas.microsoft.com/office/drawing/2014/main" id="{46673471-793D-2C47-8CFE-076BEE1DACB7}"/>
              </a:ext>
            </a:extLst>
          </p:cNvPr>
          <p:cNvSpPr txBox="1"/>
          <p:nvPr/>
        </p:nvSpPr>
        <p:spPr>
          <a:xfrm>
            <a:off x="642938" y="4095422"/>
            <a:ext cx="9533379" cy="369332"/>
          </a:xfrm>
          <a:prstGeom prst="rect">
            <a:avLst/>
          </a:prstGeom>
          <a:noFill/>
        </p:spPr>
        <p:txBody>
          <a:bodyPr wrap="none" rtlCol="0">
            <a:spAutoFit/>
          </a:bodyPr>
          <a:lstStyle/>
          <a:p>
            <a:r>
              <a:rPr kumimoji="1" lang="en-US" altLang="zh-CN" dirty="0"/>
              <a:t>For instance, the triplet construction when speaker A synthesize English (foreign to speaker A):</a:t>
            </a:r>
            <a:endParaRPr kumimoji="1" lang="zh-CN" altLang="en-US" dirty="0"/>
          </a:p>
        </p:txBody>
      </p:sp>
      <p:cxnSp>
        <p:nvCxnSpPr>
          <p:cNvPr id="25" name="直线连接符 24">
            <a:extLst>
              <a:ext uri="{FF2B5EF4-FFF2-40B4-BE49-F238E27FC236}">
                <a16:creationId xmlns:a16="http://schemas.microsoft.com/office/drawing/2014/main" id="{F088854B-49BE-1240-A491-EF97333254EA}"/>
              </a:ext>
            </a:extLst>
          </p:cNvPr>
          <p:cNvCxnSpPr/>
          <p:nvPr/>
        </p:nvCxnSpPr>
        <p:spPr>
          <a:xfrm>
            <a:off x="6686550" y="1271588"/>
            <a:ext cx="0" cy="235337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8" name="图片 27" descr="文本, 信件&#10;&#10;描述已自动生成">
            <a:extLst>
              <a:ext uri="{FF2B5EF4-FFF2-40B4-BE49-F238E27FC236}">
                <a16:creationId xmlns:a16="http://schemas.microsoft.com/office/drawing/2014/main" id="{9753A759-C20E-DC43-96C7-AA2D8C5324FB}"/>
              </a:ext>
            </a:extLst>
          </p:cNvPr>
          <p:cNvPicPr>
            <a:picLocks noChangeAspect="1"/>
          </p:cNvPicPr>
          <p:nvPr/>
        </p:nvPicPr>
        <p:blipFill>
          <a:blip r:embed="rId5"/>
          <a:stretch>
            <a:fillRect/>
          </a:stretch>
        </p:blipFill>
        <p:spPr>
          <a:xfrm>
            <a:off x="6854803" y="2043781"/>
            <a:ext cx="4694259" cy="782376"/>
          </a:xfrm>
          <a:prstGeom prst="rect">
            <a:avLst/>
          </a:prstGeom>
        </p:spPr>
      </p:pic>
      <p:sp>
        <p:nvSpPr>
          <p:cNvPr id="30" name="文本框 29">
            <a:extLst>
              <a:ext uri="{FF2B5EF4-FFF2-40B4-BE49-F238E27FC236}">
                <a16:creationId xmlns:a16="http://schemas.microsoft.com/office/drawing/2014/main" id="{7013545F-96EF-EE4E-BB4D-5A187555ACC9}"/>
              </a:ext>
            </a:extLst>
          </p:cNvPr>
          <p:cNvSpPr txBox="1"/>
          <p:nvPr/>
        </p:nvSpPr>
        <p:spPr>
          <a:xfrm>
            <a:off x="8382638" y="1399550"/>
            <a:ext cx="1688283" cy="369332"/>
          </a:xfrm>
          <a:prstGeom prst="rect">
            <a:avLst/>
          </a:prstGeom>
          <a:noFill/>
        </p:spPr>
        <p:txBody>
          <a:bodyPr wrap="none" rtlCol="0">
            <a:spAutoFit/>
          </a:bodyPr>
          <a:lstStyle/>
          <a:p>
            <a:r>
              <a:rPr kumimoji="1" lang="en-US" altLang="zh-CN" b="1" dirty="0"/>
              <a:t>Phoneme</a:t>
            </a:r>
            <a:r>
              <a:rPr kumimoji="1" lang="en-US" altLang="zh-CN" dirty="0"/>
              <a:t> level</a:t>
            </a:r>
            <a:endParaRPr kumimoji="1" lang="zh-CN" altLang="en-US" dirty="0"/>
          </a:p>
        </p:txBody>
      </p:sp>
      <p:cxnSp>
        <p:nvCxnSpPr>
          <p:cNvPr id="32" name="直线箭头连接符 31">
            <a:extLst>
              <a:ext uri="{FF2B5EF4-FFF2-40B4-BE49-F238E27FC236}">
                <a16:creationId xmlns:a16="http://schemas.microsoft.com/office/drawing/2014/main" id="{5E9D7304-2001-E047-8E3B-72B5D245440C}"/>
              </a:ext>
            </a:extLst>
          </p:cNvPr>
          <p:cNvCxnSpPr>
            <a:stCxn id="30" idx="2"/>
            <a:endCxn id="28" idx="0"/>
          </p:cNvCxnSpPr>
          <p:nvPr/>
        </p:nvCxnSpPr>
        <p:spPr>
          <a:xfrm flipH="1">
            <a:off x="9201933" y="1768882"/>
            <a:ext cx="24847" cy="2748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C2F93424-11A4-154A-8BE9-8F4FB2C892D0}"/>
              </a:ext>
            </a:extLst>
          </p:cNvPr>
          <p:cNvSpPr txBox="1"/>
          <p:nvPr/>
        </p:nvSpPr>
        <p:spPr>
          <a:xfrm>
            <a:off x="8395678" y="3079535"/>
            <a:ext cx="1651414" cy="369332"/>
          </a:xfrm>
          <a:prstGeom prst="rect">
            <a:avLst/>
          </a:prstGeom>
          <a:noFill/>
        </p:spPr>
        <p:txBody>
          <a:bodyPr wrap="none" rtlCol="0">
            <a:spAutoFit/>
          </a:bodyPr>
          <a:lstStyle/>
          <a:p>
            <a:r>
              <a:rPr kumimoji="1" lang="en-US" altLang="zh-CN" b="1" dirty="0"/>
              <a:t>Sentence</a:t>
            </a:r>
            <a:r>
              <a:rPr kumimoji="1" lang="en-US" altLang="zh-CN" dirty="0"/>
              <a:t> level</a:t>
            </a:r>
            <a:endParaRPr kumimoji="1" lang="zh-CN" altLang="en-US" dirty="0"/>
          </a:p>
        </p:txBody>
      </p:sp>
      <p:cxnSp>
        <p:nvCxnSpPr>
          <p:cNvPr id="35" name="直线箭头连接符 34">
            <a:extLst>
              <a:ext uri="{FF2B5EF4-FFF2-40B4-BE49-F238E27FC236}">
                <a16:creationId xmlns:a16="http://schemas.microsoft.com/office/drawing/2014/main" id="{C5312B05-D3BD-9D46-A5A4-C0BA2D5AAB15}"/>
              </a:ext>
            </a:extLst>
          </p:cNvPr>
          <p:cNvCxnSpPr>
            <a:cxnSpLocks/>
            <a:stCxn id="34" idx="0"/>
            <a:endCxn id="28" idx="2"/>
          </p:cNvCxnSpPr>
          <p:nvPr/>
        </p:nvCxnSpPr>
        <p:spPr>
          <a:xfrm flipH="1" flipV="1">
            <a:off x="9201933" y="2826157"/>
            <a:ext cx="19452" cy="253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09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6293711" cy="523220"/>
          </a:xfrm>
          <a:prstGeom prst="rect">
            <a:avLst/>
          </a:prstGeom>
          <a:noFill/>
        </p:spPr>
        <p:txBody>
          <a:bodyPr wrap="none" rtlCol="0">
            <a:spAutoFit/>
          </a:bodyPr>
          <a:lstStyle/>
          <a:p>
            <a:r>
              <a:rPr kumimoji="1" lang="en-US" altLang="zh-CN" sz="2800" b="1" dirty="0">
                <a:solidFill>
                  <a:schemeClr val="accent1">
                    <a:lumMod val="75000"/>
                  </a:schemeClr>
                </a:solidFill>
              </a:rPr>
              <a:t>Triplet Training Scheme – Triplet Loss</a:t>
            </a:r>
            <a:endParaRPr kumimoji="1" lang="zh-CN" altLang="en-US" sz="2800" b="1" dirty="0">
              <a:solidFill>
                <a:schemeClr val="accent1">
                  <a:lumMod val="75000"/>
                </a:schemeClr>
              </a:solidFill>
            </a:endParaRPr>
          </a:p>
        </p:txBody>
      </p:sp>
      <p:pic>
        <p:nvPicPr>
          <p:cNvPr id="3" name="图片 2" descr="图示&#10;&#10;描述已自动生成">
            <a:extLst>
              <a:ext uri="{FF2B5EF4-FFF2-40B4-BE49-F238E27FC236}">
                <a16:creationId xmlns:a16="http://schemas.microsoft.com/office/drawing/2014/main" id="{888EF31C-1831-E34D-B104-5B8FF7151C79}"/>
              </a:ext>
            </a:extLst>
          </p:cNvPr>
          <p:cNvPicPr>
            <a:picLocks noChangeAspect="1"/>
          </p:cNvPicPr>
          <p:nvPr/>
        </p:nvPicPr>
        <p:blipFill>
          <a:blip r:embed="rId3"/>
          <a:stretch>
            <a:fillRect/>
          </a:stretch>
        </p:blipFill>
        <p:spPr>
          <a:xfrm>
            <a:off x="75186" y="1378925"/>
            <a:ext cx="6286601" cy="4257857"/>
          </a:xfrm>
          <a:prstGeom prst="rect">
            <a:avLst/>
          </a:prstGeom>
        </p:spPr>
      </p:pic>
      <p:pic>
        <p:nvPicPr>
          <p:cNvPr id="7" name="图片 6" descr="文本, 信件&#10;&#10;描述已自动生成">
            <a:extLst>
              <a:ext uri="{FF2B5EF4-FFF2-40B4-BE49-F238E27FC236}">
                <a16:creationId xmlns:a16="http://schemas.microsoft.com/office/drawing/2014/main" id="{51CE9932-513F-E24A-96B7-FB07B37C303D}"/>
              </a:ext>
            </a:extLst>
          </p:cNvPr>
          <p:cNvPicPr>
            <a:picLocks noChangeAspect="1"/>
          </p:cNvPicPr>
          <p:nvPr/>
        </p:nvPicPr>
        <p:blipFill>
          <a:blip r:embed="rId4"/>
          <a:stretch>
            <a:fillRect/>
          </a:stretch>
        </p:blipFill>
        <p:spPr>
          <a:xfrm>
            <a:off x="6823281" y="3376877"/>
            <a:ext cx="4995863" cy="1471650"/>
          </a:xfrm>
          <a:prstGeom prst="rect">
            <a:avLst/>
          </a:prstGeom>
        </p:spPr>
      </p:pic>
      <p:cxnSp>
        <p:nvCxnSpPr>
          <p:cNvPr id="20" name="直线连接符 19">
            <a:extLst>
              <a:ext uri="{FF2B5EF4-FFF2-40B4-BE49-F238E27FC236}">
                <a16:creationId xmlns:a16="http://schemas.microsoft.com/office/drawing/2014/main" id="{EF58ECB5-1440-C545-8B60-A990A5F56435}"/>
              </a:ext>
            </a:extLst>
          </p:cNvPr>
          <p:cNvCxnSpPr>
            <a:cxnSpLocks/>
          </p:cNvCxnSpPr>
          <p:nvPr/>
        </p:nvCxnSpPr>
        <p:spPr>
          <a:xfrm>
            <a:off x="7397113" y="5330309"/>
            <a:ext cx="488188"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1" name="文本框 20">
            <a:extLst>
              <a:ext uri="{FF2B5EF4-FFF2-40B4-BE49-F238E27FC236}">
                <a16:creationId xmlns:a16="http://schemas.microsoft.com/office/drawing/2014/main" id="{91AA2F5D-5F1E-9943-B934-5CC645C6A2D9}"/>
              </a:ext>
            </a:extLst>
          </p:cNvPr>
          <p:cNvSpPr txBox="1"/>
          <p:nvPr/>
        </p:nvSpPr>
        <p:spPr>
          <a:xfrm>
            <a:off x="7885301" y="5145643"/>
            <a:ext cx="1731564" cy="369332"/>
          </a:xfrm>
          <a:prstGeom prst="rect">
            <a:avLst/>
          </a:prstGeom>
          <a:noFill/>
        </p:spPr>
        <p:txBody>
          <a:bodyPr wrap="none" rtlCol="0">
            <a:spAutoFit/>
          </a:bodyPr>
          <a:lstStyle/>
          <a:p>
            <a:r>
              <a:rPr kumimoji="1" lang="en-US" altLang="zh-CN" dirty="0"/>
              <a:t>Cosine distance</a:t>
            </a:r>
            <a:endParaRPr kumimoji="1" lang="zh-CN" altLang="en-US" dirty="0"/>
          </a:p>
        </p:txBody>
      </p: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A32B789-930E-E840-B45B-3878574D424B}"/>
                  </a:ext>
                </a:extLst>
              </p:cNvPr>
              <p:cNvSpPr txBox="1"/>
              <p:nvPr/>
            </p:nvSpPr>
            <p:spPr>
              <a:xfrm>
                <a:off x="6823281" y="5126863"/>
                <a:ext cx="601447" cy="369332"/>
              </a:xfrm>
              <a:prstGeom prst="rect">
                <a:avLst/>
              </a:prstGeom>
              <a:noFill/>
            </p:spPr>
            <p:txBody>
              <a:bodyPr wrap="none" rtlCol="0">
                <a:spAutoFit/>
              </a:bodyPr>
              <a:lstStyle/>
              <a:p>
                <a:r>
                  <a:rPr kumimoji="1" lang="en-US" altLang="zh-CN" b="0" dirty="0"/>
                  <a:t>D</a:t>
                </a:r>
                <a14:m>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rPr>
                      <m:t>)</m:t>
                    </m:r>
                  </m:oMath>
                </a14:m>
                <a:endParaRPr kumimoji="1" lang="zh-CN" altLang="en-US" dirty="0"/>
              </a:p>
            </p:txBody>
          </p:sp>
        </mc:Choice>
        <mc:Fallback xmlns="">
          <p:sp>
            <p:nvSpPr>
              <p:cNvPr id="22" name="文本框 21">
                <a:extLst>
                  <a:ext uri="{FF2B5EF4-FFF2-40B4-BE49-F238E27FC236}">
                    <a16:creationId xmlns:a16="http://schemas.microsoft.com/office/drawing/2014/main" id="{3A32B789-930E-E840-B45B-3878574D424B}"/>
                  </a:ext>
                </a:extLst>
              </p:cNvPr>
              <p:cNvSpPr txBox="1">
                <a:spLocks noRot="1" noChangeAspect="1" noMove="1" noResize="1" noEditPoints="1" noAdjustHandles="1" noChangeArrowheads="1" noChangeShapeType="1" noTextEdit="1"/>
              </p:cNvSpPr>
              <p:nvPr/>
            </p:nvSpPr>
            <p:spPr>
              <a:xfrm>
                <a:off x="6823281" y="5126863"/>
                <a:ext cx="601447" cy="369332"/>
              </a:xfrm>
              <a:prstGeom prst="rect">
                <a:avLst/>
              </a:prstGeom>
              <a:blipFill>
                <a:blip r:embed="rId5"/>
                <a:stretch>
                  <a:fillRect l="-8333" t="-6667" r="-2083" b="-26667"/>
                </a:stretch>
              </a:blipFill>
            </p:spPr>
            <p:txBody>
              <a:bodyPr/>
              <a:lstStyle/>
              <a:p>
                <a:r>
                  <a:rPr lang="zh-CN" altLang="en-US">
                    <a:noFill/>
                  </a:rPr>
                  <a:t> </a:t>
                </a:r>
              </a:p>
            </p:txBody>
          </p:sp>
        </mc:Fallback>
      </mc:AlternateContent>
      <p:cxnSp>
        <p:nvCxnSpPr>
          <p:cNvPr id="23" name="直线连接符 22">
            <a:extLst>
              <a:ext uri="{FF2B5EF4-FFF2-40B4-BE49-F238E27FC236}">
                <a16:creationId xmlns:a16="http://schemas.microsoft.com/office/drawing/2014/main" id="{0CBD2E18-7AA4-8048-AE1C-23F3CC58DB1D}"/>
              </a:ext>
            </a:extLst>
          </p:cNvPr>
          <p:cNvCxnSpPr>
            <a:cxnSpLocks/>
          </p:cNvCxnSpPr>
          <p:nvPr/>
        </p:nvCxnSpPr>
        <p:spPr>
          <a:xfrm>
            <a:off x="6479444" y="1343067"/>
            <a:ext cx="0" cy="4537781"/>
          </a:xfrm>
          <a:prstGeom prst="line">
            <a:avLst/>
          </a:prstGeom>
          <a:ln w="25400">
            <a:solidFill>
              <a:schemeClr val="accent1"/>
            </a:solidFill>
          </a:ln>
        </p:spPr>
        <p:style>
          <a:lnRef idx="1">
            <a:schemeClr val="dk1"/>
          </a:lnRef>
          <a:fillRef idx="0">
            <a:schemeClr val="dk1"/>
          </a:fillRef>
          <a:effectRef idx="0">
            <a:schemeClr val="dk1"/>
          </a:effectRef>
          <a:fontRef idx="minor">
            <a:schemeClr val="tx1"/>
          </a:fontRef>
        </p:style>
      </p:cxnSp>
      <p:pic>
        <p:nvPicPr>
          <p:cNvPr id="24" name="图片 23" descr="图形用户界面&#10;&#10;低可信度描述已自动生成">
            <a:extLst>
              <a:ext uri="{FF2B5EF4-FFF2-40B4-BE49-F238E27FC236}">
                <a16:creationId xmlns:a16="http://schemas.microsoft.com/office/drawing/2014/main" id="{E362899E-654C-6B45-842F-0840C821D1F0}"/>
              </a:ext>
            </a:extLst>
          </p:cNvPr>
          <p:cNvPicPr>
            <a:picLocks noChangeAspect="1"/>
          </p:cNvPicPr>
          <p:nvPr/>
        </p:nvPicPr>
        <p:blipFill>
          <a:blip r:embed="rId6"/>
          <a:stretch>
            <a:fillRect/>
          </a:stretch>
        </p:blipFill>
        <p:spPr>
          <a:xfrm>
            <a:off x="6533705" y="1378925"/>
            <a:ext cx="5575017" cy="1777542"/>
          </a:xfrm>
          <a:prstGeom prst="rect">
            <a:avLst/>
          </a:prstGeom>
        </p:spPr>
      </p:pic>
    </p:spTree>
    <p:extLst>
      <p:ext uri="{BB962C8B-B14F-4D97-AF65-F5344CB8AC3E}">
        <p14:creationId xmlns:p14="http://schemas.microsoft.com/office/powerpoint/2010/main" val="1696332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285D8CDB-4E32-BF43-8137-3B6B9A7AA670}"/>
              </a:ext>
            </a:extLst>
          </p:cNvPr>
          <p:cNvSpPr/>
          <p:nvPr/>
        </p:nvSpPr>
        <p:spPr>
          <a:xfrm>
            <a:off x="7315200" y="1028374"/>
            <a:ext cx="4833937" cy="5829626"/>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zh-CN" altLang="en-US" dirty="0"/>
          </a:p>
        </p:txBody>
      </p:sp>
      <p:pic>
        <p:nvPicPr>
          <p:cNvPr id="5" name="图片 4" descr="图片包含 图表&#10;&#10;描述已自动生成">
            <a:extLst>
              <a:ext uri="{FF2B5EF4-FFF2-40B4-BE49-F238E27FC236}">
                <a16:creationId xmlns:a16="http://schemas.microsoft.com/office/drawing/2014/main" id="{65E2DF69-E394-C741-A1E5-54E1C48DC2BB}"/>
              </a:ext>
            </a:extLst>
          </p:cNvPr>
          <p:cNvPicPr>
            <a:picLocks noChangeAspect="1"/>
          </p:cNvPicPr>
          <p:nvPr/>
        </p:nvPicPr>
        <p:blipFill>
          <a:blip r:embed="rId2"/>
          <a:stretch>
            <a:fillRect/>
          </a:stretch>
        </p:blipFill>
        <p:spPr>
          <a:xfrm>
            <a:off x="10802937" y="37774"/>
            <a:ext cx="1346200" cy="990600"/>
          </a:xfrm>
          <a:prstGeom prst="rect">
            <a:avLst/>
          </a:prstGeom>
        </p:spPr>
      </p:pic>
      <p:sp>
        <p:nvSpPr>
          <p:cNvPr id="6" name="文本框 5">
            <a:extLst>
              <a:ext uri="{FF2B5EF4-FFF2-40B4-BE49-F238E27FC236}">
                <a16:creationId xmlns:a16="http://schemas.microsoft.com/office/drawing/2014/main" id="{C1ABDD5A-05B5-D947-A323-05C7D9CDB5C4}"/>
              </a:ext>
            </a:extLst>
          </p:cNvPr>
          <p:cNvSpPr txBox="1"/>
          <p:nvPr/>
        </p:nvSpPr>
        <p:spPr>
          <a:xfrm>
            <a:off x="357187" y="209908"/>
            <a:ext cx="7555273" cy="523220"/>
          </a:xfrm>
          <a:prstGeom prst="rect">
            <a:avLst/>
          </a:prstGeom>
          <a:noFill/>
        </p:spPr>
        <p:txBody>
          <a:bodyPr wrap="none" rtlCol="0">
            <a:spAutoFit/>
          </a:bodyPr>
          <a:lstStyle/>
          <a:p>
            <a:r>
              <a:rPr kumimoji="1" lang="en-US" altLang="zh-CN" sz="2800" b="1" dirty="0">
                <a:solidFill>
                  <a:schemeClr val="accent1">
                    <a:lumMod val="75000"/>
                  </a:schemeClr>
                </a:solidFill>
              </a:rPr>
              <a:t>Triplet Training Scheme – Two-stage training</a:t>
            </a:r>
            <a:endParaRPr kumimoji="1" lang="zh-CN" altLang="en-US" sz="2800" b="1" dirty="0">
              <a:solidFill>
                <a:schemeClr val="accent1">
                  <a:lumMod val="75000"/>
                </a:schemeClr>
              </a:solidFill>
            </a:endParaRPr>
          </a:p>
        </p:txBody>
      </p:sp>
      <p:pic>
        <p:nvPicPr>
          <p:cNvPr id="3" name="图片 2" descr="文本, 信件&#10;&#10;描述已自动生成">
            <a:extLst>
              <a:ext uri="{FF2B5EF4-FFF2-40B4-BE49-F238E27FC236}">
                <a16:creationId xmlns:a16="http://schemas.microsoft.com/office/drawing/2014/main" id="{18CC4617-C7B3-6741-8BE9-4259E50271ED}"/>
              </a:ext>
            </a:extLst>
          </p:cNvPr>
          <p:cNvPicPr>
            <a:picLocks noChangeAspect="1"/>
          </p:cNvPicPr>
          <p:nvPr/>
        </p:nvPicPr>
        <p:blipFill>
          <a:blip r:embed="rId3"/>
          <a:stretch>
            <a:fillRect/>
          </a:stretch>
        </p:blipFill>
        <p:spPr>
          <a:xfrm>
            <a:off x="204373" y="4737006"/>
            <a:ext cx="6972660" cy="2120994"/>
          </a:xfrm>
          <a:prstGeom prst="rect">
            <a:avLst/>
          </a:prstGeom>
        </p:spPr>
      </p:pic>
      <p:pic>
        <p:nvPicPr>
          <p:cNvPr id="13" name="图片 12" descr="图示&#10;&#10;描述已自动生成">
            <a:extLst>
              <a:ext uri="{FF2B5EF4-FFF2-40B4-BE49-F238E27FC236}">
                <a16:creationId xmlns:a16="http://schemas.microsoft.com/office/drawing/2014/main" id="{B01557A2-1F84-E043-97B0-20422B5A9644}"/>
              </a:ext>
            </a:extLst>
          </p:cNvPr>
          <p:cNvPicPr>
            <a:picLocks noChangeAspect="1"/>
          </p:cNvPicPr>
          <p:nvPr/>
        </p:nvPicPr>
        <p:blipFill>
          <a:blip r:embed="rId4"/>
          <a:stretch>
            <a:fillRect/>
          </a:stretch>
        </p:blipFill>
        <p:spPr>
          <a:xfrm>
            <a:off x="899713" y="1083914"/>
            <a:ext cx="5373269" cy="3597553"/>
          </a:xfrm>
          <a:prstGeom prst="rect">
            <a:avLst/>
          </a:prstGeom>
        </p:spPr>
      </p:pic>
      <p:pic>
        <p:nvPicPr>
          <p:cNvPr id="16" name="图片 15" descr="图形用户界面&#10;&#10;低可信度描述已自动生成">
            <a:extLst>
              <a:ext uri="{FF2B5EF4-FFF2-40B4-BE49-F238E27FC236}">
                <a16:creationId xmlns:a16="http://schemas.microsoft.com/office/drawing/2014/main" id="{2E48F048-C13C-8C4A-B9CA-70A3C7D8CFE0}"/>
              </a:ext>
            </a:extLst>
          </p:cNvPr>
          <p:cNvPicPr>
            <a:picLocks noChangeAspect="1"/>
          </p:cNvPicPr>
          <p:nvPr/>
        </p:nvPicPr>
        <p:blipFill>
          <a:blip r:embed="rId5"/>
          <a:stretch>
            <a:fillRect/>
          </a:stretch>
        </p:blipFill>
        <p:spPr>
          <a:xfrm>
            <a:off x="7440390" y="4625179"/>
            <a:ext cx="4583556" cy="1461424"/>
          </a:xfrm>
          <a:prstGeom prst="rect">
            <a:avLst/>
          </a:prstGeom>
        </p:spPr>
      </p:pic>
      <p:pic>
        <p:nvPicPr>
          <p:cNvPr id="17" name="图片 16" descr="图示&#10;&#10;描述已自动生成">
            <a:extLst>
              <a:ext uri="{FF2B5EF4-FFF2-40B4-BE49-F238E27FC236}">
                <a16:creationId xmlns:a16="http://schemas.microsoft.com/office/drawing/2014/main" id="{C94E2FCE-3C46-7845-9DE4-D6A86753DA86}"/>
              </a:ext>
            </a:extLst>
          </p:cNvPr>
          <p:cNvPicPr>
            <a:picLocks noChangeAspect="1"/>
          </p:cNvPicPr>
          <p:nvPr/>
        </p:nvPicPr>
        <p:blipFill>
          <a:blip r:embed="rId6"/>
          <a:stretch>
            <a:fillRect/>
          </a:stretch>
        </p:blipFill>
        <p:spPr>
          <a:xfrm>
            <a:off x="7451779" y="1288808"/>
            <a:ext cx="4480826" cy="3034822"/>
          </a:xfrm>
          <a:prstGeom prst="rect">
            <a:avLst/>
          </a:prstGeom>
        </p:spPr>
      </p:pic>
      <p:cxnSp>
        <p:nvCxnSpPr>
          <p:cNvPr id="22" name="直线连接符 21">
            <a:extLst>
              <a:ext uri="{FF2B5EF4-FFF2-40B4-BE49-F238E27FC236}">
                <a16:creationId xmlns:a16="http://schemas.microsoft.com/office/drawing/2014/main" id="{DFDC7F7A-60D8-A44E-9F4D-EEF0ED2B3A1A}"/>
              </a:ext>
            </a:extLst>
          </p:cNvPr>
          <p:cNvCxnSpPr/>
          <p:nvPr/>
        </p:nvCxnSpPr>
        <p:spPr>
          <a:xfrm flipH="1">
            <a:off x="-142504" y="1028374"/>
            <a:ext cx="7457704"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692491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dirty="0"/>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1427</Words>
  <Application>Microsoft Macintosh PowerPoint</Application>
  <PresentationFormat>宽屏</PresentationFormat>
  <Paragraphs>113</Paragraphs>
  <Slides>17</Slides>
  <Notes>0</Notes>
  <HiddenSlides>0</HiddenSlides>
  <MMClips>6</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等线</vt:lpstr>
      <vt:lpstr>等线 Light</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Alicia Zhou （周文璐）</dc:creator>
  <cp:lastModifiedBy>Alicia Zhou （周文璐）</cp:lastModifiedBy>
  <cp:revision>33</cp:revision>
  <dcterms:created xsi:type="dcterms:W3CDTF">2022-04-16T12:09:54Z</dcterms:created>
  <dcterms:modified xsi:type="dcterms:W3CDTF">2022-04-19T11:15:32Z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ba4527-61ac-4760-af92-111bb695e929_Enabled">
    <vt:lpwstr>true</vt:lpwstr>
  </property>
  <property fmtid="{D5CDD505-2E9C-101B-9397-08002B2CF9AE}" pid="3" name="MSIP_Label_8cba4527-61ac-4760-af92-111bb695e929_SetDate">
    <vt:lpwstr>2022-04-16T12:09:54Z</vt:lpwstr>
  </property>
  <property fmtid="{D5CDD505-2E9C-101B-9397-08002B2CF9AE}" pid="4" name="MSIP_Label_8cba4527-61ac-4760-af92-111bb695e929_Method">
    <vt:lpwstr>Standard</vt:lpwstr>
  </property>
  <property fmtid="{D5CDD505-2E9C-101B-9397-08002B2CF9AE}" pid="5" name="MSIP_Label_8cba4527-61ac-4760-af92-111bb695e929_Name">
    <vt:lpwstr>Confidential-Final</vt:lpwstr>
  </property>
  <property fmtid="{D5CDD505-2E9C-101B-9397-08002B2CF9AE}" pid="6" name="MSIP_Label_8cba4527-61ac-4760-af92-111bb695e929_SiteId">
    <vt:lpwstr>363f8ad7-1be3-4f05-8a6b-4955756fe2f6</vt:lpwstr>
  </property>
  <property fmtid="{D5CDD505-2E9C-101B-9397-08002B2CF9AE}" pid="7" name="MSIP_Label_8cba4527-61ac-4760-af92-111bb695e929_ActionId">
    <vt:lpwstr>a9cd6afe-215b-48ca-9d64-b2d082086a8f</vt:lpwstr>
  </property>
  <property fmtid="{D5CDD505-2E9C-101B-9397-08002B2CF9AE}" pid="8" name="MSIP_Label_8cba4527-61ac-4760-af92-111bb695e929_ContentBits">
    <vt:lpwstr>0</vt:lpwstr>
  </property>
</Properties>
</file>