
<file path=[Content_Types].xml><?xml version="1.0" encoding="utf-8"?>
<Types xmlns="http://schemas.openxmlformats.org/package/2006/content-types">
  <Default Extension="jpeg" ContentType="image/jpeg"/>
  <Default Extension="JPG" ContentType="image/.jpg"/>
  <Default Extension="vml" ContentType="application/vnd.openxmlformats-officedocument.vmlDrawing"/>
  <Default Extension="bin" ContentType="application/vnd.openxmlformats-officedocument.oleObject"/>
  <Default Extension="wmf" ContentType="image/x-wmf"/>
  <Default Extension="emf" ContentType="image/x-emf"/>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19"/>
  </p:handoutMasterIdLst>
  <p:sldIdLst>
    <p:sldId id="256" r:id="rId3"/>
    <p:sldId id="258" r:id="rId5"/>
    <p:sldId id="259" r:id="rId6"/>
    <p:sldId id="260" r:id="rId7"/>
    <p:sldId id="262" r:id="rId8"/>
    <p:sldId id="303" r:id="rId9"/>
    <p:sldId id="305" r:id="rId10"/>
    <p:sldId id="306" r:id="rId11"/>
    <p:sldId id="266" r:id="rId12"/>
    <p:sldId id="304" r:id="rId13"/>
    <p:sldId id="268" r:id="rId14"/>
    <p:sldId id="272" r:id="rId15"/>
    <p:sldId id="264" r:id="rId16"/>
    <p:sldId id="284" r:id="rId17"/>
    <p:sldId id="285" r:id="rId18"/>
  </p:sldIdLst>
  <p:sldSz cx="9144000" cy="6858000" type="screen4x3"/>
  <p:notesSz cx="7102475" cy="89916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6"/>
    <a:srgbClr val="0000CC"/>
    <a:srgbClr val="000099"/>
    <a:srgbClr val="FF0000"/>
    <a:srgbClr val="000000"/>
    <a:srgbClr val="3366FF"/>
    <a:srgbClr val="333399"/>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63548" autoAdjust="0"/>
  </p:normalViewPr>
  <p:slideViewPr>
    <p:cSldViewPr>
      <p:cViewPr varScale="1">
        <p:scale>
          <a:sx n="36" d="100"/>
          <a:sy n="36" d="100"/>
        </p:scale>
        <p:origin x="1819" y="43"/>
      </p:cViewPr>
      <p:guideLst>
        <p:guide orient="horz" pos="2148"/>
        <p:guide pos="2880"/>
      </p:guideLst>
    </p:cSldViewPr>
  </p:slideViewPr>
  <p:outlineViewPr>
    <p:cViewPr>
      <p:scale>
        <a:sx n="33" d="100"/>
        <a:sy n="33" d="100"/>
      </p:scale>
      <p:origin x="0" y="-16661"/>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handoutMaster" Target="handoutMasters/handoutMaster1.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10.wmf"/></Relationships>
</file>

<file path=ppt/drawings/_rels/vmlDrawing2.vml.rels><?xml version="1.0" encoding="UTF-8" standalone="yes"?>
<Relationships xmlns="http://schemas.openxmlformats.org/package/2006/relationships"><Relationship Id="rId4" Type="http://schemas.openxmlformats.org/officeDocument/2006/relationships/image" Target="../media/image15.wmf"/><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5234" name="Rectangle 2"/>
          <p:cNvSpPr>
            <a:spLocks noGrp="1" noChangeArrowheads="1"/>
          </p:cNvSpPr>
          <p:nvPr>
            <p:ph type="hdr" sz="quarter"/>
          </p:nvPr>
        </p:nvSpPr>
        <p:spPr bwMode="auto">
          <a:xfrm>
            <a:off x="0" y="0"/>
            <a:ext cx="3078163" cy="449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200"/>
            </a:lvl1pPr>
          </a:lstStyle>
          <a:p>
            <a:endParaRPr lang="zh-CN" altLang="en-US"/>
          </a:p>
        </p:txBody>
      </p:sp>
      <p:sp>
        <p:nvSpPr>
          <p:cNvPr id="95235" name="Rectangle 3"/>
          <p:cNvSpPr>
            <a:spLocks noGrp="1" noChangeArrowheads="1"/>
          </p:cNvSpPr>
          <p:nvPr>
            <p:ph type="dt" sz="quarter" idx="1"/>
          </p:nvPr>
        </p:nvSpPr>
        <p:spPr bwMode="auto">
          <a:xfrm>
            <a:off x="4022725" y="0"/>
            <a:ext cx="3078163" cy="449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200"/>
            </a:lvl1pPr>
          </a:lstStyle>
          <a:p>
            <a:endParaRPr lang="en-US" altLang="zh-CN"/>
          </a:p>
        </p:txBody>
      </p:sp>
      <p:sp>
        <p:nvSpPr>
          <p:cNvPr id="95236" name="Rectangle 4"/>
          <p:cNvSpPr>
            <a:spLocks noGrp="1" noChangeArrowheads="1"/>
          </p:cNvSpPr>
          <p:nvPr>
            <p:ph type="ftr" sz="quarter" idx="2"/>
          </p:nvPr>
        </p:nvSpPr>
        <p:spPr bwMode="auto">
          <a:xfrm>
            <a:off x="0" y="8540750"/>
            <a:ext cx="3078163" cy="449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lstStyle>
            <a:lvl1pPr>
              <a:defRPr sz="1200"/>
            </a:lvl1pPr>
          </a:lstStyle>
          <a:p>
            <a:endParaRPr lang="en-US" altLang="zh-CN"/>
          </a:p>
        </p:txBody>
      </p:sp>
      <p:sp>
        <p:nvSpPr>
          <p:cNvPr id="95237" name="Rectangle 5"/>
          <p:cNvSpPr>
            <a:spLocks noGrp="1" noChangeArrowheads="1"/>
          </p:cNvSpPr>
          <p:nvPr>
            <p:ph type="sldNum" sz="quarter" idx="3"/>
          </p:nvPr>
        </p:nvSpPr>
        <p:spPr bwMode="auto">
          <a:xfrm>
            <a:off x="4022725" y="8540750"/>
            <a:ext cx="3078163" cy="449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lstStyle>
            <a:lvl1pPr algn="r">
              <a:defRPr sz="1200"/>
            </a:lvl1pPr>
          </a:lstStyle>
          <a:p>
            <a:fld id="{418A3979-70A3-4785-8D90-9D7787521E2F}" type="slidenum">
              <a:rPr lang="zh-CN" altLang="en-US"/>
            </a:fld>
            <a:endParaRPr lang="en-US" altLang="zh-CN"/>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163" cy="45085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2725" y="0"/>
            <a:ext cx="3078163" cy="450850"/>
          </a:xfrm>
          <a:prstGeom prst="rect">
            <a:avLst/>
          </a:prstGeom>
        </p:spPr>
        <p:txBody>
          <a:bodyPr vert="horz" lIns="91440" tIns="45720" rIns="91440" bIns="45720" rtlCol="0"/>
          <a:lstStyle>
            <a:lvl1pPr algn="r">
              <a:defRPr sz="1200"/>
            </a:lvl1pPr>
          </a:lstStyle>
          <a:p>
            <a:fld id="{C715A673-DE9B-4341-B89F-BFD17C617F60}"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1527175" y="1123950"/>
            <a:ext cx="4048125" cy="30353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09613" y="4327525"/>
            <a:ext cx="5683250" cy="3540125"/>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540750"/>
            <a:ext cx="3078163" cy="45085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2725" y="8540750"/>
            <a:ext cx="3078163" cy="450850"/>
          </a:xfrm>
          <a:prstGeom prst="rect">
            <a:avLst/>
          </a:prstGeom>
        </p:spPr>
        <p:txBody>
          <a:bodyPr vert="horz" lIns="91440" tIns="45720" rIns="91440" bIns="45720" rtlCol="0" anchor="b"/>
          <a:lstStyle>
            <a:lvl1pPr algn="r">
              <a:defRPr sz="1200"/>
            </a:lvl1pPr>
          </a:lstStyle>
          <a:p>
            <a:fld id="{40A9E987-75AA-42F3-9F76-1333E6DA4E8B}"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Hello everyone, my name is Deng</a:t>
            </a:r>
            <a:r>
              <a:rPr lang="en-US" altLang="zh-CN" baseline="0" dirty="0" smtClean="0"/>
              <a:t> </a:t>
            </a:r>
            <a:r>
              <a:rPr lang="en-US" altLang="zh-CN" baseline="0" dirty="0" err="1" smtClean="0"/>
              <a:t>Shuhao</a:t>
            </a:r>
            <a:r>
              <a:rPr lang="en-US" altLang="zh-CN" dirty="0" smtClean="0"/>
              <a:t>. I am a graduate student from Speech and Audio Signal Processing laboratory of Beijing University of Technology.</a:t>
            </a:r>
            <a:endParaRPr lang="en-US" altLang="zh-CN" dirty="0" smtClean="0"/>
          </a:p>
          <a:p>
            <a:endParaRPr lang="en-US" altLang="zh-CN" dirty="0" smtClean="0"/>
          </a:p>
          <a:p>
            <a:r>
              <a:rPr lang="en-US" altLang="zh-CN" dirty="0" smtClean="0"/>
              <a:t>I’m very pleasure to introduce a recent work in our laboratory. The name of our work is </a:t>
            </a:r>
            <a:r>
              <a:rPr lang="zh-CN" altLang="en-US" dirty="0" smtClean="0"/>
              <a:t>“</a:t>
            </a:r>
            <a:r>
              <a:rPr lang="en-US" altLang="zh-CN" dirty="0">
                <a:latin typeface="Times New Roman" panose="02020603050405020304" pitchFamily="18" charset="0"/>
                <a:cs typeface="Times New Roman" panose="02020603050405020304" pitchFamily="18" charset="0"/>
                <a:sym typeface="+mn-ea"/>
              </a:rPr>
              <a:t>DNN-based Multi-Channel Speech Coding Employing Sound Localization</a:t>
            </a:r>
            <a:r>
              <a:rPr lang="zh-CN" altLang="en-US" baseline="0" dirty="0" smtClean="0"/>
              <a:t>“</a:t>
            </a:r>
            <a:r>
              <a:rPr lang="en-US" altLang="zh-CN" dirty="0" smtClean="0"/>
              <a:t>. </a:t>
            </a:r>
            <a:endParaRPr lang="en-US" altLang="zh-CN" dirty="0" smtClean="0"/>
          </a:p>
          <a:p>
            <a:endParaRPr lang="en-US" altLang="zh-CN" dirty="0" smtClean="0"/>
          </a:p>
          <a:p>
            <a:r>
              <a:rPr lang="en-US" altLang="zh-CN" dirty="0" smtClean="0"/>
              <a:t>Also contributing to this work is my supervisor Professor </a:t>
            </a:r>
            <a:r>
              <a:rPr lang="en-US" altLang="zh-CN" dirty="0" err="1" smtClean="0"/>
              <a:t>Bao</a:t>
            </a:r>
            <a:r>
              <a:rPr lang="en-US" altLang="zh-CN" dirty="0" smtClean="0"/>
              <a:t> , thanks for his contributions.</a:t>
            </a:r>
            <a:endParaRPr lang="en-US" altLang="zh-CN" dirty="0" smtClean="0"/>
          </a:p>
          <a:p>
            <a:endParaRPr lang="zh-CN" altLang="en-US" dirty="0"/>
          </a:p>
        </p:txBody>
      </p:sp>
      <p:sp>
        <p:nvSpPr>
          <p:cNvPr id="4" name="灯片编号占位符 3"/>
          <p:cNvSpPr>
            <a:spLocks noGrp="1"/>
          </p:cNvSpPr>
          <p:nvPr>
            <p:ph type="sldNum" sz="quarter" idx="10"/>
          </p:nvPr>
        </p:nvSpPr>
        <p:spPr/>
        <p:txBody>
          <a:bodyPr/>
          <a:lstStyle/>
          <a:p>
            <a:fld id="{40A9E987-75AA-42F3-9F76-1333E6DA4E8B}"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As shows above, We used room impulse response to simulate a conference room environment for generating data sets.</a:t>
            </a:r>
            <a:endParaRPr lang="en-US" altLang="zh-CN" dirty="0" smtClean="0"/>
          </a:p>
          <a:p>
            <a:endParaRPr lang="zh-CN" altLang="en-US" dirty="0"/>
          </a:p>
        </p:txBody>
      </p:sp>
      <p:sp>
        <p:nvSpPr>
          <p:cNvPr id="4" name="灯片编号占位符 3"/>
          <p:cNvSpPr>
            <a:spLocks noGrp="1"/>
          </p:cNvSpPr>
          <p:nvPr>
            <p:ph type="sldNum" sz="quarter" idx="10"/>
          </p:nvPr>
        </p:nvSpPr>
        <p:spPr/>
        <p:txBody>
          <a:bodyPr/>
          <a:lstStyle/>
          <a:p>
            <a:fld id="{40A9E987-75AA-42F3-9F76-1333E6DA4E8B}"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noChangeArrowheads="1" noTextEdit="1"/>
          </p:cNvSpPr>
          <p:nvPr>
            <p:ph type="sldImg" idx="4294967295"/>
          </p:nvPr>
        </p:nvSpPr>
        <p:spPr>
          <a:ln>
            <a:miter lim="800000"/>
          </a:ln>
        </p:spPr>
      </p:sp>
      <p:sp>
        <p:nvSpPr>
          <p:cNvPr id="24578" name="文本占位符 2"/>
          <p:cNvSpPr>
            <a:spLocks noGrp="1" noChangeArrowheads="1"/>
          </p:cNvSpPr>
          <p:nvPr>
            <p:ph type="body" idx="4294967295"/>
          </p:nvPr>
        </p:nvSpPr>
        <p:spPr/>
        <p:txBody>
          <a:bodyPr/>
          <a:lstStyle/>
          <a:p>
            <a:r>
              <a:rPr lang="en-US">
                <a:latin typeface="Times New Roman" panose="02020603050405020304" pitchFamily="18" charset="0"/>
                <a:ea typeface="宋体" panose="02010600030101010101" pitchFamily="2" charset="-122"/>
                <a:cs typeface="Times New Roman" panose="02020603050405020304" pitchFamily="18" charset="0"/>
                <a:sym typeface="+mn-ea"/>
              </a:rPr>
              <a:t>From the bit rate comparison with R</a:t>
            </a:r>
            <a:r>
              <a:rPr lang="en-US">
                <a:latin typeface="Times New Roman" panose="02020603050405020304" pitchFamily="18" charset="0"/>
                <a:cs typeface="Times New Roman" panose="02020603050405020304" pitchFamily="18" charset="0"/>
                <a:sym typeface="+mn-ea"/>
              </a:rPr>
              <a:t>eference method</a:t>
            </a:r>
            <a:r>
              <a:rPr lang="en-US" altLang="zh-CN" dirty="0" smtClean="0">
                <a:sym typeface="+mn-ea"/>
              </a:rPr>
              <a:t>, we can see the proposed method use less bit rate than the two reference methods</a:t>
            </a:r>
            <a:endParaRPr lang="en-US" altLang="zh-CN" dirty="0" smtClean="0">
              <a:sym typeface="+mn-ea"/>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noChangeArrowheads="1" noTextEdit="1"/>
          </p:cNvSpPr>
          <p:nvPr>
            <p:ph type="sldImg" idx="4294967295"/>
          </p:nvPr>
        </p:nvSpPr>
        <p:spPr>
          <a:ln>
            <a:miter lim="800000"/>
          </a:ln>
        </p:spPr>
      </p:sp>
      <p:sp>
        <p:nvSpPr>
          <p:cNvPr id="26626" name="备注占位符 2"/>
          <p:cNvSpPr>
            <a:spLocks noGrp="1" noChangeArrowheads="1"/>
          </p:cNvSpPr>
          <p:nvPr>
            <p:ph type="body" idx="4294967295"/>
          </p:nvPr>
        </p:nvSpPr>
        <p:spPr/>
        <p:txBody>
          <a:bodyPr/>
          <a:lstStyle/>
          <a:p>
            <a:pPr lvl="1" algn="just">
              <a:lnSpc>
                <a:spcPct val="80000"/>
              </a:lnSpc>
            </a:pPr>
            <a:r>
              <a:rPr lang="en-US" altLang="zh-CN" sz="2000" noProof="1" smtClean="0">
                <a:latin typeface="Times New Roman" panose="02020603050405020304" pitchFamily="18" charset="0"/>
                <a:ea typeface="+mn-ea"/>
              </a:rPr>
              <a:t>At the same time, compared with the reference methods, the proposed method has better performance under the three evaluation criteria of PESQ, STOI and SSNR, both under anechoic conditions and reverberation conditions</a:t>
            </a:r>
            <a:endParaRPr lang="en-US" altLang="zh-CN" sz="2000" noProof="1" smtClean="0">
              <a:latin typeface="Times New Roman" panose="02020603050405020304" pitchFamily="18" charset="0"/>
              <a:ea typeface="+mn-ea"/>
            </a:endParaRPr>
          </a:p>
          <a:p>
            <a:pPr marL="0" marR="0" lvl="0" indent="0" algn="l" defTabSz="914400" rtl="0" eaLnBrk="1" fontAlgn="auto" latinLnBrk="0" hangingPunct="1">
              <a:lnSpc>
                <a:spcPct val="80000"/>
              </a:lnSpc>
              <a:spcBef>
                <a:spcPts val="0"/>
              </a:spcBef>
              <a:spcAft>
                <a:spcPts val="0"/>
              </a:spcAft>
              <a:buClrTx/>
              <a:buSzTx/>
              <a:buFontTx/>
              <a:buNone/>
              <a:defRPr/>
            </a:pPr>
            <a:endParaRPr lang="en-US" altLang="zh-CN" sz="1200" noProof="1" smtClean="0">
              <a:latin typeface="Times New Roman" panose="02020603050405020304" pitchFamily="18" charset="0"/>
              <a:ea typeface="+mn-ea"/>
            </a:endParaRPr>
          </a:p>
          <a:p>
            <a:pPr marL="0" marR="0" lvl="0" indent="0" algn="l" defTabSz="914400" rtl="0" eaLnBrk="1" fontAlgn="auto" latinLnBrk="0" hangingPunct="1">
              <a:lnSpc>
                <a:spcPct val="80000"/>
              </a:lnSpc>
              <a:spcBef>
                <a:spcPts val="0"/>
              </a:spcBef>
              <a:spcAft>
                <a:spcPts val="0"/>
              </a:spcAft>
              <a:buClrTx/>
              <a:buSzTx/>
              <a:buFontTx/>
              <a:buNone/>
              <a:defRPr/>
            </a:pPr>
            <a:endParaRPr lang="en-US" altLang="zh-CN" sz="1200" noProof="1" smtClean="0">
              <a:latin typeface="Times New Roman" panose="02020603050405020304" pitchFamily="18" charset="0"/>
              <a:ea typeface="+mn-ea"/>
            </a:endParaRPr>
          </a:p>
          <a:p>
            <a:pPr>
              <a:lnSpc>
                <a:spcPct val="80000"/>
              </a:lnSpc>
            </a:pPr>
            <a:endParaRPr lang="en-US" altLang="zh-CN" dirty="0" smtClean="0"/>
          </a:p>
        </p:txBody>
      </p:sp>
      <p:sp>
        <p:nvSpPr>
          <p:cNvPr id="26627" name="灯片编号占位符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p>
            <a:fld id="{23E4E078-B4E5-449C-9489-9A50E292C1A1}" type="slidenum">
              <a:rPr altLang="en-US">
                <a:ea typeface="宋体" panose="02010600030101010101" pitchFamily="2" charset="-122"/>
              </a:rPr>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幻灯片图像占位符 1"/>
          <p:cNvSpPr>
            <a:spLocks noGrp="1" noRot="1" noChangeAspect="1" noChangeArrowheads="1" noTextEdit="1"/>
          </p:cNvSpPr>
          <p:nvPr>
            <p:ph type="sldImg" idx="4294967295"/>
          </p:nvPr>
        </p:nvSpPr>
        <p:spPr>
          <a:ln>
            <a:miter lim="800000"/>
          </a:ln>
        </p:spPr>
      </p:sp>
      <p:sp>
        <p:nvSpPr>
          <p:cNvPr id="36866" name="备注占位符 2"/>
          <p:cNvSpPr>
            <a:spLocks noGrp="1" noChangeArrowheads="1"/>
          </p:cNvSpPr>
          <p:nvPr>
            <p:ph type="body" idx="429496729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altLang="zh-CN" dirty="0" smtClean="0"/>
              <a:t>The next section is about the conclusions.</a:t>
            </a:r>
            <a:endParaRPr lang="zh-CN" altLang="en-US" dirty="0" smtClean="0"/>
          </a:p>
          <a:p>
            <a:endParaRPr lang="zh-CN" altLang="en-US" dirty="0" smtClean="0"/>
          </a:p>
        </p:txBody>
      </p:sp>
      <p:sp>
        <p:nvSpPr>
          <p:cNvPr id="36867" name="灯片编号占位符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p>
            <a:fld id="{F159B139-555F-4D6E-88A3-CB2FD0C130CB}" type="slidenum">
              <a:rPr altLang="en-US">
                <a:ea typeface="宋体" panose="02010600030101010101" pitchFamily="2" charset="-122"/>
              </a:rPr>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幻灯片图像占位符 1"/>
          <p:cNvSpPr>
            <a:spLocks noGrp="1" noRot="1" noChangeAspect="1" noChangeArrowheads="1" noTextEdit="1"/>
          </p:cNvSpPr>
          <p:nvPr>
            <p:ph type="sldImg" idx="4294967295"/>
          </p:nvPr>
        </p:nvSpPr>
        <p:spPr>
          <a:ln>
            <a:miter lim="800000"/>
          </a:ln>
        </p:spPr>
      </p:sp>
      <p:sp>
        <p:nvSpPr>
          <p:cNvPr id="49154" name="备注占位符 2"/>
          <p:cNvSpPr>
            <a:spLocks noGrp="1" noChangeArrowheads="1"/>
          </p:cNvSpPr>
          <p:nvPr>
            <p:ph type="body" idx="4294967295"/>
          </p:nvPr>
        </p:nvSpPr>
        <p:spPr/>
        <p:txBody>
          <a:bodyPr/>
          <a:lstStyle/>
          <a:p>
            <a:pPr marL="0" marR="0" lvl="0" indent="0" algn="l" defTabSz="914400" rtl="0" eaLnBrk="1" fontAlgn="auto" latinLnBrk="0" hangingPunct="1">
              <a:lnSpc>
                <a:spcPct val="80000"/>
              </a:lnSpc>
              <a:spcBef>
                <a:spcPts val="0"/>
              </a:spcBef>
              <a:spcAft>
                <a:spcPts val="0"/>
              </a:spcAft>
              <a:buClrTx/>
              <a:buSzTx/>
              <a:buFontTx/>
              <a:buNone/>
              <a:defRPr/>
            </a:pPr>
            <a:br>
              <a:rPr lang="en-US" altLang="zh-CN" dirty="0" smtClean="0">
                <a:latin typeface="Times New Roman" panose="02020603050405020304" pitchFamily="18" charset="0"/>
                <a:sym typeface="宋体" panose="02010600030101010101" pitchFamily="2" charset="-122"/>
              </a:rPr>
            </a:br>
            <a:r>
              <a:rPr lang="en-US" altLang="zh-CN" dirty="0" smtClean="0">
                <a:latin typeface="Times New Roman" panose="02020603050405020304" pitchFamily="18" charset="0"/>
                <a:sym typeface="宋体" panose="02010600030101010101" pitchFamily="2" charset="-122"/>
              </a:rPr>
              <a:t>In this work:</a:t>
            </a:r>
            <a:endParaRPr lang="en-US" altLang="zh-CN" dirty="0" smtClean="0">
              <a:latin typeface="Times New Roman" panose="02020603050405020304" pitchFamily="18" charset="0"/>
              <a:sym typeface="宋体" panose="02010600030101010101" pitchFamily="2" charset="-122"/>
            </a:endParaRPr>
          </a:p>
          <a:p>
            <a:pPr marL="0" marR="0" lvl="0" indent="0" algn="l" defTabSz="914400" rtl="0" eaLnBrk="1" fontAlgn="auto" latinLnBrk="0" hangingPunct="1">
              <a:lnSpc>
                <a:spcPct val="80000"/>
              </a:lnSpc>
              <a:spcBef>
                <a:spcPts val="0"/>
              </a:spcBef>
              <a:spcAft>
                <a:spcPts val="0"/>
              </a:spcAft>
              <a:buClrTx/>
              <a:buSzTx/>
              <a:buFontTx/>
              <a:buNone/>
              <a:defRPr/>
            </a:pPr>
            <a:endParaRPr lang="en-US" altLang="zh-CN" dirty="0" smtClean="0">
              <a:latin typeface="Times New Roman" panose="02020603050405020304" pitchFamily="18" charset="0"/>
              <a:sym typeface="宋体" panose="02010600030101010101" pitchFamily="2" charset="-122"/>
            </a:endParaRPr>
          </a:p>
          <a:p>
            <a:pPr marL="457200" marR="0" lvl="1" indent="0" algn="l" defTabSz="914400" rtl="0" eaLnBrk="1" fontAlgn="auto" latinLnBrk="0" hangingPunct="1">
              <a:lnSpc>
                <a:spcPct val="80000"/>
              </a:lnSpc>
              <a:spcBef>
                <a:spcPts val="0"/>
              </a:spcBef>
              <a:spcAft>
                <a:spcPts val="0"/>
              </a:spcAft>
              <a:buClrTx/>
              <a:buSzTx/>
              <a:buFontTx/>
              <a:buNone/>
              <a:defRPr/>
            </a:pPr>
            <a:r>
              <a:rPr lang="en-US" altLang="zh-CN" dirty="0" smtClean="0">
                <a:latin typeface="Times New Roman" panose="02020603050405020304" pitchFamily="18" charset="0"/>
                <a:sym typeface="宋体" panose="02010600030101010101" pitchFamily="2" charset="-122"/>
              </a:rPr>
              <a:t>We</a:t>
            </a:r>
            <a:r>
              <a:rPr lang="en-US" altLang="zh-CN" baseline="0" dirty="0" smtClean="0">
                <a:latin typeface="Times New Roman" panose="02020603050405020304" pitchFamily="18" charset="0"/>
                <a:sym typeface="宋体" panose="02010600030101010101" pitchFamily="2" charset="-122"/>
              </a:rPr>
              <a:t> c</a:t>
            </a:r>
            <a:r>
              <a:rPr lang="en-US" altLang="zh-CN" dirty="0" smtClean="0">
                <a:latin typeface="Times New Roman" panose="02020603050405020304" pitchFamily="18" charset="0"/>
                <a:ea typeface="宋体" panose="02010600030101010101" pitchFamily="2" charset="-122"/>
                <a:sym typeface="+mn-ea"/>
              </a:rPr>
              <a:t>ombine the DNN and </a:t>
            </a:r>
            <a:r>
              <a:rPr lang="en-US" altLang="zh-CN" dirty="0">
                <a:latin typeface="Times New Roman" panose="02020603050405020304" pitchFamily="18" charset="0"/>
                <a:ea typeface="宋体" panose="02010600030101010101" pitchFamily="2" charset="-122"/>
                <a:sym typeface="+mn-ea"/>
              </a:rPr>
              <a:t> </a:t>
            </a:r>
            <a:r>
              <a:rPr lang="en-US" altLang="zh-CN" dirty="0" smtClean="0">
                <a:latin typeface="Times New Roman" panose="02020603050405020304" pitchFamily="18" charset="0"/>
                <a:ea typeface="宋体" panose="02010600030101010101" pitchFamily="2" charset="-122"/>
                <a:sym typeface="+mn-ea"/>
              </a:rPr>
              <a:t>GCC-PHAT method to reduce</a:t>
            </a:r>
            <a:r>
              <a:rPr lang="en-US" altLang="zh-CN" dirty="0">
                <a:latin typeface="Times New Roman" panose="02020603050405020304" pitchFamily="18" charset="0"/>
                <a:ea typeface="宋体" panose="02010600030101010101" pitchFamily="2" charset="-122"/>
                <a:sym typeface="+mn-ea"/>
              </a:rPr>
              <a:t> the overall bit rates </a:t>
            </a:r>
            <a:r>
              <a:rPr lang="en-US" altLang="zh-CN" dirty="0">
                <a:latin typeface="Times New Roman" panose="02020603050405020304" pitchFamily="18" charset="0"/>
                <a:ea typeface="宋体" panose="02010600030101010101" pitchFamily="2" charset="-122"/>
                <a:sym typeface="+mn-ea"/>
              </a:rPr>
              <a:t>without penalizing quality.</a:t>
            </a:r>
            <a:endParaRPr lang="en-US" altLang="zh-CN" dirty="0" smtClean="0">
              <a:latin typeface="Times New Roman" panose="02020603050405020304" pitchFamily="18" charset="0"/>
              <a:sym typeface="宋体" panose="02010600030101010101" pitchFamily="2" charset="-122"/>
            </a:endParaRPr>
          </a:p>
          <a:p>
            <a:pPr marL="457200" marR="0" lvl="1" indent="0" algn="l" defTabSz="914400" rtl="0" eaLnBrk="1" fontAlgn="auto" latinLnBrk="0" hangingPunct="1">
              <a:lnSpc>
                <a:spcPct val="80000"/>
              </a:lnSpc>
              <a:spcBef>
                <a:spcPts val="0"/>
              </a:spcBef>
              <a:spcAft>
                <a:spcPts val="0"/>
              </a:spcAft>
              <a:buClrTx/>
              <a:buSzTx/>
              <a:buFontTx/>
              <a:buNone/>
              <a:defRPr/>
            </a:pPr>
            <a:endParaRPr lang="en-US" altLang="zh-CN" dirty="0" smtClean="0">
              <a:latin typeface="Times New Roman" panose="02020603050405020304" pitchFamily="18" charset="0"/>
              <a:sym typeface="宋体" panose="02010600030101010101" pitchFamily="2" charset="-122"/>
            </a:endParaRPr>
          </a:p>
          <a:p>
            <a:pPr marL="0" marR="0" lvl="0" indent="0" algn="l" defTabSz="914400" rtl="0" eaLnBrk="1" fontAlgn="auto" latinLnBrk="0" hangingPunct="1">
              <a:lnSpc>
                <a:spcPct val="80000"/>
              </a:lnSpc>
              <a:spcBef>
                <a:spcPts val="0"/>
              </a:spcBef>
              <a:spcAft>
                <a:spcPts val="0"/>
              </a:spcAft>
              <a:buClrTx/>
              <a:buSzTx/>
              <a:buFontTx/>
              <a:buNone/>
              <a:defRPr/>
            </a:pPr>
            <a:r>
              <a:rPr lang="en-US" altLang="zh-CN" dirty="0" smtClean="0">
                <a:latin typeface="Times New Roman" panose="02020603050405020304" pitchFamily="18" charset="0"/>
                <a:sym typeface="宋体" panose="02010600030101010101" pitchFamily="2" charset="-122"/>
              </a:rPr>
              <a:t>In the</a:t>
            </a:r>
            <a:r>
              <a:rPr lang="en-US" altLang="zh-CN" baseline="0" dirty="0" smtClean="0">
                <a:latin typeface="Times New Roman" panose="02020603050405020304" pitchFamily="18" charset="0"/>
                <a:sym typeface="宋体" panose="02010600030101010101" pitchFamily="2" charset="-122"/>
              </a:rPr>
              <a:t> future work:</a:t>
            </a:r>
            <a:endParaRPr lang="en-US" altLang="zh-CN" baseline="0" dirty="0" smtClean="0">
              <a:latin typeface="Times New Roman" panose="02020603050405020304" pitchFamily="18" charset="0"/>
              <a:sym typeface="宋体" panose="02010600030101010101" pitchFamily="2" charset="-122"/>
            </a:endParaRPr>
          </a:p>
          <a:p>
            <a:pPr marL="0" marR="0" lvl="0" indent="0" algn="l" defTabSz="914400" rtl="0" eaLnBrk="1" fontAlgn="auto" latinLnBrk="0" hangingPunct="1">
              <a:lnSpc>
                <a:spcPct val="80000"/>
              </a:lnSpc>
              <a:spcBef>
                <a:spcPts val="0"/>
              </a:spcBef>
              <a:spcAft>
                <a:spcPts val="0"/>
              </a:spcAft>
              <a:buClrTx/>
              <a:buSzTx/>
              <a:buFontTx/>
              <a:buNone/>
              <a:defRPr/>
            </a:pPr>
            <a:endParaRPr lang="en-US" altLang="zh-CN" baseline="0" dirty="0" smtClean="0">
              <a:latin typeface="Times New Roman" panose="02020603050405020304" pitchFamily="18" charset="0"/>
              <a:sym typeface="宋体" panose="02010600030101010101" pitchFamily="2" charset="-122"/>
            </a:endParaRPr>
          </a:p>
          <a:p>
            <a:pPr lvl="1">
              <a:lnSpc>
                <a:spcPct val="80000"/>
              </a:lnSpc>
            </a:pPr>
            <a:r>
              <a:rPr lang="en-US" altLang="zh-CN" dirty="0" smtClean="0">
                <a:latin typeface="Times New Roman" panose="02020603050405020304" pitchFamily="18" charset="0"/>
                <a:sym typeface="宋体" panose="02010600030101010101" pitchFamily="2" charset="-122"/>
              </a:rPr>
              <a:t>We will consider to </a:t>
            </a:r>
            <a:r>
              <a:rPr lang="en-US" altLang="zh-CN" dirty="0" smtClean="0">
                <a:latin typeface="Times New Roman" panose="02020603050405020304" pitchFamily="18" charset="0"/>
                <a:ea typeface="宋体" panose="02010600030101010101" pitchFamily="2" charset="-122"/>
                <a:sym typeface="+mn-ea"/>
              </a:rPr>
              <a:t>Enhance the generalization of the proposed method and study different </a:t>
            </a:r>
            <a:r>
              <a:rPr lang="en-US" altLang="zh-CN" dirty="0">
                <a:latin typeface="Times New Roman" panose="02020603050405020304" pitchFamily="18" charset="0"/>
                <a:ea typeface="宋体" panose="02010600030101010101" pitchFamily="2" charset="-122"/>
                <a:sym typeface="+mn-ea"/>
              </a:rPr>
              <a:t>neural network </a:t>
            </a:r>
            <a:r>
              <a:rPr lang="en-US" altLang="zh-CN" dirty="0" smtClean="0">
                <a:latin typeface="Times New Roman" panose="02020603050405020304" pitchFamily="18" charset="0"/>
                <a:ea typeface="宋体" panose="02010600030101010101" pitchFamily="2" charset="-122"/>
                <a:sym typeface="+mn-ea"/>
              </a:rPr>
              <a:t>structures (such </a:t>
            </a:r>
            <a:r>
              <a:rPr lang="en-US" altLang="zh-CN" dirty="0">
                <a:latin typeface="Times New Roman" panose="02020603050405020304" pitchFamily="18" charset="0"/>
                <a:ea typeface="宋体" panose="02010600030101010101" pitchFamily="2" charset="-122"/>
                <a:sym typeface="+mn-ea"/>
              </a:rPr>
              <a:t>as LSTM networks) and more c</a:t>
            </a:r>
            <a:r>
              <a:rPr lang="en-US" altLang="zh-CN" dirty="0" smtClean="0">
                <a:latin typeface="Times New Roman" panose="02020603050405020304" pitchFamily="18" charset="0"/>
                <a:ea typeface="宋体" panose="02010600030101010101" pitchFamily="2" charset="-122"/>
                <a:sym typeface="+mn-ea"/>
              </a:rPr>
              <a:t>omplex acoustic environment.</a:t>
            </a:r>
            <a:br>
              <a:rPr lang="en-US" altLang="zh-CN" dirty="0" smtClean="0">
                <a:latin typeface="Times New Roman" panose="02020603050405020304" pitchFamily="18" charset="0"/>
                <a:ea typeface="宋体" panose="02010600030101010101" pitchFamily="2" charset="-122"/>
                <a:sym typeface="+mn-ea"/>
              </a:rPr>
            </a:br>
            <a:endParaRPr lang="en-US" altLang="zh-CN" sz="1200" dirty="0" smtClean="0">
              <a:latin typeface="Times New Roman" panose="02020603050405020304" pitchFamily="18" charset="0"/>
              <a:ea typeface="+mn-ea"/>
            </a:endParaRPr>
          </a:p>
          <a:p>
            <a:pPr marL="457200" marR="0" lvl="1" indent="0" algn="l" defTabSz="914400" rtl="0" eaLnBrk="1" fontAlgn="auto" latinLnBrk="0" hangingPunct="1">
              <a:lnSpc>
                <a:spcPct val="80000"/>
              </a:lnSpc>
              <a:spcBef>
                <a:spcPts val="0"/>
              </a:spcBef>
              <a:spcAft>
                <a:spcPts val="0"/>
              </a:spcAft>
              <a:buClrTx/>
              <a:buSzTx/>
              <a:buFontTx/>
              <a:buNone/>
              <a:defRPr/>
            </a:pPr>
            <a:endParaRPr lang="en-US" altLang="zh-CN" dirty="0" smtClean="0">
              <a:latin typeface="Times New Roman" panose="02020603050405020304" pitchFamily="18" charset="0"/>
              <a:sym typeface="宋体" panose="02010600030101010101" pitchFamily="2" charset="-122"/>
            </a:endParaRPr>
          </a:p>
          <a:p>
            <a:pPr marL="457200" marR="0" lvl="1" indent="0" algn="l" defTabSz="914400" rtl="0" eaLnBrk="1" fontAlgn="auto" latinLnBrk="0" hangingPunct="1">
              <a:lnSpc>
                <a:spcPct val="80000"/>
              </a:lnSpc>
              <a:spcBef>
                <a:spcPts val="0"/>
              </a:spcBef>
              <a:spcAft>
                <a:spcPts val="0"/>
              </a:spcAft>
              <a:buClrTx/>
              <a:buSzTx/>
              <a:buFontTx/>
              <a:buNone/>
              <a:defRPr/>
            </a:pPr>
            <a:r>
              <a:rPr lang="en-US" altLang="zh-CN" dirty="0" smtClean="0">
                <a:latin typeface="Times New Roman" panose="02020603050405020304" pitchFamily="18" charset="0"/>
              </a:rPr>
              <a:t>		</a:t>
            </a:r>
            <a:endParaRPr lang="en-US" altLang="zh-CN" dirty="0" smtClean="0">
              <a:latin typeface="Times New Roman" panose="02020603050405020304" pitchFamily="18" charset="0"/>
            </a:endParaRPr>
          </a:p>
          <a:p>
            <a:pPr marL="457200" marR="0" lvl="1" indent="0" algn="l" defTabSz="914400" rtl="0" eaLnBrk="1" fontAlgn="auto" latinLnBrk="0" hangingPunct="1">
              <a:lnSpc>
                <a:spcPct val="80000"/>
              </a:lnSpc>
              <a:spcBef>
                <a:spcPts val="0"/>
              </a:spcBef>
              <a:spcAft>
                <a:spcPts val="0"/>
              </a:spcAft>
              <a:buClrTx/>
              <a:buSzTx/>
              <a:buFontTx/>
              <a:buNone/>
              <a:defRPr/>
            </a:pPr>
            <a:endParaRPr lang="en-US" altLang="zh-CN" dirty="0" smtClean="0">
              <a:latin typeface="Times New Roman" panose="02020603050405020304" pitchFamily="18" charset="0"/>
            </a:endParaRPr>
          </a:p>
          <a:p>
            <a:pPr marL="457200" marR="0" lvl="1" indent="0" algn="l" defTabSz="914400" rtl="0" eaLnBrk="1" fontAlgn="auto" latinLnBrk="0" hangingPunct="1">
              <a:lnSpc>
                <a:spcPct val="80000"/>
              </a:lnSpc>
              <a:spcBef>
                <a:spcPts val="0"/>
              </a:spcBef>
              <a:spcAft>
                <a:spcPts val="0"/>
              </a:spcAft>
              <a:buClrTx/>
              <a:buSzTx/>
              <a:buFontTx/>
              <a:buNone/>
              <a:defRPr/>
            </a:pPr>
            <a:r>
              <a:rPr lang="en-US" altLang="zh-CN" dirty="0" smtClean="0">
                <a:latin typeface="Times New Roman" panose="02020603050405020304" pitchFamily="18" charset="0"/>
              </a:rPr>
              <a:t>			</a:t>
            </a:r>
            <a:endParaRPr lang="en-US" altLang="zh-CN" dirty="0" smtClean="0">
              <a:latin typeface="Times New Roman" panose="02020603050405020304" pitchFamily="18" charset="0"/>
            </a:endParaRPr>
          </a:p>
          <a:p>
            <a:pPr>
              <a:lnSpc>
                <a:spcPct val="80000"/>
              </a:lnSpc>
            </a:pPr>
            <a:endParaRPr lang="zh-CN" altLang="en-US" dirty="0" smtClean="0"/>
          </a:p>
        </p:txBody>
      </p:sp>
      <p:sp>
        <p:nvSpPr>
          <p:cNvPr id="49155" name="灯片编号占位符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p>
            <a:fld id="{9732F586-FDC4-49D9-9ADF-3C162D5D449D}" type="slidenum">
              <a:rPr altLang="en-US">
                <a:ea typeface="宋体" panose="02010600030101010101" pitchFamily="2" charset="-122"/>
              </a:rPr>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幻灯片图像占位符 1"/>
          <p:cNvSpPr>
            <a:spLocks noGrp="1" noRot="1" noChangeAspect="1" noChangeArrowheads="1" noTextEdit="1"/>
          </p:cNvSpPr>
          <p:nvPr>
            <p:ph type="sldImg" idx="4294967295"/>
          </p:nvPr>
        </p:nvSpPr>
        <p:spPr>
          <a:ln>
            <a:miter lim="800000"/>
          </a:ln>
        </p:spPr>
      </p:sp>
      <p:sp>
        <p:nvSpPr>
          <p:cNvPr id="51202" name="备注占位符 2"/>
          <p:cNvSpPr>
            <a:spLocks noGrp="1" noChangeArrowheads="1"/>
          </p:cNvSpPr>
          <p:nvPr>
            <p:ph type="body" idx="4294967295"/>
          </p:nvPr>
        </p:nvSpPr>
        <p:spPr/>
        <p:txBody>
          <a:bodyPr/>
          <a:lstStyle/>
          <a:p>
            <a:r>
              <a:rPr lang="en-US" altLang="zh-CN" dirty="0" smtClean="0"/>
              <a:t>Thank you for listening!!!</a:t>
            </a:r>
            <a:endParaRPr lang="zh-CN" altLang="en-US" dirty="0" smtClean="0"/>
          </a:p>
        </p:txBody>
      </p:sp>
      <p:sp>
        <p:nvSpPr>
          <p:cNvPr id="51203" name="灯片编号占位符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p>
            <a:fld id="{E36B8DA1-0852-47A1-92FB-556840BBD9FC}" type="slidenum">
              <a:rPr altLang="en-US">
                <a:ea typeface="宋体" panose="02010600030101010101" pitchFamily="2" charset="-122"/>
              </a:rPr>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幻灯片图像占位符 1"/>
          <p:cNvSpPr>
            <a:spLocks noGrp="1" noRot="1" noChangeAspect="1" noChangeArrowheads="1" noTextEdit="1"/>
          </p:cNvSpPr>
          <p:nvPr>
            <p:ph type="sldImg" idx="4294967295"/>
          </p:nvPr>
        </p:nvSpPr>
        <p:spPr>
          <a:ln>
            <a:miter lim="800000"/>
          </a:ln>
        </p:spPr>
      </p:sp>
      <p:sp>
        <p:nvSpPr>
          <p:cNvPr id="8194" name="备注占位符 2"/>
          <p:cNvSpPr>
            <a:spLocks noGrp="1" noChangeArrowheads="1"/>
          </p:cNvSpPr>
          <p:nvPr>
            <p:ph type="body" idx="429496729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altLang="zh-CN" dirty="0" smtClean="0"/>
              <a:t>My report is divided into the following four aspects, research background, the proposed method, experiments and conclusions of this work.</a:t>
            </a:r>
            <a:endParaRPr lang="zh-CN" altLang="en-US" dirty="0" smtClean="0"/>
          </a:p>
        </p:txBody>
      </p:sp>
      <p:sp>
        <p:nvSpPr>
          <p:cNvPr id="8195" name="灯片编号占位符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p>
            <a:fld id="{D3C5676A-CD78-4073-BD16-4DDED2F3EB32}" type="slidenum">
              <a:rPr altLang="en-US">
                <a:ea typeface="宋体" panose="02010600030101010101" pitchFamily="2" charset="-122"/>
              </a:rPr>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幻灯片图像占位符 1"/>
          <p:cNvSpPr>
            <a:spLocks noGrp="1" noRot="1" noChangeAspect="1" noChangeArrowheads="1" noTextEdit="1"/>
          </p:cNvSpPr>
          <p:nvPr>
            <p:ph type="sldImg" idx="4294967295"/>
          </p:nvPr>
        </p:nvSpPr>
        <p:spPr>
          <a:ln>
            <a:miter lim="800000"/>
          </a:ln>
        </p:spPr>
      </p:sp>
      <p:sp>
        <p:nvSpPr>
          <p:cNvPr id="10242" name="备注占位符 2"/>
          <p:cNvSpPr>
            <a:spLocks noGrp="1" noChangeArrowheads="1"/>
          </p:cNvSpPr>
          <p:nvPr>
            <p:ph type="body" idx="4294967295"/>
          </p:nvPr>
        </p:nvSpPr>
        <p:spPr/>
        <p:txBody>
          <a:bodyPr/>
          <a:lstStyle/>
          <a:p>
            <a:r>
              <a:rPr lang="en-US" altLang="zh-CN" dirty="0" smtClean="0"/>
              <a:t>Firstly, its about the research background and applications of Multi-Channel Speech Coding, and they are the purpose of the research.</a:t>
            </a:r>
            <a:endParaRPr lang="zh-CN" altLang="en-US" dirty="0" smtClean="0"/>
          </a:p>
        </p:txBody>
      </p:sp>
      <p:sp>
        <p:nvSpPr>
          <p:cNvPr id="10243" name="灯片编号占位符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p>
            <a:fld id="{3F7692E2-D5AA-42C9-B4EB-51066A617526}" type="slidenum">
              <a:rPr altLang="en-US">
                <a:ea typeface="宋体" panose="02010600030101010101" pitchFamily="2" charset="-122"/>
              </a:rPr>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Multi-channel speech coding has become an important research field, due to the demand for high quality speech in real life. With the increase of channel number in microphone array, a large number of audio signals need to be recorded and transmitted.</a:t>
            </a:r>
            <a:endParaRPr lang="en-US" altLang="zh-CN" dirty="0" smtClean="0"/>
          </a:p>
          <a:p>
            <a:endParaRPr lang="en-US" altLang="zh-CN" dirty="0" smtClean="0"/>
          </a:p>
          <a:p>
            <a:r>
              <a:rPr lang="en-US" altLang="zh-CN" dirty="0" smtClean="0"/>
              <a:t>The main purpose of </a:t>
            </a:r>
            <a:r>
              <a:rPr lang="en-US" altLang="zh-CN" dirty="0" smtClean="0">
                <a:sym typeface="+mn-ea"/>
              </a:rPr>
              <a:t>Multi-channel speech coding</a:t>
            </a:r>
            <a:r>
              <a:rPr lang="en-US" altLang="zh-CN" dirty="0" smtClean="0"/>
              <a:t> is to r</a:t>
            </a:r>
            <a:r>
              <a:rPr lang="en-US" altLang="zh-CN" dirty="0">
                <a:latin typeface="Times New Roman" panose="02020603050405020304" pitchFamily="18" charset="0"/>
                <a:ea typeface="宋体" panose="02010600030101010101" pitchFamily="2" charset="-122"/>
                <a:sym typeface="+mn-ea"/>
              </a:rPr>
              <a:t>educe the overall bit rates without penalizing quality</a:t>
            </a:r>
            <a:r>
              <a:rPr lang="en-US" altLang="zh-CN" dirty="0" smtClean="0"/>
              <a:t>.</a:t>
            </a:r>
            <a:endParaRPr lang="en-US" altLang="zh-CN" dirty="0" smtClean="0"/>
          </a:p>
          <a:p>
            <a:endParaRPr lang="en-US" altLang="zh-CN" dirty="0" smtClean="0"/>
          </a:p>
          <a:p>
            <a:r>
              <a:rPr lang="en-US" altLang="zh-CN" dirty="0" smtClean="0"/>
              <a:t>Therefore, the multi-channel speech coding has become an important focus. </a:t>
            </a:r>
            <a:endParaRPr lang="zh-CN" altLang="en-US" dirty="0"/>
          </a:p>
        </p:txBody>
      </p:sp>
      <p:sp>
        <p:nvSpPr>
          <p:cNvPr id="4" name="灯片编号占位符 3"/>
          <p:cNvSpPr>
            <a:spLocks noGrp="1"/>
          </p:cNvSpPr>
          <p:nvPr>
            <p:ph type="sldNum" sz="quarter" idx="10"/>
          </p:nvPr>
        </p:nvSpPr>
        <p:spPr/>
        <p:txBody>
          <a:bodyPr/>
          <a:lstStyle/>
          <a:p>
            <a:fld id="{40A9E987-75AA-42F3-9F76-1333E6DA4E8B}"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noChangeArrowheads="1" noTextEdit="1"/>
          </p:cNvSpPr>
          <p:nvPr>
            <p:ph type="sldImg" idx="4294967295"/>
          </p:nvPr>
        </p:nvSpPr>
        <p:spPr>
          <a:ln>
            <a:miter lim="800000"/>
          </a:ln>
        </p:spPr>
      </p:sp>
      <p:sp>
        <p:nvSpPr>
          <p:cNvPr id="16386" name="备注占位符 2"/>
          <p:cNvSpPr>
            <a:spLocks noGrp="1" noChangeArrowheads="1"/>
          </p:cNvSpPr>
          <p:nvPr>
            <p:ph type="body" idx="429496729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altLang="zh-CN" dirty="0" smtClean="0"/>
              <a:t>Then, let me introduce the proposed method of</a:t>
            </a:r>
            <a:r>
              <a:rPr lang="zh-CN" altLang="en-US" dirty="0" smtClean="0"/>
              <a:t> </a:t>
            </a:r>
            <a:r>
              <a:rPr lang="en-US" altLang="zh-CN" dirty="0" smtClean="0"/>
              <a:t>multi-channel speech</a:t>
            </a:r>
            <a:r>
              <a:rPr lang="zh-CN" altLang="en-US" dirty="0" smtClean="0"/>
              <a:t> </a:t>
            </a:r>
            <a:r>
              <a:rPr lang="en-US" altLang="zh-CN" dirty="0" smtClean="0"/>
              <a:t>coding.</a:t>
            </a:r>
            <a:endParaRPr lang="zh-CN" altLang="en-US" dirty="0" smtClean="0"/>
          </a:p>
          <a:p>
            <a:endParaRPr lang="zh-CN" altLang="en-US" dirty="0" smtClean="0"/>
          </a:p>
        </p:txBody>
      </p:sp>
      <p:sp>
        <p:nvSpPr>
          <p:cNvPr id="16387" name="灯片编号占位符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p>
            <a:fld id="{9D81BB2E-BB0D-4DFD-A740-ABBE9A06562C}" type="slidenum">
              <a:rPr altLang="en-US">
                <a:ea typeface="宋体" panose="02010600030101010101" pitchFamily="2" charset="-122"/>
              </a:rPr>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幻灯片图像占位符 1"/>
          <p:cNvSpPr>
            <a:spLocks noGrp="1" noRot="1" noChangeAspect="1" noChangeArrowheads="1" noTextEdit="1"/>
          </p:cNvSpPr>
          <p:nvPr>
            <p:ph type="sldImg" idx="4294967295"/>
          </p:nvPr>
        </p:nvSpPr>
        <p:spPr>
          <a:ln>
            <a:miter lim="800000"/>
          </a:ln>
        </p:spPr>
      </p:sp>
      <p:sp>
        <p:nvSpPr>
          <p:cNvPr id="18434" name="备注占位符 2"/>
          <p:cNvSpPr>
            <a:spLocks noGrp="1" noChangeArrowheads="1"/>
          </p:cNvSpPr>
          <p:nvPr>
            <p:ph type="body" idx="4294967295"/>
          </p:nvPr>
        </p:nvSpPr>
        <p:spPr/>
        <p:txBody>
          <a:bodyPr/>
          <a:lstStyle/>
          <a:p>
            <a:r>
              <a:rPr lang="en-US" altLang="zh-CN" dirty="0" smtClean="0"/>
              <a:t> The proposed method is divided into two parts: the amplitude spectrum recovery with the DNN and the phase spectrum recovery with the TDOA estimation.</a:t>
            </a:r>
            <a:endParaRPr lang="en-US" altLang="zh-CN" dirty="0" smtClean="0"/>
          </a:p>
          <a:p>
            <a:endParaRPr lang="zh-CN" altLang="en-US" dirty="0" smtClean="0"/>
          </a:p>
        </p:txBody>
      </p:sp>
      <p:sp>
        <p:nvSpPr>
          <p:cNvPr id="18435" name="灯片编号占位符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p>
            <a:fld id="{BE7C1AB5-7F91-4A2C-A2D1-2841CA88B8DB}" type="slidenum">
              <a:rPr lang="en-US" altLang="en-US">
                <a:ea typeface="宋体" panose="02010600030101010101" pitchFamily="2" charset="-122"/>
              </a:rPr>
            </a:fld>
            <a:endParaRPr lang="en-US" altLang="en-US">
              <a:ea typeface="宋体" panose="02010600030101010101" pitchFamily="2" charset="-122"/>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幻灯片图像占位符 1"/>
          <p:cNvSpPr>
            <a:spLocks noGrp="1" noRot="1" noChangeAspect="1" noChangeArrowheads="1" noTextEdit="1"/>
          </p:cNvSpPr>
          <p:nvPr>
            <p:ph type="sldImg" idx="4294967295"/>
          </p:nvPr>
        </p:nvSpPr>
        <p:spPr>
          <a:ln>
            <a:miter lim="800000"/>
          </a:ln>
        </p:spPr>
      </p:sp>
      <p:sp>
        <p:nvSpPr>
          <p:cNvPr id="18434" name="备注占位符 2"/>
          <p:cNvSpPr>
            <a:spLocks noGrp="1" noChangeArrowheads="1"/>
          </p:cNvSpPr>
          <p:nvPr>
            <p:ph type="body" idx="4294967295"/>
          </p:nvPr>
        </p:nvSpPr>
        <p:spPr/>
        <p:txBody>
          <a:bodyPr/>
          <a:lstStyle/>
          <a:p>
            <a:r>
              <a:rPr lang="en-US" altLang="zh-CN" dirty="0" smtClean="0"/>
              <a:t>In the first part</a:t>
            </a:r>
            <a:r>
              <a:rPr lang="en-US" altLang="zh-CN" dirty="0" smtClean="0">
                <a:latin typeface="Times New Roman" panose="02020603050405020304" pitchFamily="18" charset="0"/>
                <a:ea typeface="宋体" panose="02010600030101010101" pitchFamily="2" charset="-122"/>
                <a:sym typeface="+mn-ea"/>
              </a:rPr>
              <a:t>, the DNN is employed to recover the amplitude spectrum of </a:t>
            </a:r>
            <a:r>
              <a:rPr lang="en-US" altLang="zh-CN" dirty="0">
                <a:latin typeface="Times New Roman" panose="02020603050405020304" pitchFamily="18" charset="0"/>
                <a:cs typeface="Times New Roman" panose="02020603050405020304" pitchFamily="18" charset="0"/>
                <a:sym typeface="+mn-ea"/>
              </a:rPr>
              <a:t> Multi-Channel Speech.</a:t>
            </a:r>
            <a:endParaRPr lang="en-US" altLang="zh-CN" dirty="0" smtClean="0">
              <a:latin typeface="Times New Roman" panose="02020603050405020304" pitchFamily="18" charset="0"/>
              <a:ea typeface="宋体" panose="02010600030101010101" pitchFamily="2" charset="-122"/>
            </a:endParaRPr>
          </a:p>
          <a:p>
            <a:endParaRPr lang="zh-CN" altLang="en-US" dirty="0" smtClean="0"/>
          </a:p>
          <a:p>
            <a:endParaRPr lang="zh-CN" altLang="en-US" dirty="0" smtClean="0"/>
          </a:p>
        </p:txBody>
      </p:sp>
      <p:sp>
        <p:nvSpPr>
          <p:cNvPr id="18435" name="灯片编号占位符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p>
            <a:fld id="{BE7C1AB5-7F91-4A2C-A2D1-2841CA88B8DB}" type="slidenum">
              <a:rPr lang="en-US" altLang="en-US">
                <a:ea typeface="宋体" panose="02010600030101010101" pitchFamily="2" charset="-122"/>
              </a:rPr>
            </a:fld>
            <a:endParaRPr lang="en-US" altLang="en-US">
              <a:ea typeface="宋体" panose="02010600030101010101" pitchFamily="2" charset="-122"/>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幻灯片图像占位符 1"/>
          <p:cNvSpPr>
            <a:spLocks noGrp="1" noRot="1" noChangeAspect="1" noChangeArrowheads="1" noTextEdit="1"/>
          </p:cNvSpPr>
          <p:nvPr>
            <p:ph type="sldImg" idx="4294967295"/>
          </p:nvPr>
        </p:nvSpPr>
        <p:spPr>
          <a:ln>
            <a:miter lim="800000"/>
          </a:ln>
        </p:spPr>
      </p:sp>
      <p:sp>
        <p:nvSpPr>
          <p:cNvPr id="18434" name="备注占位符 2"/>
          <p:cNvSpPr>
            <a:spLocks noGrp="1" noChangeArrowheads="1"/>
          </p:cNvSpPr>
          <p:nvPr>
            <p:ph type="body" idx="4294967295"/>
          </p:nvPr>
        </p:nvSpPr>
        <p:spPr/>
        <p:txBody>
          <a:bodyPr/>
          <a:lstStyle/>
          <a:p>
            <a:r>
              <a:rPr lang="en-US" altLang="zh-CN" dirty="0" smtClean="0">
                <a:sym typeface="+mn-ea"/>
              </a:rPr>
              <a:t>In the second part</a:t>
            </a:r>
            <a:r>
              <a:rPr lang="en-US" altLang="zh-CN" dirty="0" smtClean="0">
                <a:latin typeface="Times New Roman" panose="02020603050405020304" pitchFamily="18" charset="0"/>
                <a:ea typeface="宋体" panose="02010600030101010101" pitchFamily="2" charset="-122"/>
                <a:sym typeface="+mn-ea"/>
              </a:rPr>
              <a:t>, the </a:t>
            </a:r>
            <a:r>
              <a:rPr lang="en-US" altLang="zh-CN" dirty="0" smtClean="0">
                <a:latin typeface="Times New Roman" panose="02020603050405020304" pitchFamily="18" charset="0"/>
                <a:ea typeface="宋体" panose="02010600030101010101" pitchFamily="2" charset="-122"/>
                <a:sym typeface="+mn-ea"/>
              </a:rPr>
              <a:t>GCC-PHAT</a:t>
            </a:r>
            <a:r>
              <a:rPr lang="en-US" altLang="zh-CN" dirty="0" smtClean="0">
                <a:latin typeface="Times New Roman" panose="02020603050405020304" pitchFamily="18" charset="0"/>
                <a:ea typeface="宋体" panose="02010600030101010101" pitchFamily="2" charset="-122"/>
                <a:sym typeface="+mn-ea"/>
              </a:rPr>
              <a:t> is employed to recover the phase spectrum of </a:t>
            </a:r>
            <a:r>
              <a:rPr lang="en-US" altLang="zh-CN" dirty="0">
                <a:latin typeface="Times New Roman" panose="02020603050405020304" pitchFamily="18" charset="0"/>
                <a:cs typeface="Times New Roman" panose="02020603050405020304" pitchFamily="18" charset="0"/>
                <a:sym typeface="+mn-ea"/>
              </a:rPr>
              <a:t> Multi-Channel Speech.</a:t>
            </a:r>
            <a:endParaRPr lang="zh-CN" altLang="en-US" dirty="0" smtClean="0"/>
          </a:p>
        </p:txBody>
      </p:sp>
      <p:sp>
        <p:nvSpPr>
          <p:cNvPr id="18435" name="灯片编号占位符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p>
            <a:fld id="{BE7C1AB5-7F91-4A2C-A2D1-2841CA88B8DB}" type="slidenum">
              <a:rPr lang="en-US" altLang="en-US">
                <a:ea typeface="宋体" panose="02010600030101010101" pitchFamily="2" charset="-122"/>
              </a:rPr>
            </a:fld>
            <a:endParaRPr lang="en-US" altLang="en-US">
              <a:ea typeface="宋体" panose="02010600030101010101" pitchFamily="2" charset="-122"/>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幻灯片图像占位符 1"/>
          <p:cNvSpPr>
            <a:spLocks noGrp="1" noRot="1" noChangeAspect="1" noChangeArrowheads="1" noTextEdit="1"/>
          </p:cNvSpPr>
          <p:nvPr>
            <p:ph type="sldImg" idx="4294967295"/>
          </p:nvPr>
        </p:nvSpPr>
        <p:spPr>
          <a:ln>
            <a:miter lim="800000"/>
          </a:ln>
        </p:spPr>
      </p:sp>
      <p:sp>
        <p:nvSpPr>
          <p:cNvPr id="22530" name="备注占位符 2"/>
          <p:cNvSpPr>
            <a:spLocks noGrp="1" noChangeArrowheads="1"/>
          </p:cNvSpPr>
          <p:nvPr>
            <p:ph type="body" idx="429496729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altLang="zh-CN" dirty="0" smtClean="0"/>
              <a:t>After knowing these, let’s take a look at the experiments.</a:t>
            </a:r>
            <a:endParaRPr lang="zh-CN" altLang="en-US" dirty="0" smtClean="0"/>
          </a:p>
          <a:p>
            <a:endParaRPr lang="zh-CN" altLang="en-US" dirty="0" smtClean="0"/>
          </a:p>
        </p:txBody>
      </p:sp>
      <p:sp>
        <p:nvSpPr>
          <p:cNvPr id="22531" name="灯片编号占位符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p>
            <a:fld id="{D0D5341B-FB1B-4592-BF51-195B3864013A}" type="slidenum">
              <a:rPr altLang="en-US">
                <a:ea typeface="宋体" panose="02010600030101010101" pitchFamily="2" charset="-122"/>
              </a:rPr>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4" Type="http://schemas.openxmlformats.org/officeDocument/2006/relationships/image" Target="../media/image3.png"/><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bg bwMode="gray">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89" name="Rectangle 17"/>
          <p:cNvSpPr>
            <a:spLocks noChangeArrowheads="1"/>
          </p:cNvSpPr>
          <p:nvPr/>
        </p:nvSpPr>
        <p:spPr bwMode="gray">
          <a:xfrm>
            <a:off x="0" y="2971800"/>
            <a:ext cx="9144000" cy="914400"/>
          </a:xfrm>
          <a:prstGeom prst="rect">
            <a:avLst/>
          </a:prstGeom>
          <a:gradFill rotWithShape="1">
            <a:gsLst>
              <a:gs pos="0">
                <a:schemeClr val="accent1">
                  <a:gamma/>
                  <a:tint val="12549"/>
                  <a:invGamma/>
                  <a:alpha val="0"/>
                </a:schemeClr>
              </a:gs>
              <a:gs pos="100000">
                <a:schemeClr val="accent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3075" name="Rectangle 3"/>
          <p:cNvSpPr>
            <a:spLocks noGrp="1" noChangeArrowheads="1"/>
          </p:cNvSpPr>
          <p:nvPr>
            <p:ph type="subTitle" idx="1"/>
          </p:nvPr>
        </p:nvSpPr>
        <p:spPr bwMode="black">
          <a:xfrm>
            <a:off x="1905000" y="5410200"/>
            <a:ext cx="5638800" cy="533400"/>
          </a:xfrm>
        </p:spPr>
        <p:txBody>
          <a:bodyPr/>
          <a:lstStyle>
            <a:lvl1pPr marL="0" indent="0" algn="ctr">
              <a:buFont typeface="Wingdings" panose="05000000000000000000" pitchFamily="2" charset="2"/>
              <a:buNone/>
              <a:defRPr sz="1600">
                <a:solidFill>
                  <a:srgbClr val="000000"/>
                </a:solidFill>
                <a:latin typeface="Times New Roman" panose="02020603050405020304" pitchFamily="18" charset="0"/>
                <a:ea typeface="宋体" panose="02010600030101010101" pitchFamily="2" charset="-122"/>
              </a:defRPr>
            </a:lvl1pPr>
          </a:lstStyle>
          <a:p>
            <a:pPr lvl="0"/>
            <a:endParaRPr lang="en-US" altLang="zh-CN" noProof="0"/>
          </a:p>
        </p:txBody>
      </p:sp>
      <p:sp>
        <p:nvSpPr>
          <p:cNvPr id="3076" name="Rectangle 4"/>
          <p:cNvSpPr>
            <a:spLocks noGrp="1" noChangeArrowheads="1"/>
          </p:cNvSpPr>
          <p:nvPr>
            <p:ph type="dt" sz="half" idx="2"/>
          </p:nvPr>
        </p:nvSpPr>
        <p:spPr bwMode="auto">
          <a:xfrm>
            <a:off x="3810000" y="6477000"/>
            <a:ext cx="2133600" cy="244475"/>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200">
                <a:solidFill>
                  <a:schemeClr val="bg1"/>
                </a:solidFill>
                <a:ea typeface="宋体" panose="02010600030101010101" pitchFamily="2" charset="-122"/>
              </a:defRPr>
            </a:lvl1pPr>
          </a:lstStyle>
          <a:p>
            <a:endParaRPr lang="en-US" altLang="zh-CN"/>
          </a:p>
        </p:txBody>
      </p:sp>
      <p:sp>
        <p:nvSpPr>
          <p:cNvPr id="3077" name="Rectangle 5"/>
          <p:cNvSpPr>
            <a:spLocks noGrp="1" noChangeArrowheads="1"/>
          </p:cNvSpPr>
          <p:nvPr>
            <p:ph type="ftr" sz="quarter" idx="3"/>
          </p:nvPr>
        </p:nvSpPr>
        <p:spPr>
          <a:xfrm>
            <a:off x="228600" y="6477000"/>
            <a:ext cx="2895600" cy="244475"/>
          </a:xfrm>
        </p:spPr>
        <p:txBody>
          <a:bodyPr/>
          <a:lstStyle>
            <a:lvl1pPr algn="ctr">
              <a:defRPr sz="1200" b="0">
                <a:latin typeface="Arial" panose="020B0604020202020204" pitchFamily="34" charset="0"/>
              </a:defRPr>
            </a:lvl1pPr>
          </a:lstStyle>
          <a:p>
            <a:endParaRPr lang="en-US" altLang="zh-CN"/>
          </a:p>
        </p:txBody>
      </p:sp>
      <p:sp>
        <p:nvSpPr>
          <p:cNvPr id="3078" name="Rectangle 6"/>
          <p:cNvSpPr>
            <a:spLocks noGrp="1" noChangeArrowheads="1"/>
          </p:cNvSpPr>
          <p:nvPr>
            <p:ph type="sldNum" sz="quarter" idx="4"/>
          </p:nvPr>
        </p:nvSpPr>
        <p:spPr>
          <a:xfrm>
            <a:off x="5257800" y="6477000"/>
            <a:ext cx="3886200" cy="244475"/>
          </a:xfrm>
        </p:spPr>
        <p:txBody>
          <a:bodyPr/>
          <a:lstStyle>
            <a:lvl1pPr>
              <a:defRPr sz="1400">
                <a:solidFill>
                  <a:srgbClr val="000000"/>
                </a:solidFill>
                <a:latin typeface="Arial" panose="020B0604020202020204" pitchFamily="34" charset="0"/>
              </a:defRPr>
            </a:lvl1pPr>
          </a:lstStyle>
          <a:p>
            <a:endParaRPr lang="en-US" altLang="zh-CN"/>
          </a:p>
        </p:txBody>
      </p:sp>
      <p:sp>
        <p:nvSpPr>
          <p:cNvPr id="3086" name="Text Box 14"/>
          <p:cNvSpPr txBox="1">
            <a:spLocks noChangeArrowheads="1"/>
          </p:cNvSpPr>
          <p:nvPr/>
        </p:nvSpPr>
        <p:spPr bwMode="auto">
          <a:xfrm>
            <a:off x="1143000" y="152400"/>
            <a:ext cx="5943600" cy="898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zh-CN" altLang="en-US" sz="3400">
                <a:solidFill>
                  <a:srgbClr val="333399"/>
                </a:solidFill>
                <a:latin typeface="Verdana" panose="020B0604030504040204" pitchFamily="34" charset="0"/>
                <a:ea typeface="隶书" panose="02010509060101010101" pitchFamily="49" charset="-122"/>
              </a:rPr>
              <a:t>语音与音频信号处理研究室</a:t>
            </a:r>
            <a:endParaRPr lang="zh-CN" altLang="en-US" sz="3400">
              <a:solidFill>
                <a:srgbClr val="333399"/>
              </a:solidFill>
              <a:latin typeface="Verdana" panose="020B0604030504040204" pitchFamily="34" charset="0"/>
              <a:ea typeface="隶书" panose="02010509060101010101" pitchFamily="49" charset="-122"/>
            </a:endParaRPr>
          </a:p>
          <a:p>
            <a:r>
              <a:rPr lang="en-US" altLang="zh-CN" sz="1900" b="1">
                <a:solidFill>
                  <a:srgbClr val="333399"/>
                </a:solidFill>
                <a:latin typeface="Georgia" panose="02040502050405020303" pitchFamily="18" charset="0"/>
                <a:ea typeface="隶书" panose="02010509060101010101" pitchFamily="49" charset="-122"/>
              </a:rPr>
              <a:t>Speech and Audio Signal Processing Lab</a:t>
            </a:r>
            <a:endParaRPr lang="zh-CN" altLang="en-US" sz="1900" b="1">
              <a:solidFill>
                <a:srgbClr val="333399"/>
              </a:solidFill>
              <a:latin typeface="Georgia" panose="02040502050405020303" pitchFamily="18" charset="0"/>
              <a:ea typeface="隶书" panose="02010509060101010101" pitchFamily="49" charset="-122"/>
            </a:endParaRPr>
          </a:p>
        </p:txBody>
      </p:sp>
      <p:sp>
        <p:nvSpPr>
          <p:cNvPr id="3090" name="Rectangle 18"/>
          <p:cNvSpPr>
            <a:spLocks noChangeArrowheads="1"/>
          </p:cNvSpPr>
          <p:nvPr/>
        </p:nvSpPr>
        <p:spPr bwMode="gray">
          <a:xfrm>
            <a:off x="0" y="2895600"/>
            <a:ext cx="8229600" cy="914400"/>
          </a:xfrm>
          <a:prstGeom prst="rect">
            <a:avLst/>
          </a:prstGeom>
          <a:gradFill rotWithShape="1">
            <a:gsLst>
              <a:gs pos="0">
                <a:schemeClr val="tx2"/>
              </a:gs>
              <a:gs pos="100000">
                <a:schemeClr val="tx2">
                  <a:gamma/>
                  <a:shade val="46275"/>
                  <a:invGamma/>
                  <a:alpha val="0"/>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3074" name="Rectangle 2"/>
          <p:cNvSpPr>
            <a:spLocks noGrp="1" noChangeArrowheads="1"/>
          </p:cNvSpPr>
          <p:nvPr>
            <p:ph type="ctrTitle"/>
          </p:nvPr>
        </p:nvSpPr>
        <p:spPr>
          <a:xfrm>
            <a:off x="685800" y="3048000"/>
            <a:ext cx="7924800" cy="685800"/>
          </a:xfrm>
        </p:spPr>
        <p:txBody>
          <a:bodyPr/>
          <a:lstStyle>
            <a:lvl1pPr>
              <a:defRPr/>
            </a:lvl1pPr>
          </a:lstStyle>
          <a:p>
            <a:pPr lvl="0"/>
            <a:r>
              <a:rPr lang="en-US" altLang="zh-CN" noProof="0"/>
              <a:t>Click to edit Master title style</a:t>
            </a:r>
            <a:endParaRPr lang="en-US" altLang="zh-CN" noProof="0"/>
          </a:p>
        </p:txBody>
      </p:sp>
      <p:pic>
        <p:nvPicPr>
          <p:cNvPr id="3091" name="Picture 19" descr="片段"/>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04800" y="295275"/>
            <a:ext cx="754063" cy="754063"/>
          </a:xfrm>
          <a:prstGeom prst="rect">
            <a:avLst/>
          </a:prstGeom>
          <a:noFill/>
          <a:extLst>
            <a:ext uri="{909E8E84-426E-40DD-AFC4-6F175D3DCCD1}">
              <a14:hiddenFill xmlns:a14="http://schemas.microsoft.com/office/drawing/2010/main">
                <a:solidFill>
                  <a:srgbClr val="FFFFFF"/>
                </a:solidFill>
              </a14:hiddenFill>
            </a:ext>
          </a:extLst>
        </p:spPr>
      </p:pic>
      <p:sp>
        <p:nvSpPr>
          <p:cNvPr id="3093" name="Text Box 21"/>
          <p:cNvSpPr txBox="1">
            <a:spLocks noChangeArrowheads="1"/>
          </p:cNvSpPr>
          <p:nvPr userDrawn="1"/>
        </p:nvSpPr>
        <p:spPr bwMode="auto">
          <a:xfrm>
            <a:off x="5181600" y="6445250"/>
            <a:ext cx="39163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zh-CN" altLang="zh-CN" sz="1600" b="1">
                <a:latin typeface="Times New Roman" panose="02020603050405020304" pitchFamily="18" charset="0"/>
                <a:ea typeface="宋体" panose="02010600030101010101" pitchFamily="2" charset="-122"/>
              </a:rPr>
              <a:t>http://www.bjut.edu.cn/sci/voice/index.htm</a:t>
            </a:r>
            <a:endParaRPr lang="zh-CN" altLang="en-US" sz="1600">
              <a:latin typeface="Times New Roman" panose="02020603050405020304" pitchFamily="18" charset="0"/>
              <a:ea typeface="宋体" panose="02010600030101010101" pitchFamily="2" charset="-122"/>
            </a:endParaRPr>
          </a:p>
        </p:txBody>
      </p:sp>
      <p:pic>
        <p:nvPicPr>
          <p:cNvPr id="3094" name="Picture 22" descr="1"/>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4494213" y="6494463"/>
            <a:ext cx="687387" cy="287337"/>
          </a:xfrm>
          <a:prstGeom prst="rect">
            <a:avLst/>
          </a:prstGeom>
          <a:solidFill>
            <a:srgbClr val="A50C42"/>
          </a:solidFill>
          <a:ln>
            <a:noFill/>
          </a:ln>
          <a:extLs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页脚占位符 3"/>
          <p:cNvSpPr>
            <a:spLocks noGrp="1"/>
          </p:cNvSpPr>
          <p:nvPr>
            <p:ph type="ftr" sz="quarter" idx="10"/>
          </p:nvPr>
        </p:nvSpPr>
        <p:spPr/>
        <p:txBody>
          <a:bodyPr/>
          <a:lstStyle>
            <a:lvl1pPr>
              <a:defRPr/>
            </a:lvl1pPr>
          </a:lstStyle>
          <a:p>
            <a:r>
              <a:rPr lang="en-US" altLang="zh-CN"/>
              <a:t>http://www.bjut.edu.cn/sci/voice/index.htm</a:t>
            </a:r>
            <a:endParaRPr lang="en-US" altLang="zh-CN"/>
          </a:p>
        </p:txBody>
      </p:sp>
      <p:sp>
        <p:nvSpPr>
          <p:cNvPr id="5" name="灯片编号占位符 4"/>
          <p:cNvSpPr>
            <a:spLocks noGrp="1"/>
          </p:cNvSpPr>
          <p:nvPr>
            <p:ph type="sldNum" sz="quarter" idx="11"/>
          </p:nvPr>
        </p:nvSpPr>
        <p:spPr/>
        <p:txBody>
          <a:bodyPr/>
          <a:lstStyle>
            <a:lvl1pPr>
              <a:defRPr/>
            </a:lvl1pPr>
          </a:lstStyle>
          <a:p>
            <a:fld id="{03EEE6E7-2286-4055-B96C-B2A813C49E32}" type="slidenum">
              <a:rPr lang="zh-CN" altLang="en-US"/>
            </a:fld>
            <a:endParaRPr lang="en-US" alt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547688"/>
            <a:ext cx="2057400" cy="5700712"/>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457200" y="547688"/>
            <a:ext cx="6019800" cy="5700712"/>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页脚占位符 3"/>
          <p:cNvSpPr>
            <a:spLocks noGrp="1"/>
          </p:cNvSpPr>
          <p:nvPr>
            <p:ph type="ftr" sz="quarter" idx="10"/>
          </p:nvPr>
        </p:nvSpPr>
        <p:spPr/>
        <p:txBody>
          <a:bodyPr/>
          <a:lstStyle>
            <a:lvl1pPr>
              <a:defRPr/>
            </a:lvl1pPr>
          </a:lstStyle>
          <a:p>
            <a:r>
              <a:rPr lang="en-US" altLang="zh-CN"/>
              <a:t>http://www.bjut.edu.cn/sci/voice/index.htm</a:t>
            </a:r>
            <a:endParaRPr lang="en-US" altLang="zh-CN"/>
          </a:p>
        </p:txBody>
      </p:sp>
      <p:sp>
        <p:nvSpPr>
          <p:cNvPr id="5" name="灯片编号占位符 4"/>
          <p:cNvSpPr>
            <a:spLocks noGrp="1"/>
          </p:cNvSpPr>
          <p:nvPr>
            <p:ph type="sldNum" sz="quarter" idx="11"/>
          </p:nvPr>
        </p:nvSpPr>
        <p:spPr/>
        <p:txBody>
          <a:bodyPr/>
          <a:lstStyle>
            <a:lvl1pPr>
              <a:defRPr/>
            </a:lvl1pPr>
          </a:lstStyle>
          <a:p>
            <a:fld id="{E5D89A2A-4EB0-4536-9C05-1F0A96DF91DE}" type="slidenum">
              <a:rPr lang="zh-CN" altLang="en-US"/>
            </a:fld>
            <a:endParaRPr lang="en-US" altLang="zh-CN"/>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a:xfrm>
            <a:off x="838200" y="547688"/>
            <a:ext cx="7391400" cy="563562"/>
          </a:xfrm>
        </p:spPr>
        <p:txBody>
          <a:bodyPr/>
          <a:lstStyle/>
          <a:p>
            <a:r>
              <a:rPr lang="zh-CN" altLang="en-US"/>
              <a:t>单击此处编辑母版标题样式</a:t>
            </a:r>
            <a:endParaRPr lang="zh-CN" altLang="en-US"/>
          </a:p>
        </p:txBody>
      </p:sp>
      <p:sp>
        <p:nvSpPr>
          <p:cNvPr id="3" name="表格占位符 2"/>
          <p:cNvSpPr>
            <a:spLocks noGrp="1"/>
          </p:cNvSpPr>
          <p:nvPr>
            <p:ph type="tbl" idx="1"/>
          </p:nvPr>
        </p:nvSpPr>
        <p:spPr>
          <a:xfrm>
            <a:off x="457200" y="1338263"/>
            <a:ext cx="8229600" cy="4910137"/>
          </a:xfrm>
        </p:spPr>
        <p:txBody>
          <a:bodyPr/>
          <a:lstStyle/>
          <a:p>
            <a:endParaRPr lang="zh-CN" altLang="en-US"/>
          </a:p>
        </p:txBody>
      </p:sp>
      <p:sp>
        <p:nvSpPr>
          <p:cNvPr id="4" name="页脚占位符 3"/>
          <p:cNvSpPr>
            <a:spLocks noGrp="1"/>
          </p:cNvSpPr>
          <p:nvPr>
            <p:ph type="ftr" sz="quarter" idx="10"/>
          </p:nvPr>
        </p:nvSpPr>
        <p:spPr>
          <a:xfrm>
            <a:off x="5757863" y="6497638"/>
            <a:ext cx="3200400" cy="276225"/>
          </a:xfrm>
        </p:spPr>
        <p:txBody>
          <a:bodyPr/>
          <a:lstStyle>
            <a:lvl1pPr>
              <a:defRPr/>
            </a:lvl1pPr>
          </a:lstStyle>
          <a:p>
            <a:r>
              <a:rPr lang="en-US" altLang="zh-CN"/>
              <a:t>http://www.bjut.edu.cn/sci/voice/index.htm</a:t>
            </a:r>
            <a:endParaRPr lang="en-US" altLang="zh-CN"/>
          </a:p>
        </p:txBody>
      </p:sp>
      <p:sp>
        <p:nvSpPr>
          <p:cNvPr id="5" name="灯片编号占位符 4"/>
          <p:cNvSpPr>
            <a:spLocks noGrp="1"/>
          </p:cNvSpPr>
          <p:nvPr>
            <p:ph type="sldNum" sz="quarter" idx="11"/>
          </p:nvPr>
        </p:nvSpPr>
        <p:spPr>
          <a:xfrm>
            <a:off x="3505200" y="6519863"/>
            <a:ext cx="2133600" cy="254000"/>
          </a:xfrm>
        </p:spPr>
        <p:txBody>
          <a:bodyPr/>
          <a:lstStyle>
            <a:lvl1pPr>
              <a:defRPr/>
            </a:lvl1pPr>
          </a:lstStyle>
          <a:p>
            <a:fld id="{8AA59472-A5C4-492F-93BF-EB0F0FD387AC}" type="slidenum">
              <a:rPr lang="zh-CN" altLang="en-US"/>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页脚占位符 3"/>
          <p:cNvSpPr>
            <a:spLocks noGrp="1"/>
          </p:cNvSpPr>
          <p:nvPr>
            <p:ph type="ftr" sz="quarter" idx="10"/>
          </p:nvPr>
        </p:nvSpPr>
        <p:spPr/>
        <p:txBody>
          <a:bodyPr/>
          <a:lstStyle>
            <a:lvl1pPr>
              <a:defRPr/>
            </a:lvl1pPr>
          </a:lstStyle>
          <a:p>
            <a:r>
              <a:rPr lang="en-US" altLang="zh-CN"/>
              <a:t>http://www.bjut.edu.cn/sci/voice/index.htm</a:t>
            </a:r>
            <a:endParaRPr lang="en-US" altLang="zh-CN"/>
          </a:p>
        </p:txBody>
      </p:sp>
      <p:sp>
        <p:nvSpPr>
          <p:cNvPr id="5" name="灯片编号占位符 4"/>
          <p:cNvSpPr>
            <a:spLocks noGrp="1"/>
          </p:cNvSpPr>
          <p:nvPr>
            <p:ph type="sldNum" sz="quarter" idx="11"/>
          </p:nvPr>
        </p:nvSpPr>
        <p:spPr/>
        <p:txBody>
          <a:bodyPr/>
          <a:lstStyle>
            <a:lvl1pPr>
              <a:defRPr/>
            </a:lvl1pPr>
          </a:lstStyle>
          <a:p>
            <a:fld id="{A3337328-9B99-4049-B8C6-56AFDDE8BA90}" type="slidenum">
              <a:rPr lang="zh-CN" altLang="en-US"/>
            </a:fld>
            <a:endParaRPr lang="en-US" alt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zh-CN" altLang="en-US"/>
              <a:t>单击此处编辑母版文本样式</a:t>
            </a:r>
            <a:endParaRPr lang="zh-CN" altLang="en-US"/>
          </a:p>
        </p:txBody>
      </p:sp>
      <p:sp>
        <p:nvSpPr>
          <p:cNvPr id="4" name="页脚占位符 3"/>
          <p:cNvSpPr>
            <a:spLocks noGrp="1"/>
          </p:cNvSpPr>
          <p:nvPr>
            <p:ph type="ftr" sz="quarter" idx="10"/>
          </p:nvPr>
        </p:nvSpPr>
        <p:spPr/>
        <p:txBody>
          <a:bodyPr/>
          <a:lstStyle>
            <a:lvl1pPr>
              <a:defRPr/>
            </a:lvl1pPr>
          </a:lstStyle>
          <a:p>
            <a:r>
              <a:rPr lang="en-US" altLang="zh-CN"/>
              <a:t>http://www.bjut.edu.cn/sci/voice/index.htm</a:t>
            </a:r>
            <a:endParaRPr lang="en-US" altLang="zh-CN"/>
          </a:p>
        </p:txBody>
      </p:sp>
      <p:sp>
        <p:nvSpPr>
          <p:cNvPr id="5" name="灯片编号占位符 4"/>
          <p:cNvSpPr>
            <a:spLocks noGrp="1"/>
          </p:cNvSpPr>
          <p:nvPr>
            <p:ph type="sldNum" sz="quarter" idx="11"/>
          </p:nvPr>
        </p:nvSpPr>
        <p:spPr/>
        <p:txBody>
          <a:bodyPr/>
          <a:lstStyle>
            <a:lvl1pPr>
              <a:defRPr/>
            </a:lvl1pPr>
          </a:lstStyle>
          <a:p>
            <a:fld id="{14A17E97-F665-49AA-854B-3CAEC88FB8B4}" type="slidenum">
              <a:rPr lang="zh-CN" altLang="en-US"/>
            </a:fld>
            <a:endParaRPr lang="en-US" alt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457200" y="1338263"/>
            <a:ext cx="4038600" cy="4910137"/>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p:nvPr>
        </p:nvSpPr>
        <p:spPr>
          <a:xfrm>
            <a:off x="4648200" y="1338263"/>
            <a:ext cx="4038600" cy="4910137"/>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页脚占位符 4"/>
          <p:cNvSpPr>
            <a:spLocks noGrp="1"/>
          </p:cNvSpPr>
          <p:nvPr>
            <p:ph type="ftr" sz="quarter" idx="10"/>
          </p:nvPr>
        </p:nvSpPr>
        <p:spPr/>
        <p:txBody>
          <a:bodyPr/>
          <a:lstStyle>
            <a:lvl1pPr>
              <a:defRPr/>
            </a:lvl1pPr>
          </a:lstStyle>
          <a:p>
            <a:r>
              <a:rPr lang="en-US" altLang="zh-CN"/>
              <a:t>http://www.bjut.edu.cn/sci/voice/index.htm</a:t>
            </a:r>
            <a:endParaRPr lang="en-US" altLang="zh-CN"/>
          </a:p>
        </p:txBody>
      </p:sp>
      <p:sp>
        <p:nvSpPr>
          <p:cNvPr id="6" name="灯片编号占位符 5"/>
          <p:cNvSpPr>
            <a:spLocks noGrp="1"/>
          </p:cNvSpPr>
          <p:nvPr>
            <p:ph type="sldNum" sz="quarter" idx="11"/>
          </p:nvPr>
        </p:nvSpPr>
        <p:spPr/>
        <p:txBody>
          <a:bodyPr/>
          <a:lstStyle>
            <a:lvl1pPr>
              <a:defRPr/>
            </a:lvl1pPr>
          </a:lstStyle>
          <a:p>
            <a:fld id="{713E3A58-B8BE-4DCE-9A43-5ECB6435781C}" type="slidenum">
              <a:rPr lang="zh-CN" altLang="en-US"/>
            </a:fld>
            <a:endParaRPr lang="en-US" alt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30238" y="365125"/>
            <a:ext cx="78867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630238" y="2505075"/>
            <a:ext cx="3868737" cy="368458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4629150" y="2505075"/>
            <a:ext cx="3887788" cy="368458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页脚占位符 6"/>
          <p:cNvSpPr>
            <a:spLocks noGrp="1"/>
          </p:cNvSpPr>
          <p:nvPr>
            <p:ph type="ftr" sz="quarter" idx="10"/>
          </p:nvPr>
        </p:nvSpPr>
        <p:spPr/>
        <p:txBody>
          <a:bodyPr/>
          <a:lstStyle>
            <a:lvl1pPr>
              <a:defRPr/>
            </a:lvl1pPr>
          </a:lstStyle>
          <a:p>
            <a:r>
              <a:rPr lang="en-US" altLang="zh-CN"/>
              <a:t>http://www.bjut.edu.cn/sci/voice/index.htm</a:t>
            </a:r>
            <a:endParaRPr lang="en-US" altLang="zh-CN"/>
          </a:p>
        </p:txBody>
      </p:sp>
      <p:sp>
        <p:nvSpPr>
          <p:cNvPr id="8" name="灯片编号占位符 7"/>
          <p:cNvSpPr>
            <a:spLocks noGrp="1"/>
          </p:cNvSpPr>
          <p:nvPr>
            <p:ph type="sldNum" sz="quarter" idx="11"/>
          </p:nvPr>
        </p:nvSpPr>
        <p:spPr/>
        <p:txBody>
          <a:bodyPr/>
          <a:lstStyle>
            <a:lvl1pPr>
              <a:defRPr/>
            </a:lvl1pPr>
          </a:lstStyle>
          <a:p>
            <a:fld id="{538DD0D8-4217-495D-8BDE-C62E69FE0000}" type="slidenum">
              <a:rPr lang="zh-CN" altLang="en-US"/>
            </a:fld>
            <a:endParaRPr lang="en-US" alt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页脚占位符 2"/>
          <p:cNvSpPr>
            <a:spLocks noGrp="1"/>
          </p:cNvSpPr>
          <p:nvPr>
            <p:ph type="ftr" sz="quarter" idx="10"/>
          </p:nvPr>
        </p:nvSpPr>
        <p:spPr/>
        <p:txBody>
          <a:bodyPr/>
          <a:lstStyle>
            <a:lvl1pPr>
              <a:defRPr/>
            </a:lvl1pPr>
          </a:lstStyle>
          <a:p>
            <a:r>
              <a:rPr lang="en-US" altLang="zh-CN"/>
              <a:t>http://www.bjut.edu.cn/sci/voice/index.htm</a:t>
            </a:r>
            <a:endParaRPr lang="en-US" altLang="zh-CN"/>
          </a:p>
        </p:txBody>
      </p:sp>
      <p:sp>
        <p:nvSpPr>
          <p:cNvPr id="4" name="灯片编号占位符 3"/>
          <p:cNvSpPr>
            <a:spLocks noGrp="1"/>
          </p:cNvSpPr>
          <p:nvPr>
            <p:ph type="sldNum" sz="quarter" idx="11"/>
          </p:nvPr>
        </p:nvSpPr>
        <p:spPr/>
        <p:txBody>
          <a:bodyPr/>
          <a:lstStyle>
            <a:lvl1pPr>
              <a:defRPr/>
            </a:lvl1pPr>
          </a:lstStyle>
          <a:p>
            <a:fld id="{DFD3A745-F642-4D9B-8353-7B2F682912FB}" type="slidenum">
              <a:rPr lang="zh-CN" altLang="en-US"/>
            </a:fld>
            <a:endParaRPr lang="en-US" alt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页脚占位符 1"/>
          <p:cNvSpPr>
            <a:spLocks noGrp="1"/>
          </p:cNvSpPr>
          <p:nvPr>
            <p:ph type="ftr" sz="quarter" idx="10"/>
          </p:nvPr>
        </p:nvSpPr>
        <p:spPr/>
        <p:txBody>
          <a:bodyPr/>
          <a:lstStyle>
            <a:lvl1pPr>
              <a:defRPr/>
            </a:lvl1pPr>
          </a:lstStyle>
          <a:p>
            <a:r>
              <a:rPr lang="en-US" altLang="zh-CN"/>
              <a:t>http://www.bjut.edu.cn/sci/voice/index.htm</a:t>
            </a:r>
            <a:endParaRPr lang="en-US" altLang="zh-CN"/>
          </a:p>
        </p:txBody>
      </p:sp>
      <p:sp>
        <p:nvSpPr>
          <p:cNvPr id="3" name="灯片编号占位符 2"/>
          <p:cNvSpPr>
            <a:spLocks noGrp="1"/>
          </p:cNvSpPr>
          <p:nvPr>
            <p:ph type="sldNum" sz="quarter" idx="11"/>
          </p:nvPr>
        </p:nvSpPr>
        <p:spPr/>
        <p:txBody>
          <a:bodyPr/>
          <a:lstStyle>
            <a:lvl1pPr>
              <a:defRPr/>
            </a:lvl1pPr>
          </a:lstStyle>
          <a:p>
            <a:fld id="{CCD987B6-7D3F-491E-8A65-C6DC07224836}" type="slidenum">
              <a:rPr lang="zh-CN" altLang="en-US"/>
            </a:fld>
            <a:endParaRPr lang="en-US" alt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30238" y="457200"/>
            <a:ext cx="2949575"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页脚占位符 4"/>
          <p:cNvSpPr>
            <a:spLocks noGrp="1"/>
          </p:cNvSpPr>
          <p:nvPr>
            <p:ph type="ftr" sz="quarter" idx="10"/>
          </p:nvPr>
        </p:nvSpPr>
        <p:spPr/>
        <p:txBody>
          <a:bodyPr/>
          <a:lstStyle>
            <a:lvl1pPr>
              <a:defRPr/>
            </a:lvl1pPr>
          </a:lstStyle>
          <a:p>
            <a:r>
              <a:rPr lang="en-US" altLang="zh-CN"/>
              <a:t>http://www.bjut.edu.cn/sci/voice/index.htm</a:t>
            </a:r>
            <a:endParaRPr lang="en-US" altLang="zh-CN"/>
          </a:p>
        </p:txBody>
      </p:sp>
      <p:sp>
        <p:nvSpPr>
          <p:cNvPr id="6" name="灯片编号占位符 5"/>
          <p:cNvSpPr>
            <a:spLocks noGrp="1"/>
          </p:cNvSpPr>
          <p:nvPr>
            <p:ph type="sldNum" sz="quarter" idx="11"/>
          </p:nvPr>
        </p:nvSpPr>
        <p:spPr/>
        <p:txBody>
          <a:bodyPr/>
          <a:lstStyle>
            <a:lvl1pPr>
              <a:defRPr/>
            </a:lvl1pPr>
          </a:lstStyle>
          <a:p>
            <a:fld id="{15FC9D3B-B2DF-4132-8D2E-E0365B050344}" type="slidenum">
              <a:rPr lang="zh-CN" altLang="en-US"/>
            </a:fld>
            <a:endParaRPr lang="en-US" alt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30238" y="457200"/>
            <a:ext cx="2949575"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页脚占位符 4"/>
          <p:cNvSpPr>
            <a:spLocks noGrp="1"/>
          </p:cNvSpPr>
          <p:nvPr>
            <p:ph type="ftr" sz="quarter" idx="10"/>
          </p:nvPr>
        </p:nvSpPr>
        <p:spPr/>
        <p:txBody>
          <a:bodyPr/>
          <a:lstStyle>
            <a:lvl1pPr>
              <a:defRPr/>
            </a:lvl1pPr>
          </a:lstStyle>
          <a:p>
            <a:r>
              <a:rPr lang="en-US" altLang="zh-CN"/>
              <a:t>http://www.bjut.edu.cn/sci/voice/index.htm</a:t>
            </a:r>
            <a:endParaRPr lang="en-US" altLang="zh-CN"/>
          </a:p>
        </p:txBody>
      </p:sp>
      <p:sp>
        <p:nvSpPr>
          <p:cNvPr id="6" name="灯片编号占位符 5"/>
          <p:cNvSpPr>
            <a:spLocks noGrp="1"/>
          </p:cNvSpPr>
          <p:nvPr>
            <p:ph type="sldNum" sz="quarter" idx="11"/>
          </p:nvPr>
        </p:nvSpPr>
        <p:spPr/>
        <p:txBody>
          <a:bodyPr/>
          <a:lstStyle>
            <a:lvl1pPr>
              <a:defRPr/>
            </a:lvl1pPr>
          </a:lstStyle>
          <a:p>
            <a:fld id="{7F681BEB-D3B0-4B8A-8BA1-69B596E72E1F}" type="slidenum">
              <a:rPr lang="zh-CN" altLang="en-US"/>
            </a:fld>
            <a:endParaRPr lang="en-US" altLang="zh-CN"/>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5" Type="http://schemas.openxmlformats.org/officeDocument/2006/relationships/theme" Target="../theme/theme1.xml"/><Relationship Id="rId14" Type="http://schemas.openxmlformats.org/officeDocument/2006/relationships/image" Target="../media/image4.png"/><Relationship Id="rId13" Type="http://schemas.openxmlformats.org/officeDocument/2006/relationships/image" Target="../media/image3.png"/><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9" name="Rectangle 15"/>
          <p:cNvSpPr>
            <a:spLocks noChangeArrowheads="1"/>
          </p:cNvSpPr>
          <p:nvPr/>
        </p:nvSpPr>
        <p:spPr bwMode="gray">
          <a:xfrm>
            <a:off x="0" y="533400"/>
            <a:ext cx="9144000" cy="685800"/>
          </a:xfrm>
          <a:prstGeom prst="rect">
            <a:avLst/>
          </a:prstGeom>
          <a:gradFill rotWithShape="1">
            <a:gsLst>
              <a:gs pos="0">
                <a:schemeClr val="accent1">
                  <a:gamma/>
                  <a:tint val="12549"/>
                  <a:invGamma/>
                  <a:alpha val="0"/>
                </a:schemeClr>
              </a:gs>
              <a:gs pos="100000">
                <a:schemeClr val="accent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40" name="Rectangle 16"/>
          <p:cNvSpPr>
            <a:spLocks noChangeArrowheads="1"/>
          </p:cNvSpPr>
          <p:nvPr/>
        </p:nvSpPr>
        <p:spPr bwMode="gray">
          <a:xfrm>
            <a:off x="0" y="457200"/>
            <a:ext cx="8229600" cy="685800"/>
          </a:xfrm>
          <a:prstGeom prst="rect">
            <a:avLst/>
          </a:prstGeom>
          <a:gradFill rotWithShape="1">
            <a:gsLst>
              <a:gs pos="0">
                <a:schemeClr val="tx2"/>
              </a:gs>
              <a:gs pos="100000">
                <a:schemeClr val="tx2">
                  <a:gamma/>
                  <a:shade val="46275"/>
                  <a:invGamma/>
                  <a:alpha val="0"/>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27" name="Rectangle 3"/>
          <p:cNvSpPr>
            <a:spLocks noGrp="1" noChangeArrowheads="1"/>
          </p:cNvSpPr>
          <p:nvPr>
            <p:ph type="body" idx="1"/>
          </p:nvPr>
        </p:nvSpPr>
        <p:spPr bwMode="auto">
          <a:xfrm>
            <a:off x="457200" y="1338263"/>
            <a:ext cx="8229600" cy="4910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p>
            <a:pPr lvl="0"/>
            <a:r>
              <a:rPr lang="en-US" altLang="zh-CN"/>
              <a:t>Click to edit Master text styles</a:t>
            </a:r>
            <a:endParaRPr lang="en-US" altLang="zh-CN"/>
          </a:p>
          <a:p>
            <a:pPr lvl="1"/>
            <a:r>
              <a:rPr lang="en-US" altLang="zh-CN"/>
              <a:t>Second level</a:t>
            </a:r>
            <a:endParaRPr lang="en-US" altLang="zh-CN"/>
          </a:p>
          <a:p>
            <a:pPr lvl="2"/>
            <a:r>
              <a:rPr lang="en-US" altLang="zh-CN"/>
              <a:t>Third level</a:t>
            </a:r>
            <a:endParaRPr lang="en-US" altLang="zh-CN"/>
          </a:p>
          <a:p>
            <a:pPr lvl="3"/>
            <a:r>
              <a:rPr lang="en-US" altLang="zh-CN"/>
              <a:t>Fourth level</a:t>
            </a:r>
            <a:endParaRPr lang="en-US" altLang="zh-CN"/>
          </a:p>
          <a:p>
            <a:pPr lvl="4"/>
            <a:r>
              <a:rPr lang="en-US" altLang="zh-CN"/>
              <a:t>Fifth level</a:t>
            </a:r>
            <a:endParaRPr lang="en-US" altLang="zh-CN"/>
          </a:p>
        </p:txBody>
      </p:sp>
      <p:sp>
        <p:nvSpPr>
          <p:cNvPr id="1029" name="Rectangle 5"/>
          <p:cNvSpPr>
            <a:spLocks noGrp="1" noChangeArrowheads="1"/>
          </p:cNvSpPr>
          <p:nvPr>
            <p:ph type="ftr" sz="quarter" idx="3"/>
          </p:nvPr>
        </p:nvSpPr>
        <p:spPr bwMode="auto">
          <a:xfrm>
            <a:off x="5757863" y="6497638"/>
            <a:ext cx="3200400" cy="276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000" b="1">
                <a:latin typeface="Times New Roman" panose="02020603050405020304" pitchFamily="18" charset="0"/>
                <a:ea typeface="宋体" panose="02010600030101010101" pitchFamily="2" charset="-122"/>
              </a:defRPr>
            </a:lvl1pPr>
          </a:lstStyle>
          <a:p>
            <a:r>
              <a:rPr lang="en-US" altLang="zh-CN"/>
              <a:t>http://www.bjut.edu.cn/sci/voice/index.htm</a:t>
            </a:r>
            <a:endParaRPr lang="en-US" altLang="zh-CN"/>
          </a:p>
        </p:txBody>
      </p:sp>
      <p:sp>
        <p:nvSpPr>
          <p:cNvPr id="1030" name="Rectangle 6"/>
          <p:cNvSpPr>
            <a:spLocks noGrp="1" noChangeArrowheads="1"/>
          </p:cNvSpPr>
          <p:nvPr>
            <p:ph type="sldNum" sz="quarter" idx="4"/>
          </p:nvPr>
        </p:nvSpPr>
        <p:spPr bwMode="auto">
          <a:xfrm>
            <a:off x="3505200" y="6519863"/>
            <a:ext cx="21336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000" b="1">
                <a:latin typeface="+mn-lt"/>
                <a:ea typeface="宋体" panose="02010600030101010101" pitchFamily="2" charset="-122"/>
              </a:defRPr>
            </a:lvl1pPr>
          </a:lstStyle>
          <a:p>
            <a:fld id="{5778D594-6763-4CA2-96D8-AB67BA7845B6}" type="slidenum">
              <a:rPr lang="zh-CN" altLang="en-US"/>
            </a:fld>
            <a:endParaRPr lang="en-US" altLang="zh-CN"/>
          </a:p>
        </p:txBody>
      </p:sp>
      <p:sp>
        <p:nvSpPr>
          <p:cNvPr id="1026" name="Rectangle 2"/>
          <p:cNvSpPr>
            <a:spLocks noGrp="1" noChangeArrowheads="1"/>
          </p:cNvSpPr>
          <p:nvPr>
            <p:ph type="title"/>
          </p:nvPr>
        </p:nvSpPr>
        <p:spPr bwMode="white">
          <a:xfrm>
            <a:off x="838200" y="547688"/>
            <a:ext cx="7391400" cy="563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lstStyle/>
          <a:p>
            <a:pPr lvl="0"/>
            <a:r>
              <a:rPr lang="en-US" altLang="zh-CN"/>
              <a:t>Click to edit Master title style</a:t>
            </a:r>
            <a:endParaRPr lang="en-US" altLang="zh-CN"/>
          </a:p>
        </p:txBody>
      </p:sp>
      <p:sp>
        <p:nvSpPr>
          <p:cNvPr id="1041" name="Text Box 17"/>
          <p:cNvSpPr txBox="1">
            <a:spLocks noChangeArrowheads="1"/>
          </p:cNvSpPr>
          <p:nvPr userDrawn="1"/>
        </p:nvSpPr>
        <p:spPr bwMode="auto">
          <a:xfrm>
            <a:off x="152400" y="6172200"/>
            <a:ext cx="37338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zh-CN" altLang="en-US" b="1">
                <a:effectLst>
                  <a:outerShdw blurRad="38100" dist="38100" dir="2700000" algn="tl">
                    <a:srgbClr val="C0C0C0"/>
                  </a:outerShdw>
                </a:effectLst>
                <a:ea typeface="楷体_GB2312" pitchFamily="49" charset="-122"/>
              </a:rPr>
              <a:t>         </a:t>
            </a:r>
            <a:r>
              <a:rPr lang="zh-CN" altLang="en-US" sz="1600" b="1">
                <a:effectLst>
                  <a:outerShdw blurRad="38100" dist="38100" dir="2700000" algn="tl">
                    <a:srgbClr val="C0C0C0"/>
                  </a:outerShdw>
                </a:effectLst>
                <a:ea typeface="楷体_GB2312" pitchFamily="49" charset="-122"/>
              </a:rPr>
              <a:t>语音与音频信号处理研究室</a:t>
            </a:r>
            <a:endParaRPr lang="zh-CN" altLang="en-US" sz="1600" b="1">
              <a:effectLst>
                <a:outerShdw blurRad="38100" dist="38100" dir="2700000" algn="tl">
                  <a:srgbClr val="C0C0C0"/>
                </a:outerShdw>
              </a:effectLst>
              <a:ea typeface="楷体_GB2312" pitchFamily="49" charset="-122"/>
            </a:endParaRPr>
          </a:p>
          <a:p>
            <a:r>
              <a:rPr lang="en-US" altLang="zh-CN" sz="1400" b="1">
                <a:effectLst>
                  <a:outerShdw blurRad="38100" dist="38100" dir="2700000" algn="tl">
                    <a:srgbClr val="C0C0C0"/>
                  </a:outerShdw>
                </a:effectLst>
                <a:latin typeface="Times New Roman" panose="02020603050405020304" pitchFamily="18" charset="0"/>
                <a:ea typeface="宋体" panose="02010600030101010101" pitchFamily="2" charset="-122"/>
              </a:rPr>
              <a:t>Speech and Audio Signal Processing Lab</a:t>
            </a:r>
            <a:endParaRPr lang="zh-CN" altLang="en-US" sz="1400" b="1">
              <a:effectLst>
                <a:outerShdw blurRad="38100" dist="38100" dir="2700000" algn="tl">
                  <a:srgbClr val="C0C0C0"/>
                </a:outerShdw>
              </a:effectLst>
              <a:latin typeface="Times New Roman" panose="02020603050405020304" pitchFamily="18" charset="0"/>
              <a:ea typeface="宋体" panose="02010600030101010101" pitchFamily="2" charset="-122"/>
            </a:endParaRPr>
          </a:p>
        </p:txBody>
      </p:sp>
      <p:sp>
        <p:nvSpPr>
          <p:cNvPr id="1042" name="Line 18"/>
          <p:cNvSpPr>
            <a:spLocks noChangeShapeType="1"/>
          </p:cNvSpPr>
          <p:nvPr userDrawn="1"/>
        </p:nvSpPr>
        <p:spPr bwMode="auto">
          <a:xfrm>
            <a:off x="207963" y="6519863"/>
            <a:ext cx="8637587" cy="0"/>
          </a:xfrm>
          <a:prstGeom prst="line">
            <a:avLst/>
          </a:prstGeom>
          <a:noFill/>
          <a:ln w="19050">
            <a:solidFill>
              <a:schemeClr val="tx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pic>
        <p:nvPicPr>
          <p:cNvPr id="1043" name="Picture 19" descr="1"/>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250825" y="6248400"/>
            <a:ext cx="533400" cy="252413"/>
          </a:xfrm>
          <a:prstGeom prst="rect">
            <a:avLst/>
          </a:prstGeom>
          <a:solidFill>
            <a:srgbClr val="A50C42"/>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046" name="Picture 22" descr="logo"/>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934200" y="0"/>
            <a:ext cx="2286000" cy="571500"/>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dt="0"/>
  <p:txStyles>
    <p:titleStyle>
      <a:lvl1pPr algn="ctr" rtl="0" fontAlgn="base">
        <a:spcBef>
          <a:spcPct val="0"/>
        </a:spcBef>
        <a:spcAft>
          <a:spcPct val="0"/>
        </a:spcAft>
        <a:defRPr sz="3200" b="1" kern="1200">
          <a:solidFill>
            <a:schemeClr val="bg1"/>
          </a:solidFill>
          <a:latin typeface="+mj-lt"/>
          <a:ea typeface="+mj-ea"/>
          <a:cs typeface="+mj-cs"/>
        </a:defRPr>
      </a:lvl1pPr>
      <a:lvl2pPr algn="ctr" rtl="0" fontAlgn="base">
        <a:spcBef>
          <a:spcPct val="0"/>
        </a:spcBef>
        <a:spcAft>
          <a:spcPct val="0"/>
        </a:spcAft>
        <a:defRPr sz="3200" b="1">
          <a:solidFill>
            <a:schemeClr val="bg1"/>
          </a:solidFill>
          <a:latin typeface="Verdana" panose="020B0604030504040204" pitchFamily="34" charset="0"/>
        </a:defRPr>
      </a:lvl2pPr>
      <a:lvl3pPr algn="ctr" rtl="0" fontAlgn="base">
        <a:spcBef>
          <a:spcPct val="0"/>
        </a:spcBef>
        <a:spcAft>
          <a:spcPct val="0"/>
        </a:spcAft>
        <a:defRPr sz="3200" b="1">
          <a:solidFill>
            <a:schemeClr val="bg1"/>
          </a:solidFill>
          <a:latin typeface="Verdana" panose="020B0604030504040204" pitchFamily="34" charset="0"/>
        </a:defRPr>
      </a:lvl3pPr>
      <a:lvl4pPr algn="ctr" rtl="0" fontAlgn="base">
        <a:spcBef>
          <a:spcPct val="0"/>
        </a:spcBef>
        <a:spcAft>
          <a:spcPct val="0"/>
        </a:spcAft>
        <a:defRPr sz="3200" b="1">
          <a:solidFill>
            <a:schemeClr val="bg1"/>
          </a:solidFill>
          <a:latin typeface="Verdana" panose="020B0604030504040204" pitchFamily="34" charset="0"/>
        </a:defRPr>
      </a:lvl4pPr>
      <a:lvl5pPr algn="ctr" rtl="0" fontAlgn="base">
        <a:spcBef>
          <a:spcPct val="0"/>
        </a:spcBef>
        <a:spcAft>
          <a:spcPct val="0"/>
        </a:spcAft>
        <a:defRPr sz="3200" b="1">
          <a:solidFill>
            <a:schemeClr val="bg1"/>
          </a:solidFill>
          <a:latin typeface="Verdana" panose="020B0604030504040204" pitchFamily="34" charset="0"/>
        </a:defRPr>
      </a:lvl5pPr>
      <a:lvl6pPr marL="457200" algn="ctr" rtl="0" fontAlgn="base">
        <a:spcBef>
          <a:spcPct val="0"/>
        </a:spcBef>
        <a:spcAft>
          <a:spcPct val="0"/>
        </a:spcAft>
        <a:defRPr sz="3200" b="1">
          <a:solidFill>
            <a:schemeClr val="bg1"/>
          </a:solidFill>
          <a:latin typeface="Verdana" panose="020B0604030504040204" pitchFamily="34" charset="0"/>
        </a:defRPr>
      </a:lvl6pPr>
      <a:lvl7pPr marL="914400" algn="ctr" rtl="0" fontAlgn="base">
        <a:spcBef>
          <a:spcPct val="0"/>
        </a:spcBef>
        <a:spcAft>
          <a:spcPct val="0"/>
        </a:spcAft>
        <a:defRPr sz="3200" b="1">
          <a:solidFill>
            <a:schemeClr val="bg1"/>
          </a:solidFill>
          <a:latin typeface="Verdana" panose="020B0604030504040204" pitchFamily="34" charset="0"/>
        </a:defRPr>
      </a:lvl7pPr>
      <a:lvl8pPr marL="1371600" algn="ctr" rtl="0" fontAlgn="base">
        <a:spcBef>
          <a:spcPct val="0"/>
        </a:spcBef>
        <a:spcAft>
          <a:spcPct val="0"/>
        </a:spcAft>
        <a:defRPr sz="3200" b="1">
          <a:solidFill>
            <a:schemeClr val="bg1"/>
          </a:solidFill>
          <a:latin typeface="Verdana" panose="020B0604030504040204" pitchFamily="34" charset="0"/>
        </a:defRPr>
      </a:lvl8pPr>
      <a:lvl9pPr marL="1828800" algn="ctr" rtl="0" fontAlgn="base">
        <a:spcBef>
          <a:spcPct val="0"/>
        </a:spcBef>
        <a:spcAft>
          <a:spcPct val="0"/>
        </a:spcAft>
        <a:defRPr sz="3200" b="1">
          <a:solidFill>
            <a:schemeClr val="bg1"/>
          </a:solidFill>
          <a:latin typeface="Verdana" panose="020B0604030504040204" pitchFamily="34" charset="0"/>
        </a:defRPr>
      </a:lvl9pPr>
    </p:titleStyle>
    <p:bodyStyle>
      <a:lvl1pPr marL="342900" indent="-342900" algn="l" rtl="0" fontAlgn="base">
        <a:spcBef>
          <a:spcPct val="20000"/>
        </a:spcBef>
        <a:spcAft>
          <a:spcPct val="0"/>
        </a:spcAft>
        <a:buClr>
          <a:schemeClr val="hlink"/>
        </a:buClr>
        <a:buFont typeface="Wingdings" panose="05000000000000000000" pitchFamily="2" charset="2"/>
        <a:buChar char="v"/>
        <a:defRPr sz="2800" b="1" kern="1200">
          <a:solidFill>
            <a:schemeClr val="tx1"/>
          </a:solidFill>
          <a:latin typeface="+mn-lt"/>
          <a:ea typeface="+mn-ea"/>
          <a:cs typeface="+mn-cs"/>
        </a:defRPr>
      </a:lvl1pPr>
      <a:lvl2pPr marL="742950" indent="-285750" algn="l" rtl="0" fontAlgn="base">
        <a:spcBef>
          <a:spcPct val="20000"/>
        </a:spcBef>
        <a:spcAft>
          <a:spcPct val="0"/>
        </a:spcAft>
        <a:buClr>
          <a:schemeClr val="accent1"/>
        </a:buClr>
        <a:buFont typeface="Wingdings" panose="05000000000000000000" pitchFamily="2" charset="2"/>
        <a:buChar char="§"/>
        <a:defRPr sz="2800" kern="1200">
          <a:solidFill>
            <a:schemeClr val="tx1"/>
          </a:solidFill>
          <a:latin typeface="Arial" panose="020B0604020202020204" pitchFamily="34" charset="0"/>
          <a:ea typeface="+mn-ea"/>
          <a:cs typeface="+mn-cs"/>
        </a:defRPr>
      </a:lvl2pPr>
      <a:lvl3pPr marL="1143000" indent="-228600" algn="l" rtl="0" fontAlgn="base">
        <a:spcBef>
          <a:spcPct val="20000"/>
        </a:spcBef>
        <a:spcAft>
          <a:spcPct val="0"/>
        </a:spcAft>
        <a:buClr>
          <a:schemeClr val="tx1"/>
        </a:buClr>
        <a:buChar char="•"/>
        <a:defRPr sz="2400" kern="1200">
          <a:solidFill>
            <a:schemeClr val="tx1"/>
          </a:solidFill>
          <a:latin typeface="Arial" panose="020B0604020202020204" pitchFamily="34" charset="0"/>
          <a:ea typeface="+mn-ea"/>
          <a:cs typeface="+mn-cs"/>
        </a:defRPr>
      </a:lvl3pPr>
      <a:lvl4pPr marL="1600200" indent="-228600" algn="l" rtl="0" fontAlgn="base">
        <a:spcBef>
          <a:spcPct val="20000"/>
        </a:spcBef>
        <a:spcAft>
          <a:spcPct val="0"/>
        </a:spcAft>
        <a:buChar char="–"/>
        <a:defRPr sz="2000" kern="1200">
          <a:solidFill>
            <a:schemeClr val="tx1"/>
          </a:solidFill>
          <a:latin typeface="Arial" panose="020B0604020202020204" pitchFamily="34" charset="0"/>
          <a:ea typeface="+mn-ea"/>
          <a:cs typeface="+mn-cs"/>
        </a:defRPr>
      </a:lvl4pPr>
      <a:lvl5pPr marL="2057400" indent="-228600" algn="l" rtl="0" fontAlgn="base">
        <a:spcBef>
          <a:spcPct val="20000"/>
        </a:spcBef>
        <a:spcAft>
          <a:spcPct val="0"/>
        </a:spcAft>
        <a:buChar char="»"/>
        <a:defRPr sz="2000" kern="1200">
          <a:solidFill>
            <a:schemeClr val="tx1"/>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5" Type="http://schemas.openxmlformats.org/officeDocument/2006/relationships/notesSlide" Target="../notesSlides/notesSlide10.xml"/><Relationship Id="rId4" Type="http://schemas.openxmlformats.org/officeDocument/2006/relationships/vmlDrawing" Target="../drawings/vmlDrawing3.vml"/><Relationship Id="rId3" Type="http://schemas.openxmlformats.org/officeDocument/2006/relationships/slideLayout" Target="../slideLayouts/slideLayout2.xml"/><Relationship Id="rId2" Type="http://schemas.openxmlformats.org/officeDocument/2006/relationships/image" Target="../media/image16.emf"/><Relationship Id="rId1" Type="http://schemas.openxmlformats.org/officeDocument/2006/relationships/oleObject" Target="../embeddings/oleObject7.bin"/></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7" Type="http://schemas.openxmlformats.org/officeDocument/2006/relationships/notesSlide" Target="../notesSlides/notesSlide4.xml"/><Relationship Id="rId6"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jpeg"/><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tags" Target="../tags/tag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image" Target="../media/image9.emf"/></Relationships>
</file>

<file path=ppt/slides/_rels/slide7.xml.rels><?xml version="1.0" encoding="UTF-8" standalone="yes"?>
<Relationships xmlns="http://schemas.openxmlformats.org/package/2006/relationships"><Relationship Id="rId7" Type="http://schemas.openxmlformats.org/officeDocument/2006/relationships/notesSlide" Target="../notesSlides/notesSlide7.xml"/><Relationship Id="rId6" Type="http://schemas.openxmlformats.org/officeDocument/2006/relationships/vmlDrawing" Target="../drawings/vmlDrawing1.vml"/><Relationship Id="rId5" Type="http://schemas.openxmlformats.org/officeDocument/2006/relationships/slideLayout" Target="../slideLayouts/slideLayout2.xml"/><Relationship Id="rId4" Type="http://schemas.openxmlformats.org/officeDocument/2006/relationships/image" Target="../media/image11.wmf"/><Relationship Id="rId3" Type="http://schemas.openxmlformats.org/officeDocument/2006/relationships/oleObject" Target="../embeddings/oleObject2.bin"/><Relationship Id="rId2" Type="http://schemas.openxmlformats.org/officeDocument/2006/relationships/image" Target="../media/image10.wmf"/><Relationship Id="rId1" Type="http://schemas.openxmlformats.org/officeDocument/2006/relationships/oleObject" Target="../embeddings/oleObject1.bin"/></Relationships>
</file>

<file path=ppt/slides/_rels/slide8.xml.rels><?xml version="1.0" encoding="UTF-8" standalone="yes"?>
<Relationships xmlns="http://schemas.openxmlformats.org/package/2006/relationships"><Relationship Id="rId9" Type="http://schemas.openxmlformats.org/officeDocument/2006/relationships/slideLayout" Target="../slideLayouts/slideLayout2.xml"/><Relationship Id="rId8" Type="http://schemas.openxmlformats.org/officeDocument/2006/relationships/image" Target="../media/image15.wmf"/><Relationship Id="rId7" Type="http://schemas.openxmlformats.org/officeDocument/2006/relationships/oleObject" Target="../embeddings/oleObject6.bin"/><Relationship Id="rId6" Type="http://schemas.openxmlformats.org/officeDocument/2006/relationships/image" Target="../media/image14.wmf"/><Relationship Id="rId5" Type="http://schemas.openxmlformats.org/officeDocument/2006/relationships/oleObject" Target="../embeddings/oleObject5.bin"/><Relationship Id="rId4" Type="http://schemas.openxmlformats.org/officeDocument/2006/relationships/image" Target="../media/image13.wmf"/><Relationship Id="rId3" Type="http://schemas.openxmlformats.org/officeDocument/2006/relationships/oleObject" Target="../embeddings/oleObject4.bin"/><Relationship Id="rId2" Type="http://schemas.openxmlformats.org/officeDocument/2006/relationships/image" Target="../media/image12.wmf"/><Relationship Id="rId11" Type="http://schemas.openxmlformats.org/officeDocument/2006/relationships/notesSlide" Target="../notesSlides/notesSlide8.xml"/><Relationship Id="rId10" Type="http://schemas.openxmlformats.org/officeDocument/2006/relationships/vmlDrawing" Target="../drawings/vmlDrawing2.vml"/><Relationship Id="rId1" Type="http://schemas.openxmlformats.org/officeDocument/2006/relationships/oleObject" Target="../embeddings/oleObject3.bin"/></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副标题 1"/>
          <p:cNvSpPr>
            <a:spLocks noGrp="1"/>
          </p:cNvSpPr>
          <p:nvPr>
            <p:ph type="subTitle" idx="1"/>
          </p:nvPr>
        </p:nvSpPr>
        <p:spPr>
          <a:xfrm>
            <a:off x="1676400" y="4343400"/>
            <a:ext cx="5943600" cy="1828800"/>
          </a:xfrm>
        </p:spPr>
        <p:txBody>
          <a:bodyPr/>
          <a:lstStyle/>
          <a:p>
            <a:pPr>
              <a:spcBef>
                <a:spcPct val="0"/>
              </a:spcBef>
              <a:buClrTx/>
            </a:pPr>
            <a:r>
              <a:rPr lang="en-US" altLang="zh-CN" sz="1800" i="1" dirty="0" err="1" smtClean="0">
                <a:solidFill>
                  <a:schemeClr val="tx1"/>
                </a:solidFill>
              </a:rPr>
              <a:t>Shuhao</a:t>
            </a:r>
            <a:r>
              <a:rPr lang="en-US" altLang="zh-CN" sz="1800" i="1" dirty="0" smtClean="0">
                <a:solidFill>
                  <a:schemeClr val="tx1"/>
                </a:solidFill>
              </a:rPr>
              <a:t> Deng </a:t>
            </a:r>
            <a:r>
              <a:rPr lang="en-US" altLang="zh-CN" sz="1800" i="1" dirty="0">
                <a:solidFill>
                  <a:schemeClr val="tx1"/>
                </a:solidFill>
              </a:rPr>
              <a:t>, Changchun </a:t>
            </a:r>
            <a:r>
              <a:rPr lang="en-US" altLang="zh-CN" sz="1800" i="1" dirty="0" err="1">
                <a:solidFill>
                  <a:schemeClr val="tx1"/>
                </a:solidFill>
              </a:rPr>
              <a:t>Bao</a:t>
            </a:r>
            <a:endParaRPr lang="en-US" altLang="zh-CN" sz="1800" i="1" dirty="0">
              <a:solidFill>
                <a:schemeClr val="tx1"/>
              </a:solidFill>
            </a:endParaRPr>
          </a:p>
          <a:p>
            <a:pPr>
              <a:spcBef>
                <a:spcPct val="0"/>
              </a:spcBef>
              <a:buClrTx/>
            </a:pPr>
            <a:r>
              <a:rPr lang="en-US" altLang="zh-CN" b="0" dirty="0" smtClean="0">
                <a:solidFill>
                  <a:schemeClr val="tx1"/>
                </a:solidFill>
              </a:rPr>
              <a:t>shuhaodeng@emails.bjut.edu.cn</a:t>
            </a:r>
            <a:endParaRPr lang="en-US" altLang="zh-CN" b="0" dirty="0">
              <a:solidFill>
                <a:schemeClr val="tx1"/>
              </a:solidFill>
            </a:endParaRPr>
          </a:p>
          <a:p>
            <a:pPr>
              <a:spcBef>
                <a:spcPct val="0"/>
              </a:spcBef>
              <a:buClrTx/>
            </a:pPr>
            <a:r>
              <a:rPr lang="en-US" altLang="zh-CN" b="0" dirty="0">
                <a:solidFill>
                  <a:schemeClr val="tx1"/>
                </a:solidFill>
              </a:rPr>
              <a:t>baochch@bjut.edu.cn</a:t>
            </a:r>
            <a:endParaRPr lang="en-US" altLang="zh-CN" b="0" dirty="0">
              <a:solidFill>
                <a:schemeClr val="tx1"/>
              </a:solidFill>
            </a:endParaRPr>
          </a:p>
          <a:p>
            <a:pPr>
              <a:spcBef>
                <a:spcPct val="0"/>
              </a:spcBef>
              <a:buClrTx/>
            </a:pPr>
            <a:endParaRPr lang="en-US" altLang="zh-CN" dirty="0">
              <a:solidFill>
                <a:schemeClr val="tx1"/>
              </a:solidFill>
            </a:endParaRPr>
          </a:p>
          <a:p>
            <a:pPr>
              <a:spcBef>
                <a:spcPct val="0"/>
              </a:spcBef>
              <a:buClrTx/>
            </a:pPr>
            <a:r>
              <a:rPr lang="en-US" altLang="zh-CN" sz="2400" i="1" dirty="0">
                <a:solidFill>
                  <a:schemeClr val="tx1"/>
                </a:solidFill>
              </a:rPr>
              <a:t>Beijing University of Technology</a:t>
            </a:r>
            <a:endParaRPr lang="en-US" altLang="zh-CN" sz="2400" i="1" dirty="0">
              <a:solidFill>
                <a:schemeClr val="tx1"/>
              </a:solidFill>
            </a:endParaRPr>
          </a:p>
          <a:p>
            <a:endParaRPr lang="zh-CN" altLang="en-US" dirty="0"/>
          </a:p>
        </p:txBody>
      </p:sp>
      <p:sp>
        <p:nvSpPr>
          <p:cNvPr id="4" name="标题 3"/>
          <p:cNvSpPr>
            <a:spLocks noGrp="1"/>
          </p:cNvSpPr>
          <p:nvPr>
            <p:ph type="ctrTitle"/>
          </p:nvPr>
        </p:nvSpPr>
        <p:spPr/>
        <p:txBody>
          <a:bodyPr/>
          <a:lstStyle/>
          <a:p>
            <a:r>
              <a:rPr lang="en-US" altLang="zh-CN" sz="1800" dirty="0">
                <a:latin typeface="Times New Roman" panose="02020603050405020304" pitchFamily="18" charset="0"/>
                <a:cs typeface="Times New Roman" panose="02020603050405020304" pitchFamily="18" charset="0"/>
              </a:rPr>
              <a:t>DNN-based Multi-Channel Speech Coding Employing Sound Localization</a:t>
            </a:r>
            <a:endParaRPr lang="en-US" altLang="zh-CN" sz="18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sz="2800" dirty="0">
                <a:solidFill>
                  <a:srgbClr val="FFFFFF"/>
                </a:solidFill>
                <a:latin typeface="Times New Roman" panose="02020603050405020304" pitchFamily="18" charset="0"/>
                <a:ea typeface="宋体" panose="02010600030101010101" pitchFamily="2" charset="-122"/>
              </a:rPr>
              <a:t>Experiments</a:t>
            </a:r>
            <a:endParaRPr lang="zh-CN" altLang="en-US" sz="2100" dirty="0">
              <a:latin typeface="宋体" panose="02010600030101010101" pitchFamily="2" charset="-122"/>
              <a:ea typeface="宋体" panose="02010600030101010101" pitchFamily="2" charset="-122"/>
            </a:endParaRPr>
          </a:p>
        </p:txBody>
      </p:sp>
      <p:sp>
        <p:nvSpPr>
          <p:cNvPr id="3" name="内容占位符 2"/>
          <p:cNvSpPr>
            <a:spLocks noGrp="1"/>
          </p:cNvSpPr>
          <p:nvPr>
            <p:ph idx="1"/>
          </p:nvPr>
        </p:nvSpPr>
        <p:spPr>
          <a:xfrm>
            <a:off x="419100" y="1219200"/>
            <a:ext cx="8229600" cy="5029200"/>
          </a:xfrm>
        </p:spPr>
        <p:txBody>
          <a:bodyPr/>
          <a:lstStyle/>
          <a:p>
            <a:r>
              <a:rPr lang="en-US" altLang="zh-CN" sz="2000" dirty="0">
                <a:solidFill>
                  <a:schemeClr val="tx1">
                    <a:lumMod val="50000"/>
                  </a:schemeClr>
                </a:solidFill>
                <a:latin typeface="Times New Roman" panose="02020603050405020304" pitchFamily="18" charset="0"/>
                <a:ea typeface="黑体" panose="02010609060101010101" pitchFamily="49" charset="-122"/>
                <a:cs typeface="Times New Roman" panose="02020603050405020304" pitchFamily="18" charset="0"/>
              </a:rPr>
              <a:t>A</a:t>
            </a:r>
            <a:r>
              <a:rPr lang="en-US" altLang="zh-CN" sz="2000" dirty="0" smtClean="0">
                <a:solidFill>
                  <a:schemeClr val="tx1">
                    <a:lumMod val="50000"/>
                  </a:schemeClr>
                </a:solidFill>
                <a:latin typeface="Times New Roman" panose="02020603050405020304" pitchFamily="18" charset="0"/>
                <a:ea typeface="黑体" panose="02010609060101010101" pitchFamily="49" charset="-122"/>
                <a:cs typeface="Times New Roman" panose="02020603050405020304" pitchFamily="18" charset="0"/>
              </a:rPr>
              <a:t>coustic </a:t>
            </a:r>
            <a:r>
              <a:rPr lang="en-US" altLang="zh-CN" sz="2000" dirty="0">
                <a:solidFill>
                  <a:schemeClr val="tx1">
                    <a:lumMod val="50000"/>
                  </a:schemeClr>
                </a:solidFill>
                <a:latin typeface="Times New Roman" panose="02020603050405020304" pitchFamily="18" charset="0"/>
                <a:ea typeface="黑体" panose="02010609060101010101" pitchFamily="49" charset="-122"/>
                <a:cs typeface="Times New Roman" panose="02020603050405020304" pitchFamily="18" charset="0"/>
              </a:rPr>
              <a:t>environment </a:t>
            </a:r>
            <a:endParaRPr lang="en-US" altLang="zh-CN" sz="2000" dirty="0" smtClean="0">
              <a:solidFill>
                <a:schemeClr val="tx1">
                  <a:lumMod val="50000"/>
                </a:schemeClr>
              </a:solidFill>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1500" dirty="0" smtClean="0">
              <a:solidFill>
                <a:schemeClr val="tx1">
                  <a:lumMod val="50000"/>
                </a:schemeClr>
              </a:solidFill>
              <a:latin typeface="黑体" panose="02010609060101010101" pitchFamily="49" charset="-122"/>
              <a:ea typeface="黑体" panose="02010609060101010101" pitchFamily="49" charset="-122"/>
              <a:cs typeface="Times New Roman" panose="02020603050405020304" pitchFamily="18" charset="0"/>
            </a:endParaRPr>
          </a:p>
          <a:p>
            <a:pPr lvl="1"/>
            <a:r>
              <a:rPr lang="en-US" altLang="zh-CN" sz="1400" dirty="0" smtClean="0">
                <a:latin typeface="Times New Roman" panose="02020603050405020304" pitchFamily="18" charset="0"/>
                <a:ea typeface="黑体" panose="02010609060101010101" pitchFamily="49" charset="-122"/>
                <a:cs typeface="Times New Roman" panose="02020603050405020304" pitchFamily="18" charset="0"/>
              </a:rPr>
              <a:t>Conference  Room: 4m </a:t>
            </a:r>
            <a:r>
              <a:rPr lang="en-US" altLang="zh-CN" sz="1400" dirty="0">
                <a:latin typeface="Times New Roman" panose="02020603050405020304" pitchFamily="18" charset="0"/>
                <a:ea typeface="黑体" panose="02010609060101010101" pitchFamily="49" charset="-122"/>
                <a:cs typeface="Times New Roman" panose="02020603050405020304" pitchFamily="18" charset="0"/>
              </a:rPr>
              <a:t>x 3m x 3m</a:t>
            </a:r>
            <a:endParaRPr lang="en-US" altLang="zh-CN" sz="1400" dirty="0">
              <a:latin typeface="Times New Roman" panose="02020603050405020304" pitchFamily="18" charset="0"/>
              <a:ea typeface="黑体" panose="02010609060101010101" pitchFamily="49" charset="-122"/>
              <a:cs typeface="Times New Roman" panose="02020603050405020304" pitchFamily="18" charset="0"/>
            </a:endParaRPr>
          </a:p>
          <a:p>
            <a:pPr lvl="1"/>
            <a:endParaRPr lang="en-US" altLang="zh-CN" sz="1400" b="1" dirty="0">
              <a:latin typeface="黑体" panose="02010609060101010101" pitchFamily="49" charset="-122"/>
              <a:ea typeface="黑体" panose="02010609060101010101" pitchFamily="49" charset="-122"/>
              <a:cs typeface="Times New Roman" panose="02020603050405020304" pitchFamily="18" charset="0"/>
            </a:endParaRPr>
          </a:p>
          <a:p>
            <a:pPr lvl="1"/>
            <a:r>
              <a:rPr lang="en-US" altLang="zh-CN" sz="1400" dirty="0">
                <a:latin typeface="Times New Roman" panose="02020603050405020304" pitchFamily="18" charset="0"/>
                <a:ea typeface="黑体" panose="02010609060101010101" pitchFamily="49" charset="-122"/>
                <a:cs typeface="Times New Roman" panose="02020603050405020304" pitchFamily="18" charset="0"/>
              </a:rPr>
              <a:t>Speech </a:t>
            </a:r>
            <a:r>
              <a:rPr lang="en-US" altLang="zh-CN" sz="1400" dirty="0" smtClean="0">
                <a:latin typeface="Times New Roman" panose="02020603050405020304" pitchFamily="18" charset="0"/>
                <a:ea typeface="黑体" panose="02010609060101010101" pitchFamily="49" charset="-122"/>
                <a:cs typeface="Times New Roman" panose="02020603050405020304" pitchFamily="18" charset="0"/>
              </a:rPr>
              <a:t>database</a:t>
            </a:r>
            <a:r>
              <a:rPr lang="en-US" altLang="zh-CN" sz="14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1400" dirty="0" smtClean="0">
                <a:latin typeface="Times New Roman" panose="02020603050405020304" pitchFamily="18" charset="0"/>
                <a:ea typeface="黑体" panose="02010609060101010101" pitchFamily="49" charset="-122"/>
                <a:cs typeface="Times New Roman" panose="02020603050405020304" pitchFamily="18" charset="0"/>
              </a:rPr>
              <a:t>TIMIT </a:t>
            </a:r>
            <a:r>
              <a:rPr lang="en-US" altLang="zh-CN" sz="1400" dirty="0" smtClean="0">
                <a:latin typeface="Times New Roman" panose="02020603050405020304" pitchFamily="18" charset="0"/>
                <a:cs typeface="Times New Roman" panose="02020603050405020304" pitchFamily="18" charset="0"/>
              </a:rPr>
              <a:t>corpus</a:t>
            </a:r>
            <a:endParaRPr lang="en-US" altLang="zh-CN" sz="1400" dirty="0" smtClean="0">
              <a:latin typeface="Times New Roman" panose="02020603050405020304" pitchFamily="18" charset="0"/>
              <a:cs typeface="Times New Roman" panose="02020603050405020304" pitchFamily="18" charset="0"/>
            </a:endParaRPr>
          </a:p>
          <a:p>
            <a:pPr lvl="1"/>
            <a:endParaRPr lang="en-US" altLang="zh-CN" sz="1400" dirty="0">
              <a:latin typeface="Times New Roman" panose="02020603050405020304" pitchFamily="18" charset="0"/>
              <a:ea typeface="黑体" panose="02010609060101010101" pitchFamily="49" charset="-122"/>
              <a:cs typeface="Times New Roman" panose="02020603050405020304" pitchFamily="18" charset="0"/>
            </a:endParaRPr>
          </a:p>
          <a:p>
            <a:pPr lvl="1"/>
            <a:r>
              <a:rPr lang="en-US" altLang="zh-CN" sz="1400" dirty="0" smtClean="0">
                <a:latin typeface="Times New Roman" panose="02020603050405020304" pitchFamily="18" charset="0"/>
                <a:ea typeface="黑体" panose="02010609060101010101" pitchFamily="49" charset="-122"/>
                <a:cs typeface="Times New Roman" panose="02020603050405020304" pitchFamily="18" charset="0"/>
              </a:rPr>
              <a:t>Sampling rate: 16 kHz</a:t>
            </a:r>
            <a:endParaRPr lang="en-US" altLang="zh-CN" sz="1400" dirty="0">
              <a:latin typeface="Times New Roman" panose="02020603050405020304" pitchFamily="18" charset="0"/>
              <a:ea typeface="黑体" panose="02010609060101010101" pitchFamily="49" charset="-122"/>
              <a:cs typeface="Times New Roman" panose="02020603050405020304" pitchFamily="18" charset="0"/>
            </a:endParaRPr>
          </a:p>
          <a:p>
            <a:pPr lvl="1"/>
            <a:endParaRPr lang="en-US" altLang="zh-CN" sz="1400" b="1" dirty="0">
              <a:latin typeface="黑体" panose="02010609060101010101" pitchFamily="49" charset="-122"/>
              <a:ea typeface="黑体" panose="02010609060101010101" pitchFamily="49" charset="-122"/>
              <a:cs typeface="Times New Roman" panose="02020603050405020304" pitchFamily="18" charset="0"/>
            </a:endParaRPr>
          </a:p>
          <a:p>
            <a:pPr lvl="1"/>
            <a:r>
              <a:rPr lang="en-US" altLang="zh-CN" sz="1400" dirty="0">
                <a:latin typeface="Times New Roman" panose="02020603050405020304" pitchFamily="18" charset="0"/>
                <a:ea typeface="黑体" panose="02010609060101010101" pitchFamily="49" charset="-122"/>
                <a:cs typeface="Times New Roman" panose="02020603050405020304" pitchFamily="18" charset="0"/>
              </a:rPr>
              <a:t>Single source, 20 sound source locations</a:t>
            </a:r>
            <a:endParaRPr lang="en-US" altLang="zh-CN" sz="1400" dirty="0">
              <a:latin typeface="Times New Roman" panose="02020603050405020304" pitchFamily="18" charset="0"/>
              <a:ea typeface="黑体" panose="02010609060101010101" pitchFamily="49" charset="-122"/>
              <a:cs typeface="Times New Roman" panose="02020603050405020304" pitchFamily="18" charset="0"/>
            </a:endParaRPr>
          </a:p>
          <a:p>
            <a:pPr lvl="1"/>
            <a:endParaRPr lang="en-US" altLang="zh-CN" sz="1400" b="1" dirty="0">
              <a:latin typeface="黑体" panose="02010609060101010101" pitchFamily="49" charset="-122"/>
              <a:ea typeface="黑体" panose="02010609060101010101" pitchFamily="49" charset="-122"/>
              <a:cs typeface="Times New Roman" panose="02020603050405020304" pitchFamily="18" charset="0"/>
            </a:endParaRPr>
          </a:p>
          <a:p>
            <a:pPr lvl="1"/>
            <a:r>
              <a:rPr lang="en-US" altLang="zh-CN" sz="1400" dirty="0">
                <a:latin typeface="Times New Roman" panose="02020603050405020304" pitchFamily="18" charset="0"/>
                <a:ea typeface="黑体" panose="02010609060101010101" pitchFamily="49" charset="-122"/>
                <a:cs typeface="Times New Roman" panose="02020603050405020304" pitchFamily="18" charset="0"/>
              </a:rPr>
              <a:t>U</a:t>
            </a:r>
            <a:r>
              <a:rPr lang="en-US" altLang="zh-CN" sz="1400" dirty="0" smtClean="0">
                <a:latin typeface="Times New Roman" panose="02020603050405020304" pitchFamily="18" charset="0"/>
                <a:ea typeface="黑体" panose="02010609060101010101" pitchFamily="49" charset="-122"/>
                <a:cs typeface="Times New Roman" panose="02020603050405020304" pitchFamily="18" charset="0"/>
              </a:rPr>
              <a:t>niform </a:t>
            </a:r>
            <a:r>
              <a:rPr lang="en-US" altLang="zh-CN" sz="1400" dirty="0">
                <a:latin typeface="Times New Roman" panose="02020603050405020304" pitchFamily="18" charset="0"/>
                <a:ea typeface="黑体" panose="02010609060101010101" pitchFamily="49" charset="-122"/>
                <a:cs typeface="Times New Roman" panose="02020603050405020304" pitchFamily="18" charset="0"/>
              </a:rPr>
              <a:t>linear microphone </a:t>
            </a:r>
            <a:r>
              <a:rPr lang="en-US" altLang="zh-CN" sz="1400" dirty="0" smtClean="0">
                <a:latin typeface="Times New Roman" panose="02020603050405020304" pitchFamily="18" charset="0"/>
                <a:ea typeface="黑体" panose="02010609060101010101" pitchFamily="49" charset="-122"/>
                <a:cs typeface="Times New Roman" panose="02020603050405020304" pitchFamily="18" charset="0"/>
              </a:rPr>
              <a:t>array (8-channel)</a:t>
            </a:r>
            <a:endParaRPr lang="en-US" altLang="zh-CN" sz="1400" dirty="0" smtClean="0">
              <a:latin typeface="Times New Roman" panose="02020603050405020304" pitchFamily="18" charset="0"/>
              <a:ea typeface="黑体" panose="02010609060101010101" pitchFamily="49" charset="-122"/>
              <a:cs typeface="Times New Roman" panose="02020603050405020304" pitchFamily="18" charset="0"/>
            </a:endParaRPr>
          </a:p>
          <a:p>
            <a:pPr lvl="1"/>
            <a:endParaRPr lang="en-US" altLang="zh-CN" sz="1400" dirty="0">
              <a:latin typeface="Times New Roman" panose="02020603050405020304" pitchFamily="18" charset="0"/>
              <a:ea typeface="黑体" panose="02010609060101010101" pitchFamily="49" charset="-122"/>
              <a:cs typeface="Times New Roman" panose="02020603050405020304" pitchFamily="18" charset="0"/>
            </a:endParaRPr>
          </a:p>
          <a:p>
            <a:pPr lvl="1"/>
            <a:r>
              <a:rPr lang="en-US" altLang="zh-CN" sz="1400" dirty="0" smtClean="0">
                <a:latin typeface="Times New Roman" panose="02020603050405020304" pitchFamily="18" charset="0"/>
                <a:ea typeface="黑体" panose="02010609060101010101" pitchFamily="49" charset="-122"/>
                <a:cs typeface="Times New Roman" panose="02020603050405020304" pitchFamily="18" charset="0"/>
              </a:rPr>
              <a:t>microphone </a:t>
            </a:r>
            <a:r>
              <a:rPr lang="en-US" altLang="zh-CN" sz="1400" dirty="0">
                <a:latin typeface="Times New Roman" panose="02020603050405020304" pitchFamily="18" charset="0"/>
                <a:ea typeface="黑体" panose="02010609060101010101" pitchFamily="49" charset="-122"/>
                <a:cs typeface="Times New Roman" panose="02020603050405020304" pitchFamily="18" charset="0"/>
              </a:rPr>
              <a:t>spacing: 0.04m</a:t>
            </a:r>
            <a:endParaRPr lang="en-US" altLang="zh-CN" sz="1400" dirty="0">
              <a:latin typeface="Times New Roman" panose="02020603050405020304" pitchFamily="18" charset="0"/>
              <a:ea typeface="黑体" panose="02010609060101010101" pitchFamily="49" charset="-122"/>
              <a:cs typeface="Times New Roman" panose="02020603050405020304" pitchFamily="18" charset="0"/>
            </a:endParaRPr>
          </a:p>
          <a:p>
            <a:pPr lvl="1"/>
            <a:endParaRPr lang="en-US" altLang="zh-CN" sz="1400" b="1" dirty="0">
              <a:latin typeface="黑体" panose="02010609060101010101" pitchFamily="49" charset="-122"/>
              <a:ea typeface="黑体" panose="02010609060101010101" pitchFamily="49" charset="-122"/>
              <a:cs typeface="Times New Roman" panose="02020603050405020304" pitchFamily="18" charset="0"/>
            </a:endParaRPr>
          </a:p>
          <a:p>
            <a:pPr lvl="1"/>
            <a:r>
              <a:rPr lang="zh-CN" altLang="en-US" sz="1400" dirty="0" smtClean="0">
                <a:latin typeface="Times New Roman" panose="02020603050405020304" pitchFamily="18" charset="0"/>
                <a:ea typeface="黑体" panose="02010609060101010101" pitchFamily="49" charset="-122"/>
                <a:cs typeface="Times New Roman" panose="02020603050405020304" pitchFamily="18" charset="0"/>
              </a:rPr>
              <a:t>RT60：</a:t>
            </a:r>
            <a:r>
              <a:rPr lang="en-US" altLang="zh-CN" sz="1400" dirty="0" smtClean="0">
                <a:latin typeface="Times New Roman" panose="02020603050405020304" pitchFamily="18" charset="0"/>
                <a:ea typeface="黑体" panose="02010609060101010101" pitchFamily="49" charset="-122"/>
                <a:cs typeface="Times New Roman" panose="02020603050405020304" pitchFamily="18" charset="0"/>
              </a:rPr>
              <a:t>0ms, 200ms</a:t>
            </a:r>
            <a:endParaRPr lang="en-US" altLang="zh-CN" sz="1400" dirty="0" smtClean="0">
              <a:latin typeface="Times New Roman" panose="02020603050405020304" pitchFamily="18" charset="0"/>
              <a:ea typeface="黑体" panose="02010609060101010101" pitchFamily="49" charset="-122"/>
              <a:cs typeface="Times New Roman" panose="02020603050405020304" pitchFamily="18" charset="0"/>
            </a:endParaRPr>
          </a:p>
          <a:p>
            <a:pPr lvl="1"/>
            <a:endParaRPr lang="en-US" altLang="zh-CN" sz="1400" dirty="0">
              <a:solidFill>
                <a:schemeClr val="tx1">
                  <a:lumMod val="50000"/>
                </a:schemeClr>
              </a:solidFill>
              <a:latin typeface="Times New Roman" panose="02020603050405020304" pitchFamily="18" charset="0"/>
              <a:ea typeface="黑体" panose="02010609060101010101" pitchFamily="49" charset="-122"/>
              <a:cs typeface="Times New Roman" panose="02020603050405020304" pitchFamily="18" charset="0"/>
            </a:endParaRPr>
          </a:p>
          <a:p>
            <a:pPr lvl="1"/>
            <a:endParaRPr lang="en-US" altLang="zh-CN" sz="1400" dirty="0">
              <a:solidFill>
                <a:schemeClr val="tx1">
                  <a:lumMod val="50000"/>
                </a:schemeClr>
              </a:solidFill>
              <a:latin typeface="Times New Roman" panose="02020603050405020304" pitchFamily="18" charset="0"/>
              <a:ea typeface="黑体" panose="02010609060101010101" pitchFamily="49" charset="-122"/>
              <a:cs typeface="Times New Roman" panose="02020603050405020304" pitchFamily="18" charset="0"/>
            </a:endParaRPr>
          </a:p>
          <a:p>
            <a:pPr lvl="1"/>
            <a:endParaRPr lang="en-US" altLang="zh-CN" sz="1400" b="1" dirty="0">
              <a:solidFill>
                <a:schemeClr val="tx1">
                  <a:lumMod val="50000"/>
                </a:schemeClr>
              </a:solidFill>
              <a:latin typeface="黑体" panose="02010609060101010101" pitchFamily="49" charset="-122"/>
              <a:ea typeface="黑体" panose="02010609060101010101" pitchFamily="49" charset="-122"/>
              <a:cs typeface="Times New Roman" panose="02020603050405020304" pitchFamily="18" charset="0"/>
            </a:endParaRPr>
          </a:p>
          <a:p>
            <a:pPr lvl="1"/>
            <a:endParaRPr lang="en-US" altLang="zh-CN" sz="1400" b="1" dirty="0">
              <a:solidFill>
                <a:schemeClr val="tx1">
                  <a:lumMod val="50000"/>
                </a:schemeClr>
              </a:solidFill>
              <a:latin typeface="黑体" panose="02010609060101010101" pitchFamily="49" charset="-122"/>
              <a:ea typeface="黑体" panose="02010609060101010101" pitchFamily="49" charset="-122"/>
              <a:cs typeface="Times New Roman" panose="02020603050405020304" pitchFamily="18" charset="0"/>
            </a:endParaRPr>
          </a:p>
        </p:txBody>
      </p:sp>
      <p:graphicFrame>
        <p:nvGraphicFramePr>
          <p:cNvPr id="5" name="对象 4"/>
          <p:cNvGraphicFramePr>
            <a:graphicFrameLocks noChangeAspect="1"/>
          </p:cNvGraphicFramePr>
          <p:nvPr/>
        </p:nvGraphicFramePr>
        <p:xfrm>
          <a:off x="4800600" y="1905000"/>
          <a:ext cx="3616920" cy="2794000"/>
        </p:xfrm>
        <a:graphic>
          <a:graphicData uri="http://schemas.openxmlformats.org/presentationml/2006/ole">
            <mc:AlternateContent xmlns:mc="http://schemas.openxmlformats.org/markup-compatibility/2006">
              <mc:Choice xmlns:v="urn:schemas-microsoft-com:vml" Requires="v">
                <p:oleObj spid="_x0000_s18457" name="Visio" r:id="rId1" imgW="13187680" imgH="10187305" progId="Visio.Drawing.15">
                  <p:embed/>
                </p:oleObj>
              </mc:Choice>
              <mc:Fallback>
                <p:oleObj name="Visio" r:id="rId1" imgW="13187680" imgH="10187305" progId="Visio.Drawing.15">
                  <p:embed/>
                  <p:pic>
                    <p:nvPicPr>
                      <p:cNvPr id="0" name="图片 18456"/>
                      <p:cNvPicPr/>
                      <p:nvPr/>
                    </p:nvPicPr>
                    <p:blipFill>
                      <a:blip r:embed="rId2"/>
                      <a:stretch>
                        <a:fillRect/>
                      </a:stretch>
                    </p:blipFill>
                    <p:spPr>
                      <a:xfrm>
                        <a:off x="4800600" y="1905000"/>
                        <a:ext cx="3616920" cy="2794000"/>
                      </a:xfrm>
                      <a:prstGeom prst="rect">
                        <a:avLst/>
                      </a:prstGeom>
                    </p:spPr>
                  </p:pic>
                </p:oleObj>
              </mc:Fallback>
            </mc:AlternateContent>
          </a:graphicData>
        </a:graphic>
      </p:graphicFrame>
      <p:sp>
        <p:nvSpPr>
          <p:cNvPr id="6" name="文本框 5"/>
          <p:cNvSpPr txBox="1">
            <a:spLocks noChangeArrowheads="1"/>
          </p:cNvSpPr>
          <p:nvPr/>
        </p:nvSpPr>
        <p:spPr bwMode="auto">
          <a:xfrm>
            <a:off x="4892040" y="4806950"/>
            <a:ext cx="3441700" cy="2755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en-US" altLang="zh-CN" sz="1200" dirty="0">
                <a:latin typeface="Times New Roman" panose="02020603050405020304" pitchFamily="18" charset="0"/>
                <a:ea typeface="宋体" panose="02010600030101010101" pitchFamily="2" charset="-122"/>
              </a:rPr>
              <a:t> The acoustic scene of our experiment </a:t>
            </a:r>
            <a:r>
              <a:rPr lang="en-US" altLang="zh-CN" sz="1200" dirty="0" smtClean="0">
                <a:latin typeface="Times New Roman" panose="02020603050405020304" pitchFamily="18" charset="0"/>
                <a:ea typeface="宋体" panose="02010600030101010101" pitchFamily="2" charset="-122"/>
              </a:rPr>
              <a:t> </a:t>
            </a:r>
            <a:endParaRPr lang="zh-CN" altLang="en-US" sz="1200" dirty="0">
              <a:latin typeface="Times New Roman" panose="02020603050405020304" pitchFamily="18"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标题 1"/>
          <p:cNvSpPr>
            <a:spLocks noGrp="1" noChangeArrowheads="1"/>
          </p:cNvSpPr>
          <p:nvPr>
            <p:ph type="title"/>
          </p:nvPr>
        </p:nvSpPr>
        <p:spPr>
          <a:xfrm>
            <a:off x="0" y="547688"/>
            <a:ext cx="9144000" cy="563562"/>
          </a:xfrm>
        </p:spPr>
        <p:txBody>
          <a:bodyPr/>
          <a:lstStyle/>
          <a:p>
            <a:r>
              <a:rPr lang="en-US" altLang="zh-CN" sz="2800" dirty="0" smtClean="0">
                <a:latin typeface="Times New Roman" panose="02020603050405020304" pitchFamily="18" charset="0"/>
                <a:ea typeface="宋体" panose="02010600030101010101" pitchFamily="2" charset="-122"/>
              </a:rPr>
              <a:t>Experiments</a:t>
            </a:r>
            <a:endParaRPr lang="zh-CN" altLang="en-US" sz="2800" dirty="0" smtClean="0">
              <a:ea typeface="宋体" panose="02010600030101010101" pitchFamily="2" charset="-122"/>
            </a:endParaRPr>
          </a:p>
        </p:txBody>
      </p:sp>
      <p:sp>
        <p:nvSpPr>
          <p:cNvPr id="24579" name="Rectangle 3"/>
          <p:cNvSpPr>
            <a:spLocks noGrp="1"/>
          </p:cNvSpPr>
          <p:nvPr>
            <p:ph idx="1"/>
          </p:nvPr>
        </p:nvSpPr>
        <p:spPr>
          <a:xfrm>
            <a:off x="206375" y="1447800"/>
            <a:ext cx="8763000" cy="4876800"/>
          </a:xfrm>
        </p:spPr>
        <p:txBody>
          <a:bodyPr/>
          <a:lstStyle/>
          <a:p>
            <a:pPr algn="just">
              <a:lnSpc>
                <a:spcPct val="80000"/>
              </a:lnSpc>
              <a:defRPr/>
            </a:pPr>
            <a:r>
              <a:rPr lang="en-US" sz="2000">
                <a:latin typeface="Times New Roman" panose="02020603050405020304" pitchFamily="18" charset="0"/>
                <a:ea typeface="宋体" panose="02010600030101010101" pitchFamily="2" charset="-122"/>
                <a:cs typeface="Times New Roman" panose="02020603050405020304" pitchFamily="18" charset="0"/>
                <a:sym typeface="+mn-ea"/>
              </a:rPr>
              <a:t>Bit rate comparison with R</a:t>
            </a:r>
            <a:r>
              <a:rPr lang="en-US" sz="2000">
                <a:latin typeface="Times New Roman" panose="02020603050405020304" pitchFamily="18" charset="0"/>
                <a:cs typeface="Times New Roman" panose="02020603050405020304" pitchFamily="18" charset="0"/>
                <a:sym typeface="+mn-ea"/>
              </a:rPr>
              <a:t>eference method</a:t>
            </a:r>
            <a:endParaRPr lang="en-US" altLang="zh-CN" sz="2000" noProof="1" smtClean="0">
              <a:latin typeface="Times New Roman" panose="02020603050405020304" pitchFamily="18" charset="0"/>
              <a:ea typeface="宋体" panose="02010600030101010101" pitchFamily="2" charset="-122"/>
            </a:endParaRPr>
          </a:p>
          <a:p>
            <a:pPr algn="just">
              <a:lnSpc>
                <a:spcPct val="80000"/>
              </a:lnSpc>
              <a:defRPr/>
            </a:pPr>
            <a:endParaRPr lang="en-US" altLang="zh-CN" sz="2000" b="0" noProof="1" smtClean="0">
              <a:latin typeface="Times New Roman" panose="02020603050405020304" pitchFamily="18" charset="0"/>
              <a:ea typeface="宋体" panose="02010600030101010101" pitchFamily="2" charset="-122"/>
            </a:endParaRPr>
          </a:p>
          <a:p>
            <a:pPr lvl="1" algn="just">
              <a:lnSpc>
                <a:spcPct val="80000"/>
              </a:lnSpc>
              <a:defRPr/>
            </a:pPr>
            <a:r>
              <a:rPr lang="en-US" altLang="zh-CN" sz="1800" b="0" noProof="1">
                <a:latin typeface="Times New Roman" panose="02020603050405020304" pitchFamily="18" charset="0"/>
                <a:ea typeface="宋体" panose="02010600030101010101" pitchFamily="2" charset="-122"/>
              </a:rPr>
              <a:t>The method of encoding the multi-channel speech in each channel </a:t>
            </a:r>
            <a:endParaRPr lang="en-US" altLang="zh-CN" sz="1800" b="0" noProof="1">
              <a:latin typeface="Times New Roman" panose="02020603050405020304" pitchFamily="18" charset="0"/>
              <a:ea typeface="宋体" panose="02010600030101010101" pitchFamily="2" charset="-122"/>
            </a:endParaRPr>
          </a:p>
          <a:p>
            <a:pPr marL="457200" lvl="1" indent="0" algn="just">
              <a:lnSpc>
                <a:spcPct val="80000"/>
              </a:lnSpc>
              <a:buNone/>
              <a:defRPr/>
            </a:pPr>
            <a:r>
              <a:rPr lang="en-US" altLang="zh-CN" sz="1800" b="0" noProof="1">
                <a:latin typeface="Times New Roman" panose="02020603050405020304" pitchFamily="18" charset="0"/>
                <a:ea typeface="宋体" panose="02010600030101010101" pitchFamily="2" charset="-122"/>
              </a:rPr>
              <a:t>     individually (Ref.A)</a:t>
            </a:r>
            <a:endParaRPr lang="en-US" altLang="zh-CN" sz="1800" b="0" noProof="1">
              <a:latin typeface="Times New Roman" panose="02020603050405020304" pitchFamily="18" charset="0"/>
              <a:ea typeface="宋体" panose="02010600030101010101" pitchFamily="2" charset="-122"/>
            </a:endParaRPr>
          </a:p>
          <a:p>
            <a:pPr lvl="1" algn="just">
              <a:lnSpc>
                <a:spcPct val="80000"/>
              </a:lnSpc>
              <a:defRPr/>
            </a:pPr>
            <a:endParaRPr lang="en-US" altLang="zh-CN" sz="1800" b="0" noProof="1">
              <a:latin typeface="Times New Roman" panose="02020603050405020304" pitchFamily="18" charset="0"/>
              <a:ea typeface="宋体" panose="02010600030101010101" pitchFamily="2" charset="-122"/>
            </a:endParaRPr>
          </a:p>
          <a:p>
            <a:pPr marL="1200150" lvl="2" indent="-285750" algn="just">
              <a:lnSpc>
                <a:spcPct val="80000"/>
              </a:lnSpc>
              <a:buFont typeface="Wingdings" panose="05000000000000000000" charset="0"/>
              <a:buChar char="§"/>
              <a:defRPr/>
            </a:pPr>
            <a:r>
              <a:rPr lang="en-US" altLang="zh-CN" sz="1800" b="0" noProof="1">
                <a:solidFill>
                  <a:schemeClr val="tx1"/>
                </a:solidFill>
                <a:latin typeface="Times New Roman" panose="02020603050405020304" pitchFamily="18" charset="0"/>
                <a:ea typeface="宋体" panose="02010600030101010101" pitchFamily="2" charset="-122"/>
              </a:rPr>
              <a:t> </a:t>
            </a:r>
            <a:r>
              <a:rPr lang="en-US" altLang="zh-CN" sz="1400" b="0" noProof="1">
                <a:solidFill>
                  <a:schemeClr val="tx1"/>
                </a:solidFill>
                <a:latin typeface="Times New Roman" panose="02020603050405020304" pitchFamily="18" charset="0"/>
                <a:ea typeface="宋体" panose="02010600030101010101" pitchFamily="2" charset="-122"/>
              </a:rPr>
              <a:t>Bitetates = 34.2 kb/s × 8 (channels) = 273.6 kb/s</a:t>
            </a:r>
            <a:endParaRPr lang="en-US" altLang="zh-CN" sz="1400" b="0" noProof="1">
              <a:solidFill>
                <a:schemeClr val="tx1"/>
              </a:solidFill>
              <a:latin typeface="Times New Roman" panose="02020603050405020304" pitchFamily="18" charset="0"/>
              <a:ea typeface="宋体" panose="02010600030101010101" pitchFamily="2" charset="-122"/>
            </a:endParaRPr>
          </a:p>
          <a:p>
            <a:pPr algn="just">
              <a:lnSpc>
                <a:spcPct val="80000"/>
              </a:lnSpc>
              <a:defRPr/>
            </a:pPr>
            <a:endParaRPr lang="en-US" altLang="zh-CN" sz="1400" b="0" noProof="1" smtClean="0">
              <a:latin typeface="Times New Roman" panose="02020603050405020304" pitchFamily="18" charset="0"/>
              <a:ea typeface="宋体" panose="02010600030101010101" pitchFamily="2" charset="-122"/>
            </a:endParaRPr>
          </a:p>
          <a:p>
            <a:pPr lvl="1" algn="just">
              <a:lnSpc>
                <a:spcPct val="80000"/>
              </a:lnSpc>
              <a:defRPr/>
            </a:pPr>
            <a:r>
              <a:rPr lang="en-US" altLang="zh-CN" sz="1800" b="0" noProof="1">
                <a:latin typeface="Times New Roman" panose="02020603050405020304" pitchFamily="18" charset="0"/>
                <a:ea typeface="宋体" panose="02010600030101010101" pitchFamily="2" charset="-122"/>
              </a:rPr>
              <a:t>Multi-channel speech coding based on the tree structures of TTO Encoding Block and OTT Decoding Block (Ref.B)</a:t>
            </a:r>
            <a:endParaRPr lang="en-US" altLang="zh-CN" sz="1800" b="0" noProof="1">
              <a:latin typeface="Times New Roman" panose="02020603050405020304" pitchFamily="18" charset="0"/>
              <a:ea typeface="宋体" panose="02010600030101010101" pitchFamily="2" charset="-122"/>
            </a:endParaRPr>
          </a:p>
          <a:p>
            <a:pPr marL="1200150" lvl="2" indent="-285750" algn="just">
              <a:lnSpc>
                <a:spcPct val="80000"/>
              </a:lnSpc>
              <a:buFont typeface="Wingdings" panose="05000000000000000000" charset="0"/>
              <a:buChar char="§"/>
              <a:defRPr/>
            </a:pPr>
            <a:endParaRPr lang="en-US" altLang="zh-CN" sz="1800" b="0" noProof="1">
              <a:solidFill>
                <a:schemeClr val="tx1"/>
              </a:solidFill>
              <a:latin typeface="Times New Roman" panose="02020603050405020304" pitchFamily="18" charset="0"/>
              <a:ea typeface="宋体" panose="02010600030101010101" pitchFamily="2" charset="-122"/>
            </a:endParaRPr>
          </a:p>
          <a:p>
            <a:pPr marL="1200150" lvl="2" indent="-285750" algn="just">
              <a:lnSpc>
                <a:spcPct val="80000"/>
              </a:lnSpc>
              <a:buFont typeface="Wingdings" panose="05000000000000000000" charset="0"/>
              <a:buChar char="§"/>
              <a:defRPr/>
            </a:pPr>
            <a:r>
              <a:rPr lang="en-US" altLang="zh-CN" sz="1400" b="0" noProof="1">
                <a:solidFill>
                  <a:schemeClr val="tx1"/>
                </a:solidFill>
                <a:latin typeface="Times New Roman" panose="02020603050405020304" pitchFamily="18" charset="0"/>
                <a:ea typeface="宋体" panose="02010600030101010101" pitchFamily="2" charset="-122"/>
              </a:rPr>
              <a:t>Biterates = 34.2 kb/s × 2 (channels) + 32 bits (per ICTD per frame) × 6 (ICTDs per frame) × 50 frame/s + 32 bits (per ICC per frame) × 6 (ICCs per frame) × 50 frame/s = 87.6 kb/s</a:t>
            </a:r>
            <a:endParaRPr lang="en-US" altLang="zh-CN" sz="1400" b="0" noProof="1">
              <a:solidFill>
                <a:schemeClr val="tx1"/>
              </a:solidFill>
              <a:latin typeface="Times New Roman" panose="02020603050405020304" pitchFamily="18" charset="0"/>
              <a:ea typeface="宋体" panose="02010600030101010101" pitchFamily="2" charset="-122"/>
            </a:endParaRPr>
          </a:p>
          <a:p>
            <a:pPr marL="0" indent="0" algn="just">
              <a:lnSpc>
                <a:spcPct val="80000"/>
              </a:lnSpc>
              <a:buFont typeface="Wingdings" panose="05000000000000000000" pitchFamily="2" charset="2"/>
              <a:buNone/>
              <a:defRPr/>
            </a:pPr>
            <a:r>
              <a:rPr lang="en-US" altLang="zh-CN" sz="2000" b="0" noProof="1">
                <a:latin typeface="Times New Roman" panose="02020603050405020304" pitchFamily="18" charset="0"/>
                <a:ea typeface="宋体" panose="02010600030101010101" pitchFamily="2" charset="-122"/>
              </a:rPr>
              <a:t>        </a:t>
            </a:r>
            <a:endParaRPr lang="en-US" altLang="zh-CN" sz="2000" b="0" noProof="1">
              <a:latin typeface="Times New Roman" panose="02020603050405020304" pitchFamily="18" charset="0"/>
              <a:ea typeface="宋体" panose="02010600030101010101" pitchFamily="2" charset="-122"/>
            </a:endParaRPr>
          </a:p>
          <a:p>
            <a:pPr lvl="1" algn="just">
              <a:lnSpc>
                <a:spcPct val="80000"/>
              </a:lnSpc>
              <a:defRPr/>
            </a:pPr>
            <a:r>
              <a:rPr lang="en-US" altLang="zh-CN" sz="1800" noProof="1">
                <a:latin typeface="Times New Roman" panose="02020603050405020304" pitchFamily="18" charset="0"/>
                <a:ea typeface="宋体" panose="02010600030101010101" pitchFamily="2" charset="-122"/>
                <a:cs typeface="Times New Roman" panose="02020603050405020304" pitchFamily="18" charset="0"/>
              </a:rPr>
              <a:t>Proposed method</a:t>
            </a:r>
            <a:endParaRPr lang="en-US" altLang="zh-CN" sz="1800" noProof="1">
              <a:latin typeface="Times New Roman" panose="02020603050405020304" pitchFamily="18" charset="0"/>
              <a:ea typeface="宋体" panose="02010600030101010101" pitchFamily="2" charset="-122"/>
              <a:cs typeface="Times New Roman" panose="02020603050405020304" pitchFamily="18" charset="0"/>
            </a:endParaRPr>
          </a:p>
          <a:p>
            <a:pPr lvl="1" algn="just">
              <a:lnSpc>
                <a:spcPct val="80000"/>
              </a:lnSpc>
              <a:defRPr/>
            </a:pPr>
            <a:endParaRPr lang="en-US" altLang="zh-CN" sz="1800" b="0" noProof="1">
              <a:latin typeface="Times New Roman" panose="02020603050405020304" pitchFamily="18" charset="0"/>
              <a:ea typeface="宋体" panose="02010600030101010101" pitchFamily="2" charset="-122"/>
              <a:cs typeface="Times New Roman" panose="02020603050405020304" pitchFamily="18" charset="0"/>
            </a:endParaRPr>
          </a:p>
          <a:p>
            <a:pPr marL="1200150" lvl="2" indent="-285750" algn="just">
              <a:lnSpc>
                <a:spcPct val="80000"/>
              </a:lnSpc>
              <a:buFont typeface="Wingdings" panose="05000000000000000000" charset="0"/>
              <a:buChar char="§"/>
              <a:defRPr/>
            </a:pPr>
            <a:r>
              <a:rPr lang="en-US" altLang="zh-CN" sz="1400" b="0" noProof="1">
                <a:solidFill>
                  <a:schemeClr val="tx1"/>
                </a:solidFill>
                <a:latin typeface="Times New Roman" panose="02020603050405020304" pitchFamily="18" charset="0"/>
                <a:ea typeface="宋体" panose="02010600030101010101" pitchFamily="2" charset="-122"/>
                <a:cs typeface="Times New Roman" panose="02020603050405020304" pitchFamily="18" charset="0"/>
              </a:rPr>
              <a:t>Biterates = 34.2 kb/s × 2 (channels) + 16 bits (per TDOA per frame) × 6 (TDOAs per frame) × 50 frame/s = 73.2 kb/s</a:t>
            </a:r>
            <a:endParaRPr lang="en-US" altLang="zh-CN" sz="2400" b="0" noProof="1">
              <a:ea typeface="宋体" panose="02010600030101010101" pitchFamily="2" charset="-122"/>
            </a:endParaRPr>
          </a:p>
          <a:p>
            <a:pPr algn="just">
              <a:lnSpc>
                <a:spcPct val="80000"/>
              </a:lnSpc>
              <a:buFont typeface="Wingdings" panose="05000000000000000000" pitchFamily="2" charset="2"/>
              <a:buNone/>
              <a:defRPr/>
            </a:pPr>
            <a:endParaRPr lang="en-US" altLang="zh-CN" sz="2400" b="0" noProof="1">
              <a:ea typeface="宋体" panose="02010600030101010101" pitchFamily="2" charset="-122"/>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页脚占位符 3"/>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CN" smtClean="0"/>
              <a:t>http://www.bjut.edu.cn/sci/voice/index.htm</a:t>
            </a:r>
            <a:endParaRPr lang="en-US" altLang="zh-CN" smtClean="0"/>
          </a:p>
        </p:txBody>
      </p:sp>
      <p:sp>
        <p:nvSpPr>
          <p:cNvPr id="25602" name="Rectangle 2"/>
          <p:cNvSpPr>
            <a:spLocks noGrp="1" noChangeArrowheads="1"/>
          </p:cNvSpPr>
          <p:nvPr>
            <p:ph type="title"/>
          </p:nvPr>
        </p:nvSpPr>
        <p:spPr>
          <a:xfrm>
            <a:off x="0" y="547688"/>
            <a:ext cx="9144000" cy="563562"/>
          </a:xfrm>
        </p:spPr>
        <p:txBody>
          <a:bodyPr/>
          <a:lstStyle/>
          <a:p>
            <a:r>
              <a:rPr lang="en-US" altLang="zh-CN" sz="2800" smtClean="0">
                <a:latin typeface="Times New Roman" panose="02020603050405020304" pitchFamily="18" charset="0"/>
                <a:ea typeface="宋体" panose="02010600030101010101" pitchFamily="2" charset="-122"/>
              </a:rPr>
              <a:t>Experiments</a:t>
            </a:r>
            <a:endParaRPr lang="en-US" altLang="zh-CN" sz="2800" smtClean="0">
              <a:latin typeface="Times New Roman" panose="02020603050405020304" pitchFamily="18" charset="0"/>
              <a:ea typeface="宋体" panose="02010600030101010101" pitchFamily="2" charset="-122"/>
            </a:endParaRPr>
          </a:p>
        </p:txBody>
      </p:sp>
      <p:sp>
        <p:nvSpPr>
          <p:cNvPr id="25603" name="Rectangle 3"/>
          <p:cNvSpPr>
            <a:spLocks noGrp="1"/>
          </p:cNvSpPr>
          <p:nvPr>
            <p:ph idx="1"/>
          </p:nvPr>
        </p:nvSpPr>
        <p:spPr>
          <a:xfrm>
            <a:off x="206375" y="1219200"/>
            <a:ext cx="8763000" cy="4876800"/>
          </a:xfrm>
        </p:spPr>
        <p:txBody>
          <a:bodyPr/>
          <a:lstStyle/>
          <a:p>
            <a:pPr algn="just">
              <a:lnSpc>
                <a:spcPct val="80000"/>
              </a:lnSpc>
            </a:pPr>
            <a:endParaRPr lang="en-US" altLang="zh-CN" sz="2000" noProof="1">
              <a:latin typeface="Times New Roman" panose="02020603050405020304" pitchFamily="18" charset="0"/>
              <a:ea typeface="宋体" panose="02010600030101010101" pitchFamily="2" charset="-122"/>
            </a:endParaRPr>
          </a:p>
          <a:p>
            <a:pPr algn="just">
              <a:lnSpc>
                <a:spcPct val="80000"/>
              </a:lnSpc>
            </a:pPr>
            <a:r>
              <a:rPr lang="en-US" altLang="zh-CN" sz="2000" noProof="1">
                <a:latin typeface="Times New Roman" panose="02020603050405020304" pitchFamily="18" charset="0"/>
                <a:ea typeface="宋体" panose="02010600030101010101" pitchFamily="2" charset="-122"/>
              </a:rPr>
              <a:t>Expeimental Results</a:t>
            </a:r>
            <a:endParaRPr lang="en-US" altLang="zh-CN" sz="2000" noProof="1">
              <a:latin typeface="Times New Roman" panose="02020603050405020304" pitchFamily="18" charset="0"/>
              <a:ea typeface="宋体" panose="02010600030101010101" pitchFamily="2" charset="-122"/>
            </a:endParaRPr>
          </a:p>
          <a:p>
            <a:pPr algn="just">
              <a:lnSpc>
                <a:spcPct val="80000"/>
              </a:lnSpc>
            </a:pPr>
            <a:endParaRPr lang="en-US" altLang="zh-CN" sz="2000" noProof="1">
              <a:latin typeface="Times New Roman" panose="02020603050405020304" pitchFamily="18" charset="0"/>
              <a:ea typeface="宋体" panose="02010600030101010101" pitchFamily="2" charset="-122"/>
            </a:endParaRPr>
          </a:p>
          <a:p>
            <a:pPr lvl="1" algn="just">
              <a:lnSpc>
                <a:spcPct val="80000"/>
              </a:lnSpc>
            </a:pPr>
            <a:endParaRPr lang="en-US" altLang="zh-CN" sz="2000" noProof="1">
              <a:latin typeface="Times New Roman" panose="02020603050405020304" pitchFamily="18" charset="0"/>
              <a:ea typeface="宋体" panose="02010600030101010101" pitchFamily="2" charset="-122"/>
            </a:endParaRPr>
          </a:p>
          <a:p>
            <a:pPr lvl="1" algn="just">
              <a:lnSpc>
                <a:spcPct val="80000"/>
              </a:lnSpc>
            </a:pPr>
            <a:endParaRPr lang="en-US" altLang="zh-CN" sz="2000" noProof="1">
              <a:latin typeface="Times New Roman" panose="02020603050405020304" pitchFamily="18" charset="0"/>
              <a:ea typeface="宋体" panose="02010600030101010101" pitchFamily="2" charset="-122"/>
            </a:endParaRPr>
          </a:p>
          <a:p>
            <a:pPr algn="just">
              <a:lnSpc>
                <a:spcPct val="80000"/>
              </a:lnSpc>
            </a:pPr>
            <a:endParaRPr lang="en-US" altLang="zh-CN" sz="2000" noProof="1">
              <a:latin typeface="Times New Roman" panose="02020603050405020304" pitchFamily="18" charset="0"/>
              <a:ea typeface="宋体" panose="02010600030101010101" pitchFamily="2" charset="-122"/>
            </a:endParaRPr>
          </a:p>
          <a:p>
            <a:pPr algn="just">
              <a:lnSpc>
                <a:spcPct val="80000"/>
              </a:lnSpc>
            </a:pPr>
            <a:endParaRPr lang="en-US" altLang="zh-CN" sz="2000" b="0" noProof="1" smtClean="0">
              <a:latin typeface="Times New Roman" panose="02020603050405020304" pitchFamily="18" charset="0"/>
              <a:ea typeface="宋体" panose="02010600030101010101" pitchFamily="2" charset="-122"/>
            </a:endParaRPr>
          </a:p>
          <a:p>
            <a:pPr algn="just">
              <a:lnSpc>
                <a:spcPct val="80000"/>
              </a:lnSpc>
            </a:pPr>
            <a:endParaRPr lang="en-US" altLang="zh-CN" sz="2000" b="0" noProof="1" smtClean="0">
              <a:latin typeface="Times New Roman" panose="02020603050405020304" pitchFamily="18" charset="0"/>
              <a:ea typeface="宋体" panose="02010600030101010101" pitchFamily="2" charset="-122"/>
            </a:endParaRPr>
          </a:p>
          <a:p>
            <a:pPr algn="just">
              <a:lnSpc>
                <a:spcPct val="80000"/>
              </a:lnSpc>
            </a:pPr>
            <a:endParaRPr lang="en-US" altLang="zh-CN" sz="2000" b="0" noProof="1" smtClean="0">
              <a:latin typeface="Times New Roman" panose="02020603050405020304" pitchFamily="18" charset="0"/>
              <a:ea typeface="宋体" panose="02010600030101010101" pitchFamily="2" charset="-122"/>
            </a:endParaRPr>
          </a:p>
          <a:p>
            <a:pPr algn="just">
              <a:lnSpc>
                <a:spcPct val="80000"/>
              </a:lnSpc>
            </a:pPr>
            <a:endParaRPr lang="en-US" altLang="zh-CN" sz="2000" b="0" noProof="1" smtClean="0">
              <a:latin typeface="Times New Roman" panose="02020603050405020304" pitchFamily="18" charset="0"/>
              <a:ea typeface="宋体" panose="02010600030101010101" pitchFamily="2" charset="-122"/>
            </a:endParaRPr>
          </a:p>
          <a:p>
            <a:pPr algn="just">
              <a:lnSpc>
                <a:spcPct val="80000"/>
              </a:lnSpc>
            </a:pPr>
            <a:endParaRPr lang="en-US" altLang="zh-CN" sz="2000" b="0" noProof="1" smtClean="0">
              <a:latin typeface="Times New Roman" panose="02020603050405020304" pitchFamily="18" charset="0"/>
              <a:ea typeface="宋体" panose="02010600030101010101" pitchFamily="2" charset="-122"/>
            </a:endParaRPr>
          </a:p>
          <a:p>
            <a:pPr algn="just">
              <a:lnSpc>
                <a:spcPct val="80000"/>
              </a:lnSpc>
            </a:pPr>
            <a:endParaRPr lang="en-US" altLang="zh-CN" sz="2000" b="0" noProof="1" smtClean="0">
              <a:latin typeface="Times New Roman" panose="02020603050405020304" pitchFamily="18" charset="0"/>
              <a:ea typeface="宋体" panose="02010600030101010101" pitchFamily="2" charset="-122"/>
            </a:endParaRPr>
          </a:p>
          <a:p>
            <a:pPr algn="just">
              <a:lnSpc>
                <a:spcPct val="80000"/>
              </a:lnSpc>
            </a:pPr>
            <a:endParaRPr lang="en-US" altLang="zh-CN" sz="2000" b="0" noProof="1" smtClean="0">
              <a:latin typeface="Times New Roman" panose="02020603050405020304" pitchFamily="18" charset="0"/>
              <a:ea typeface="宋体" panose="02010600030101010101" pitchFamily="2" charset="-122"/>
            </a:endParaRPr>
          </a:p>
          <a:p>
            <a:pPr algn="just">
              <a:lnSpc>
                <a:spcPct val="80000"/>
              </a:lnSpc>
            </a:pPr>
            <a:endParaRPr lang="en-US" altLang="zh-CN" sz="2000" b="0" noProof="1" smtClean="0">
              <a:latin typeface="Times New Roman" panose="02020603050405020304" pitchFamily="18" charset="0"/>
              <a:ea typeface="宋体" panose="02010600030101010101" pitchFamily="2" charset="-122"/>
            </a:endParaRPr>
          </a:p>
          <a:p>
            <a:pPr marL="0" indent="0" algn="just">
              <a:lnSpc>
                <a:spcPct val="80000"/>
              </a:lnSpc>
              <a:buFont typeface="Wingdings" panose="05000000000000000000" pitchFamily="2" charset="2"/>
              <a:buNone/>
            </a:pPr>
            <a:r>
              <a:rPr lang="en-US" altLang="zh-CN" sz="2200" b="0" noProof="1" smtClean="0">
                <a:ea typeface="宋体" panose="02010600030101010101" pitchFamily="2" charset="-122"/>
              </a:rPr>
              <a:t>     </a:t>
            </a:r>
            <a:endParaRPr lang="en-US" altLang="zh-CN" sz="2000" b="0" noProof="1" smtClean="0">
              <a:latin typeface="Times New Roman" panose="02020603050405020304" pitchFamily="18" charset="0"/>
              <a:ea typeface="宋体" panose="02010600030101010101" pitchFamily="2" charset="-122"/>
            </a:endParaRPr>
          </a:p>
          <a:p>
            <a:pPr algn="just">
              <a:lnSpc>
                <a:spcPct val="80000"/>
              </a:lnSpc>
              <a:buFont typeface="Wingdings" panose="05000000000000000000" pitchFamily="2" charset="2"/>
              <a:buNone/>
            </a:pPr>
            <a:endParaRPr lang="en-US" altLang="zh-CN" sz="2400" b="0" noProof="1" smtClean="0">
              <a:ea typeface="宋体" panose="02010600030101010101" pitchFamily="2" charset="-122"/>
            </a:endParaRPr>
          </a:p>
          <a:p>
            <a:pPr algn="just">
              <a:lnSpc>
                <a:spcPct val="80000"/>
              </a:lnSpc>
              <a:buFont typeface="Wingdings" panose="05000000000000000000" pitchFamily="2" charset="2"/>
              <a:buNone/>
            </a:pPr>
            <a:endParaRPr lang="en-US" altLang="zh-CN" sz="2400" b="0" noProof="1">
              <a:ea typeface="宋体" panose="02010600030101010101" pitchFamily="2" charset="-122"/>
            </a:endParaRPr>
          </a:p>
        </p:txBody>
      </p:sp>
      <p:graphicFrame>
        <p:nvGraphicFramePr>
          <p:cNvPr id="2" name="表格 1"/>
          <p:cNvGraphicFramePr/>
          <p:nvPr>
            <p:custDataLst>
              <p:tags r:id="rId1"/>
            </p:custDataLst>
          </p:nvPr>
        </p:nvGraphicFramePr>
        <p:xfrm>
          <a:off x="435610" y="2209800"/>
          <a:ext cx="8304530" cy="3040380"/>
        </p:xfrm>
        <a:graphic>
          <a:graphicData uri="http://schemas.openxmlformats.org/drawingml/2006/table">
            <a:tbl>
              <a:tblPr firstRow="1" bandRow="1">
                <a:tableStyleId>{5940675A-B579-460E-94D1-54222C63F5DA}</a:tableStyleId>
              </a:tblPr>
              <a:tblGrid>
                <a:gridCol w="1186815"/>
                <a:gridCol w="1186815"/>
                <a:gridCol w="1187450"/>
                <a:gridCol w="1184910"/>
                <a:gridCol w="1184910"/>
                <a:gridCol w="1186815"/>
                <a:gridCol w="1186815"/>
              </a:tblGrid>
              <a:tr h="640080">
                <a:tc rowSpan="2">
                  <a:txBody>
                    <a:bodyPr/>
                    <a:p>
                      <a:pPr indent="0" algn="ctr">
                        <a:buNone/>
                      </a:pPr>
                      <a:r>
                        <a:rPr lang="en-US" sz="1400" b="0">
                          <a:latin typeface="Times New Roman" panose="02020603050405020304" pitchFamily="18" charset="0"/>
                          <a:cs typeface="Times New Roman" panose="02020603050405020304" pitchFamily="18" charset="0"/>
                        </a:rPr>
                        <a:t> </a:t>
                      </a:r>
                      <a:endParaRPr lang="en-US" altLang="en-US" sz="1400" b="0">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3">
                  <a:txBody>
                    <a:bodyPr/>
                    <a:p>
                      <a:pPr indent="0" algn="ctr">
                        <a:buNone/>
                      </a:pPr>
                      <a:endParaRPr lang="en-US" sz="1400" b="0">
                        <a:latin typeface="Times New Roman" panose="02020603050405020304" pitchFamily="18" charset="0"/>
                        <a:cs typeface="Times New Roman" panose="02020603050405020304" pitchFamily="18" charset="0"/>
                      </a:endParaRPr>
                    </a:p>
                    <a:p>
                      <a:pPr indent="0" algn="ctr">
                        <a:buNone/>
                      </a:pPr>
                      <a:r>
                        <a:rPr lang="en-US" sz="1400" b="0">
                          <a:latin typeface="Times New Roman" panose="02020603050405020304" pitchFamily="18" charset="0"/>
                          <a:cs typeface="Times New Roman" panose="02020603050405020304" pitchFamily="18" charset="0"/>
                        </a:rPr>
                        <a:t>anechoic condition (RT60=0ms)</a:t>
                      </a:r>
                      <a:endParaRPr lang="en-US" sz="1400" b="0">
                        <a:latin typeface="Times New Roman" panose="02020603050405020304" pitchFamily="18" charset="0"/>
                        <a:cs typeface="Times New Roman" panose="02020603050405020304" pitchFamily="18" charset="0"/>
                      </a:endParaRPr>
                    </a:p>
                    <a:p>
                      <a:pPr indent="0" algn="ctr">
                        <a:buNone/>
                      </a:pPr>
                      <a:endParaRPr lang="en-US" altLang="en-US" sz="1400" b="0">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3">
                  <a:txBody>
                    <a:bodyPr/>
                    <a:p>
                      <a:pPr indent="0" algn="ctr">
                        <a:buNone/>
                      </a:pPr>
                      <a:endParaRPr lang="en-US" sz="1400" b="0">
                        <a:latin typeface="Times New Roman" panose="02020603050405020304" pitchFamily="18" charset="0"/>
                        <a:cs typeface="Times New Roman" panose="02020603050405020304" pitchFamily="18" charset="0"/>
                      </a:endParaRPr>
                    </a:p>
                    <a:p>
                      <a:pPr indent="0" algn="ctr">
                        <a:buNone/>
                      </a:pPr>
                      <a:r>
                        <a:rPr lang="en-US" sz="1400" b="0">
                          <a:latin typeface="Times New Roman" panose="02020603050405020304" pitchFamily="18" charset="0"/>
                          <a:cs typeface="Times New Roman" panose="02020603050405020304" pitchFamily="18" charset="0"/>
                        </a:rPr>
                        <a:t>reverberant condition (RT60=200ms)</a:t>
                      </a:r>
                      <a:endParaRPr lang="en-US" altLang="en-US" sz="1400" b="0">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48006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p>
                      <a:pPr indent="0" algn="ctr">
                        <a:buNone/>
                      </a:pPr>
                      <a:r>
                        <a:rPr lang="en-US" sz="1400" b="0">
                          <a:latin typeface="Times New Roman" panose="02020603050405020304" pitchFamily="18" charset="0"/>
                          <a:ea typeface="宋体" panose="02010600030101010101" pitchFamily="2" charset="-122"/>
                          <a:cs typeface="Times New Roman" panose="02020603050405020304" pitchFamily="18" charset="0"/>
                        </a:rPr>
                        <a:t>R</a:t>
                      </a:r>
                      <a:r>
                        <a:rPr lang="en-US" sz="1400" b="0">
                          <a:latin typeface="Times New Roman" panose="02020603050405020304" pitchFamily="18" charset="0"/>
                          <a:cs typeface="Times New Roman" panose="02020603050405020304" pitchFamily="18" charset="0"/>
                        </a:rPr>
                        <a:t>ef</a:t>
                      </a:r>
                      <a:r>
                        <a:rPr lang="en-US" sz="1400" b="0">
                          <a:latin typeface="Times New Roman" panose="02020603050405020304" pitchFamily="18" charset="0"/>
                          <a:ea typeface="宋体" panose="02010600030101010101" pitchFamily="2" charset="-122"/>
                          <a:cs typeface="Times New Roman" panose="02020603050405020304" pitchFamily="18" charset="0"/>
                        </a:rPr>
                        <a:t>.A</a:t>
                      </a:r>
                      <a:endParaRPr lang="en-US" sz="1400" b="0">
                        <a:latin typeface="Times New Roman" panose="02020603050405020304" pitchFamily="18" charset="0"/>
                        <a:ea typeface="宋体" panose="02010600030101010101" pitchFamily="2" charset="-122"/>
                        <a:cs typeface="Times New Roman" panose="02020603050405020304" pitchFamily="18" charset="0"/>
                      </a:endParaRPr>
                    </a:p>
                    <a:p>
                      <a:pPr indent="0" algn="ctr">
                        <a:buNone/>
                      </a:pPr>
                      <a:r>
                        <a:rPr lang="en-US" sz="1400" b="0">
                          <a:latin typeface="Times New Roman" panose="02020603050405020304" pitchFamily="18" charset="0"/>
                          <a:cs typeface="Times New Roman" panose="02020603050405020304" pitchFamily="18" charset="0"/>
                        </a:rPr>
                        <a:t>(273.6kb/s)</a:t>
                      </a:r>
                      <a:endParaRPr lang="en-US" altLang="en-US" sz="1400" b="0">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400" b="0">
                          <a:latin typeface="Times New Roman" panose="02020603050405020304" pitchFamily="18" charset="0"/>
                          <a:cs typeface="Times New Roman" panose="02020603050405020304" pitchFamily="18" charset="0"/>
                        </a:rPr>
                        <a:t>Ref.B</a:t>
                      </a:r>
                      <a:endParaRPr lang="en-US" sz="1400" b="0">
                        <a:latin typeface="Times New Roman" panose="02020603050405020304" pitchFamily="18" charset="0"/>
                        <a:cs typeface="Times New Roman" panose="02020603050405020304" pitchFamily="18" charset="0"/>
                      </a:endParaRPr>
                    </a:p>
                    <a:p>
                      <a:pPr indent="0" algn="ctr">
                        <a:buNone/>
                      </a:pPr>
                      <a:r>
                        <a:rPr lang="en-US" sz="1400" b="0">
                          <a:latin typeface="Times New Roman" panose="02020603050405020304" pitchFamily="18" charset="0"/>
                          <a:cs typeface="Times New Roman" panose="02020603050405020304" pitchFamily="18" charset="0"/>
                        </a:rPr>
                        <a:t>(87.6kb/s)</a:t>
                      </a:r>
                      <a:endParaRPr lang="en-US" altLang="en-US" sz="1400" b="0">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400" b="0">
                          <a:latin typeface="Times New Roman" panose="02020603050405020304" pitchFamily="18" charset="0"/>
                          <a:cs typeface="Times New Roman" panose="02020603050405020304" pitchFamily="18" charset="0"/>
                        </a:rPr>
                        <a:t>Pro.</a:t>
                      </a:r>
                      <a:endParaRPr lang="en-US" sz="1400" b="0">
                        <a:latin typeface="Times New Roman" panose="02020603050405020304" pitchFamily="18" charset="0"/>
                        <a:cs typeface="Times New Roman" panose="02020603050405020304" pitchFamily="18" charset="0"/>
                      </a:endParaRPr>
                    </a:p>
                    <a:p>
                      <a:pPr indent="0" algn="ctr">
                        <a:buNone/>
                      </a:pPr>
                      <a:r>
                        <a:rPr lang="en-US" sz="1400" b="0">
                          <a:latin typeface="Times New Roman" panose="02020603050405020304" pitchFamily="18" charset="0"/>
                          <a:cs typeface="Times New Roman" panose="02020603050405020304" pitchFamily="18" charset="0"/>
                        </a:rPr>
                        <a:t>(73.2kb/s)</a:t>
                      </a:r>
                      <a:endParaRPr lang="en-US" altLang="en-US" sz="1400" b="0">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400" b="0">
                          <a:latin typeface="Times New Roman" panose="02020603050405020304" pitchFamily="18" charset="0"/>
                          <a:cs typeface="Times New Roman" panose="02020603050405020304" pitchFamily="18" charset="0"/>
                        </a:rPr>
                        <a:t>Ref.A</a:t>
                      </a:r>
                      <a:endParaRPr lang="en-US" sz="1400" b="0">
                        <a:latin typeface="Times New Roman" panose="02020603050405020304" pitchFamily="18" charset="0"/>
                        <a:cs typeface="Times New Roman" panose="02020603050405020304" pitchFamily="18" charset="0"/>
                      </a:endParaRPr>
                    </a:p>
                    <a:p>
                      <a:pPr indent="0" algn="ctr">
                        <a:buNone/>
                      </a:pPr>
                      <a:r>
                        <a:rPr lang="en-US" sz="1400" b="0">
                          <a:latin typeface="Times New Roman" panose="02020603050405020304" pitchFamily="18" charset="0"/>
                          <a:cs typeface="Times New Roman" panose="02020603050405020304" pitchFamily="18" charset="0"/>
                        </a:rPr>
                        <a:t>(273.6kb/s)</a:t>
                      </a:r>
                      <a:endParaRPr lang="en-US" altLang="en-US" sz="1400" b="0">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400" b="0">
                          <a:latin typeface="Times New Roman" panose="02020603050405020304" pitchFamily="18" charset="0"/>
                          <a:cs typeface="Times New Roman" panose="02020603050405020304" pitchFamily="18" charset="0"/>
                        </a:rPr>
                        <a:t>Ref.B</a:t>
                      </a:r>
                      <a:endParaRPr lang="en-US" sz="1400" b="0">
                        <a:latin typeface="Times New Roman" panose="02020603050405020304" pitchFamily="18" charset="0"/>
                        <a:cs typeface="Times New Roman" panose="02020603050405020304" pitchFamily="18" charset="0"/>
                      </a:endParaRPr>
                    </a:p>
                    <a:p>
                      <a:pPr indent="0" algn="ctr">
                        <a:buNone/>
                      </a:pPr>
                      <a:r>
                        <a:rPr lang="en-US" sz="1400" b="0">
                          <a:latin typeface="Times New Roman" panose="02020603050405020304" pitchFamily="18" charset="0"/>
                          <a:cs typeface="Times New Roman" panose="02020603050405020304" pitchFamily="18" charset="0"/>
                        </a:rPr>
                        <a:t>(87.6kb/s)</a:t>
                      </a:r>
                      <a:endParaRPr lang="en-US" altLang="en-US" sz="1400" b="0">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400" b="0">
                          <a:latin typeface="Times New Roman" panose="02020603050405020304" pitchFamily="18" charset="0"/>
                          <a:cs typeface="Times New Roman" panose="02020603050405020304" pitchFamily="18" charset="0"/>
                        </a:rPr>
                        <a:t>Pro</a:t>
                      </a:r>
                      <a:r>
                        <a:rPr lang="en-US" sz="1400" b="0">
                          <a:latin typeface="Times New Roman" panose="02020603050405020304" pitchFamily="18" charset="0"/>
                          <a:ea typeface="宋体" panose="02010600030101010101" pitchFamily="2" charset="-122"/>
                          <a:cs typeface="Times New Roman" panose="02020603050405020304" pitchFamily="18" charset="0"/>
                        </a:rPr>
                        <a:t>.</a:t>
                      </a:r>
                      <a:endParaRPr lang="en-US" sz="1400" b="0">
                        <a:latin typeface="Times New Roman" panose="02020603050405020304" pitchFamily="18" charset="0"/>
                        <a:ea typeface="宋体" panose="02010600030101010101" pitchFamily="2" charset="-122"/>
                        <a:cs typeface="Times New Roman" panose="02020603050405020304" pitchFamily="18" charset="0"/>
                      </a:endParaRPr>
                    </a:p>
                    <a:p>
                      <a:pPr indent="0" algn="ctr">
                        <a:buNone/>
                      </a:pPr>
                      <a:r>
                        <a:rPr lang="en-US" sz="1400" b="0">
                          <a:latin typeface="Times New Roman" panose="02020603050405020304" pitchFamily="18" charset="0"/>
                          <a:cs typeface="Times New Roman" panose="02020603050405020304" pitchFamily="18" charset="0"/>
                        </a:rPr>
                        <a:t>(73.2kb/s)</a:t>
                      </a:r>
                      <a:endParaRPr lang="en-US" altLang="en-US" sz="1400" b="0">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640080">
                <a:tc>
                  <a:txBody>
                    <a:bodyPr/>
                    <a:p>
                      <a:pPr indent="0" algn="ctr">
                        <a:buNone/>
                      </a:pPr>
                      <a:endParaRPr lang="en-US" sz="1400" b="0">
                        <a:latin typeface="Times New Roman" panose="02020603050405020304" pitchFamily="18" charset="0"/>
                        <a:ea typeface="宋体" panose="02010600030101010101" pitchFamily="2" charset="-122"/>
                        <a:cs typeface="Times New Roman" panose="02020603050405020304" pitchFamily="18" charset="0"/>
                      </a:endParaRPr>
                    </a:p>
                    <a:p>
                      <a:pPr indent="0" algn="ctr">
                        <a:buNone/>
                      </a:pPr>
                      <a:r>
                        <a:rPr lang="en-US" sz="1400" b="0">
                          <a:latin typeface="Times New Roman" panose="02020603050405020304" pitchFamily="18" charset="0"/>
                          <a:ea typeface="宋体" panose="02010600030101010101" pitchFamily="2" charset="-122"/>
                          <a:cs typeface="Times New Roman" panose="02020603050405020304" pitchFamily="18" charset="0"/>
                        </a:rPr>
                        <a:t>P</a:t>
                      </a:r>
                      <a:r>
                        <a:rPr lang="en-US" sz="1400" b="0">
                          <a:latin typeface="Times New Roman" panose="02020603050405020304" pitchFamily="18" charset="0"/>
                          <a:cs typeface="Times New Roman" panose="02020603050405020304" pitchFamily="18" charset="0"/>
                        </a:rPr>
                        <a:t>ESQ</a:t>
                      </a:r>
                      <a:endParaRPr lang="en-US" sz="1400" b="0">
                        <a:latin typeface="Times New Roman" panose="02020603050405020304" pitchFamily="18" charset="0"/>
                        <a:cs typeface="Times New Roman" panose="02020603050405020304" pitchFamily="18" charset="0"/>
                      </a:endParaRPr>
                    </a:p>
                    <a:p>
                      <a:pPr indent="0" algn="ctr">
                        <a:buNone/>
                      </a:pPr>
                      <a:endParaRPr lang="en-US" altLang="en-US" sz="1400" b="0">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endParaRPr lang="en-US" sz="1400" b="0">
                        <a:latin typeface="Times New Roman" panose="02020603050405020304" pitchFamily="18" charset="0"/>
                        <a:ea typeface="宋体" panose="02010600030101010101" pitchFamily="2" charset="-122"/>
                        <a:cs typeface="Times New Roman" panose="02020603050405020304" pitchFamily="18" charset="0"/>
                      </a:endParaRPr>
                    </a:p>
                    <a:p>
                      <a:pPr indent="0" algn="ctr">
                        <a:buNone/>
                      </a:pPr>
                      <a:r>
                        <a:rPr lang="en-US" sz="1400" b="0">
                          <a:latin typeface="Times New Roman" panose="02020603050405020304" pitchFamily="18" charset="0"/>
                          <a:ea typeface="宋体" panose="02010600030101010101" pitchFamily="2" charset="-122"/>
                          <a:cs typeface="Times New Roman" panose="02020603050405020304" pitchFamily="18" charset="0"/>
                        </a:rPr>
                        <a:t>4</a:t>
                      </a:r>
                      <a:r>
                        <a:rPr lang="en-US" sz="1400" b="0">
                          <a:latin typeface="Times New Roman" panose="02020603050405020304" pitchFamily="18" charset="0"/>
                          <a:cs typeface="Times New Roman" panose="02020603050405020304" pitchFamily="18" charset="0"/>
                        </a:rPr>
                        <a:t>.244</a:t>
                      </a:r>
                      <a:endParaRPr lang="en-US" altLang="en-US" sz="1400" b="0">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endParaRPr lang="en-US" sz="1400" b="0">
                        <a:latin typeface="Times New Roman" panose="02020603050405020304" pitchFamily="18" charset="0"/>
                        <a:ea typeface="宋体" panose="02010600030101010101" pitchFamily="2" charset="-122"/>
                        <a:cs typeface="Times New Roman" panose="02020603050405020304" pitchFamily="18" charset="0"/>
                      </a:endParaRPr>
                    </a:p>
                    <a:p>
                      <a:pPr indent="0" algn="ctr">
                        <a:buNone/>
                      </a:pPr>
                      <a:r>
                        <a:rPr lang="en-US" sz="1400" b="0">
                          <a:latin typeface="Times New Roman" panose="02020603050405020304" pitchFamily="18" charset="0"/>
                          <a:ea typeface="宋体" panose="02010600030101010101" pitchFamily="2" charset="-122"/>
                          <a:cs typeface="Times New Roman" panose="02020603050405020304" pitchFamily="18" charset="0"/>
                        </a:rPr>
                        <a:t>4</a:t>
                      </a:r>
                      <a:r>
                        <a:rPr lang="en-US" sz="1400" b="0">
                          <a:latin typeface="Times New Roman" panose="02020603050405020304" pitchFamily="18" charset="0"/>
                          <a:cs typeface="Times New Roman" panose="02020603050405020304" pitchFamily="18" charset="0"/>
                        </a:rPr>
                        <a:t>.159</a:t>
                      </a:r>
                      <a:endParaRPr lang="en-US" altLang="en-US" sz="1400" b="0">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endParaRPr lang="en-US" sz="1400" b="0">
                        <a:latin typeface="Times New Roman" panose="02020603050405020304" pitchFamily="18" charset="0"/>
                        <a:ea typeface="宋体" panose="02010600030101010101" pitchFamily="2" charset="-122"/>
                        <a:cs typeface="Times New Roman" panose="02020603050405020304" pitchFamily="18" charset="0"/>
                      </a:endParaRPr>
                    </a:p>
                    <a:p>
                      <a:pPr indent="0" algn="ctr">
                        <a:buNone/>
                      </a:pPr>
                      <a:r>
                        <a:rPr lang="en-US" sz="1400" b="0">
                          <a:latin typeface="Times New Roman" panose="02020603050405020304" pitchFamily="18" charset="0"/>
                          <a:ea typeface="宋体" panose="02010600030101010101" pitchFamily="2" charset="-122"/>
                          <a:cs typeface="Times New Roman" panose="02020603050405020304" pitchFamily="18" charset="0"/>
                        </a:rPr>
                        <a:t>4</a:t>
                      </a:r>
                      <a:r>
                        <a:rPr lang="en-US" sz="1400" b="0">
                          <a:latin typeface="Times New Roman" panose="02020603050405020304" pitchFamily="18" charset="0"/>
                          <a:cs typeface="Times New Roman" panose="02020603050405020304" pitchFamily="18" charset="0"/>
                        </a:rPr>
                        <a:t>.240</a:t>
                      </a:r>
                      <a:endParaRPr lang="en-US" altLang="en-US" sz="1400" b="0">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endParaRPr lang="en-US" sz="1400" b="0">
                        <a:latin typeface="Times New Roman" panose="02020603050405020304" pitchFamily="18" charset="0"/>
                        <a:ea typeface="宋体" panose="02010600030101010101" pitchFamily="2" charset="-122"/>
                        <a:cs typeface="Times New Roman" panose="02020603050405020304" pitchFamily="18" charset="0"/>
                      </a:endParaRPr>
                    </a:p>
                    <a:p>
                      <a:pPr indent="0" algn="ctr">
                        <a:buNone/>
                      </a:pPr>
                      <a:r>
                        <a:rPr lang="en-US" sz="1400" b="0">
                          <a:latin typeface="Times New Roman" panose="02020603050405020304" pitchFamily="18" charset="0"/>
                          <a:ea typeface="宋体" panose="02010600030101010101" pitchFamily="2" charset="-122"/>
                          <a:cs typeface="Times New Roman" panose="02020603050405020304" pitchFamily="18" charset="0"/>
                        </a:rPr>
                        <a:t>3</a:t>
                      </a:r>
                      <a:r>
                        <a:rPr lang="en-US" sz="1400" b="0">
                          <a:latin typeface="Times New Roman" panose="02020603050405020304" pitchFamily="18" charset="0"/>
                          <a:cs typeface="Times New Roman" panose="02020603050405020304" pitchFamily="18" charset="0"/>
                        </a:rPr>
                        <a:t>.327</a:t>
                      </a:r>
                      <a:endParaRPr lang="en-US" altLang="en-US" sz="1400" b="0">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endParaRPr lang="en-US" sz="1400" b="0">
                        <a:latin typeface="Times New Roman" panose="02020603050405020304" pitchFamily="18" charset="0"/>
                        <a:ea typeface="宋体" panose="02010600030101010101" pitchFamily="2" charset="-122"/>
                        <a:cs typeface="Times New Roman" panose="02020603050405020304" pitchFamily="18" charset="0"/>
                      </a:endParaRPr>
                    </a:p>
                    <a:p>
                      <a:pPr indent="0" algn="ctr">
                        <a:buNone/>
                      </a:pPr>
                      <a:r>
                        <a:rPr lang="en-US" sz="1400" b="0">
                          <a:latin typeface="Times New Roman" panose="02020603050405020304" pitchFamily="18" charset="0"/>
                          <a:ea typeface="宋体" panose="02010600030101010101" pitchFamily="2" charset="-122"/>
                          <a:cs typeface="Times New Roman" panose="02020603050405020304" pitchFamily="18" charset="0"/>
                        </a:rPr>
                        <a:t>3</a:t>
                      </a:r>
                      <a:r>
                        <a:rPr lang="en-US" sz="1400" b="0">
                          <a:latin typeface="Times New Roman" panose="02020603050405020304" pitchFamily="18" charset="0"/>
                          <a:cs typeface="Times New Roman" panose="02020603050405020304" pitchFamily="18" charset="0"/>
                        </a:rPr>
                        <a:t>.347</a:t>
                      </a:r>
                      <a:endParaRPr lang="en-US" altLang="en-US" sz="1400" b="0">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endParaRPr lang="en-US" sz="1400" b="0">
                        <a:latin typeface="Times New Roman" panose="02020603050405020304" pitchFamily="18" charset="0"/>
                        <a:ea typeface="宋体" panose="02010600030101010101" pitchFamily="2" charset="-122"/>
                        <a:cs typeface="Times New Roman" panose="02020603050405020304" pitchFamily="18" charset="0"/>
                      </a:endParaRPr>
                    </a:p>
                    <a:p>
                      <a:pPr indent="0" algn="ctr">
                        <a:buNone/>
                      </a:pPr>
                      <a:r>
                        <a:rPr lang="en-US" sz="1400" b="0">
                          <a:latin typeface="Times New Roman" panose="02020603050405020304" pitchFamily="18" charset="0"/>
                          <a:ea typeface="宋体" panose="02010600030101010101" pitchFamily="2" charset="-122"/>
                          <a:cs typeface="Times New Roman" panose="02020603050405020304" pitchFamily="18" charset="0"/>
                        </a:rPr>
                        <a:t>3</a:t>
                      </a:r>
                      <a:r>
                        <a:rPr lang="en-US" sz="1400" b="0">
                          <a:latin typeface="Times New Roman" panose="02020603050405020304" pitchFamily="18" charset="0"/>
                          <a:cs typeface="Times New Roman" panose="02020603050405020304" pitchFamily="18" charset="0"/>
                        </a:rPr>
                        <a:t>.398</a:t>
                      </a:r>
                      <a:endParaRPr lang="en-US" altLang="en-US" sz="1400" b="0">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640080">
                <a:tc>
                  <a:txBody>
                    <a:bodyPr/>
                    <a:p>
                      <a:pPr indent="0" algn="ctr">
                        <a:buNone/>
                      </a:pPr>
                      <a:endParaRPr lang="en-US" sz="1400" b="0">
                        <a:latin typeface="Times New Roman" panose="02020603050405020304" pitchFamily="18" charset="0"/>
                        <a:ea typeface="宋体" panose="02010600030101010101" pitchFamily="2" charset="-122"/>
                        <a:cs typeface="Times New Roman" panose="02020603050405020304" pitchFamily="18" charset="0"/>
                      </a:endParaRPr>
                    </a:p>
                    <a:p>
                      <a:pPr indent="0" algn="ctr">
                        <a:buNone/>
                      </a:pPr>
                      <a:r>
                        <a:rPr lang="en-US" sz="1400" b="0">
                          <a:latin typeface="Times New Roman" panose="02020603050405020304" pitchFamily="18" charset="0"/>
                          <a:ea typeface="宋体" panose="02010600030101010101" pitchFamily="2" charset="-122"/>
                          <a:cs typeface="Times New Roman" panose="02020603050405020304" pitchFamily="18" charset="0"/>
                        </a:rPr>
                        <a:t>S</a:t>
                      </a:r>
                      <a:r>
                        <a:rPr lang="en-US" sz="1400" b="0">
                          <a:latin typeface="Times New Roman" panose="02020603050405020304" pitchFamily="18" charset="0"/>
                          <a:cs typeface="Times New Roman" panose="02020603050405020304" pitchFamily="18" charset="0"/>
                        </a:rPr>
                        <a:t>TOI</a:t>
                      </a:r>
                      <a:endParaRPr lang="en-US" sz="1400" b="0">
                        <a:latin typeface="Times New Roman" panose="02020603050405020304" pitchFamily="18" charset="0"/>
                        <a:cs typeface="Times New Roman" panose="02020603050405020304" pitchFamily="18" charset="0"/>
                      </a:endParaRPr>
                    </a:p>
                    <a:p>
                      <a:pPr indent="0" algn="ctr">
                        <a:buNone/>
                      </a:pPr>
                      <a:endParaRPr lang="en-US" altLang="en-US" sz="1400" b="0">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endParaRPr lang="en-US" sz="1400" b="0">
                        <a:latin typeface="Times New Roman" panose="02020603050405020304" pitchFamily="18" charset="0"/>
                        <a:ea typeface="宋体" panose="02010600030101010101" pitchFamily="2" charset="-122"/>
                        <a:cs typeface="Times New Roman" panose="02020603050405020304" pitchFamily="18" charset="0"/>
                      </a:endParaRPr>
                    </a:p>
                    <a:p>
                      <a:pPr indent="0" algn="ctr">
                        <a:buNone/>
                      </a:pPr>
                      <a:r>
                        <a:rPr lang="en-US" sz="1400" b="0">
                          <a:latin typeface="Times New Roman" panose="02020603050405020304" pitchFamily="18" charset="0"/>
                          <a:ea typeface="宋体" panose="02010600030101010101" pitchFamily="2" charset="-122"/>
                          <a:cs typeface="Times New Roman" panose="02020603050405020304" pitchFamily="18" charset="0"/>
                        </a:rPr>
                        <a:t>0</a:t>
                      </a:r>
                      <a:r>
                        <a:rPr lang="en-US" sz="1400" b="0">
                          <a:latin typeface="Times New Roman" panose="02020603050405020304" pitchFamily="18" charset="0"/>
                          <a:cs typeface="Times New Roman" panose="02020603050405020304" pitchFamily="18" charset="0"/>
                        </a:rPr>
                        <a:t>.986</a:t>
                      </a:r>
                      <a:endParaRPr lang="en-US" altLang="en-US" sz="1400" b="0">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endParaRPr lang="en-US" sz="1400" b="0">
                        <a:latin typeface="Times New Roman" panose="02020603050405020304" pitchFamily="18" charset="0"/>
                        <a:ea typeface="宋体" panose="02010600030101010101" pitchFamily="2" charset="-122"/>
                        <a:cs typeface="Times New Roman" panose="02020603050405020304" pitchFamily="18" charset="0"/>
                      </a:endParaRPr>
                    </a:p>
                    <a:p>
                      <a:pPr indent="0" algn="ctr">
                        <a:buNone/>
                      </a:pPr>
                      <a:r>
                        <a:rPr lang="en-US" sz="1400" b="0">
                          <a:latin typeface="Times New Roman" panose="02020603050405020304" pitchFamily="18" charset="0"/>
                          <a:ea typeface="宋体" panose="02010600030101010101" pitchFamily="2" charset="-122"/>
                          <a:cs typeface="Times New Roman" panose="02020603050405020304" pitchFamily="18" charset="0"/>
                        </a:rPr>
                        <a:t>0</a:t>
                      </a:r>
                      <a:r>
                        <a:rPr lang="en-US" sz="1400" b="0">
                          <a:latin typeface="Times New Roman" panose="02020603050405020304" pitchFamily="18" charset="0"/>
                          <a:cs typeface="Times New Roman" panose="02020603050405020304" pitchFamily="18" charset="0"/>
                        </a:rPr>
                        <a:t>.974</a:t>
                      </a:r>
                      <a:endParaRPr lang="en-US" altLang="en-US" sz="1400" b="0">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endParaRPr lang="en-US" sz="1400" b="0">
                        <a:latin typeface="Times New Roman" panose="02020603050405020304" pitchFamily="18" charset="0"/>
                        <a:ea typeface="宋体" panose="02010600030101010101" pitchFamily="2" charset="-122"/>
                        <a:cs typeface="Times New Roman" panose="02020603050405020304" pitchFamily="18" charset="0"/>
                      </a:endParaRPr>
                    </a:p>
                    <a:p>
                      <a:pPr indent="0" algn="ctr">
                        <a:buNone/>
                      </a:pPr>
                      <a:r>
                        <a:rPr lang="en-US" sz="1400" b="0">
                          <a:latin typeface="Times New Roman" panose="02020603050405020304" pitchFamily="18" charset="0"/>
                          <a:ea typeface="宋体" panose="02010600030101010101" pitchFamily="2" charset="-122"/>
                          <a:cs typeface="Times New Roman" panose="02020603050405020304" pitchFamily="18" charset="0"/>
                        </a:rPr>
                        <a:t>0</a:t>
                      </a:r>
                      <a:r>
                        <a:rPr lang="en-US" sz="1400" b="0">
                          <a:latin typeface="Times New Roman" panose="02020603050405020304" pitchFamily="18" charset="0"/>
                          <a:cs typeface="Times New Roman" panose="02020603050405020304" pitchFamily="18" charset="0"/>
                        </a:rPr>
                        <a:t>.987</a:t>
                      </a:r>
                      <a:endParaRPr lang="en-US" altLang="en-US" sz="1400" b="0">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endParaRPr lang="en-US" sz="1400" b="0">
                        <a:latin typeface="Times New Roman" panose="02020603050405020304" pitchFamily="18" charset="0"/>
                        <a:ea typeface="宋体" panose="02010600030101010101" pitchFamily="2" charset="-122"/>
                        <a:cs typeface="Times New Roman" panose="02020603050405020304" pitchFamily="18" charset="0"/>
                      </a:endParaRPr>
                    </a:p>
                    <a:p>
                      <a:pPr indent="0" algn="ctr">
                        <a:buNone/>
                      </a:pPr>
                      <a:r>
                        <a:rPr lang="en-US" sz="1400" b="0">
                          <a:latin typeface="Times New Roman" panose="02020603050405020304" pitchFamily="18" charset="0"/>
                          <a:ea typeface="宋体" panose="02010600030101010101" pitchFamily="2" charset="-122"/>
                          <a:cs typeface="Times New Roman" panose="02020603050405020304" pitchFamily="18" charset="0"/>
                        </a:rPr>
                        <a:t>0</a:t>
                      </a:r>
                      <a:r>
                        <a:rPr lang="en-US" sz="1400" b="0">
                          <a:latin typeface="Times New Roman" panose="02020603050405020304" pitchFamily="18" charset="0"/>
                          <a:cs typeface="Times New Roman" panose="02020603050405020304" pitchFamily="18" charset="0"/>
                        </a:rPr>
                        <a:t>.905</a:t>
                      </a:r>
                      <a:endParaRPr lang="en-US" altLang="en-US" sz="1400" b="0">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endParaRPr lang="en-US" sz="1400" b="0">
                        <a:latin typeface="Times New Roman" panose="02020603050405020304" pitchFamily="18" charset="0"/>
                        <a:ea typeface="宋体" panose="02010600030101010101" pitchFamily="2" charset="-122"/>
                        <a:cs typeface="Times New Roman" panose="02020603050405020304" pitchFamily="18" charset="0"/>
                      </a:endParaRPr>
                    </a:p>
                    <a:p>
                      <a:pPr indent="0" algn="ctr">
                        <a:buNone/>
                      </a:pPr>
                      <a:r>
                        <a:rPr lang="en-US" sz="1400" b="0">
                          <a:latin typeface="Times New Roman" panose="02020603050405020304" pitchFamily="18" charset="0"/>
                          <a:ea typeface="宋体" panose="02010600030101010101" pitchFamily="2" charset="-122"/>
                          <a:cs typeface="Times New Roman" panose="02020603050405020304" pitchFamily="18" charset="0"/>
                        </a:rPr>
                        <a:t>0</a:t>
                      </a:r>
                      <a:r>
                        <a:rPr lang="en-US" sz="1400" b="0">
                          <a:latin typeface="Times New Roman" panose="02020603050405020304" pitchFamily="18" charset="0"/>
                          <a:cs typeface="Times New Roman" panose="02020603050405020304" pitchFamily="18" charset="0"/>
                        </a:rPr>
                        <a:t>.891</a:t>
                      </a:r>
                      <a:endParaRPr lang="en-US" altLang="en-US" sz="1400" b="0">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endParaRPr lang="en-US" sz="1400" b="0">
                        <a:latin typeface="Times New Roman" panose="02020603050405020304" pitchFamily="18" charset="0"/>
                        <a:ea typeface="宋体" panose="02010600030101010101" pitchFamily="2" charset="-122"/>
                        <a:cs typeface="Times New Roman" panose="02020603050405020304" pitchFamily="18" charset="0"/>
                      </a:endParaRPr>
                    </a:p>
                    <a:p>
                      <a:pPr indent="0" algn="ctr">
                        <a:buNone/>
                      </a:pPr>
                      <a:r>
                        <a:rPr lang="en-US" sz="1400" b="0">
                          <a:latin typeface="Times New Roman" panose="02020603050405020304" pitchFamily="18" charset="0"/>
                          <a:ea typeface="宋体" panose="02010600030101010101" pitchFamily="2" charset="-122"/>
                          <a:cs typeface="Times New Roman" panose="02020603050405020304" pitchFamily="18" charset="0"/>
                        </a:rPr>
                        <a:t>0</a:t>
                      </a:r>
                      <a:r>
                        <a:rPr lang="en-US" sz="1400" b="0">
                          <a:latin typeface="Times New Roman" panose="02020603050405020304" pitchFamily="18" charset="0"/>
                          <a:cs typeface="Times New Roman" panose="02020603050405020304" pitchFamily="18" charset="0"/>
                        </a:rPr>
                        <a:t>.917</a:t>
                      </a:r>
                      <a:endParaRPr lang="en-US" altLang="en-US" sz="1400" b="0">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640080">
                <a:tc>
                  <a:txBody>
                    <a:bodyPr/>
                    <a:p>
                      <a:pPr indent="0" algn="ctr">
                        <a:buNone/>
                      </a:pPr>
                      <a:endParaRPr lang="en-US" sz="1400" b="0">
                        <a:latin typeface="Times New Roman" panose="02020603050405020304" pitchFamily="18" charset="0"/>
                        <a:ea typeface="宋体" panose="02010600030101010101" pitchFamily="2" charset="-122"/>
                        <a:cs typeface="Times New Roman" panose="02020603050405020304" pitchFamily="18" charset="0"/>
                      </a:endParaRPr>
                    </a:p>
                    <a:p>
                      <a:pPr indent="0" algn="ctr">
                        <a:buNone/>
                      </a:pPr>
                      <a:r>
                        <a:rPr lang="en-US" sz="1400" b="0">
                          <a:latin typeface="Times New Roman" panose="02020603050405020304" pitchFamily="18" charset="0"/>
                          <a:ea typeface="宋体" panose="02010600030101010101" pitchFamily="2" charset="-122"/>
                          <a:cs typeface="Times New Roman" panose="02020603050405020304" pitchFamily="18" charset="0"/>
                        </a:rPr>
                        <a:t>S</a:t>
                      </a:r>
                      <a:r>
                        <a:rPr lang="en-US" sz="1400" b="0">
                          <a:latin typeface="Times New Roman" panose="02020603050405020304" pitchFamily="18" charset="0"/>
                          <a:cs typeface="Times New Roman" panose="02020603050405020304" pitchFamily="18" charset="0"/>
                        </a:rPr>
                        <a:t>SNR</a:t>
                      </a:r>
                      <a:endParaRPr lang="en-US" sz="1400" b="0">
                        <a:latin typeface="Times New Roman" panose="02020603050405020304" pitchFamily="18" charset="0"/>
                        <a:cs typeface="Times New Roman" panose="02020603050405020304" pitchFamily="18" charset="0"/>
                      </a:endParaRPr>
                    </a:p>
                    <a:p>
                      <a:pPr indent="0" algn="ctr">
                        <a:buNone/>
                      </a:pPr>
                      <a:endParaRPr lang="en-US" altLang="en-US" sz="1400" b="0">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endParaRPr lang="en-US" sz="1400" b="0">
                        <a:latin typeface="Times New Roman" panose="02020603050405020304" pitchFamily="18" charset="0"/>
                        <a:ea typeface="宋体" panose="02010600030101010101" pitchFamily="2" charset="-122"/>
                        <a:cs typeface="Times New Roman" panose="02020603050405020304" pitchFamily="18" charset="0"/>
                      </a:endParaRPr>
                    </a:p>
                    <a:p>
                      <a:pPr indent="0" algn="ctr">
                        <a:buNone/>
                      </a:pPr>
                      <a:r>
                        <a:rPr lang="en-US" sz="1400" b="0">
                          <a:latin typeface="Times New Roman" panose="02020603050405020304" pitchFamily="18" charset="0"/>
                          <a:ea typeface="宋体" panose="02010600030101010101" pitchFamily="2" charset="-122"/>
                          <a:cs typeface="Times New Roman" panose="02020603050405020304" pitchFamily="18" charset="0"/>
                        </a:rPr>
                        <a:t>7</a:t>
                      </a:r>
                      <a:r>
                        <a:rPr lang="en-US" sz="1400" b="0">
                          <a:latin typeface="Times New Roman" panose="02020603050405020304" pitchFamily="18" charset="0"/>
                          <a:cs typeface="Times New Roman" panose="02020603050405020304" pitchFamily="18" charset="0"/>
                        </a:rPr>
                        <a:t>.072</a:t>
                      </a:r>
                      <a:endParaRPr lang="en-US" altLang="en-US" sz="1400" b="0">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endParaRPr lang="en-US" sz="1400" b="0">
                        <a:latin typeface="Times New Roman" panose="02020603050405020304" pitchFamily="18" charset="0"/>
                        <a:ea typeface="宋体" panose="02010600030101010101" pitchFamily="2" charset="-122"/>
                        <a:cs typeface="Times New Roman" panose="02020603050405020304" pitchFamily="18" charset="0"/>
                      </a:endParaRPr>
                    </a:p>
                    <a:p>
                      <a:pPr indent="0" algn="ctr">
                        <a:buNone/>
                      </a:pPr>
                      <a:r>
                        <a:rPr lang="en-US" sz="1400" b="0">
                          <a:latin typeface="Times New Roman" panose="02020603050405020304" pitchFamily="18" charset="0"/>
                          <a:ea typeface="宋体" panose="02010600030101010101" pitchFamily="2" charset="-122"/>
                          <a:cs typeface="Times New Roman" panose="02020603050405020304" pitchFamily="18" charset="0"/>
                        </a:rPr>
                        <a:t>4</a:t>
                      </a:r>
                      <a:r>
                        <a:rPr lang="en-US" sz="1400" b="0">
                          <a:latin typeface="Times New Roman" panose="02020603050405020304" pitchFamily="18" charset="0"/>
                          <a:cs typeface="Times New Roman" panose="02020603050405020304" pitchFamily="18" charset="0"/>
                        </a:rPr>
                        <a:t>.672</a:t>
                      </a:r>
                      <a:endParaRPr lang="en-US" altLang="en-US" sz="1400" b="0">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endParaRPr lang="en-US" sz="1400" b="0">
                        <a:latin typeface="Times New Roman" panose="02020603050405020304" pitchFamily="18" charset="0"/>
                        <a:ea typeface="宋体" panose="02010600030101010101" pitchFamily="2" charset="-122"/>
                        <a:cs typeface="Times New Roman" panose="02020603050405020304" pitchFamily="18" charset="0"/>
                      </a:endParaRPr>
                    </a:p>
                    <a:p>
                      <a:pPr indent="0" algn="ctr">
                        <a:buNone/>
                      </a:pPr>
                      <a:r>
                        <a:rPr lang="en-US" sz="1400" b="0">
                          <a:latin typeface="Times New Roman" panose="02020603050405020304" pitchFamily="18" charset="0"/>
                          <a:ea typeface="宋体" panose="02010600030101010101" pitchFamily="2" charset="-122"/>
                          <a:cs typeface="Times New Roman" panose="02020603050405020304" pitchFamily="18" charset="0"/>
                        </a:rPr>
                        <a:t>6</a:t>
                      </a:r>
                      <a:r>
                        <a:rPr lang="en-US" sz="1400" b="0">
                          <a:latin typeface="Times New Roman" panose="02020603050405020304" pitchFamily="18" charset="0"/>
                          <a:cs typeface="Times New Roman" panose="02020603050405020304" pitchFamily="18" charset="0"/>
                        </a:rPr>
                        <a:t>.522</a:t>
                      </a:r>
                      <a:endParaRPr lang="en-US" altLang="en-US" sz="1400" b="0">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endParaRPr lang="en-US" sz="1400" b="0">
                        <a:latin typeface="Times New Roman" panose="02020603050405020304" pitchFamily="18" charset="0"/>
                        <a:ea typeface="宋体" panose="02010600030101010101" pitchFamily="2" charset="-122"/>
                        <a:cs typeface="Times New Roman" panose="02020603050405020304" pitchFamily="18" charset="0"/>
                      </a:endParaRPr>
                    </a:p>
                    <a:p>
                      <a:pPr indent="0" algn="ctr">
                        <a:buNone/>
                      </a:pPr>
                      <a:r>
                        <a:rPr lang="en-US" sz="1400" b="0">
                          <a:latin typeface="Times New Roman" panose="02020603050405020304" pitchFamily="18" charset="0"/>
                          <a:ea typeface="宋体" panose="02010600030101010101" pitchFamily="2" charset="-122"/>
                          <a:cs typeface="Times New Roman" panose="02020603050405020304" pitchFamily="18" charset="0"/>
                        </a:rPr>
                        <a:t>0</a:t>
                      </a:r>
                      <a:r>
                        <a:rPr lang="en-US" sz="1400" b="0">
                          <a:latin typeface="Times New Roman" panose="02020603050405020304" pitchFamily="18" charset="0"/>
                          <a:cs typeface="Times New Roman" panose="02020603050405020304" pitchFamily="18" charset="0"/>
                        </a:rPr>
                        <a:t>.109</a:t>
                      </a:r>
                      <a:endParaRPr lang="en-US" altLang="en-US" sz="1400" b="0">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endParaRPr lang="en-US" sz="1400" b="0">
                        <a:latin typeface="Times New Roman" panose="02020603050405020304" pitchFamily="18" charset="0"/>
                        <a:ea typeface="宋体" panose="02010600030101010101" pitchFamily="2" charset="-122"/>
                        <a:cs typeface="Times New Roman" panose="02020603050405020304" pitchFamily="18" charset="0"/>
                      </a:endParaRPr>
                    </a:p>
                    <a:p>
                      <a:pPr indent="0" algn="ctr">
                        <a:buNone/>
                      </a:pPr>
                      <a:r>
                        <a:rPr lang="en-US" sz="1400" b="0">
                          <a:latin typeface="Times New Roman" panose="02020603050405020304" pitchFamily="18" charset="0"/>
                          <a:ea typeface="宋体" panose="02010600030101010101" pitchFamily="2" charset="-122"/>
                          <a:cs typeface="Times New Roman" panose="02020603050405020304" pitchFamily="18" charset="0"/>
                        </a:rPr>
                        <a:t>-</a:t>
                      </a:r>
                      <a:r>
                        <a:rPr lang="en-US" sz="1400" b="0">
                          <a:latin typeface="Times New Roman" panose="02020603050405020304" pitchFamily="18" charset="0"/>
                          <a:cs typeface="Times New Roman" panose="02020603050405020304" pitchFamily="18" charset="0"/>
                        </a:rPr>
                        <a:t>0.052</a:t>
                      </a:r>
                      <a:endParaRPr lang="en-US" altLang="en-US" sz="1400" b="0">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endParaRPr lang="en-US" sz="1400" b="0">
                        <a:latin typeface="Times New Roman" panose="02020603050405020304" pitchFamily="18" charset="0"/>
                        <a:ea typeface="宋体" panose="02010600030101010101" pitchFamily="2" charset="-122"/>
                        <a:cs typeface="Times New Roman" panose="02020603050405020304" pitchFamily="18" charset="0"/>
                      </a:endParaRPr>
                    </a:p>
                    <a:p>
                      <a:pPr indent="0" algn="ctr">
                        <a:buNone/>
                      </a:pPr>
                      <a:r>
                        <a:rPr lang="en-US" sz="1400" b="0">
                          <a:latin typeface="Times New Roman" panose="02020603050405020304" pitchFamily="18" charset="0"/>
                          <a:ea typeface="宋体" panose="02010600030101010101" pitchFamily="2" charset="-122"/>
                          <a:cs typeface="Times New Roman" panose="02020603050405020304" pitchFamily="18" charset="0"/>
                        </a:rPr>
                        <a:t>0</a:t>
                      </a:r>
                      <a:r>
                        <a:rPr lang="en-US" sz="1400" b="0">
                          <a:latin typeface="Times New Roman" panose="02020603050405020304" pitchFamily="18" charset="0"/>
                          <a:cs typeface="Times New Roman" panose="02020603050405020304" pitchFamily="18" charset="0"/>
                        </a:rPr>
                        <a:t>.153</a:t>
                      </a:r>
                      <a:endParaRPr lang="en-US" altLang="en-US" sz="1400" b="0">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页脚占位符 3"/>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CN" smtClean="0"/>
              <a:t>http://www.bjut.edu.cn/sci/voice/index.htm</a:t>
            </a:r>
            <a:endParaRPr lang="en-US" altLang="zh-CN" smtClean="0"/>
          </a:p>
        </p:txBody>
      </p:sp>
      <p:sp>
        <p:nvSpPr>
          <p:cNvPr id="35842" name="Rectangle 2"/>
          <p:cNvSpPr>
            <a:spLocks noGrp="1" noChangeArrowheads="1"/>
          </p:cNvSpPr>
          <p:nvPr>
            <p:ph type="title"/>
          </p:nvPr>
        </p:nvSpPr>
        <p:spPr>
          <a:xfrm>
            <a:off x="0" y="547688"/>
            <a:ext cx="9144000" cy="563562"/>
          </a:xfrm>
        </p:spPr>
        <p:txBody>
          <a:bodyPr/>
          <a:lstStyle/>
          <a:p>
            <a:r>
              <a:rPr lang="en-US" altLang="zh-CN" sz="2800" smtClean="0">
                <a:latin typeface="Times New Roman" panose="02020603050405020304" pitchFamily="18" charset="0"/>
                <a:ea typeface="宋体" panose="02010600030101010101" pitchFamily="2" charset="-122"/>
              </a:rPr>
              <a:t>Contents</a:t>
            </a:r>
            <a:endParaRPr lang="en-US" altLang="zh-CN" sz="2800" smtClean="0">
              <a:solidFill>
                <a:schemeClr val="accent1"/>
              </a:solidFill>
              <a:latin typeface="Times New Roman" panose="02020603050405020304" pitchFamily="18" charset="0"/>
              <a:ea typeface="宋体" panose="02010600030101010101" pitchFamily="2" charset="-122"/>
            </a:endParaRPr>
          </a:p>
        </p:txBody>
      </p:sp>
      <p:grpSp>
        <p:nvGrpSpPr>
          <p:cNvPr id="35843" name="Group 66"/>
          <p:cNvGrpSpPr/>
          <p:nvPr/>
        </p:nvGrpSpPr>
        <p:grpSpPr bwMode="auto">
          <a:xfrm>
            <a:off x="2209800" y="3429000"/>
            <a:ext cx="4724400" cy="685800"/>
            <a:chOff x="1296" y="1824"/>
            <a:chExt cx="2976" cy="432"/>
          </a:xfrm>
        </p:grpSpPr>
        <p:sp>
          <p:nvSpPr>
            <p:cNvPr id="35844" name="AutoShape 67"/>
            <p:cNvSpPr>
              <a:spLocks noChangeArrowheads="1"/>
            </p:cNvSpPr>
            <p:nvPr/>
          </p:nvSpPr>
          <p:spPr bwMode="auto">
            <a:xfrm>
              <a:off x="1536" y="1899"/>
              <a:ext cx="2736" cy="288"/>
            </a:xfrm>
            <a:prstGeom prst="roundRect">
              <a:avLst>
                <a:gd name="adj" fmla="val 16667"/>
              </a:avLst>
            </a:prstGeom>
            <a:gradFill rotWithShape="1">
              <a:gsLst>
                <a:gs pos="0">
                  <a:srgbClr val="D0DEEE"/>
                </a:gs>
                <a:gs pos="100000">
                  <a:schemeClr val="accent1"/>
                </a:gs>
              </a:gsLst>
              <a:lin ang="0" scaled="1"/>
            </a:gradFill>
            <a:ln w="12700">
              <a:solidFill>
                <a:schemeClr val="bg1"/>
              </a:solidFill>
              <a:round/>
            </a:ln>
            <a:effectLst>
              <a:outerShdw dist="99190" dir="2388334" algn="ctr" rotWithShape="0">
                <a:srgbClr val="333333">
                  <a:alpha val="50000"/>
                </a:srgbClr>
              </a:outerShdw>
            </a:effectLst>
          </p:spPr>
          <p:txBody>
            <a:bodyPr wrap="none" anchor="ctr"/>
            <a:lstStyle/>
            <a:p>
              <a:endParaRPr lang="zh-CN" altLang="en-US">
                <a:latin typeface="Times New Roman" panose="02020603050405020304" pitchFamily="18" charset="0"/>
                <a:ea typeface="宋体" panose="02010600030101010101" pitchFamily="2" charset="-122"/>
              </a:endParaRPr>
            </a:p>
          </p:txBody>
        </p:sp>
        <p:sp>
          <p:nvSpPr>
            <p:cNvPr id="35845" name="AutoShape 68"/>
            <p:cNvSpPr>
              <a:spLocks noChangeArrowheads="1"/>
            </p:cNvSpPr>
            <p:nvPr/>
          </p:nvSpPr>
          <p:spPr bwMode="auto">
            <a:xfrm>
              <a:off x="1296" y="1824"/>
              <a:ext cx="432" cy="432"/>
            </a:xfrm>
            <a:prstGeom prst="diamond">
              <a:avLst/>
            </a:prstGeom>
            <a:solidFill>
              <a:schemeClr val="accent1"/>
            </a:solidFill>
            <a:ln w="25400">
              <a:solidFill>
                <a:schemeClr val="bg1"/>
              </a:solidFill>
              <a:miter lim="800000"/>
            </a:ln>
            <a:effectLst>
              <a:outerShdw dist="63500" dir="2212194" algn="ctr" rotWithShape="0">
                <a:srgbClr val="333333">
                  <a:alpha val="50000"/>
                </a:srgbClr>
              </a:outerShdw>
            </a:effectLst>
          </p:spPr>
          <p:txBody>
            <a:bodyPr wrap="none" anchor="ctr"/>
            <a:lstStyle/>
            <a:p>
              <a:endParaRPr lang="zh-CN" altLang="en-US">
                <a:latin typeface="Times New Roman" panose="02020603050405020304" pitchFamily="18" charset="0"/>
                <a:ea typeface="宋体" panose="02010600030101010101" pitchFamily="2" charset="-122"/>
              </a:endParaRPr>
            </a:p>
          </p:txBody>
        </p:sp>
        <p:sp>
          <p:nvSpPr>
            <p:cNvPr id="35846" name="Text Box 69"/>
            <p:cNvSpPr txBox="1">
              <a:spLocks noChangeArrowheads="1"/>
            </p:cNvSpPr>
            <p:nvPr/>
          </p:nvSpPr>
          <p:spPr bwMode="auto">
            <a:xfrm>
              <a:off x="1968" y="1934"/>
              <a:ext cx="1872" cy="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US" altLang="zh-CN" b="1">
                  <a:solidFill>
                    <a:srgbClr val="A6A6A6"/>
                  </a:solidFill>
                  <a:latin typeface="Times New Roman" panose="02020603050405020304" pitchFamily="18" charset="0"/>
                  <a:ea typeface="宋体" panose="02010600030101010101" pitchFamily="2" charset="-122"/>
                </a:rPr>
                <a:t>Experiments</a:t>
              </a:r>
              <a:endParaRPr lang="en-US" altLang="zh-CN" b="1">
                <a:solidFill>
                  <a:srgbClr val="A6A6A6"/>
                </a:solidFill>
                <a:latin typeface="Times New Roman" panose="02020603050405020304" pitchFamily="18" charset="0"/>
                <a:ea typeface="宋体" panose="02010600030101010101" pitchFamily="2" charset="-122"/>
              </a:endParaRPr>
            </a:p>
          </p:txBody>
        </p:sp>
        <p:sp>
          <p:nvSpPr>
            <p:cNvPr id="35847" name="Text Box 70"/>
            <p:cNvSpPr txBox="1">
              <a:spLocks noChangeArrowheads="1"/>
            </p:cNvSpPr>
            <p:nvPr/>
          </p:nvSpPr>
          <p:spPr bwMode="auto">
            <a:xfrm>
              <a:off x="1398" y="1886"/>
              <a:ext cx="213"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eaLnBrk="0" hangingPunct="0"/>
              <a:r>
                <a:rPr lang="en-US" altLang="zh-CN" sz="2400">
                  <a:solidFill>
                    <a:schemeClr val="bg1"/>
                  </a:solidFill>
                  <a:latin typeface="Times New Roman" panose="02020603050405020304" pitchFamily="18" charset="0"/>
                  <a:ea typeface="宋体" panose="02010600030101010101" pitchFamily="2" charset="-122"/>
                </a:rPr>
                <a:t>3</a:t>
              </a:r>
              <a:endParaRPr lang="en-US" altLang="zh-CN" sz="2400">
                <a:solidFill>
                  <a:schemeClr val="bg1"/>
                </a:solidFill>
                <a:latin typeface="Times New Roman" panose="02020603050405020304" pitchFamily="18" charset="0"/>
                <a:ea typeface="宋体" panose="02010600030101010101" pitchFamily="2" charset="-122"/>
              </a:endParaRPr>
            </a:p>
          </p:txBody>
        </p:sp>
      </p:grpSp>
      <p:grpSp>
        <p:nvGrpSpPr>
          <p:cNvPr id="35848" name="Group 71"/>
          <p:cNvGrpSpPr/>
          <p:nvPr/>
        </p:nvGrpSpPr>
        <p:grpSpPr bwMode="auto">
          <a:xfrm>
            <a:off x="2209800" y="4267200"/>
            <a:ext cx="4724400" cy="685800"/>
            <a:chOff x="1296" y="1824"/>
            <a:chExt cx="2976" cy="432"/>
          </a:xfrm>
        </p:grpSpPr>
        <p:sp>
          <p:nvSpPr>
            <p:cNvPr id="35849" name="AutoShape 72"/>
            <p:cNvSpPr>
              <a:spLocks noChangeArrowheads="1"/>
            </p:cNvSpPr>
            <p:nvPr/>
          </p:nvSpPr>
          <p:spPr bwMode="auto">
            <a:xfrm>
              <a:off x="1536" y="1899"/>
              <a:ext cx="2736" cy="288"/>
            </a:xfrm>
            <a:prstGeom prst="roundRect">
              <a:avLst>
                <a:gd name="adj" fmla="val 16667"/>
              </a:avLst>
            </a:prstGeom>
            <a:gradFill rotWithShape="1">
              <a:gsLst>
                <a:gs pos="0">
                  <a:srgbClr val="E9CECB"/>
                </a:gs>
                <a:gs pos="100000">
                  <a:schemeClr val="tx2"/>
                </a:gs>
              </a:gsLst>
              <a:lin ang="0" scaled="1"/>
            </a:gradFill>
            <a:ln w="12700">
              <a:solidFill>
                <a:schemeClr val="bg1"/>
              </a:solidFill>
              <a:round/>
            </a:ln>
            <a:effectLst>
              <a:outerShdw dist="99190" dir="2388334" algn="ctr" rotWithShape="0">
                <a:srgbClr val="333333">
                  <a:alpha val="50000"/>
                </a:srgbClr>
              </a:outerShdw>
            </a:effectLst>
          </p:spPr>
          <p:txBody>
            <a:bodyPr wrap="none" anchor="ctr"/>
            <a:lstStyle/>
            <a:p>
              <a:endParaRPr lang="zh-CN" altLang="en-US">
                <a:latin typeface="Times New Roman" panose="02020603050405020304" pitchFamily="18" charset="0"/>
                <a:ea typeface="宋体" panose="02010600030101010101" pitchFamily="2" charset="-122"/>
              </a:endParaRPr>
            </a:p>
          </p:txBody>
        </p:sp>
        <p:sp>
          <p:nvSpPr>
            <p:cNvPr id="35850" name="AutoShape 73"/>
            <p:cNvSpPr>
              <a:spLocks noChangeArrowheads="1"/>
            </p:cNvSpPr>
            <p:nvPr/>
          </p:nvSpPr>
          <p:spPr bwMode="auto">
            <a:xfrm>
              <a:off x="1296" y="1824"/>
              <a:ext cx="432" cy="432"/>
            </a:xfrm>
            <a:prstGeom prst="diamond">
              <a:avLst/>
            </a:prstGeom>
            <a:solidFill>
              <a:schemeClr val="hlink"/>
            </a:solidFill>
            <a:ln w="25400">
              <a:solidFill>
                <a:schemeClr val="bg1"/>
              </a:solidFill>
              <a:miter lim="800000"/>
            </a:ln>
            <a:effectLst>
              <a:outerShdw dist="63500" dir="2212194" algn="ctr" rotWithShape="0">
                <a:srgbClr val="333333">
                  <a:alpha val="50000"/>
                </a:srgbClr>
              </a:outerShdw>
            </a:effectLst>
          </p:spPr>
          <p:txBody>
            <a:bodyPr wrap="none" anchor="ctr"/>
            <a:lstStyle/>
            <a:p>
              <a:endParaRPr lang="zh-CN" altLang="en-US">
                <a:latin typeface="Times New Roman" panose="02020603050405020304" pitchFamily="18" charset="0"/>
                <a:ea typeface="宋体" panose="02010600030101010101" pitchFamily="2" charset="-122"/>
              </a:endParaRPr>
            </a:p>
          </p:txBody>
        </p:sp>
        <p:sp>
          <p:nvSpPr>
            <p:cNvPr id="35851" name="Text Box 74"/>
            <p:cNvSpPr txBox="1">
              <a:spLocks noChangeArrowheads="1"/>
            </p:cNvSpPr>
            <p:nvPr/>
          </p:nvSpPr>
          <p:spPr bwMode="auto">
            <a:xfrm>
              <a:off x="1968" y="1934"/>
              <a:ext cx="1872" cy="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US" altLang="zh-CN" b="1" dirty="0">
                  <a:solidFill>
                    <a:srgbClr val="000000"/>
                  </a:solidFill>
                  <a:latin typeface="Times New Roman" panose="02020603050405020304" pitchFamily="18" charset="0"/>
                  <a:ea typeface="宋体" panose="02010600030101010101" pitchFamily="2" charset="-122"/>
                </a:rPr>
                <a:t>Conclusions</a:t>
              </a:r>
              <a:endParaRPr lang="en-US" altLang="zh-CN" b="1" dirty="0">
                <a:solidFill>
                  <a:srgbClr val="000000"/>
                </a:solidFill>
                <a:latin typeface="Times New Roman" panose="02020603050405020304" pitchFamily="18" charset="0"/>
                <a:ea typeface="宋体" panose="02010600030101010101" pitchFamily="2" charset="-122"/>
              </a:endParaRPr>
            </a:p>
          </p:txBody>
        </p:sp>
        <p:sp>
          <p:nvSpPr>
            <p:cNvPr id="35852" name="Text Box 75"/>
            <p:cNvSpPr txBox="1">
              <a:spLocks noChangeArrowheads="1"/>
            </p:cNvSpPr>
            <p:nvPr/>
          </p:nvSpPr>
          <p:spPr bwMode="auto">
            <a:xfrm>
              <a:off x="1398" y="1886"/>
              <a:ext cx="213"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eaLnBrk="0" hangingPunct="0"/>
              <a:r>
                <a:rPr lang="en-US" altLang="zh-CN" sz="2400">
                  <a:solidFill>
                    <a:schemeClr val="bg1"/>
                  </a:solidFill>
                  <a:latin typeface="Times New Roman" panose="02020603050405020304" pitchFamily="18" charset="0"/>
                  <a:ea typeface="宋体" panose="02010600030101010101" pitchFamily="2" charset="-122"/>
                </a:rPr>
                <a:t>4</a:t>
              </a:r>
              <a:endParaRPr lang="en-US" altLang="zh-CN" sz="2400">
                <a:solidFill>
                  <a:schemeClr val="bg1"/>
                </a:solidFill>
                <a:latin typeface="Times New Roman" panose="02020603050405020304" pitchFamily="18" charset="0"/>
                <a:ea typeface="宋体" panose="02010600030101010101" pitchFamily="2" charset="-122"/>
              </a:endParaRPr>
            </a:p>
          </p:txBody>
        </p:sp>
      </p:grpSp>
      <p:grpSp>
        <p:nvGrpSpPr>
          <p:cNvPr id="35858" name="Group 61"/>
          <p:cNvGrpSpPr/>
          <p:nvPr/>
        </p:nvGrpSpPr>
        <p:grpSpPr bwMode="auto">
          <a:xfrm>
            <a:off x="2209800" y="1752600"/>
            <a:ext cx="4724400" cy="685800"/>
            <a:chOff x="1296" y="1824"/>
            <a:chExt cx="2976" cy="432"/>
          </a:xfrm>
        </p:grpSpPr>
        <p:sp>
          <p:nvSpPr>
            <p:cNvPr id="35859" name="AutoShape 62"/>
            <p:cNvSpPr>
              <a:spLocks noChangeArrowheads="1"/>
            </p:cNvSpPr>
            <p:nvPr/>
          </p:nvSpPr>
          <p:spPr bwMode="auto">
            <a:xfrm>
              <a:off x="1536" y="1899"/>
              <a:ext cx="2736" cy="288"/>
            </a:xfrm>
            <a:prstGeom prst="roundRect">
              <a:avLst>
                <a:gd name="adj" fmla="val 16667"/>
              </a:avLst>
            </a:prstGeom>
            <a:gradFill rotWithShape="1">
              <a:gsLst>
                <a:gs pos="0">
                  <a:srgbClr val="F5E5C9"/>
                </a:gs>
                <a:gs pos="100000">
                  <a:schemeClr val="accent2"/>
                </a:gs>
              </a:gsLst>
              <a:lin ang="0" scaled="1"/>
            </a:gradFill>
            <a:ln w="12700">
              <a:solidFill>
                <a:schemeClr val="bg1"/>
              </a:solidFill>
              <a:round/>
            </a:ln>
            <a:effectLst>
              <a:outerShdw dist="99190" dir="2388334" algn="ctr" rotWithShape="0">
                <a:srgbClr val="333333">
                  <a:alpha val="50000"/>
                </a:srgbClr>
              </a:outerShdw>
            </a:effectLst>
          </p:spPr>
          <p:txBody>
            <a:bodyPr wrap="none" anchor="ctr"/>
            <a:lstStyle/>
            <a:p>
              <a:endParaRPr lang="zh-CN" altLang="en-US">
                <a:latin typeface="Times New Roman" panose="02020603050405020304" pitchFamily="18" charset="0"/>
                <a:ea typeface="宋体" panose="02010600030101010101" pitchFamily="2" charset="-122"/>
              </a:endParaRPr>
            </a:p>
          </p:txBody>
        </p:sp>
        <p:sp>
          <p:nvSpPr>
            <p:cNvPr id="35860" name="AutoShape 63"/>
            <p:cNvSpPr>
              <a:spLocks noChangeArrowheads="1"/>
            </p:cNvSpPr>
            <p:nvPr/>
          </p:nvSpPr>
          <p:spPr bwMode="auto">
            <a:xfrm>
              <a:off x="1296" y="1824"/>
              <a:ext cx="432" cy="432"/>
            </a:xfrm>
            <a:prstGeom prst="diamond">
              <a:avLst/>
            </a:prstGeom>
            <a:solidFill>
              <a:schemeClr val="accent2"/>
            </a:solidFill>
            <a:ln w="25400">
              <a:solidFill>
                <a:schemeClr val="bg1"/>
              </a:solidFill>
              <a:miter lim="800000"/>
            </a:ln>
            <a:effectLst>
              <a:outerShdw dist="63500" dir="2212194" algn="ctr" rotWithShape="0">
                <a:srgbClr val="333333">
                  <a:alpha val="50000"/>
                </a:srgbClr>
              </a:outerShdw>
            </a:effectLst>
          </p:spPr>
          <p:txBody>
            <a:bodyPr wrap="none" anchor="ctr"/>
            <a:lstStyle/>
            <a:p>
              <a:endParaRPr lang="zh-CN" altLang="en-US">
                <a:latin typeface="Times New Roman" panose="02020603050405020304" pitchFamily="18" charset="0"/>
                <a:ea typeface="宋体" panose="02010600030101010101" pitchFamily="2" charset="-122"/>
              </a:endParaRPr>
            </a:p>
          </p:txBody>
        </p:sp>
        <p:sp>
          <p:nvSpPr>
            <p:cNvPr id="35861" name="Text Box 64"/>
            <p:cNvSpPr txBox="1">
              <a:spLocks noChangeArrowheads="1"/>
            </p:cNvSpPr>
            <p:nvPr/>
          </p:nvSpPr>
          <p:spPr bwMode="auto">
            <a:xfrm>
              <a:off x="1968" y="1934"/>
              <a:ext cx="187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US" altLang="zh-CN" b="1">
                  <a:solidFill>
                    <a:srgbClr val="A6A6A6"/>
                  </a:solidFill>
                  <a:latin typeface="Times New Roman" panose="02020603050405020304" pitchFamily="18" charset="0"/>
                  <a:ea typeface="宋体" panose="02010600030101010101" pitchFamily="2" charset="-122"/>
                </a:rPr>
                <a:t>Research Background</a:t>
              </a:r>
              <a:endParaRPr lang="en-US" altLang="zh-CN" b="1">
                <a:solidFill>
                  <a:srgbClr val="A6A6A6"/>
                </a:solidFill>
                <a:latin typeface="Times New Roman" panose="02020603050405020304" pitchFamily="18" charset="0"/>
                <a:ea typeface="宋体" panose="02010600030101010101" pitchFamily="2" charset="-122"/>
              </a:endParaRPr>
            </a:p>
          </p:txBody>
        </p:sp>
        <p:sp>
          <p:nvSpPr>
            <p:cNvPr id="35862" name="Text Box 65"/>
            <p:cNvSpPr txBox="1">
              <a:spLocks noChangeArrowheads="1"/>
            </p:cNvSpPr>
            <p:nvPr/>
          </p:nvSpPr>
          <p:spPr bwMode="auto">
            <a:xfrm>
              <a:off x="1398" y="1886"/>
              <a:ext cx="213"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eaLnBrk="0" hangingPunct="0"/>
              <a:r>
                <a:rPr lang="en-US" altLang="zh-CN" sz="2400">
                  <a:solidFill>
                    <a:schemeClr val="bg1"/>
                  </a:solidFill>
                  <a:latin typeface="Times New Roman" panose="02020603050405020304" pitchFamily="18" charset="0"/>
                  <a:ea typeface="宋体" panose="02010600030101010101" pitchFamily="2" charset="-122"/>
                </a:rPr>
                <a:t>1</a:t>
              </a:r>
              <a:endParaRPr lang="en-US" altLang="zh-CN" sz="2400">
                <a:solidFill>
                  <a:schemeClr val="bg1"/>
                </a:solidFill>
                <a:latin typeface="Times New Roman" panose="02020603050405020304" pitchFamily="18" charset="0"/>
                <a:ea typeface="宋体" panose="02010600030101010101" pitchFamily="2" charset="-122"/>
              </a:endParaRPr>
            </a:p>
          </p:txBody>
        </p:sp>
      </p:grpSp>
      <p:grpSp>
        <p:nvGrpSpPr>
          <p:cNvPr id="35863" name="Group 61"/>
          <p:cNvGrpSpPr/>
          <p:nvPr/>
        </p:nvGrpSpPr>
        <p:grpSpPr bwMode="auto">
          <a:xfrm>
            <a:off x="2209800" y="2590800"/>
            <a:ext cx="4724400" cy="819150"/>
            <a:chOff x="1296" y="1824"/>
            <a:chExt cx="2976" cy="516"/>
          </a:xfrm>
        </p:grpSpPr>
        <p:sp>
          <p:nvSpPr>
            <p:cNvPr id="35864" name="AutoShape 62"/>
            <p:cNvSpPr>
              <a:spLocks noChangeArrowheads="1"/>
            </p:cNvSpPr>
            <p:nvPr/>
          </p:nvSpPr>
          <p:spPr bwMode="auto">
            <a:xfrm>
              <a:off x="1536" y="1899"/>
              <a:ext cx="2736" cy="288"/>
            </a:xfrm>
            <a:prstGeom prst="roundRect">
              <a:avLst>
                <a:gd name="adj" fmla="val 16667"/>
              </a:avLst>
            </a:prstGeom>
            <a:gradFill rotWithShape="1">
              <a:gsLst>
                <a:gs pos="0">
                  <a:srgbClr val="D5E9FF"/>
                </a:gs>
                <a:gs pos="100000">
                  <a:srgbClr val="2B93FF"/>
                </a:gs>
              </a:gsLst>
              <a:lin ang="0" scaled="1"/>
            </a:gradFill>
            <a:ln w="12700">
              <a:solidFill>
                <a:schemeClr val="bg1"/>
              </a:solidFill>
              <a:round/>
            </a:ln>
            <a:effectLst>
              <a:outerShdw dist="99190" dir="2388334" algn="ctr" rotWithShape="0">
                <a:srgbClr val="333333">
                  <a:alpha val="50000"/>
                </a:srgbClr>
              </a:outerShdw>
            </a:effectLst>
          </p:spPr>
          <p:txBody>
            <a:bodyPr wrap="none" anchor="ctr"/>
            <a:lstStyle/>
            <a:p>
              <a:endParaRPr lang="zh-CN" altLang="en-US">
                <a:latin typeface="Times New Roman" panose="02020603050405020304" pitchFamily="18" charset="0"/>
                <a:ea typeface="宋体" panose="02010600030101010101" pitchFamily="2" charset="-122"/>
              </a:endParaRPr>
            </a:p>
          </p:txBody>
        </p:sp>
        <p:sp>
          <p:nvSpPr>
            <p:cNvPr id="37" name="AutoShape 63"/>
            <p:cNvSpPr>
              <a:spLocks noChangeArrowheads="1"/>
            </p:cNvSpPr>
            <p:nvPr/>
          </p:nvSpPr>
          <p:spPr bwMode="gray">
            <a:xfrm>
              <a:off x="1296" y="1824"/>
              <a:ext cx="432" cy="432"/>
            </a:xfrm>
            <a:prstGeom prst="diamond">
              <a:avLst/>
            </a:prstGeom>
            <a:solidFill>
              <a:schemeClr val="accent4">
                <a:lumMod val="50000"/>
                <a:lumOff val="50000"/>
              </a:schemeClr>
            </a:solidFill>
            <a:ln w="25400" algn="ctr">
              <a:solidFill>
                <a:schemeClr val="bg1"/>
              </a:solidFill>
              <a:miter lim="800000"/>
            </a:ln>
            <a:effectLst>
              <a:outerShdw dist="63500" dir="2212194" algn="ctr" rotWithShape="0">
                <a:srgbClr val="333333">
                  <a:alpha val="50000"/>
                </a:srgbClr>
              </a:outerShdw>
            </a:effectLst>
          </p:spPr>
          <p:txBody>
            <a:bodyPr wrap="none" anchor="ctr"/>
            <a:lstStyle/>
            <a:p>
              <a:endParaRPr lang="en-US" altLang="en-US" noProof="1">
                <a:latin typeface="Times New Roman" panose="02020603050405020304" pitchFamily="18" charset="0"/>
                <a:ea typeface="Times New Roman" panose="02020603050405020304" pitchFamily="18" charset="0"/>
              </a:endParaRPr>
            </a:p>
          </p:txBody>
        </p:sp>
        <p:sp>
          <p:nvSpPr>
            <p:cNvPr id="35866" name="Text Box 64"/>
            <p:cNvSpPr txBox="1">
              <a:spLocks noChangeArrowheads="1"/>
            </p:cNvSpPr>
            <p:nvPr/>
          </p:nvSpPr>
          <p:spPr bwMode="auto">
            <a:xfrm>
              <a:off x="1968" y="1934"/>
              <a:ext cx="1872" cy="4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US" altLang="zh-CN" b="1">
                  <a:solidFill>
                    <a:srgbClr val="A6A6A6"/>
                  </a:solidFill>
                  <a:latin typeface="Times New Roman" panose="02020603050405020304" pitchFamily="18" charset="0"/>
                  <a:ea typeface="宋体" panose="02010600030101010101" pitchFamily="2" charset="-122"/>
                  <a:sym typeface="+mn-ea"/>
                </a:rPr>
                <a:t>Proposed Method</a:t>
              </a:r>
              <a:endParaRPr lang="en-US" altLang="zh-CN" b="1">
                <a:solidFill>
                  <a:srgbClr val="A6A6A6"/>
                </a:solidFill>
                <a:latin typeface="Times New Roman" panose="02020603050405020304" pitchFamily="18" charset="0"/>
                <a:ea typeface="宋体" panose="02010600030101010101" pitchFamily="2" charset="-122"/>
              </a:endParaRPr>
            </a:p>
            <a:p>
              <a:pPr eaLnBrk="0" hangingPunct="0"/>
              <a:endParaRPr lang="en-US" altLang="zh-CN" b="1">
                <a:solidFill>
                  <a:srgbClr val="A6A6A6"/>
                </a:solidFill>
                <a:latin typeface="Times New Roman" panose="02020603050405020304" pitchFamily="18" charset="0"/>
                <a:ea typeface="宋体" panose="02010600030101010101" pitchFamily="2" charset="-122"/>
              </a:endParaRPr>
            </a:p>
          </p:txBody>
        </p:sp>
        <p:sp>
          <p:nvSpPr>
            <p:cNvPr id="35867" name="Text Box 65"/>
            <p:cNvSpPr txBox="1">
              <a:spLocks noChangeArrowheads="1"/>
            </p:cNvSpPr>
            <p:nvPr/>
          </p:nvSpPr>
          <p:spPr bwMode="auto">
            <a:xfrm>
              <a:off x="1398" y="1886"/>
              <a:ext cx="213"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eaLnBrk="0" hangingPunct="0"/>
              <a:r>
                <a:rPr lang="en-US" altLang="zh-CN" sz="2400">
                  <a:solidFill>
                    <a:schemeClr val="bg1"/>
                  </a:solidFill>
                  <a:latin typeface="Times New Roman" panose="02020603050405020304" pitchFamily="18" charset="0"/>
                  <a:ea typeface="宋体" panose="02010600030101010101" pitchFamily="2" charset="-122"/>
                </a:rPr>
                <a:t>2</a:t>
              </a:r>
              <a:endParaRPr lang="en-US" altLang="zh-CN" sz="2400">
                <a:solidFill>
                  <a:schemeClr val="bg1"/>
                </a:solidFill>
                <a:latin typeface="Times New Roman" panose="02020603050405020304" pitchFamily="18" charset="0"/>
                <a:ea typeface="宋体" panose="02010600030101010101" pitchFamily="2" charset="-122"/>
              </a:endParaRPr>
            </a:p>
          </p:txBody>
        </p:sp>
      </p:gr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页脚占位符 3"/>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CN" smtClean="0"/>
              <a:t>http://www.bjut.edu.cn/sci/voice/index.htm</a:t>
            </a:r>
            <a:endParaRPr lang="en-US" altLang="zh-CN" smtClean="0"/>
          </a:p>
        </p:txBody>
      </p:sp>
      <p:sp>
        <p:nvSpPr>
          <p:cNvPr id="48130" name="Rectangle 2"/>
          <p:cNvSpPr>
            <a:spLocks noGrp="1" noChangeArrowheads="1"/>
          </p:cNvSpPr>
          <p:nvPr>
            <p:ph type="title"/>
          </p:nvPr>
        </p:nvSpPr>
        <p:spPr>
          <a:xfrm>
            <a:off x="0" y="547688"/>
            <a:ext cx="9144000" cy="563562"/>
          </a:xfrm>
        </p:spPr>
        <p:txBody>
          <a:bodyPr/>
          <a:lstStyle/>
          <a:p>
            <a:r>
              <a:rPr lang="en-US" altLang="zh-CN" sz="2800" smtClean="0">
                <a:latin typeface="Times New Roman" panose="02020603050405020304" pitchFamily="18" charset="0"/>
                <a:ea typeface="宋体" panose="02010600030101010101" pitchFamily="2" charset="-122"/>
              </a:rPr>
              <a:t>Conclusions</a:t>
            </a:r>
            <a:endParaRPr lang="en-US" altLang="zh-CN" sz="2800" smtClean="0">
              <a:latin typeface="Times New Roman" panose="02020603050405020304" pitchFamily="18" charset="0"/>
              <a:ea typeface="宋体" panose="02010600030101010101" pitchFamily="2" charset="-122"/>
            </a:endParaRPr>
          </a:p>
        </p:txBody>
      </p:sp>
      <p:sp>
        <p:nvSpPr>
          <p:cNvPr id="48131" name="Rectangle 3"/>
          <p:cNvSpPr>
            <a:spLocks noGrp="1" noChangeArrowheads="1"/>
          </p:cNvSpPr>
          <p:nvPr>
            <p:ph idx="1"/>
          </p:nvPr>
        </p:nvSpPr>
        <p:spPr>
          <a:xfrm>
            <a:off x="838200" y="1633538"/>
            <a:ext cx="7605713" cy="4540250"/>
          </a:xfrm>
        </p:spPr>
        <p:txBody>
          <a:bodyPr/>
          <a:lstStyle/>
          <a:p>
            <a:pPr>
              <a:lnSpc>
                <a:spcPct val="80000"/>
              </a:lnSpc>
            </a:pPr>
            <a:r>
              <a:rPr lang="en-US" altLang="zh-CN" sz="2000" dirty="0" smtClean="0">
                <a:latin typeface="Times New Roman" panose="02020603050405020304" pitchFamily="18" charset="0"/>
                <a:ea typeface="宋体" panose="02010600030101010101" pitchFamily="2" charset="-122"/>
              </a:rPr>
              <a:t>In this work</a:t>
            </a:r>
            <a:endParaRPr lang="en-US" altLang="zh-CN" sz="2000" dirty="0" smtClean="0">
              <a:latin typeface="Times New Roman" panose="02020603050405020304" pitchFamily="18" charset="0"/>
              <a:ea typeface="宋体" panose="02010600030101010101" pitchFamily="2" charset="-122"/>
            </a:endParaRPr>
          </a:p>
          <a:p>
            <a:pPr>
              <a:lnSpc>
                <a:spcPct val="80000"/>
              </a:lnSpc>
            </a:pPr>
            <a:endParaRPr lang="en-US" altLang="zh-CN" sz="1600" dirty="0" smtClean="0">
              <a:latin typeface="Times New Roman" panose="02020603050405020304" pitchFamily="18" charset="0"/>
              <a:ea typeface="宋体" panose="02010600030101010101" pitchFamily="2" charset="-122"/>
            </a:endParaRPr>
          </a:p>
          <a:p>
            <a:pPr lvl="1" algn="just">
              <a:lnSpc>
                <a:spcPct val="80000"/>
              </a:lnSpc>
            </a:pPr>
            <a:r>
              <a:rPr lang="en-US" altLang="zh-CN" sz="1600" dirty="0" smtClean="0">
                <a:latin typeface="Times New Roman" panose="02020603050405020304" pitchFamily="18" charset="0"/>
                <a:ea typeface="宋体" panose="02010600030101010101" pitchFamily="2" charset="-122"/>
              </a:rPr>
              <a:t> Using the DNN to estimate the</a:t>
            </a:r>
            <a:r>
              <a:rPr lang="en-US" altLang="zh-CN" sz="1600" dirty="0" smtClean="0">
                <a:latin typeface="Times New Roman" panose="02020603050405020304" pitchFamily="18" charset="0"/>
                <a:ea typeface="宋体" panose="02010600030101010101" pitchFamily="2" charset="-122"/>
                <a:sym typeface="+mn-ea"/>
              </a:rPr>
              <a:t> amplitude spectrum</a:t>
            </a:r>
            <a:endParaRPr lang="en-US" altLang="zh-CN" sz="1600" dirty="0" smtClean="0">
              <a:latin typeface="Times New Roman" panose="02020603050405020304" pitchFamily="18" charset="0"/>
              <a:ea typeface="宋体" panose="02010600030101010101" pitchFamily="2" charset="-122"/>
            </a:endParaRPr>
          </a:p>
          <a:p>
            <a:pPr algn="just">
              <a:lnSpc>
                <a:spcPct val="80000"/>
              </a:lnSpc>
            </a:pPr>
            <a:endParaRPr lang="en-US" altLang="zh-CN" sz="1600" dirty="0" smtClean="0">
              <a:latin typeface="Times New Roman" panose="02020603050405020304" pitchFamily="18" charset="0"/>
              <a:ea typeface="宋体" panose="02010600030101010101" pitchFamily="2" charset="-122"/>
            </a:endParaRPr>
          </a:p>
          <a:p>
            <a:pPr lvl="1" algn="just">
              <a:lnSpc>
                <a:spcPct val="80000"/>
              </a:lnSpc>
            </a:pPr>
            <a:r>
              <a:rPr lang="en-US" altLang="zh-CN" sz="1600" dirty="0" smtClean="0">
                <a:latin typeface="Times New Roman" panose="02020603050405020304" pitchFamily="18" charset="0"/>
                <a:ea typeface="宋体" panose="02010600030101010101" pitchFamily="2" charset="-122"/>
              </a:rPr>
              <a:t> Using the</a:t>
            </a:r>
            <a:r>
              <a:rPr lang="en-US" altLang="zh-CN" sz="1600" dirty="0" smtClean="0">
                <a:latin typeface="Times New Roman" panose="02020603050405020304" pitchFamily="18" charset="0"/>
                <a:ea typeface="宋体" panose="02010600030101010101" pitchFamily="2" charset="-122"/>
                <a:sym typeface="+mn-ea"/>
              </a:rPr>
              <a:t> GCC-PHAT method to estimate the</a:t>
            </a:r>
            <a:r>
              <a:rPr lang="en-US" altLang="zh-CN" sz="1600" dirty="0" smtClean="0">
                <a:latin typeface="Times New Roman" panose="02020603050405020304" pitchFamily="18" charset="0"/>
                <a:ea typeface="宋体" panose="02010600030101010101" pitchFamily="2" charset="-122"/>
                <a:sym typeface="+mn-ea"/>
              </a:rPr>
              <a:t> phase spectrum </a:t>
            </a:r>
            <a:endParaRPr lang="en-US" altLang="zh-CN" sz="1600" dirty="0" smtClean="0">
              <a:latin typeface="Times New Roman" panose="02020603050405020304" pitchFamily="18" charset="0"/>
              <a:ea typeface="宋体" panose="02010600030101010101" pitchFamily="2" charset="-122"/>
            </a:endParaRPr>
          </a:p>
          <a:p>
            <a:pPr algn="just">
              <a:lnSpc>
                <a:spcPct val="80000"/>
              </a:lnSpc>
            </a:pPr>
            <a:endParaRPr lang="en-US" altLang="zh-CN" sz="1600" dirty="0" smtClean="0">
              <a:latin typeface="Times New Roman" panose="02020603050405020304" pitchFamily="18" charset="0"/>
              <a:ea typeface="宋体" panose="02010600030101010101" pitchFamily="2" charset="-122"/>
            </a:endParaRPr>
          </a:p>
          <a:p>
            <a:pPr lvl="1" algn="just">
              <a:lnSpc>
                <a:spcPct val="80000"/>
              </a:lnSpc>
            </a:pPr>
            <a:r>
              <a:rPr lang="en-US" altLang="zh-CN" sz="1600" dirty="0" smtClean="0">
                <a:latin typeface="Times New Roman" panose="02020603050405020304" pitchFamily="18" charset="0"/>
                <a:ea typeface="宋体" panose="02010600030101010101" pitchFamily="2" charset="-122"/>
              </a:rPr>
              <a:t> Combine the DNN and </a:t>
            </a:r>
            <a:r>
              <a:rPr lang="en-US" altLang="zh-CN" sz="1600" dirty="0" smtClean="0">
                <a:latin typeface="Times New Roman" panose="02020603050405020304" pitchFamily="18" charset="0"/>
                <a:ea typeface="宋体" panose="02010600030101010101" pitchFamily="2" charset="-122"/>
                <a:sym typeface="+mn-ea"/>
              </a:rPr>
              <a:t>GCC-PHAT method to reduce</a:t>
            </a:r>
            <a:r>
              <a:rPr lang="en-US" altLang="zh-CN" sz="1600" dirty="0">
                <a:latin typeface="Times New Roman" panose="02020603050405020304" pitchFamily="18" charset="0"/>
                <a:ea typeface="宋体" panose="02010600030101010101" pitchFamily="2" charset="-122"/>
                <a:sym typeface="+mn-ea"/>
              </a:rPr>
              <a:t> the overall bit rates</a:t>
            </a:r>
            <a:endParaRPr lang="en-US" altLang="zh-CN" sz="1600" dirty="0" smtClean="0">
              <a:latin typeface="Times New Roman" panose="02020603050405020304" pitchFamily="18" charset="0"/>
              <a:ea typeface="宋体" panose="02010600030101010101" pitchFamily="2" charset="-122"/>
            </a:endParaRPr>
          </a:p>
          <a:p>
            <a:pPr>
              <a:lnSpc>
                <a:spcPct val="80000"/>
              </a:lnSpc>
            </a:pPr>
            <a:endParaRPr lang="en-US" altLang="zh-CN" sz="1600" dirty="0" smtClean="0">
              <a:latin typeface="Times New Roman" panose="02020603050405020304" pitchFamily="18" charset="0"/>
              <a:ea typeface="宋体" panose="02010600030101010101" pitchFamily="2" charset="-122"/>
            </a:endParaRPr>
          </a:p>
          <a:p>
            <a:pPr>
              <a:lnSpc>
                <a:spcPct val="80000"/>
              </a:lnSpc>
            </a:pPr>
            <a:r>
              <a:rPr lang="en-US" altLang="zh-CN" sz="2000" dirty="0" smtClean="0">
                <a:latin typeface="Times New Roman" panose="02020603050405020304" pitchFamily="18" charset="0"/>
                <a:ea typeface="宋体" panose="02010600030101010101" pitchFamily="2" charset="-122"/>
              </a:rPr>
              <a:t>In the future work</a:t>
            </a:r>
            <a:endParaRPr lang="en-US" altLang="zh-CN" sz="2000" dirty="0" smtClean="0">
              <a:latin typeface="Times New Roman" panose="02020603050405020304" pitchFamily="18" charset="0"/>
              <a:ea typeface="宋体" panose="02010600030101010101" pitchFamily="2" charset="-122"/>
            </a:endParaRPr>
          </a:p>
          <a:p>
            <a:pPr>
              <a:lnSpc>
                <a:spcPct val="80000"/>
              </a:lnSpc>
              <a:buFont typeface="Wingdings" panose="05000000000000000000" pitchFamily="2" charset="2"/>
              <a:buNone/>
            </a:pPr>
            <a:endParaRPr lang="en-US" altLang="zh-CN" sz="1600" dirty="0" smtClean="0">
              <a:latin typeface="Times New Roman" panose="02020603050405020304" pitchFamily="18" charset="0"/>
              <a:ea typeface="宋体" panose="02010600030101010101" pitchFamily="2" charset="-122"/>
            </a:endParaRPr>
          </a:p>
          <a:p>
            <a:pPr lvl="1">
              <a:lnSpc>
                <a:spcPct val="80000"/>
              </a:lnSpc>
            </a:pPr>
            <a:r>
              <a:rPr lang="en-US" altLang="zh-CN" sz="1600" dirty="0" smtClean="0">
                <a:latin typeface="Times New Roman" panose="02020603050405020304" pitchFamily="18" charset="0"/>
                <a:ea typeface="宋体" panose="02010600030101010101" pitchFamily="2" charset="-122"/>
              </a:rPr>
              <a:t>Enhance the generalization of the proposed method</a:t>
            </a:r>
            <a:endParaRPr lang="en-US" altLang="zh-CN" sz="1600" dirty="0" smtClean="0">
              <a:latin typeface="Times New Roman" panose="02020603050405020304" pitchFamily="18" charset="0"/>
              <a:ea typeface="宋体" panose="02010600030101010101" pitchFamily="2" charset="-122"/>
            </a:endParaRPr>
          </a:p>
          <a:p>
            <a:pPr lvl="1">
              <a:lnSpc>
                <a:spcPct val="80000"/>
              </a:lnSpc>
            </a:pPr>
            <a:endParaRPr lang="en-US" altLang="zh-CN" sz="1600" dirty="0" smtClean="0">
              <a:latin typeface="Times New Roman" panose="02020603050405020304" pitchFamily="18" charset="0"/>
              <a:ea typeface="宋体" panose="02010600030101010101" pitchFamily="2" charset="-122"/>
            </a:endParaRPr>
          </a:p>
          <a:p>
            <a:pPr lvl="1">
              <a:lnSpc>
                <a:spcPct val="80000"/>
              </a:lnSpc>
            </a:pPr>
            <a:r>
              <a:rPr lang="en-US" altLang="zh-CN" sz="1600" dirty="0" smtClean="0">
                <a:latin typeface="Times New Roman" panose="02020603050405020304" pitchFamily="18" charset="0"/>
                <a:ea typeface="宋体" panose="02010600030101010101" pitchFamily="2" charset="-122"/>
              </a:rPr>
              <a:t>Different </a:t>
            </a:r>
            <a:r>
              <a:rPr lang="en-US" altLang="zh-CN" sz="1600" dirty="0">
                <a:latin typeface="Times New Roman" panose="02020603050405020304" pitchFamily="18" charset="0"/>
                <a:ea typeface="宋体" panose="02010600030101010101" pitchFamily="2" charset="-122"/>
              </a:rPr>
              <a:t>neural network </a:t>
            </a:r>
            <a:r>
              <a:rPr lang="en-US" altLang="zh-CN" sz="1600" dirty="0" smtClean="0">
                <a:latin typeface="Times New Roman" panose="02020603050405020304" pitchFamily="18" charset="0"/>
                <a:ea typeface="宋体" panose="02010600030101010101" pitchFamily="2" charset="-122"/>
              </a:rPr>
              <a:t>structures (such </a:t>
            </a:r>
            <a:r>
              <a:rPr lang="en-US" altLang="zh-CN" sz="1600" dirty="0">
                <a:latin typeface="Times New Roman" panose="02020603050405020304" pitchFamily="18" charset="0"/>
                <a:ea typeface="宋体" panose="02010600030101010101" pitchFamily="2" charset="-122"/>
              </a:rPr>
              <a:t>as LSTM networks)</a:t>
            </a:r>
            <a:endParaRPr lang="en-US" altLang="zh-CN" sz="1600" dirty="0" smtClean="0">
              <a:latin typeface="Times New Roman" panose="02020603050405020304" pitchFamily="18" charset="0"/>
              <a:ea typeface="宋体" panose="02010600030101010101" pitchFamily="2" charset="-122"/>
            </a:endParaRPr>
          </a:p>
          <a:p>
            <a:pPr lvl="1">
              <a:lnSpc>
                <a:spcPct val="80000"/>
              </a:lnSpc>
            </a:pPr>
            <a:endParaRPr lang="en-US" altLang="zh-CN" sz="1600" dirty="0" smtClean="0">
              <a:latin typeface="Times New Roman" panose="02020603050405020304" pitchFamily="18" charset="0"/>
              <a:ea typeface="宋体" panose="02010600030101010101" pitchFamily="2" charset="-122"/>
            </a:endParaRPr>
          </a:p>
          <a:p>
            <a:pPr lvl="1">
              <a:lnSpc>
                <a:spcPct val="80000"/>
              </a:lnSpc>
            </a:pPr>
            <a:r>
              <a:rPr lang="en-US" altLang="zh-CN" sz="1600" dirty="0" smtClean="0">
                <a:latin typeface="Times New Roman" panose="02020603050405020304" pitchFamily="18" charset="0"/>
                <a:ea typeface="宋体" panose="02010600030101010101" pitchFamily="2" charset="-122"/>
              </a:rPr>
              <a:t>Complex acoustic environment</a:t>
            </a:r>
            <a:br>
              <a:rPr lang="en-US" altLang="zh-CN" sz="1600" dirty="0" smtClean="0">
                <a:latin typeface="Times New Roman" panose="02020603050405020304" pitchFamily="18" charset="0"/>
                <a:ea typeface="宋体" panose="02010600030101010101" pitchFamily="2" charset="-122"/>
              </a:rPr>
            </a:br>
            <a:endParaRPr lang="en-US" altLang="zh-CN" sz="1600" dirty="0" smtClean="0">
              <a:latin typeface="Times New Roman" panose="02020603050405020304" pitchFamily="18" charset="0"/>
              <a:ea typeface="宋体" panose="02010600030101010101" pitchFamily="2" charset="-122"/>
            </a:endParaRPr>
          </a:p>
          <a:p>
            <a:pPr lvl="1">
              <a:lnSpc>
                <a:spcPct val="80000"/>
              </a:lnSpc>
            </a:pPr>
            <a:endParaRPr lang="zh-CN" altLang="en-US" sz="1600" dirty="0" smtClean="0">
              <a:latin typeface="Times New Roman" panose="02020603050405020304" pitchFamily="18"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WordArt 5"/>
          <p:cNvSpPr>
            <a:spLocks noChangeArrowheads="1" noChangeShapeType="1" noTextEdit="1"/>
          </p:cNvSpPr>
          <p:nvPr/>
        </p:nvSpPr>
        <p:spPr bwMode="auto">
          <a:xfrm>
            <a:off x="2209800" y="3048000"/>
            <a:ext cx="4343400" cy="609600"/>
          </a:xfrm>
          <a:prstGeom prst="rect">
            <a:avLst/>
          </a:prstGeom>
        </p:spPr>
        <p:txBody>
          <a:bodyPr wrap="none" fromWordArt="1">
            <a:prstTxWarp prst="textDeflate">
              <a:avLst>
                <a:gd name="adj" fmla="val 0"/>
              </a:avLst>
            </a:prstTxWarp>
          </a:bodyPr>
          <a:lstStyle/>
          <a:p>
            <a:pPr algn="ctr"/>
            <a:r>
              <a:rPr lang="en-US" altLang="zh-CN" sz="3600" b="1" kern="10">
                <a:ln w="19050">
                  <a:solidFill>
                    <a:srgbClr val="FFFFFF"/>
                  </a:solidFill>
                  <a:round/>
                </a:ln>
                <a:gradFill rotWithShape="1">
                  <a:gsLst>
                    <a:gs pos="0">
                      <a:schemeClr val="bg2"/>
                    </a:gs>
                    <a:gs pos="100000">
                      <a:srgbClr val="666666"/>
                    </a:gs>
                  </a:gsLst>
                  <a:lin ang="0" scaled="1"/>
                </a:gradFill>
                <a:effectLst>
                  <a:outerShdw dist="71842" dir="2700000" algn="ctr" rotWithShape="0">
                    <a:schemeClr val="tx1">
                      <a:alpha val="50000"/>
                    </a:schemeClr>
                  </a:outerShdw>
                </a:effectLst>
              </a:rPr>
              <a:t>Thank You !</a:t>
            </a:r>
            <a:endParaRPr lang="zh-CN" altLang="en-US" sz="3600" b="1" kern="10">
              <a:ln w="19050">
                <a:solidFill>
                  <a:srgbClr val="FFFFFF"/>
                </a:solidFill>
                <a:round/>
              </a:ln>
              <a:gradFill rotWithShape="1">
                <a:gsLst>
                  <a:gs pos="0">
                    <a:schemeClr val="bg2"/>
                  </a:gs>
                  <a:gs pos="100000">
                    <a:srgbClr val="666666"/>
                  </a:gs>
                </a:gsLst>
                <a:lin ang="0" scaled="1"/>
              </a:gradFill>
              <a:effectLst>
                <a:outerShdw dist="71842" dir="2700000" algn="ctr" rotWithShape="0">
                  <a:schemeClr val="tx1">
                    <a:alpha val="50000"/>
                  </a:schemeClr>
                </a:outerShdw>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页脚占位符 3"/>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CN" smtClean="0"/>
              <a:t>http://www.bjut.edu.cn/sci/voice/index.htm</a:t>
            </a:r>
            <a:endParaRPr lang="en-US" altLang="zh-CN" smtClean="0"/>
          </a:p>
        </p:txBody>
      </p:sp>
      <p:sp>
        <p:nvSpPr>
          <p:cNvPr id="7170" name="Rectangle 2"/>
          <p:cNvSpPr>
            <a:spLocks noGrp="1" noChangeArrowheads="1"/>
          </p:cNvSpPr>
          <p:nvPr>
            <p:ph type="title"/>
          </p:nvPr>
        </p:nvSpPr>
        <p:spPr>
          <a:xfrm>
            <a:off x="0" y="547688"/>
            <a:ext cx="9144000" cy="563562"/>
          </a:xfrm>
        </p:spPr>
        <p:txBody>
          <a:bodyPr/>
          <a:lstStyle/>
          <a:p>
            <a:r>
              <a:rPr lang="en-US" altLang="zh-CN" sz="2800" smtClean="0">
                <a:latin typeface="Times New Roman" panose="02020603050405020304" pitchFamily="18" charset="0"/>
                <a:ea typeface="宋体" panose="02010600030101010101" pitchFamily="2" charset="-122"/>
              </a:rPr>
              <a:t>Contents</a:t>
            </a:r>
            <a:endParaRPr lang="en-US" altLang="zh-CN" sz="2800" smtClean="0">
              <a:solidFill>
                <a:schemeClr val="accent1"/>
              </a:solidFill>
              <a:latin typeface="Times New Roman" panose="02020603050405020304" pitchFamily="18" charset="0"/>
              <a:ea typeface="宋体" panose="02010600030101010101" pitchFamily="2" charset="-122"/>
            </a:endParaRPr>
          </a:p>
        </p:txBody>
      </p:sp>
      <p:grpSp>
        <p:nvGrpSpPr>
          <p:cNvPr id="7171" name="Group 66"/>
          <p:cNvGrpSpPr/>
          <p:nvPr/>
        </p:nvGrpSpPr>
        <p:grpSpPr bwMode="auto">
          <a:xfrm>
            <a:off x="2209800" y="3429000"/>
            <a:ext cx="4724400" cy="685800"/>
            <a:chOff x="1296" y="1824"/>
            <a:chExt cx="2976" cy="432"/>
          </a:xfrm>
        </p:grpSpPr>
        <p:sp>
          <p:nvSpPr>
            <p:cNvPr id="7172" name="AutoShape 67"/>
            <p:cNvSpPr>
              <a:spLocks noChangeArrowheads="1"/>
            </p:cNvSpPr>
            <p:nvPr/>
          </p:nvSpPr>
          <p:spPr bwMode="auto">
            <a:xfrm>
              <a:off x="1536" y="1899"/>
              <a:ext cx="2736" cy="288"/>
            </a:xfrm>
            <a:prstGeom prst="roundRect">
              <a:avLst>
                <a:gd name="adj" fmla="val 16667"/>
              </a:avLst>
            </a:prstGeom>
            <a:gradFill rotWithShape="1">
              <a:gsLst>
                <a:gs pos="0">
                  <a:srgbClr val="D0DEEE"/>
                </a:gs>
                <a:gs pos="100000">
                  <a:schemeClr val="accent1"/>
                </a:gs>
              </a:gsLst>
              <a:lin ang="0" scaled="1"/>
            </a:gradFill>
            <a:ln w="12700">
              <a:solidFill>
                <a:schemeClr val="bg1"/>
              </a:solidFill>
              <a:round/>
            </a:ln>
            <a:effectLst>
              <a:outerShdw dist="99190" dir="2388334" algn="ctr" rotWithShape="0">
                <a:srgbClr val="333333">
                  <a:alpha val="50000"/>
                </a:srgbClr>
              </a:outerShdw>
            </a:effectLst>
          </p:spPr>
          <p:txBody>
            <a:bodyPr wrap="none" anchor="ctr"/>
            <a:lstStyle/>
            <a:p>
              <a:endParaRPr lang="zh-CN" altLang="en-US">
                <a:latin typeface="Times New Roman" panose="02020603050405020304" pitchFamily="18" charset="0"/>
                <a:ea typeface="宋体" panose="02010600030101010101" pitchFamily="2" charset="-122"/>
              </a:endParaRPr>
            </a:p>
          </p:txBody>
        </p:sp>
        <p:sp>
          <p:nvSpPr>
            <p:cNvPr id="7173" name="AutoShape 68"/>
            <p:cNvSpPr>
              <a:spLocks noChangeArrowheads="1"/>
            </p:cNvSpPr>
            <p:nvPr/>
          </p:nvSpPr>
          <p:spPr bwMode="auto">
            <a:xfrm>
              <a:off x="1296" y="1824"/>
              <a:ext cx="432" cy="432"/>
            </a:xfrm>
            <a:prstGeom prst="diamond">
              <a:avLst/>
            </a:prstGeom>
            <a:solidFill>
              <a:schemeClr val="accent1"/>
            </a:solidFill>
            <a:ln w="25400">
              <a:solidFill>
                <a:schemeClr val="bg1"/>
              </a:solidFill>
              <a:miter lim="800000"/>
            </a:ln>
            <a:effectLst>
              <a:outerShdw dist="63500" dir="2212194" algn="ctr" rotWithShape="0">
                <a:srgbClr val="333333">
                  <a:alpha val="50000"/>
                </a:srgbClr>
              </a:outerShdw>
            </a:effectLst>
          </p:spPr>
          <p:txBody>
            <a:bodyPr wrap="none" anchor="ctr"/>
            <a:lstStyle/>
            <a:p>
              <a:endParaRPr lang="zh-CN" altLang="en-US">
                <a:latin typeface="Times New Roman" panose="02020603050405020304" pitchFamily="18" charset="0"/>
                <a:ea typeface="宋体" panose="02010600030101010101" pitchFamily="2" charset="-122"/>
              </a:endParaRPr>
            </a:p>
          </p:txBody>
        </p:sp>
        <p:sp>
          <p:nvSpPr>
            <p:cNvPr id="7174" name="Text Box 69"/>
            <p:cNvSpPr txBox="1">
              <a:spLocks noChangeArrowheads="1"/>
            </p:cNvSpPr>
            <p:nvPr/>
          </p:nvSpPr>
          <p:spPr bwMode="auto">
            <a:xfrm>
              <a:off x="1968" y="1934"/>
              <a:ext cx="1872" cy="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US" altLang="zh-CN" b="1">
                  <a:solidFill>
                    <a:srgbClr val="000000"/>
                  </a:solidFill>
                  <a:latin typeface="Times New Roman" panose="02020603050405020304" pitchFamily="18" charset="0"/>
                  <a:ea typeface="宋体" panose="02010600030101010101" pitchFamily="2" charset="-122"/>
                  <a:sym typeface="+mn-ea"/>
                </a:rPr>
                <a:t>Experiments</a:t>
              </a:r>
              <a:endParaRPr lang="en-US" altLang="zh-CN" b="1">
                <a:solidFill>
                  <a:srgbClr val="000000"/>
                </a:solidFill>
                <a:latin typeface="Times New Roman" panose="02020603050405020304" pitchFamily="18" charset="0"/>
                <a:ea typeface="宋体" panose="02010600030101010101" pitchFamily="2" charset="-122"/>
              </a:endParaRPr>
            </a:p>
          </p:txBody>
        </p:sp>
        <p:sp>
          <p:nvSpPr>
            <p:cNvPr id="7175" name="Text Box 70"/>
            <p:cNvSpPr txBox="1">
              <a:spLocks noChangeArrowheads="1"/>
            </p:cNvSpPr>
            <p:nvPr/>
          </p:nvSpPr>
          <p:spPr bwMode="auto">
            <a:xfrm>
              <a:off x="1398" y="1886"/>
              <a:ext cx="213"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eaLnBrk="0" hangingPunct="0"/>
              <a:r>
                <a:rPr lang="en-US" altLang="zh-CN" sz="2400">
                  <a:solidFill>
                    <a:schemeClr val="bg1"/>
                  </a:solidFill>
                  <a:latin typeface="Times New Roman" panose="02020603050405020304" pitchFamily="18" charset="0"/>
                  <a:ea typeface="宋体" panose="02010600030101010101" pitchFamily="2" charset="-122"/>
                </a:rPr>
                <a:t>3</a:t>
              </a:r>
              <a:endParaRPr lang="en-US" altLang="zh-CN" sz="2400">
                <a:solidFill>
                  <a:schemeClr val="bg1"/>
                </a:solidFill>
                <a:latin typeface="Times New Roman" panose="02020603050405020304" pitchFamily="18" charset="0"/>
                <a:ea typeface="宋体" panose="02010600030101010101" pitchFamily="2" charset="-122"/>
              </a:endParaRPr>
            </a:p>
          </p:txBody>
        </p:sp>
      </p:grpSp>
      <p:grpSp>
        <p:nvGrpSpPr>
          <p:cNvPr id="7176" name="Group 71"/>
          <p:cNvGrpSpPr/>
          <p:nvPr/>
        </p:nvGrpSpPr>
        <p:grpSpPr bwMode="auto">
          <a:xfrm>
            <a:off x="2209800" y="4267200"/>
            <a:ext cx="4724400" cy="685800"/>
            <a:chOff x="1296" y="1824"/>
            <a:chExt cx="2976" cy="432"/>
          </a:xfrm>
        </p:grpSpPr>
        <p:sp>
          <p:nvSpPr>
            <p:cNvPr id="7177" name="AutoShape 72"/>
            <p:cNvSpPr>
              <a:spLocks noChangeArrowheads="1"/>
            </p:cNvSpPr>
            <p:nvPr/>
          </p:nvSpPr>
          <p:spPr bwMode="auto">
            <a:xfrm>
              <a:off x="1536" y="1899"/>
              <a:ext cx="2736" cy="288"/>
            </a:xfrm>
            <a:prstGeom prst="roundRect">
              <a:avLst>
                <a:gd name="adj" fmla="val 16667"/>
              </a:avLst>
            </a:prstGeom>
            <a:gradFill rotWithShape="1">
              <a:gsLst>
                <a:gs pos="0">
                  <a:srgbClr val="E9CECB"/>
                </a:gs>
                <a:gs pos="100000">
                  <a:schemeClr val="tx2"/>
                </a:gs>
              </a:gsLst>
              <a:lin ang="0" scaled="1"/>
            </a:gradFill>
            <a:ln w="12700">
              <a:solidFill>
                <a:schemeClr val="bg1"/>
              </a:solidFill>
              <a:round/>
            </a:ln>
            <a:effectLst>
              <a:outerShdw dist="99190" dir="2388334" algn="ctr" rotWithShape="0">
                <a:srgbClr val="333333">
                  <a:alpha val="50000"/>
                </a:srgbClr>
              </a:outerShdw>
            </a:effectLst>
          </p:spPr>
          <p:txBody>
            <a:bodyPr wrap="none" anchor="ctr"/>
            <a:lstStyle/>
            <a:p>
              <a:endParaRPr lang="zh-CN" altLang="en-US">
                <a:latin typeface="Times New Roman" panose="02020603050405020304" pitchFamily="18" charset="0"/>
                <a:ea typeface="宋体" panose="02010600030101010101" pitchFamily="2" charset="-122"/>
              </a:endParaRPr>
            </a:p>
          </p:txBody>
        </p:sp>
        <p:sp>
          <p:nvSpPr>
            <p:cNvPr id="7178" name="AutoShape 73"/>
            <p:cNvSpPr>
              <a:spLocks noChangeArrowheads="1"/>
            </p:cNvSpPr>
            <p:nvPr/>
          </p:nvSpPr>
          <p:spPr bwMode="auto">
            <a:xfrm>
              <a:off x="1296" y="1824"/>
              <a:ext cx="432" cy="432"/>
            </a:xfrm>
            <a:prstGeom prst="diamond">
              <a:avLst/>
            </a:prstGeom>
            <a:solidFill>
              <a:schemeClr val="hlink"/>
            </a:solidFill>
            <a:ln w="25400">
              <a:solidFill>
                <a:schemeClr val="bg1"/>
              </a:solidFill>
              <a:miter lim="800000"/>
            </a:ln>
            <a:effectLst>
              <a:outerShdw dist="63500" dir="2212194" algn="ctr" rotWithShape="0">
                <a:srgbClr val="333333">
                  <a:alpha val="50000"/>
                </a:srgbClr>
              </a:outerShdw>
            </a:effectLst>
          </p:spPr>
          <p:txBody>
            <a:bodyPr wrap="none" anchor="ctr"/>
            <a:lstStyle/>
            <a:p>
              <a:endParaRPr lang="zh-CN" altLang="en-US">
                <a:latin typeface="Times New Roman" panose="02020603050405020304" pitchFamily="18" charset="0"/>
                <a:ea typeface="宋体" panose="02010600030101010101" pitchFamily="2" charset="-122"/>
              </a:endParaRPr>
            </a:p>
          </p:txBody>
        </p:sp>
        <p:sp>
          <p:nvSpPr>
            <p:cNvPr id="7179" name="Text Box 74"/>
            <p:cNvSpPr txBox="1">
              <a:spLocks noChangeArrowheads="1"/>
            </p:cNvSpPr>
            <p:nvPr/>
          </p:nvSpPr>
          <p:spPr bwMode="auto">
            <a:xfrm>
              <a:off x="1968" y="1934"/>
              <a:ext cx="1872" cy="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US" altLang="zh-CN" b="1">
                  <a:solidFill>
                    <a:srgbClr val="000000"/>
                  </a:solidFill>
                  <a:latin typeface="Times New Roman" panose="02020603050405020304" pitchFamily="18" charset="0"/>
                  <a:ea typeface="宋体" panose="02010600030101010101" pitchFamily="2" charset="-122"/>
                  <a:sym typeface="+mn-ea"/>
                </a:rPr>
                <a:t>Conclusions</a:t>
              </a:r>
              <a:endParaRPr lang="en-US" altLang="zh-CN" b="1">
                <a:solidFill>
                  <a:srgbClr val="000000"/>
                </a:solidFill>
                <a:latin typeface="Times New Roman" panose="02020603050405020304" pitchFamily="18" charset="0"/>
                <a:ea typeface="宋体" panose="02010600030101010101" pitchFamily="2" charset="-122"/>
              </a:endParaRPr>
            </a:p>
          </p:txBody>
        </p:sp>
        <p:sp>
          <p:nvSpPr>
            <p:cNvPr id="7180" name="Text Box 75"/>
            <p:cNvSpPr txBox="1">
              <a:spLocks noChangeArrowheads="1"/>
            </p:cNvSpPr>
            <p:nvPr/>
          </p:nvSpPr>
          <p:spPr bwMode="auto">
            <a:xfrm>
              <a:off x="1398" y="1886"/>
              <a:ext cx="213"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eaLnBrk="0" hangingPunct="0"/>
              <a:r>
                <a:rPr lang="en-US" altLang="zh-CN" sz="2400">
                  <a:solidFill>
                    <a:schemeClr val="bg1"/>
                  </a:solidFill>
                  <a:latin typeface="Times New Roman" panose="02020603050405020304" pitchFamily="18" charset="0"/>
                  <a:ea typeface="宋体" panose="02010600030101010101" pitchFamily="2" charset="-122"/>
                </a:rPr>
                <a:t>4</a:t>
              </a:r>
              <a:endParaRPr lang="en-US" altLang="zh-CN" sz="2400">
                <a:solidFill>
                  <a:schemeClr val="bg1"/>
                </a:solidFill>
                <a:latin typeface="Times New Roman" panose="02020603050405020304" pitchFamily="18" charset="0"/>
                <a:ea typeface="宋体" panose="02010600030101010101" pitchFamily="2" charset="-122"/>
              </a:endParaRPr>
            </a:p>
          </p:txBody>
        </p:sp>
      </p:grpSp>
      <p:grpSp>
        <p:nvGrpSpPr>
          <p:cNvPr id="7186" name="Group 61"/>
          <p:cNvGrpSpPr/>
          <p:nvPr/>
        </p:nvGrpSpPr>
        <p:grpSpPr bwMode="auto">
          <a:xfrm>
            <a:off x="2209800" y="1752600"/>
            <a:ext cx="4724400" cy="685800"/>
            <a:chOff x="1296" y="1824"/>
            <a:chExt cx="2976" cy="432"/>
          </a:xfrm>
        </p:grpSpPr>
        <p:sp>
          <p:nvSpPr>
            <p:cNvPr id="7187" name="AutoShape 62"/>
            <p:cNvSpPr>
              <a:spLocks noChangeArrowheads="1"/>
            </p:cNvSpPr>
            <p:nvPr/>
          </p:nvSpPr>
          <p:spPr bwMode="auto">
            <a:xfrm>
              <a:off x="1536" y="1899"/>
              <a:ext cx="2736" cy="288"/>
            </a:xfrm>
            <a:prstGeom prst="roundRect">
              <a:avLst>
                <a:gd name="adj" fmla="val 16667"/>
              </a:avLst>
            </a:prstGeom>
            <a:gradFill rotWithShape="1">
              <a:gsLst>
                <a:gs pos="0">
                  <a:srgbClr val="F5E5C9"/>
                </a:gs>
                <a:gs pos="100000">
                  <a:schemeClr val="accent2"/>
                </a:gs>
              </a:gsLst>
              <a:lin ang="0" scaled="1"/>
            </a:gradFill>
            <a:ln w="12700">
              <a:solidFill>
                <a:schemeClr val="bg1"/>
              </a:solidFill>
              <a:round/>
            </a:ln>
            <a:effectLst>
              <a:outerShdw dist="99190" dir="2388334" algn="ctr" rotWithShape="0">
                <a:srgbClr val="333333">
                  <a:alpha val="50000"/>
                </a:srgbClr>
              </a:outerShdw>
            </a:effectLst>
          </p:spPr>
          <p:txBody>
            <a:bodyPr wrap="none" anchor="ctr"/>
            <a:lstStyle/>
            <a:p>
              <a:endParaRPr lang="zh-CN" altLang="en-US">
                <a:latin typeface="Times New Roman" panose="02020603050405020304" pitchFamily="18" charset="0"/>
                <a:ea typeface="宋体" panose="02010600030101010101" pitchFamily="2" charset="-122"/>
              </a:endParaRPr>
            </a:p>
          </p:txBody>
        </p:sp>
        <p:sp>
          <p:nvSpPr>
            <p:cNvPr id="7188" name="AutoShape 63"/>
            <p:cNvSpPr>
              <a:spLocks noChangeArrowheads="1"/>
            </p:cNvSpPr>
            <p:nvPr/>
          </p:nvSpPr>
          <p:spPr bwMode="auto">
            <a:xfrm>
              <a:off x="1296" y="1824"/>
              <a:ext cx="432" cy="432"/>
            </a:xfrm>
            <a:prstGeom prst="diamond">
              <a:avLst/>
            </a:prstGeom>
            <a:solidFill>
              <a:schemeClr val="accent2"/>
            </a:solidFill>
            <a:ln w="25400">
              <a:solidFill>
                <a:schemeClr val="bg1"/>
              </a:solidFill>
              <a:miter lim="800000"/>
            </a:ln>
            <a:effectLst>
              <a:outerShdw dist="63500" dir="2212194" algn="ctr" rotWithShape="0">
                <a:srgbClr val="333333">
                  <a:alpha val="50000"/>
                </a:srgbClr>
              </a:outerShdw>
            </a:effectLst>
          </p:spPr>
          <p:txBody>
            <a:bodyPr wrap="none" anchor="ctr"/>
            <a:lstStyle/>
            <a:p>
              <a:endParaRPr lang="zh-CN" altLang="en-US">
                <a:latin typeface="Times New Roman" panose="02020603050405020304" pitchFamily="18" charset="0"/>
                <a:ea typeface="宋体" panose="02010600030101010101" pitchFamily="2" charset="-122"/>
              </a:endParaRPr>
            </a:p>
          </p:txBody>
        </p:sp>
        <p:sp>
          <p:nvSpPr>
            <p:cNvPr id="7189" name="Text Box 64"/>
            <p:cNvSpPr txBox="1">
              <a:spLocks noChangeArrowheads="1"/>
            </p:cNvSpPr>
            <p:nvPr/>
          </p:nvSpPr>
          <p:spPr bwMode="auto">
            <a:xfrm>
              <a:off x="1968" y="1934"/>
              <a:ext cx="187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US" altLang="zh-CN" b="1">
                  <a:solidFill>
                    <a:srgbClr val="000000"/>
                  </a:solidFill>
                  <a:latin typeface="Times New Roman" panose="02020603050405020304" pitchFamily="18" charset="0"/>
                  <a:ea typeface="宋体" panose="02010600030101010101" pitchFamily="2" charset="-122"/>
                </a:rPr>
                <a:t>Research Background</a:t>
              </a:r>
              <a:endParaRPr lang="en-US" altLang="zh-CN" b="1">
                <a:solidFill>
                  <a:srgbClr val="000000"/>
                </a:solidFill>
                <a:latin typeface="Times New Roman" panose="02020603050405020304" pitchFamily="18" charset="0"/>
                <a:ea typeface="宋体" panose="02010600030101010101" pitchFamily="2" charset="-122"/>
              </a:endParaRPr>
            </a:p>
          </p:txBody>
        </p:sp>
        <p:sp>
          <p:nvSpPr>
            <p:cNvPr id="7190" name="Text Box 65"/>
            <p:cNvSpPr txBox="1">
              <a:spLocks noChangeArrowheads="1"/>
            </p:cNvSpPr>
            <p:nvPr/>
          </p:nvSpPr>
          <p:spPr bwMode="auto">
            <a:xfrm>
              <a:off x="1398" y="1886"/>
              <a:ext cx="213"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eaLnBrk="0" hangingPunct="0"/>
              <a:r>
                <a:rPr lang="en-US" altLang="zh-CN" sz="2400">
                  <a:solidFill>
                    <a:schemeClr val="bg1"/>
                  </a:solidFill>
                  <a:latin typeface="Times New Roman" panose="02020603050405020304" pitchFamily="18" charset="0"/>
                  <a:ea typeface="宋体" panose="02010600030101010101" pitchFamily="2" charset="-122"/>
                </a:rPr>
                <a:t>1</a:t>
              </a:r>
              <a:endParaRPr lang="en-US" altLang="zh-CN" sz="2400">
                <a:solidFill>
                  <a:schemeClr val="bg1"/>
                </a:solidFill>
                <a:latin typeface="Times New Roman" panose="02020603050405020304" pitchFamily="18" charset="0"/>
                <a:ea typeface="宋体" panose="02010600030101010101" pitchFamily="2" charset="-122"/>
              </a:endParaRPr>
            </a:p>
          </p:txBody>
        </p:sp>
      </p:grpSp>
      <p:grpSp>
        <p:nvGrpSpPr>
          <p:cNvPr id="7191" name="Group 61"/>
          <p:cNvGrpSpPr/>
          <p:nvPr/>
        </p:nvGrpSpPr>
        <p:grpSpPr bwMode="auto">
          <a:xfrm>
            <a:off x="2209800" y="2590800"/>
            <a:ext cx="4724400" cy="819150"/>
            <a:chOff x="1296" y="1824"/>
            <a:chExt cx="2976" cy="516"/>
          </a:xfrm>
        </p:grpSpPr>
        <p:sp>
          <p:nvSpPr>
            <p:cNvPr id="7192" name="AutoShape 62"/>
            <p:cNvSpPr>
              <a:spLocks noChangeArrowheads="1"/>
            </p:cNvSpPr>
            <p:nvPr/>
          </p:nvSpPr>
          <p:spPr bwMode="auto">
            <a:xfrm>
              <a:off x="1536" y="1899"/>
              <a:ext cx="2736" cy="288"/>
            </a:xfrm>
            <a:prstGeom prst="roundRect">
              <a:avLst>
                <a:gd name="adj" fmla="val 16667"/>
              </a:avLst>
            </a:prstGeom>
            <a:gradFill rotWithShape="1">
              <a:gsLst>
                <a:gs pos="0">
                  <a:srgbClr val="D5E9FF"/>
                </a:gs>
                <a:gs pos="100000">
                  <a:srgbClr val="2B93FF"/>
                </a:gs>
              </a:gsLst>
              <a:lin ang="0" scaled="1"/>
            </a:gradFill>
            <a:ln w="12700">
              <a:solidFill>
                <a:schemeClr val="bg1"/>
              </a:solidFill>
              <a:round/>
            </a:ln>
            <a:effectLst>
              <a:outerShdw dist="99190" dir="2388334" algn="ctr" rotWithShape="0">
                <a:srgbClr val="333333">
                  <a:alpha val="50000"/>
                </a:srgbClr>
              </a:outerShdw>
            </a:effectLst>
          </p:spPr>
          <p:txBody>
            <a:bodyPr wrap="none" anchor="ctr"/>
            <a:lstStyle/>
            <a:p>
              <a:endParaRPr lang="zh-CN" altLang="en-US">
                <a:latin typeface="Times New Roman" panose="02020603050405020304" pitchFamily="18" charset="0"/>
                <a:ea typeface="宋体" panose="02010600030101010101" pitchFamily="2" charset="-122"/>
              </a:endParaRPr>
            </a:p>
          </p:txBody>
        </p:sp>
        <p:sp>
          <p:nvSpPr>
            <p:cNvPr id="37" name="AutoShape 63"/>
            <p:cNvSpPr>
              <a:spLocks noChangeArrowheads="1"/>
            </p:cNvSpPr>
            <p:nvPr/>
          </p:nvSpPr>
          <p:spPr bwMode="gray">
            <a:xfrm>
              <a:off x="1296" y="1824"/>
              <a:ext cx="432" cy="432"/>
            </a:xfrm>
            <a:prstGeom prst="diamond">
              <a:avLst/>
            </a:prstGeom>
            <a:solidFill>
              <a:schemeClr val="accent4">
                <a:lumMod val="50000"/>
                <a:lumOff val="50000"/>
              </a:schemeClr>
            </a:solidFill>
            <a:ln w="25400" algn="ctr">
              <a:solidFill>
                <a:schemeClr val="bg1"/>
              </a:solidFill>
              <a:miter lim="800000"/>
            </a:ln>
            <a:effectLst>
              <a:outerShdw dist="63500" dir="2212194" algn="ctr" rotWithShape="0">
                <a:srgbClr val="333333">
                  <a:alpha val="50000"/>
                </a:srgbClr>
              </a:outerShdw>
            </a:effectLst>
          </p:spPr>
          <p:txBody>
            <a:bodyPr wrap="none" anchor="ctr"/>
            <a:lstStyle/>
            <a:p>
              <a:endParaRPr lang="en-US" altLang="en-US" noProof="1">
                <a:latin typeface="Times New Roman" panose="02020603050405020304" pitchFamily="18" charset="0"/>
                <a:ea typeface="Times New Roman" panose="02020603050405020304" pitchFamily="18" charset="0"/>
              </a:endParaRPr>
            </a:p>
          </p:txBody>
        </p:sp>
        <p:sp>
          <p:nvSpPr>
            <p:cNvPr id="7194" name="Text Box 64"/>
            <p:cNvSpPr txBox="1">
              <a:spLocks noChangeArrowheads="1"/>
            </p:cNvSpPr>
            <p:nvPr/>
          </p:nvSpPr>
          <p:spPr bwMode="auto">
            <a:xfrm>
              <a:off x="1968" y="1934"/>
              <a:ext cx="1872" cy="4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US" altLang="zh-CN" b="1">
                  <a:solidFill>
                    <a:srgbClr val="000000"/>
                  </a:solidFill>
                  <a:latin typeface="Times New Roman" panose="02020603050405020304" pitchFamily="18" charset="0"/>
                  <a:ea typeface="宋体" panose="02010600030101010101" pitchFamily="2" charset="-122"/>
                  <a:sym typeface="+mn-ea"/>
                </a:rPr>
                <a:t>Proposed Method</a:t>
              </a:r>
              <a:endParaRPr lang="en-US" altLang="zh-CN" b="1">
                <a:solidFill>
                  <a:srgbClr val="000000"/>
                </a:solidFill>
                <a:latin typeface="Times New Roman" panose="02020603050405020304" pitchFamily="18" charset="0"/>
                <a:ea typeface="宋体" panose="02010600030101010101" pitchFamily="2" charset="-122"/>
              </a:endParaRPr>
            </a:p>
            <a:p>
              <a:pPr eaLnBrk="0" hangingPunct="0"/>
              <a:endParaRPr lang="en-US" altLang="zh-CN" b="1">
                <a:solidFill>
                  <a:srgbClr val="000000"/>
                </a:solidFill>
                <a:latin typeface="Times New Roman" panose="02020603050405020304" pitchFamily="18" charset="0"/>
                <a:ea typeface="宋体" panose="02010600030101010101" pitchFamily="2" charset="-122"/>
              </a:endParaRPr>
            </a:p>
          </p:txBody>
        </p:sp>
        <p:sp>
          <p:nvSpPr>
            <p:cNvPr id="7195" name="Text Box 65"/>
            <p:cNvSpPr txBox="1">
              <a:spLocks noChangeArrowheads="1"/>
            </p:cNvSpPr>
            <p:nvPr/>
          </p:nvSpPr>
          <p:spPr bwMode="auto">
            <a:xfrm>
              <a:off x="1398" y="1886"/>
              <a:ext cx="213"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eaLnBrk="0" hangingPunct="0"/>
              <a:r>
                <a:rPr lang="en-US" altLang="zh-CN" sz="2400">
                  <a:solidFill>
                    <a:schemeClr val="bg1"/>
                  </a:solidFill>
                  <a:latin typeface="Times New Roman" panose="02020603050405020304" pitchFamily="18" charset="0"/>
                  <a:ea typeface="宋体" panose="02010600030101010101" pitchFamily="2" charset="-122"/>
                </a:rPr>
                <a:t>2</a:t>
              </a:r>
              <a:endParaRPr lang="en-US" altLang="zh-CN" sz="2400">
                <a:solidFill>
                  <a:schemeClr val="bg1"/>
                </a:solidFill>
                <a:latin typeface="Times New Roman" panose="02020603050405020304" pitchFamily="18" charset="0"/>
                <a:ea typeface="宋体" panose="02010600030101010101" pitchFamily="2" charset="-122"/>
              </a:endParaRPr>
            </a:p>
          </p:txBody>
        </p:sp>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页脚占位符 3"/>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CN" smtClean="0"/>
              <a:t>http://www.bjut.edu.cn/sci/voice/index.htm</a:t>
            </a:r>
            <a:endParaRPr lang="en-US" altLang="zh-CN" smtClean="0"/>
          </a:p>
        </p:txBody>
      </p:sp>
      <p:sp>
        <p:nvSpPr>
          <p:cNvPr id="9218" name="Rectangle 2"/>
          <p:cNvSpPr>
            <a:spLocks noGrp="1" noChangeArrowheads="1"/>
          </p:cNvSpPr>
          <p:nvPr>
            <p:ph type="title"/>
          </p:nvPr>
        </p:nvSpPr>
        <p:spPr>
          <a:xfrm>
            <a:off x="0" y="547688"/>
            <a:ext cx="9144000" cy="563562"/>
          </a:xfrm>
        </p:spPr>
        <p:txBody>
          <a:bodyPr/>
          <a:lstStyle/>
          <a:p>
            <a:r>
              <a:rPr lang="en-US" altLang="zh-CN" sz="2800" smtClean="0">
                <a:latin typeface="Times New Roman" panose="02020603050405020304" pitchFamily="18" charset="0"/>
                <a:ea typeface="宋体" panose="02010600030101010101" pitchFamily="2" charset="-122"/>
              </a:rPr>
              <a:t>Contents</a:t>
            </a:r>
            <a:endParaRPr lang="en-US" altLang="zh-CN" sz="2800" smtClean="0">
              <a:solidFill>
                <a:schemeClr val="accent1"/>
              </a:solidFill>
              <a:latin typeface="Times New Roman" panose="02020603050405020304" pitchFamily="18" charset="0"/>
              <a:ea typeface="宋体" panose="02010600030101010101" pitchFamily="2" charset="-122"/>
            </a:endParaRPr>
          </a:p>
        </p:txBody>
      </p:sp>
      <p:grpSp>
        <p:nvGrpSpPr>
          <p:cNvPr id="9219" name="Group 66"/>
          <p:cNvGrpSpPr/>
          <p:nvPr/>
        </p:nvGrpSpPr>
        <p:grpSpPr bwMode="auto">
          <a:xfrm>
            <a:off x="2209800" y="3429000"/>
            <a:ext cx="4724400" cy="685800"/>
            <a:chOff x="1296" y="1824"/>
            <a:chExt cx="2976" cy="432"/>
          </a:xfrm>
        </p:grpSpPr>
        <p:sp>
          <p:nvSpPr>
            <p:cNvPr id="9220" name="AutoShape 67"/>
            <p:cNvSpPr>
              <a:spLocks noChangeArrowheads="1"/>
            </p:cNvSpPr>
            <p:nvPr/>
          </p:nvSpPr>
          <p:spPr bwMode="auto">
            <a:xfrm>
              <a:off x="1536" y="1899"/>
              <a:ext cx="2736" cy="288"/>
            </a:xfrm>
            <a:prstGeom prst="roundRect">
              <a:avLst>
                <a:gd name="adj" fmla="val 16667"/>
              </a:avLst>
            </a:prstGeom>
            <a:gradFill rotWithShape="1">
              <a:gsLst>
                <a:gs pos="0">
                  <a:srgbClr val="D0DEEE"/>
                </a:gs>
                <a:gs pos="100000">
                  <a:schemeClr val="accent1"/>
                </a:gs>
              </a:gsLst>
              <a:lin ang="0" scaled="1"/>
            </a:gradFill>
            <a:ln w="12700">
              <a:solidFill>
                <a:schemeClr val="bg1"/>
              </a:solidFill>
              <a:round/>
            </a:ln>
            <a:effectLst>
              <a:outerShdw dist="99190" dir="2388334" algn="ctr" rotWithShape="0">
                <a:srgbClr val="333333">
                  <a:alpha val="50000"/>
                </a:srgbClr>
              </a:outerShdw>
            </a:effectLst>
          </p:spPr>
          <p:txBody>
            <a:bodyPr wrap="none" anchor="ctr"/>
            <a:lstStyle/>
            <a:p>
              <a:endParaRPr lang="zh-CN" altLang="en-US">
                <a:latin typeface="Times New Roman" panose="02020603050405020304" pitchFamily="18" charset="0"/>
                <a:ea typeface="宋体" panose="02010600030101010101" pitchFamily="2" charset="-122"/>
              </a:endParaRPr>
            </a:p>
          </p:txBody>
        </p:sp>
        <p:sp>
          <p:nvSpPr>
            <p:cNvPr id="9221" name="AutoShape 68"/>
            <p:cNvSpPr>
              <a:spLocks noChangeArrowheads="1"/>
            </p:cNvSpPr>
            <p:nvPr/>
          </p:nvSpPr>
          <p:spPr bwMode="auto">
            <a:xfrm>
              <a:off x="1296" y="1824"/>
              <a:ext cx="432" cy="432"/>
            </a:xfrm>
            <a:prstGeom prst="diamond">
              <a:avLst/>
            </a:prstGeom>
            <a:solidFill>
              <a:schemeClr val="accent1"/>
            </a:solidFill>
            <a:ln w="25400">
              <a:solidFill>
                <a:schemeClr val="bg1"/>
              </a:solidFill>
              <a:miter lim="800000"/>
            </a:ln>
            <a:effectLst>
              <a:outerShdw dist="63500" dir="2212194" algn="ctr" rotWithShape="0">
                <a:srgbClr val="333333">
                  <a:alpha val="50000"/>
                </a:srgbClr>
              </a:outerShdw>
            </a:effectLst>
          </p:spPr>
          <p:txBody>
            <a:bodyPr wrap="none" anchor="ctr"/>
            <a:lstStyle/>
            <a:p>
              <a:endParaRPr lang="zh-CN" altLang="en-US">
                <a:latin typeface="Times New Roman" panose="02020603050405020304" pitchFamily="18" charset="0"/>
                <a:ea typeface="宋体" panose="02010600030101010101" pitchFamily="2" charset="-122"/>
              </a:endParaRPr>
            </a:p>
          </p:txBody>
        </p:sp>
        <p:sp>
          <p:nvSpPr>
            <p:cNvPr id="9222" name="Text Box 69"/>
            <p:cNvSpPr txBox="1">
              <a:spLocks noChangeArrowheads="1"/>
            </p:cNvSpPr>
            <p:nvPr/>
          </p:nvSpPr>
          <p:spPr bwMode="auto">
            <a:xfrm>
              <a:off x="1968" y="1934"/>
              <a:ext cx="1872" cy="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US" altLang="zh-CN" b="1">
                  <a:solidFill>
                    <a:srgbClr val="A6A6A6"/>
                  </a:solidFill>
                  <a:latin typeface="Times New Roman" panose="02020603050405020304" pitchFamily="18" charset="0"/>
                  <a:ea typeface="宋体" panose="02010600030101010101" pitchFamily="2" charset="-122"/>
                  <a:sym typeface="+mn-ea"/>
                </a:rPr>
                <a:t>Experiments</a:t>
              </a:r>
              <a:endParaRPr lang="en-US" altLang="zh-CN" b="1">
                <a:solidFill>
                  <a:srgbClr val="A6A6A6"/>
                </a:solidFill>
                <a:latin typeface="Times New Roman" panose="02020603050405020304" pitchFamily="18" charset="0"/>
                <a:ea typeface="宋体" panose="02010600030101010101" pitchFamily="2" charset="-122"/>
              </a:endParaRPr>
            </a:p>
          </p:txBody>
        </p:sp>
        <p:sp>
          <p:nvSpPr>
            <p:cNvPr id="9223" name="Text Box 70"/>
            <p:cNvSpPr txBox="1">
              <a:spLocks noChangeArrowheads="1"/>
            </p:cNvSpPr>
            <p:nvPr/>
          </p:nvSpPr>
          <p:spPr bwMode="auto">
            <a:xfrm>
              <a:off x="1398" y="1886"/>
              <a:ext cx="213"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eaLnBrk="0" hangingPunct="0"/>
              <a:r>
                <a:rPr lang="en-US" altLang="zh-CN" sz="2400">
                  <a:solidFill>
                    <a:schemeClr val="bg1"/>
                  </a:solidFill>
                  <a:latin typeface="Times New Roman" panose="02020603050405020304" pitchFamily="18" charset="0"/>
                  <a:ea typeface="宋体" panose="02010600030101010101" pitchFamily="2" charset="-122"/>
                </a:rPr>
                <a:t>3</a:t>
              </a:r>
              <a:endParaRPr lang="en-US" altLang="zh-CN" sz="2400">
                <a:solidFill>
                  <a:schemeClr val="bg1"/>
                </a:solidFill>
                <a:latin typeface="Times New Roman" panose="02020603050405020304" pitchFamily="18" charset="0"/>
                <a:ea typeface="宋体" panose="02010600030101010101" pitchFamily="2" charset="-122"/>
              </a:endParaRPr>
            </a:p>
          </p:txBody>
        </p:sp>
      </p:grpSp>
      <p:grpSp>
        <p:nvGrpSpPr>
          <p:cNvPr id="9224" name="Group 71"/>
          <p:cNvGrpSpPr/>
          <p:nvPr/>
        </p:nvGrpSpPr>
        <p:grpSpPr bwMode="auto">
          <a:xfrm>
            <a:off x="2209800" y="4267200"/>
            <a:ext cx="4724400" cy="685800"/>
            <a:chOff x="1296" y="1824"/>
            <a:chExt cx="2976" cy="432"/>
          </a:xfrm>
        </p:grpSpPr>
        <p:sp>
          <p:nvSpPr>
            <p:cNvPr id="9225" name="AutoShape 72"/>
            <p:cNvSpPr>
              <a:spLocks noChangeArrowheads="1"/>
            </p:cNvSpPr>
            <p:nvPr/>
          </p:nvSpPr>
          <p:spPr bwMode="auto">
            <a:xfrm>
              <a:off x="1536" y="1899"/>
              <a:ext cx="2736" cy="288"/>
            </a:xfrm>
            <a:prstGeom prst="roundRect">
              <a:avLst>
                <a:gd name="adj" fmla="val 16667"/>
              </a:avLst>
            </a:prstGeom>
            <a:gradFill rotWithShape="1">
              <a:gsLst>
                <a:gs pos="0">
                  <a:srgbClr val="E9CECB"/>
                </a:gs>
                <a:gs pos="100000">
                  <a:schemeClr val="tx2"/>
                </a:gs>
              </a:gsLst>
              <a:lin ang="0" scaled="1"/>
            </a:gradFill>
            <a:ln w="12700">
              <a:solidFill>
                <a:schemeClr val="bg1"/>
              </a:solidFill>
              <a:round/>
            </a:ln>
            <a:effectLst>
              <a:outerShdw dist="99190" dir="2388334" algn="ctr" rotWithShape="0">
                <a:srgbClr val="333333">
                  <a:alpha val="50000"/>
                </a:srgbClr>
              </a:outerShdw>
            </a:effectLst>
          </p:spPr>
          <p:txBody>
            <a:bodyPr wrap="none" anchor="ctr"/>
            <a:lstStyle/>
            <a:p>
              <a:endParaRPr lang="zh-CN" altLang="en-US">
                <a:latin typeface="Times New Roman" panose="02020603050405020304" pitchFamily="18" charset="0"/>
                <a:ea typeface="宋体" panose="02010600030101010101" pitchFamily="2" charset="-122"/>
              </a:endParaRPr>
            </a:p>
          </p:txBody>
        </p:sp>
        <p:sp>
          <p:nvSpPr>
            <p:cNvPr id="9226" name="AutoShape 73"/>
            <p:cNvSpPr>
              <a:spLocks noChangeArrowheads="1"/>
            </p:cNvSpPr>
            <p:nvPr/>
          </p:nvSpPr>
          <p:spPr bwMode="auto">
            <a:xfrm>
              <a:off x="1296" y="1824"/>
              <a:ext cx="432" cy="432"/>
            </a:xfrm>
            <a:prstGeom prst="diamond">
              <a:avLst/>
            </a:prstGeom>
            <a:solidFill>
              <a:schemeClr val="hlink"/>
            </a:solidFill>
            <a:ln w="25400">
              <a:solidFill>
                <a:schemeClr val="bg1"/>
              </a:solidFill>
              <a:miter lim="800000"/>
            </a:ln>
            <a:effectLst>
              <a:outerShdw dist="63500" dir="2212194" algn="ctr" rotWithShape="0">
                <a:srgbClr val="333333">
                  <a:alpha val="50000"/>
                </a:srgbClr>
              </a:outerShdw>
            </a:effectLst>
          </p:spPr>
          <p:txBody>
            <a:bodyPr wrap="none" anchor="ctr"/>
            <a:lstStyle/>
            <a:p>
              <a:endParaRPr lang="zh-CN" altLang="en-US">
                <a:latin typeface="Times New Roman" panose="02020603050405020304" pitchFamily="18" charset="0"/>
                <a:ea typeface="宋体" panose="02010600030101010101" pitchFamily="2" charset="-122"/>
              </a:endParaRPr>
            </a:p>
          </p:txBody>
        </p:sp>
        <p:sp>
          <p:nvSpPr>
            <p:cNvPr id="9227" name="Text Box 74"/>
            <p:cNvSpPr txBox="1">
              <a:spLocks noChangeArrowheads="1"/>
            </p:cNvSpPr>
            <p:nvPr/>
          </p:nvSpPr>
          <p:spPr bwMode="auto">
            <a:xfrm>
              <a:off x="1968" y="1934"/>
              <a:ext cx="1872" cy="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US" altLang="zh-CN" b="1">
                  <a:solidFill>
                    <a:srgbClr val="A6A6A6"/>
                  </a:solidFill>
                  <a:latin typeface="Times New Roman" panose="02020603050405020304" pitchFamily="18" charset="0"/>
                  <a:ea typeface="宋体" panose="02010600030101010101" pitchFamily="2" charset="-122"/>
                  <a:sym typeface="+mn-ea"/>
                </a:rPr>
                <a:t>Conclusions</a:t>
              </a:r>
              <a:endParaRPr lang="en-US" altLang="zh-CN" b="1">
                <a:solidFill>
                  <a:srgbClr val="A6A6A6"/>
                </a:solidFill>
                <a:latin typeface="Times New Roman" panose="02020603050405020304" pitchFamily="18" charset="0"/>
                <a:ea typeface="宋体" panose="02010600030101010101" pitchFamily="2" charset="-122"/>
              </a:endParaRPr>
            </a:p>
          </p:txBody>
        </p:sp>
        <p:sp>
          <p:nvSpPr>
            <p:cNvPr id="9228" name="Text Box 75"/>
            <p:cNvSpPr txBox="1">
              <a:spLocks noChangeArrowheads="1"/>
            </p:cNvSpPr>
            <p:nvPr/>
          </p:nvSpPr>
          <p:spPr bwMode="auto">
            <a:xfrm>
              <a:off x="1398" y="1886"/>
              <a:ext cx="213"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eaLnBrk="0" hangingPunct="0"/>
              <a:r>
                <a:rPr lang="en-US" altLang="zh-CN" sz="2400">
                  <a:solidFill>
                    <a:schemeClr val="bg1"/>
                  </a:solidFill>
                  <a:latin typeface="Times New Roman" panose="02020603050405020304" pitchFamily="18" charset="0"/>
                  <a:ea typeface="宋体" panose="02010600030101010101" pitchFamily="2" charset="-122"/>
                </a:rPr>
                <a:t>4</a:t>
              </a:r>
              <a:endParaRPr lang="en-US" altLang="zh-CN" sz="2400">
                <a:solidFill>
                  <a:schemeClr val="bg1"/>
                </a:solidFill>
                <a:latin typeface="Times New Roman" panose="02020603050405020304" pitchFamily="18" charset="0"/>
                <a:ea typeface="宋体" panose="02010600030101010101" pitchFamily="2" charset="-122"/>
              </a:endParaRPr>
            </a:p>
          </p:txBody>
        </p:sp>
      </p:grpSp>
      <p:grpSp>
        <p:nvGrpSpPr>
          <p:cNvPr id="9234" name="Group 61"/>
          <p:cNvGrpSpPr/>
          <p:nvPr/>
        </p:nvGrpSpPr>
        <p:grpSpPr bwMode="auto">
          <a:xfrm>
            <a:off x="2209800" y="1752600"/>
            <a:ext cx="4724400" cy="685800"/>
            <a:chOff x="1296" y="1824"/>
            <a:chExt cx="2976" cy="432"/>
          </a:xfrm>
        </p:grpSpPr>
        <p:sp>
          <p:nvSpPr>
            <p:cNvPr id="9235" name="AutoShape 62"/>
            <p:cNvSpPr>
              <a:spLocks noChangeArrowheads="1"/>
            </p:cNvSpPr>
            <p:nvPr/>
          </p:nvSpPr>
          <p:spPr bwMode="auto">
            <a:xfrm>
              <a:off x="1536" y="1899"/>
              <a:ext cx="2736" cy="288"/>
            </a:xfrm>
            <a:prstGeom prst="roundRect">
              <a:avLst>
                <a:gd name="adj" fmla="val 16667"/>
              </a:avLst>
            </a:prstGeom>
            <a:gradFill rotWithShape="1">
              <a:gsLst>
                <a:gs pos="0">
                  <a:srgbClr val="F5E5C9"/>
                </a:gs>
                <a:gs pos="100000">
                  <a:schemeClr val="accent2"/>
                </a:gs>
              </a:gsLst>
              <a:lin ang="0" scaled="1"/>
            </a:gradFill>
            <a:ln w="12700">
              <a:solidFill>
                <a:schemeClr val="bg1"/>
              </a:solidFill>
              <a:round/>
            </a:ln>
            <a:effectLst>
              <a:outerShdw dist="99190" dir="2388334" algn="ctr" rotWithShape="0">
                <a:srgbClr val="333333">
                  <a:alpha val="50000"/>
                </a:srgbClr>
              </a:outerShdw>
            </a:effectLst>
          </p:spPr>
          <p:txBody>
            <a:bodyPr wrap="none" anchor="ctr"/>
            <a:lstStyle/>
            <a:p>
              <a:endParaRPr lang="zh-CN" altLang="en-US">
                <a:latin typeface="Times New Roman" panose="02020603050405020304" pitchFamily="18" charset="0"/>
                <a:ea typeface="宋体" panose="02010600030101010101" pitchFamily="2" charset="-122"/>
              </a:endParaRPr>
            </a:p>
          </p:txBody>
        </p:sp>
        <p:sp>
          <p:nvSpPr>
            <p:cNvPr id="9236" name="AutoShape 63"/>
            <p:cNvSpPr>
              <a:spLocks noChangeArrowheads="1"/>
            </p:cNvSpPr>
            <p:nvPr/>
          </p:nvSpPr>
          <p:spPr bwMode="auto">
            <a:xfrm>
              <a:off x="1296" y="1824"/>
              <a:ext cx="432" cy="432"/>
            </a:xfrm>
            <a:prstGeom prst="diamond">
              <a:avLst/>
            </a:prstGeom>
            <a:solidFill>
              <a:schemeClr val="accent2"/>
            </a:solidFill>
            <a:ln w="25400">
              <a:solidFill>
                <a:schemeClr val="bg1"/>
              </a:solidFill>
              <a:miter lim="800000"/>
            </a:ln>
            <a:effectLst>
              <a:outerShdw dist="63500" dir="2212194" algn="ctr" rotWithShape="0">
                <a:srgbClr val="333333">
                  <a:alpha val="50000"/>
                </a:srgbClr>
              </a:outerShdw>
            </a:effectLst>
          </p:spPr>
          <p:txBody>
            <a:bodyPr wrap="none" anchor="ctr"/>
            <a:lstStyle/>
            <a:p>
              <a:endParaRPr lang="zh-CN" altLang="en-US">
                <a:latin typeface="Times New Roman" panose="02020603050405020304" pitchFamily="18" charset="0"/>
                <a:ea typeface="宋体" panose="02010600030101010101" pitchFamily="2" charset="-122"/>
              </a:endParaRPr>
            </a:p>
          </p:txBody>
        </p:sp>
        <p:sp>
          <p:nvSpPr>
            <p:cNvPr id="9237" name="Text Box 64"/>
            <p:cNvSpPr txBox="1">
              <a:spLocks noChangeArrowheads="1"/>
            </p:cNvSpPr>
            <p:nvPr/>
          </p:nvSpPr>
          <p:spPr bwMode="auto">
            <a:xfrm>
              <a:off x="1968" y="1934"/>
              <a:ext cx="187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US" altLang="zh-CN" b="1" dirty="0">
                  <a:solidFill>
                    <a:srgbClr val="000000"/>
                  </a:solidFill>
                  <a:latin typeface="Times New Roman" panose="02020603050405020304" pitchFamily="18" charset="0"/>
                  <a:ea typeface="宋体" panose="02010600030101010101" pitchFamily="2" charset="-122"/>
                </a:rPr>
                <a:t>Research Background</a:t>
              </a:r>
              <a:endParaRPr lang="en-US" altLang="zh-CN" b="1" dirty="0">
                <a:solidFill>
                  <a:srgbClr val="000000"/>
                </a:solidFill>
                <a:latin typeface="Times New Roman" panose="02020603050405020304" pitchFamily="18" charset="0"/>
                <a:ea typeface="宋体" panose="02010600030101010101" pitchFamily="2" charset="-122"/>
              </a:endParaRPr>
            </a:p>
          </p:txBody>
        </p:sp>
        <p:sp>
          <p:nvSpPr>
            <p:cNvPr id="9238" name="Text Box 65"/>
            <p:cNvSpPr txBox="1">
              <a:spLocks noChangeArrowheads="1"/>
            </p:cNvSpPr>
            <p:nvPr/>
          </p:nvSpPr>
          <p:spPr bwMode="auto">
            <a:xfrm>
              <a:off x="1398" y="1886"/>
              <a:ext cx="213"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eaLnBrk="0" hangingPunct="0"/>
              <a:r>
                <a:rPr lang="en-US" altLang="zh-CN" sz="2400">
                  <a:solidFill>
                    <a:schemeClr val="bg1"/>
                  </a:solidFill>
                  <a:latin typeface="Times New Roman" panose="02020603050405020304" pitchFamily="18" charset="0"/>
                  <a:ea typeface="宋体" panose="02010600030101010101" pitchFamily="2" charset="-122"/>
                </a:rPr>
                <a:t>1</a:t>
              </a:r>
              <a:endParaRPr lang="en-US" altLang="zh-CN" sz="2400">
                <a:solidFill>
                  <a:schemeClr val="bg1"/>
                </a:solidFill>
                <a:latin typeface="Times New Roman" panose="02020603050405020304" pitchFamily="18" charset="0"/>
                <a:ea typeface="宋体" panose="02010600030101010101" pitchFamily="2" charset="-122"/>
              </a:endParaRPr>
            </a:p>
          </p:txBody>
        </p:sp>
      </p:grpSp>
      <p:grpSp>
        <p:nvGrpSpPr>
          <p:cNvPr id="9239" name="Group 61"/>
          <p:cNvGrpSpPr/>
          <p:nvPr/>
        </p:nvGrpSpPr>
        <p:grpSpPr bwMode="auto">
          <a:xfrm>
            <a:off x="2209800" y="2590800"/>
            <a:ext cx="4724400" cy="819150"/>
            <a:chOff x="1296" y="1824"/>
            <a:chExt cx="2976" cy="516"/>
          </a:xfrm>
        </p:grpSpPr>
        <p:sp>
          <p:nvSpPr>
            <p:cNvPr id="9240" name="AutoShape 62"/>
            <p:cNvSpPr>
              <a:spLocks noChangeArrowheads="1"/>
            </p:cNvSpPr>
            <p:nvPr/>
          </p:nvSpPr>
          <p:spPr bwMode="auto">
            <a:xfrm>
              <a:off x="1536" y="1899"/>
              <a:ext cx="2736" cy="288"/>
            </a:xfrm>
            <a:prstGeom prst="roundRect">
              <a:avLst>
                <a:gd name="adj" fmla="val 16667"/>
              </a:avLst>
            </a:prstGeom>
            <a:gradFill rotWithShape="1">
              <a:gsLst>
                <a:gs pos="0">
                  <a:srgbClr val="D5E9FF"/>
                </a:gs>
                <a:gs pos="100000">
                  <a:srgbClr val="2B93FF"/>
                </a:gs>
              </a:gsLst>
              <a:lin ang="0" scaled="1"/>
            </a:gradFill>
            <a:ln w="12700">
              <a:solidFill>
                <a:schemeClr val="bg1"/>
              </a:solidFill>
              <a:round/>
            </a:ln>
            <a:effectLst>
              <a:outerShdw dist="99190" dir="2388334" algn="ctr" rotWithShape="0">
                <a:srgbClr val="333333">
                  <a:alpha val="50000"/>
                </a:srgbClr>
              </a:outerShdw>
            </a:effectLst>
          </p:spPr>
          <p:txBody>
            <a:bodyPr wrap="none" anchor="ctr"/>
            <a:lstStyle/>
            <a:p>
              <a:endParaRPr lang="zh-CN" altLang="en-US">
                <a:latin typeface="Times New Roman" panose="02020603050405020304" pitchFamily="18" charset="0"/>
                <a:ea typeface="宋体" panose="02010600030101010101" pitchFamily="2" charset="-122"/>
              </a:endParaRPr>
            </a:p>
          </p:txBody>
        </p:sp>
        <p:sp>
          <p:nvSpPr>
            <p:cNvPr id="37" name="AutoShape 63"/>
            <p:cNvSpPr>
              <a:spLocks noChangeArrowheads="1"/>
            </p:cNvSpPr>
            <p:nvPr/>
          </p:nvSpPr>
          <p:spPr bwMode="gray">
            <a:xfrm>
              <a:off x="1296" y="1824"/>
              <a:ext cx="432" cy="432"/>
            </a:xfrm>
            <a:prstGeom prst="diamond">
              <a:avLst/>
            </a:prstGeom>
            <a:solidFill>
              <a:schemeClr val="accent4">
                <a:lumMod val="50000"/>
                <a:lumOff val="50000"/>
              </a:schemeClr>
            </a:solidFill>
            <a:ln w="25400" algn="ctr">
              <a:solidFill>
                <a:schemeClr val="bg1"/>
              </a:solidFill>
              <a:miter lim="800000"/>
            </a:ln>
            <a:effectLst>
              <a:outerShdw dist="63500" dir="2212194" algn="ctr" rotWithShape="0">
                <a:srgbClr val="333333">
                  <a:alpha val="50000"/>
                </a:srgbClr>
              </a:outerShdw>
            </a:effectLst>
          </p:spPr>
          <p:txBody>
            <a:bodyPr wrap="none" anchor="ctr"/>
            <a:lstStyle/>
            <a:p>
              <a:endParaRPr lang="en-US" altLang="en-US" noProof="1">
                <a:latin typeface="Times New Roman" panose="02020603050405020304" pitchFamily="18" charset="0"/>
                <a:ea typeface="Times New Roman" panose="02020603050405020304" pitchFamily="18" charset="0"/>
              </a:endParaRPr>
            </a:p>
          </p:txBody>
        </p:sp>
        <p:sp>
          <p:nvSpPr>
            <p:cNvPr id="9242" name="Text Box 64"/>
            <p:cNvSpPr txBox="1">
              <a:spLocks noChangeArrowheads="1"/>
            </p:cNvSpPr>
            <p:nvPr/>
          </p:nvSpPr>
          <p:spPr bwMode="auto">
            <a:xfrm>
              <a:off x="1968" y="1934"/>
              <a:ext cx="1872" cy="4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US" altLang="zh-CN" b="1">
                  <a:solidFill>
                    <a:srgbClr val="A6A6A6"/>
                  </a:solidFill>
                  <a:latin typeface="Times New Roman" panose="02020603050405020304" pitchFamily="18" charset="0"/>
                  <a:ea typeface="宋体" panose="02010600030101010101" pitchFamily="2" charset="-122"/>
                  <a:sym typeface="+mn-ea"/>
                </a:rPr>
                <a:t>Proposed Method</a:t>
              </a:r>
              <a:endParaRPr lang="en-US" altLang="zh-CN" b="1" dirty="0">
                <a:solidFill>
                  <a:srgbClr val="A6A6A6"/>
                </a:solidFill>
                <a:latin typeface="Times New Roman" panose="02020603050405020304" pitchFamily="18" charset="0"/>
                <a:ea typeface="宋体" panose="02010600030101010101" pitchFamily="2" charset="-122"/>
              </a:endParaRPr>
            </a:p>
            <a:p>
              <a:pPr eaLnBrk="0" hangingPunct="0"/>
              <a:endParaRPr lang="en-US" altLang="zh-CN" b="1" dirty="0">
                <a:solidFill>
                  <a:srgbClr val="A6A6A6"/>
                </a:solidFill>
                <a:latin typeface="Times New Roman" panose="02020603050405020304" pitchFamily="18" charset="0"/>
                <a:ea typeface="宋体" panose="02010600030101010101" pitchFamily="2" charset="-122"/>
              </a:endParaRPr>
            </a:p>
          </p:txBody>
        </p:sp>
        <p:sp>
          <p:nvSpPr>
            <p:cNvPr id="9243" name="Text Box 65"/>
            <p:cNvSpPr txBox="1">
              <a:spLocks noChangeArrowheads="1"/>
            </p:cNvSpPr>
            <p:nvPr/>
          </p:nvSpPr>
          <p:spPr bwMode="auto">
            <a:xfrm>
              <a:off x="1398" y="1886"/>
              <a:ext cx="213"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eaLnBrk="0" hangingPunct="0"/>
              <a:r>
                <a:rPr lang="en-US" altLang="zh-CN" sz="2400">
                  <a:solidFill>
                    <a:schemeClr val="bg1"/>
                  </a:solidFill>
                  <a:latin typeface="Times New Roman" panose="02020603050405020304" pitchFamily="18" charset="0"/>
                  <a:ea typeface="宋体" panose="02010600030101010101" pitchFamily="2" charset="-122"/>
                </a:rPr>
                <a:t>2</a:t>
              </a:r>
              <a:endParaRPr lang="en-US" altLang="zh-CN" sz="2400">
                <a:solidFill>
                  <a:schemeClr val="bg1"/>
                </a:solidFill>
                <a:latin typeface="Times New Roman" panose="02020603050405020304" pitchFamily="18" charset="0"/>
                <a:ea typeface="宋体" panose="02010600030101010101" pitchFamily="2" charset="-122"/>
              </a:endParaRPr>
            </a:p>
          </p:txBody>
        </p: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sz="2800" dirty="0" smtClean="0">
                <a:solidFill>
                  <a:srgbClr val="FFFFFF"/>
                </a:solidFill>
                <a:latin typeface="Times New Roman" panose="02020603050405020304" pitchFamily="18" charset="0"/>
                <a:ea typeface="宋体" panose="02010600030101010101" pitchFamily="2" charset="-122"/>
              </a:rPr>
              <a:t>Research </a:t>
            </a:r>
            <a:r>
              <a:rPr lang="en-US" altLang="zh-CN" sz="2800" dirty="0">
                <a:solidFill>
                  <a:srgbClr val="FFFFFF"/>
                </a:solidFill>
                <a:latin typeface="Times New Roman" panose="02020603050405020304" pitchFamily="18" charset="0"/>
                <a:ea typeface="宋体" panose="02010600030101010101" pitchFamily="2" charset="-122"/>
              </a:rPr>
              <a:t>Background</a:t>
            </a:r>
            <a:endParaRPr lang="zh-CN" altLang="en-US" dirty="0"/>
          </a:p>
        </p:txBody>
      </p:sp>
      <p:sp>
        <p:nvSpPr>
          <p:cNvPr id="3" name="内容占位符 2"/>
          <p:cNvSpPr>
            <a:spLocks noGrp="1"/>
          </p:cNvSpPr>
          <p:nvPr>
            <p:ph idx="1"/>
          </p:nvPr>
        </p:nvSpPr>
        <p:spPr/>
        <p:txBody>
          <a:bodyPr/>
          <a:lstStyle/>
          <a:p>
            <a:r>
              <a:rPr lang="en-US" altLang="zh-CN" sz="2000" dirty="0">
                <a:latin typeface="Times New Roman" panose="02020603050405020304" pitchFamily="18" charset="0"/>
                <a:ea typeface="宋体" panose="02010600030101010101" pitchFamily="2" charset="-122"/>
              </a:rPr>
              <a:t>Reduce the overall bit rates without penalizing quality</a:t>
            </a:r>
            <a:endParaRPr lang="en-US" altLang="zh-CN" sz="2000" dirty="0">
              <a:latin typeface="Times New Roman" panose="02020603050405020304" pitchFamily="18" charset="0"/>
              <a:ea typeface="宋体" panose="02010600030101010101" pitchFamily="2" charset="-122"/>
            </a:endParaRPr>
          </a:p>
          <a:p>
            <a:endParaRPr lang="zh-CN" altLang="en-US" sz="1600" dirty="0">
              <a:solidFill>
                <a:schemeClr val="tx1">
                  <a:lumMod val="50000"/>
                </a:schemeClr>
              </a:solidFill>
              <a:latin typeface="黑体" panose="02010609060101010101" pitchFamily="49" charset="-122"/>
              <a:ea typeface="黑体" panose="02010609060101010101" pitchFamily="49" charset="-122"/>
            </a:endParaRPr>
          </a:p>
        </p:txBody>
      </p:sp>
      <p:sp>
        <p:nvSpPr>
          <p:cNvPr id="4" name="页脚占位符 3"/>
          <p:cNvSpPr>
            <a:spLocks noGrp="1"/>
          </p:cNvSpPr>
          <p:nvPr>
            <p:ph type="ftr" sz="quarter" idx="10"/>
          </p:nvPr>
        </p:nvSpPr>
        <p:spPr/>
        <p:txBody>
          <a:bodyPr/>
          <a:lstStyle/>
          <a:p>
            <a:r>
              <a:rPr lang="en-US" altLang="zh-CN" smtClean="0"/>
              <a:t>http://www.bjut.edu.cn/sci/voice/index.htm</a:t>
            </a:r>
            <a:endParaRPr lang="en-US" altLang="zh-CN"/>
          </a:p>
        </p:txBody>
      </p:sp>
      <p:pic>
        <p:nvPicPr>
          <p:cNvPr id="11" name="图片 10"/>
          <p:cNvPicPr>
            <a:picLocks noChangeAspect="1"/>
          </p:cNvPicPr>
          <p:nvPr>
            <p:custDataLst>
              <p:tags r:id="rId1"/>
            </p:custDataLst>
          </p:nvPr>
        </p:nvPicPr>
        <p:blipFill>
          <a:blip r:embed="rId2">
            <a:extLst>
              <a:ext uri="{28A0092B-C50C-407E-A947-70E740481C1C}">
                <a14:useLocalDpi xmlns:a14="http://schemas.microsoft.com/office/drawing/2010/main" val="0"/>
              </a:ext>
            </a:extLst>
          </a:blip>
          <a:stretch>
            <a:fillRect/>
          </a:stretch>
        </p:blipFill>
        <p:spPr>
          <a:xfrm>
            <a:off x="1218951" y="2057666"/>
            <a:ext cx="2835000" cy="1620000"/>
          </a:xfrm>
          <a:prstGeom prst="rect">
            <a:avLst/>
          </a:prstGeom>
        </p:spPr>
      </p:pic>
      <p:pic>
        <p:nvPicPr>
          <p:cNvPr id="12" name="图片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18385" y="4343666"/>
            <a:ext cx="2835000" cy="1620000"/>
          </a:xfrm>
          <a:prstGeom prst="rect">
            <a:avLst/>
          </a:prstGeom>
        </p:spPr>
      </p:pic>
      <p:pic>
        <p:nvPicPr>
          <p:cNvPr id="10" name="图片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62351" y="4343134"/>
            <a:ext cx="2835000" cy="1620000"/>
          </a:xfrm>
          <a:prstGeom prst="rect">
            <a:avLst/>
          </a:prstGeom>
        </p:spPr>
      </p:pic>
      <p:pic>
        <p:nvPicPr>
          <p:cNvPr id="13" name="图片 1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562489" y="2058301"/>
            <a:ext cx="2835000" cy="1620000"/>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页脚占位符 3"/>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CN" smtClean="0"/>
              <a:t>http://www.bjut.edu.cn/sci/voice/index.htm</a:t>
            </a:r>
            <a:endParaRPr lang="en-US" altLang="zh-CN" smtClean="0"/>
          </a:p>
        </p:txBody>
      </p:sp>
      <p:sp>
        <p:nvSpPr>
          <p:cNvPr id="15362" name="Rectangle 2"/>
          <p:cNvSpPr>
            <a:spLocks noGrp="1" noChangeArrowheads="1"/>
          </p:cNvSpPr>
          <p:nvPr>
            <p:ph type="title"/>
          </p:nvPr>
        </p:nvSpPr>
        <p:spPr>
          <a:xfrm>
            <a:off x="0" y="547688"/>
            <a:ext cx="9144000" cy="563562"/>
          </a:xfrm>
        </p:spPr>
        <p:txBody>
          <a:bodyPr/>
          <a:lstStyle/>
          <a:p>
            <a:r>
              <a:rPr lang="en-US" altLang="zh-CN" sz="2800" smtClean="0">
                <a:latin typeface="Times New Roman" panose="02020603050405020304" pitchFamily="18" charset="0"/>
                <a:ea typeface="宋体" panose="02010600030101010101" pitchFamily="2" charset="-122"/>
              </a:rPr>
              <a:t>Contents</a:t>
            </a:r>
            <a:endParaRPr lang="en-US" altLang="zh-CN" sz="2800" smtClean="0">
              <a:solidFill>
                <a:schemeClr val="accent1"/>
              </a:solidFill>
              <a:latin typeface="Times New Roman" panose="02020603050405020304" pitchFamily="18" charset="0"/>
              <a:ea typeface="宋体" panose="02010600030101010101" pitchFamily="2" charset="-122"/>
            </a:endParaRPr>
          </a:p>
        </p:txBody>
      </p:sp>
      <p:grpSp>
        <p:nvGrpSpPr>
          <p:cNvPr id="15363" name="Group 66"/>
          <p:cNvGrpSpPr/>
          <p:nvPr/>
        </p:nvGrpSpPr>
        <p:grpSpPr bwMode="auto">
          <a:xfrm>
            <a:off x="2209800" y="3429000"/>
            <a:ext cx="4724400" cy="685800"/>
            <a:chOff x="1296" y="1824"/>
            <a:chExt cx="2976" cy="432"/>
          </a:xfrm>
        </p:grpSpPr>
        <p:sp>
          <p:nvSpPr>
            <p:cNvPr id="15364" name="AutoShape 67"/>
            <p:cNvSpPr>
              <a:spLocks noChangeArrowheads="1"/>
            </p:cNvSpPr>
            <p:nvPr/>
          </p:nvSpPr>
          <p:spPr bwMode="auto">
            <a:xfrm>
              <a:off x="1536" y="1899"/>
              <a:ext cx="2736" cy="288"/>
            </a:xfrm>
            <a:prstGeom prst="roundRect">
              <a:avLst>
                <a:gd name="adj" fmla="val 16667"/>
              </a:avLst>
            </a:prstGeom>
            <a:gradFill rotWithShape="1">
              <a:gsLst>
                <a:gs pos="0">
                  <a:srgbClr val="D0DEEE"/>
                </a:gs>
                <a:gs pos="100000">
                  <a:schemeClr val="accent1"/>
                </a:gs>
              </a:gsLst>
              <a:lin ang="0" scaled="1"/>
            </a:gradFill>
            <a:ln w="12700">
              <a:solidFill>
                <a:schemeClr val="bg1"/>
              </a:solidFill>
              <a:round/>
            </a:ln>
            <a:effectLst>
              <a:outerShdw dist="99190" dir="2388334" algn="ctr" rotWithShape="0">
                <a:srgbClr val="333333">
                  <a:alpha val="50000"/>
                </a:srgbClr>
              </a:outerShdw>
            </a:effectLst>
          </p:spPr>
          <p:txBody>
            <a:bodyPr wrap="none" anchor="ctr"/>
            <a:lstStyle/>
            <a:p>
              <a:endParaRPr lang="zh-CN" altLang="en-US">
                <a:latin typeface="Times New Roman" panose="02020603050405020304" pitchFamily="18" charset="0"/>
                <a:ea typeface="宋体" panose="02010600030101010101" pitchFamily="2" charset="-122"/>
              </a:endParaRPr>
            </a:p>
          </p:txBody>
        </p:sp>
        <p:sp>
          <p:nvSpPr>
            <p:cNvPr id="15365" name="AutoShape 68"/>
            <p:cNvSpPr>
              <a:spLocks noChangeArrowheads="1"/>
            </p:cNvSpPr>
            <p:nvPr/>
          </p:nvSpPr>
          <p:spPr bwMode="auto">
            <a:xfrm>
              <a:off x="1296" y="1824"/>
              <a:ext cx="432" cy="432"/>
            </a:xfrm>
            <a:prstGeom prst="diamond">
              <a:avLst/>
            </a:prstGeom>
            <a:solidFill>
              <a:schemeClr val="accent1"/>
            </a:solidFill>
            <a:ln w="25400">
              <a:solidFill>
                <a:schemeClr val="bg1"/>
              </a:solidFill>
              <a:miter lim="800000"/>
            </a:ln>
            <a:effectLst>
              <a:outerShdw dist="63500" dir="2212194" algn="ctr" rotWithShape="0">
                <a:srgbClr val="333333">
                  <a:alpha val="50000"/>
                </a:srgbClr>
              </a:outerShdw>
            </a:effectLst>
          </p:spPr>
          <p:txBody>
            <a:bodyPr wrap="none" anchor="ctr"/>
            <a:lstStyle/>
            <a:p>
              <a:endParaRPr lang="zh-CN" altLang="en-US">
                <a:latin typeface="Times New Roman" panose="02020603050405020304" pitchFamily="18" charset="0"/>
                <a:ea typeface="宋体" panose="02010600030101010101" pitchFamily="2" charset="-122"/>
              </a:endParaRPr>
            </a:p>
          </p:txBody>
        </p:sp>
        <p:sp>
          <p:nvSpPr>
            <p:cNvPr id="15366" name="Text Box 69"/>
            <p:cNvSpPr txBox="1">
              <a:spLocks noChangeArrowheads="1"/>
            </p:cNvSpPr>
            <p:nvPr/>
          </p:nvSpPr>
          <p:spPr bwMode="auto">
            <a:xfrm>
              <a:off x="1968" y="1934"/>
              <a:ext cx="1872" cy="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US" altLang="zh-CN" b="1" dirty="0">
                  <a:solidFill>
                    <a:srgbClr val="A6A6A6"/>
                  </a:solidFill>
                  <a:latin typeface="Times New Roman" panose="02020603050405020304" pitchFamily="18" charset="0"/>
                  <a:ea typeface="宋体" panose="02010600030101010101" pitchFamily="2" charset="-122"/>
                  <a:sym typeface="+mn-ea"/>
                </a:rPr>
                <a:t>Experiments</a:t>
              </a:r>
              <a:endParaRPr lang="en-US" altLang="zh-CN" b="1" dirty="0">
                <a:solidFill>
                  <a:srgbClr val="A6A6A6"/>
                </a:solidFill>
                <a:latin typeface="Times New Roman" panose="02020603050405020304" pitchFamily="18" charset="0"/>
                <a:ea typeface="宋体" panose="02010600030101010101" pitchFamily="2" charset="-122"/>
              </a:endParaRPr>
            </a:p>
          </p:txBody>
        </p:sp>
        <p:sp>
          <p:nvSpPr>
            <p:cNvPr id="15367" name="Text Box 70"/>
            <p:cNvSpPr txBox="1">
              <a:spLocks noChangeArrowheads="1"/>
            </p:cNvSpPr>
            <p:nvPr/>
          </p:nvSpPr>
          <p:spPr bwMode="auto">
            <a:xfrm>
              <a:off x="1398" y="1886"/>
              <a:ext cx="213"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eaLnBrk="0" hangingPunct="0"/>
              <a:r>
                <a:rPr lang="en-US" altLang="zh-CN" sz="2400">
                  <a:solidFill>
                    <a:schemeClr val="bg1"/>
                  </a:solidFill>
                  <a:latin typeface="Times New Roman" panose="02020603050405020304" pitchFamily="18" charset="0"/>
                  <a:ea typeface="宋体" panose="02010600030101010101" pitchFamily="2" charset="-122"/>
                </a:rPr>
                <a:t>3</a:t>
              </a:r>
              <a:endParaRPr lang="en-US" altLang="zh-CN" sz="2400">
                <a:solidFill>
                  <a:schemeClr val="bg1"/>
                </a:solidFill>
                <a:latin typeface="Times New Roman" panose="02020603050405020304" pitchFamily="18" charset="0"/>
                <a:ea typeface="宋体" panose="02010600030101010101" pitchFamily="2" charset="-122"/>
              </a:endParaRPr>
            </a:p>
          </p:txBody>
        </p:sp>
      </p:grpSp>
      <p:grpSp>
        <p:nvGrpSpPr>
          <p:cNvPr id="15368" name="Group 71"/>
          <p:cNvGrpSpPr/>
          <p:nvPr/>
        </p:nvGrpSpPr>
        <p:grpSpPr bwMode="auto">
          <a:xfrm>
            <a:off x="2209800" y="4267200"/>
            <a:ext cx="4724400" cy="685800"/>
            <a:chOff x="1296" y="1824"/>
            <a:chExt cx="2976" cy="432"/>
          </a:xfrm>
        </p:grpSpPr>
        <p:sp>
          <p:nvSpPr>
            <p:cNvPr id="15369" name="AutoShape 72"/>
            <p:cNvSpPr>
              <a:spLocks noChangeArrowheads="1"/>
            </p:cNvSpPr>
            <p:nvPr/>
          </p:nvSpPr>
          <p:spPr bwMode="auto">
            <a:xfrm>
              <a:off x="1536" y="1899"/>
              <a:ext cx="2736" cy="288"/>
            </a:xfrm>
            <a:prstGeom prst="roundRect">
              <a:avLst>
                <a:gd name="adj" fmla="val 16667"/>
              </a:avLst>
            </a:prstGeom>
            <a:gradFill rotWithShape="1">
              <a:gsLst>
                <a:gs pos="0">
                  <a:srgbClr val="E9CECB"/>
                </a:gs>
                <a:gs pos="100000">
                  <a:schemeClr val="tx2"/>
                </a:gs>
              </a:gsLst>
              <a:lin ang="0" scaled="1"/>
            </a:gradFill>
            <a:ln w="12700">
              <a:solidFill>
                <a:schemeClr val="bg1"/>
              </a:solidFill>
              <a:round/>
            </a:ln>
            <a:effectLst>
              <a:outerShdw dist="99190" dir="2388334" algn="ctr" rotWithShape="0">
                <a:srgbClr val="333333">
                  <a:alpha val="50000"/>
                </a:srgbClr>
              </a:outerShdw>
            </a:effectLst>
          </p:spPr>
          <p:txBody>
            <a:bodyPr wrap="none" anchor="ctr"/>
            <a:lstStyle/>
            <a:p>
              <a:endParaRPr lang="zh-CN" altLang="en-US">
                <a:latin typeface="Times New Roman" panose="02020603050405020304" pitchFamily="18" charset="0"/>
                <a:ea typeface="宋体" panose="02010600030101010101" pitchFamily="2" charset="-122"/>
              </a:endParaRPr>
            </a:p>
          </p:txBody>
        </p:sp>
        <p:sp>
          <p:nvSpPr>
            <p:cNvPr id="15370" name="AutoShape 73"/>
            <p:cNvSpPr>
              <a:spLocks noChangeArrowheads="1"/>
            </p:cNvSpPr>
            <p:nvPr/>
          </p:nvSpPr>
          <p:spPr bwMode="auto">
            <a:xfrm>
              <a:off x="1296" y="1824"/>
              <a:ext cx="432" cy="432"/>
            </a:xfrm>
            <a:prstGeom prst="diamond">
              <a:avLst/>
            </a:prstGeom>
            <a:solidFill>
              <a:schemeClr val="hlink"/>
            </a:solidFill>
            <a:ln w="25400">
              <a:solidFill>
                <a:schemeClr val="bg1"/>
              </a:solidFill>
              <a:miter lim="800000"/>
            </a:ln>
            <a:effectLst>
              <a:outerShdw dist="63500" dir="2212194" algn="ctr" rotWithShape="0">
                <a:srgbClr val="333333">
                  <a:alpha val="50000"/>
                </a:srgbClr>
              </a:outerShdw>
            </a:effectLst>
          </p:spPr>
          <p:txBody>
            <a:bodyPr wrap="none" anchor="ctr"/>
            <a:lstStyle/>
            <a:p>
              <a:endParaRPr lang="zh-CN" altLang="en-US">
                <a:latin typeface="Times New Roman" panose="02020603050405020304" pitchFamily="18" charset="0"/>
                <a:ea typeface="宋体" panose="02010600030101010101" pitchFamily="2" charset="-122"/>
              </a:endParaRPr>
            </a:p>
          </p:txBody>
        </p:sp>
        <p:sp>
          <p:nvSpPr>
            <p:cNvPr id="15371" name="Text Box 74"/>
            <p:cNvSpPr txBox="1">
              <a:spLocks noChangeArrowheads="1"/>
            </p:cNvSpPr>
            <p:nvPr/>
          </p:nvSpPr>
          <p:spPr bwMode="auto">
            <a:xfrm>
              <a:off x="1968" y="1934"/>
              <a:ext cx="1872" cy="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US" altLang="zh-CN" b="1">
                  <a:solidFill>
                    <a:srgbClr val="A6A6A6"/>
                  </a:solidFill>
                  <a:latin typeface="Times New Roman" panose="02020603050405020304" pitchFamily="18" charset="0"/>
                  <a:ea typeface="宋体" panose="02010600030101010101" pitchFamily="2" charset="-122"/>
                  <a:sym typeface="+mn-ea"/>
                </a:rPr>
                <a:t>Conclusions</a:t>
              </a:r>
              <a:endParaRPr lang="en-US" altLang="zh-CN" b="1" dirty="0">
                <a:solidFill>
                  <a:srgbClr val="A6A6A6"/>
                </a:solidFill>
                <a:latin typeface="Times New Roman" panose="02020603050405020304" pitchFamily="18" charset="0"/>
                <a:ea typeface="宋体" panose="02010600030101010101" pitchFamily="2" charset="-122"/>
              </a:endParaRPr>
            </a:p>
          </p:txBody>
        </p:sp>
        <p:sp>
          <p:nvSpPr>
            <p:cNvPr id="15372" name="Text Box 75"/>
            <p:cNvSpPr txBox="1">
              <a:spLocks noChangeArrowheads="1"/>
            </p:cNvSpPr>
            <p:nvPr/>
          </p:nvSpPr>
          <p:spPr bwMode="auto">
            <a:xfrm>
              <a:off x="1398" y="1886"/>
              <a:ext cx="213"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eaLnBrk="0" hangingPunct="0"/>
              <a:r>
                <a:rPr lang="en-US" altLang="zh-CN" sz="2400">
                  <a:solidFill>
                    <a:schemeClr val="bg1"/>
                  </a:solidFill>
                  <a:latin typeface="Times New Roman" panose="02020603050405020304" pitchFamily="18" charset="0"/>
                  <a:ea typeface="宋体" panose="02010600030101010101" pitchFamily="2" charset="-122"/>
                </a:rPr>
                <a:t>4</a:t>
              </a:r>
              <a:endParaRPr lang="en-US" altLang="zh-CN" sz="2400">
                <a:solidFill>
                  <a:schemeClr val="bg1"/>
                </a:solidFill>
                <a:latin typeface="Times New Roman" panose="02020603050405020304" pitchFamily="18" charset="0"/>
                <a:ea typeface="宋体" panose="02010600030101010101" pitchFamily="2" charset="-122"/>
              </a:endParaRPr>
            </a:p>
          </p:txBody>
        </p:sp>
      </p:grpSp>
      <p:grpSp>
        <p:nvGrpSpPr>
          <p:cNvPr id="15378" name="Group 61"/>
          <p:cNvGrpSpPr/>
          <p:nvPr/>
        </p:nvGrpSpPr>
        <p:grpSpPr bwMode="auto">
          <a:xfrm>
            <a:off x="2209800" y="1752600"/>
            <a:ext cx="4724400" cy="685800"/>
            <a:chOff x="1296" y="1824"/>
            <a:chExt cx="2976" cy="432"/>
          </a:xfrm>
        </p:grpSpPr>
        <p:sp>
          <p:nvSpPr>
            <p:cNvPr id="15379" name="AutoShape 62"/>
            <p:cNvSpPr>
              <a:spLocks noChangeArrowheads="1"/>
            </p:cNvSpPr>
            <p:nvPr/>
          </p:nvSpPr>
          <p:spPr bwMode="auto">
            <a:xfrm>
              <a:off x="1536" y="1899"/>
              <a:ext cx="2736" cy="288"/>
            </a:xfrm>
            <a:prstGeom prst="roundRect">
              <a:avLst>
                <a:gd name="adj" fmla="val 16667"/>
              </a:avLst>
            </a:prstGeom>
            <a:gradFill rotWithShape="1">
              <a:gsLst>
                <a:gs pos="0">
                  <a:srgbClr val="F5E5C9"/>
                </a:gs>
                <a:gs pos="100000">
                  <a:schemeClr val="accent2"/>
                </a:gs>
              </a:gsLst>
              <a:lin ang="0" scaled="1"/>
            </a:gradFill>
            <a:ln w="12700">
              <a:solidFill>
                <a:schemeClr val="bg1"/>
              </a:solidFill>
              <a:round/>
            </a:ln>
            <a:effectLst>
              <a:outerShdw dist="99190" dir="2388334" algn="ctr" rotWithShape="0">
                <a:srgbClr val="333333">
                  <a:alpha val="50000"/>
                </a:srgbClr>
              </a:outerShdw>
            </a:effectLst>
          </p:spPr>
          <p:txBody>
            <a:bodyPr wrap="none" anchor="ctr"/>
            <a:lstStyle/>
            <a:p>
              <a:endParaRPr lang="zh-CN" altLang="en-US">
                <a:latin typeface="Times New Roman" panose="02020603050405020304" pitchFamily="18" charset="0"/>
                <a:ea typeface="宋体" panose="02010600030101010101" pitchFamily="2" charset="-122"/>
              </a:endParaRPr>
            </a:p>
          </p:txBody>
        </p:sp>
        <p:sp>
          <p:nvSpPr>
            <p:cNvPr id="15380" name="AutoShape 63"/>
            <p:cNvSpPr>
              <a:spLocks noChangeArrowheads="1"/>
            </p:cNvSpPr>
            <p:nvPr/>
          </p:nvSpPr>
          <p:spPr bwMode="auto">
            <a:xfrm>
              <a:off x="1296" y="1824"/>
              <a:ext cx="432" cy="432"/>
            </a:xfrm>
            <a:prstGeom prst="diamond">
              <a:avLst/>
            </a:prstGeom>
            <a:solidFill>
              <a:schemeClr val="accent2"/>
            </a:solidFill>
            <a:ln w="25400">
              <a:solidFill>
                <a:schemeClr val="bg1"/>
              </a:solidFill>
              <a:miter lim="800000"/>
            </a:ln>
            <a:effectLst>
              <a:outerShdw dist="63500" dir="2212194" algn="ctr" rotWithShape="0">
                <a:srgbClr val="333333">
                  <a:alpha val="50000"/>
                </a:srgbClr>
              </a:outerShdw>
            </a:effectLst>
          </p:spPr>
          <p:txBody>
            <a:bodyPr wrap="none" anchor="ctr"/>
            <a:lstStyle/>
            <a:p>
              <a:endParaRPr lang="zh-CN" altLang="en-US">
                <a:latin typeface="Times New Roman" panose="02020603050405020304" pitchFamily="18" charset="0"/>
                <a:ea typeface="宋体" panose="02010600030101010101" pitchFamily="2" charset="-122"/>
              </a:endParaRPr>
            </a:p>
          </p:txBody>
        </p:sp>
        <p:sp>
          <p:nvSpPr>
            <p:cNvPr id="15381" name="Text Box 64"/>
            <p:cNvSpPr txBox="1">
              <a:spLocks noChangeArrowheads="1"/>
            </p:cNvSpPr>
            <p:nvPr/>
          </p:nvSpPr>
          <p:spPr bwMode="auto">
            <a:xfrm>
              <a:off x="1968" y="1934"/>
              <a:ext cx="187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US" altLang="zh-CN" b="1">
                  <a:solidFill>
                    <a:srgbClr val="A6A6A6"/>
                  </a:solidFill>
                  <a:latin typeface="Times New Roman" panose="02020603050405020304" pitchFamily="18" charset="0"/>
                  <a:ea typeface="宋体" panose="02010600030101010101" pitchFamily="2" charset="-122"/>
                </a:rPr>
                <a:t>Research Background</a:t>
              </a:r>
              <a:endParaRPr lang="en-US" altLang="zh-CN" b="1">
                <a:solidFill>
                  <a:srgbClr val="A6A6A6"/>
                </a:solidFill>
                <a:latin typeface="Times New Roman" panose="02020603050405020304" pitchFamily="18" charset="0"/>
                <a:ea typeface="宋体" panose="02010600030101010101" pitchFamily="2" charset="-122"/>
              </a:endParaRPr>
            </a:p>
          </p:txBody>
        </p:sp>
        <p:sp>
          <p:nvSpPr>
            <p:cNvPr id="15382" name="Text Box 65"/>
            <p:cNvSpPr txBox="1">
              <a:spLocks noChangeArrowheads="1"/>
            </p:cNvSpPr>
            <p:nvPr/>
          </p:nvSpPr>
          <p:spPr bwMode="auto">
            <a:xfrm>
              <a:off x="1398" y="1886"/>
              <a:ext cx="213"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eaLnBrk="0" hangingPunct="0"/>
              <a:r>
                <a:rPr lang="en-US" altLang="zh-CN" sz="2400">
                  <a:solidFill>
                    <a:schemeClr val="bg1"/>
                  </a:solidFill>
                  <a:latin typeface="Times New Roman" panose="02020603050405020304" pitchFamily="18" charset="0"/>
                  <a:ea typeface="宋体" panose="02010600030101010101" pitchFamily="2" charset="-122"/>
                </a:rPr>
                <a:t>1</a:t>
              </a:r>
              <a:endParaRPr lang="en-US" altLang="zh-CN" sz="2400">
                <a:solidFill>
                  <a:schemeClr val="bg1"/>
                </a:solidFill>
                <a:latin typeface="Times New Roman" panose="02020603050405020304" pitchFamily="18" charset="0"/>
                <a:ea typeface="宋体" panose="02010600030101010101" pitchFamily="2" charset="-122"/>
              </a:endParaRPr>
            </a:p>
          </p:txBody>
        </p:sp>
      </p:grpSp>
      <p:grpSp>
        <p:nvGrpSpPr>
          <p:cNvPr id="15383" name="Group 61"/>
          <p:cNvGrpSpPr/>
          <p:nvPr/>
        </p:nvGrpSpPr>
        <p:grpSpPr bwMode="auto">
          <a:xfrm>
            <a:off x="2209800" y="2590800"/>
            <a:ext cx="4724400" cy="819150"/>
            <a:chOff x="1296" y="1824"/>
            <a:chExt cx="2976" cy="516"/>
          </a:xfrm>
        </p:grpSpPr>
        <p:sp>
          <p:nvSpPr>
            <p:cNvPr id="15384" name="AutoShape 62"/>
            <p:cNvSpPr>
              <a:spLocks noChangeArrowheads="1"/>
            </p:cNvSpPr>
            <p:nvPr/>
          </p:nvSpPr>
          <p:spPr bwMode="auto">
            <a:xfrm>
              <a:off x="1536" y="1899"/>
              <a:ext cx="2736" cy="288"/>
            </a:xfrm>
            <a:prstGeom prst="roundRect">
              <a:avLst>
                <a:gd name="adj" fmla="val 16667"/>
              </a:avLst>
            </a:prstGeom>
            <a:gradFill rotWithShape="1">
              <a:gsLst>
                <a:gs pos="0">
                  <a:srgbClr val="D5E9FF"/>
                </a:gs>
                <a:gs pos="100000">
                  <a:srgbClr val="2B93FF"/>
                </a:gs>
              </a:gsLst>
              <a:lin ang="0" scaled="1"/>
            </a:gradFill>
            <a:ln w="12700">
              <a:solidFill>
                <a:schemeClr val="bg1"/>
              </a:solidFill>
              <a:round/>
            </a:ln>
            <a:effectLst>
              <a:outerShdw dist="99190" dir="2388334" algn="ctr" rotWithShape="0">
                <a:srgbClr val="333333">
                  <a:alpha val="50000"/>
                </a:srgbClr>
              </a:outerShdw>
            </a:effectLst>
          </p:spPr>
          <p:txBody>
            <a:bodyPr wrap="none" anchor="ctr"/>
            <a:lstStyle/>
            <a:p>
              <a:endParaRPr lang="zh-CN" altLang="en-US">
                <a:latin typeface="Times New Roman" panose="02020603050405020304" pitchFamily="18" charset="0"/>
                <a:ea typeface="宋体" panose="02010600030101010101" pitchFamily="2" charset="-122"/>
              </a:endParaRPr>
            </a:p>
          </p:txBody>
        </p:sp>
        <p:sp>
          <p:nvSpPr>
            <p:cNvPr id="37" name="AutoShape 63"/>
            <p:cNvSpPr>
              <a:spLocks noChangeArrowheads="1"/>
            </p:cNvSpPr>
            <p:nvPr/>
          </p:nvSpPr>
          <p:spPr bwMode="gray">
            <a:xfrm>
              <a:off x="1296" y="1824"/>
              <a:ext cx="432" cy="432"/>
            </a:xfrm>
            <a:prstGeom prst="diamond">
              <a:avLst/>
            </a:prstGeom>
            <a:solidFill>
              <a:schemeClr val="accent4">
                <a:lumMod val="50000"/>
                <a:lumOff val="50000"/>
              </a:schemeClr>
            </a:solidFill>
            <a:ln w="25400" algn="ctr">
              <a:solidFill>
                <a:schemeClr val="bg1"/>
              </a:solidFill>
              <a:miter lim="800000"/>
            </a:ln>
            <a:effectLst>
              <a:outerShdw dist="63500" dir="2212194" algn="ctr" rotWithShape="0">
                <a:srgbClr val="333333">
                  <a:alpha val="50000"/>
                </a:srgbClr>
              </a:outerShdw>
            </a:effectLst>
          </p:spPr>
          <p:txBody>
            <a:bodyPr wrap="none" anchor="ctr"/>
            <a:lstStyle/>
            <a:p>
              <a:endParaRPr lang="en-US" altLang="en-US" noProof="1">
                <a:latin typeface="Times New Roman" panose="02020603050405020304" pitchFamily="18" charset="0"/>
                <a:ea typeface="Times New Roman" panose="02020603050405020304" pitchFamily="18" charset="0"/>
              </a:endParaRPr>
            </a:p>
          </p:txBody>
        </p:sp>
        <p:sp>
          <p:nvSpPr>
            <p:cNvPr id="15386" name="Text Box 64"/>
            <p:cNvSpPr txBox="1">
              <a:spLocks noChangeArrowheads="1"/>
            </p:cNvSpPr>
            <p:nvPr/>
          </p:nvSpPr>
          <p:spPr bwMode="auto">
            <a:xfrm>
              <a:off x="1968" y="1934"/>
              <a:ext cx="1872" cy="4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US" altLang="zh-CN" b="1">
                  <a:solidFill>
                    <a:srgbClr val="000000"/>
                  </a:solidFill>
                  <a:latin typeface="Times New Roman" panose="02020603050405020304" pitchFamily="18" charset="0"/>
                  <a:ea typeface="宋体" panose="02010600030101010101" pitchFamily="2" charset="-122"/>
                </a:rPr>
                <a:t>Proposed Methods</a:t>
              </a:r>
              <a:endParaRPr lang="en-US" altLang="zh-CN" b="1">
                <a:solidFill>
                  <a:srgbClr val="000000"/>
                </a:solidFill>
                <a:latin typeface="Times New Roman" panose="02020603050405020304" pitchFamily="18" charset="0"/>
                <a:ea typeface="宋体" panose="02010600030101010101" pitchFamily="2" charset="-122"/>
              </a:endParaRPr>
            </a:p>
            <a:p>
              <a:pPr eaLnBrk="0" hangingPunct="0"/>
              <a:endParaRPr lang="en-US" altLang="zh-CN" b="1">
                <a:solidFill>
                  <a:srgbClr val="000000"/>
                </a:solidFill>
                <a:latin typeface="Times New Roman" panose="02020603050405020304" pitchFamily="18" charset="0"/>
                <a:ea typeface="宋体" panose="02010600030101010101" pitchFamily="2" charset="-122"/>
              </a:endParaRPr>
            </a:p>
          </p:txBody>
        </p:sp>
        <p:sp>
          <p:nvSpPr>
            <p:cNvPr id="15387" name="Text Box 65"/>
            <p:cNvSpPr txBox="1">
              <a:spLocks noChangeArrowheads="1"/>
            </p:cNvSpPr>
            <p:nvPr/>
          </p:nvSpPr>
          <p:spPr bwMode="auto">
            <a:xfrm>
              <a:off x="1398" y="1886"/>
              <a:ext cx="213"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eaLnBrk="0" hangingPunct="0"/>
              <a:r>
                <a:rPr lang="en-US" altLang="zh-CN" sz="2400">
                  <a:solidFill>
                    <a:schemeClr val="bg1"/>
                  </a:solidFill>
                  <a:latin typeface="Times New Roman" panose="02020603050405020304" pitchFamily="18" charset="0"/>
                  <a:ea typeface="宋体" panose="02010600030101010101" pitchFamily="2" charset="-122"/>
                </a:rPr>
                <a:t>2</a:t>
              </a:r>
              <a:endParaRPr lang="en-US" altLang="zh-CN" sz="2400">
                <a:solidFill>
                  <a:schemeClr val="bg1"/>
                </a:solidFill>
                <a:latin typeface="Times New Roman" panose="02020603050405020304" pitchFamily="18" charset="0"/>
                <a:ea typeface="宋体" panose="02010600030101010101" pitchFamily="2" charset="-122"/>
              </a:endParaRPr>
            </a:p>
          </p:txBody>
        </p:sp>
      </p:gr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页脚占位符 3"/>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CN" smtClean="0"/>
              <a:t>http://www.bjut.edu.cn/sci/voice/index.htm</a:t>
            </a:r>
            <a:endParaRPr lang="en-US" altLang="zh-CN" smtClean="0"/>
          </a:p>
        </p:txBody>
      </p:sp>
      <p:sp>
        <p:nvSpPr>
          <p:cNvPr id="17410" name="Rectangle 2"/>
          <p:cNvSpPr>
            <a:spLocks noGrp="1" noChangeArrowheads="1"/>
          </p:cNvSpPr>
          <p:nvPr>
            <p:ph type="title"/>
          </p:nvPr>
        </p:nvSpPr>
        <p:spPr>
          <a:xfrm>
            <a:off x="0" y="547688"/>
            <a:ext cx="9144000" cy="563562"/>
          </a:xfrm>
        </p:spPr>
        <p:txBody>
          <a:bodyPr/>
          <a:lstStyle/>
          <a:p>
            <a:r>
              <a:rPr lang="en-US" altLang="zh-CN" sz="2800" dirty="0" smtClean="0">
                <a:latin typeface="Times New Roman" panose="02020603050405020304" pitchFamily="18" charset="0"/>
                <a:ea typeface="宋体" panose="02010600030101010101" pitchFamily="2" charset="-122"/>
              </a:rPr>
              <a:t>Proposed Method</a:t>
            </a:r>
            <a:endParaRPr lang="en-US" altLang="zh-CN" sz="2800" dirty="0" smtClean="0">
              <a:latin typeface="Times New Roman" panose="02020603050405020304" pitchFamily="18" charset="0"/>
              <a:ea typeface="宋体" panose="02010600030101010101" pitchFamily="2" charset="-122"/>
            </a:endParaRPr>
          </a:p>
        </p:txBody>
      </p:sp>
      <p:sp>
        <p:nvSpPr>
          <p:cNvPr id="17411" name="Rectangle 3"/>
          <p:cNvSpPr>
            <a:spLocks noGrp="1"/>
          </p:cNvSpPr>
          <p:nvPr>
            <p:ph idx="1"/>
          </p:nvPr>
        </p:nvSpPr>
        <p:spPr>
          <a:xfrm>
            <a:off x="768350" y="1481138"/>
            <a:ext cx="7605713" cy="4540250"/>
          </a:xfrm>
        </p:spPr>
        <p:txBody>
          <a:bodyPr/>
          <a:lstStyle/>
          <a:p>
            <a:pPr>
              <a:lnSpc>
                <a:spcPct val="80000"/>
              </a:lnSpc>
            </a:pPr>
            <a:r>
              <a:rPr lang="en-US" altLang="zh-CN" sz="2000" dirty="0" smtClean="0">
                <a:latin typeface="Times New Roman" panose="02020603050405020304" pitchFamily="18" charset="0"/>
                <a:ea typeface="宋体" panose="02010600030101010101" pitchFamily="2" charset="-122"/>
              </a:rPr>
              <a:t> The block diagram of the proposed method</a:t>
            </a:r>
            <a:endParaRPr lang="en-US" altLang="zh-CN" sz="2000" dirty="0" smtClean="0">
              <a:latin typeface="Times New Roman" panose="02020603050405020304" pitchFamily="18" charset="0"/>
              <a:ea typeface="宋体" panose="02010600030101010101" pitchFamily="2" charset="-122"/>
            </a:endParaRPr>
          </a:p>
          <a:p>
            <a:pPr lvl="1">
              <a:lnSpc>
                <a:spcPct val="80000"/>
              </a:lnSpc>
            </a:pPr>
            <a:endParaRPr lang="en-US" altLang="zh-CN" sz="1800" dirty="0" smtClean="0">
              <a:latin typeface="Times New Roman" panose="02020603050405020304" pitchFamily="18" charset="0"/>
              <a:ea typeface="宋体" panose="02010600030101010101" pitchFamily="2" charset="-122"/>
            </a:endParaRPr>
          </a:p>
          <a:p>
            <a:pPr marL="457200" lvl="1" indent="0">
              <a:lnSpc>
                <a:spcPct val="80000"/>
              </a:lnSpc>
              <a:buNone/>
            </a:pPr>
            <a:endParaRPr lang="en-US" altLang="zh-CN" sz="1800" dirty="0" smtClean="0">
              <a:latin typeface="Times New Roman" panose="02020603050405020304" pitchFamily="18" charset="0"/>
              <a:ea typeface="宋体" panose="02010600030101010101" pitchFamily="2" charset="-122"/>
            </a:endParaRPr>
          </a:p>
          <a:p>
            <a:pPr lvl="1">
              <a:lnSpc>
                <a:spcPct val="80000"/>
              </a:lnSpc>
              <a:buFont typeface="Wingdings" panose="05000000000000000000" pitchFamily="2" charset="2"/>
              <a:buNone/>
            </a:pPr>
            <a:endParaRPr lang="en-US" altLang="zh-CN" sz="1800" dirty="0" smtClean="0">
              <a:latin typeface="Times New Roman" panose="02020603050405020304" pitchFamily="18" charset="0"/>
              <a:ea typeface="宋体" panose="02010600030101010101" pitchFamily="2" charset="-122"/>
            </a:endParaRPr>
          </a:p>
          <a:p>
            <a:pPr>
              <a:lnSpc>
                <a:spcPct val="80000"/>
              </a:lnSpc>
            </a:pPr>
            <a:endParaRPr lang="en-US" altLang="zh-CN" sz="1800" dirty="0" smtClean="0">
              <a:latin typeface="Times New Roman" panose="02020603050405020304" pitchFamily="18" charset="0"/>
              <a:ea typeface="宋体" panose="02010600030101010101" pitchFamily="2" charset="-122"/>
            </a:endParaRPr>
          </a:p>
          <a:p>
            <a:pPr>
              <a:lnSpc>
                <a:spcPct val="80000"/>
              </a:lnSpc>
            </a:pPr>
            <a:endParaRPr lang="en-US" altLang="zh-CN" sz="1600" dirty="0" smtClean="0">
              <a:latin typeface="Times New Roman" panose="02020603050405020304" pitchFamily="18" charset="0"/>
              <a:ea typeface="宋体" panose="02010600030101010101" pitchFamily="2" charset="-122"/>
            </a:endParaRPr>
          </a:p>
          <a:p>
            <a:pPr>
              <a:lnSpc>
                <a:spcPct val="80000"/>
              </a:lnSpc>
              <a:buFont typeface="Wingdings" panose="05000000000000000000" pitchFamily="2" charset="2"/>
              <a:buNone/>
            </a:pPr>
            <a:br>
              <a:rPr lang="en-US" altLang="zh-CN" sz="1600" dirty="0" smtClean="0">
                <a:latin typeface="Times New Roman" panose="02020603050405020304" pitchFamily="18" charset="0"/>
                <a:ea typeface="宋体" panose="02010600030101010101" pitchFamily="2" charset="-122"/>
              </a:rPr>
            </a:br>
            <a:endParaRPr lang="en-US" altLang="zh-CN" sz="1600" dirty="0" smtClean="0">
              <a:latin typeface="Times New Roman" panose="02020603050405020304" pitchFamily="18" charset="0"/>
              <a:ea typeface="宋体" panose="02010600030101010101" pitchFamily="2" charset="-122"/>
            </a:endParaRPr>
          </a:p>
          <a:p>
            <a:pPr lvl="1">
              <a:lnSpc>
                <a:spcPct val="80000"/>
              </a:lnSpc>
            </a:pPr>
            <a:endParaRPr lang="zh-CN" altLang="en-US" sz="1600" dirty="0" smtClean="0">
              <a:latin typeface="Times New Roman" panose="02020603050405020304" pitchFamily="18" charset="0"/>
              <a:ea typeface="宋体" panose="02010600030101010101" pitchFamily="2" charset="-122"/>
            </a:endParaRPr>
          </a:p>
        </p:txBody>
      </p:sp>
      <p:pic>
        <p:nvPicPr>
          <p:cNvPr id="2" name="图片 -2147482624"/>
          <p:cNvPicPr>
            <a:picLocks noChangeAspect="1"/>
          </p:cNvPicPr>
          <p:nvPr/>
        </p:nvPicPr>
        <p:blipFill>
          <a:blip r:embed="rId1"/>
          <a:stretch>
            <a:fillRect/>
          </a:stretch>
        </p:blipFill>
        <p:spPr>
          <a:xfrm>
            <a:off x="1889125" y="1953260"/>
            <a:ext cx="5685790" cy="4258945"/>
          </a:xfrm>
          <a:prstGeom prst="rect">
            <a:avLst/>
          </a:prstGeom>
          <a:noFill/>
          <a:ln w="9525">
            <a:noFill/>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页脚占位符 3"/>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CN" smtClean="0"/>
              <a:t>http://www.bjut.edu.cn/sci/voice/index.htm</a:t>
            </a:r>
            <a:endParaRPr lang="en-US" altLang="zh-CN" smtClean="0"/>
          </a:p>
        </p:txBody>
      </p:sp>
      <p:sp>
        <p:nvSpPr>
          <p:cNvPr id="17410" name="Rectangle 2"/>
          <p:cNvSpPr>
            <a:spLocks noGrp="1" noChangeArrowheads="1"/>
          </p:cNvSpPr>
          <p:nvPr>
            <p:ph type="title"/>
          </p:nvPr>
        </p:nvSpPr>
        <p:spPr>
          <a:xfrm>
            <a:off x="0" y="547688"/>
            <a:ext cx="9144000" cy="563562"/>
          </a:xfrm>
        </p:spPr>
        <p:txBody>
          <a:bodyPr/>
          <a:lstStyle/>
          <a:p>
            <a:r>
              <a:rPr lang="en-US" altLang="zh-CN" sz="2800" dirty="0" smtClean="0">
                <a:latin typeface="Times New Roman" panose="02020603050405020304" pitchFamily="18" charset="0"/>
                <a:ea typeface="宋体" panose="02010600030101010101" pitchFamily="2" charset="-122"/>
              </a:rPr>
              <a:t>Proposed Method</a:t>
            </a:r>
            <a:endParaRPr lang="en-US" altLang="zh-CN" sz="2800" dirty="0" smtClean="0">
              <a:latin typeface="Times New Roman" panose="02020603050405020304" pitchFamily="18" charset="0"/>
              <a:ea typeface="宋体" panose="02010600030101010101" pitchFamily="2" charset="-122"/>
            </a:endParaRPr>
          </a:p>
        </p:txBody>
      </p:sp>
      <p:sp>
        <p:nvSpPr>
          <p:cNvPr id="17411" name="Rectangle 3"/>
          <p:cNvSpPr>
            <a:spLocks noGrp="1"/>
          </p:cNvSpPr>
          <p:nvPr>
            <p:ph idx="1"/>
          </p:nvPr>
        </p:nvSpPr>
        <p:spPr>
          <a:xfrm>
            <a:off x="768350" y="1633538"/>
            <a:ext cx="7605713" cy="4540250"/>
          </a:xfrm>
        </p:spPr>
        <p:txBody>
          <a:bodyPr/>
          <a:lstStyle/>
          <a:p>
            <a:pPr>
              <a:lnSpc>
                <a:spcPct val="80000"/>
              </a:lnSpc>
            </a:pPr>
            <a:r>
              <a:rPr lang="en-US" altLang="zh-CN" sz="2000" dirty="0" smtClean="0">
                <a:latin typeface="Times New Roman" panose="02020603050405020304" pitchFamily="18" charset="0"/>
                <a:ea typeface="宋体" panose="02010600030101010101" pitchFamily="2" charset="-122"/>
              </a:rPr>
              <a:t> The amplitude spectrum recovery with the DNN</a:t>
            </a:r>
            <a:endParaRPr lang="en-US" altLang="zh-CN" sz="2000" dirty="0" smtClean="0">
              <a:latin typeface="Times New Roman" panose="02020603050405020304" pitchFamily="18" charset="0"/>
              <a:ea typeface="宋体" panose="02010600030101010101" pitchFamily="2" charset="-122"/>
            </a:endParaRPr>
          </a:p>
          <a:p>
            <a:pPr lvl="1">
              <a:lnSpc>
                <a:spcPct val="80000"/>
              </a:lnSpc>
            </a:pPr>
            <a:endParaRPr lang="en-US" altLang="zh-CN" sz="1800" dirty="0" smtClean="0">
              <a:latin typeface="Times New Roman" panose="02020603050405020304" pitchFamily="18" charset="0"/>
              <a:ea typeface="宋体" panose="02010600030101010101" pitchFamily="2" charset="-122"/>
            </a:endParaRPr>
          </a:p>
          <a:p>
            <a:pPr lvl="1">
              <a:lnSpc>
                <a:spcPct val="80000"/>
              </a:lnSpc>
            </a:pPr>
            <a:r>
              <a:rPr lang="en-US" altLang="zh-CN" sz="1800" dirty="0" smtClean="0">
                <a:latin typeface="Times New Roman" panose="02020603050405020304" pitchFamily="18" charset="0"/>
                <a:ea typeface="宋体" panose="02010600030101010101" pitchFamily="2" charset="-122"/>
              </a:rPr>
              <a:t>The first microphone and the last microphone of the linear microphone array were choosed as the reference channels</a:t>
            </a:r>
            <a:endParaRPr lang="en-US" altLang="zh-CN" sz="1800" dirty="0" smtClean="0">
              <a:latin typeface="Times New Roman" panose="02020603050405020304" pitchFamily="18" charset="0"/>
              <a:ea typeface="宋体" panose="02010600030101010101" pitchFamily="2" charset="-122"/>
            </a:endParaRPr>
          </a:p>
          <a:p>
            <a:pPr lvl="1">
              <a:lnSpc>
                <a:spcPct val="80000"/>
              </a:lnSpc>
            </a:pPr>
            <a:endParaRPr lang="en-US" altLang="zh-CN" sz="1800" dirty="0" smtClean="0">
              <a:latin typeface="Times New Roman" panose="02020603050405020304" pitchFamily="18" charset="0"/>
              <a:ea typeface="宋体" panose="02010600030101010101" pitchFamily="2" charset="-122"/>
            </a:endParaRPr>
          </a:p>
          <a:p>
            <a:pPr lvl="1">
              <a:lnSpc>
                <a:spcPct val="80000"/>
              </a:lnSpc>
            </a:pPr>
            <a:r>
              <a:rPr lang="en-US" altLang="zh-CN" sz="1800" dirty="0" smtClean="0">
                <a:latin typeface="Times New Roman" panose="02020603050405020304" pitchFamily="18" charset="0"/>
                <a:ea typeface="宋体" panose="02010600030101010101" pitchFamily="2" charset="-122"/>
              </a:rPr>
              <a:t>The DNN were trained to learn the FFT-masks of other channels to the reference channels:</a:t>
            </a:r>
            <a:endParaRPr lang="en-US" altLang="zh-CN" sz="1800" dirty="0" smtClean="0">
              <a:latin typeface="Times New Roman" panose="02020603050405020304" pitchFamily="18" charset="0"/>
              <a:ea typeface="宋体" panose="02010600030101010101" pitchFamily="2" charset="-122"/>
            </a:endParaRPr>
          </a:p>
          <a:p>
            <a:pPr lvl="1">
              <a:lnSpc>
                <a:spcPct val="80000"/>
              </a:lnSpc>
            </a:pPr>
            <a:endParaRPr lang="en-US" altLang="zh-CN" sz="1800" dirty="0" smtClean="0">
              <a:latin typeface="Times New Roman" panose="02020603050405020304" pitchFamily="18" charset="0"/>
              <a:ea typeface="宋体" panose="02010600030101010101" pitchFamily="2" charset="-122"/>
            </a:endParaRPr>
          </a:p>
          <a:p>
            <a:pPr lvl="1">
              <a:lnSpc>
                <a:spcPct val="80000"/>
              </a:lnSpc>
            </a:pPr>
            <a:endParaRPr lang="en-US" altLang="zh-CN" sz="1800" dirty="0" smtClean="0">
              <a:latin typeface="Times New Roman" panose="02020603050405020304" pitchFamily="18" charset="0"/>
              <a:ea typeface="宋体" panose="02010600030101010101" pitchFamily="2" charset="-122"/>
            </a:endParaRPr>
          </a:p>
          <a:p>
            <a:pPr lvl="1">
              <a:lnSpc>
                <a:spcPct val="80000"/>
              </a:lnSpc>
            </a:pPr>
            <a:endParaRPr lang="en-US" altLang="zh-CN" sz="1800" dirty="0" smtClean="0">
              <a:latin typeface="Times New Roman" panose="02020603050405020304" pitchFamily="18" charset="0"/>
              <a:ea typeface="宋体" panose="02010600030101010101" pitchFamily="2" charset="-122"/>
            </a:endParaRPr>
          </a:p>
          <a:p>
            <a:pPr lvl="1">
              <a:lnSpc>
                <a:spcPct val="80000"/>
              </a:lnSpc>
            </a:pPr>
            <a:endParaRPr lang="en-US" altLang="zh-CN" sz="1800" dirty="0" smtClean="0">
              <a:latin typeface="Times New Roman" panose="02020603050405020304" pitchFamily="18" charset="0"/>
              <a:ea typeface="宋体" panose="02010600030101010101" pitchFamily="2" charset="-122"/>
            </a:endParaRPr>
          </a:p>
          <a:p>
            <a:pPr lvl="1">
              <a:lnSpc>
                <a:spcPct val="80000"/>
              </a:lnSpc>
            </a:pPr>
            <a:r>
              <a:rPr lang="en-US" altLang="zh-CN" sz="1800" dirty="0" smtClean="0">
                <a:latin typeface="Times New Roman" panose="02020603050405020304" pitchFamily="18" charset="0"/>
                <a:ea typeface="宋体" panose="02010600030101010101" pitchFamily="2" charset="-122"/>
              </a:rPr>
              <a:t>The estimated amplitude spectra of other channels are obtained by multiplying the sum of amplitude spectra of two reference channels with the corresponding FFT-mask:</a:t>
            </a:r>
            <a:endParaRPr lang="en-US" altLang="zh-CN" sz="1800" dirty="0" smtClean="0">
              <a:latin typeface="Times New Roman" panose="02020603050405020304" pitchFamily="18" charset="0"/>
              <a:ea typeface="宋体" panose="02010600030101010101" pitchFamily="2" charset="-122"/>
            </a:endParaRPr>
          </a:p>
          <a:p>
            <a:pPr lvl="1">
              <a:lnSpc>
                <a:spcPct val="80000"/>
              </a:lnSpc>
            </a:pPr>
            <a:endParaRPr lang="en-US" altLang="zh-CN" sz="1800" dirty="0" smtClean="0">
              <a:latin typeface="Times New Roman" panose="02020603050405020304" pitchFamily="18" charset="0"/>
              <a:ea typeface="宋体" panose="02010600030101010101" pitchFamily="2" charset="-122"/>
            </a:endParaRPr>
          </a:p>
          <a:p>
            <a:pPr lvl="1">
              <a:lnSpc>
                <a:spcPct val="80000"/>
              </a:lnSpc>
            </a:pPr>
            <a:endParaRPr lang="en-US" altLang="zh-CN" sz="1800" dirty="0" smtClean="0">
              <a:latin typeface="Times New Roman" panose="02020603050405020304" pitchFamily="18" charset="0"/>
              <a:ea typeface="宋体" panose="02010600030101010101" pitchFamily="2" charset="-122"/>
            </a:endParaRPr>
          </a:p>
          <a:p>
            <a:pPr lvl="1">
              <a:lnSpc>
                <a:spcPct val="80000"/>
              </a:lnSpc>
            </a:pPr>
            <a:endParaRPr lang="en-US" altLang="zh-CN" sz="1800" dirty="0" smtClean="0">
              <a:latin typeface="Times New Roman" panose="02020603050405020304" pitchFamily="18" charset="0"/>
              <a:ea typeface="宋体" panose="02010600030101010101" pitchFamily="2" charset="-122"/>
            </a:endParaRPr>
          </a:p>
          <a:p>
            <a:pPr lvl="1">
              <a:lnSpc>
                <a:spcPct val="80000"/>
              </a:lnSpc>
              <a:buFont typeface="Wingdings" panose="05000000000000000000" pitchFamily="2" charset="2"/>
              <a:buNone/>
            </a:pPr>
            <a:endParaRPr lang="en-US" altLang="zh-CN" sz="1800" dirty="0" smtClean="0">
              <a:latin typeface="Times New Roman" panose="02020603050405020304" pitchFamily="18" charset="0"/>
              <a:ea typeface="宋体" panose="02010600030101010101" pitchFamily="2" charset="-122"/>
            </a:endParaRPr>
          </a:p>
          <a:p>
            <a:pPr>
              <a:lnSpc>
                <a:spcPct val="80000"/>
              </a:lnSpc>
            </a:pPr>
            <a:endParaRPr lang="en-US" altLang="zh-CN" sz="1800" dirty="0" smtClean="0">
              <a:latin typeface="Times New Roman" panose="02020603050405020304" pitchFamily="18" charset="0"/>
              <a:ea typeface="宋体" panose="02010600030101010101" pitchFamily="2" charset="-122"/>
            </a:endParaRPr>
          </a:p>
          <a:p>
            <a:pPr>
              <a:lnSpc>
                <a:spcPct val="80000"/>
              </a:lnSpc>
            </a:pPr>
            <a:endParaRPr lang="en-US" altLang="zh-CN" sz="1600" dirty="0" smtClean="0">
              <a:latin typeface="Times New Roman" panose="02020603050405020304" pitchFamily="18" charset="0"/>
              <a:ea typeface="宋体" panose="02010600030101010101" pitchFamily="2" charset="-122"/>
            </a:endParaRPr>
          </a:p>
          <a:p>
            <a:pPr>
              <a:lnSpc>
                <a:spcPct val="80000"/>
              </a:lnSpc>
              <a:buFont typeface="Wingdings" panose="05000000000000000000" pitchFamily="2" charset="2"/>
              <a:buNone/>
            </a:pPr>
            <a:br>
              <a:rPr lang="en-US" altLang="zh-CN" sz="1600" dirty="0" smtClean="0">
                <a:latin typeface="Times New Roman" panose="02020603050405020304" pitchFamily="18" charset="0"/>
                <a:ea typeface="宋体" panose="02010600030101010101" pitchFamily="2" charset="-122"/>
              </a:rPr>
            </a:br>
            <a:endParaRPr lang="en-US" altLang="zh-CN" sz="1600" dirty="0" smtClean="0">
              <a:latin typeface="Times New Roman" panose="02020603050405020304" pitchFamily="18" charset="0"/>
              <a:ea typeface="宋体" panose="02010600030101010101" pitchFamily="2" charset="-122"/>
            </a:endParaRPr>
          </a:p>
          <a:p>
            <a:pPr lvl="1">
              <a:lnSpc>
                <a:spcPct val="80000"/>
              </a:lnSpc>
            </a:pPr>
            <a:endParaRPr lang="zh-CN" altLang="en-US" sz="1600" dirty="0" smtClean="0">
              <a:latin typeface="Times New Roman" panose="02020603050405020304" pitchFamily="18" charset="0"/>
              <a:ea typeface="宋体" panose="02010600030101010101" pitchFamily="2" charset="-122"/>
            </a:endParaRPr>
          </a:p>
        </p:txBody>
      </p:sp>
      <p:graphicFrame>
        <p:nvGraphicFramePr>
          <p:cNvPr id="2" name="对象 -2147482606"/>
          <p:cNvGraphicFramePr>
            <a:graphicFrameLocks noChangeAspect="1"/>
          </p:cNvGraphicFramePr>
          <p:nvPr/>
        </p:nvGraphicFramePr>
        <p:xfrm>
          <a:off x="3000375" y="3581400"/>
          <a:ext cx="3143885" cy="713105"/>
        </p:xfrm>
        <a:graphic>
          <a:graphicData uri="http://schemas.openxmlformats.org/presentationml/2006/ole">
            <mc:AlternateContent xmlns:mc="http://schemas.openxmlformats.org/markup-compatibility/2006">
              <mc:Choice xmlns:v="urn:schemas-microsoft-com:vml" Requires="v">
                <p:oleObj spid="_x0000_s3076" name="" r:id="rId1" imgW="1904365" imgH="431800" progId="Equation.DSMT4">
                  <p:embed/>
                </p:oleObj>
              </mc:Choice>
              <mc:Fallback>
                <p:oleObj name="" r:id="rId1" imgW="1904365" imgH="431800" progId="Equation.DSMT4">
                  <p:embed/>
                  <p:pic>
                    <p:nvPicPr>
                      <p:cNvPr id="0" name="图片 3075"/>
                      <p:cNvPicPr/>
                      <p:nvPr/>
                    </p:nvPicPr>
                    <p:blipFill>
                      <a:blip r:embed="rId2"/>
                      <a:stretch>
                        <a:fillRect/>
                      </a:stretch>
                    </p:blipFill>
                    <p:spPr>
                      <a:xfrm>
                        <a:off x="3000375" y="3581400"/>
                        <a:ext cx="3143885" cy="713105"/>
                      </a:xfrm>
                      <a:prstGeom prst="rect">
                        <a:avLst/>
                      </a:prstGeom>
                      <a:noFill/>
                      <a:ln w="38100">
                        <a:noFill/>
                        <a:miter/>
                      </a:ln>
                    </p:spPr>
                  </p:pic>
                </p:oleObj>
              </mc:Fallback>
            </mc:AlternateContent>
          </a:graphicData>
        </a:graphic>
      </p:graphicFrame>
      <p:graphicFrame>
        <p:nvGraphicFramePr>
          <p:cNvPr id="3" name="对象 -2147482600"/>
          <p:cNvGraphicFramePr>
            <a:graphicFrameLocks noChangeAspect="1"/>
          </p:cNvGraphicFramePr>
          <p:nvPr/>
        </p:nvGraphicFramePr>
        <p:xfrm>
          <a:off x="2442210" y="5562600"/>
          <a:ext cx="4258310" cy="431800"/>
        </p:xfrm>
        <a:graphic>
          <a:graphicData uri="http://schemas.openxmlformats.org/presentationml/2006/ole">
            <mc:AlternateContent xmlns:mc="http://schemas.openxmlformats.org/markup-compatibility/2006">
              <mc:Choice xmlns:v="urn:schemas-microsoft-com:vml" Requires="v">
                <p:oleObj spid="_x0000_s4" name="" r:id="rId3" imgW="2625725" imgH="266065" progId="Equation.DSMT4">
                  <p:embed/>
                </p:oleObj>
              </mc:Choice>
              <mc:Fallback>
                <p:oleObj name="" r:id="rId3" imgW="2625725" imgH="266065" progId="Equation.DSMT4">
                  <p:embed/>
                  <p:pic>
                    <p:nvPicPr>
                      <p:cNvPr id="0" name="图片 2"/>
                      <p:cNvPicPr/>
                      <p:nvPr/>
                    </p:nvPicPr>
                    <p:blipFill>
                      <a:blip r:embed="rId4"/>
                      <a:stretch>
                        <a:fillRect/>
                      </a:stretch>
                    </p:blipFill>
                    <p:spPr>
                      <a:xfrm>
                        <a:off x="2442210" y="5562600"/>
                        <a:ext cx="4258310" cy="431800"/>
                      </a:xfrm>
                      <a:prstGeom prst="rect">
                        <a:avLst/>
                      </a:prstGeom>
                      <a:noFill/>
                      <a:ln w="38100">
                        <a:noFill/>
                        <a:miter/>
                      </a:ln>
                    </p:spPr>
                  </p:pic>
                </p:oleObj>
              </mc:Fallback>
            </mc:AlternateContent>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页脚占位符 3"/>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CN" smtClean="0"/>
              <a:t>http://www.bjut.edu.cn/sci/voice/index.htm</a:t>
            </a:r>
            <a:endParaRPr lang="en-US" altLang="zh-CN" smtClean="0"/>
          </a:p>
        </p:txBody>
      </p:sp>
      <p:sp>
        <p:nvSpPr>
          <p:cNvPr id="17410" name="Rectangle 2"/>
          <p:cNvSpPr>
            <a:spLocks noGrp="1" noChangeArrowheads="1"/>
          </p:cNvSpPr>
          <p:nvPr>
            <p:ph type="title"/>
          </p:nvPr>
        </p:nvSpPr>
        <p:spPr>
          <a:xfrm>
            <a:off x="0" y="547688"/>
            <a:ext cx="9144000" cy="563562"/>
          </a:xfrm>
        </p:spPr>
        <p:txBody>
          <a:bodyPr/>
          <a:lstStyle/>
          <a:p>
            <a:r>
              <a:rPr lang="en-US" altLang="zh-CN" sz="2800" dirty="0" smtClean="0">
                <a:latin typeface="Times New Roman" panose="02020603050405020304" pitchFamily="18" charset="0"/>
                <a:ea typeface="宋体" panose="02010600030101010101" pitchFamily="2" charset="-122"/>
              </a:rPr>
              <a:t>Proposed Method</a:t>
            </a:r>
            <a:endParaRPr lang="en-US" altLang="zh-CN" sz="2800" dirty="0" smtClean="0">
              <a:latin typeface="Times New Roman" panose="02020603050405020304" pitchFamily="18" charset="0"/>
              <a:ea typeface="宋体" panose="02010600030101010101" pitchFamily="2" charset="-122"/>
            </a:endParaRPr>
          </a:p>
        </p:txBody>
      </p:sp>
      <p:sp>
        <p:nvSpPr>
          <p:cNvPr id="17411" name="Rectangle 3"/>
          <p:cNvSpPr>
            <a:spLocks noGrp="1"/>
          </p:cNvSpPr>
          <p:nvPr>
            <p:ph idx="1"/>
          </p:nvPr>
        </p:nvSpPr>
        <p:spPr>
          <a:xfrm>
            <a:off x="768350" y="1633538"/>
            <a:ext cx="7605713" cy="4540250"/>
          </a:xfrm>
        </p:spPr>
        <p:txBody>
          <a:bodyPr/>
          <a:lstStyle/>
          <a:p>
            <a:pPr>
              <a:lnSpc>
                <a:spcPct val="80000"/>
              </a:lnSpc>
            </a:pPr>
            <a:r>
              <a:rPr lang="en-US" altLang="zh-CN" sz="2000" dirty="0" smtClean="0">
                <a:latin typeface="Times New Roman" panose="02020603050405020304" pitchFamily="18" charset="0"/>
                <a:ea typeface="宋体" panose="02010600030101010101" pitchFamily="2" charset="-122"/>
              </a:rPr>
              <a:t>The phase spectrum recovery with the GCC-PHAT</a:t>
            </a:r>
            <a:endParaRPr lang="en-US" altLang="zh-CN" sz="2000" dirty="0" smtClean="0">
              <a:latin typeface="Times New Roman" panose="02020603050405020304" pitchFamily="18" charset="0"/>
              <a:ea typeface="宋体" panose="02010600030101010101" pitchFamily="2" charset="-122"/>
            </a:endParaRPr>
          </a:p>
          <a:p>
            <a:pPr>
              <a:lnSpc>
                <a:spcPct val="80000"/>
              </a:lnSpc>
            </a:pPr>
            <a:endParaRPr lang="en-US" altLang="zh-CN" sz="1800" dirty="0" smtClean="0">
              <a:latin typeface="Times New Roman" panose="02020603050405020304" pitchFamily="18" charset="0"/>
              <a:ea typeface="宋体" panose="02010600030101010101" pitchFamily="2" charset="-122"/>
            </a:endParaRPr>
          </a:p>
          <a:p>
            <a:pPr lvl="1">
              <a:lnSpc>
                <a:spcPct val="80000"/>
              </a:lnSpc>
            </a:pPr>
            <a:r>
              <a:rPr lang="en-US" altLang="zh-CN" sz="1800" dirty="0" smtClean="0">
                <a:latin typeface="Times New Roman" panose="02020603050405020304" pitchFamily="18" charset="0"/>
                <a:ea typeface="宋体" panose="02010600030101010101" pitchFamily="2" charset="-122"/>
              </a:rPr>
              <a:t>The GCC-PHAT method is used to estimate the TDOAs between other six channels and two reference channels</a:t>
            </a:r>
            <a:r>
              <a:rPr lang="zh-CN" altLang="en-US" sz="1800" dirty="0" smtClean="0">
                <a:latin typeface="Times New Roman" panose="02020603050405020304" pitchFamily="18" charset="0"/>
                <a:ea typeface="宋体" panose="02010600030101010101" pitchFamily="2" charset="-122"/>
              </a:rPr>
              <a:t>：</a:t>
            </a:r>
            <a:endParaRPr lang="zh-CN" altLang="en-US" sz="1800" dirty="0" smtClean="0">
              <a:latin typeface="Times New Roman" panose="02020603050405020304" pitchFamily="18" charset="0"/>
              <a:ea typeface="宋体" panose="02010600030101010101" pitchFamily="2" charset="-122"/>
            </a:endParaRPr>
          </a:p>
          <a:p>
            <a:pPr lvl="1">
              <a:lnSpc>
                <a:spcPct val="80000"/>
              </a:lnSpc>
            </a:pPr>
            <a:endParaRPr lang="zh-CN" altLang="en-US" sz="1800" dirty="0" smtClean="0">
              <a:latin typeface="Times New Roman" panose="02020603050405020304" pitchFamily="18" charset="0"/>
              <a:ea typeface="宋体" panose="02010600030101010101" pitchFamily="2" charset="-122"/>
            </a:endParaRPr>
          </a:p>
          <a:p>
            <a:pPr lvl="1">
              <a:lnSpc>
                <a:spcPct val="80000"/>
              </a:lnSpc>
            </a:pPr>
            <a:endParaRPr lang="zh-CN" altLang="en-US" sz="1800" dirty="0" smtClean="0">
              <a:latin typeface="Times New Roman" panose="02020603050405020304" pitchFamily="18" charset="0"/>
              <a:ea typeface="宋体" panose="02010600030101010101" pitchFamily="2" charset="-122"/>
            </a:endParaRPr>
          </a:p>
          <a:p>
            <a:pPr lvl="1">
              <a:lnSpc>
                <a:spcPct val="80000"/>
              </a:lnSpc>
            </a:pPr>
            <a:r>
              <a:rPr lang="zh-CN" altLang="en-US" sz="1800" dirty="0" smtClean="0">
                <a:latin typeface="Times New Roman" panose="02020603050405020304" pitchFamily="18" charset="0"/>
                <a:ea typeface="宋体" panose="02010600030101010101" pitchFamily="2" charset="-122"/>
              </a:rPr>
              <a:t>The phase spectrum of the reference channel can be calculated through：</a:t>
            </a:r>
            <a:endParaRPr lang="zh-CN" altLang="en-US" sz="1800" dirty="0" smtClean="0">
              <a:latin typeface="Times New Roman" panose="02020603050405020304" pitchFamily="18" charset="0"/>
              <a:ea typeface="宋体" panose="02010600030101010101" pitchFamily="2" charset="-122"/>
            </a:endParaRPr>
          </a:p>
          <a:p>
            <a:pPr lvl="1">
              <a:lnSpc>
                <a:spcPct val="80000"/>
              </a:lnSpc>
            </a:pPr>
            <a:endParaRPr lang="zh-CN" altLang="en-US" sz="1800" dirty="0" smtClean="0">
              <a:latin typeface="Times New Roman" panose="02020603050405020304" pitchFamily="18" charset="0"/>
              <a:ea typeface="宋体" panose="02010600030101010101" pitchFamily="2" charset="-122"/>
            </a:endParaRPr>
          </a:p>
          <a:p>
            <a:pPr lvl="1">
              <a:lnSpc>
                <a:spcPct val="80000"/>
              </a:lnSpc>
            </a:pPr>
            <a:endParaRPr lang="en-US" altLang="zh-CN" sz="1800" dirty="0" smtClean="0">
              <a:latin typeface="Times New Roman" panose="02020603050405020304" pitchFamily="18" charset="0"/>
              <a:ea typeface="宋体" panose="02010600030101010101" pitchFamily="2" charset="-122"/>
            </a:endParaRPr>
          </a:p>
          <a:p>
            <a:pPr lvl="1">
              <a:lnSpc>
                <a:spcPct val="80000"/>
              </a:lnSpc>
            </a:pPr>
            <a:r>
              <a:rPr lang="en-US" altLang="zh-CN" sz="1800" dirty="0" smtClean="0">
                <a:latin typeface="Times New Roman" panose="02020603050405020304" pitchFamily="18" charset="0"/>
                <a:ea typeface="宋体" panose="02010600030101010101" pitchFamily="2" charset="-122"/>
              </a:rPr>
              <a:t>And the phase spectrum of the other channel can be estimated by the TDOA</a:t>
            </a:r>
            <a:r>
              <a:rPr lang="zh-CN" altLang="en-US" sz="1800" dirty="0" smtClean="0">
                <a:latin typeface="Times New Roman" panose="02020603050405020304" pitchFamily="18" charset="0"/>
                <a:ea typeface="宋体" panose="02010600030101010101" pitchFamily="2" charset="-122"/>
              </a:rPr>
              <a:t>：</a:t>
            </a:r>
            <a:endParaRPr lang="zh-CN" altLang="en-US" sz="1800" dirty="0" smtClean="0">
              <a:latin typeface="Times New Roman" panose="02020603050405020304" pitchFamily="18" charset="0"/>
              <a:ea typeface="宋体" panose="02010600030101010101" pitchFamily="2" charset="-122"/>
            </a:endParaRPr>
          </a:p>
          <a:p>
            <a:pPr lvl="1">
              <a:lnSpc>
                <a:spcPct val="80000"/>
              </a:lnSpc>
            </a:pPr>
            <a:endParaRPr lang="en-US" altLang="zh-CN" sz="1800" dirty="0" smtClean="0">
              <a:latin typeface="Times New Roman" panose="02020603050405020304" pitchFamily="18" charset="0"/>
              <a:ea typeface="宋体" panose="02010600030101010101" pitchFamily="2" charset="-122"/>
            </a:endParaRPr>
          </a:p>
          <a:p>
            <a:pPr lvl="1">
              <a:lnSpc>
                <a:spcPct val="80000"/>
              </a:lnSpc>
            </a:pPr>
            <a:endParaRPr lang="en-US" altLang="zh-CN" sz="1800" dirty="0" smtClean="0">
              <a:latin typeface="Times New Roman" panose="02020603050405020304" pitchFamily="18" charset="0"/>
              <a:ea typeface="宋体" panose="02010600030101010101" pitchFamily="2" charset="-122"/>
            </a:endParaRPr>
          </a:p>
          <a:p>
            <a:pPr lvl="1">
              <a:lnSpc>
                <a:spcPct val="80000"/>
              </a:lnSpc>
            </a:pPr>
            <a:r>
              <a:rPr lang="en-US" altLang="zh-CN" sz="1800" dirty="0" smtClean="0">
                <a:latin typeface="Times New Roman" panose="02020603050405020304" pitchFamily="18" charset="0"/>
                <a:ea typeface="宋体" panose="02010600030101010101" pitchFamily="2" charset="-122"/>
              </a:rPr>
              <a:t>The speech signal of other channel can be expressed as</a:t>
            </a:r>
            <a:r>
              <a:rPr lang="zh-CN" altLang="en-US" sz="1800" dirty="0" smtClean="0">
                <a:latin typeface="Times New Roman" panose="02020603050405020304" pitchFamily="18" charset="0"/>
                <a:ea typeface="宋体" panose="02010600030101010101" pitchFamily="2" charset="-122"/>
              </a:rPr>
              <a:t>：</a:t>
            </a:r>
            <a:endParaRPr lang="en-US" altLang="zh-CN" sz="1800" dirty="0" smtClean="0">
              <a:latin typeface="Times New Roman" panose="02020603050405020304" pitchFamily="18" charset="0"/>
              <a:ea typeface="宋体" panose="02010600030101010101" pitchFamily="2" charset="-122"/>
            </a:endParaRPr>
          </a:p>
          <a:p>
            <a:pPr lvl="1">
              <a:lnSpc>
                <a:spcPct val="80000"/>
              </a:lnSpc>
            </a:pPr>
            <a:endParaRPr lang="en-US" altLang="zh-CN" sz="1800" dirty="0" smtClean="0">
              <a:latin typeface="Times New Roman" panose="02020603050405020304" pitchFamily="18" charset="0"/>
              <a:ea typeface="宋体" panose="02010600030101010101" pitchFamily="2" charset="-122"/>
            </a:endParaRPr>
          </a:p>
          <a:p>
            <a:pPr lvl="1">
              <a:lnSpc>
                <a:spcPct val="80000"/>
              </a:lnSpc>
            </a:pPr>
            <a:endParaRPr lang="en-US" altLang="zh-CN" sz="1800" dirty="0" smtClean="0">
              <a:latin typeface="Times New Roman" panose="02020603050405020304" pitchFamily="18" charset="0"/>
              <a:ea typeface="宋体" panose="02010600030101010101" pitchFamily="2" charset="-122"/>
            </a:endParaRPr>
          </a:p>
          <a:p>
            <a:pPr lvl="1">
              <a:lnSpc>
                <a:spcPct val="80000"/>
              </a:lnSpc>
              <a:buFont typeface="Wingdings" panose="05000000000000000000" pitchFamily="2" charset="2"/>
              <a:buNone/>
            </a:pPr>
            <a:endParaRPr lang="en-US" altLang="zh-CN" sz="1800" dirty="0" smtClean="0">
              <a:latin typeface="Times New Roman" panose="02020603050405020304" pitchFamily="18" charset="0"/>
              <a:ea typeface="宋体" panose="02010600030101010101" pitchFamily="2" charset="-122"/>
            </a:endParaRPr>
          </a:p>
          <a:p>
            <a:pPr>
              <a:lnSpc>
                <a:spcPct val="80000"/>
              </a:lnSpc>
            </a:pPr>
            <a:endParaRPr lang="en-US" altLang="zh-CN" sz="1800" dirty="0" smtClean="0">
              <a:latin typeface="Times New Roman" panose="02020603050405020304" pitchFamily="18" charset="0"/>
              <a:ea typeface="宋体" panose="02010600030101010101" pitchFamily="2" charset="-122"/>
            </a:endParaRPr>
          </a:p>
          <a:p>
            <a:pPr>
              <a:lnSpc>
                <a:spcPct val="80000"/>
              </a:lnSpc>
            </a:pPr>
            <a:endParaRPr lang="en-US" altLang="zh-CN" sz="1600" dirty="0" smtClean="0">
              <a:latin typeface="Times New Roman" panose="02020603050405020304" pitchFamily="18" charset="0"/>
              <a:ea typeface="宋体" panose="02010600030101010101" pitchFamily="2" charset="-122"/>
            </a:endParaRPr>
          </a:p>
          <a:p>
            <a:pPr>
              <a:lnSpc>
                <a:spcPct val="80000"/>
              </a:lnSpc>
              <a:buFont typeface="Wingdings" panose="05000000000000000000" pitchFamily="2" charset="2"/>
              <a:buNone/>
            </a:pPr>
            <a:br>
              <a:rPr lang="en-US" altLang="zh-CN" sz="1600" dirty="0" smtClean="0">
                <a:latin typeface="Times New Roman" panose="02020603050405020304" pitchFamily="18" charset="0"/>
                <a:ea typeface="宋体" panose="02010600030101010101" pitchFamily="2" charset="-122"/>
              </a:rPr>
            </a:br>
            <a:endParaRPr lang="en-US" altLang="zh-CN" sz="1600" dirty="0" smtClean="0">
              <a:latin typeface="Times New Roman" panose="02020603050405020304" pitchFamily="18" charset="0"/>
              <a:ea typeface="宋体" panose="02010600030101010101" pitchFamily="2" charset="-122"/>
            </a:endParaRPr>
          </a:p>
          <a:p>
            <a:pPr lvl="1">
              <a:lnSpc>
                <a:spcPct val="80000"/>
              </a:lnSpc>
            </a:pPr>
            <a:endParaRPr lang="zh-CN" altLang="en-US" sz="1600" dirty="0" smtClean="0">
              <a:latin typeface="Times New Roman" panose="02020603050405020304" pitchFamily="18" charset="0"/>
              <a:ea typeface="宋体" panose="02010600030101010101" pitchFamily="2" charset="-122"/>
            </a:endParaRPr>
          </a:p>
        </p:txBody>
      </p:sp>
      <p:graphicFrame>
        <p:nvGraphicFramePr>
          <p:cNvPr id="2" name="对象 -2147482583"/>
          <p:cNvGraphicFramePr>
            <a:graphicFrameLocks noChangeAspect="1"/>
          </p:cNvGraphicFramePr>
          <p:nvPr/>
        </p:nvGraphicFramePr>
        <p:xfrm>
          <a:off x="3048000" y="2819400"/>
          <a:ext cx="3111500" cy="487680"/>
        </p:xfrm>
        <a:graphic>
          <a:graphicData uri="http://schemas.openxmlformats.org/presentationml/2006/ole">
            <mc:AlternateContent xmlns:mc="http://schemas.openxmlformats.org/markup-compatibility/2006">
              <mc:Choice xmlns:v="urn:schemas-microsoft-com:vml" Requires="v">
                <p:oleObj spid="_x0000_s3" name="" r:id="rId1" imgW="1699895" imgH="266065" progId="Equation.DSMT4">
                  <p:embed/>
                </p:oleObj>
              </mc:Choice>
              <mc:Fallback>
                <p:oleObj name="" r:id="rId1" imgW="1699895" imgH="266065" progId="Equation.DSMT4">
                  <p:embed/>
                  <p:pic>
                    <p:nvPicPr>
                      <p:cNvPr id="0" name="图片 2"/>
                      <p:cNvPicPr/>
                      <p:nvPr/>
                    </p:nvPicPr>
                    <p:blipFill>
                      <a:blip r:embed="rId2"/>
                      <a:stretch>
                        <a:fillRect/>
                      </a:stretch>
                    </p:blipFill>
                    <p:spPr>
                      <a:xfrm>
                        <a:off x="3048000" y="2819400"/>
                        <a:ext cx="3111500" cy="487680"/>
                      </a:xfrm>
                      <a:prstGeom prst="rect">
                        <a:avLst/>
                      </a:prstGeom>
                      <a:noFill/>
                      <a:ln w="38100">
                        <a:noFill/>
                        <a:miter/>
                      </a:ln>
                    </p:spPr>
                  </p:pic>
                </p:oleObj>
              </mc:Fallback>
            </mc:AlternateContent>
          </a:graphicData>
        </a:graphic>
      </p:graphicFrame>
      <p:graphicFrame>
        <p:nvGraphicFramePr>
          <p:cNvPr id="4" name="对象 -2147482582"/>
          <p:cNvGraphicFramePr>
            <a:graphicFrameLocks noChangeAspect="1"/>
          </p:cNvGraphicFramePr>
          <p:nvPr/>
        </p:nvGraphicFramePr>
        <p:xfrm>
          <a:off x="3632200" y="3733800"/>
          <a:ext cx="1880235" cy="359410"/>
        </p:xfrm>
        <a:graphic>
          <a:graphicData uri="http://schemas.openxmlformats.org/presentationml/2006/ole">
            <mc:AlternateContent xmlns:mc="http://schemas.openxmlformats.org/markup-compatibility/2006">
              <mc:Choice xmlns:v="urn:schemas-microsoft-com:vml" Requires="v">
                <p:oleObj spid="_x0000_s5" name="" r:id="rId3" imgW="1129030" imgH="215900" progId="Equation.DSMT4">
                  <p:embed/>
                </p:oleObj>
              </mc:Choice>
              <mc:Fallback>
                <p:oleObj name="" r:id="rId3" imgW="1129030" imgH="215900" progId="Equation.DSMT4">
                  <p:embed/>
                  <p:pic>
                    <p:nvPicPr>
                      <p:cNvPr id="0" name="图片 3"/>
                      <p:cNvPicPr/>
                      <p:nvPr/>
                    </p:nvPicPr>
                    <p:blipFill>
                      <a:blip r:embed="rId4"/>
                      <a:stretch>
                        <a:fillRect/>
                      </a:stretch>
                    </p:blipFill>
                    <p:spPr>
                      <a:xfrm>
                        <a:off x="3632200" y="3733800"/>
                        <a:ext cx="1880235" cy="359410"/>
                      </a:xfrm>
                      <a:prstGeom prst="rect">
                        <a:avLst/>
                      </a:prstGeom>
                      <a:noFill/>
                      <a:ln w="38100">
                        <a:noFill/>
                        <a:miter/>
                      </a:ln>
                    </p:spPr>
                  </p:pic>
                </p:oleObj>
              </mc:Fallback>
            </mc:AlternateContent>
          </a:graphicData>
        </a:graphic>
      </p:graphicFrame>
      <p:graphicFrame>
        <p:nvGraphicFramePr>
          <p:cNvPr id="6" name="对象 -2147482581"/>
          <p:cNvGraphicFramePr>
            <a:graphicFrameLocks noChangeAspect="1"/>
          </p:cNvGraphicFramePr>
          <p:nvPr/>
        </p:nvGraphicFramePr>
        <p:xfrm>
          <a:off x="3287395" y="4576445"/>
          <a:ext cx="2569845" cy="499745"/>
        </p:xfrm>
        <a:graphic>
          <a:graphicData uri="http://schemas.openxmlformats.org/presentationml/2006/ole">
            <mc:AlternateContent xmlns:mc="http://schemas.openxmlformats.org/markup-compatibility/2006">
              <mc:Choice xmlns:v="urn:schemas-microsoft-com:vml" Requires="v">
                <p:oleObj spid="_x0000_s7" name="" r:id="rId5" imgW="1827530" imgH="355600" progId="Equation.DSMT4">
                  <p:embed/>
                </p:oleObj>
              </mc:Choice>
              <mc:Fallback>
                <p:oleObj name="" r:id="rId5" imgW="1827530" imgH="355600" progId="Equation.DSMT4">
                  <p:embed/>
                  <p:pic>
                    <p:nvPicPr>
                      <p:cNvPr id="0" name="图片 4"/>
                      <p:cNvPicPr/>
                      <p:nvPr/>
                    </p:nvPicPr>
                    <p:blipFill>
                      <a:blip r:embed="rId6"/>
                      <a:stretch>
                        <a:fillRect/>
                      </a:stretch>
                    </p:blipFill>
                    <p:spPr>
                      <a:xfrm>
                        <a:off x="3287395" y="4576445"/>
                        <a:ext cx="2569845" cy="499745"/>
                      </a:xfrm>
                      <a:prstGeom prst="rect">
                        <a:avLst/>
                      </a:prstGeom>
                      <a:noFill/>
                      <a:ln w="38100">
                        <a:noFill/>
                        <a:miter/>
                      </a:ln>
                    </p:spPr>
                  </p:pic>
                </p:oleObj>
              </mc:Fallback>
            </mc:AlternateContent>
          </a:graphicData>
        </a:graphic>
      </p:graphicFrame>
      <p:graphicFrame>
        <p:nvGraphicFramePr>
          <p:cNvPr id="8" name="对象 -2147482579"/>
          <p:cNvGraphicFramePr>
            <a:graphicFrameLocks noChangeAspect="1"/>
          </p:cNvGraphicFramePr>
          <p:nvPr/>
        </p:nvGraphicFramePr>
        <p:xfrm>
          <a:off x="3147695" y="5638800"/>
          <a:ext cx="2847340" cy="441325"/>
        </p:xfrm>
        <a:graphic>
          <a:graphicData uri="http://schemas.openxmlformats.org/presentationml/2006/ole">
            <mc:AlternateContent xmlns:mc="http://schemas.openxmlformats.org/markup-compatibility/2006">
              <mc:Choice xmlns:v="urn:schemas-microsoft-com:vml" Requires="v">
                <p:oleObj spid="_x0000_s9" name="" r:id="rId7" imgW="1803400" imgH="279400" progId="Equation.DSMT4">
                  <p:embed/>
                </p:oleObj>
              </mc:Choice>
              <mc:Fallback>
                <p:oleObj name="" r:id="rId7" imgW="1803400" imgH="279400" progId="Equation.DSMT4">
                  <p:embed/>
                  <p:pic>
                    <p:nvPicPr>
                      <p:cNvPr id="0" name="图片 5"/>
                      <p:cNvPicPr/>
                      <p:nvPr/>
                    </p:nvPicPr>
                    <p:blipFill>
                      <a:blip r:embed="rId8"/>
                      <a:stretch>
                        <a:fillRect/>
                      </a:stretch>
                    </p:blipFill>
                    <p:spPr>
                      <a:xfrm>
                        <a:off x="3147695" y="5638800"/>
                        <a:ext cx="2847340" cy="441325"/>
                      </a:xfrm>
                      <a:prstGeom prst="rect">
                        <a:avLst/>
                      </a:prstGeom>
                      <a:noFill/>
                      <a:ln w="38100">
                        <a:noFill/>
                        <a:miter/>
                      </a:ln>
                    </p:spPr>
                  </p:pic>
                </p:oleObj>
              </mc:Fallback>
            </mc:AlternateContent>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页脚占位符 3"/>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CN" smtClean="0"/>
              <a:t>http://www.bjut.edu.cn/sci/voice/index.htm</a:t>
            </a:r>
            <a:endParaRPr lang="en-US" altLang="zh-CN" smtClean="0"/>
          </a:p>
        </p:txBody>
      </p:sp>
      <p:sp>
        <p:nvSpPr>
          <p:cNvPr id="21506" name="Rectangle 2"/>
          <p:cNvSpPr>
            <a:spLocks noGrp="1" noChangeArrowheads="1"/>
          </p:cNvSpPr>
          <p:nvPr>
            <p:ph type="title"/>
          </p:nvPr>
        </p:nvSpPr>
        <p:spPr>
          <a:xfrm>
            <a:off x="0" y="547688"/>
            <a:ext cx="9144000" cy="563562"/>
          </a:xfrm>
        </p:spPr>
        <p:txBody>
          <a:bodyPr/>
          <a:lstStyle/>
          <a:p>
            <a:r>
              <a:rPr lang="en-US" altLang="zh-CN" sz="2800" smtClean="0">
                <a:latin typeface="Times New Roman" panose="02020603050405020304" pitchFamily="18" charset="0"/>
                <a:ea typeface="宋体" panose="02010600030101010101" pitchFamily="2" charset="-122"/>
              </a:rPr>
              <a:t>Contents</a:t>
            </a:r>
            <a:endParaRPr lang="en-US" altLang="zh-CN" sz="2800" smtClean="0">
              <a:solidFill>
                <a:schemeClr val="accent1"/>
              </a:solidFill>
              <a:latin typeface="Times New Roman" panose="02020603050405020304" pitchFamily="18" charset="0"/>
              <a:ea typeface="宋体" panose="02010600030101010101" pitchFamily="2" charset="-122"/>
            </a:endParaRPr>
          </a:p>
        </p:txBody>
      </p:sp>
      <p:grpSp>
        <p:nvGrpSpPr>
          <p:cNvPr id="21507" name="Group 66"/>
          <p:cNvGrpSpPr/>
          <p:nvPr/>
        </p:nvGrpSpPr>
        <p:grpSpPr bwMode="auto">
          <a:xfrm>
            <a:off x="2209800" y="3429000"/>
            <a:ext cx="4724400" cy="685800"/>
            <a:chOff x="1296" y="1824"/>
            <a:chExt cx="2976" cy="432"/>
          </a:xfrm>
        </p:grpSpPr>
        <p:sp>
          <p:nvSpPr>
            <p:cNvPr id="21508" name="AutoShape 67"/>
            <p:cNvSpPr>
              <a:spLocks noChangeArrowheads="1"/>
            </p:cNvSpPr>
            <p:nvPr/>
          </p:nvSpPr>
          <p:spPr bwMode="auto">
            <a:xfrm>
              <a:off x="1536" y="1899"/>
              <a:ext cx="2736" cy="288"/>
            </a:xfrm>
            <a:prstGeom prst="roundRect">
              <a:avLst>
                <a:gd name="adj" fmla="val 16667"/>
              </a:avLst>
            </a:prstGeom>
            <a:gradFill rotWithShape="1">
              <a:gsLst>
                <a:gs pos="0">
                  <a:srgbClr val="D0DEEE"/>
                </a:gs>
                <a:gs pos="100000">
                  <a:schemeClr val="accent1"/>
                </a:gs>
              </a:gsLst>
              <a:lin ang="0" scaled="1"/>
            </a:gradFill>
            <a:ln w="12700">
              <a:solidFill>
                <a:schemeClr val="bg1"/>
              </a:solidFill>
              <a:round/>
            </a:ln>
            <a:effectLst>
              <a:outerShdw dist="99190" dir="2388334" algn="ctr" rotWithShape="0">
                <a:srgbClr val="333333">
                  <a:alpha val="50000"/>
                </a:srgbClr>
              </a:outerShdw>
            </a:effectLst>
          </p:spPr>
          <p:txBody>
            <a:bodyPr wrap="none" anchor="ctr"/>
            <a:lstStyle/>
            <a:p>
              <a:endParaRPr lang="zh-CN" altLang="en-US">
                <a:latin typeface="Times New Roman" panose="02020603050405020304" pitchFamily="18" charset="0"/>
                <a:ea typeface="宋体" panose="02010600030101010101" pitchFamily="2" charset="-122"/>
              </a:endParaRPr>
            </a:p>
          </p:txBody>
        </p:sp>
        <p:sp>
          <p:nvSpPr>
            <p:cNvPr id="21509" name="AutoShape 68"/>
            <p:cNvSpPr>
              <a:spLocks noChangeArrowheads="1"/>
            </p:cNvSpPr>
            <p:nvPr/>
          </p:nvSpPr>
          <p:spPr bwMode="auto">
            <a:xfrm>
              <a:off x="1296" y="1824"/>
              <a:ext cx="432" cy="432"/>
            </a:xfrm>
            <a:prstGeom prst="diamond">
              <a:avLst/>
            </a:prstGeom>
            <a:solidFill>
              <a:schemeClr val="accent1"/>
            </a:solidFill>
            <a:ln w="25400">
              <a:solidFill>
                <a:schemeClr val="bg1"/>
              </a:solidFill>
              <a:miter lim="800000"/>
            </a:ln>
            <a:effectLst>
              <a:outerShdw dist="63500" dir="2212194" algn="ctr" rotWithShape="0">
                <a:srgbClr val="333333">
                  <a:alpha val="50000"/>
                </a:srgbClr>
              </a:outerShdw>
            </a:effectLst>
          </p:spPr>
          <p:txBody>
            <a:bodyPr wrap="none" anchor="ctr"/>
            <a:lstStyle/>
            <a:p>
              <a:endParaRPr lang="zh-CN" altLang="en-US">
                <a:latin typeface="Times New Roman" panose="02020603050405020304" pitchFamily="18" charset="0"/>
                <a:ea typeface="宋体" panose="02010600030101010101" pitchFamily="2" charset="-122"/>
              </a:endParaRPr>
            </a:p>
          </p:txBody>
        </p:sp>
        <p:sp>
          <p:nvSpPr>
            <p:cNvPr id="21510" name="Text Box 69"/>
            <p:cNvSpPr txBox="1">
              <a:spLocks noChangeArrowheads="1"/>
            </p:cNvSpPr>
            <p:nvPr/>
          </p:nvSpPr>
          <p:spPr bwMode="auto">
            <a:xfrm>
              <a:off x="1968" y="1934"/>
              <a:ext cx="1872" cy="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US" altLang="zh-CN" b="1">
                  <a:solidFill>
                    <a:srgbClr val="000000"/>
                  </a:solidFill>
                  <a:latin typeface="Times New Roman" panose="02020603050405020304" pitchFamily="18" charset="0"/>
                  <a:ea typeface="宋体" panose="02010600030101010101" pitchFamily="2" charset="-122"/>
                </a:rPr>
                <a:t>Experiments</a:t>
              </a:r>
              <a:endParaRPr lang="en-US" altLang="zh-CN" b="1">
                <a:solidFill>
                  <a:srgbClr val="000000"/>
                </a:solidFill>
                <a:latin typeface="Times New Roman" panose="02020603050405020304" pitchFamily="18" charset="0"/>
                <a:ea typeface="宋体" panose="02010600030101010101" pitchFamily="2" charset="-122"/>
              </a:endParaRPr>
            </a:p>
          </p:txBody>
        </p:sp>
        <p:sp>
          <p:nvSpPr>
            <p:cNvPr id="21511" name="Text Box 70"/>
            <p:cNvSpPr txBox="1">
              <a:spLocks noChangeArrowheads="1"/>
            </p:cNvSpPr>
            <p:nvPr/>
          </p:nvSpPr>
          <p:spPr bwMode="auto">
            <a:xfrm>
              <a:off x="1398" y="1886"/>
              <a:ext cx="213"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eaLnBrk="0" hangingPunct="0"/>
              <a:r>
                <a:rPr lang="en-US" altLang="zh-CN" sz="2400">
                  <a:solidFill>
                    <a:schemeClr val="bg1"/>
                  </a:solidFill>
                  <a:latin typeface="Times New Roman" panose="02020603050405020304" pitchFamily="18" charset="0"/>
                  <a:ea typeface="宋体" panose="02010600030101010101" pitchFamily="2" charset="-122"/>
                </a:rPr>
                <a:t>3</a:t>
              </a:r>
              <a:endParaRPr lang="en-US" altLang="zh-CN" sz="2400">
                <a:solidFill>
                  <a:schemeClr val="bg1"/>
                </a:solidFill>
                <a:latin typeface="Times New Roman" panose="02020603050405020304" pitchFamily="18" charset="0"/>
                <a:ea typeface="宋体" panose="02010600030101010101" pitchFamily="2" charset="-122"/>
              </a:endParaRPr>
            </a:p>
          </p:txBody>
        </p:sp>
      </p:grpSp>
      <p:grpSp>
        <p:nvGrpSpPr>
          <p:cNvPr id="21512" name="Group 71"/>
          <p:cNvGrpSpPr/>
          <p:nvPr/>
        </p:nvGrpSpPr>
        <p:grpSpPr bwMode="auto">
          <a:xfrm>
            <a:off x="2209800" y="4267200"/>
            <a:ext cx="4724400" cy="685800"/>
            <a:chOff x="1296" y="1824"/>
            <a:chExt cx="2976" cy="432"/>
          </a:xfrm>
        </p:grpSpPr>
        <p:sp>
          <p:nvSpPr>
            <p:cNvPr id="21513" name="AutoShape 72"/>
            <p:cNvSpPr>
              <a:spLocks noChangeArrowheads="1"/>
            </p:cNvSpPr>
            <p:nvPr/>
          </p:nvSpPr>
          <p:spPr bwMode="auto">
            <a:xfrm>
              <a:off x="1536" y="1899"/>
              <a:ext cx="2736" cy="288"/>
            </a:xfrm>
            <a:prstGeom prst="roundRect">
              <a:avLst>
                <a:gd name="adj" fmla="val 16667"/>
              </a:avLst>
            </a:prstGeom>
            <a:gradFill rotWithShape="1">
              <a:gsLst>
                <a:gs pos="0">
                  <a:srgbClr val="E9CECB"/>
                </a:gs>
                <a:gs pos="100000">
                  <a:schemeClr val="tx2"/>
                </a:gs>
              </a:gsLst>
              <a:lin ang="0" scaled="1"/>
            </a:gradFill>
            <a:ln w="12700">
              <a:solidFill>
                <a:schemeClr val="bg1"/>
              </a:solidFill>
              <a:round/>
            </a:ln>
            <a:effectLst>
              <a:outerShdw dist="99190" dir="2388334" algn="ctr" rotWithShape="0">
                <a:srgbClr val="333333">
                  <a:alpha val="50000"/>
                </a:srgbClr>
              </a:outerShdw>
            </a:effectLst>
          </p:spPr>
          <p:txBody>
            <a:bodyPr wrap="none" anchor="ctr"/>
            <a:lstStyle/>
            <a:p>
              <a:endParaRPr lang="zh-CN" altLang="en-US">
                <a:latin typeface="Times New Roman" panose="02020603050405020304" pitchFamily="18" charset="0"/>
                <a:ea typeface="宋体" panose="02010600030101010101" pitchFamily="2" charset="-122"/>
              </a:endParaRPr>
            </a:p>
          </p:txBody>
        </p:sp>
        <p:sp>
          <p:nvSpPr>
            <p:cNvPr id="21514" name="AutoShape 73"/>
            <p:cNvSpPr>
              <a:spLocks noChangeArrowheads="1"/>
            </p:cNvSpPr>
            <p:nvPr/>
          </p:nvSpPr>
          <p:spPr bwMode="auto">
            <a:xfrm>
              <a:off x="1296" y="1824"/>
              <a:ext cx="432" cy="432"/>
            </a:xfrm>
            <a:prstGeom prst="diamond">
              <a:avLst/>
            </a:prstGeom>
            <a:solidFill>
              <a:schemeClr val="hlink"/>
            </a:solidFill>
            <a:ln w="25400">
              <a:solidFill>
                <a:schemeClr val="bg1"/>
              </a:solidFill>
              <a:miter lim="800000"/>
            </a:ln>
            <a:effectLst>
              <a:outerShdw dist="63500" dir="2212194" algn="ctr" rotWithShape="0">
                <a:srgbClr val="333333">
                  <a:alpha val="50000"/>
                </a:srgbClr>
              </a:outerShdw>
            </a:effectLst>
          </p:spPr>
          <p:txBody>
            <a:bodyPr wrap="none" anchor="ctr"/>
            <a:lstStyle/>
            <a:p>
              <a:endParaRPr lang="zh-CN" altLang="en-US">
                <a:latin typeface="Times New Roman" panose="02020603050405020304" pitchFamily="18" charset="0"/>
                <a:ea typeface="宋体" panose="02010600030101010101" pitchFamily="2" charset="-122"/>
              </a:endParaRPr>
            </a:p>
          </p:txBody>
        </p:sp>
        <p:sp>
          <p:nvSpPr>
            <p:cNvPr id="21515" name="Text Box 74"/>
            <p:cNvSpPr txBox="1">
              <a:spLocks noChangeArrowheads="1"/>
            </p:cNvSpPr>
            <p:nvPr/>
          </p:nvSpPr>
          <p:spPr bwMode="auto">
            <a:xfrm>
              <a:off x="1968" y="1934"/>
              <a:ext cx="1872" cy="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US" altLang="zh-CN" b="1">
                  <a:solidFill>
                    <a:srgbClr val="A6A6A6"/>
                  </a:solidFill>
                  <a:latin typeface="Times New Roman" panose="02020603050405020304" pitchFamily="18" charset="0"/>
                  <a:ea typeface="宋体" panose="02010600030101010101" pitchFamily="2" charset="-122"/>
                </a:rPr>
                <a:t>Conclusions</a:t>
              </a:r>
              <a:endParaRPr lang="en-US" altLang="zh-CN" b="1">
                <a:solidFill>
                  <a:srgbClr val="A6A6A6"/>
                </a:solidFill>
                <a:latin typeface="Times New Roman" panose="02020603050405020304" pitchFamily="18" charset="0"/>
                <a:ea typeface="宋体" panose="02010600030101010101" pitchFamily="2" charset="-122"/>
              </a:endParaRPr>
            </a:p>
          </p:txBody>
        </p:sp>
        <p:sp>
          <p:nvSpPr>
            <p:cNvPr id="21516" name="Text Box 75"/>
            <p:cNvSpPr txBox="1">
              <a:spLocks noChangeArrowheads="1"/>
            </p:cNvSpPr>
            <p:nvPr/>
          </p:nvSpPr>
          <p:spPr bwMode="auto">
            <a:xfrm>
              <a:off x="1398" y="1886"/>
              <a:ext cx="213"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eaLnBrk="0" hangingPunct="0"/>
              <a:r>
                <a:rPr lang="en-US" altLang="zh-CN" sz="2400">
                  <a:solidFill>
                    <a:schemeClr val="bg1"/>
                  </a:solidFill>
                  <a:latin typeface="Times New Roman" panose="02020603050405020304" pitchFamily="18" charset="0"/>
                  <a:ea typeface="宋体" panose="02010600030101010101" pitchFamily="2" charset="-122"/>
                </a:rPr>
                <a:t>4</a:t>
              </a:r>
              <a:endParaRPr lang="en-US" altLang="zh-CN" sz="2400">
                <a:solidFill>
                  <a:schemeClr val="bg1"/>
                </a:solidFill>
                <a:latin typeface="Times New Roman" panose="02020603050405020304" pitchFamily="18" charset="0"/>
                <a:ea typeface="宋体" panose="02010600030101010101" pitchFamily="2" charset="-122"/>
              </a:endParaRPr>
            </a:p>
          </p:txBody>
        </p:sp>
      </p:grpSp>
      <p:grpSp>
        <p:nvGrpSpPr>
          <p:cNvPr id="21522" name="Group 61"/>
          <p:cNvGrpSpPr/>
          <p:nvPr/>
        </p:nvGrpSpPr>
        <p:grpSpPr bwMode="auto">
          <a:xfrm>
            <a:off x="2209800" y="1752600"/>
            <a:ext cx="4724400" cy="685800"/>
            <a:chOff x="1296" y="1824"/>
            <a:chExt cx="2976" cy="432"/>
          </a:xfrm>
        </p:grpSpPr>
        <p:sp>
          <p:nvSpPr>
            <p:cNvPr id="21523" name="AutoShape 62"/>
            <p:cNvSpPr>
              <a:spLocks noChangeArrowheads="1"/>
            </p:cNvSpPr>
            <p:nvPr/>
          </p:nvSpPr>
          <p:spPr bwMode="auto">
            <a:xfrm>
              <a:off x="1536" y="1899"/>
              <a:ext cx="2736" cy="288"/>
            </a:xfrm>
            <a:prstGeom prst="roundRect">
              <a:avLst>
                <a:gd name="adj" fmla="val 16667"/>
              </a:avLst>
            </a:prstGeom>
            <a:gradFill rotWithShape="1">
              <a:gsLst>
                <a:gs pos="0">
                  <a:srgbClr val="F5E5C9"/>
                </a:gs>
                <a:gs pos="100000">
                  <a:schemeClr val="accent2"/>
                </a:gs>
              </a:gsLst>
              <a:lin ang="0" scaled="1"/>
            </a:gradFill>
            <a:ln w="12700">
              <a:solidFill>
                <a:schemeClr val="bg1"/>
              </a:solidFill>
              <a:round/>
            </a:ln>
            <a:effectLst>
              <a:outerShdw dist="99190" dir="2388334" algn="ctr" rotWithShape="0">
                <a:srgbClr val="333333">
                  <a:alpha val="50000"/>
                </a:srgbClr>
              </a:outerShdw>
            </a:effectLst>
          </p:spPr>
          <p:txBody>
            <a:bodyPr wrap="none" anchor="ctr"/>
            <a:lstStyle/>
            <a:p>
              <a:endParaRPr lang="zh-CN" altLang="en-US">
                <a:latin typeface="Times New Roman" panose="02020603050405020304" pitchFamily="18" charset="0"/>
                <a:ea typeface="宋体" panose="02010600030101010101" pitchFamily="2" charset="-122"/>
              </a:endParaRPr>
            </a:p>
          </p:txBody>
        </p:sp>
        <p:sp>
          <p:nvSpPr>
            <p:cNvPr id="21524" name="AutoShape 63"/>
            <p:cNvSpPr>
              <a:spLocks noChangeArrowheads="1"/>
            </p:cNvSpPr>
            <p:nvPr/>
          </p:nvSpPr>
          <p:spPr bwMode="auto">
            <a:xfrm>
              <a:off x="1296" y="1824"/>
              <a:ext cx="432" cy="432"/>
            </a:xfrm>
            <a:prstGeom prst="diamond">
              <a:avLst/>
            </a:prstGeom>
            <a:solidFill>
              <a:schemeClr val="accent2"/>
            </a:solidFill>
            <a:ln w="25400">
              <a:solidFill>
                <a:schemeClr val="bg1"/>
              </a:solidFill>
              <a:miter lim="800000"/>
            </a:ln>
            <a:effectLst>
              <a:outerShdw dist="63500" dir="2212194" algn="ctr" rotWithShape="0">
                <a:srgbClr val="333333">
                  <a:alpha val="50000"/>
                </a:srgbClr>
              </a:outerShdw>
            </a:effectLst>
          </p:spPr>
          <p:txBody>
            <a:bodyPr wrap="none" anchor="ctr"/>
            <a:lstStyle/>
            <a:p>
              <a:endParaRPr lang="zh-CN" altLang="en-US">
                <a:latin typeface="Times New Roman" panose="02020603050405020304" pitchFamily="18" charset="0"/>
                <a:ea typeface="宋体" panose="02010600030101010101" pitchFamily="2" charset="-122"/>
              </a:endParaRPr>
            </a:p>
          </p:txBody>
        </p:sp>
        <p:sp>
          <p:nvSpPr>
            <p:cNvPr id="21525" name="Text Box 64"/>
            <p:cNvSpPr txBox="1">
              <a:spLocks noChangeArrowheads="1"/>
            </p:cNvSpPr>
            <p:nvPr/>
          </p:nvSpPr>
          <p:spPr bwMode="auto">
            <a:xfrm>
              <a:off x="1968" y="1934"/>
              <a:ext cx="187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US" altLang="zh-CN" b="1">
                  <a:solidFill>
                    <a:srgbClr val="A6A6A6"/>
                  </a:solidFill>
                  <a:latin typeface="Times New Roman" panose="02020603050405020304" pitchFamily="18" charset="0"/>
                  <a:ea typeface="宋体" panose="02010600030101010101" pitchFamily="2" charset="-122"/>
                </a:rPr>
                <a:t>Research Background</a:t>
              </a:r>
              <a:endParaRPr lang="en-US" altLang="zh-CN" b="1">
                <a:solidFill>
                  <a:srgbClr val="A6A6A6"/>
                </a:solidFill>
                <a:latin typeface="Times New Roman" panose="02020603050405020304" pitchFamily="18" charset="0"/>
                <a:ea typeface="宋体" panose="02010600030101010101" pitchFamily="2" charset="-122"/>
              </a:endParaRPr>
            </a:p>
          </p:txBody>
        </p:sp>
        <p:sp>
          <p:nvSpPr>
            <p:cNvPr id="21526" name="Text Box 65"/>
            <p:cNvSpPr txBox="1">
              <a:spLocks noChangeArrowheads="1"/>
            </p:cNvSpPr>
            <p:nvPr/>
          </p:nvSpPr>
          <p:spPr bwMode="auto">
            <a:xfrm>
              <a:off x="1398" y="1886"/>
              <a:ext cx="213"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eaLnBrk="0" hangingPunct="0"/>
              <a:r>
                <a:rPr lang="en-US" altLang="zh-CN" sz="2400">
                  <a:solidFill>
                    <a:schemeClr val="bg1"/>
                  </a:solidFill>
                  <a:latin typeface="Times New Roman" panose="02020603050405020304" pitchFamily="18" charset="0"/>
                  <a:ea typeface="宋体" panose="02010600030101010101" pitchFamily="2" charset="-122"/>
                </a:rPr>
                <a:t>1</a:t>
              </a:r>
              <a:endParaRPr lang="en-US" altLang="zh-CN" sz="2400">
                <a:solidFill>
                  <a:schemeClr val="bg1"/>
                </a:solidFill>
                <a:latin typeface="Times New Roman" panose="02020603050405020304" pitchFamily="18" charset="0"/>
                <a:ea typeface="宋体" panose="02010600030101010101" pitchFamily="2" charset="-122"/>
              </a:endParaRPr>
            </a:p>
          </p:txBody>
        </p:sp>
      </p:grpSp>
      <p:grpSp>
        <p:nvGrpSpPr>
          <p:cNvPr id="21527" name="Group 61"/>
          <p:cNvGrpSpPr/>
          <p:nvPr/>
        </p:nvGrpSpPr>
        <p:grpSpPr bwMode="auto">
          <a:xfrm>
            <a:off x="2209800" y="2590800"/>
            <a:ext cx="4724400" cy="819150"/>
            <a:chOff x="1296" y="1824"/>
            <a:chExt cx="2976" cy="516"/>
          </a:xfrm>
        </p:grpSpPr>
        <p:sp>
          <p:nvSpPr>
            <p:cNvPr id="21528" name="AutoShape 62"/>
            <p:cNvSpPr>
              <a:spLocks noChangeArrowheads="1"/>
            </p:cNvSpPr>
            <p:nvPr/>
          </p:nvSpPr>
          <p:spPr bwMode="auto">
            <a:xfrm>
              <a:off x="1536" y="1899"/>
              <a:ext cx="2736" cy="288"/>
            </a:xfrm>
            <a:prstGeom prst="roundRect">
              <a:avLst>
                <a:gd name="adj" fmla="val 16667"/>
              </a:avLst>
            </a:prstGeom>
            <a:gradFill rotWithShape="1">
              <a:gsLst>
                <a:gs pos="0">
                  <a:srgbClr val="D5E9FF"/>
                </a:gs>
                <a:gs pos="100000">
                  <a:srgbClr val="2B93FF"/>
                </a:gs>
              </a:gsLst>
              <a:lin ang="0" scaled="1"/>
            </a:gradFill>
            <a:ln w="12700">
              <a:solidFill>
                <a:schemeClr val="bg1"/>
              </a:solidFill>
              <a:round/>
            </a:ln>
            <a:effectLst>
              <a:outerShdw dist="99190" dir="2388334" algn="ctr" rotWithShape="0">
                <a:srgbClr val="333333">
                  <a:alpha val="50000"/>
                </a:srgbClr>
              </a:outerShdw>
            </a:effectLst>
          </p:spPr>
          <p:txBody>
            <a:bodyPr wrap="none" anchor="ctr"/>
            <a:lstStyle/>
            <a:p>
              <a:endParaRPr lang="zh-CN" altLang="en-US">
                <a:latin typeface="Times New Roman" panose="02020603050405020304" pitchFamily="18" charset="0"/>
                <a:ea typeface="宋体" panose="02010600030101010101" pitchFamily="2" charset="-122"/>
              </a:endParaRPr>
            </a:p>
          </p:txBody>
        </p:sp>
        <p:sp>
          <p:nvSpPr>
            <p:cNvPr id="37" name="AutoShape 63"/>
            <p:cNvSpPr>
              <a:spLocks noChangeArrowheads="1"/>
            </p:cNvSpPr>
            <p:nvPr/>
          </p:nvSpPr>
          <p:spPr bwMode="gray">
            <a:xfrm>
              <a:off x="1296" y="1824"/>
              <a:ext cx="432" cy="432"/>
            </a:xfrm>
            <a:prstGeom prst="diamond">
              <a:avLst/>
            </a:prstGeom>
            <a:solidFill>
              <a:schemeClr val="accent4">
                <a:lumMod val="50000"/>
                <a:lumOff val="50000"/>
              </a:schemeClr>
            </a:solidFill>
            <a:ln w="25400" algn="ctr">
              <a:solidFill>
                <a:schemeClr val="bg1"/>
              </a:solidFill>
              <a:miter lim="800000"/>
            </a:ln>
            <a:effectLst>
              <a:outerShdw dist="63500" dir="2212194" algn="ctr" rotWithShape="0">
                <a:srgbClr val="333333">
                  <a:alpha val="50000"/>
                </a:srgbClr>
              </a:outerShdw>
            </a:effectLst>
          </p:spPr>
          <p:txBody>
            <a:bodyPr wrap="none" anchor="ctr"/>
            <a:lstStyle/>
            <a:p>
              <a:endParaRPr lang="en-US" altLang="en-US" noProof="1">
                <a:latin typeface="Times New Roman" panose="02020603050405020304" pitchFamily="18" charset="0"/>
                <a:ea typeface="Times New Roman" panose="02020603050405020304" pitchFamily="18" charset="0"/>
              </a:endParaRPr>
            </a:p>
          </p:txBody>
        </p:sp>
        <p:sp>
          <p:nvSpPr>
            <p:cNvPr id="21530" name="Text Box 64"/>
            <p:cNvSpPr txBox="1">
              <a:spLocks noChangeArrowheads="1"/>
            </p:cNvSpPr>
            <p:nvPr/>
          </p:nvSpPr>
          <p:spPr bwMode="auto">
            <a:xfrm>
              <a:off x="1968" y="1934"/>
              <a:ext cx="1872" cy="4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US" altLang="zh-CN" b="1">
                  <a:solidFill>
                    <a:srgbClr val="A6A6A6"/>
                  </a:solidFill>
                  <a:latin typeface="Times New Roman" panose="02020603050405020304" pitchFamily="18" charset="0"/>
                  <a:ea typeface="宋体" panose="02010600030101010101" pitchFamily="2" charset="-122"/>
                </a:rPr>
                <a:t>Proposed Methods</a:t>
              </a:r>
              <a:endParaRPr lang="en-US" altLang="zh-CN" b="1">
                <a:solidFill>
                  <a:srgbClr val="A6A6A6"/>
                </a:solidFill>
                <a:latin typeface="Times New Roman" panose="02020603050405020304" pitchFamily="18" charset="0"/>
                <a:ea typeface="宋体" panose="02010600030101010101" pitchFamily="2" charset="-122"/>
              </a:endParaRPr>
            </a:p>
            <a:p>
              <a:pPr eaLnBrk="0" hangingPunct="0"/>
              <a:endParaRPr lang="en-US" altLang="zh-CN" b="1">
                <a:solidFill>
                  <a:srgbClr val="A6A6A6"/>
                </a:solidFill>
                <a:latin typeface="Times New Roman" panose="02020603050405020304" pitchFamily="18" charset="0"/>
                <a:ea typeface="宋体" panose="02010600030101010101" pitchFamily="2" charset="-122"/>
              </a:endParaRPr>
            </a:p>
          </p:txBody>
        </p:sp>
        <p:sp>
          <p:nvSpPr>
            <p:cNvPr id="21531" name="Text Box 65"/>
            <p:cNvSpPr txBox="1">
              <a:spLocks noChangeArrowheads="1"/>
            </p:cNvSpPr>
            <p:nvPr/>
          </p:nvSpPr>
          <p:spPr bwMode="auto">
            <a:xfrm>
              <a:off x="1398" y="1886"/>
              <a:ext cx="213"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eaLnBrk="0" hangingPunct="0"/>
              <a:r>
                <a:rPr lang="en-US" altLang="zh-CN" sz="2400">
                  <a:solidFill>
                    <a:schemeClr val="bg1"/>
                  </a:solidFill>
                  <a:latin typeface="Times New Roman" panose="02020603050405020304" pitchFamily="18" charset="0"/>
                  <a:ea typeface="宋体" panose="02010600030101010101" pitchFamily="2" charset="-122"/>
                </a:rPr>
                <a:t>2</a:t>
              </a:r>
              <a:endParaRPr lang="en-US" altLang="zh-CN" sz="2400">
                <a:solidFill>
                  <a:schemeClr val="bg1"/>
                </a:solidFill>
                <a:latin typeface="Times New Roman" panose="02020603050405020304" pitchFamily="18" charset="0"/>
                <a:ea typeface="宋体" panose="02010600030101010101" pitchFamily="2" charset="-122"/>
              </a:endParaRPr>
            </a:p>
          </p:txBody>
        </p:sp>
      </p:grpSp>
    </p:spTree>
  </p:cSld>
  <p:clrMapOvr>
    <a:masterClrMapping/>
  </p:clrMapOvr>
  <p:timing>
    <p:tnLst>
      <p:par>
        <p:cTn id="1" dur="indefinite" restart="never" nodeType="tmRoot"/>
      </p:par>
    </p:tnLst>
  </p:timing>
</p:sld>
</file>

<file path=ppt/tags/tag1.xml><?xml version="1.0" encoding="utf-8"?>
<p:tagLst xmlns:p="http://schemas.openxmlformats.org/presentationml/2006/main">
  <p:tag name="KSO_WM_UNIT_PLACING_PICTURE_USER_VIEWPORT" val="{&quot;height&quot;:2551.181102362205,&quot;width&quot;:4464.566929133858}"/>
</p:tagLst>
</file>

<file path=ppt/tags/tag2.xml><?xml version="1.0" encoding="utf-8"?>
<p:tagLst xmlns:p="http://schemas.openxmlformats.org/presentationml/2006/main">
  <p:tag name="KSO_WM_UNIT_TABLE_BEAUTIFY" val="smartTable{ec0865fe-9dcf-4dc0-8436-5ca846ef57c6}"/>
  <p:tag name="TABLE_ENDDRAG_ORIGIN_RECT" val="653*233"/>
  <p:tag name="TABLE_ENDDRAG_RECT" val="33*202*653*233"/>
</p:tagLst>
</file>

<file path=ppt/theme/theme1.xml><?xml version="1.0" encoding="utf-8"?>
<a:theme xmlns:a="http://schemas.openxmlformats.org/drawingml/2006/main" name="sample">
  <a:themeElements>
    <a:clrScheme name="sample 3">
      <a:dk1>
        <a:srgbClr val="003366"/>
      </a:dk1>
      <a:lt1>
        <a:srgbClr val="FFFFFF"/>
      </a:lt1>
      <a:dk2>
        <a:srgbClr val="99190B"/>
      </a:dk2>
      <a:lt2>
        <a:srgbClr val="DDDDDD"/>
      </a:lt2>
      <a:accent1>
        <a:srgbClr val="1F63AD"/>
      </a:accent1>
      <a:accent2>
        <a:srgbClr val="D28302"/>
      </a:accent2>
      <a:accent3>
        <a:srgbClr val="FFFFFF"/>
      </a:accent3>
      <a:accent4>
        <a:srgbClr val="002A56"/>
      </a:accent4>
      <a:accent5>
        <a:srgbClr val="ABB7D3"/>
      </a:accent5>
      <a:accent6>
        <a:srgbClr val="BE7602"/>
      </a:accent6>
      <a:hlink>
        <a:srgbClr val="3CA051"/>
      </a:hlink>
      <a:folHlink>
        <a:srgbClr val="97ADB5"/>
      </a:folHlink>
    </a:clrScheme>
    <a:fontScheme name="samp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sample 1">
        <a:dk1>
          <a:srgbClr val="000066"/>
        </a:dk1>
        <a:lt1>
          <a:srgbClr val="FFFFFF"/>
        </a:lt1>
        <a:dk2>
          <a:srgbClr val="40297B"/>
        </a:dk2>
        <a:lt2>
          <a:srgbClr val="DDDDDD"/>
        </a:lt2>
        <a:accent1>
          <a:srgbClr val="35978E"/>
        </a:accent1>
        <a:accent2>
          <a:srgbClr val="1E86E4"/>
        </a:accent2>
        <a:accent3>
          <a:srgbClr val="FFFFFF"/>
        </a:accent3>
        <a:accent4>
          <a:srgbClr val="000056"/>
        </a:accent4>
        <a:accent5>
          <a:srgbClr val="AEC9C6"/>
        </a:accent5>
        <a:accent6>
          <a:srgbClr val="1A79CF"/>
        </a:accent6>
        <a:hlink>
          <a:srgbClr val="9CAA32"/>
        </a:hlink>
        <a:folHlink>
          <a:srgbClr val="ACB3D0"/>
        </a:folHlink>
      </a:clrScheme>
      <a:clrMap bg1="lt1" tx1="dk1" bg2="lt2" tx2="dk2" accent1="accent1" accent2="accent2" accent3="accent3" accent4="accent4" accent5="accent5" accent6="accent6" hlink="hlink" folHlink="folHlink"/>
    </a:extraClrScheme>
    <a:extraClrScheme>
      <a:clrScheme name="sample 2">
        <a:dk1>
          <a:srgbClr val="000066"/>
        </a:dk1>
        <a:lt1>
          <a:srgbClr val="FFFFFF"/>
        </a:lt1>
        <a:dk2>
          <a:srgbClr val="0F5ABD"/>
        </a:dk2>
        <a:lt2>
          <a:srgbClr val="DDDDDD"/>
        </a:lt2>
        <a:accent1>
          <a:srgbClr val="7061C9"/>
        </a:accent1>
        <a:accent2>
          <a:srgbClr val="53BB9B"/>
        </a:accent2>
        <a:accent3>
          <a:srgbClr val="FFFFFF"/>
        </a:accent3>
        <a:accent4>
          <a:srgbClr val="000056"/>
        </a:accent4>
        <a:accent5>
          <a:srgbClr val="BBB7E1"/>
        </a:accent5>
        <a:accent6>
          <a:srgbClr val="4AA98C"/>
        </a:accent6>
        <a:hlink>
          <a:srgbClr val="57B2D7"/>
        </a:hlink>
        <a:folHlink>
          <a:srgbClr val="BCC8AC"/>
        </a:folHlink>
      </a:clrScheme>
      <a:clrMap bg1="lt1" tx1="dk1" bg2="lt2" tx2="dk2" accent1="accent1" accent2="accent2" accent3="accent3" accent4="accent4" accent5="accent5" accent6="accent6" hlink="hlink" folHlink="folHlink"/>
    </a:extraClrScheme>
    <a:extraClrScheme>
      <a:clrScheme name="sample 3">
        <a:dk1>
          <a:srgbClr val="003366"/>
        </a:dk1>
        <a:lt1>
          <a:srgbClr val="FFFFFF"/>
        </a:lt1>
        <a:dk2>
          <a:srgbClr val="99190B"/>
        </a:dk2>
        <a:lt2>
          <a:srgbClr val="DDDDDD"/>
        </a:lt2>
        <a:accent1>
          <a:srgbClr val="1F63AD"/>
        </a:accent1>
        <a:accent2>
          <a:srgbClr val="D28302"/>
        </a:accent2>
        <a:accent3>
          <a:srgbClr val="FFFFFF"/>
        </a:accent3>
        <a:accent4>
          <a:srgbClr val="002A56"/>
        </a:accent4>
        <a:accent5>
          <a:srgbClr val="ABB7D3"/>
        </a:accent5>
        <a:accent6>
          <a:srgbClr val="BE7602"/>
        </a:accent6>
        <a:hlink>
          <a:srgbClr val="3CA051"/>
        </a:hlink>
        <a:folHlink>
          <a:srgbClr val="97ADB5"/>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3599</Words>
  <Application>WPS 演示</Application>
  <PresentationFormat>全屏显示(4:3)</PresentationFormat>
  <Paragraphs>349</Paragraphs>
  <Slides>15</Slides>
  <Notes>23</Notes>
  <HiddenSlides>0</HiddenSlides>
  <MMClips>0</MMClips>
  <ScaleCrop>false</ScaleCrop>
  <HeadingPairs>
    <vt:vector size="8" baseType="variant">
      <vt:variant>
        <vt:lpstr>已用的字体</vt:lpstr>
      </vt:variant>
      <vt:variant>
        <vt:i4>14</vt:i4>
      </vt:variant>
      <vt:variant>
        <vt:lpstr>主题</vt:lpstr>
      </vt:variant>
      <vt:variant>
        <vt:i4>1</vt:i4>
      </vt:variant>
      <vt:variant>
        <vt:lpstr>嵌入 OLE 服务器</vt:lpstr>
      </vt:variant>
      <vt:variant>
        <vt:i4>7</vt:i4>
      </vt:variant>
      <vt:variant>
        <vt:lpstr>幻灯片标题</vt:lpstr>
      </vt:variant>
      <vt:variant>
        <vt:i4>15</vt:i4>
      </vt:variant>
    </vt:vector>
  </HeadingPairs>
  <TitlesOfParts>
    <vt:vector size="37" baseType="lpstr">
      <vt:lpstr>Arial</vt:lpstr>
      <vt:lpstr>宋体</vt:lpstr>
      <vt:lpstr>Wingdings</vt:lpstr>
      <vt:lpstr>Times New Roman</vt:lpstr>
      <vt:lpstr>楷体_GB2312</vt:lpstr>
      <vt:lpstr>新宋体</vt:lpstr>
      <vt:lpstr>Verdana</vt:lpstr>
      <vt:lpstr>隶书</vt:lpstr>
      <vt:lpstr>Georgia</vt:lpstr>
      <vt:lpstr>黑体</vt:lpstr>
      <vt:lpstr>Wingdings</vt:lpstr>
      <vt:lpstr>微软雅黑</vt:lpstr>
      <vt:lpstr>Arial Unicode MS</vt:lpstr>
      <vt:lpstr>Calibri</vt:lpstr>
      <vt:lpstr>sample</vt:lpstr>
      <vt:lpstr>Equation.DSMT4</vt:lpstr>
      <vt:lpstr>Equation.DSMT4</vt:lpstr>
      <vt:lpstr>Equation.DSMT4</vt:lpstr>
      <vt:lpstr>Equation.DSMT4</vt:lpstr>
      <vt:lpstr>Equation.DSMT4</vt:lpstr>
      <vt:lpstr>Equation.DSMT4</vt:lpstr>
      <vt:lpstr>Visio.Drawing.15</vt:lpstr>
      <vt:lpstr>DNN-based Multi-Channel Speech Coding Employing Sound Localization</vt:lpstr>
      <vt:lpstr>Contents</vt:lpstr>
      <vt:lpstr>Contents</vt:lpstr>
      <vt:lpstr>Research Background</vt:lpstr>
      <vt:lpstr>Contents</vt:lpstr>
      <vt:lpstr>Proposed Method</vt:lpstr>
      <vt:lpstr>Proposed Method</vt:lpstr>
      <vt:lpstr>Proposed Method</vt:lpstr>
      <vt:lpstr>Contents</vt:lpstr>
      <vt:lpstr>Experiments</vt:lpstr>
      <vt:lpstr>Experiments</vt:lpstr>
      <vt:lpstr>Experiments</vt:lpstr>
      <vt:lpstr>Contents</vt:lpstr>
      <vt:lpstr>Conclusions</vt:lpstr>
      <vt:lpstr>PowerPoint 演示文稿</vt:lpstr>
    </vt:vector>
  </TitlesOfParts>
  <Company>Guilddesign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Sung Ha, Park</dc:creator>
  <cp:lastModifiedBy>gunlv</cp:lastModifiedBy>
  <cp:revision>187</cp:revision>
  <dcterms:created xsi:type="dcterms:W3CDTF">2004-08-26T06:30:00Z</dcterms:created>
  <dcterms:modified xsi:type="dcterms:W3CDTF">2022-02-20T10:50:53Z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WMcfb12449cf01459c9450828e05adb9ab">
    <vt:lpwstr>CWM1YsrNEJ7Zv6zfQmXFY5m7Ej0y4d33Tc81EDBGmhdkN2fj4wAENc6wT1ZDECIgTroAUl8i3tmdiyNCXoWi2Yz5g==</vt:lpwstr>
  </property>
  <property fmtid="{D5CDD505-2E9C-101B-9397-08002B2CF9AE}" pid="3" name="ICV">
    <vt:lpwstr>9CF39D2BC6CE49D8956A9F530CE1F224</vt:lpwstr>
  </property>
  <property fmtid="{D5CDD505-2E9C-101B-9397-08002B2CF9AE}" pid="4" name="KSOProductBuildVer">
    <vt:lpwstr>2052-11.1.0.11115</vt:lpwstr>
  </property>
</Properties>
</file>