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10" r:id="rId3"/>
    <p:sldId id="302" r:id="rId4"/>
    <p:sldId id="309" r:id="rId5"/>
    <p:sldId id="303" r:id="rId6"/>
    <p:sldId id="304" r:id="rId7"/>
    <p:sldId id="264" r:id="rId8"/>
    <p:sldId id="305" r:id="rId9"/>
    <p:sldId id="306" r:id="rId10"/>
    <p:sldId id="307" r:id="rId11"/>
    <p:sldId id="311" r:id="rId12"/>
    <p:sldId id="308" r:id="rId13"/>
    <p:sldId id="29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508"/>
    <a:srgbClr val="49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9412" autoAdjust="0"/>
  </p:normalViewPr>
  <p:slideViewPr>
    <p:cSldViewPr snapToGrid="0">
      <p:cViewPr varScale="1">
        <p:scale>
          <a:sx n="77" d="100"/>
          <a:sy n="77" d="100"/>
        </p:scale>
        <p:origin x="43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A020-B373-493E-8D2E-722FB974A30E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6239D-8641-41BF-99DF-6E7F5B917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3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8E9C5-2090-4ED7-9FAD-0524066EF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D3E7EA-9B38-4ED6-99D7-7CF5629F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3B8D0-579D-4E16-B6D6-60611C1D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779A74-8A7E-4181-8615-1D0E276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ED89D5-AC57-4D00-80D1-4991A501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D503E-F0A8-4AF7-B3D9-E25A9E0D0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40" t="21222" r="7111" b="21889"/>
          <a:stretch/>
        </p:blipFill>
        <p:spPr>
          <a:xfrm>
            <a:off x="0" y="0"/>
            <a:ext cx="3606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1863F-F1DB-4E25-B653-F09ECC5E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4FB954-7AFD-48BF-A5A7-D9E0E54BC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F5D54D-D821-4722-BC63-705DF7CE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808AA0-5AA6-4A0C-9072-34404DD0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41B790-169B-428C-A505-6088232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6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9BB9CF-054D-401E-844B-F3AC2B327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7F621C-9375-42E6-A59C-D896E6BDA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654816-7289-4FF7-9C64-EC697F04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2F6C52-EF84-4FC7-95D7-2E4B2298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6AED76-AECF-4FE6-A714-ACEC94EB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0EA32-FFB4-46DE-86D5-41E0BCC9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888"/>
            <a:ext cx="10515600" cy="812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44F35-6550-4018-9453-9EFD2B3F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4379D7-329F-4884-8F6B-D9AEE420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DA5882-EC6A-43AF-94BB-A9FF2E7D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32B3C4-794F-4D9E-BAB8-2872F3F2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70F38-A03A-4665-8E3D-C21882DF6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40" t="21222" r="7111" b="21889"/>
          <a:stretch/>
        </p:blipFill>
        <p:spPr>
          <a:xfrm>
            <a:off x="0" y="0"/>
            <a:ext cx="3606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B94B5-F2CD-42FF-B37C-571EA6FA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CC5AF-BCC0-4DC1-9780-5392769E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E49E74-A29C-4633-B39B-9F7659CF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6AC37-08D1-4DDC-99B8-A145F7D0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DAF872-EAA8-4F43-9805-54762DF3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8BA5E-E967-4ECD-9D2B-C6C807D03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60914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C3195-FC02-4EC5-B548-44308FB7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DB73F1-AB16-411E-B14D-3DB6F57C9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9B0290-41F1-4B44-AE4E-06B277988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B515A5-9A10-4BD4-B71D-966E92AC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506C1-AA09-4927-AA8D-2142DE42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79BFDE-74E0-450A-88DA-D4F5A058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82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D19C2-402A-4997-BABE-14F19315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B9A59C-0A14-4000-B6E7-78992C1E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1758F1-14E2-4578-A12B-BA40B4522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20118C-A803-4AE0-8B98-26EE89C38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56BC60-C896-4093-BE86-A7CFAC172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CB7A7E-FE88-451C-AD53-C8A97771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497F44-69A9-4429-9DAF-842393D9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5DF71E-8E70-490A-8A36-6945E2C9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2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31B1E-8B9F-4BEA-A49E-8DEB9F04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94DBAB-5A72-4265-A313-B7261819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63C3AC-DC95-49BB-B186-BE65D80B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90087D-FF18-4490-B352-5EA0CD2F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0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510B89-6B02-4271-B0DC-B012BFA1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3B18D6-CD1F-4F79-94E8-9CC62911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06A9E1-8B52-4D0B-99E2-BB24EF64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87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96B20-78C1-4A74-BE2C-28058EBD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513EB5-384A-4592-935F-8BF6315A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12CEC7-C0DD-4057-B7D1-F50D474F5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0D3286-F8F6-4101-BA41-CAE1ECF7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A9E6A-9B02-45F7-8AB8-5239C1A0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47298C-F94C-4B9A-8129-E0E480C0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3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1F2B7-0ED8-40AA-BC27-E48A0C84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202433-09AB-483A-BA1E-56E854D44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01B532-C5D9-4BB3-9DFF-686E884B2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243800-C4E5-4821-81F1-49384A8D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6EE956-7750-4585-9728-2A892E5D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3CD47-21F1-4668-B772-88799C55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9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6801FCF-B3B3-4CE6-B38D-A8015317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1B6292-FBD1-4D0F-AB1B-6B03C7CA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2E2F1-93DD-4BD4-BC36-0810A2337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5EB62-64C7-4C8C-BBD9-79A8C3F66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C637A-E452-4CD6-AB0B-835CD443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7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FBA8-4B0D-4E99-86EC-08EE5C62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77DE4-417D-4359-ACFE-877FF53F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936FD-BE62-4833-8DC2-9AFB7E9C1234}"/>
              </a:ext>
            </a:extLst>
          </p:cNvPr>
          <p:cNvSpPr txBox="1"/>
          <p:nvPr/>
        </p:nvSpPr>
        <p:spPr>
          <a:xfrm>
            <a:off x="1416147" y="1955410"/>
            <a:ext cx="9359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Vehicle Detection with Lateral Convolutional Neural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B99E5-2CF4-4B9C-8202-DCEBDA8B89B3}"/>
              </a:ext>
            </a:extLst>
          </p:cNvPr>
          <p:cNvSpPr txBox="1"/>
          <p:nvPr/>
        </p:nvSpPr>
        <p:spPr>
          <a:xfrm>
            <a:off x="4176654" y="3228945"/>
            <a:ext cx="461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Billy C.H.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Kenneth K.M. LAM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B422D-786F-4F9D-AFE4-1C709AEB5A2A}"/>
              </a:ext>
            </a:extLst>
          </p:cNvPr>
          <p:cNvSpPr txBox="1"/>
          <p:nvPr/>
        </p:nvSpPr>
        <p:spPr>
          <a:xfrm>
            <a:off x="3113406" y="4063546"/>
            <a:ext cx="71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Electronic and Information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E63DC-DA53-43DF-A958-0F3CCC81F866}"/>
              </a:ext>
            </a:extLst>
          </p:cNvPr>
          <p:cNvSpPr txBox="1"/>
          <p:nvPr/>
        </p:nvSpPr>
        <p:spPr>
          <a:xfrm>
            <a:off x="3989109" y="3629055"/>
            <a:ext cx="71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of Multimedia Signal 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89E7C-329C-46A6-A1EF-B366E52C67F1}"/>
              </a:ext>
            </a:extLst>
          </p:cNvPr>
          <p:cNvSpPr txBox="1"/>
          <p:nvPr/>
        </p:nvSpPr>
        <p:spPr>
          <a:xfrm>
            <a:off x="4336320" y="4980215"/>
            <a:ext cx="71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ICASSP 2018, Calgary, Canada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92D87-6B9F-4D8F-BFE4-6554039277AD}"/>
              </a:ext>
            </a:extLst>
          </p:cNvPr>
          <p:cNvSpPr txBox="1"/>
          <p:nvPr/>
        </p:nvSpPr>
        <p:spPr>
          <a:xfrm>
            <a:off x="3989108" y="4482831"/>
            <a:ext cx="71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Hong Kong Polytechnic University</a:t>
            </a:r>
          </a:p>
        </p:txBody>
      </p:sp>
    </p:spTree>
    <p:extLst>
      <p:ext uri="{BB962C8B-B14F-4D97-AF65-F5344CB8AC3E}">
        <p14:creationId xmlns:p14="http://schemas.microsoft.com/office/powerpoint/2010/main" val="283488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E2B7-30A8-4736-B835-494B9F6C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888"/>
            <a:ext cx="10515600" cy="812800"/>
          </a:xfrm>
        </p:spPr>
        <p:txBody>
          <a:bodyPr/>
          <a:lstStyle/>
          <a:p>
            <a:r>
              <a:rPr lang="en-US" dirty="0"/>
              <a:t>Results on DETRAC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BB4F81-FC9E-4C58-B457-F1489D1F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99" y="1550833"/>
            <a:ext cx="9169400" cy="169953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0FEC6-108E-4B43-9313-2B8BDD01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BE808-8AED-4583-B16D-A9A9A820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866F6-46DF-4253-B3D9-3EA2D2A9E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40844"/>
            <a:ext cx="3970836" cy="3111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B0EAE6-5C0F-4B63-894B-48D3F11A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4" y="3555585"/>
            <a:ext cx="4810125" cy="1876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4F6B61-144C-4954-B760-23A3144C1BE8}"/>
              </a:ext>
            </a:extLst>
          </p:cNvPr>
          <p:cNvSpPr txBox="1"/>
          <p:nvPr/>
        </p:nvSpPr>
        <p:spPr>
          <a:xfrm>
            <a:off x="7048500" y="542359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Ablation study</a:t>
            </a:r>
          </a:p>
        </p:txBody>
      </p:sp>
    </p:spTree>
    <p:extLst>
      <p:ext uri="{BB962C8B-B14F-4D97-AF65-F5344CB8AC3E}">
        <p14:creationId xmlns:p14="http://schemas.microsoft.com/office/powerpoint/2010/main" val="396251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5C9D-3A19-4410-8A7E-B3441A25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671D-BD98-45A7-AF20-6669BA9E5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Lateral network &amp; Two-stage training</a:t>
            </a:r>
          </a:p>
          <a:p>
            <a:r>
              <a:rPr lang="en-HK" dirty="0"/>
              <a:t>Decouple the classification and localization predictions from single layer</a:t>
            </a:r>
          </a:p>
          <a:p>
            <a:r>
              <a:rPr lang="en-HK" dirty="0"/>
              <a:t>Same accuracy as the region-based approaches but fast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BF7A-FD19-46A7-A08D-FB54F09D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93ECF-468B-4A0E-A234-174344F2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5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584E-758E-473A-8E38-165B3E98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6DFF8-2BD8-4B71-B492-F790268A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EB0E917F-8720-46C8-AD4B-C5EA8534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62" y="2268927"/>
            <a:ext cx="3251200" cy="1828800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A91CDD91-B5CA-487D-8037-F201548E7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5" y="3324987"/>
            <a:ext cx="3251200" cy="1828800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0F273D6C-6D05-4944-8C90-6706FA8D0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49" y="190395"/>
            <a:ext cx="3251200" cy="1828800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4BFB858-1928-4BAC-8A72-9BDB11882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49" y="2268927"/>
            <a:ext cx="3251200" cy="18288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4A286852-9DCE-401C-8D18-C4952315C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02" y="190395"/>
            <a:ext cx="3251200" cy="1828800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9AC3F452-A501-463D-976F-DF2BDC20B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5" y="1208024"/>
            <a:ext cx="3251200" cy="1828800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35037933-58B2-4A9F-A874-4A8A52C0E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49" y="4347459"/>
            <a:ext cx="3251200" cy="1828800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B293B4C4-4EE5-4651-84C7-7F168CEB7E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62" y="4347459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947842-A504-4DBE-85F4-2EBD2CD1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75" y="2603500"/>
            <a:ext cx="10515600" cy="1325563"/>
          </a:xfrm>
        </p:spPr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A67BCA1-49F7-430A-AE84-374FE62F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390967-BE21-4AE5-968F-68933315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A296-4E5E-4F07-8155-1D59C3AD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F1F7-FD5A-4A44-AF18-C34C5B5B9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Two detection paradigms</a:t>
            </a:r>
          </a:p>
          <a:p>
            <a:r>
              <a:rPr lang="en-HK" dirty="0"/>
              <a:t>Localization-classification trade-off</a:t>
            </a:r>
          </a:p>
          <a:p>
            <a:r>
              <a:rPr lang="en-HK" dirty="0"/>
              <a:t>Lateral CNN</a:t>
            </a:r>
          </a:p>
          <a:p>
            <a:r>
              <a:rPr lang="en-HK" dirty="0"/>
              <a:t>Training &amp; Results</a:t>
            </a:r>
          </a:p>
          <a:p>
            <a:r>
              <a:rPr lang="en-HK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6D220-091B-4ADE-AA20-FCDDB4C7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ECB60-96EE-4E10-B3A1-429BD6C7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E0B5-ED14-445A-B381-F5706029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object detection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93964-1FBB-48BD-9196-7A7D4760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Region-based detection</a:t>
            </a:r>
          </a:p>
          <a:p>
            <a:pPr lvl="1"/>
            <a:r>
              <a:rPr lang="en-US" dirty="0"/>
              <a:t>E.g. Fast/</a:t>
            </a:r>
            <a:r>
              <a:rPr lang="en-US" dirty="0" err="1"/>
              <a:t>er</a:t>
            </a:r>
            <a:r>
              <a:rPr lang="en-US" dirty="0"/>
              <a:t> RCNN</a:t>
            </a:r>
          </a:p>
          <a:p>
            <a:pPr lvl="1"/>
            <a:r>
              <a:rPr lang="en-US" dirty="0"/>
              <a:t>Region-based classification</a:t>
            </a:r>
          </a:p>
          <a:p>
            <a:pPr lvl="1"/>
            <a:r>
              <a:rPr lang="en-US" dirty="0"/>
              <a:t>High accuracy but slow</a:t>
            </a:r>
          </a:p>
          <a:p>
            <a:pPr lvl="1"/>
            <a:endParaRPr lang="en-US" dirty="0"/>
          </a:p>
          <a:p>
            <a:r>
              <a:rPr lang="en-US" dirty="0"/>
              <a:t>Regression-based detection</a:t>
            </a:r>
          </a:p>
          <a:p>
            <a:pPr lvl="1"/>
            <a:r>
              <a:rPr lang="en-US" dirty="0"/>
              <a:t>E.g. SSD/YOLO</a:t>
            </a:r>
          </a:p>
          <a:p>
            <a:pPr lvl="1"/>
            <a:r>
              <a:rPr lang="en-US" dirty="0"/>
              <a:t>Anchor-based regression</a:t>
            </a:r>
          </a:p>
          <a:p>
            <a:pPr lvl="1"/>
            <a:r>
              <a:rPr lang="en-US" dirty="0"/>
              <a:t>Fast but relatively low accuracy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1618-D292-4959-ABFB-9E9A37DD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AF63-1C65-4E1E-ABA9-A0486A5A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9900F2-47C4-4AE4-BA7C-D2061FE1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148" y="1870075"/>
            <a:ext cx="5986791" cy="16033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B1DBD6-3D19-465D-AE2A-E622735E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148" y="4001294"/>
            <a:ext cx="5614903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F1915FB-E308-486C-A1B0-926EC660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We apply different feature layers from ResNet-101 to perform YOLO detection and evaluate its precision and recall </a:t>
            </a:r>
            <a:r>
              <a:rPr lang="en-HK" sz="2200" dirty="0"/>
              <a:t>on</a:t>
            </a:r>
            <a:r>
              <a:rPr lang="zh-CN" altLang="en-US" sz="2200" dirty="0"/>
              <a:t> </a:t>
            </a:r>
            <a:r>
              <a:rPr lang="en-HK" altLang="zh-CN" sz="2200" dirty="0"/>
              <a:t>the</a:t>
            </a:r>
            <a:r>
              <a:rPr lang="zh-CN" altLang="en-US" sz="2200" dirty="0"/>
              <a:t> </a:t>
            </a:r>
            <a:r>
              <a:rPr lang="en-HK" altLang="zh-CN" sz="2200" dirty="0"/>
              <a:t>DETRAC</a:t>
            </a:r>
            <a:r>
              <a:rPr lang="zh-CN" altLang="en-US" sz="2200" dirty="0"/>
              <a:t> </a:t>
            </a:r>
            <a:r>
              <a:rPr lang="en-HK" altLang="zh-CN" sz="2200" dirty="0"/>
              <a:t>dataset respectively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E20B8-555D-447F-87C4-44ADA054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7" y="920090"/>
            <a:ext cx="10515600" cy="812800"/>
          </a:xfrm>
        </p:spPr>
        <p:txBody>
          <a:bodyPr/>
          <a:lstStyle/>
          <a:p>
            <a:r>
              <a:rPr lang="en-US" dirty="0"/>
              <a:t> Exploratory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B2CC-5688-4CF3-B468-1C945F00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25EC4-DC5E-4176-8D86-191D2D75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7D332-B56E-43C1-B8B9-FE79E52D5CE6}"/>
              </a:ext>
            </a:extLst>
          </p:cNvPr>
          <p:cNvSpPr txBox="1"/>
          <p:nvPr/>
        </p:nvSpPr>
        <p:spPr>
          <a:xfrm>
            <a:off x="921904" y="2644821"/>
            <a:ext cx="6035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ResNet-101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F689B2-F1CB-49AF-BA01-61884EF4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92" y="4520768"/>
            <a:ext cx="3902765" cy="141714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DE8261-3113-4518-89C7-D37250CAA681}"/>
              </a:ext>
            </a:extLst>
          </p:cNvPr>
          <p:cNvSpPr/>
          <p:nvPr/>
        </p:nvSpPr>
        <p:spPr>
          <a:xfrm>
            <a:off x="4537011" y="3355251"/>
            <a:ext cx="764904" cy="102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 err="1"/>
              <a:t>ResX</a:t>
            </a:r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8FE7A3-91AD-4083-ADCE-F430B79E1E6E}"/>
              </a:ext>
            </a:extLst>
          </p:cNvPr>
          <p:cNvCxnSpPr>
            <a:cxnSpLocks/>
          </p:cNvCxnSpPr>
          <p:nvPr/>
        </p:nvCxnSpPr>
        <p:spPr>
          <a:xfrm>
            <a:off x="5164408" y="3473472"/>
            <a:ext cx="378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32C923-71F9-46DE-9C72-0900C4A38BD7}"/>
              </a:ext>
            </a:extLst>
          </p:cNvPr>
          <p:cNvCxnSpPr>
            <a:cxnSpLocks/>
          </p:cNvCxnSpPr>
          <p:nvPr/>
        </p:nvCxnSpPr>
        <p:spPr>
          <a:xfrm>
            <a:off x="5164408" y="4180483"/>
            <a:ext cx="378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3316514-E10A-40C0-9ECB-E5E401DBD3C7}"/>
              </a:ext>
            </a:extLst>
          </p:cNvPr>
          <p:cNvSpPr/>
          <p:nvPr/>
        </p:nvSpPr>
        <p:spPr>
          <a:xfrm>
            <a:off x="5556204" y="3355251"/>
            <a:ext cx="764904" cy="102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NMS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1E5E0-9070-4FC6-9BCB-48406547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3180"/>
            <a:ext cx="3444522" cy="151518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93C6B3-3BA4-476C-9758-820FE546E6DD}"/>
              </a:ext>
            </a:extLst>
          </p:cNvPr>
          <p:cNvSpPr/>
          <p:nvPr/>
        </p:nvSpPr>
        <p:spPr>
          <a:xfrm>
            <a:off x="6321108" y="3822911"/>
            <a:ext cx="3061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0B196E2-A52D-4128-90DC-77F01F8A5130}"/>
              </a:ext>
            </a:extLst>
          </p:cNvPr>
          <p:cNvSpPr/>
          <p:nvPr/>
        </p:nvSpPr>
        <p:spPr>
          <a:xfrm>
            <a:off x="4282722" y="3821128"/>
            <a:ext cx="25428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067A2B-E8B4-4064-A4A0-F4DBD7890D47}"/>
              </a:ext>
            </a:extLst>
          </p:cNvPr>
          <p:cNvSpPr txBox="1"/>
          <p:nvPr/>
        </p:nvSpPr>
        <p:spPr>
          <a:xfrm>
            <a:off x="5162927" y="3172960"/>
            <a:ext cx="92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b="1" dirty="0"/>
              <a:t>score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EF43B1-C552-4BEA-AF5C-8989275EC123}"/>
              </a:ext>
            </a:extLst>
          </p:cNvPr>
          <p:cNvSpPr txBox="1"/>
          <p:nvPr/>
        </p:nvSpPr>
        <p:spPr>
          <a:xfrm>
            <a:off x="5142659" y="3863966"/>
            <a:ext cx="92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b="1" dirty="0" err="1"/>
              <a:t>bbox</a:t>
            </a:r>
            <a:endParaRPr lang="en-HK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0DB1B-3270-452B-A9A3-20BD1E918DFB}"/>
              </a:ext>
            </a:extLst>
          </p:cNvPr>
          <p:cNvSpPr txBox="1"/>
          <p:nvPr/>
        </p:nvSpPr>
        <p:spPr>
          <a:xfrm>
            <a:off x="6676649" y="3520038"/>
            <a:ext cx="260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Which features give good detection result?</a:t>
            </a:r>
          </a:p>
        </p:txBody>
      </p:sp>
    </p:spTree>
    <p:extLst>
      <p:ext uri="{BB962C8B-B14F-4D97-AF65-F5344CB8AC3E}">
        <p14:creationId xmlns:p14="http://schemas.microsoft.com/office/powerpoint/2010/main" val="147549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20B8-555D-447F-87C4-44ADA054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Localization-classification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B2E2-178C-4EB8-91E2-E55FD02E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0368"/>
          </a:xfrm>
        </p:spPr>
        <p:txBody>
          <a:bodyPr>
            <a:normAutofit/>
          </a:bodyPr>
          <a:lstStyle/>
          <a:p>
            <a:r>
              <a:rPr lang="en-US" dirty="0"/>
              <a:t>Early feature maps</a:t>
            </a:r>
          </a:p>
          <a:p>
            <a:pPr lvl="1"/>
            <a:r>
              <a:rPr lang="en-US" dirty="0"/>
              <a:t>High-resolution/low-level features</a:t>
            </a:r>
          </a:p>
          <a:p>
            <a:pPr lvl="1"/>
            <a:r>
              <a:rPr lang="en-US" dirty="0"/>
              <a:t>Good to determine the boundary</a:t>
            </a:r>
          </a:p>
          <a:p>
            <a:pPr lvl="1"/>
            <a:r>
              <a:rPr lang="en-US" dirty="0"/>
              <a:t>More false positives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Deep feature maps</a:t>
            </a:r>
          </a:p>
          <a:p>
            <a:pPr lvl="1"/>
            <a:r>
              <a:rPr lang="en-US" dirty="0"/>
              <a:t>Low-resolution/high-level features</a:t>
            </a:r>
          </a:p>
          <a:p>
            <a:pPr lvl="1"/>
            <a:r>
              <a:rPr lang="en-US" dirty="0"/>
              <a:t>Strong semantics</a:t>
            </a:r>
          </a:p>
          <a:p>
            <a:pPr lvl="1"/>
            <a:endParaRPr lang="en-US" dirty="0"/>
          </a:p>
          <a:p>
            <a:r>
              <a:rPr lang="en-US" dirty="0"/>
              <a:t>Region-based: Proposal(early) + classification(deep)</a:t>
            </a:r>
          </a:p>
          <a:p>
            <a:r>
              <a:rPr lang="en-US" dirty="0"/>
              <a:t>Regression-based: Localization (deep) + classification (deep)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B2CC-5688-4CF3-B468-1C945F00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25EC4-DC5E-4176-8D86-191D2D75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E6F2-D563-4FA2-871E-B96D1DA5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08" y="2519059"/>
            <a:ext cx="3365284" cy="137171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0EFFB3D-4F66-44FD-9743-BAAB527D531C}"/>
              </a:ext>
            </a:extLst>
          </p:cNvPr>
          <p:cNvSpPr/>
          <p:nvPr/>
        </p:nvSpPr>
        <p:spPr>
          <a:xfrm>
            <a:off x="7392634" y="2243044"/>
            <a:ext cx="3162158" cy="1304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C0DB5-DCF7-4611-B785-32B2C7F77D23}"/>
              </a:ext>
            </a:extLst>
          </p:cNvPr>
          <p:cNvSpPr txBox="1"/>
          <p:nvPr/>
        </p:nvSpPr>
        <p:spPr>
          <a:xfrm>
            <a:off x="8362473" y="1861983"/>
            <a:ext cx="185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Semantics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20492-1D98-4FD7-B181-E898B880C4D3}"/>
              </a:ext>
            </a:extLst>
          </p:cNvPr>
          <p:cNvSpPr txBox="1"/>
          <p:nvPr/>
        </p:nvSpPr>
        <p:spPr>
          <a:xfrm>
            <a:off x="8009808" y="4472115"/>
            <a:ext cx="241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Fine-grained details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A7DF94-96A5-4725-8F9D-A9802AD4EF5D}"/>
              </a:ext>
            </a:extLst>
          </p:cNvPr>
          <p:cNvSpPr/>
          <p:nvPr/>
        </p:nvSpPr>
        <p:spPr>
          <a:xfrm rot="10800000">
            <a:off x="7392634" y="4246629"/>
            <a:ext cx="3162158" cy="1304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5655-840E-40E0-A0BF-548541C4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499"/>
            <a:ext cx="10515600" cy="1325563"/>
          </a:xfrm>
        </p:spPr>
        <p:txBody>
          <a:bodyPr/>
          <a:lstStyle/>
          <a:p>
            <a:r>
              <a:rPr lang="en-US" dirty="0"/>
              <a:t>Lateral Convolutional Neural Network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8138CA-A6CE-4AE6-84B0-0882F2BCC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518" y="1768279"/>
            <a:ext cx="10515600" cy="27999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B63EF-AD63-4653-83AD-36AD0803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A56D-648F-4D86-B574-9D77DE29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7316A-55E7-4747-98F0-94209866E6BE}"/>
              </a:ext>
            </a:extLst>
          </p:cNvPr>
          <p:cNvSpPr txBox="1"/>
          <p:nvPr/>
        </p:nvSpPr>
        <p:spPr>
          <a:xfrm>
            <a:off x="925286" y="4656841"/>
            <a:ext cx="829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-ResNet101 as backbone network</a:t>
            </a:r>
          </a:p>
          <a:p>
            <a:r>
              <a:rPr lang="en-US" sz="2400" b="1" dirty="0"/>
              <a:t>-Deep features: Object classification &amp; Coarse localization</a:t>
            </a:r>
          </a:p>
          <a:p>
            <a:r>
              <a:rPr lang="en-US" sz="2400" b="1" dirty="0"/>
              <a:t>-Early features: Localization refinement (</a:t>
            </a:r>
            <a:r>
              <a:rPr lang="en-US" sz="2400" b="1" dirty="0">
                <a:solidFill>
                  <a:srgbClr val="FF0000"/>
                </a:solidFill>
              </a:rPr>
              <a:t>Residual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-Lateral transition layer: Squash &amp; L2-normalization</a:t>
            </a:r>
          </a:p>
        </p:txBody>
      </p:sp>
    </p:spTree>
    <p:extLst>
      <p:ext uri="{BB962C8B-B14F-4D97-AF65-F5344CB8AC3E}">
        <p14:creationId xmlns:p14="http://schemas.microsoft.com/office/powerpoint/2010/main" val="192591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75">
            <a:extLst>
              <a:ext uri="{FF2B5EF4-FFF2-40B4-BE49-F238E27FC236}">
                <a16:creationId xmlns:a16="http://schemas.microsoft.com/office/drawing/2014/main" id="{0D88F68F-FD3D-4DD6-8C4B-2B3029C96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5342" t="5653" r="40469" b="15509"/>
          <a:stretch/>
        </p:blipFill>
        <p:spPr>
          <a:xfrm>
            <a:off x="9192095" y="2024171"/>
            <a:ext cx="2732122" cy="20042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4E02C98-3C4C-4401-9FAD-F3521B68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241"/>
            <a:ext cx="10515600" cy="1325563"/>
          </a:xfrm>
        </p:spPr>
        <p:txBody>
          <a:bodyPr/>
          <a:lstStyle/>
          <a:p>
            <a:r>
              <a:rPr lang="en-US" altLang="zh-CN" dirty="0"/>
              <a:t>Bounding-box encoding</a:t>
            </a:r>
            <a:endParaRPr lang="zh-CN" altLang="en-US" dirty="0"/>
          </a:p>
        </p:txBody>
      </p:sp>
      <p:sp>
        <p:nvSpPr>
          <p:cNvPr id="26" name="日期占位符 25">
            <a:extLst>
              <a:ext uri="{FF2B5EF4-FFF2-40B4-BE49-F238E27FC236}">
                <a16:creationId xmlns:a16="http://schemas.microsoft.com/office/drawing/2014/main" id="{C6BFC7E4-D5C0-45E5-9427-6E7C5DF1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AC672311-0D6E-42C6-A962-2A157E1DD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5342" t="5653" r="40469" b="15509"/>
          <a:stretch/>
        </p:blipFill>
        <p:spPr>
          <a:xfrm>
            <a:off x="6096000" y="2019271"/>
            <a:ext cx="2732122" cy="20042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77" name="表格 76">
            <a:extLst>
              <a:ext uri="{FF2B5EF4-FFF2-40B4-BE49-F238E27FC236}">
                <a16:creationId xmlns:a16="http://schemas.microsoft.com/office/drawing/2014/main" id="{6B6AF302-5881-49C5-917A-B875D6BB2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00926"/>
              </p:ext>
            </p:extLst>
          </p:nvPr>
        </p:nvGraphicFramePr>
        <p:xfrm>
          <a:off x="6095999" y="2026435"/>
          <a:ext cx="1730037" cy="1694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679">
                  <a:extLst>
                    <a:ext uri="{9D8B030D-6E8A-4147-A177-3AD203B41FA5}">
                      <a16:colId xmlns:a16="http://schemas.microsoft.com/office/drawing/2014/main" val="231740618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1530032930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465108249"/>
                    </a:ext>
                  </a:extLst>
                </a:gridCol>
              </a:tblGrid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45657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83085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315986"/>
                  </a:ext>
                </a:extLst>
              </a:tr>
            </a:tbl>
          </a:graphicData>
        </a:graphic>
      </p:graphicFrame>
      <p:sp>
        <p:nvSpPr>
          <p:cNvPr id="78" name="矩形 77">
            <a:extLst>
              <a:ext uri="{FF2B5EF4-FFF2-40B4-BE49-F238E27FC236}">
                <a16:creationId xmlns:a16="http://schemas.microsoft.com/office/drawing/2014/main" id="{AA746375-D368-4437-9791-2AA6AAA1EA45}"/>
              </a:ext>
            </a:extLst>
          </p:cNvPr>
          <p:cNvSpPr/>
          <p:nvPr/>
        </p:nvSpPr>
        <p:spPr bwMode="auto">
          <a:xfrm>
            <a:off x="6705058" y="2621422"/>
            <a:ext cx="1039170" cy="69521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B1567679-A64B-477B-9BFB-E2F4F54979AF}"/>
              </a:ext>
            </a:extLst>
          </p:cNvPr>
          <p:cNvCxnSpPr/>
          <p:nvPr/>
        </p:nvCxnSpPr>
        <p:spPr>
          <a:xfrm>
            <a:off x="7826036" y="2026435"/>
            <a:ext cx="578869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8F5161FB-8FA6-4DCD-8E99-C8965A7AAA9C}"/>
              </a:ext>
            </a:extLst>
          </p:cNvPr>
          <p:cNvCxnSpPr>
            <a:cxnSpLocks/>
          </p:cNvCxnSpPr>
          <p:nvPr/>
        </p:nvCxnSpPr>
        <p:spPr>
          <a:xfrm>
            <a:off x="6095999" y="3720727"/>
            <a:ext cx="0" cy="4595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C4C1BA60-0A9C-4F26-8CC4-189BF90830A9}"/>
              </a:ext>
            </a:extLst>
          </p:cNvPr>
          <p:cNvSpPr/>
          <p:nvPr/>
        </p:nvSpPr>
        <p:spPr bwMode="auto">
          <a:xfrm>
            <a:off x="6408335" y="2621423"/>
            <a:ext cx="671753" cy="430017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EF72CAD9-CC64-4A1C-B165-A3943B92B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763042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Multi-cell encoding</a:t>
                </a:r>
              </a:p>
              <a:p>
                <a:pPr lvl="1"/>
                <a:r>
                  <a:rPr lang="en-US" dirty="0"/>
                  <a:t>Good to handle occlusion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For each cell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HK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𝑐𝑙𝑠</m:t>
                        </m:r>
                      </m:sup>
                    </m:sSubSup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200" b="0" i="0" smtClean="0">
                        <a:latin typeface="Cambria Math" panose="02040503050406030204" pitchFamily="18" charset="0"/>
                      </a:rPr>
                      <m:t>(1,0)</m:t>
                    </m:r>
                    <m:r>
                      <a:rPr lang="en-HK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HK" sz="22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HK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HK" sz="2200" b="0" i="0" smtClean="0">
                        <a:latin typeface="Cambria Math" panose="02040503050406030204" pitchFamily="18" charset="0"/>
                      </a:rPr>
                      <m:t>IoU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&gt;0.5 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HK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𝑐𝑙𝑠</m:t>
                        </m:r>
                      </m:sup>
                    </m:sSubSup>
                    <m:r>
                      <a:rPr lang="en-HK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(0,1)</m:t>
                    </m:r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HK" sz="22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HK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HK" sz="2200">
                        <a:latin typeface="Cambria Math" panose="02040503050406030204" pitchFamily="18" charset="0"/>
                      </a:rPr>
                      <m:t>IoU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&lt;0.2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HK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𝑙𝑜𝑐</m:t>
                        </m:r>
                      </m:sup>
                    </m:sSubSup>
                    <m:r>
                      <a:rPr lang="en-HK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Positive cell indicator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HK" sz="22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HK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HK" sz="2200">
                        <a:latin typeface="Cambria Math" panose="02040503050406030204" pitchFamily="18" charset="0"/>
                      </a:rPr>
                      <m:t>IoU</m:t>
                    </m:r>
                    <m:r>
                      <a:rPr lang="en-HK" sz="220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US" sz="2200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If more than one bounding box intersects with the anchor, the one with the highest </a:t>
                </a:r>
                <a:r>
                  <a:rPr lang="en-US" dirty="0" err="1"/>
                  <a:t>IoU</a:t>
                </a:r>
                <a:r>
                  <a:rPr lang="en-US" dirty="0"/>
                  <a:t> is selected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EF72CAD9-CC64-4A1C-B165-A3943B92B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7630425" cy="4351338"/>
              </a:xfrm>
              <a:blipFill>
                <a:blip r:embed="rId4"/>
                <a:stretch>
                  <a:fillRect l="-1279" t="-2801" r="-1119" b="-33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表格 76">
            <a:extLst>
              <a:ext uri="{FF2B5EF4-FFF2-40B4-BE49-F238E27FC236}">
                <a16:creationId xmlns:a16="http://schemas.microsoft.com/office/drawing/2014/main" id="{79F51F0E-3081-4B0B-8484-47DDB1291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45387"/>
              </p:ext>
            </p:extLst>
          </p:nvPr>
        </p:nvGraphicFramePr>
        <p:xfrm>
          <a:off x="9192096" y="2033599"/>
          <a:ext cx="1730037" cy="1694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679">
                  <a:extLst>
                    <a:ext uri="{9D8B030D-6E8A-4147-A177-3AD203B41FA5}">
                      <a16:colId xmlns:a16="http://schemas.microsoft.com/office/drawing/2014/main" val="231740618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1530032930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465108249"/>
                    </a:ext>
                  </a:extLst>
                </a:gridCol>
              </a:tblGrid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45657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83085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315986"/>
                  </a:ext>
                </a:extLst>
              </a:tr>
            </a:tbl>
          </a:graphicData>
        </a:graphic>
      </p:graphicFrame>
      <p:sp>
        <p:nvSpPr>
          <p:cNvPr id="68" name="矩形 77">
            <a:extLst>
              <a:ext uri="{FF2B5EF4-FFF2-40B4-BE49-F238E27FC236}">
                <a16:creationId xmlns:a16="http://schemas.microsoft.com/office/drawing/2014/main" id="{07AFF955-6A33-4C74-83AD-73933F8F71FB}"/>
              </a:ext>
            </a:extLst>
          </p:cNvPr>
          <p:cNvSpPr/>
          <p:nvPr/>
        </p:nvSpPr>
        <p:spPr bwMode="auto">
          <a:xfrm>
            <a:off x="9801155" y="2628586"/>
            <a:ext cx="1039170" cy="69521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" name="直接箭头连接符 78">
            <a:extLst>
              <a:ext uri="{FF2B5EF4-FFF2-40B4-BE49-F238E27FC236}">
                <a16:creationId xmlns:a16="http://schemas.microsoft.com/office/drawing/2014/main" id="{75C71F42-0C89-4352-BB1F-BC68DAF823C1}"/>
              </a:ext>
            </a:extLst>
          </p:cNvPr>
          <p:cNvCxnSpPr/>
          <p:nvPr/>
        </p:nvCxnSpPr>
        <p:spPr>
          <a:xfrm>
            <a:off x="10922133" y="2033599"/>
            <a:ext cx="578869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79">
            <a:extLst>
              <a:ext uri="{FF2B5EF4-FFF2-40B4-BE49-F238E27FC236}">
                <a16:creationId xmlns:a16="http://schemas.microsoft.com/office/drawing/2014/main" id="{88F53064-75E0-48E8-B0A3-43697F747FCA}"/>
              </a:ext>
            </a:extLst>
          </p:cNvPr>
          <p:cNvCxnSpPr>
            <a:cxnSpLocks/>
          </p:cNvCxnSpPr>
          <p:nvPr/>
        </p:nvCxnSpPr>
        <p:spPr>
          <a:xfrm>
            <a:off x="9192096" y="3727891"/>
            <a:ext cx="0" cy="4595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80">
            <a:extLst>
              <a:ext uri="{FF2B5EF4-FFF2-40B4-BE49-F238E27FC236}">
                <a16:creationId xmlns:a16="http://schemas.microsoft.com/office/drawing/2014/main" id="{1811AC1E-AFE5-42AD-A479-575473C9D5AD}"/>
              </a:ext>
            </a:extLst>
          </p:cNvPr>
          <p:cNvSpPr/>
          <p:nvPr/>
        </p:nvSpPr>
        <p:spPr bwMode="auto">
          <a:xfrm>
            <a:off x="9504432" y="2628587"/>
            <a:ext cx="671753" cy="430017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F9C937-B799-4CE6-B988-761FDC8A9B9A}"/>
              </a:ext>
            </a:extLst>
          </p:cNvPr>
          <p:cNvSpPr/>
          <p:nvPr/>
        </p:nvSpPr>
        <p:spPr>
          <a:xfrm>
            <a:off x="10239906" y="2924758"/>
            <a:ext cx="89957" cy="6609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3639BA-3116-4E4D-8591-D4902ABD748E}"/>
              </a:ext>
            </a:extLst>
          </p:cNvPr>
          <p:cNvSpPr txBox="1"/>
          <p:nvPr/>
        </p:nvSpPr>
        <p:spPr>
          <a:xfrm>
            <a:off x="6318897" y="4170374"/>
            <a:ext cx="273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Multi-cell encoding in our method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8CF2C1-23EF-4F08-B534-E5949E8AD225}"/>
              </a:ext>
            </a:extLst>
          </p:cNvPr>
          <p:cNvSpPr txBox="1"/>
          <p:nvPr/>
        </p:nvSpPr>
        <p:spPr>
          <a:xfrm>
            <a:off x="9474260" y="4167435"/>
            <a:ext cx="233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Single-cell encoding in YOLO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4D853-AD66-4452-A0BE-DCB38933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55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4ABD-E6E5-4B36-9197-4F0AE41F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Multi-stage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CEA9-867B-4E83-928A-73AAEB38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8321" cy="4351338"/>
          </a:xfrm>
        </p:spPr>
        <p:txBody>
          <a:bodyPr/>
          <a:lstStyle/>
          <a:p>
            <a:r>
              <a:rPr lang="en-US" dirty="0"/>
              <a:t>Stage-I (Coarse detection):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Stage-II (Fine-grained residual):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loss: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1440-2B7C-4541-879D-EBCF9155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18667-4E4E-43F0-8A1E-C85502BB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29660-D2F6-431B-B09E-EB85FC529CCA}"/>
                  </a:ext>
                </a:extLst>
              </p:cNvPr>
              <p:cNvSpPr txBox="1"/>
              <p:nvPr/>
            </p:nvSpPr>
            <p:spPr>
              <a:xfrm>
                <a:off x="2857500" y="2495137"/>
                <a:ext cx="4652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𝑙𝑜𝑐</m:t>
                          </m:r>
                        </m:sub>
                      </m:sSub>
                      <m:d>
                        <m:dPr>
                          <m:ctrlPr>
                            <a:rPr lang="en-H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HK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HK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𝑐𝑙𝑠</m:t>
                          </m:r>
                        </m:sub>
                      </m:sSub>
                      <m:d>
                        <m:dPr>
                          <m:ctrlPr>
                            <a:rPr lang="en-HK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HK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HK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29660-D2F6-431B-B09E-EB85FC52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495137"/>
                <a:ext cx="46525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6A8836-8726-4D7B-AC22-72B13CF17375}"/>
                  </a:ext>
                </a:extLst>
              </p:cNvPr>
              <p:cNvSpPr txBox="1"/>
              <p:nvPr/>
            </p:nvSpPr>
            <p:spPr>
              <a:xfrm>
                <a:off x="3364327" y="4120606"/>
                <a:ext cx="348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𝑙𝑜𝑐</m:t>
                          </m:r>
                        </m:sub>
                      </m:sSub>
                      <m:d>
                        <m:dPr>
                          <m:ctrlPr>
                            <a:rPr lang="en-H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HK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6A8836-8726-4D7B-AC22-72B13CF17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327" y="4120606"/>
                <a:ext cx="34874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DCC1DC-B30C-4F4D-BCE7-194A13E468B2}"/>
                  </a:ext>
                </a:extLst>
              </p:cNvPr>
              <p:cNvSpPr txBox="1"/>
              <p:nvPr/>
            </p:nvSpPr>
            <p:spPr>
              <a:xfrm>
                <a:off x="3862957" y="5384885"/>
                <a:ext cx="2180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HK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HK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n-HK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HK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DCC1DC-B30C-4F4D-BCE7-194A13E46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57" y="5384885"/>
                <a:ext cx="21800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11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3C85-6904-4632-A3A8-8C095A03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969"/>
            <a:ext cx="10515600" cy="5209381"/>
          </a:xfrm>
        </p:spPr>
        <p:txBody>
          <a:bodyPr/>
          <a:lstStyle/>
          <a:p>
            <a:r>
              <a:rPr lang="en-US" dirty="0"/>
              <a:t>Localization loss: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Focal loss for dense classification: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2D31-523A-4D3D-8E4D-34CE1BB5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2018/04/19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D9F73-8372-49FB-A2E9-F6474241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64F399-F58A-4A2E-B3DD-C67AD3E54974}"/>
                  </a:ext>
                </a:extLst>
              </p:cNvPr>
              <p:cNvSpPr txBox="1"/>
              <p:nvPr/>
            </p:nvSpPr>
            <p:spPr>
              <a:xfrm>
                <a:off x="2755371" y="1527369"/>
                <a:ext cx="4416594" cy="951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𝑙𝑜𝑐</m:t>
                          </m:r>
                        </m:sub>
                      </m:sSub>
                      <m:d>
                        <m:dPr>
                          <m:ctrlPr>
                            <a:rPr lang="en-HK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HK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HK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HK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HK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HK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HK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HK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HK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HK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HK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HK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2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HK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HK" sz="2200" b="0" i="1" smtClean="0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</m:sup>
                                  </m:sSubSup>
                                  <m:r>
                                    <a:rPr lang="en-HK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HK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2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HK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HK" sz="2200" i="1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HK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HK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HK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64F399-F58A-4A2E-B3DD-C67AD3E54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71" y="1527369"/>
                <a:ext cx="4416594" cy="951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77A05-C6BF-476E-8B8F-F879306C6990}"/>
                  </a:ext>
                </a:extLst>
              </p:cNvPr>
              <p:cNvSpPr txBox="1"/>
              <p:nvPr/>
            </p:nvSpPr>
            <p:spPr>
              <a:xfrm>
                <a:off x="2455926" y="3127790"/>
                <a:ext cx="5222392" cy="2709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i="1">
                              <a:latin typeface="Cambria Math" panose="02040503050406030204" pitchFamily="18" charset="0"/>
                            </a:rPr>
                            <m:t>cls</m:t>
                          </m:r>
                        </m:sub>
                      </m:sSub>
                      <m:d>
                        <m:dPr>
                          <m:ctrlPr>
                            <a:rPr lang="en-HK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HK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HK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HK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HK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HK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en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HK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HK" sz="2200" b="0" dirty="0"/>
              </a:p>
              <a:p>
                <a:endParaRPr lang="en-HK" sz="2200" dirty="0"/>
              </a:p>
              <a:p>
                <a:r>
                  <a:rPr lang="en-HK" sz="2200" dirty="0"/>
                  <a:t>where</a:t>
                </a:r>
              </a:p>
              <a:p>
                <a:r>
                  <a:rPr lang="en-HK" sz="2200" dirty="0"/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HK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sigmoid</m:t>
                            </m:r>
                            <m:d>
                              <m:dPr>
                                <m:ctrlPr>
                                  <a:rPr lang="en-HK" sz="2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HK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HK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sz="2200" b="0" i="1" smtClean="0">
                                        <a:latin typeface="Cambria Math" panose="02040503050406030204" pitchFamily="18" charset="0"/>
                                      </a:rPr>
                                      <m:t>𝑐𝑙𝑠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HK" sz="2200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HK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HK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HK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en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HK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sigmoid</m:t>
                            </m:r>
                            <m:d>
                              <m:dPr>
                                <m:ctrlPr>
                                  <a:rPr lang="en-HK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HK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HK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sz="2200" i="1">
                                        <a:latin typeface="Cambria Math" panose="02040503050406030204" pitchFamily="18" charset="0"/>
                                      </a:rPr>
                                      <m:t>𝑐𝑙𝑠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HK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HK" sz="22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HK" sz="22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HK" sz="2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77A05-C6BF-476E-8B8F-F879306C6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26" y="3127790"/>
                <a:ext cx="5222392" cy="2709909"/>
              </a:xfrm>
              <a:prstGeom prst="rect">
                <a:avLst/>
              </a:prstGeom>
              <a:blipFill>
                <a:blip r:embed="rId3"/>
                <a:stretch>
                  <a:fillRect l="-32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13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</TotalTime>
  <Words>405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Presentation</vt:lpstr>
      <vt:lpstr>Outline</vt:lpstr>
      <vt:lpstr>Two object detection paradigms</vt:lpstr>
      <vt:lpstr> Exploratory analysis</vt:lpstr>
      <vt:lpstr>Localization-classification trade-off</vt:lpstr>
      <vt:lpstr>Lateral Convolutional Neural Network</vt:lpstr>
      <vt:lpstr>Bounding-box encoding</vt:lpstr>
      <vt:lpstr>Multi-stage training</vt:lpstr>
      <vt:lpstr>PowerPoint Presentation</vt:lpstr>
      <vt:lpstr>Results on DETRAC</vt:lpstr>
      <vt:lpstr>Conclusion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Billy</dc:creator>
  <cp:lastModifiedBy>HE, Billy [Student]</cp:lastModifiedBy>
  <cp:revision>235</cp:revision>
  <dcterms:created xsi:type="dcterms:W3CDTF">2017-08-15T02:35:49Z</dcterms:created>
  <dcterms:modified xsi:type="dcterms:W3CDTF">2018-04-17T12:52:53Z</dcterms:modified>
</cp:coreProperties>
</file>