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lb" ContentType="model/gltf.binary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4"/>
  </p:notesMasterIdLst>
  <p:sldIdLst>
    <p:sldId id="256" r:id="rId2"/>
    <p:sldId id="278" r:id="rId3"/>
    <p:sldId id="279" r:id="rId4"/>
    <p:sldId id="280" r:id="rId5"/>
    <p:sldId id="281" r:id="rId6"/>
    <p:sldId id="265" r:id="rId7"/>
    <p:sldId id="262" r:id="rId8"/>
    <p:sldId id="263" r:id="rId9"/>
    <p:sldId id="284" r:id="rId10"/>
    <p:sldId id="264" r:id="rId11"/>
    <p:sldId id="266" r:id="rId12"/>
    <p:sldId id="267" r:id="rId13"/>
    <p:sldId id="285" r:id="rId14"/>
    <p:sldId id="287" r:id="rId15"/>
    <p:sldId id="286" r:id="rId16"/>
    <p:sldId id="268" r:id="rId17"/>
    <p:sldId id="288" r:id="rId18"/>
    <p:sldId id="269" r:id="rId19"/>
    <p:sldId id="270" r:id="rId20"/>
    <p:sldId id="271" r:id="rId21"/>
    <p:sldId id="276" r:id="rId22"/>
    <p:sldId id="282" r:id="rId23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09" autoAdjust="0"/>
    <p:restoredTop sz="94660"/>
  </p:normalViewPr>
  <p:slideViewPr>
    <p:cSldViewPr snapToGrid="0">
      <p:cViewPr varScale="1">
        <p:scale>
          <a:sx n="90" d="100"/>
          <a:sy n="90" d="100"/>
        </p:scale>
        <p:origin x="12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8C148F-8B59-43FF-B381-967121520C77}" type="datetimeFigureOut">
              <a:rPr lang="zh-CN" altLang="en-US" smtClean="0"/>
              <a:t>2024/4/17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4B6199-D4BE-46EB-8197-D69E1AA7C89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74489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3125252-057A-68E9-69D1-C394067C2C8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D2665D0A-9908-69C9-A295-092C9ABBC17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64489A5-462C-3E6D-1AE6-6866385856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E86568-FB2B-44DB-A899-B1BC90F26D1D}" type="datetime1">
              <a:rPr lang="zh-CN" altLang="en-US" smtClean="0"/>
              <a:t>2024/4/17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5C60D9C-4B47-FE61-D73B-D55305EA80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4519CBA-25CB-28D0-7C6B-3BA52BD51A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1D649-49AA-4A70-B531-16FD4B10555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859623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9D948E8-FD8E-6B8C-D92D-CA900E8084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A615B298-A0C4-C09B-04E0-184F1461ECA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1D75926-4C41-AA80-7998-EC28CF0907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5F51F-5B43-4B48-80FF-AE4263AED338}" type="datetime1">
              <a:rPr lang="zh-CN" altLang="en-US" smtClean="0"/>
              <a:t>2024/4/17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1C458F0-36F6-400C-2005-66CD033816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1AED62A-9035-FB72-C79B-3FDA29DCCA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1D649-49AA-4A70-B531-16FD4B10555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56982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480540C1-4BDA-F882-01E6-85F1B6F5D6B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08FC0236-E2E2-EF59-36DE-F23FD260D5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6B793BF-5E12-1AB3-A8C0-E01568F201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34DCC-3B38-4EB9-86BE-F7C5604EEA3D}" type="datetime1">
              <a:rPr lang="zh-CN" altLang="en-US" smtClean="0"/>
              <a:t>2024/4/17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423A361-FB0C-121C-B3FA-F7123AC660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78BC022-C642-A6F3-DED7-4F0EBBB23C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1D649-49AA-4A70-B531-16FD4B10555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21674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5626527-01AF-D00D-63E8-B64B4281D7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08455A6-3728-D43A-BBF2-3031FA7352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E352D30-8202-D5DA-AB36-A1236447E1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537C66-1C40-4F1F-A7E0-A36F15C997CF}" type="datetime1">
              <a:rPr lang="zh-CN" altLang="en-US" smtClean="0"/>
              <a:t>2024/4/17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1CB6E20-546F-E264-A4A2-EAEF3F8A43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95EB995-4BD0-0E9F-1360-287E56E17A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1D649-49AA-4A70-B531-16FD4B10555E}" type="slidenum">
              <a:rPr lang="zh-CN" altLang="en-US" smtClean="0"/>
              <a:t>‹#›</a:t>
            </a:fld>
            <a:endParaRPr lang="zh-CN" altLang="en-US"/>
          </a:p>
        </p:txBody>
      </p:sp>
      <p:cxnSp>
        <p:nvCxnSpPr>
          <p:cNvPr id="7" name="直接连接符 6">
            <a:extLst>
              <a:ext uri="{FF2B5EF4-FFF2-40B4-BE49-F238E27FC236}">
                <a16:creationId xmlns:a16="http://schemas.microsoft.com/office/drawing/2014/main" id="{09324C91-5734-365D-E8E6-7659AF037085}"/>
              </a:ext>
            </a:extLst>
          </p:cNvPr>
          <p:cNvCxnSpPr>
            <a:cxnSpLocks/>
          </p:cNvCxnSpPr>
          <p:nvPr userDrawn="1"/>
        </p:nvCxnSpPr>
        <p:spPr>
          <a:xfrm>
            <a:off x="911424" y="1319538"/>
            <a:ext cx="10543385" cy="0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2" descr="D:\陈郁\10.PPT和模板汇总\学校logo\logo-4(透明).png">
            <a:extLst>
              <a:ext uri="{FF2B5EF4-FFF2-40B4-BE49-F238E27FC236}">
                <a16:creationId xmlns:a16="http://schemas.microsoft.com/office/drawing/2014/main" id="{5972829B-9483-CEE7-0726-1BC0756F8F0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10916093" y="646640"/>
            <a:ext cx="611940" cy="609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383077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22C351D-0C74-7606-8F60-C8DF6A04A6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D36B277-7A31-8203-3931-B3B262C558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9BD4FC9-A881-6B98-7194-14A58E16EE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CADDB-5623-4E07-AC97-CEFC19A238F5}" type="datetime1">
              <a:rPr lang="zh-CN" altLang="en-US" smtClean="0"/>
              <a:t>2024/4/17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094555E-0643-CC27-CA78-5FFC1FD408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A80E444-6CBB-6C36-64AD-05DAC28DEB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1D649-49AA-4A70-B531-16FD4B10555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00531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3E917A1-C0CE-C54A-C5C4-B93169BD62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F848353-3684-4AE0-A08C-F8BE2C2C09E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CE1E537-73ED-8E26-9B00-ABE8160DAE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23EAB6D-A8BC-F58D-1EE8-1909DD9231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6DC6A-D0FC-4AD9-B020-30289ED8945F}" type="datetime1">
              <a:rPr lang="zh-CN" altLang="en-US" smtClean="0"/>
              <a:t>2024/4/17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1E7CB1D-6578-FD4F-EEB5-800DF4B61C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B63CA38-A37B-1BCB-D9E7-0037789B9A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1D649-49AA-4A70-B531-16FD4B10555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3793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8D439AD-C4BC-D200-FB2F-23EAB86FCE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0559A8A-8627-56B2-ABEA-361C5BFDA2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5D94A2D-1168-4C16-B6D0-392C5BC323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E3FEB452-8DEC-CEDD-5F78-55637FFB7F5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BD7F405A-3B48-D75B-212B-01954A92D49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1A005833-2292-6696-B365-22B1AB6612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861C0D-FC83-4F30-9669-A389D9955BAF}" type="datetime1">
              <a:rPr lang="zh-CN" altLang="en-US" smtClean="0"/>
              <a:t>2024/4/17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52B73EF7-5D75-24BD-616D-A392DE3AB1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521797F7-539F-8831-C6A0-8547B91DFE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1D649-49AA-4A70-B531-16FD4B10555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89503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14E9866-3FAE-60BB-222D-127151BACC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77BC3851-C248-DDE6-C9C6-30D146EC4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4E9BE-A3D4-4891-8EAC-107E130A1637}" type="datetime1">
              <a:rPr lang="zh-CN" altLang="en-US" smtClean="0"/>
              <a:t>2024/4/17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90F92EA7-8AF7-4C1D-9C27-013E46F097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9F448E58-AB71-0E90-A83A-AE7824FF19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1D649-49AA-4A70-B531-16FD4B10555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072766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8E16DD02-476D-8E95-B5A2-046C29A6A9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87BFF-835A-4A55-9A8F-2572B518EB22}" type="datetime1">
              <a:rPr lang="zh-CN" altLang="en-US" smtClean="0"/>
              <a:t>2024/4/17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843FBC44-CCAA-2AE7-08AE-97001DEA93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8ABEEA8-355E-9D8F-C649-1FAEE9996B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1D649-49AA-4A70-B531-16FD4B10555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16175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F926518-076A-05B8-70A8-4076198CEB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A42FB8C-4923-23F8-44E6-D50518B119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0879381-7BAE-CF0A-C048-BD702E8FFE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3BF2E13-A6FC-E22F-DE87-E25C67CDFC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E8715-4366-4D4D-8726-1D9F0127974F}" type="datetime1">
              <a:rPr lang="zh-CN" altLang="en-US" smtClean="0"/>
              <a:t>2024/4/17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D1501AA-A7CA-EF0A-9A64-737C074BA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E1B3CFD-26CA-AF11-ACF8-7DAFAE0590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1D649-49AA-4A70-B531-16FD4B10555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97840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5C22300-FE50-D5BD-99B2-BAC5604BA9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2649B620-00CB-54CB-1D82-5C998D8057D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6841866D-DA9B-099C-9836-C5FD7CD4CE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390224C-2623-D2EE-98A1-DA704B61EE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1841BD-4502-470F-AC48-47780FFEA511}" type="datetime1">
              <a:rPr lang="zh-CN" altLang="en-US" smtClean="0"/>
              <a:t>2024/4/17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F1C52EC-A85D-EA49-BF1D-2AC3A45D49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0560626-BEA8-2D3F-F574-2673393B46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1D649-49AA-4A70-B531-16FD4B10555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83324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758AF947-5D54-37DF-F047-458A243006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4F2AC35-C1E2-84D7-3A54-B29B0D42FD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9AE2C82-04F0-9CF7-FD27-17B36346C89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662726-1B63-4C7A-BF3B-9333205B2107}" type="datetime1">
              <a:rPr lang="zh-CN" altLang="en-US" smtClean="0"/>
              <a:t>2024/4/17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CBC8137-0B35-17BC-13DF-758638A32B3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4ADD3C5-1FDA-9E9C-81C0-1905782DF7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91D649-49AA-4A70-B531-16FD4B10555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52422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microsoft.com/office/2017/06/relationships/model3d" Target="../media/model3d1.glb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wmf"/><Relationship Id="rId2" Type="http://schemas.openxmlformats.org/officeDocument/2006/relationships/oleObject" Target="../embeddings/oleObject19.bin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1.emf"/><Relationship Id="rId7" Type="http://schemas.openxmlformats.org/officeDocument/2006/relationships/image" Target="../media/image55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emf"/><Relationship Id="rId5" Type="http://schemas.openxmlformats.org/officeDocument/2006/relationships/image" Target="../media/image60.emf"/><Relationship Id="rId4" Type="http://schemas.openxmlformats.org/officeDocument/2006/relationships/image" Target="../media/image5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4.png"/><Relationship Id="rId7" Type="http://schemas.openxmlformats.org/officeDocument/2006/relationships/image" Target="../media/image6.w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5.png"/><Relationship Id="rId10" Type="http://schemas.openxmlformats.org/officeDocument/2006/relationships/image" Target="../media/image9.png"/><Relationship Id="rId4" Type="http://schemas.microsoft.com/office/2017/06/relationships/model3d" Target="../media/model3d2.glb"/><Relationship Id="rId9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17/06/relationships/model3d" Target="../media/model3d2.glb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.bin"/><Relationship Id="rId13" Type="http://schemas.openxmlformats.org/officeDocument/2006/relationships/image" Target="../media/image17.wmf"/><Relationship Id="rId18" Type="http://schemas.openxmlformats.org/officeDocument/2006/relationships/image" Target="../media/image20.png"/><Relationship Id="rId3" Type="http://schemas.openxmlformats.org/officeDocument/2006/relationships/image" Target="../media/image12.wmf"/><Relationship Id="rId21" Type="http://schemas.openxmlformats.org/officeDocument/2006/relationships/image" Target="../media/image19.png"/><Relationship Id="rId7" Type="http://schemas.openxmlformats.org/officeDocument/2006/relationships/image" Target="../media/image14.wmf"/><Relationship Id="rId12" Type="http://schemas.openxmlformats.org/officeDocument/2006/relationships/oleObject" Target="../embeddings/oleObject7.bin"/><Relationship Id="rId2" Type="http://schemas.openxmlformats.org/officeDocument/2006/relationships/oleObject" Target="../embeddings/oleObject2.bin"/><Relationship Id="rId20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4.bin"/><Relationship Id="rId11" Type="http://schemas.openxmlformats.org/officeDocument/2006/relationships/image" Target="../media/image16.wmf"/><Relationship Id="rId5" Type="http://schemas.openxmlformats.org/officeDocument/2006/relationships/image" Target="../media/image13.wmf"/><Relationship Id="rId10" Type="http://schemas.openxmlformats.org/officeDocument/2006/relationships/oleObject" Target="../embeddings/oleObject6.bin"/><Relationship Id="rId19" Type="http://schemas.openxmlformats.org/officeDocument/2006/relationships/image" Target="../media/image21.png"/><Relationship Id="rId4" Type="http://schemas.openxmlformats.org/officeDocument/2006/relationships/oleObject" Target="../embeddings/oleObject3.bin"/><Relationship Id="rId9" Type="http://schemas.openxmlformats.org/officeDocument/2006/relationships/image" Target="../media/image15.w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3" Type="http://schemas.openxmlformats.org/officeDocument/2006/relationships/image" Target="../media/image20.wmf"/><Relationship Id="rId7" Type="http://schemas.openxmlformats.org/officeDocument/2006/relationships/image" Target="../media/image22.wmf"/><Relationship Id="rId2" Type="http://schemas.openxmlformats.org/officeDocument/2006/relationships/oleObject" Target="../embeddings/oleObject8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10.bin"/><Relationship Id="rId5" Type="http://schemas.openxmlformats.org/officeDocument/2006/relationships/image" Target="../media/image21.wmf"/><Relationship Id="rId4" Type="http://schemas.openxmlformats.org/officeDocument/2006/relationships/oleObject" Target="../embeddings/oleObject9.bin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4.bin"/><Relationship Id="rId13" Type="http://schemas.openxmlformats.org/officeDocument/2006/relationships/image" Target="../media/image25.png"/><Relationship Id="rId3" Type="http://schemas.openxmlformats.org/officeDocument/2006/relationships/image" Target="../media/image23.wmf"/><Relationship Id="rId7" Type="http://schemas.openxmlformats.org/officeDocument/2006/relationships/image" Target="../media/image25.wmf"/><Relationship Id="rId12" Type="http://schemas.openxmlformats.org/officeDocument/2006/relationships/image" Target="../media/image24.png"/><Relationship Id="rId2" Type="http://schemas.openxmlformats.org/officeDocument/2006/relationships/oleObject" Target="../embeddings/oleObject11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13.bin"/><Relationship Id="rId11" Type="http://schemas.openxmlformats.org/officeDocument/2006/relationships/image" Target="../media/image13.wmf"/><Relationship Id="rId5" Type="http://schemas.openxmlformats.org/officeDocument/2006/relationships/image" Target="../media/image24.wmf"/><Relationship Id="rId10" Type="http://schemas.openxmlformats.org/officeDocument/2006/relationships/oleObject" Target="../embeddings/oleObject3.bin"/><Relationship Id="rId4" Type="http://schemas.openxmlformats.org/officeDocument/2006/relationships/oleObject" Target="../embeddings/oleObject12.bin"/><Relationship Id="rId9" Type="http://schemas.openxmlformats.org/officeDocument/2006/relationships/image" Target="../media/image26.wmf"/><Relationship Id="rId1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wmf"/><Relationship Id="rId7" Type="http://schemas.openxmlformats.org/officeDocument/2006/relationships/image" Target="../media/image30.png"/><Relationship Id="rId2" Type="http://schemas.openxmlformats.org/officeDocument/2006/relationships/oleObject" Target="../embeddings/oleObject15.bin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wmf"/><Relationship Id="rId4" Type="http://schemas.openxmlformats.org/officeDocument/2006/relationships/oleObject" Target="../embeddings/oleObject16.bin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oleObject" Target="../embeddings/oleObject17.bin"/><Relationship Id="rId7" Type="http://schemas.openxmlformats.org/officeDocument/2006/relationships/image" Target="../media/image34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wmf"/><Relationship Id="rId5" Type="http://schemas.openxmlformats.org/officeDocument/2006/relationships/oleObject" Target="../embeddings/oleObject18.bin"/><Relationship Id="rId4" Type="http://schemas.openxmlformats.org/officeDocument/2006/relationships/image" Target="../media/image32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>
            <a:extLst>
              <a:ext uri="{FF2B5EF4-FFF2-40B4-BE49-F238E27FC236}">
                <a16:creationId xmlns:a16="http://schemas.microsoft.com/office/drawing/2014/main" id="{8B2FEEE3-432C-707D-7ACD-B60212A9A949}"/>
              </a:ext>
            </a:extLst>
          </p:cNvPr>
          <p:cNvSpPr/>
          <p:nvPr/>
        </p:nvSpPr>
        <p:spPr>
          <a:xfrm>
            <a:off x="0" y="0"/>
            <a:ext cx="12192000" cy="765544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84054B35-D264-73F6-1E30-AF6B23F181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71870" y="1122363"/>
            <a:ext cx="10412818" cy="2387600"/>
          </a:xfrm>
        </p:spPr>
        <p:txBody>
          <a:bodyPr>
            <a:normAutofit/>
          </a:bodyPr>
          <a:lstStyle/>
          <a:p>
            <a:pPr algn="r"/>
            <a:r>
              <a:rPr lang="en-US" altLang="zh-CN" sz="4800" b="1" dirty="0"/>
              <a:t>Camera Calibration Using a Single View of a Symmetric Object</a:t>
            </a:r>
            <a:endParaRPr lang="zh-CN" altLang="en-US" sz="4800" b="1" dirty="0"/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785C4968-02AB-13B9-FEC4-AE609E353EE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76893" y="4177215"/>
            <a:ext cx="9144000" cy="1655762"/>
          </a:xfrm>
        </p:spPr>
        <p:txBody>
          <a:bodyPr/>
          <a:lstStyle/>
          <a:p>
            <a:pPr algn="r"/>
            <a:r>
              <a:rPr lang="en-US" altLang="zh-CN" dirty="0"/>
              <a:t>Amy Hui Zhang</a:t>
            </a:r>
          </a:p>
          <a:p>
            <a:pPr algn="r"/>
            <a:r>
              <a:rPr lang="en-US" altLang="zh-CN" dirty="0"/>
              <a:t>amyzhang@uic.edu.hk</a:t>
            </a:r>
          </a:p>
          <a:p>
            <a:pPr algn="r"/>
            <a:r>
              <a:rPr lang="en-US" altLang="zh-CN" dirty="0"/>
              <a:t>BNU-HKBU United International College</a:t>
            </a: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4" name="3D 模型 3" descr="Doghouse">
                <a:extLst>
                  <a:ext uri="{FF2B5EF4-FFF2-40B4-BE49-F238E27FC236}">
                    <a16:creationId xmlns:a16="http://schemas.microsoft.com/office/drawing/2014/main" id="{32723178-EBE4-C8D7-D373-C80326910122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199703797"/>
                  </p:ext>
                </p:extLst>
              </p:nvPr>
            </p:nvGraphicFramePr>
            <p:xfrm>
              <a:off x="1119964" y="3463951"/>
              <a:ext cx="2378055" cy="2286001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2378055" cy="2286001"/>
                    </a:xfrm>
                    <a:prstGeom prst="rect">
                      <a:avLst/>
                    </a:prstGeom>
                  </am3d:spPr>
                  <am3d:camera>
                    <am3d:pos x="0" y="0" z="76611227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909090" d="1000000"/>
                    <am3d:preTrans dx="0" dy="0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401163" ay="1333328" az="152315"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2909921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4" name="3D 模型 3" descr="Doghouse">
                <a:extLst>
                  <a:ext uri="{FF2B5EF4-FFF2-40B4-BE49-F238E27FC236}">
                    <a16:creationId xmlns:a16="http://schemas.microsoft.com/office/drawing/2014/main" id="{32723178-EBE4-C8D7-D373-C8032691012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119964" y="3463951"/>
                <a:ext cx="2378055" cy="2286001"/>
              </a:xfrm>
              <a:prstGeom prst="rect">
                <a:avLst/>
              </a:prstGeom>
            </p:spPr>
          </p:pic>
        </mc:Fallback>
      </mc:AlternateContent>
      <p:pic>
        <p:nvPicPr>
          <p:cNvPr id="7" name="Picture 2" descr="D:\陈郁\10.PPT和模板汇总\学校logo\logo-4(透明).png">
            <a:extLst>
              <a:ext uri="{FF2B5EF4-FFF2-40B4-BE49-F238E27FC236}">
                <a16:creationId xmlns:a16="http://schemas.microsoft.com/office/drawing/2014/main" id="{B0EF57F8-50F1-F29C-DEF5-18B16DE1D7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45259" y="2020472"/>
            <a:ext cx="912435" cy="908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049996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82B3E84-8878-9B7B-8DFE-86D6F9F14B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Step 5: 3D structure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EE3E52F-33A3-4890-B522-B96532E50B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48422"/>
            <a:ext cx="10515600" cy="4351338"/>
          </a:xfrm>
        </p:spPr>
        <p:txBody>
          <a:bodyPr/>
          <a:lstStyle/>
          <a:p>
            <a:r>
              <a:rPr lang="en-US" altLang="zh-CN" dirty="0"/>
              <a:t>Recovery of 3D structure</a:t>
            </a:r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r>
              <a:rPr lang="en-US" altLang="zh-CN" dirty="0"/>
              <a:t>The rotation and translation do not change the structure</a:t>
            </a:r>
          </a:p>
          <a:p>
            <a:endParaRPr lang="zh-CN" altLang="en-US" dirty="0"/>
          </a:p>
        </p:txBody>
      </p:sp>
      <p:graphicFrame>
        <p:nvGraphicFramePr>
          <p:cNvPr id="10" name="对象 9">
            <a:extLst>
              <a:ext uri="{FF2B5EF4-FFF2-40B4-BE49-F238E27FC236}">
                <a16:creationId xmlns:a16="http://schemas.microsoft.com/office/drawing/2014/main" id="{6925420E-81C3-0B62-A646-DFA823E1139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77866185"/>
              </p:ext>
            </p:extLst>
          </p:nvPr>
        </p:nvGraphicFramePr>
        <p:xfrm>
          <a:off x="2228851" y="2363910"/>
          <a:ext cx="4688857" cy="11048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2" imgW="3206880" imgH="755640" progId="PBrush">
                  <p:embed/>
                </p:oleObj>
              </mc:Choice>
              <mc:Fallback>
                <p:oleObj name="Bitmap Image" r:id="rId2" imgW="3206880" imgH="755640" progId="PBrush">
                  <p:embed/>
                  <p:pic>
                    <p:nvPicPr>
                      <p:cNvPr id="10" name="对象 9">
                        <a:extLst>
                          <a:ext uri="{FF2B5EF4-FFF2-40B4-BE49-F238E27FC236}">
                            <a16:creationId xmlns:a16="http://schemas.microsoft.com/office/drawing/2014/main" id="{6925420E-81C3-0B62-A646-DFA823E1139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228851" y="2363910"/>
                        <a:ext cx="4688857" cy="110489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1" name="组合 10">
            <a:extLst>
              <a:ext uri="{FF2B5EF4-FFF2-40B4-BE49-F238E27FC236}">
                <a16:creationId xmlns:a16="http://schemas.microsoft.com/office/drawing/2014/main" id="{432553B1-5D05-0A79-77D1-B93C068CEE3F}"/>
              </a:ext>
            </a:extLst>
          </p:cNvPr>
          <p:cNvGrpSpPr/>
          <p:nvPr/>
        </p:nvGrpSpPr>
        <p:grpSpPr>
          <a:xfrm>
            <a:off x="2228851" y="2773483"/>
            <a:ext cx="1961357" cy="381000"/>
            <a:chOff x="2314290" y="4572794"/>
            <a:chExt cx="2536318" cy="381000"/>
          </a:xfrm>
        </p:grpSpPr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63BF2798-1A2D-AC3E-16DF-FECC09666595}"/>
                </a:ext>
              </a:extLst>
            </p:cNvPr>
            <p:cNvSpPr/>
            <p:nvPr/>
          </p:nvSpPr>
          <p:spPr>
            <a:xfrm>
              <a:off x="3790963" y="4572794"/>
              <a:ext cx="1059645" cy="381000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13" name="连接符: 肘形 12">
              <a:extLst>
                <a:ext uri="{FF2B5EF4-FFF2-40B4-BE49-F238E27FC236}">
                  <a16:creationId xmlns:a16="http://schemas.microsoft.com/office/drawing/2014/main" id="{E9FCE3FE-5182-3487-0CFA-6F8ABE714C47}"/>
                </a:ext>
              </a:extLst>
            </p:cNvPr>
            <p:cNvCxnSpPr>
              <a:cxnSpLocks/>
              <a:stCxn id="12" idx="2"/>
              <a:endCxn id="10" idx="1"/>
            </p:cNvCxnSpPr>
            <p:nvPr/>
          </p:nvCxnSpPr>
          <p:spPr>
            <a:xfrm rot="5400000" flipH="1">
              <a:off x="3202020" y="3835028"/>
              <a:ext cx="231036" cy="2006496"/>
            </a:xfrm>
            <a:prstGeom prst="bentConnector4">
              <a:avLst>
                <a:gd name="adj1" fmla="val -238064"/>
                <a:gd name="adj2" fmla="val 114733"/>
              </a:avLst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3D5AFF4-6BBA-C525-9B23-18E46217F8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1D649-49AA-4A70-B531-16FD4B10555E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1812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8E9DAF4-946D-E518-AB42-A1073A3CE0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Step 6: Camera calibration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D796C8F-4DC7-AFEA-AEF1-D710B889DC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84624"/>
            <a:ext cx="7586663" cy="4351338"/>
          </a:xfrm>
        </p:spPr>
        <p:txBody>
          <a:bodyPr>
            <a:normAutofit lnSpcReduction="10000"/>
          </a:bodyPr>
          <a:lstStyle/>
          <a:p>
            <a:r>
              <a:rPr lang="en-US" altLang="zh-CN" dirty="0"/>
              <a:t>Assume the distance ratios between reconstructed and original object points remain unchanged</a:t>
            </a:r>
          </a:p>
          <a:p>
            <a:r>
              <a:rPr lang="en-US" altLang="zh-CN" dirty="0"/>
              <a:t>Given candidate camera intrinsic parameters [100</a:t>
            </a:r>
            <a:r>
              <a:rPr lang="zh-CN" altLang="en-US" dirty="0"/>
              <a:t>：</a:t>
            </a:r>
            <a:r>
              <a:rPr lang="en-US" altLang="zh-CN" dirty="0"/>
              <a:t>100</a:t>
            </a:r>
            <a:r>
              <a:rPr lang="zh-CN" altLang="en-US" dirty="0"/>
              <a:t>：</a:t>
            </a:r>
            <a:r>
              <a:rPr lang="en-US" altLang="zh-CN" dirty="0"/>
              <a:t>5000], the cost function is</a:t>
            </a:r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r>
              <a:rPr lang="en-US" altLang="zh-CN" dirty="0"/>
              <a:t>1, 2, 4 known ratios have been known in order to recover 1, 2, 4 intrinsic parameters.</a:t>
            </a:r>
            <a:endParaRPr lang="zh-CN" altLang="en-US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65D2480F-E233-6E8E-47A7-CA77726293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3026" y="3590168"/>
            <a:ext cx="5657011" cy="1122363"/>
          </a:xfrm>
          <a:prstGeom prst="rect">
            <a:avLst/>
          </a:prstGeom>
        </p:spPr>
      </p:pic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B8ACF0C-C06B-2E42-835B-3BE3F92D16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1D649-49AA-4A70-B531-16FD4B10555E}" type="slidenum">
              <a:rPr lang="zh-CN" altLang="en-US" smtClean="0"/>
              <a:t>11</a:t>
            </a:fld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AA402F7E-AE6E-1D0A-8D7F-9719BBD506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39588" y="1953995"/>
            <a:ext cx="3877751" cy="2983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3096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C4E4D703-F8D0-1977-78AF-C32AD932BE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83301" y="1569169"/>
            <a:ext cx="3870499" cy="3096399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07E1DABD-3F0B-EC89-3C1C-F53AE719F0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1</a:t>
            </a:r>
            <a:r>
              <a:rPr lang="en-US" altLang="zh-CN" baseline="30000" dirty="0"/>
              <a:t>st</a:t>
            </a:r>
            <a:r>
              <a:rPr lang="en-US" altLang="zh-CN" dirty="0"/>
              <a:t> synthetic experiment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5D85ABC-308B-BADA-EFFD-5968EA814D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690687"/>
            <a:ext cx="6395587" cy="4802187"/>
          </a:xfrm>
        </p:spPr>
        <p:txBody>
          <a:bodyPr>
            <a:normAutofit fontScale="92500" lnSpcReduction="10000"/>
          </a:bodyPr>
          <a:lstStyle/>
          <a:p>
            <a:r>
              <a:rPr lang="en-US" altLang="zh-CN" dirty="0"/>
              <a:t>A cube with 11 symmetric points</a:t>
            </a:r>
          </a:p>
          <a:p>
            <a:r>
              <a:rPr lang="en-US" altLang="zh-CN" dirty="0"/>
              <a:t>Ground-truth</a:t>
            </a:r>
          </a:p>
          <a:p>
            <a:pPr lvl="1"/>
            <a:r>
              <a:rPr lang="en-US" altLang="zh-CN" dirty="0"/>
              <a:t>f: 855.0</a:t>
            </a:r>
          </a:p>
          <a:p>
            <a:pPr lvl="1"/>
            <a:r>
              <a:rPr lang="en-US" altLang="zh-CN" dirty="0"/>
              <a:t>Aspect ratio = 1.0</a:t>
            </a:r>
          </a:p>
          <a:p>
            <a:pPr lvl="1"/>
            <a:r>
              <a:rPr lang="en-US" altLang="zh-CN" dirty="0"/>
              <a:t>Principal point is at the image center</a:t>
            </a:r>
          </a:p>
          <a:p>
            <a:pPr lvl="1"/>
            <a:r>
              <a:rPr lang="en-US" altLang="zh-CN" dirty="0"/>
              <a:t>Ration angles about z, y axes: 25, 20</a:t>
            </a:r>
          </a:p>
          <a:p>
            <a:pPr lvl="1"/>
            <a:endParaRPr lang="en-US" altLang="zh-CN" dirty="0"/>
          </a:p>
          <a:p>
            <a:r>
              <a:rPr lang="en-US" altLang="zh-CN" dirty="0"/>
              <a:t>Given 1 ratio, obtain 1 unknown: the focal length f</a:t>
            </a:r>
          </a:p>
          <a:p>
            <a:pPr lvl="1"/>
            <a:r>
              <a:rPr lang="en-US" altLang="zh-CN" dirty="0"/>
              <a:t>Noise level: [0.0: 0.1: 3.0]</a:t>
            </a:r>
            <a:endParaRPr lang="zh-CN" altLang="en-US" dirty="0"/>
          </a:p>
          <a:p>
            <a:pPr lvl="1"/>
            <a:r>
              <a:rPr lang="en-US" altLang="zh-CN" dirty="0"/>
              <a:t>100 independent experiments for each noise level</a:t>
            </a:r>
          </a:p>
          <a:p>
            <a:pPr lvl="1"/>
            <a:r>
              <a:rPr lang="en-US" altLang="zh-CN" dirty="0"/>
              <a:t>Candidate f: [100: 100: 2000]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8E80CC1-E0E5-BBB7-5B08-A4C4BCDE4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1D649-49AA-4A70-B531-16FD4B10555E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055803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7E1DABD-3F0B-EC89-3C1C-F53AE719F0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1</a:t>
            </a:r>
            <a:r>
              <a:rPr lang="en-US" altLang="zh-CN" baseline="30000" dirty="0"/>
              <a:t>st</a:t>
            </a:r>
            <a:r>
              <a:rPr lang="en-US" altLang="zh-CN" dirty="0"/>
              <a:t> synthetic experiment</a:t>
            </a: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8E80CC1-E0E5-BBB7-5B08-A4C4BCDE4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1D649-49AA-4A70-B531-16FD4B10555E}" type="slidenum">
              <a:rPr lang="zh-CN" altLang="en-US" smtClean="0"/>
              <a:t>13</a:t>
            </a:fld>
            <a:endParaRPr lang="zh-CN" altLang="en-US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95E9C883-9FD7-C521-ACD0-FB361EA332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5373" y="1921524"/>
            <a:ext cx="2958288" cy="236663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045719D2-3E54-A4E3-ECB6-126BC890A5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5373" y="4346625"/>
            <a:ext cx="3087652" cy="2470122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A65DF78C-90F7-BAE9-0F82-EE7B3C798D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18114" y="1376364"/>
            <a:ext cx="3202171" cy="256173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7E5C912F-5C85-FD29-7A6C-2FC2B7682F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63978" y="3995359"/>
            <a:ext cx="3087652" cy="2470122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CCE9CED0-EEAC-8178-6C6C-9096BCB7E30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23865" y="1421830"/>
            <a:ext cx="3202171" cy="2561737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165F2C98-A062-37E3-F9D8-BB1756083AF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92520" y="4053071"/>
            <a:ext cx="3264860" cy="2611888"/>
          </a:xfrm>
          <a:prstGeom prst="rect">
            <a:avLst/>
          </a:prstGeom>
        </p:spPr>
      </p:pic>
      <p:sp>
        <p:nvSpPr>
          <p:cNvPr id="22" name="文本框 21">
            <a:extLst>
              <a:ext uri="{FF2B5EF4-FFF2-40B4-BE49-F238E27FC236}">
                <a16:creationId xmlns:a16="http://schemas.microsoft.com/office/drawing/2014/main" id="{A8DD3F52-3F9D-2136-8FB9-7F2C548649A0}"/>
              </a:ext>
            </a:extLst>
          </p:cNvPr>
          <p:cNvSpPr txBox="1"/>
          <p:nvPr/>
        </p:nvSpPr>
        <p:spPr>
          <a:xfrm>
            <a:off x="1165373" y="1346575"/>
            <a:ext cx="32307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Under a noise level 1.0, choose residual .less than 10</a:t>
            </a:r>
            <a:r>
              <a:rPr lang="en-US" altLang="zh-CN" baseline="30000" dirty="0"/>
              <a:t>-7</a:t>
            </a:r>
            <a:endParaRPr lang="zh-CN" altLang="en-US" baseline="30000" dirty="0"/>
          </a:p>
        </p:txBody>
      </p:sp>
      <p:cxnSp>
        <p:nvCxnSpPr>
          <p:cNvPr id="24" name="直接连接符 23">
            <a:extLst>
              <a:ext uri="{FF2B5EF4-FFF2-40B4-BE49-F238E27FC236}">
                <a16:creationId xmlns:a16="http://schemas.microsoft.com/office/drawing/2014/main" id="{C5CE9D64-E9BD-28C6-1AFD-B60FDD1E1467}"/>
              </a:ext>
            </a:extLst>
          </p:cNvPr>
          <p:cNvCxnSpPr/>
          <p:nvPr/>
        </p:nvCxnSpPr>
        <p:spPr>
          <a:xfrm>
            <a:off x="4614534" y="1421830"/>
            <a:ext cx="31344" cy="524312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899951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7E1DABD-3F0B-EC89-3C1C-F53AE719F0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1</a:t>
            </a:r>
            <a:r>
              <a:rPr lang="en-US" altLang="zh-CN" baseline="30000" dirty="0"/>
              <a:t>st</a:t>
            </a:r>
            <a:r>
              <a:rPr lang="en-US" altLang="zh-CN" dirty="0"/>
              <a:t> synthetic experiment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5D85ABC-308B-BADA-EFFD-5968EA814D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351338"/>
          </a:xfrm>
        </p:spPr>
        <p:txBody>
          <a:bodyPr/>
          <a:lstStyle/>
          <a:p>
            <a:r>
              <a:rPr lang="en-US" altLang="zh-CN" dirty="0"/>
              <a:t>Under a noise level 1.0 pixel, we chose medium at the best estimate</a:t>
            </a:r>
          </a:p>
          <a:p>
            <a:pPr lvl="1"/>
            <a:r>
              <a:rPr lang="en-US" altLang="zh-CN" dirty="0"/>
              <a:t>f = 851.39 (0.42%)</a:t>
            </a:r>
          </a:p>
          <a:p>
            <a:pPr lvl="1"/>
            <a:r>
              <a:rPr lang="en-US" altLang="zh-CN" dirty="0"/>
              <a:t>Rotation angles</a:t>
            </a:r>
          </a:p>
          <a:p>
            <a:pPr lvl="1"/>
            <a:r>
              <a:rPr lang="en-US" altLang="zh-CN" dirty="0"/>
              <a:t>3D distance ratio</a:t>
            </a:r>
          </a:p>
          <a:p>
            <a:pPr lvl="1"/>
            <a:endParaRPr lang="zh-CN" altLang="en-US" dirty="0"/>
          </a:p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8E80CC1-E0E5-BBB7-5B08-A4C4BCDE4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1D649-49AA-4A70-B531-16FD4B10555E}" type="slidenum">
              <a:rPr lang="zh-CN" altLang="en-US" smtClean="0"/>
              <a:t>14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E52043A8-44F9-1D30-4639-D96EE0B87C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4706" y="3771552"/>
            <a:ext cx="7402341" cy="1320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45342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FC34D83-B328-F144-5C05-7B3AE93F3A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2</a:t>
            </a:r>
            <a:r>
              <a:rPr lang="en-US" altLang="zh-CN" baseline="30000" dirty="0"/>
              <a:t>nd</a:t>
            </a:r>
            <a:r>
              <a:rPr lang="en-US" altLang="zh-CN" dirty="0"/>
              <a:t> synthetic experiment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D35FC35-D333-A376-AA9F-11C4907938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38178"/>
            <a:ext cx="5676014" cy="4638786"/>
          </a:xfrm>
        </p:spPr>
        <p:txBody>
          <a:bodyPr/>
          <a:lstStyle/>
          <a:p>
            <a:r>
              <a:rPr lang="en-US" altLang="zh-CN" dirty="0"/>
              <a:t>Ground-truth</a:t>
            </a:r>
          </a:p>
          <a:p>
            <a:pPr lvl="1"/>
            <a:r>
              <a:rPr lang="en-US" altLang="zh-CN" dirty="0"/>
              <a:t>f: 855.0</a:t>
            </a:r>
          </a:p>
          <a:p>
            <a:pPr lvl="1"/>
            <a:r>
              <a:rPr lang="en-US" altLang="zh-CN" b="1" dirty="0"/>
              <a:t>Aspect ratio = 1.05</a:t>
            </a:r>
          </a:p>
          <a:p>
            <a:pPr lvl="1"/>
            <a:r>
              <a:rPr lang="en-US" altLang="zh-CN" dirty="0"/>
              <a:t>Principal point is at the image center</a:t>
            </a:r>
          </a:p>
          <a:p>
            <a:r>
              <a:rPr lang="en-US" altLang="zh-CN" dirty="0"/>
              <a:t>Given </a:t>
            </a:r>
            <a:r>
              <a:rPr lang="en-US" altLang="zh-CN" b="1" dirty="0"/>
              <a:t>2 ratios</a:t>
            </a:r>
            <a:r>
              <a:rPr lang="en-US" altLang="zh-CN" dirty="0"/>
              <a:t>, obtain </a:t>
            </a:r>
            <a:r>
              <a:rPr lang="en-US" altLang="zh-CN" b="1" dirty="0"/>
              <a:t>2 unknown</a:t>
            </a:r>
            <a:r>
              <a:rPr lang="en-US" altLang="zh-CN" dirty="0"/>
              <a:t>: </a:t>
            </a:r>
          </a:p>
          <a:p>
            <a:pPr lvl="1"/>
            <a:r>
              <a:rPr lang="en-US" altLang="zh-CN" dirty="0"/>
              <a:t>Focal length, aspect ratio</a:t>
            </a:r>
          </a:p>
          <a:p>
            <a:pPr lvl="1"/>
            <a:r>
              <a:rPr lang="en-US" altLang="zh-CN" dirty="0"/>
              <a:t>Candidate f: [100: 100</a:t>
            </a:r>
            <a:r>
              <a:rPr lang="zh-CN" altLang="en-US" dirty="0"/>
              <a:t>：</a:t>
            </a:r>
            <a:r>
              <a:rPr lang="en-US" altLang="zh-CN" dirty="0"/>
              <a:t>2000]</a:t>
            </a:r>
          </a:p>
          <a:p>
            <a:pPr lvl="1"/>
            <a:r>
              <a:rPr lang="en-US" altLang="zh-CN" dirty="0"/>
              <a:t>Noise level 1.0</a:t>
            </a:r>
          </a:p>
          <a:p>
            <a:pPr lvl="1"/>
            <a:r>
              <a:rPr lang="en-US" altLang="zh-CN" b="1" dirty="0"/>
              <a:t>Remove ambiguity</a:t>
            </a:r>
          </a:p>
          <a:p>
            <a:pPr lvl="2"/>
            <a:r>
              <a:rPr lang="en-US" altLang="zh-CN" sz="2400" dirty="0"/>
              <a:t>With the aspect ratio is about  1.0</a:t>
            </a:r>
            <a:endParaRPr lang="zh-CN" altLang="en-US" sz="2400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77BE39A-680E-121A-D36A-5C2FC096FB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1D649-49AA-4A70-B531-16FD4B10555E}" type="slidenum">
              <a:rPr lang="zh-CN" altLang="en-US" smtClean="0"/>
              <a:t>15</a:t>
            </a:fld>
            <a:endParaRPr lang="zh-CN" altLang="en-US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810498F5-5804-4486-F200-F4E2EEB6CA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48870" y="1453073"/>
            <a:ext cx="2929491" cy="2343593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16F7AFE9-C1A8-19B8-8635-CEDB7F313B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0808" y="4161791"/>
            <a:ext cx="2743199" cy="219455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C9236AFE-BD2B-F8C4-68E8-6F0BF63C2E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14736" y="4088993"/>
            <a:ext cx="3062399" cy="2449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4967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FC34D83-B328-F144-5C05-7B3AE93F3A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2</a:t>
            </a:r>
            <a:r>
              <a:rPr lang="en-US" altLang="zh-CN" baseline="30000" dirty="0"/>
              <a:t>nd</a:t>
            </a:r>
            <a:r>
              <a:rPr lang="en-US" altLang="zh-CN" dirty="0"/>
              <a:t> synthetic experiment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D35FC35-D333-A376-AA9F-11C4907938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09823"/>
            <a:ext cx="10515600" cy="466714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77BE39A-680E-121A-D36A-5C2FC096FB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66107" y="7747090"/>
            <a:ext cx="1332870" cy="45719"/>
          </a:xfrm>
        </p:spPr>
        <p:txBody>
          <a:bodyPr/>
          <a:lstStyle/>
          <a:p>
            <a:fld id="{B991D649-49AA-4A70-B531-16FD4B10555E}" type="slidenum">
              <a:rPr lang="zh-CN" altLang="en-US" smtClean="0"/>
              <a:t>16</a:t>
            </a:fld>
            <a:endParaRPr lang="zh-CN" altLang="en-US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B5894F67-1B51-32DA-7B74-B5D5CBEAB0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330436"/>
            <a:ext cx="2945241" cy="2356193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44938A4-BF96-35F7-E69D-0E7C1EF284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023" y="3938620"/>
            <a:ext cx="3035594" cy="241773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16874692-2929-C80E-9DBB-4C3D26AEF9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35935" y="1330436"/>
            <a:ext cx="3035996" cy="2428797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4CFE9DAB-3C2F-B0FE-774D-9004674DDE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76771" y="3938620"/>
            <a:ext cx="3295160" cy="2636128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15B9E6CC-F26C-9ABE-60DD-F0AA150CC34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71931" y="1339795"/>
            <a:ext cx="3024298" cy="2419438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A49D5ADA-67EF-EE1E-02AF-5241E75D566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39151" y="4525513"/>
            <a:ext cx="3793391" cy="703383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BFCD89B3-09DD-F435-B27D-3B0EEF6B3F7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08800" y="5329360"/>
            <a:ext cx="4938788" cy="823903"/>
          </a:xfrm>
          <a:prstGeom prst="rect">
            <a:avLst/>
          </a:prstGeom>
        </p:spPr>
      </p:pic>
      <p:sp>
        <p:nvSpPr>
          <p:cNvPr id="27" name="文本框 26">
            <a:extLst>
              <a:ext uri="{FF2B5EF4-FFF2-40B4-BE49-F238E27FC236}">
                <a16:creationId xmlns:a16="http://schemas.microsoft.com/office/drawing/2014/main" id="{9582A189-A160-36D1-1F53-62B43594B894}"/>
              </a:ext>
            </a:extLst>
          </p:cNvPr>
          <p:cNvSpPr txBox="1"/>
          <p:nvPr/>
        </p:nvSpPr>
        <p:spPr>
          <a:xfrm>
            <a:off x="6971931" y="4081636"/>
            <a:ext cx="24272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Under a noise level 1.0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2980477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53B0996-6102-1BF2-5270-C230FE7A61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3</a:t>
            </a:r>
            <a:r>
              <a:rPr lang="en-US" altLang="zh-CN" baseline="30000" dirty="0"/>
              <a:t>rd</a:t>
            </a:r>
            <a:r>
              <a:rPr lang="en-US" altLang="zh-CN" dirty="0"/>
              <a:t> synthetic experiment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85A6F47F-1E17-E73C-4AEE-199B9E941BE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339702"/>
                <a:ext cx="10515600" cy="4837262"/>
              </a:xfrm>
            </p:spPr>
            <p:txBody>
              <a:bodyPr/>
              <a:lstStyle/>
              <a:p>
                <a:r>
                  <a:rPr lang="en-US" altLang="zh-CN" dirty="0"/>
                  <a:t>GT offset of principal points: (5, -5) pixels</a:t>
                </a:r>
              </a:p>
              <a:p>
                <a:r>
                  <a:rPr lang="en-US" altLang="zh-CN" dirty="0"/>
                  <a:t>Given 4 ratios, obtain 4 unknown: f, </a:t>
                </a:r>
                <a14:m>
                  <m:oMath xmlns:m="http://schemas.openxmlformats.org/officeDocument/2006/math">
                    <m:r>
                      <a:rPr lang="zh-CN" altLang="en-US" i="1" dirty="0" smtClean="0"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en-US" altLang="zh-CN" dirty="0"/>
                  <a:t>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altLang="zh-CN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Δ</m:t>
                    </m:r>
                    <m:sSub>
                      <m:sSubPr>
                        <m:ctrlPr>
                          <a:rPr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altLang="zh-CN" dirty="0"/>
                  <a:t>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altLang="zh-CN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Δ</m:t>
                    </m:r>
                    <m:sSub>
                      <m:sSubPr>
                        <m:ctrlPr>
                          <a:rPr lang="en-US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altLang="zh-CN" dirty="0"/>
                  <a:t>.</a:t>
                </a:r>
              </a:p>
              <a:p>
                <a:pPr lvl="1"/>
                <a:r>
                  <a:rPr lang="en-US" altLang="zh-CN" dirty="0"/>
                  <a:t>Add </a:t>
                </a:r>
                <a:r>
                  <a:rPr lang="en-US" altLang="zh-CN" b="1" dirty="0"/>
                  <a:t>min (</a:t>
                </a:r>
                <a14:m>
                  <m:oMath xmlns:m="http://schemas.openxmlformats.org/officeDocument/2006/math">
                    <m:r>
                      <a:rPr lang="en-US" altLang="zh-CN" b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|</m:t>
                    </m:r>
                    <m:r>
                      <a:rPr lang="el-GR" altLang="zh-CN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𝜟</m:t>
                    </m:r>
                    <m:sSub>
                      <m:sSubPr>
                        <m:ctrlPr>
                          <a:rPr lang="en-US" altLang="zh-CN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𝒖</m:t>
                        </m:r>
                      </m:e>
                      <m:sub>
                        <m:r>
                          <a:rPr lang="en-US" altLang="zh-CN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𝟎</m:t>
                        </m:r>
                      </m:sub>
                    </m:sSub>
                    <m:r>
                      <a:rPr lang="en-US" altLang="zh-CN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|</m:t>
                    </m:r>
                    <m:r>
                      <a:rPr lang="en-US" altLang="zh-CN" b="1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</m:oMath>
                </a14:m>
                <a:r>
                  <a:rPr lang="en-US" altLang="zh-CN" b="1" dirty="0"/>
                  <a:t> |</a:t>
                </a:r>
                <a14:m>
                  <m:oMath xmlns:m="http://schemas.openxmlformats.org/officeDocument/2006/math">
                    <m:r>
                      <a:rPr lang="el-GR" altLang="zh-CN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𝜟</m:t>
                    </m:r>
                    <m:sSub>
                      <m:sSubPr>
                        <m:ctrlPr>
                          <a:rPr lang="en-US" altLang="zh-CN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𝒗</m:t>
                        </m:r>
                      </m:e>
                      <m:sub>
                        <m:r>
                          <a:rPr lang="en-US" altLang="zh-CN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𝟎</m:t>
                        </m:r>
                      </m:sub>
                    </m:sSub>
                    <m:r>
                      <a:rPr lang="en-US" altLang="zh-CN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|</m:t>
                    </m:r>
                  </m:oMath>
                </a14:m>
                <a:r>
                  <a:rPr lang="en-US" altLang="zh-CN" b="1" dirty="0"/>
                  <a:t>) </a:t>
                </a:r>
                <a:r>
                  <a:rPr lang="en-US" altLang="zh-CN" dirty="0"/>
                  <a:t>to cost function</a:t>
                </a:r>
              </a:p>
              <a:p>
                <a:pPr lvl="1"/>
                <a:r>
                  <a:rPr lang="en-US" altLang="zh-CN" dirty="0"/>
                  <a:t>Under a noise level 1.0</a:t>
                </a:r>
                <a:endParaRPr lang="zh-CN" altLang="en-US" dirty="0"/>
              </a:p>
              <a:p>
                <a:pPr lvl="1"/>
                <a:endParaRPr lang="en-US" altLang="zh-CN" dirty="0"/>
              </a:p>
              <a:p>
                <a:endParaRPr lang="en-US" altLang="zh-CN" dirty="0"/>
              </a:p>
              <a:p>
                <a:endParaRPr lang="zh-CN" altLang="en-US" dirty="0"/>
              </a:p>
            </p:txBody>
          </p:sp>
        </mc:Choice>
        <mc:Fallback xmlns="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85A6F47F-1E17-E73C-4AEE-199B9E941BE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339702"/>
                <a:ext cx="10515600" cy="4837262"/>
              </a:xfrm>
              <a:blipFill>
                <a:blip r:embed="rId2"/>
                <a:stretch>
                  <a:fillRect l="-1043" t="-239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B60D594-2A8E-254D-759A-EBA34BDA0B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1D649-49AA-4A70-B531-16FD4B10555E}" type="slidenum">
              <a:rPr lang="zh-CN" altLang="en-US" smtClean="0"/>
              <a:t>17</a:t>
            </a:fld>
            <a:endParaRPr lang="zh-CN" altLang="en-US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DA9D77C3-9837-B430-00C3-FF847ED140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439" y="3269473"/>
            <a:ext cx="2753954" cy="223035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58228467-5C9A-4A22-F0A0-EF65905BDE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25393" y="3269473"/>
            <a:ext cx="2950921" cy="239863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2303E3A8-A0E1-A1F5-2B36-11CD957029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50692" y="3303379"/>
            <a:ext cx="2865268" cy="2321494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7B37C072-B0B4-B41E-B4A7-6617DADC02C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15960" y="3313837"/>
            <a:ext cx="2865267" cy="2311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9584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53B0996-6102-1BF2-5270-C230FE7A61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3</a:t>
            </a:r>
            <a:r>
              <a:rPr lang="en-US" altLang="zh-CN" baseline="30000" dirty="0"/>
              <a:t>rd</a:t>
            </a:r>
            <a:r>
              <a:rPr lang="en-US" altLang="zh-CN" dirty="0"/>
              <a:t> synthetic experiment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5A6F47F-1E17-E73C-4AEE-199B9E941B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39702"/>
            <a:ext cx="10515600" cy="4837262"/>
          </a:xfrm>
        </p:spPr>
        <p:txBody>
          <a:bodyPr/>
          <a:lstStyle/>
          <a:p>
            <a:endParaRPr lang="en-US" altLang="zh-CN" dirty="0"/>
          </a:p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B60D594-2A8E-254D-759A-EBA34BDA0B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1D649-49AA-4A70-B531-16FD4B10555E}" type="slidenum">
              <a:rPr lang="zh-CN" altLang="en-US" smtClean="0"/>
              <a:t>18</a:t>
            </a:fld>
            <a:endParaRPr lang="zh-CN" altLang="en-US"/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105AAC14-C45C-988E-2599-57BBF35F6E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8304" y="1448027"/>
            <a:ext cx="3201307" cy="2561046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C6CC45A8-8134-4171-1903-B21C717A22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460" y="3936138"/>
            <a:ext cx="3253467" cy="2602774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5A1B323D-E9BF-1D9D-98BF-A893F87449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25433" y="1532890"/>
            <a:ext cx="3201307" cy="2561046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A8EBCB51-63E7-6821-1AD2-8BCCC33A6D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75777" y="4093936"/>
            <a:ext cx="3253469" cy="2602775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C3F51537-5584-CE58-5459-9AD1186D6CB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13372" y="1532890"/>
            <a:ext cx="3253469" cy="2602775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534CFD68-17DD-22AE-F73B-5361443C5F3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79590" y="4160429"/>
            <a:ext cx="3201307" cy="2561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94743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951B46E-B0D4-1230-5269-DAA5DF8921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3</a:t>
            </a:r>
            <a:r>
              <a:rPr lang="en-US" altLang="zh-CN" baseline="30000" dirty="0"/>
              <a:t>rd</a:t>
            </a:r>
            <a:r>
              <a:rPr lang="en-US" altLang="zh-CN" dirty="0"/>
              <a:t> synthetic experiment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9BF945C-2D36-6E7D-7162-2A7F4741C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r>
              <a:rPr lang="en-US" altLang="zh-CN" dirty="0"/>
              <a:t>The estimation of the principal point is acceptable but worse than others</a:t>
            </a:r>
          </a:p>
          <a:p>
            <a:pPr lvl="1"/>
            <a:r>
              <a:rPr lang="en-US" altLang="zh-CN" dirty="0"/>
              <a:t>Involve more distance ratios</a:t>
            </a: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FB26D0A-1453-9B62-D8CE-9E22B17A4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1D649-49AA-4A70-B531-16FD4B10555E}" type="slidenum">
              <a:rPr lang="zh-CN" altLang="en-US" smtClean="0"/>
              <a:t>19</a:t>
            </a:fld>
            <a:endParaRPr lang="zh-CN" altLang="en-US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5002E88B-74C1-5D75-85D3-1D28D5DA1B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8541" y="2017509"/>
            <a:ext cx="5054915" cy="1172937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1A4E1EAC-67CB-612B-E299-33E33EA48E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8540" y="3488885"/>
            <a:ext cx="5054916" cy="842486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CCAB5A54-B5BF-C696-5658-832E3E41222C}"/>
              </a:ext>
            </a:extLst>
          </p:cNvPr>
          <p:cNvSpPr txBox="1"/>
          <p:nvPr/>
        </p:nvSpPr>
        <p:spPr>
          <a:xfrm>
            <a:off x="5236280" y="1616806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/>
              <a:t>Under a noise level 1.0</a:t>
            </a:r>
            <a:endParaRPr lang="zh-CN" altLang="en-US" dirty="0"/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0E5CF90A-6997-9202-32BB-B27F989657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7955" y="1825625"/>
            <a:ext cx="3481160" cy="2784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630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amera Calibration Using a Circle Grid | Longer Vision Technology">
            <a:extLst>
              <a:ext uri="{FF2B5EF4-FFF2-40B4-BE49-F238E27FC236}">
                <a16:creationId xmlns:a16="http://schemas.microsoft.com/office/drawing/2014/main" id="{BAE20DF9-D911-D1DF-0733-393DC2FE2D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9789" y="4297559"/>
            <a:ext cx="1952129" cy="1418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A0E8CEE-E082-C30A-56C5-99284E0462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60205"/>
            <a:ext cx="10515600" cy="5261263"/>
          </a:xfrm>
        </p:spPr>
        <p:txBody>
          <a:bodyPr>
            <a:normAutofit lnSpcReduction="10000"/>
          </a:bodyPr>
          <a:lstStyle/>
          <a:p>
            <a:r>
              <a:rPr lang="en-US" altLang="zh-CN" sz="2400" dirty="0"/>
              <a:t>Calibration objects </a:t>
            </a:r>
          </a:p>
          <a:p>
            <a:pPr lvl="1"/>
            <a:r>
              <a:rPr lang="en-US" altLang="zh-CN" sz="1900" dirty="0"/>
              <a:t>Cuboid, spheres, Surface of Revolutions, symmetric object, etc.</a:t>
            </a:r>
          </a:p>
          <a:p>
            <a:endParaRPr lang="en-US" altLang="zh-CN" sz="2400" dirty="0"/>
          </a:p>
          <a:p>
            <a:endParaRPr lang="en-US" altLang="zh-CN" sz="2400" dirty="0"/>
          </a:p>
          <a:p>
            <a:endParaRPr lang="en-US" altLang="zh-CN" sz="2400" dirty="0"/>
          </a:p>
          <a:p>
            <a:endParaRPr lang="en-US" altLang="zh-CN" sz="2400" dirty="0"/>
          </a:p>
          <a:p>
            <a:r>
              <a:rPr lang="en-US" altLang="zh-CN" sz="2400" dirty="0"/>
              <a:t>Calibration plane</a:t>
            </a:r>
          </a:p>
          <a:p>
            <a:pPr lvl="1"/>
            <a:r>
              <a:rPr lang="en-US" altLang="zh-CN" sz="2000" dirty="0"/>
              <a:t>Grids, circles, concentric circles, etc.</a:t>
            </a:r>
          </a:p>
          <a:p>
            <a:endParaRPr lang="en-US" altLang="zh-CN" sz="2400" dirty="0"/>
          </a:p>
          <a:p>
            <a:endParaRPr lang="en-US" altLang="zh-CN" sz="2400" dirty="0"/>
          </a:p>
          <a:p>
            <a:r>
              <a:rPr lang="en-US" altLang="zh-CN" sz="2400" dirty="0"/>
              <a:t>Rational</a:t>
            </a:r>
          </a:p>
          <a:p>
            <a:pPr lvl="1"/>
            <a:r>
              <a:rPr lang="en-US" altLang="zh-CN" sz="2000" dirty="0"/>
              <a:t>Knowledge of geometry inherently to estimate vanishing points or orthogonal constraints for IAC.</a:t>
            </a:r>
          </a:p>
          <a:p>
            <a:pPr lvl="1"/>
            <a:r>
              <a:rPr lang="en-US" altLang="zh-CN" sz="2000" dirty="0"/>
              <a:t>Multiple views provide over-constrained system.</a:t>
            </a:r>
          </a:p>
          <a:p>
            <a:endParaRPr lang="en-US" altLang="zh-CN" sz="2400" dirty="0"/>
          </a:p>
          <a:p>
            <a:pPr lvl="1"/>
            <a:endParaRPr lang="en-US" altLang="zh-CN" sz="1600" dirty="0"/>
          </a:p>
          <a:p>
            <a:pPr lvl="1"/>
            <a:endParaRPr lang="zh-CN" altLang="en-US" sz="1600" dirty="0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D2C647BE-CC8D-E1B6-EA35-2384104CE9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b="1" dirty="0"/>
              <a:t>Related works</a:t>
            </a:r>
            <a:endParaRPr lang="zh-CN" altLang="en-US" b="1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50C3C29-4EA0-6D58-F0EE-4EFFD1F1E7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1D649-49AA-4A70-B531-16FD4B10555E}" type="slidenum">
              <a:rPr lang="zh-CN" altLang="en-US" sz="2400" smtClean="0"/>
              <a:t>2</a:t>
            </a:fld>
            <a:endParaRPr lang="zh-CN" altLang="en-US" sz="2400" dirty="0"/>
          </a:p>
        </p:txBody>
      </p:sp>
      <p:pic>
        <p:nvPicPr>
          <p:cNvPr id="8" name="Picture 2" descr="C:\Users\UIC\Downloads\pattern1.gif">
            <a:extLst>
              <a:ext uri="{FF2B5EF4-FFF2-40B4-BE49-F238E27FC236}">
                <a16:creationId xmlns:a16="http://schemas.microsoft.com/office/drawing/2014/main" id="{096BDAEA-977C-6AAA-BD1C-1FA00E6C80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1918" y="4401330"/>
            <a:ext cx="1749409" cy="1211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0" name="3D 模型 9" descr="Old Rocking Chair">
                <a:extLst>
                  <a:ext uri="{FF2B5EF4-FFF2-40B4-BE49-F238E27FC236}">
                    <a16:creationId xmlns:a16="http://schemas.microsoft.com/office/drawing/2014/main" id="{6A2AFF80-0A86-870A-BDD4-C59D6C65EDEF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115395958"/>
                  </p:ext>
                </p:extLst>
              </p:nvPr>
            </p:nvGraphicFramePr>
            <p:xfrm>
              <a:off x="8787381" y="2248118"/>
              <a:ext cx="2235037" cy="2864624"/>
            </p:xfrm>
            <a:graphic>
              <a:graphicData uri="http://schemas.microsoft.com/office/drawing/2017/model3d">
                <am3d:model3d r:embed="rId4">
                  <am3d:spPr>
                    <a:xfrm>
                      <a:off x="0" y="0"/>
                      <a:ext cx="2235037" cy="2864624"/>
                    </a:xfrm>
                    <a:prstGeom prst="rect">
                      <a:avLst/>
                    </a:prstGeom>
                  </am3d:spPr>
                  <am3d:camera>
                    <am3d:pos x="0" y="0" z="68155536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393700" d="1000000"/>
                    <am3d:preTrans dx="-235780" dy="-4580317" dz="4179167"/>
                    <am3d:scale>
                      <am3d:sx n="1000000" d="1000000"/>
                      <am3d:sy n="1000000" d="1000000"/>
                      <am3d:sz n="1000000" d="1000000"/>
                    </am3d:scale>
                    <am3d:rot ax="2355647" ay="2091724" az="1502462"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3147938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0" name="3D 模型 9" descr="Old Rocking Chair">
                <a:extLst>
                  <a:ext uri="{FF2B5EF4-FFF2-40B4-BE49-F238E27FC236}">
                    <a16:creationId xmlns:a16="http://schemas.microsoft.com/office/drawing/2014/main" id="{6A2AFF80-0A86-870A-BDD4-C59D6C65EDE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787381" y="2248118"/>
                <a:ext cx="2235037" cy="2864624"/>
              </a:xfrm>
              <a:prstGeom prst="rect">
                <a:avLst/>
              </a:prstGeom>
            </p:spPr>
          </p:pic>
        </mc:Fallback>
      </mc:AlternateContent>
      <p:graphicFrame>
        <p:nvGraphicFramePr>
          <p:cNvPr id="11" name="对象 10">
            <a:extLst>
              <a:ext uri="{FF2B5EF4-FFF2-40B4-BE49-F238E27FC236}">
                <a16:creationId xmlns:a16="http://schemas.microsoft.com/office/drawing/2014/main" id="{DCF0FDAD-A6A3-9C1D-CF9F-03ABFB5E878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47855309"/>
              </p:ext>
            </p:extLst>
          </p:nvPr>
        </p:nvGraphicFramePr>
        <p:xfrm>
          <a:off x="2363198" y="4524053"/>
          <a:ext cx="1223214" cy="96578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6" imgW="4375080" imgH="3454560" progId="PBrush">
                  <p:embed/>
                </p:oleObj>
              </mc:Choice>
              <mc:Fallback>
                <p:oleObj name="Bitmap Image" r:id="rId6" imgW="4375080" imgH="3454560" progId="PBrush">
                  <p:embed/>
                  <p:pic>
                    <p:nvPicPr>
                      <p:cNvPr id="6" name="对象 5">
                        <a:extLst>
                          <a:ext uri="{FF2B5EF4-FFF2-40B4-BE49-F238E27FC236}">
                            <a16:creationId xmlns:a16="http://schemas.microsoft.com/office/drawing/2014/main" id="{DCD0352E-C0FC-AD8F-6E39-21C77452AA3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363198" y="4524053"/>
                        <a:ext cx="1223214" cy="96578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4" name="图片 13">
            <a:extLst>
              <a:ext uri="{FF2B5EF4-FFF2-40B4-BE49-F238E27FC236}">
                <a16:creationId xmlns:a16="http://schemas.microsoft.com/office/drawing/2014/main" id="{B3AE6D5C-AE42-D4FD-5C45-81C20D284B8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41486" y="2183906"/>
            <a:ext cx="1781452" cy="1693441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827B625A-1D5B-0D22-5110-26184B51D6F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32980" y="2177165"/>
            <a:ext cx="1774655" cy="1693442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F64602A9-EC20-5043-2FCF-1D94E215AF6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83116" y="2177165"/>
            <a:ext cx="1776646" cy="1693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468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BF5711-7900-DEC6-F2E3-370C6A3B07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Real Experiment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4F48AF5-ACDA-E3E1-ABFE-D6FE6CFBF9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48920"/>
            <a:ext cx="7391400" cy="4351338"/>
          </a:xfrm>
        </p:spPr>
        <p:txBody>
          <a:bodyPr>
            <a:normAutofit/>
          </a:bodyPr>
          <a:lstStyle/>
          <a:p>
            <a:r>
              <a:rPr lang="en-US" altLang="zh-CN" dirty="0"/>
              <a:t>GT: Zhang’s method</a:t>
            </a:r>
          </a:p>
          <a:p>
            <a:r>
              <a:rPr lang="en-US" altLang="zh-CN" dirty="0"/>
              <a:t>The symmetric feature points are manually picked with </a:t>
            </a:r>
            <a:r>
              <a:rPr lang="en-US" altLang="zh-CN" dirty="0" err="1"/>
              <a:t>Matlab</a:t>
            </a:r>
            <a:r>
              <a:rPr lang="en-US" altLang="zh-CN" dirty="0"/>
              <a:t> control point selection tool.</a:t>
            </a:r>
          </a:p>
          <a:p>
            <a:r>
              <a:rPr lang="en-US" altLang="zh-CN" dirty="0"/>
              <a:t>2 or 28 ratios, better results for 2 parameters</a:t>
            </a:r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endParaRPr lang="zh-CN" altLang="en-US" dirty="0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C4AACFED-7A57-E8AA-260D-F96A097668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01848" y="1690688"/>
            <a:ext cx="3204635" cy="2164169"/>
          </a:xfrm>
          <a:prstGeom prst="rect">
            <a:avLst/>
          </a:prstGeom>
        </p:spPr>
      </p:pic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2ACCE1D-9DDD-2387-053A-A2BC33F142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1D649-49AA-4A70-B531-16FD4B10555E}" type="slidenum">
              <a:rPr lang="zh-CN" altLang="en-US" smtClean="0"/>
              <a:t>20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91868FF4-84B1-9E80-C957-A978359839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56223" y="4001294"/>
            <a:ext cx="3095883" cy="194807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5F3ED4D6-B1EB-667F-C398-ADC6C84DA3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4619" y="3752516"/>
            <a:ext cx="3836640" cy="1313798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58E9F743-D959-3B89-EB2A-796ACD99D0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4619" y="5181784"/>
            <a:ext cx="5575311" cy="1236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33728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7055626-5815-47DB-9CB1-41C63A27B1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Conclusions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AA411B02-D2E7-6D6C-6297-8F5204E031F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altLang="zh-CN" dirty="0"/>
                  <a:t>Calibration as many as 4 intrinsic parameters from a single view of a symmetric object.</a:t>
                </a:r>
              </a:p>
              <a:p>
                <a:endParaRPr lang="en-US" altLang="zh-CN" dirty="0"/>
              </a:p>
              <a:p>
                <a:r>
                  <a:rPr lang="en-US" altLang="zh-CN" dirty="0"/>
                  <a:t>Using 3D distance ratios instead of known 3D coordinates of points</a:t>
                </a:r>
              </a:p>
              <a:p>
                <a:endParaRPr lang="en-US" altLang="zh-CN" dirty="0"/>
              </a:p>
              <a:p>
                <a:r>
                  <a:rPr lang="en-US" altLang="zh-CN" dirty="0"/>
                  <a:t>Residual analysis to estimate 1 or 2 intrinsic parameters</a:t>
                </a:r>
              </a:p>
              <a:p>
                <a:endParaRPr lang="en-US" altLang="zh-CN" dirty="0"/>
              </a:p>
              <a:p>
                <a:r>
                  <a:rPr lang="en-US" altLang="zh-CN" dirty="0"/>
                  <a:t>Add </a:t>
                </a:r>
                <a:r>
                  <a:rPr lang="en-US" altLang="zh-CN" b="1" dirty="0"/>
                  <a:t>min (</a:t>
                </a:r>
                <a14:m>
                  <m:oMath xmlns:m="http://schemas.openxmlformats.org/officeDocument/2006/math">
                    <m:r>
                      <a:rPr lang="en-US" altLang="zh-CN" b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|</m:t>
                    </m:r>
                    <m:r>
                      <a:rPr lang="el-GR" altLang="zh-CN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𝜟</m:t>
                    </m:r>
                    <m:sSub>
                      <m:sSubPr>
                        <m:ctrlPr>
                          <a:rPr lang="en-US" altLang="zh-CN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𝒖</m:t>
                        </m:r>
                      </m:e>
                      <m:sub>
                        <m:r>
                          <a:rPr lang="en-US" altLang="zh-CN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𝟎</m:t>
                        </m:r>
                      </m:sub>
                    </m:sSub>
                    <m:r>
                      <a:rPr lang="en-US" altLang="zh-CN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|</m:t>
                    </m:r>
                    <m:r>
                      <a:rPr lang="en-US" altLang="zh-CN" b="1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</m:oMath>
                </a14:m>
                <a:r>
                  <a:rPr lang="en-US" altLang="zh-CN" b="1" dirty="0"/>
                  <a:t> |</a:t>
                </a:r>
                <a14:m>
                  <m:oMath xmlns:m="http://schemas.openxmlformats.org/officeDocument/2006/math">
                    <m:r>
                      <a:rPr lang="el-GR" altLang="zh-CN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𝜟</m:t>
                    </m:r>
                    <m:sSub>
                      <m:sSubPr>
                        <m:ctrlPr>
                          <a:rPr lang="en-US" altLang="zh-CN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𝒗</m:t>
                        </m:r>
                      </m:e>
                      <m:sub>
                        <m:r>
                          <a:rPr lang="en-US" altLang="zh-CN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𝟎</m:t>
                        </m:r>
                      </m:sub>
                    </m:sSub>
                    <m:r>
                      <a:rPr lang="en-US" altLang="zh-CN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|</m:t>
                    </m:r>
                  </m:oMath>
                </a14:m>
                <a:r>
                  <a:rPr lang="en-US" altLang="zh-CN" b="1" dirty="0"/>
                  <a:t>) </a:t>
                </a:r>
                <a:r>
                  <a:rPr lang="en-US" altLang="zh-CN" dirty="0"/>
                  <a:t>to estimate 4 intrinsic parameters</a:t>
                </a:r>
              </a:p>
              <a:p>
                <a:endParaRPr lang="en-US" altLang="zh-CN" dirty="0"/>
              </a:p>
              <a:p>
                <a:endParaRPr lang="en-US" altLang="zh-CN" dirty="0"/>
              </a:p>
              <a:p>
                <a:endParaRPr lang="en-US" altLang="zh-CN" dirty="0"/>
              </a:p>
            </p:txBody>
          </p:sp>
        </mc:Choice>
        <mc:Fallback xmlns="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AA411B02-D2E7-6D6C-6297-8F5204E031F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43" t="-2521" r="-1623" b="-294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79171A5-1E98-316F-64D7-17A143BE03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1D649-49AA-4A70-B531-16FD4B10555E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858849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843CE6F-CB93-BC8E-CD62-CC04B11A22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6" name="内容占位符 5">
            <a:extLst>
              <a:ext uri="{FF2B5EF4-FFF2-40B4-BE49-F238E27FC236}">
                <a16:creationId xmlns:a16="http://schemas.microsoft.com/office/drawing/2014/main" id="{3A2489A6-A9EA-D302-B9BF-CDB7913ACB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12375"/>
            <a:ext cx="12280777" cy="9210583"/>
          </a:xfrm>
        </p:spPr>
      </p:pic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652CFD8-0C03-2E7B-0DFD-131F33C5E2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1D649-49AA-4A70-B531-16FD4B10555E}" type="slidenum">
              <a:rPr lang="zh-CN" altLang="en-US" smtClean="0"/>
              <a:t>22</a:t>
            </a:fld>
            <a:endParaRPr lang="zh-CN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C628D120-6633-D481-7827-E2FFABBC70A3}"/>
              </a:ext>
            </a:extLst>
          </p:cNvPr>
          <p:cNvSpPr/>
          <p:nvPr/>
        </p:nvSpPr>
        <p:spPr>
          <a:xfrm>
            <a:off x="30913" y="1690688"/>
            <a:ext cx="12280777" cy="51673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79999870-B686-513A-8CD2-CEAAA4F20EF7}"/>
              </a:ext>
            </a:extLst>
          </p:cNvPr>
          <p:cNvSpPr txBox="1"/>
          <p:nvPr/>
        </p:nvSpPr>
        <p:spPr>
          <a:xfrm>
            <a:off x="3932984" y="4002229"/>
            <a:ext cx="191590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6000" b="1" dirty="0">
                <a:solidFill>
                  <a:srgbClr val="00B0F0"/>
                </a:solidFill>
              </a:rPr>
              <a:t>Q&amp;A</a:t>
            </a:r>
            <a:endParaRPr kumimoji="1" lang="zh-CN" altLang="en-US" sz="6000" b="1" dirty="0">
              <a:solidFill>
                <a:srgbClr val="00B0F0"/>
              </a:solidFill>
            </a:endParaRPr>
          </a:p>
        </p:txBody>
      </p:sp>
      <p:grpSp>
        <p:nvGrpSpPr>
          <p:cNvPr id="9" name="Group 20">
            <a:extLst>
              <a:ext uri="{FF2B5EF4-FFF2-40B4-BE49-F238E27FC236}">
                <a16:creationId xmlns:a16="http://schemas.microsoft.com/office/drawing/2014/main" id="{F48FEF12-7925-D371-8FAE-20D573AB48B4}"/>
              </a:ext>
            </a:extLst>
          </p:cNvPr>
          <p:cNvGrpSpPr/>
          <p:nvPr/>
        </p:nvGrpSpPr>
        <p:grpSpPr>
          <a:xfrm>
            <a:off x="3867604" y="2791717"/>
            <a:ext cx="6101789" cy="853086"/>
            <a:chOff x="2896932" y="3973162"/>
            <a:chExt cx="6101789" cy="853086"/>
          </a:xfrm>
        </p:grpSpPr>
        <p:cxnSp>
          <p:nvCxnSpPr>
            <p:cNvPr id="10" name="直接连接符 11">
              <a:extLst>
                <a:ext uri="{FF2B5EF4-FFF2-40B4-BE49-F238E27FC236}">
                  <a16:creationId xmlns:a16="http://schemas.microsoft.com/office/drawing/2014/main" id="{8C8952F1-9B31-681C-DCFF-BCC985C02247}"/>
                </a:ext>
              </a:extLst>
            </p:cNvPr>
            <p:cNvCxnSpPr/>
            <p:nvPr/>
          </p:nvCxnSpPr>
          <p:spPr>
            <a:xfrm>
              <a:off x="2962312" y="3973162"/>
              <a:ext cx="6036409" cy="0"/>
            </a:xfrm>
            <a:prstGeom prst="line">
              <a:avLst/>
            </a:prstGeom>
            <a:ln>
              <a:solidFill>
                <a:srgbClr val="1BA0C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接连接符 12">
              <a:extLst>
                <a:ext uri="{FF2B5EF4-FFF2-40B4-BE49-F238E27FC236}">
                  <a16:creationId xmlns:a16="http://schemas.microsoft.com/office/drawing/2014/main" id="{7B8A2EE9-1A54-9956-FB44-5FBB6B8A03C9}"/>
                </a:ext>
              </a:extLst>
            </p:cNvPr>
            <p:cNvCxnSpPr/>
            <p:nvPr/>
          </p:nvCxnSpPr>
          <p:spPr>
            <a:xfrm>
              <a:off x="2962312" y="4826248"/>
              <a:ext cx="6036409" cy="0"/>
            </a:xfrm>
            <a:prstGeom prst="line">
              <a:avLst/>
            </a:prstGeom>
            <a:ln>
              <a:solidFill>
                <a:srgbClr val="1BA0C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矩形 14">
              <a:extLst>
                <a:ext uri="{FF2B5EF4-FFF2-40B4-BE49-F238E27FC236}">
                  <a16:creationId xmlns:a16="http://schemas.microsoft.com/office/drawing/2014/main" id="{EE54B889-86DF-DFB3-C0D0-3E6534F7D87F}"/>
                </a:ext>
              </a:extLst>
            </p:cNvPr>
            <p:cNvSpPr/>
            <p:nvPr/>
          </p:nvSpPr>
          <p:spPr>
            <a:xfrm>
              <a:off x="2896932" y="3992575"/>
              <a:ext cx="6036409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kumimoji="1" lang="en-US" altLang="zh-CN" sz="4800" b="1" dirty="0">
                  <a:solidFill>
                    <a:srgbClr val="F59E1D"/>
                  </a:solidFill>
                </a:rPr>
                <a:t>THANK YOU!</a:t>
              </a:r>
            </a:p>
          </p:txBody>
        </p:sp>
      </p:grpSp>
      <p:sp>
        <p:nvSpPr>
          <p:cNvPr id="16" name="文本框 15">
            <a:extLst>
              <a:ext uri="{FF2B5EF4-FFF2-40B4-BE49-F238E27FC236}">
                <a16:creationId xmlns:a16="http://schemas.microsoft.com/office/drawing/2014/main" id="{A9ACEC2A-936D-C279-791B-59C42EAC2A33}"/>
              </a:ext>
            </a:extLst>
          </p:cNvPr>
          <p:cNvSpPr txBox="1"/>
          <p:nvPr/>
        </p:nvSpPr>
        <p:spPr>
          <a:xfrm rot="10800000">
            <a:off x="2987564" y="2812566"/>
            <a:ext cx="6645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b="1" dirty="0">
                <a:solidFill>
                  <a:srgbClr val="00B0F0"/>
                </a:solidFill>
              </a:rPr>
              <a:t>←</a:t>
            </a:r>
          </a:p>
        </p:txBody>
      </p:sp>
      <p:sp>
        <p:nvSpPr>
          <p:cNvPr id="17" name="椭圆 16">
            <a:extLst>
              <a:ext uri="{FF2B5EF4-FFF2-40B4-BE49-F238E27FC236}">
                <a16:creationId xmlns:a16="http://schemas.microsoft.com/office/drawing/2014/main" id="{DE32D339-C411-4D28-7458-2936EA167215}"/>
              </a:ext>
            </a:extLst>
          </p:cNvPr>
          <p:cNvSpPr/>
          <p:nvPr/>
        </p:nvSpPr>
        <p:spPr>
          <a:xfrm rot="10800000">
            <a:off x="3102923" y="2975398"/>
            <a:ext cx="435036" cy="435037"/>
          </a:xfrm>
          <a:prstGeom prst="ellipse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00B0F0"/>
              </a:solidFill>
            </a:endParaRPr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38776B35-A459-620F-DFB3-C79211A916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0778" y="2438431"/>
            <a:ext cx="1522341" cy="1508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12510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6FE67BA-1E11-62A5-B276-A581FD7F40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b="1" dirty="0"/>
              <a:t>Related works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7CD4BAC-9EC2-B741-C04B-E1A3A8CFA4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537258"/>
            <a:ext cx="5912186" cy="4351338"/>
          </a:xfrm>
        </p:spPr>
        <p:txBody>
          <a:bodyPr>
            <a:normAutofit lnSpcReduction="10000"/>
          </a:bodyPr>
          <a:lstStyle/>
          <a:p>
            <a:r>
              <a:rPr lang="en-US" altLang="zh-CN" dirty="0"/>
              <a:t>Exploring geometry from a single view of a symmetric object</a:t>
            </a:r>
          </a:p>
          <a:p>
            <a:pPr lvl="1"/>
            <a:r>
              <a:rPr lang="en-US" altLang="zh-CN" dirty="0"/>
              <a:t>Known 6 3D coordinates of points [14]</a:t>
            </a:r>
          </a:p>
          <a:p>
            <a:pPr lvl="2"/>
            <a:r>
              <a:rPr lang="en-US" altLang="zh-CN" sz="2400" dirty="0"/>
              <a:t>Costly to measure</a:t>
            </a:r>
          </a:p>
          <a:p>
            <a:pPr lvl="1"/>
            <a:endParaRPr lang="en-US" altLang="zh-CN" dirty="0"/>
          </a:p>
          <a:p>
            <a:pPr lvl="1"/>
            <a:endParaRPr lang="en-US" altLang="zh-CN" dirty="0"/>
          </a:p>
          <a:p>
            <a:pPr lvl="1"/>
            <a:endParaRPr lang="en-US" altLang="zh-CN" dirty="0"/>
          </a:p>
          <a:p>
            <a:pPr lvl="1"/>
            <a:r>
              <a:rPr lang="en-US" altLang="zh-CN" dirty="0"/>
              <a:t>Only a vanishing point </a:t>
            </a:r>
          </a:p>
          <a:p>
            <a:pPr lvl="2"/>
            <a:r>
              <a:rPr lang="en-US" altLang="zh-CN" sz="2400" dirty="0"/>
              <a:t>does not provide enough constraints for even a single parameter in camera intrinsic matrix.</a:t>
            </a:r>
          </a:p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788DBEC-83AC-E071-2EC8-C754ACA7CC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1D649-49AA-4A70-B531-16FD4B10555E}" type="slidenum">
              <a:rPr lang="zh-CN" altLang="en-US" smtClean="0"/>
              <a:t>3</a:t>
            </a:fld>
            <a:endParaRPr lang="zh-CN" altLang="en-US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E81C7770-912A-5175-BF3B-1C52FA9A63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3999" y="3951735"/>
            <a:ext cx="3606923" cy="2404615"/>
          </a:xfrm>
          <a:prstGeom prst="rect">
            <a:avLst/>
          </a:prstGeom>
        </p:spPr>
      </p:pic>
      <p:cxnSp>
        <p:nvCxnSpPr>
          <p:cNvPr id="10" name="直接连接符 9">
            <a:extLst>
              <a:ext uri="{FF2B5EF4-FFF2-40B4-BE49-F238E27FC236}">
                <a16:creationId xmlns:a16="http://schemas.microsoft.com/office/drawing/2014/main" id="{5460D2E6-A9D0-220E-3362-CA60AFD61FEA}"/>
              </a:ext>
            </a:extLst>
          </p:cNvPr>
          <p:cNvCxnSpPr>
            <a:cxnSpLocks/>
            <a:stCxn id="14" idx="7"/>
          </p:cNvCxnSpPr>
          <p:nvPr/>
        </p:nvCxnSpPr>
        <p:spPr>
          <a:xfrm flipV="1">
            <a:off x="9363976" y="4228524"/>
            <a:ext cx="2331172" cy="917213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1" name="直接连接符 10">
            <a:extLst>
              <a:ext uri="{FF2B5EF4-FFF2-40B4-BE49-F238E27FC236}">
                <a16:creationId xmlns:a16="http://schemas.microsoft.com/office/drawing/2014/main" id="{4A700104-6E17-520E-AB7E-117B7A425406}"/>
              </a:ext>
            </a:extLst>
          </p:cNvPr>
          <p:cNvCxnSpPr>
            <a:cxnSpLocks/>
            <a:stCxn id="16" idx="7"/>
          </p:cNvCxnSpPr>
          <p:nvPr/>
        </p:nvCxnSpPr>
        <p:spPr>
          <a:xfrm flipV="1">
            <a:off x="9631859" y="4228524"/>
            <a:ext cx="2063289" cy="1355834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2" name="椭圆 11">
            <a:extLst>
              <a:ext uri="{FF2B5EF4-FFF2-40B4-BE49-F238E27FC236}">
                <a16:creationId xmlns:a16="http://schemas.microsoft.com/office/drawing/2014/main" id="{C756ECB7-E985-3F1F-565F-4176BAAAE28A}"/>
              </a:ext>
            </a:extLst>
          </p:cNvPr>
          <p:cNvSpPr/>
          <p:nvPr/>
        </p:nvSpPr>
        <p:spPr>
          <a:xfrm>
            <a:off x="11629365" y="4179053"/>
            <a:ext cx="131566" cy="139924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椭圆 12">
            <a:extLst>
              <a:ext uri="{FF2B5EF4-FFF2-40B4-BE49-F238E27FC236}">
                <a16:creationId xmlns:a16="http://schemas.microsoft.com/office/drawing/2014/main" id="{F10964DC-AA60-360C-AF0D-37115C93D07B}"/>
              </a:ext>
            </a:extLst>
          </p:cNvPr>
          <p:cNvSpPr/>
          <p:nvPr/>
        </p:nvSpPr>
        <p:spPr>
          <a:xfrm>
            <a:off x="9850634" y="4836479"/>
            <a:ext cx="131566" cy="139924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椭圆 13">
            <a:extLst>
              <a:ext uri="{FF2B5EF4-FFF2-40B4-BE49-F238E27FC236}">
                <a16:creationId xmlns:a16="http://schemas.microsoft.com/office/drawing/2014/main" id="{A9503208-FD9B-DD2F-720F-B54BFF2DE2D9}"/>
              </a:ext>
            </a:extLst>
          </p:cNvPr>
          <p:cNvSpPr/>
          <p:nvPr/>
        </p:nvSpPr>
        <p:spPr>
          <a:xfrm>
            <a:off x="9251677" y="5125246"/>
            <a:ext cx="131566" cy="139924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椭圆 14">
            <a:extLst>
              <a:ext uri="{FF2B5EF4-FFF2-40B4-BE49-F238E27FC236}">
                <a16:creationId xmlns:a16="http://schemas.microsoft.com/office/drawing/2014/main" id="{F4C66819-FD3A-8DAE-C651-059ACEA6CD79}"/>
              </a:ext>
            </a:extLst>
          </p:cNvPr>
          <p:cNvSpPr/>
          <p:nvPr/>
        </p:nvSpPr>
        <p:spPr>
          <a:xfrm>
            <a:off x="10054972" y="5206973"/>
            <a:ext cx="131566" cy="139924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椭圆 15">
            <a:extLst>
              <a:ext uri="{FF2B5EF4-FFF2-40B4-BE49-F238E27FC236}">
                <a16:creationId xmlns:a16="http://schemas.microsoft.com/office/drawing/2014/main" id="{F067AE47-6029-67FE-C41D-C7C793263553}"/>
              </a:ext>
            </a:extLst>
          </p:cNvPr>
          <p:cNvSpPr/>
          <p:nvPr/>
        </p:nvSpPr>
        <p:spPr>
          <a:xfrm>
            <a:off x="9519560" y="5563867"/>
            <a:ext cx="131566" cy="139924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7" name="3D 模型 16" descr="Old Rocking Chair">
                <a:extLst>
                  <a:ext uri="{FF2B5EF4-FFF2-40B4-BE49-F238E27FC236}">
                    <a16:creationId xmlns:a16="http://schemas.microsoft.com/office/drawing/2014/main" id="{C46E6EBE-9D65-93B0-AB3A-1B66B614DBD1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478625471"/>
                  </p:ext>
                </p:extLst>
              </p:nvPr>
            </p:nvGraphicFramePr>
            <p:xfrm>
              <a:off x="8152759" y="1319538"/>
              <a:ext cx="1967996" cy="2522360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1967996" cy="2522360"/>
                    </a:xfrm>
                    <a:prstGeom prst="rect">
                      <a:avLst/>
                    </a:prstGeom>
                  </am3d:spPr>
                  <am3d:camera>
                    <am3d:pos x="0" y="0" z="68155536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393700" d="1000000"/>
                    <am3d:preTrans dx="-235780" dy="-4580317" dz="4179167"/>
                    <am3d:scale>
                      <am3d:sx n="1000000" d="1000000"/>
                      <am3d:sy n="1000000" d="1000000"/>
                      <am3d:sz n="1000000" d="1000000"/>
                    </am3d:scale>
                    <am3d:rot ax="2355647" ay="2091724" az="1502462"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2771824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7" name="3D 模型 16" descr="Old Rocking Chair">
                <a:extLst>
                  <a:ext uri="{FF2B5EF4-FFF2-40B4-BE49-F238E27FC236}">
                    <a16:creationId xmlns:a16="http://schemas.microsoft.com/office/drawing/2014/main" id="{C46E6EBE-9D65-93B0-AB3A-1B66B614DBD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152759" y="1319538"/>
                <a:ext cx="1967996" cy="2522360"/>
              </a:xfrm>
              <a:prstGeom prst="rect">
                <a:avLst/>
              </a:prstGeom>
            </p:spPr>
          </p:pic>
        </mc:Fallback>
      </mc:AlternateContent>
      <p:sp>
        <p:nvSpPr>
          <p:cNvPr id="18" name="椭圆 17">
            <a:extLst>
              <a:ext uri="{FF2B5EF4-FFF2-40B4-BE49-F238E27FC236}">
                <a16:creationId xmlns:a16="http://schemas.microsoft.com/office/drawing/2014/main" id="{627EBD5F-3497-F2AD-A2EB-3229104F1F73}"/>
              </a:ext>
            </a:extLst>
          </p:cNvPr>
          <p:cNvSpPr/>
          <p:nvPr/>
        </p:nvSpPr>
        <p:spPr>
          <a:xfrm>
            <a:off x="8393661" y="2466607"/>
            <a:ext cx="83819" cy="8805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47E01D52-F77F-DD59-D93E-F24E215CCB40}"/>
              </a:ext>
            </a:extLst>
          </p:cNvPr>
          <p:cNvSpPr txBox="1"/>
          <p:nvPr/>
        </p:nvSpPr>
        <p:spPr>
          <a:xfrm>
            <a:off x="7303298" y="2128714"/>
            <a:ext cx="10903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solidFill>
                  <a:srgbClr val="FF0000"/>
                </a:solidFill>
              </a:rPr>
              <a:t>(x, y, z)</a:t>
            </a:r>
            <a:endParaRPr lang="zh-CN" alt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385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994E2CA-0DB0-68D0-0271-8A0A3B9EC1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b="1" dirty="0"/>
              <a:t>Our contributions</a:t>
            </a:r>
            <a:endParaRPr lang="zh-CN" altLang="en-US" b="1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C82CE2E-BD5B-3DE1-B4DA-00F824F554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8256181" cy="4351338"/>
          </a:xfrm>
        </p:spPr>
        <p:txBody>
          <a:bodyPr>
            <a:normAutofit fontScale="92500" lnSpcReduction="20000"/>
          </a:bodyPr>
          <a:lstStyle/>
          <a:p>
            <a:pPr lvl="1"/>
            <a:r>
              <a:rPr lang="en-US" altLang="zh-CN" sz="2800" dirty="0"/>
              <a:t>A </a:t>
            </a:r>
            <a:r>
              <a:rPr lang="en-US" altLang="zh-CN" sz="2800" b="1" dirty="0">
                <a:solidFill>
                  <a:srgbClr val="00B0F0"/>
                </a:solidFill>
              </a:rPr>
              <a:t>geometric</a:t>
            </a:r>
            <a:r>
              <a:rPr lang="en-US" altLang="zh-CN" sz="2800" dirty="0"/>
              <a:t> method from a </a:t>
            </a:r>
            <a:r>
              <a:rPr lang="en-US" altLang="zh-CN" sz="2800" b="1" dirty="0">
                <a:solidFill>
                  <a:srgbClr val="00B0F0"/>
                </a:solidFill>
              </a:rPr>
              <a:t>single</a:t>
            </a:r>
            <a:r>
              <a:rPr lang="en-US" altLang="zh-CN" sz="2800" dirty="0"/>
              <a:t> view of a symmetric object</a:t>
            </a:r>
          </a:p>
          <a:p>
            <a:pPr lvl="2"/>
            <a:r>
              <a:rPr lang="en-US" altLang="zh-CN" sz="2800" dirty="0"/>
              <a:t>calibrate</a:t>
            </a:r>
            <a:r>
              <a:rPr lang="en-US" altLang="zh-CN" sz="3600" dirty="0"/>
              <a:t> </a:t>
            </a:r>
            <a:r>
              <a:rPr lang="en-US" altLang="zh-CN" sz="2800" dirty="0"/>
              <a:t>1, 2, or 4 intrinsic parameters </a:t>
            </a:r>
          </a:p>
          <a:p>
            <a:pPr lvl="2"/>
            <a:r>
              <a:rPr lang="en-US" altLang="zh-CN" sz="2800" dirty="0"/>
              <a:t>calibrate 2 extrinsic parameters</a:t>
            </a:r>
          </a:p>
          <a:p>
            <a:pPr lvl="2"/>
            <a:r>
              <a:rPr lang="en-US" altLang="zh-CN" sz="2800" dirty="0"/>
              <a:t>enough to reconstruct 3D geometry. </a:t>
            </a:r>
          </a:p>
          <a:p>
            <a:pPr lvl="2"/>
            <a:endParaRPr lang="en-US" altLang="zh-CN" sz="2800" dirty="0"/>
          </a:p>
          <a:p>
            <a:pPr lvl="1"/>
            <a:r>
              <a:rPr lang="en-US" altLang="zh-CN" sz="2800" dirty="0"/>
              <a:t>Known </a:t>
            </a:r>
            <a:r>
              <a:rPr lang="en-US" altLang="zh-CN" sz="2800" b="1" dirty="0">
                <a:solidFill>
                  <a:srgbClr val="00B0F0"/>
                </a:solidFill>
              </a:rPr>
              <a:t>3d distance ratios </a:t>
            </a:r>
            <a:r>
              <a:rPr lang="en-US" altLang="zh-CN" sz="2800" dirty="0"/>
              <a:t>d</a:t>
            </a:r>
            <a:r>
              <a:rPr lang="en-US" altLang="zh-CN" sz="2800" baseline="-25000" dirty="0"/>
              <a:t>1</a:t>
            </a:r>
            <a:r>
              <a:rPr lang="en-US" altLang="zh-CN" sz="2800" dirty="0"/>
              <a:t> / d</a:t>
            </a:r>
            <a:r>
              <a:rPr lang="en-US" altLang="zh-CN" sz="2800" baseline="-25000" dirty="0"/>
              <a:t>2</a:t>
            </a:r>
            <a:r>
              <a:rPr lang="en-US" altLang="zh-CN" sz="2800" dirty="0"/>
              <a:t> of a few points, by estimating</a:t>
            </a:r>
          </a:p>
          <a:p>
            <a:pPr lvl="2"/>
            <a:r>
              <a:rPr lang="en-US" altLang="zh-CN" sz="2800" dirty="0"/>
              <a:t>the ratio of depth scaling factors between a pair of symmetric points</a:t>
            </a:r>
          </a:p>
          <a:p>
            <a:pPr lvl="2"/>
            <a:r>
              <a:rPr lang="en-US" altLang="zh-CN" sz="2800" dirty="0"/>
              <a:t>the ratio of depth scaling factors among different points</a:t>
            </a:r>
          </a:p>
          <a:p>
            <a:pPr marL="914400" lvl="2" indent="0">
              <a:buNone/>
            </a:pPr>
            <a:endParaRPr lang="en-US" altLang="zh-CN" sz="2800" dirty="0"/>
          </a:p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F0F8EB9-7C51-1640-28A3-9248BBCF5C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1D649-49AA-4A70-B531-16FD4B10555E}" type="slidenum">
              <a:rPr lang="zh-CN" altLang="en-US" smtClean="0"/>
              <a:t>4</a:t>
            </a:fld>
            <a:endParaRPr lang="zh-CN" altLang="en-US" dirty="0"/>
          </a:p>
        </p:txBody>
      </p:sp>
      <p:cxnSp>
        <p:nvCxnSpPr>
          <p:cNvPr id="5" name="直接连接符 4">
            <a:extLst>
              <a:ext uri="{FF2B5EF4-FFF2-40B4-BE49-F238E27FC236}">
                <a16:creationId xmlns:a16="http://schemas.microsoft.com/office/drawing/2014/main" id="{40B4F60E-2713-5043-BBF4-B7CEEAA71797}"/>
              </a:ext>
            </a:extLst>
          </p:cNvPr>
          <p:cNvCxnSpPr>
            <a:cxnSpLocks/>
          </p:cNvCxnSpPr>
          <p:nvPr/>
        </p:nvCxnSpPr>
        <p:spPr>
          <a:xfrm flipV="1">
            <a:off x="9694817" y="2851567"/>
            <a:ext cx="1443353" cy="781301"/>
          </a:xfrm>
          <a:prstGeom prst="line">
            <a:avLst/>
          </a:prstGeom>
          <a:ln w="28575" cap="rnd">
            <a:headEnd w="lg" len="lg"/>
            <a:tailEnd w="lg" len="lg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6" name="椭圆 5">
            <a:extLst>
              <a:ext uri="{FF2B5EF4-FFF2-40B4-BE49-F238E27FC236}">
                <a16:creationId xmlns:a16="http://schemas.microsoft.com/office/drawing/2014/main" id="{A5F9D4E5-D311-DCA6-DF41-6963D732B460}"/>
              </a:ext>
            </a:extLst>
          </p:cNvPr>
          <p:cNvSpPr/>
          <p:nvPr/>
        </p:nvSpPr>
        <p:spPr>
          <a:xfrm>
            <a:off x="9694817" y="3883595"/>
            <a:ext cx="131566" cy="139924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8" name="直接连接符 7">
            <a:extLst>
              <a:ext uri="{FF2B5EF4-FFF2-40B4-BE49-F238E27FC236}">
                <a16:creationId xmlns:a16="http://schemas.microsoft.com/office/drawing/2014/main" id="{16931077-C239-A9BE-9C02-F2C4A53787E6}"/>
              </a:ext>
            </a:extLst>
          </p:cNvPr>
          <p:cNvCxnSpPr>
            <a:cxnSpLocks/>
          </p:cNvCxnSpPr>
          <p:nvPr/>
        </p:nvCxnSpPr>
        <p:spPr>
          <a:xfrm>
            <a:off x="9694817" y="3931627"/>
            <a:ext cx="1604554" cy="318156"/>
          </a:xfrm>
          <a:prstGeom prst="line">
            <a:avLst/>
          </a:prstGeom>
          <a:ln w="28575" cap="rnd">
            <a:headEnd w="lg" len="lg"/>
            <a:tailEnd w="lg" len="lg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0" name="椭圆 9">
            <a:extLst>
              <a:ext uri="{FF2B5EF4-FFF2-40B4-BE49-F238E27FC236}">
                <a16:creationId xmlns:a16="http://schemas.microsoft.com/office/drawing/2014/main" id="{66FF67A3-9E57-CD9C-61FE-7384D1E94489}"/>
              </a:ext>
            </a:extLst>
          </p:cNvPr>
          <p:cNvSpPr/>
          <p:nvPr/>
        </p:nvSpPr>
        <p:spPr>
          <a:xfrm>
            <a:off x="11241525" y="4179821"/>
            <a:ext cx="131566" cy="139924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椭圆 10">
            <a:extLst>
              <a:ext uri="{FF2B5EF4-FFF2-40B4-BE49-F238E27FC236}">
                <a16:creationId xmlns:a16="http://schemas.microsoft.com/office/drawing/2014/main" id="{25BD4A8F-90FD-9C76-16D1-27D977754E8F}"/>
              </a:ext>
            </a:extLst>
          </p:cNvPr>
          <p:cNvSpPr/>
          <p:nvPr/>
        </p:nvSpPr>
        <p:spPr>
          <a:xfrm>
            <a:off x="9629034" y="3562906"/>
            <a:ext cx="131566" cy="139924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椭圆 11">
            <a:extLst>
              <a:ext uri="{FF2B5EF4-FFF2-40B4-BE49-F238E27FC236}">
                <a16:creationId xmlns:a16="http://schemas.microsoft.com/office/drawing/2014/main" id="{BB388452-40B3-D1BB-FE4B-CBD982B5EC27}"/>
              </a:ext>
            </a:extLst>
          </p:cNvPr>
          <p:cNvSpPr/>
          <p:nvPr/>
        </p:nvSpPr>
        <p:spPr>
          <a:xfrm>
            <a:off x="11072387" y="2808382"/>
            <a:ext cx="131566" cy="139924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1A982AA4-CC6E-C60F-840F-5FBC48ABC5F5}"/>
              </a:ext>
            </a:extLst>
          </p:cNvPr>
          <p:cNvSpPr txBox="1"/>
          <p:nvPr/>
        </p:nvSpPr>
        <p:spPr>
          <a:xfrm>
            <a:off x="10093233" y="2674009"/>
            <a:ext cx="8273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/>
              <a:t>d</a:t>
            </a:r>
            <a:r>
              <a:rPr lang="en-US" altLang="zh-CN" sz="2800" baseline="-25000" dirty="0"/>
              <a:t>1</a:t>
            </a:r>
            <a:endParaRPr lang="zh-CN" altLang="en-US" sz="2800" baseline="-25000" dirty="0"/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4C25A9BF-BBBA-C76A-009A-1E667861AB09}"/>
              </a:ext>
            </a:extLst>
          </p:cNvPr>
          <p:cNvSpPr txBox="1"/>
          <p:nvPr/>
        </p:nvSpPr>
        <p:spPr>
          <a:xfrm>
            <a:off x="10227431" y="4096498"/>
            <a:ext cx="8273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/>
              <a:t>d</a:t>
            </a:r>
            <a:r>
              <a:rPr lang="en-US" altLang="zh-CN" sz="2800" baseline="-25000" dirty="0"/>
              <a:t>2</a:t>
            </a:r>
            <a:endParaRPr lang="zh-CN" altLang="en-US" sz="2800" baseline="-25000" dirty="0"/>
          </a:p>
        </p:txBody>
      </p:sp>
    </p:spTree>
    <p:extLst>
      <p:ext uri="{BB962C8B-B14F-4D97-AF65-F5344CB8AC3E}">
        <p14:creationId xmlns:p14="http://schemas.microsoft.com/office/powerpoint/2010/main" val="37008270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对象 10">
            <a:extLst>
              <a:ext uri="{FF2B5EF4-FFF2-40B4-BE49-F238E27FC236}">
                <a16:creationId xmlns:a16="http://schemas.microsoft.com/office/drawing/2014/main" id="{05AA76FF-BED5-89F5-58FA-DE43B56F7BC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43372403"/>
              </p:ext>
            </p:extLst>
          </p:nvPr>
        </p:nvGraphicFramePr>
        <p:xfrm>
          <a:off x="4762471" y="1546261"/>
          <a:ext cx="2413000" cy="1136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2" imgW="2413080" imgH="1136520" progId="PBrush">
                  <p:embed/>
                </p:oleObj>
              </mc:Choice>
              <mc:Fallback>
                <p:oleObj name="Bitmap Image" r:id="rId2" imgW="2413080" imgH="1136520" progId="PBrush">
                  <p:embed/>
                  <p:pic>
                    <p:nvPicPr>
                      <p:cNvPr id="8" name="对象 7">
                        <a:extLst>
                          <a:ext uri="{FF2B5EF4-FFF2-40B4-BE49-F238E27FC236}">
                            <a16:creationId xmlns:a16="http://schemas.microsoft.com/office/drawing/2014/main" id="{97F361EB-6F88-48D3-520A-3D6F69648D2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4762471" y="1546261"/>
                        <a:ext cx="2413000" cy="11366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标题 1">
            <a:extLst>
              <a:ext uri="{FF2B5EF4-FFF2-40B4-BE49-F238E27FC236}">
                <a16:creationId xmlns:a16="http://schemas.microsoft.com/office/drawing/2014/main" id="{FF573865-AEE6-9371-9D15-35F67445F2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0"/>
            <a:ext cx="10515600" cy="1325563"/>
          </a:xfrm>
        </p:spPr>
        <p:txBody>
          <a:bodyPr/>
          <a:lstStyle/>
          <a:p>
            <a:r>
              <a:rPr lang="en-US" altLang="zh-CN" dirty="0"/>
              <a:t>Preliminaries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70540FA-1D9D-DABD-4820-6C7B9BD652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86048" cy="5032375"/>
          </a:xfrm>
        </p:spPr>
        <p:txBody>
          <a:bodyPr>
            <a:normAutofit/>
          </a:bodyPr>
          <a:lstStyle/>
          <a:p>
            <a:r>
              <a:rPr lang="en-US" altLang="zh-CN" dirty="0"/>
              <a:t>Pinhole camera model</a:t>
            </a:r>
          </a:p>
          <a:p>
            <a:r>
              <a:rPr lang="en-US" altLang="zh-CN" dirty="0"/>
              <a:t>3D symmetric points to 2D</a:t>
            </a:r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pPr marL="0" indent="0">
              <a:buNone/>
            </a:pPr>
            <a:r>
              <a:rPr lang="en-US" altLang="zh-CN" dirty="0"/>
              <a:t> 			            , where</a:t>
            </a:r>
          </a:p>
          <a:p>
            <a:pPr marL="0" indent="0">
              <a:buNone/>
            </a:pPr>
            <a:endParaRPr lang="en-US" altLang="zh-CN" dirty="0"/>
          </a:p>
          <a:p>
            <a:r>
              <a:rPr lang="en-US" altLang="zh-CN" sz="2800" b="1" dirty="0"/>
              <a:t>Ratios of depth scaling factors </a:t>
            </a:r>
            <a:r>
              <a:rPr lang="en-US" altLang="zh-CN" sz="2800" dirty="0"/>
              <a:t>between a pair of symmetric points</a:t>
            </a:r>
            <a:endParaRPr lang="en-US" altLang="zh-CN" dirty="0"/>
          </a:p>
          <a:p>
            <a:endParaRPr lang="en-US" altLang="zh-CN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B338342-3F73-4065-3D55-0E309E0892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1D649-49AA-4A70-B531-16FD4B10555E}" type="slidenum">
              <a:rPr lang="zh-CN" altLang="en-US" smtClean="0"/>
              <a:t>5</a:t>
            </a:fld>
            <a:endParaRPr lang="zh-CN" altLang="en-US"/>
          </a:p>
        </p:txBody>
      </p:sp>
      <p:graphicFrame>
        <p:nvGraphicFramePr>
          <p:cNvPr id="8" name="对象 7">
            <a:extLst>
              <a:ext uri="{FF2B5EF4-FFF2-40B4-BE49-F238E27FC236}">
                <a16:creationId xmlns:a16="http://schemas.microsoft.com/office/drawing/2014/main" id="{FFF8FA4E-E3FA-F974-0B75-5D3A24F6069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81086319"/>
              </p:ext>
            </p:extLst>
          </p:nvPr>
        </p:nvGraphicFramePr>
        <p:xfrm>
          <a:off x="7314248" y="1353061"/>
          <a:ext cx="4727977" cy="28507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4" imgW="5149800" imgH="3105000" progId="PBrush">
                  <p:embed/>
                </p:oleObj>
              </mc:Choice>
              <mc:Fallback>
                <p:oleObj name="Bitmap Image" r:id="rId4" imgW="5149800" imgH="3105000" progId="PBrush">
                  <p:embed/>
                  <p:pic>
                    <p:nvPicPr>
                      <p:cNvPr id="4" name="对象 3">
                        <a:extLst>
                          <a:ext uri="{FF2B5EF4-FFF2-40B4-BE49-F238E27FC236}">
                            <a16:creationId xmlns:a16="http://schemas.microsoft.com/office/drawing/2014/main" id="{E3861565-03FB-A753-B037-B20AAE6C192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7314248" y="1353061"/>
                        <a:ext cx="4727977" cy="285077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对象 9">
            <a:extLst>
              <a:ext uri="{FF2B5EF4-FFF2-40B4-BE49-F238E27FC236}">
                <a16:creationId xmlns:a16="http://schemas.microsoft.com/office/drawing/2014/main" id="{4595D5D7-4704-1781-BADB-1A6477075B0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57435800"/>
              </p:ext>
            </p:extLst>
          </p:nvPr>
        </p:nvGraphicFramePr>
        <p:xfrm>
          <a:off x="6051967" y="4426805"/>
          <a:ext cx="2876550" cy="38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6" imgW="2876400" imgH="380880" progId="PBrush">
                  <p:embed/>
                </p:oleObj>
              </mc:Choice>
              <mc:Fallback>
                <p:oleObj name="Bitmap Image" r:id="rId6" imgW="2876400" imgH="380880" progId="PBrush">
                  <p:embed/>
                  <p:pic>
                    <p:nvPicPr>
                      <p:cNvPr id="7" name="对象 6">
                        <a:extLst>
                          <a:ext uri="{FF2B5EF4-FFF2-40B4-BE49-F238E27FC236}">
                            <a16:creationId xmlns:a16="http://schemas.microsoft.com/office/drawing/2014/main" id="{EF3F8827-1050-9BAF-F5CE-F132E9AE351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051967" y="4426805"/>
                        <a:ext cx="2876550" cy="381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对象 11">
            <a:extLst>
              <a:ext uri="{FF2B5EF4-FFF2-40B4-BE49-F238E27FC236}">
                <a16:creationId xmlns:a16="http://schemas.microsoft.com/office/drawing/2014/main" id="{14A186FD-3CA5-3CA2-84D3-1DB9974DAC6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07114207"/>
              </p:ext>
            </p:extLst>
          </p:nvPr>
        </p:nvGraphicFramePr>
        <p:xfrm>
          <a:off x="3673358" y="5972397"/>
          <a:ext cx="1706510" cy="55596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8" imgW="1403280" imgH="457200" progId="PBrush">
                  <p:embed/>
                </p:oleObj>
              </mc:Choice>
              <mc:Fallback>
                <p:oleObj name="Bitmap Image" r:id="rId8" imgW="1403280" imgH="457200" progId="PBrush">
                  <p:embed/>
                  <p:pic>
                    <p:nvPicPr>
                      <p:cNvPr id="9" name="对象 8">
                        <a:extLst>
                          <a:ext uri="{FF2B5EF4-FFF2-40B4-BE49-F238E27FC236}">
                            <a16:creationId xmlns:a16="http://schemas.microsoft.com/office/drawing/2014/main" id="{A9C1C8D5-8085-5B7B-7901-47D96DB5280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3673358" y="5972397"/>
                        <a:ext cx="1706510" cy="55596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对象 12">
            <a:extLst>
              <a:ext uri="{FF2B5EF4-FFF2-40B4-BE49-F238E27FC236}">
                <a16:creationId xmlns:a16="http://schemas.microsoft.com/office/drawing/2014/main" id="{F760C1FB-52CE-D5CA-1B70-4646FDA8FEE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54332795"/>
              </p:ext>
            </p:extLst>
          </p:nvPr>
        </p:nvGraphicFramePr>
        <p:xfrm>
          <a:off x="9225693" y="4469829"/>
          <a:ext cx="1631156" cy="3506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10" imgW="2038320" imgH="438120" progId="PBrush">
                  <p:embed/>
                </p:oleObj>
              </mc:Choice>
              <mc:Fallback>
                <p:oleObj name="Bitmap Image" r:id="rId10" imgW="2038320" imgH="438120" progId="PBrush">
                  <p:embed/>
                  <p:pic>
                    <p:nvPicPr>
                      <p:cNvPr id="10" name="对象 9">
                        <a:extLst>
                          <a:ext uri="{FF2B5EF4-FFF2-40B4-BE49-F238E27FC236}">
                            <a16:creationId xmlns:a16="http://schemas.microsoft.com/office/drawing/2014/main" id="{5093AD22-56DA-358D-787F-DDE01905D46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9225693" y="4469829"/>
                        <a:ext cx="1631156" cy="35062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对象 13">
            <a:extLst>
              <a:ext uri="{FF2B5EF4-FFF2-40B4-BE49-F238E27FC236}">
                <a16:creationId xmlns:a16="http://schemas.microsoft.com/office/drawing/2014/main" id="{61448FCA-5265-5B99-443B-584DE4652E0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25415951"/>
              </p:ext>
            </p:extLst>
          </p:nvPr>
        </p:nvGraphicFramePr>
        <p:xfrm>
          <a:off x="9257310" y="4874041"/>
          <a:ext cx="2166938" cy="3250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12" imgW="2793960" imgH="419040" progId="PBrush">
                  <p:embed/>
                </p:oleObj>
              </mc:Choice>
              <mc:Fallback>
                <p:oleObj name="Bitmap Image" r:id="rId12" imgW="2793960" imgH="419040" progId="PBrush">
                  <p:embed/>
                  <p:pic>
                    <p:nvPicPr>
                      <p:cNvPr id="11" name="对象 10">
                        <a:extLst>
                          <a:ext uri="{FF2B5EF4-FFF2-40B4-BE49-F238E27FC236}">
                            <a16:creationId xmlns:a16="http://schemas.microsoft.com/office/drawing/2014/main" id="{7A3D9BDD-00AB-74C6-E3D9-931B28B5ACC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9257310" y="4874041"/>
                        <a:ext cx="2166938" cy="32504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6C203FF9-CC62-5A7F-F5CA-E3AE1E994392}"/>
                  </a:ext>
                </a:extLst>
              </p:cNvPr>
              <p:cNvSpPr txBox="1"/>
              <p:nvPr/>
            </p:nvSpPr>
            <p:spPr>
              <a:xfrm>
                <a:off x="484647" y="3209289"/>
                <a:ext cx="38311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(1)</m:t>
                      </m:r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6C203FF9-CC62-5A7F-F5CA-E3AE1E9943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4647" y="3209289"/>
                <a:ext cx="383118" cy="276999"/>
              </a:xfrm>
              <a:prstGeom prst="rect">
                <a:avLst/>
              </a:prstGeom>
              <a:blipFill>
                <a:blip r:embed="rId18"/>
                <a:stretch>
                  <a:fillRect l="-20968" t="-2174" r="-22581" b="-3260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本框 16">
                <a:extLst>
                  <a:ext uri="{FF2B5EF4-FFF2-40B4-BE49-F238E27FC236}">
                    <a16:creationId xmlns:a16="http://schemas.microsoft.com/office/drawing/2014/main" id="{D9F739B4-DF5B-7724-E2EB-DD14ABF6AF76}"/>
                  </a:ext>
                </a:extLst>
              </p:cNvPr>
              <p:cNvSpPr txBox="1"/>
              <p:nvPr/>
            </p:nvSpPr>
            <p:spPr>
              <a:xfrm>
                <a:off x="484647" y="4516524"/>
                <a:ext cx="38311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(2)</m:t>
                      </m:r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7" name="文本框 16">
                <a:extLst>
                  <a:ext uri="{FF2B5EF4-FFF2-40B4-BE49-F238E27FC236}">
                    <a16:creationId xmlns:a16="http://schemas.microsoft.com/office/drawing/2014/main" id="{D9F739B4-DF5B-7724-E2EB-DD14ABF6AF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4647" y="4516524"/>
                <a:ext cx="383118" cy="276999"/>
              </a:xfrm>
              <a:prstGeom prst="rect">
                <a:avLst/>
              </a:prstGeom>
              <a:blipFill>
                <a:blip r:embed="rId19"/>
                <a:stretch>
                  <a:fillRect l="-20968" t="-2222" r="-22581" b="-3555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图片 5">
            <a:extLst>
              <a:ext uri="{FF2B5EF4-FFF2-40B4-BE49-F238E27FC236}">
                <a16:creationId xmlns:a16="http://schemas.microsoft.com/office/drawing/2014/main" id="{D6C2911C-B52E-5AA9-8CA9-E9E35050849C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964969" y="2699621"/>
            <a:ext cx="3537464" cy="1386686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D4DEBBB0-27E9-A4A0-8A36-7742ABD9DD13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64969" y="4078706"/>
            <a:ext cx="3835602" cy="1268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2425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E2070A0-1906-C2CD-AB9F-F046B1ED4A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Method: step 1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71BAEF9-8C76-144F-9775-5A01663A76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48702"/>
            <a:ext cx="10963940" cy="4351338"/>
          </a:xfrm>
        </p:spPr>
        <p:txBody>
          <a:bodyPr/>
          <a:lstStyle/>
          <a:p>
            <a:r>
              <a:rPr lang="en-US" altLang="zh-CN" dirty="0" err="1"/>
              <a:t>Epipolar</a:t>
            </a:r>
            <a:r>
              <a:rPr lang="en-US" altLang="zh-CN" dirty="0"/>
              <a:t> geometry for real and virtual cameras (</a:t>
            </a:r>
            <a:r>
              <a:rPr lang="en-US" altLang="zh-CN" b="1" dirty="0"/>
              <a:t>P</a:t>
            </a:r>
            <a:r>
              <a:rPr lang="en-US" altLang="zh-CN" dirty="0"/>
              <a:t> &amp; </a:t>
            </a:r>
            <a:r>
              <a:rPr lang="en-US" altLang="zh-CN" b="1" dirty="0"/>
              <a:t>P</a:t>
            </a:r>
            <a:r>
              <a:rPr lang="en-US" altLang="zh-CN" dirty="0"/>
              <a:t>’):                   ,</a:t>
            </a:r>
          </a:p>
          <a:p>
            <a:pPr marL="0" indent="0">
              <a:buNone/>
            </a:pPr>
            <a:endParaRPr lang="en-US" altLang="zh-CN" dirty="0"/>
          </a:p>
          <a:p>
            <a:pPr marL="0" indent="0">
              <a:buNone/>
            </a:pPr>
            <a:r>
              <a:rPr lang="en-US" altLang="zh-CN" dirty="0"/>
              <a:t>  where                               , the vanishing point                              </a:t>
            </a:r>
          </a:p>
          <a:p>
            <a:pPr marL="0" indent="0">
              <a:buNone/>
            </a:pPr>
            <a:endParaRPr lang="en-US" altLang="zh-CN" dirty="0"/>
          </a:p>
          <a:p>
            <a:pPr marL="0" indent="0">
              <a:buNone/>
            </a:pPr>
            <a:r>
              <a:rPr lang="en-US" altLang="zh-CN" dirty="0"/>
              <a:t>  can be recovered given &gt;=2 pairs of symmetric points,.</a:t>
            </a:r>
            <a:endParaRPr lang="zh-CN" altLang="en-US" dirty="0"/>
          </a:p>
          <a:p>
            <a:endParaRPr lang="zh-CN" altLang="en-US" dirty="0"/>
          </a:p>
        </p:txBody>
      </p:sp>
      <p:graphicFrame>
        <p:nvGraphicFramePr>
          <p:cNvPr id="4" name="对象 3">
            <a:extLst>
              <a:ext uri="{FF2B5EF4-FFF2-40B4-BE49-F238E27FC236}">
                <a16:creationId xmlns:a16="http://schemas.microsoft.com/office/drawing/2014/main" id="{284E792B-5B74-92A0-8FC7-F5BC0E90F3D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28705724"/>
              </p:ext>
            </p:extLst>
          </p:nvPr>
        </p:nvGraphicFramePr>
        <p:xfrm>
          <a:off x="2157715" y="2176289"/>
          <a:ext cx="2912593" cy="115472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2" imgW="3587760" imgH="1422360" progId="PBrush">
                  <p:embed/>
                </p:oleObj>
              </mc:Choice>
              <mc:Fallback>
                <p:oleObj name="Bitmap Image" r:id="rId2" imgW="3587760" imgH="1422360" progId="PBrush">
                  <p:embed/>
                  <p:pic>
                    <p:nvPicPr>
                      <p:cNvPr id="4" name="对象 3">
                        <a:extLst>
                          <a:ext uri="{FF2B5EF4-FFF2-40B4-BE49-F238E27FC236}">
                            <a16:creationId xmlns:a16="http://schemas.microsoft.com/office/drawing/2014/main" id="{284E792B-5B74-92A0-8FC7-F5BC0E90F3D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157715" y="2176289"/>
                        <a:ext cx="2912593" cy="115472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对象 4">
            <a:extLst>
              <a:ext uri="{FF2B5EF4-FFF2-40B4-BE49-F238E27FC236}">
                <a16:creationId xmlns:a16="http://schemas.microsoft.com/office/drawing/2014/main" id="{C47C2AC9-BFE1-D8DE-4968-21C007A3D39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95529273"/>
              </p:ext>
            </p:extLst>
          </p:nvPr>
        </p:nvGraphicFramePr>
        <p:xfrm>
          <a:off x="8394700" y="2431387"/>
          <a:ext cx="2559050" cy="43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4" imgW="2558880" imgH="431640" progId="PBrush">
                  <p:embed/>
                </p:oleObj>
              </mc:Choice>
              <mc:Fallback>
                <p:oleObj name="Bitmap Image" r:id="rId4" imgW="2558880" imgH="431640" progId="PBrush">
                  <p:embed/>
                  <p:pic>
                    <p:nvPicPr>
                      <p:cNvPr id="5" name="对象 4">
                        <a:extLst>
                          <a:ext uri="{FF2B5EF4-FFF2-40B4-BE49-F238E27FC236}">
                            <a16:creationId xmlns:a16="http://schemas.microsoft.com/office/drawing/2014/main" id="{C47C2AC9-BFE1-D8DE-4968-21C007A3D39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8394700" y="2431387"/>
                        <a:ext cx="2559050" cy="431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对象 5">
            <a:extLst>
              <a:ext uri="{FF2B5EF4-FFF2-40B4-BE49-F238E27FC236}">
                <a16:creationId xmlns:a16="http://schemas.microsoft.com/office/drawing/2014/main" id="{A642E778-FE62-53E5-36B2-6581A1BED6E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75286358"/>
              </p:ext>
            </p:extLst>
          </p:nvPr>
        </p:nvGraphicFramePr>
        <p:xfrm>
          <a:off x="9674225" y="1526685"/>
          <a:ext cx="1579563" cy="3607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6" imgW="1835280" imgH="419040" progId="PBrush">
                  <p:embed/>
                </p:oleObj>
              </mc:Choice>
              <mc:Fallback>
                <p:oleObj name="Bitmap Image" r:id="rId6" imgW="1835280" imgH="419040" progId="PBrush">
                  <p:embed/>
                  <p:pic>
                    <p:nvPicPr>
                      <p:cNvPr id="6" name="对象 5">
                        <a:extLst>
                          <a:ext uri="{FF2B5EF4-FFF2-40B4-BE49-F238E27FC236}">
                            <a16:creationId xmlns:a16="http://schemas.microsoft.com/office/drawing/2014/main" id="{A642E778-FE62-53E5-36B2-6581A1BED6E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9674225" y="1526685"/>
                        <a:ext cx="1579563" cy="36073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灯片编号占位符 7">
            <a:extLst>
              <a:ext uri="{FF2B5EF4-FFF2-40B4-BE49-F238E27FC236}">
                <a16:creationId xmlns:a16="http://schemas.microsoft.com/office/drawing/2014/main" id="{5D124DB3-A934-83C0-28A9-DF79302965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1D649-49AA-4A70-B531-16FD4B10555E}" type="slidenum">
              <a:rPr lang="zh-CN" altLang="en-US" smtClean="0"/>
              <a:t>6</a:t>
            </a:fld>
            <a:endParaRPr lang="zh-CN" altLang="en-US"/>
          </a:p>
        </p:txBody>
      </p:sp>
      <p:pic>
        <p:nvPicPr>
          <p:cNvPr id="24" name="图片 23">
            <a:extLst>
              <a:ext uri="{FF2B5EF4-FFF2-40B4-BE49-F238E27FC236}">
                <a16:creationId xmlns:a16="http://schemas.microsoft.com/office/drawing/2014/main" id="{D5CBD294-9904-ECA6-B763-AA9187A613E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5217" y="4058608"/>
            <a:ext cx="3606923" cy="2404615"/>
          </a:xfrm>
          <a:prstGeom prst="rect">
            <a:avLst/>
          </a:prstGeom>
        </p:spPr>
      </p:pic>
      <p:cxnSp>
        <p:nvCxnSpPr>
          <p:cNvPr id="25" name="直接连接符 24">
            <a:extLst>
              <a:ext uri="{FF2B5EF4-FFF2-40B4-BE49-F238E27FC236}">
                <a16:creationId xmlns:a16="http://schemas.microsoft.com/office/drawing/2014/main" id="{51DF8F3E-3EE8-3242-E265-AF864FD3099C}"/>
              </a:ext>
            </a:extLst>
          </p:cNvPr>
          <p:cNvCxnSpPr>
            <a:cxnSpLocks/>
            <a:stCxn id="29" idx="7"/>
          </p:cNvCxnSpPr>
          <p:nvPr/>
        </p:nvCxnSpPr>
        <p:spPr>
          <a:xfrm flipV="1">
            <a:off x="4715194" y="4335397"/>
            <a:ext cx="2331172" cy="917213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6" name="直接连接符 25">
            <a:extLst>
              <a:ext uri="{FF2B5EF4-FFF2-40B4-BE49-F238E27FC236}">
                <a16:creationId xmlns:a16="http://schemas.microsoft.com/office/drawing/2014/main" id="{FC682A08-C4B0-1CAE-624D-1C116017834E}"/>
              </a:ext>
            </a:extLst>
          </p:cNvPr>
          <p:cNvCxnSpPr>
            <a:cxnSpLocks/>
            <a:stCxn id="31" idx="7"/>
          </p:cNvCxnSpPr>
          <p:nvPr/>
        </p:nvCxnSpPr>
        <p:spPr>
          <a:xfrm flipV="1">
            <a:off x="4983077" y="4335397"/>
            <a:ext cx="2063289" cy="1355834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7" name="椭圆 26">
            <a:extLst>
              <a:ext uri="{FF2B5EF4-FFF2-40B4-BE49-F238E27FC236}">
                <a16:creationId xmlns:a16="http://schemas.microsoft.com/office/drawing/2014/main" id="{365547FC-AA50-10E5-65C5-6B35CFBC01A1}"/>
              </a:ext>
            </a:extLst>
          </p:cNvPr>
          <p:cNvSpPr/>
          <p:nvPr/>
        </p:nvSpPr>
        <p:spPr>
          <a:xfrm>
            <a:off x="6980583" y="4285926"/>
            <a:ext cx="131566" cy="139924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椭圆 27">
            <a:extLst>
              <a:ext uri="{FF2B5EF4-FFF2-40B4-BE49-F238E27FC236}">
                <a16:creationId xmlns:a16="http://schemas.microsoft.com/office/drawing/2014/main" id="{FD686820-C0C9-604F-9AFD-C086C3956606}"/>
              </a:ext>
            </a:extLst>
          </p:cNvPr>
          <p:cNvSpPr/>
          <p:nvPr/>
        </p:nvSpPr>
        <p:spPr>
          <a:xfrm>
            <a:off x="5201852" y="4943352"/>
            <a:ext cx="131566" cy="139924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椭圆 28">
            <a:extLst>
              <a:ext uri="{FF2B5EF4-FFF2-40B4-BE49-F238E27FC236}">
                <a16:creationId xmlns:a16="http://schemas.microsoft.com/office/drawing/2014/main" id="{CFB9C758-9F19-65AC-DEA7-62E9D64160BA}"/>
              </a:ext>
            </a:extLst>
          </p:cNvPr>
          <p:cNvSpPr/>
          <p:nvPr/>
        </p:nvSpPr>
        <p:spPr>
          <a:xfrm>
            <a:off x="4602895" y="5232119"/>
            <a:ext cx="131566" cy="139924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椭圆 29">
            <a:extLst>
              <a:ext uri="{FF2B5EF4-FFF2-40B4-BE49-F238E27FC236}">
                <a16:creationId xmlns:a16="http://schemas.microsoft.com/office/drawing/2014/main" id="{EB213207-2EF8-6CCE-5F64-D600F714BB4B}"/>
              </a:ext>
            </a:extLst>
          </p:cNvPr>
          <p:cNvSpPr/>
          <p:nvPr/>
        </p:nvSpPr>
        <p:spPr>
          <a:xfrm>
            <a:off x="5406190" y="5313846"/>
            <a:ext cx="131566" cy="139924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椭圆 30">
            <a:extLst>
              <a:ext uri="{FF2B5EF4-FFF2-40B4-BE49-F238E27FC236}">
                <a16:creationId xmlns:a16="http://schemas.microsoft.com/office/drawing/2014/main" id="{C8F8BA00-A6B9-098E-54BD-BD6DCB2BA6DF}"/>
              </a:ext>
            </a:extLst>
          </p:cNvPr>
          <p:cNvSpPr/>
          <p:nvPr/>
        </p:nvSpPr>
        <p:spPr>
          <a:xfrm>
            <a:off x="4870778" y="5670740"/>
            <a:ext cx="131566" cy="139924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948917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66F1527-2CB0-D2AE-87EC-AF582BFA14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1165"/>
            <a:ext cx="10515600" cy="1325563"/>
          </a:xfrm>
        </p:spPr>
        <p:txBody>
          <a:bodyPr/>
          <a:lstStyle/>
          <a:p>
            <a:r>
              <a:rPr lang="en-US" altLang="zh-CN" dirty="0"/>
              <a:t>Step 2: Rotation angles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27772FA-58B4-4710-6A1F-A5BEEF2FA7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47890"/>
            <a:ext cx="10515600" cy="4932408"/>
          </a:xfrm>
        </p:spPr>
        <p:txBody>
          <a:bodyPr>
            <a:normAutofit/>
          </a:bodyPr>
          <a:lstStyle/>
          <a:p>
            <a:r>
              <a:rPr lang="en-US" altLang="zh-CN" sz="2000" dirty="0"/>
              <a:t>From vanishing point to 2 rotation angles</a:t>
            </a:r>
          </a:p>
          <a:p>
            <a:endParaRPr lang="en-US" altLang="zh-CN" sz="2000" dirty="0"/>
          </a:p>
          <a:p>
            <a:endParaRPr lang="en-US" altLang="zh-CN" sz="2000" dirty="0"/>
          </a:p>
          <a:p>
            <a:endParaRPr lang="en-US" altLang="zh-CN" sz="2000" dirty="0"/>
          </a:p>
          <a:p>
            <a:endParaRPr lang="en-US" altLang="zh-CN" sz="2000" dirty="0"/>
          </a:p>
          <a:p>
            <a:endParaRPr lang="en-US" altLang="zh-CN" sz="2000" dirty="0"/>
          </a:p>
          <a:p>
            <a:endParaRPr lang="en-US" altLang="zh-CN" sz="2000" dirty="0"/>
          </a:p>
          <a:p>
            <a:endParaRPr lang="en-US" altLang="zh-CN" sz="2000" dirty="0"/>
          </a:p>
          <a:p>
            <a:r>
              <a:rPr lang="en-US" altLang="zh-CN" sz="2000" dirty="0"/>
              <a:t>The vanishing point:                                             , where                     .</a:t>
            </a:r>
          </a:p>
          <a:p>
            <a:endParaRPr lang="en-US" altLang="zh-CN" sz="2000" dirty="0"/>
          </a:p>
          <a:p>
            <a:r>
              <a:rPr lang="en-US" altLang="zh-CN" sz="2000" dirty="0"/>
              <a:t>Recovery of the rotation angles from </a:t>
            </a:r>
            <a:r>
              <a:rPr lang="en-US" altLang="zh-CN" sz="2000" b="1" dirty="0"/>
              <a:t>r</a:t>
            </a:r>
            <a:r>
              <a:rPr lang="en-US" altLang="zh-CN" sz="2000" baseline="-25000" dirty="0"/>
              <a:t>1</a:t>
            </a:r>
            <a:r>
              <a:rPr lang="en-US" altLang="zh-CN" sz="2000" dirty="0"/>
              <a:t> with known </a:t>
            </a:r>
            <a:r>
              <a:rPr lang="en-US" altLang="zh-CN" sz="2000" b="1" dirty="0"/>
              <a:t>K</a:t>
            </a:r>
            <a:endParaRPr lang="zh-CN" altLang="en-US" sz="2000" b="1" dirty="0"/>
          </a:p>
        </p:txBody>
      </p:sp>
      <p:graphicFrame>
        <p:nvGraphicFramePr>
          <p:cNvPr id="4" name="对象 3">
            <a:extLst>
              <a:ext uri="{FF2B5EF4-FFF2-40B4-BE49-F238E27FC236}">
                <a16:creationId xmlns:a16="http://schemas.microsoft.com/office/drawing/2014/main" id="{AE77B70E-E91A-F751-C4B3-3EB84591EA0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39860396"/>
              </p:ext>
            </p:extLst>
          </p:nvPr>
        </p:nvGraphicFramePr>
        <p:xfrm>
          <a:off x="838200" y="1676211"/>
          <a:ext cx="8261361" cy="26160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2" imgW="10407600" imgH="3295800" progId="PBrush">
                  <p:embed/>
                </p:oleObj>
              </mc:Choice>
              <mc:Fallback>
                <p:oleObj name="Bitmap Image" r:id="rId2" imgW="10407600" imgH="3295800" progId="PBrush">
                  <p:embed/>
                  <p:pic>
                    <p:nvPicPr>
                      <p:cNvPr id="4" name="对象 3">
                        <a:extLst>
                          <a:ext uri="{FF2B5EF4-FFF2-40B4-BE49-F238E27FC236}">
                            <a16:creationId xmlns:a16="http://schemas.microsoft.com/office/drawing/2014/main" id="{AE77B70E-E91A-F751-C4B3-3EB84591EA0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838200" y="1676211"/>
                        <a:ext cx="8261361" cy="26160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对象 4">
            <a:extLst>
              <a:ext uri="{FF2B5EF4-FFF2-40B4-BE49-F238E27FC236}">
                <a16:creationId xmlns:a16="http://schemas.microsoft.com/office/drawing/2014/main" id="{D69A4FAE-D2B9-CF10-52B2-CA7CA8C1B05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14535442"/>
              </p:ext>
            </p:extLst>
          </p:nvPr>
        </p:nvGraphicFramePr>
        <p:xfrm>
          <a:off x="3627972" y="4235774"/>
          <a:ext cx="2867819" cy="10650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4" imgW="3282840" imgH="1219320" progId="PBrush">
                  <p:embed/>
                </p:oleObj>
              </mc:Choice>
              <mc:Fallback>
                <p:oleObj name="Bitmap Image" r:id="rId4" imgW="3282840" imgH="1219320" progId="PBrush">
                  <p:embed/>
                  <p:pic>
                    <p:nvPicPr>
                      <p:cNvPr id="5" name="对象 4">
                        <a:extLst>
                          <a:ext uri="{FF2B5EF4-FFF2-40B4-BE49-F238E27FC236}">
                            <a16:creationId xmlns:a16="http://schemas.microsoft.com/office/drawing/2014/main" id="{D69A4FAE-D2B9-CF10-52B2-CA7CA8C1B05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627972" y="4235774"/>
                        <a:ext cx="2867819" cy="106503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对象 5">
            <a:extLst>
              <a:ext uri="{FF2B5EF4-FFF2-40B4-BE49-F238E27FC236}">
                <a16:creationId xmlns:a16="http://schemas.microsoft.com/office/drawing/2014/main" id="{E0171A98-A679-7AF0-B39A-2C2DC8E7674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93333221"/>
              </p:ext>
            </p:extLst>
          </p:nvPr>
        </p:nvGraphicFramePr>
        <p:xfrm>
          <a:off x="7572841" y="4330250"/>
          <a:ext cx="1675606" cy="8827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6" imgW="2013120" imgH="1060560" progId="PBrush">
                  <p:embed/>
                </p:oleObj>
              </mc:Choice>
              <mc:Fallback>
                <p:oleObj name="Bitmap Image" r:id="rId6" imgW="2013120" imgH="1060560" progId="PBrush">
                  <p:embed/>
                  <p:pic>
                    <p:nvPicPr>
                      <p:cNvPr id="6" name="对象 5">
                        <a:extLst>
                          <a:ext uri="{FF2B5EF4-FFF2-40B4-BE49-F238E27FC236}">
                            <a16:creationId xmlns:a16="http://schemas.microsoft.com/office/drawing/2014/main" id="{E0171A98-A679-7AF0-B39A-2C2DC8E7674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7572841" y="4330250"/>
                        <a:ext cx="1675606" cy="88273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对象 6">
            <a:extLst>
              <a:ext uri="{FF2B5EF4-FFF2-40B4-BE49-F238E27FC236}">
                <a16:creationId xmlns:a16="http://schemas.microsoft.com/office/drawing/2014/main" id="{D381278D-4530-C1FA-CCAC-135C6F449BC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95007732"/>
              </p:ext>
            </p:extLst>
          </p:nvPr>
        </p:nvGraphicFramePr>
        <p:xfrm>
          <a:off x="2377866" y="5765405"/>
          <a:ext cx="5073650" cy="419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8" imgW="5073480" imgH="419040" progId="PBrush">
                  <p:embed/>
                </p:oleObj>
              </mc:Choice>
              <mc:Fallback>
                <p:oleObj name="Bitmap Image" r:id="rId8" imgW="5073480" imgH="419040" progId="PBrush">
                  <p:embed/>
                  <p:pic>
                    <p:nvPicPr>
                      <p:cNvPr id="7" name="对象 6">
                        <a:extLst>
                          <a:ext uri="{FF2B5EF4-FFF2-40B4-BE49-F238E27FC236}">
                            <a16:creationId xmlns:a16="http://schemas.microsoft.com/office/drawing/2014/main" id="{D381278D-4530-C1FA-CCAC-135C6F449BC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2377866" y="5765405"/>
                        <a:ext cx="5073650" cy="419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矩形 7">
            <a:extLst>
              <a:ext uri="{FF2B5EF4-FFF2-40B4-BE49-F238E27FC236}">
                <a16:creationId xmlns:a16="http://schemas.microsoft.com/office/drawing/2014/main" id="{1B5239F1-1AE5-C70C-04CD-DDBECF8D6433}"/>
              </a:ext>
            </a:extLst>
          </p:cNvPr>
          <p:cNvSpPr/>
          <p:nvPr/>
        </p:nvSpPr>
        <p:spPr>
          <a:xfrm>
            <a:off x="1244791" y="3214688"/>
            <a:ext cx="1235869" cy="111556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aphicFrame>
        <p:nvGraphicFramePr>
          <p:cNvPr id="9" name="对象 8">
            <a:extLst>
              <a:ext uri="{FF2B5EF4-FFF2-40B4-BE49-F238E27FC236}">
                <a16:creationId xmlns:a16="http://schemas.microsoft.com/office/drawing/2014/main" id="{ACBE820D-551B-00C0-CDA1-4246B5AAEB3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4818052"/>
              </p:ext>
            </p:extLst>
          </p:nvPr>
        </p:nvGraphicFramePr>
        <p:xfrm>
          <a:off x="6557256" y="28367"/>
          <a:ext cx="3389614" cy="20437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10" imgW="5149800" imgH="3105000" progId="PBrush">
                  <p:embed/>
                </p:oleObj>
              </mc:Choice>
              <mc:Fallback>
                <p:oleObj name="Bitmap Image" r:id="rId10" imgW="5149800" imgH="3105000" progId="PBrush">
                  <p:embed/>
                  <p:pic>
                    <p:nvPicPr>
                      <p:cNvPr id="9" name="对象 8">
                        <a:extLst>
                          <a:ext uri="{FF2B5EF4-FFF2-40B4-BE49-F238E27FC236}">
                            <a16:creationId xmlns:a16="http://schemas.microsoft.com/office/drawing/2014/main" id="{ACBE820D-551B-00C0-CDA1-4246B5AAEB3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6557256" y="28367"/>
                        <a:ext cx="3389614" cy="204379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9" name="组合 18">
            <a:extLst>
              <a:ext uri="{FF2B5EF4-FFF2-40B4-BE49-F238E27FC236}">
                <a16:creationId xmlns:a16="http://schemas.microsoft.com/office/drawing/2014/main" id="{7B150BDD-82F0-23EB-2E9F-E228537442C1}"/>
              </a:ext>
            </a:extLst>
          </p:cNvPr>
          <p:cNvGrpSpPr/>
          <p:nvPr/>
        </p:nvGrpSpPr>
        <p:grpSpPr>
          <a:xfrm>
            <a:off x="10093278" y="1470336"/>
            <a:ext cx="1839045" cy="1472131"/>
            <a:chOff x="10183654" y="4650845"/>
            <a:chExt cx="1839045" cy="147213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文本框 9">
                  <a:extLst>
                    <a:ext uri="{FF2B5EF4-FFF2-40B4-BE49-F238E27FC236}">
                      <a16:creationId xmlns:a16="http://schemas.microsoft.com/office/drawing/2014/main" id="{ABA898F5-63CF-07CF-4EAE-7AFCC64B2948}"/>
                    </a:ext>
                  </a:extLst>
                </p:cNvPr>
                <p:cNvSpPr txBox="1"/>
                <p:nvPr/>
              </p:nvSpPr>
              <p:spPr>
                <a:xfrm>
                  <a:off x="11175948" y="5322113"/>
                  <a:ext cx="223563" cy="276999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zh-CN" altLang="en-US" i="1" smtClean="0">
                            <a:latin typeface="Cambria Math" panose="02040503050406030204" pitchFamily="18" charset="0"/>
                          </a:rPr>
                          <m:t>𝜃</m:t>
                        </m:r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10" name="文本框 9">
                  <a:extLst>
                    <a:ext uri="{FF2B5EF4-FFF2-40B4-BE49-F238E27FC236}">
                      <a16:creationId xmlns:a16="http://schemas.microsoft.com/office/drawing/2014/main" id="{ABA898F5-63CF-07CF-4EAE-7AFCC64B294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175948" y="5322113"/>
                  <a:ext cx="223563" cy="276999"/>
                </a:xfrm>
                <a:prstGeom prst="rect">
                  <a:avLst/>
                </a:prstGeom>
                <a:blipFill>
                  <a:blip r:embed="rId12"/>
                  <a:stretch>
                    <a:fillRect l="-16216" r="-13514" b="-6522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文本框 10">
                  <a:extLst>
                    <a:ext uri="{FF2B5EF4-FFF2-40B4-BE49-F238E27FC236}">
                      <a16:creationId xmlns:a16="http://schemas.microsoft.com/office/drawing/2014/main" id="{EBFC0515-365B-42D4-FD0F-17F406D5B617}"/>
                    </a:ext>
                  </a:extLst>
                </p:cNvPr>
                <p:cNvSpPr txBox="1"/>
                <p:nvPr/>
              </p:nvSpPr>
              <p:spPr>
                <a:xfrm>
                  <a:off x="10581133" y="5082779"/>
                  <a:ext cx="194134" cy="276999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zh-CN" altLang="en-US" i="1" smtClean="0">
                            <a:latin typeface="Cambria Math" panose="02040503050406030204" pitchFamily="18" charset="0"/>
                          </a:rPr>
                          <m:t>𝜓</m:t>
                        </m:r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11" name="文本框 10">
                  <a:extLst>
                    <a:ext uri="{FF2B5EF4-FFF2-40B4-BE49-F238E27FC236}">
                      <a16:creationId xmlns:a16="http://schemas.microsoft.com/office/drawing/2014/main" id="{EBFC0515-365B-42D4-FD0F-17F406D5B61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581133" y="5082779"/>
                  <a:ext cx="194134" cy="276999"/>
                </a:xfrm>
                <a:prstGeom prst="rect">
                  <a:avLst/>
                </a:prstGeom>
                <a:blipFill>
                  <a:blip r:embed="rId13"/>
                  <a:stretch>
                    <a:fillRect l="-50000" t="-2174" r="-46875" b="-32609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文本框 11">
                  <a:extLst>
                    <a:ext uri="{FF2B5EF4-FFF2-40B4-BE49-F238E27FC236}">
                      <a16:creationId xmlns:a16="http://schemas.microsoft.com/office/drawing/2014/main" id="{1F519503-EDC8-9637-EFF6-2B67C7853BFE}"/>
                    </a:ext>
                  </a:extLst>
                </p:cNvPr>
                <p:cNvSpPr txBox="1"/>
                <p:nvPr/>
              </p:nvSpPr>
              <p:spPr>
                <a:xfrm>
                  <a:off x="11007037" y="5526909"/>
                  <a:ext cx="127000" cy="280174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zh-CN" altLang="en-US" i="1" smtClean="0">
                            <a:latin typeface="Cambria Math" panose="02040503050406030204" pitchFamily="18" charset="0"/>
                          </a:rPr>
                          <m:t>𝜙</m:t>
                        </m:r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12" name="文本框 11">
                  <a:extLst>
                    <a:ext uri="{FF2B5EF4-FFF2-40B4-BE49-F238E27FC236}">
                      <a16:creationId xmlns:a16="http://schemas.microsoft.com/office/drawing/2014/main" id="{1F519503-EDC8-9637-EFF6-2B67C7853BF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007037" y="5526909"/>
                  <a:ext cx="127000" cy="280174"/>
                </a:xfrm>
                <a:prstGeom prst="rect">
                  <a:avLst/>
                </a:prstGeom>
                <a:blipFill>
                  <a:blip r:embed="rId14"/>
                  <a:stretch>
                    <a:fillRect l="-90000" r="-115000" b="-32609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3" name="直接箭头连接符 12">
              <a:extLst>
                <a:ext uri="{FF2B5EF4-FFF2-40B4-BE49-F238E27FC236}">
                  <a16:creationId xmlns:a16="http://schemas.microsoft.com/office/drawing/2014/main" id="{A53A5374-C90F-095E-9399-EA86494E9C12}"/>
                </a:ext>
              </a:extLst>
            </p:cNvPr>
            <p:cNvCxnSpPr>
              <a:cxnSpLocks/>
            </p:cNvCxnSpPr>
            <p:nvPr/>
          </p:nvCxnSpPr>
          <p:spPr>
            <a:xfrm>
              <a:off x="10801036" y="5517356"/>
              <a:ext cx="1019421" cy="148048"/>
            </a:xfrm>
            <a:prstGeom prst="straightConnector1">
              <a:avLst/>
            </a:prstGeom>
            <a:ln w="317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箭头连接符 13">
              <a:extLst>
                <a:ext uri="{FF2B5EF4-FFF2-40B4-BE49-F238E27FC236}">
                  <a16:creationId xmlns:a16="http://schemas.microsoft.com/office/drawing/2014/main" id="{06E95D24-B5BA-194E-655B-57A6A33D2A9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798219" y="4815947"/>
              <a:ext cx="1419" cy="688715"/>
            </a:xfrm>
            <a:prstGeom prst="straightConnector1">
              <a:avLst/>
            </a:prstGeom>
            <a:ln w="317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接箭头连接符 14">
              <a:extLst>
                <a:ext uri="{FF2B5EF4-FFF2-40B4-BE49-F238E27FC236}">
                  <a16:creationId xmlns:a16="http://schemas.microsoft.com/office/drawing/2014/main" id="{8DBF9B53-96C1-1924-9C9B-7244E3B5E7F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400285" y="5517356"/>
              <a:ext cx="397933" cy="250342"/>
            </a:xfrm>
            <a:prstGeom prst="straightConnector1">
              <a:avLst/>
            </a:prstGeom>
            <a:ln w="317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文本框 15">
              <a:extLst>
                <a:ext uri="{FF2B5EF4-FFF2-40B4-BE49-F238E27FC236}">
                  <a16:creationId xmlns:a16="http://schemas.microsoft.com/office/drawing/2014/main" id="{270BD126-8C8D-DC68-9244-F03F430485D3}"/>
                </a:ext>
              </a:extLst>
            </p:cNvPr>
            <p:cNvSpPr txBox="1"/>
            <p:nvPr/>
          </p:nvSpPr>
          <p:spPr>
            <a:xfrm>
              <a:off x="10835196" y="4650845"/>
              <a:ext cx="45951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b="1" dirty="0"/>
                <a:t>y</a:t>
              </a:r>
              <a:endParaRPr lang="zh-CN" altLang="en-US" sz="2800" b="1" baseline="-25000" dirty="0"/>
            </a:p>
          </p:txBody>
        </p:sp>
        <p:sp>
          <p:nvSpPr>
            <p:cNvPr id="17" name="文本框 16">
              <a:extLst>
                <a:ext uri="{FF2B5EF4-FFF2-40B4-BE49-F238E27FC236}">
                  <a16:creationId xmlns:a16="http://schemas.microsoft.com/office/drawing/2014/main" id="{E1980536-73AC-3681-2CCB-9E22929EB9A8}"/>
                </a:ext>
              </a:extLst>
            </p:cNvPr>
            <p:cNvSpPr txBox="1"/>
            <p:nvPr/>
          </p:nvSpPr>
          <p:spPr>
            <a:xfrm>
              <a:off x="11563185" y="5599756"/>
              <a:ext cx="45951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b="1" dirty="0"/>
                <a:t>x</a:t>
              </a:r>
              <a:endParaRPr lang="zh-CN" altLang="en-US" sz="2800" b="1" baseline="-25000" dirty="0"/>
            </a:p>
          </p:txBody>
        </p:sp>
        <p:sp>
          <p:nvSpPr>
            <p:cNvPr id="18" name="文本框 17">
              <a:extLst>
                <a:ext uri="{FF2B5EF4-FFF2-40B4-BE49-F238E27FC236}">
                  <a16:creationId xmlns:a16="http://schemas.microsoft.com/office/drawing/2014/main" id="{A8E8DFC9-A3E0-E726-3E53-29465B2CC4C6}"/>
                </a:ext>
              </a:extLst>
            </p:cNvPr>
            <p:cNvSpPr txBox="1"/>
            <p:nvPr/>
          </p:nvSpPr>
          <p:spPr>
            <a:xfrm>
              <a:off x="10183654" y="5596273"/>
              <a:ext cx="45951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b="1" dirty="0"/>
                <a:t>z</a:t>
              </a:r>
              <a:endParaRPr lang="zh-CN" altLang="en-US" sz="2800" b="1" baseline="-25000" dirty="0"/>
            </a:p>
          </p:txBody>
        </p:sp>
      </p:grpSp>
      <p:sp>
        <p:nvSpPr>
          <p:cNvPr id="21" name="弧形 20">
            <a:extLst>
              <a:ext uri="{FF2B5EF4-FFF2-40B4-BE49-F238E27FC236}">
                <a16:creationId xmlns:a16="http://schemas.microsoft.com/office/drawing/2014/main" id="{82014537-AA59-4BE4-B5CC-1BC01332AB58}"/>
              </a:ext>
            </a:extLst>
          </p:cNvPr>
          <p:cNvSpPr/>
          <p:nvPr/>
        </p:nvSpPr>
        <p:spPr>
          <a:xfrm>
            <a:off x="10884837" y="2236578"/>
            <a:ext cx="119483" cy="295437"/>
          </a:xfrm>
          <a:prstGeom prst="arc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弧形 21">
            <a:extLst>
              <a:ext uri="{FF2B5EF4-FFF2-40B4-BE49-F238E27FC236}">
                <a16:creationId xmlns:a16="http://schemas.microsoft.com/office/drawing/2014/main" id="{FD11EACE-F245-C36A-DEA5-9214FFD6C90A}"/>
              </a:ext>
            </a:extLst>
          </p:cNvPr>
          <p:cNvSpPr/>
          <p:nvPr/>
        </p:nvSpPr>
        <p:spPr>
          <a:xfrm rot="7527942">
            <a:off x="10513762" y="2099354"/>
            <a:ext cx="470731" cy="412685"/>
          </a:xfrm>
          <a:prstGeom prst="arc">
            <a:avLst>
              <a:gd name="adj1" fmla="val 15784878"/>
              <a:gd name="adj2" fmla="val 18347292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弧形 22">
            <a:extLst>
              <a:ext uri="{FF2B5EF4-FFF2-40B4-BE49-F238E27FC236}">
                <a16:creationId xmlns:a16="http://schemas.microsoft.com/office/drawing/2014/main" id="{54E4F39B-7503-F48B-12D4-90DF7F08848A}"/>
              </a:ext>
            </a:extLst>
          </p:cNvPr>
          <p:cNvSpPr/>
          <p:nvPr/>
        </p:nvSpPr>
        <p:spPr>
          <a:xfrm rot="15593018">
            <a:off x="10586530" y="2225439"/>
            <a:ext cx="268282" cy="223858"/>
          </a:xfrm>
          <a:prstGeom prst="arc">
            <a:avLst>
              <a:gd name="adj1" fmla="val 18436760"/>
              <a:gd name="adj2" fmla="val 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5" name="直接箭头连接符 24">
            <a:extLst>
              <a:ext uri="{FF2B5EF4-FFF2-40B4-BE49-F238E27FC236}">
                <a16:creationId xmlns:a16="http://schemas.microsoft.com/office/drawing/2014/main" id="{16A22077-FBAD-377E-2F52-74CBBF3B5109}"/>
              </a:ext>
            </a:extLst>
          </p:cNvPr>
          <p:cNvCxnSpPr>
            <a:cxnSpLocks/>
          </p:cNvCxnSpPr>
          <p:nvPr/>
        </p:nvCxnSpPr>
        <p:spPr>
          <a:xfrm flipV="1">
            <a:off x="10718265" y="1992763"/>
            <a:ext cx="368920" cy="34014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接连接符 26">
            <a:extLst>
              <a:ext uri="{FF2B5EF4-FFF2-40B4-BE49-F238E27FC236}">
                <a16:creationId xmlns:a16="http://schemas.microsoft.com/office/drawing/2014/main" id="{CFEA428A-6C0C-9571-F879-916BBFF93012}"/>
              </a:ext>
            </a:extLst>
          </p:cNvPr>
          <p:cNvCxnSpPr>
            <a:cxnSpLocks/>
          </p:cNvCxnSpPr>
          <p:nvPr/>
        </p:nvCxnSpPr>
        <p:spPr>
          <a:xfrm>
            <a:off x="11101431" y="2012120"/>
            <a:ext cx="0" cy="83517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接连接符 28">
            <a:extLst>
              <a:ext uri="{FF2B5EF4-FFF2-40B4-BE49-F238E27FC236}">
                <a16:creationId xmlns:a16="http://schemas.microsoft.com/office/drawing/2014/main" id="{D8018202-E4AF-DA52-9AC7-25F18850EEA8}"/>
              </a:ext>
            </a:extLst>
          </p:cNvPr>
          <p:cNvCxnSpPr>
            <a:cxnSpLocks/>
          </p:cNvCxnSpPr>
          <p:nvPr/>
        </p:nvCxnSpPr>
        <p:spPr>
          <a:xfrm>
            <a:off x="10709338" y="2352571"/>
            <a:ext cx="403746" cy="51407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接连接符 36">
            <a:extLst>
              <a:ext uri="{FF2B5EF4-FFF2-40B4-BE49-F238E27FC236}">
                <a16:creationId xmlns:a16="http://schemas.microsoft.com/office/drawing/2014/main" id="{1D0F827C-7019-C7F6-A479-F80B6F9B517B}"/>
              </a:ext>
            </a:extLst>
          </p:cNvPr>
          <p:cNvCxnSpPr/>
          <p:nvPr/>
        </p:nvCxnSpPr>
        <p:spPr>
          <a:xfrm flipV="1">
            <a:off x="11101431" y="2484895"/>
            <a:ext cx="457200" cy="36239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接连接符 38">
            <a:extLst>
              <a:ext uri="{FF2B5EF4-FFF2-40B4-BE49-F238E27FC236}">
                <a16:creationId xmlns:a16="http://schemas.microsoft.com/office/drawing/2014/main" id="{A98A91E1-8D8A-70FF-E0A1-A9CACF3FE58D}"/>
              </a:ext>
            </a:extLst>
          </p:cNvPr>
          <p:cNvCxnSpPr>
            <a:cxnSpLocks/>
          </p:cNvCxnSpPr>
          <p:nvPr/>
        </p:nvCxnSpPr>
        <p:spPr>
          <a:xfrm>
            <a:off x="11113084" y="2006793"/>
            <a:ext cx="181834" cy="6916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直接连接符 40">
            <a:extLst>
              <a:ext uri="{FF2B5EF4-FFF2-40B4-BE49-F238E27FC236}">
                <a16:creationId xmlns:a16="http://schemas.microsoft.com/office/drawing/2014/main" id="{BD5E14EF-BEEF-7233-B881-EA3351826018}"/>
              </a:ext>
            </a:extLst>
          </p:cNvPr>
          <p:cNvCxnSpPr>
            <a:cxnSpLocks/>
          </p:cNvCxnSpPr>
          <p:nvPr/>
        </p:nvCxnSpPr>
        <p:spPr>
          <a:xfrm flipV="1">
            <a:off x="10693711" y="2091539"/>
            <a:ext cx="592472" cy="25406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直接连接符 43">
            <a:extLst>
              <a:ext uri="{FF2B5EF4-FFF2-40B4-BE49-F238E27FC236}">
                <a16:creationId xmlns:a16="http://schemas.microsoft.com/office/drawing/2014/main" id="{415F2466-A630-8A96-D6D7-2D2D7BE673B4}"/>
              </a:ext>
            </a:extLst>
          </p:cNvPr>
          <p:cNvCxnSpPr>
            <a:cxnSpLocks/>
          </p:cNvCxnSpPr>
          <p:nvPr/>
        </p:nvCxnSpPr>
        <p:spPr>
          <a:xfrm>
            <a:off x="11304386" y="2098461"/>
            <a:ext cx="0" cy="32982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直接连接符 46">
            <a:extLst>
              <a:ext uri="{FF2B5EF4-FFF2-40B4-BE49-F238E27FC236}">
                <a16:creationId xmlns:a16="http://schemas.microsoft.com/office/drawing/2014/main" id="{7940F46D-9D4E-918E-3A8C-233B5A51EC68}"/>
              </a:ext>
            </a:extLst>
          </p:cNvPr>
          <p:cNvCxnSpPr>
            <a:cxnSpLocks/>
          </p:cNvCxnSpPr>
          <p:nvPr/>
        </p:nvCxnSpPr>
        <p:spPr>
          <a:xfrm>
            <a:off x="10249792" y="1891130"/>
            <a:ext cx="775092" cy="11001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直接连接符 49">
            <a:extLst>
              <a:ext uri="{FF2B5EF4-FFF2-40B4-BE49-F238E27FC236}">
                <a16:creationId xmlns:a16="http://schemas.microsoft.com/office/drawing/2014/main" id="{E961B119-0E5B-A5C3-EFBF-7331B4C13AE6}"/>
              </a:ext>
            </a:extLst>
          </p:cNvPr>
          <p:cNvCxnSpPr>
            <a:cxnSpLocks/>
          </p:cNvCxnSpPr>
          <p:nvPr/>
        </p:nvCxnSpPr>
        <p:spPr>
          <a:xfrm>
            <a:off x="10246873" y="1910432"/>
            <a:ext cx="446724" cy="4628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灯片编号占位符 19">
            <a:extLst>
              <a:ext uri="{FF2B5EF4-FFF2-40B4-BE49-F238E27FC236}">
                <a16:creationId xmlns:a16="http://schemas.microsoft.com/office/drawing/2014/main" id="{D5E9DD91-58E6-1D72-4FAB-0EFC4FE6CB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1D649-49AA-4A70-B531-16FD4B10555E}" type="slidenum">
              <a:rPr lang="zh-CN" altLang="en-US" smtClean="0"/>
              <a:t>7</a:t>
            </a:fld>
            <a:endParaRPr lang="zh-CN" altLang="en-US"/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E9300F40-1CBF-D380-9214-18C4F54106F7}"/>
              </a:ext>
            </a:extLst>
          </p:cNvPr>
          <p:cNvSpPr txBox="1"/>
          <p:nvPr/>
        </p:nvSpPr>
        <p:spPr>
          <a:xfrm>
            <a:off x="9577352" y="2892576"/>
            <a:ext cx="26677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World coordinate system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0871468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A225BB6-ABB5-1DDC-9EE4-6DB6E68428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Step 3: Scalar Factors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B32D1A8-2D4A-C992-A108-AE9EB361E3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35001"/>
            <a:ext cx="10515600" cy="4351338"/>
          </a:xfrm>
        </p:spPr>
        <p:txBody>
          <a:bodyPr>
            <a:normAutofit/>
          </a:bodyPr>
          <a:lstStyle/>
          <a:p>
            <a:r>
              <a:rPr lang="en-US" altLang="zh-CN" dirty="0"/>
              <a:t>For a pair of projected symmetric points: </a:t>
            </a:r>
            <a:r>
              <a:rPr lang="en-US" altLang="zh-CN" b="1" dirty="0" err="1"/>
              <a:t>u</a:t>
            </a:r>
            <a:r>
              <a:rPr lang="en-US" altLang="zh-CN" b="1" baseline="-25000" dirty="0" err="1"/>
              <a:t>i</a:t>
            </a:r>
            <a:r>
              <a:rPr lang="en-US" altLang="zh-CN" dirty="0"/>
              <a:t>, </a:t>
            </a:r>
            <a:r>
              <a:rPr lang="en-US" altLang="zh-CN" b="1" dirty="0" err="1"/>
              <a:t>u</a:t>
            </a:r>
            <a:r>
              <a:rPr lang="en-US" altLang="zh-CN" b="1" baseline="-25000" dirty="0" err="1"/>
              <a:t>i</a:t>
            </a:r>
            <a:r>
              <a:rPr lang="en-US" altLang="zh-CN" dirty="0"/>
              <a:t>’</a:t>
            </a:r>
          </a:p>
          <a:p>
            <a:pPr marL="0" indent="0">
              <a:buNone/>
            </a:pPr>
            <a:r>
              <a:rPr lang="en-US" altLang="zh-CN" dirty="0"/>
              <a:t>   </a:t>
            </a:r>
          </a:p>
          <a:p>
            <a:pPr marL="0" indent="0">
              <a:buNone/>
            </a:pPr>
            <a:r>
              <a:rPr lang="en-US" altLang="zh-CN" dirty="0"/>
              <a:t>  Since                                                    ,</a:t>
            </a:r>
          </a:p>
          <a:p>
            <a:pPr marL="0" indent="0">
              <a:buNone/>
            </a:pPr>
            <a:r>
              <a:rPr lang="en-US" altLang="zh-CN" dirty="0"/>
              <a:t>   </a:t>
            </a:r>
          </a:p>
          <a:p>
            <a:pPr marL="0" indent="0">
              <a:buNone/>
            </a:pPr>
            <a:r>
              <a:rPr lang="en-US" altLang="zh-CN" dirty="0"/>
              <a:t>  </a:t>
            </a:r>
          </a:p>
          <a:p>
            <a:pPr marL="0" indent="0">
              <a:buNone/>
            </a:pPr>
            <a:r>
              <a:rPr lang="en-US" altLang="zh-CN" dirty="0"/>
              <a:t>only the vectors matter, thus </a:t>
            </a:r>
          </a:p>
          <a:p>
            <a:pPr marL="0" indent="0">
              <a:buNone/>
            </a:pPr>
            <a:endParaRPr lang="en-US" altLang="zh-CN" dirty="0"/>
          </a:p>
          <a:p>
            <a:pPr marL="0" indent="0">
              <a:buNone/>
            </a:pPr>
            <a:r>
              <a:rPr lang="en-US" altLang="zh-CN" dirty="0"/>
              <a:t>    </a:t>
            </a:r>
          </a:p>
        </p:txBody>
      </p:sp>
      <p:graphicFrame>
        <p:nvGraphicFramePr>
          <p:cNvPr id="4" name="对象 3">
            <a:extLst>
              <a:ext uri="{FF2B5EF4-FFF2-40B4-BE49-F238E27FC236}">
                <a16:creationId xmlns:a16="http://schemas.microsoft.com/office/drawing/2014/main" id="{C09DF223-F25A-78B5-1232-4DFED28342A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4447481"/>
              </p:ext>
            </p:extLst>
          </p:nvPr>
        </p:nvGraphicFramePr>
        <p:xfrm>
          <a:off x="2204641" y="2276828"/>
          <a:ext cx="4759583" cy="12474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2" imgW="4991040" imgH="1308240" progId="PBrush">
                  <p:embed/>
                </p:oleObj>
              </mc:Choice>
              <mc:Fallback>
                <p:oleObj name="Bitmap Image" r:id="rId2" imgW="4991040" imgH="1308240" progId="PBrush">
                  <p:embed/>
                  <p:pic>
                    <p:nvPicPr>
                      <p:cNvPr id="4" name="对象 3">
                        <a:extLst>
                          <a:ext uri="{FF2B5EF4-FFF2-40B4-BE49-F238E27FC236}">
                            <a16:creationId xmlns:a16="http://schemas.microsoft.com/office/drawing/2014/main" id="{C09DF223-F25A-78B5-1232-4DFED28342A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204641" y="2276828"/>
                        <a:ext cx="4759583" cy="124742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对象 4">
            <a:extLst>
              <a:ext uri="{FF2B5EF4-FFF2-40B4-BE49-F238E27FC236}">
                <a16:creationId xmlns:a16="http://schemas.microsoft.com/office/drawing/2014/main" id="{E48ABFA7-4976-2F54-95D8-2403C018046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62510437"/>
              </p:ext>
            </p:extLst>
          </p:nvPr>
        </p:nvGraphicFramePr>
        <p:xfrm>
          <a:off x="2239318" y="4678935"/>
          <a:ext cx="6197600" cy="38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4" imgW="6197760" imgH="380880" progId="PBrush">
                  <p:embed/>
                </p:oleObj>
              </mc:Choice>
              <mc:Fallback>
                <p:oleObj name="Bitmap Image" r:id="rId4" imgW="6197760" imgH="380880" progId="PBrush">
                  <p:embed/>
                  <p:pic>
                    <p:nvPicPr>
                      <p:cNvPr id="5" name="对象 4">
                        <a:extLst>
                          <a:ext uri="{FF2B5EF4-FFF2-40B4-BE49-F238E27FC236}">
                            <a16:creationId xmlns:a16="http://schemas.microsoft.com/office/drawing/2014/main" id="{E48ABFA7-4976-2F54-95D8-2403C018046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239318" y="4678935"/>
                        <a:ext cx="6197600" cy="381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9" name="直接连接符 8">
            <a:extLst>
              <a:ext uri="{FF2B5EF4-FFF2-40B4-BE49-F238E27FC236}">
                <a16:creationId xmlns:a16="http://schemas.microsoft.com/office/drawing/2014/main" id="{94C39DC1-457F-B151-4C06-96F3311D79B1}"/>
              </a:ext>
            </a:extLst>
          </p:cNvPr>
          <p:cNvCxnSpPr/>
          <p:nvPr/>
        </p:nvCxnSpPr>
        <p:spPr>
          <a:xfrm>
            <a:off x="2293088" y="5160336"/>
            <a:ext cx="2705100" cy="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B356596D-45A6-486D-E843-3C4BB4BD0D84}"/>
                  </a:ext>
                </a:extLst>
              </p:cNvPr>
              <p:cNvSpPr txBox="1"/>
              <p:nvPr/>
            </p:nvSpPr>
            <p:spPr>
              <a:xfrm>
                <a:off x="2520950" y="3146455"/>
                <a:ext cx="97866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e>
                      </m:d>
                      <m:r>
                        <a:rPr lang="en-US" altLang="zh-CN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−(2)</m:t>
                      </m:r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B356596D-45A6-486D-E843-3C4BB4BD0D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20950" y="3146455"/>
                <a:ext cx="978666" cy="276999"/>
              </a:xfrm>
              <a:prstGeom prst="rect">
                <a:avLst/>
              </a:prstGeom>
              <a:blipFill>
                <a:blip r:embed="rId6"/>
                <a:stretch>
                  <a:fillRect t="-2174" r="-8750" b="-3260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" name="直接连接符 10">
            <a:extLst>
              <a:ext uri="{FF2B5EF4-FFF2-40B4-BE49-F238E27FC236}">
                <a16:creationId xmlns:a16="http://schemas.microsoft.com/office/drawing/2014/main" id="{7FEAB76B-3ADA-420C-B6A6-49089C070AB4}"/>
              </a:ext>
            </a:extLst>
          </p:cNvPr>
          <p:cNvCxnSpPr>
            <a:cxnSpLocks/>
          </p:cNvCxnSpPr>
          <p:nvPr/>
        </p:nvCxnSpPr>
        <p:spPr>
          <a:xfrm>
            <a:off x="2204641" y="3146455"/>
            <a:ext cx="1541859" cy="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pSp>
        <p:nvGrpSpPr>
          <p:cNvPr id="26" name="组合 25">
            <a:extLst>
              <a:ext uri="{FF2B5EF4-FFF2-40B4-BE49-F238E27FC236}">
                <a16:creationId xmlns:a16="http://schemas.microsoft.com/office/drawing/2014/main" id="{F520F964-16E0-B016-0B78-5B8441E1ABA9}"/>
              </a:ext>
            </a:extLst>
          </p:cNvPr>
          <p:cNvGrpSpPr/>
          <p:nvPr/>
        </p:nvGrpSpPr>
        <p:grpSpPr>
          <a:xfrm>
            <a:off x="2466749" y="2760655"/>
            <a:ext cx="4548223" cy="385799"/>
            <a:chOff x="3494563" y="5108480"/>
            <a:chExt cx="4548223" cy="385799"/>
          </a:xfrm>
        </p:grpSpPr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33792BA8-5D57-4E28-4C2B-35852C733B0C}"/>
                </a:ext>
              </a:extLst>
            </p:cNvPr>
            <p:cNvSpPr/>
            <p:nvPr/>
          </p:nvSpPr>
          <p:spPr>
            <a:xfrm>
              <a:off x="3494563" y="5113285"/>
              <a:ext cx="1258487" cy="380994"/>
            </a:xfrm>
            <a:prstGeom prst="rect">
              <a:avLst/>
            </a:prstGeom>
            <a:noFill/>
            <a:ln w="2857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矩形 17">
              <a:extLst>
                <a:ext uri="{FF2B5EF4-FFF2-40B4-BE49-F238E27FC236}">
                  <a16:creationId xmlns:a16="http://schemas.microsoft.com/office/drawing/2014/main" id="{D360BAFB-627C-96E3-D7B6-D4F0A5282305}"/>
                </a:ext>
              </a:extLst>
            </p:cNvPr>
            <p:cNvSpPr/>
            <p:nvPr/>
          </p:nvSpPr>
          <p:spPr>
            <a:xfrm>
              <a:off x="7669613" y="5108480"/>
              <a:ext cx="373173" cy="380994"/>
            </a:xfrm>
            <a:prstGeom prst="rect">
              <a:avLst/>
            </a:prstGeom>
            <a:noFill/>
            <a:ln w="2857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25" name="连接符: 肘形 24">
              <a:extLst>
                <a:ext uri="{FF2B5EF4-FFF2-40B4-BE49-F238E27FC236}">
                  <a16:creationId xmlns:a16="http://schemas.microsoft.com/office/drawing/2014/main" id="{67336273-5292-7521-3062-C4E78A956331}"/>
                </a:ext>
              </a:extLst>
            </p:cNvPr>
            <p:cNvCxnSpPr>
              <a:cxnSpLocks/>
            </p:cNvCxnSpPr>
            <p:nvPr/>
          </p:nvCxnSpPr>
          <p:spPr>
            <a:xfrm rot="5400000" flipH="1" flipV="1">
              <a:off x="5908040" y="3517765"/>
              <a:ext cx="4805" cy="3948223"/>
            </a:xfrm>
            <a:prstGeom prst="bentConnector3">
              <a:avLst>
                <a:gd name="adj1" fmla="val -4757544"/>
              </a:avLst>
            </a:prstGeom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03146DC-03B8-2C45-DFAF-FB2F10BCC3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1D649-49AA-4A70-B531-16FD4B10555E}" type="slidenum">
              <a:rPr lang="zh-CN" altLang="en-US" smtClean="0"/>
              <a:t>8</a:t>
            </a:fld>
            <a:endParaRPr lang="zh-CN" altLang="en-US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6992C10F-10C0-0C4B-4B88-FE1CAF479E1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96000" y="630936"/>
            <a:ext cx="496797" cy="638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2640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A225BB6-ABB5-1DDC-9EE4-6DB6E68428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Step 4: Scalar Factors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B32D1A8-2D4A-C992-A108-AE9EB361E3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35000"/>
            <a:ext cx="10515600" cy="4891925"/>
          </a:xfrm>
        </p:spPr>
        <p:txBody>
          <a:bodyPr>
            <a:normAutofit lnSpcReduction="10000"/>
          </a:bodyPr>
          <a:lstStyle/>
          <a:p>
            <a:r>
              <a:rPr lang="en-US" altLang="zh-CN" dirty="0"/>
              <a:t>Solve the ratios between scalars        for different points</a:t>
            </a:r>
          </a:p>
          <a:p>
            <a:pPr marL="0" indent="0">
              <a:buNone/>
            </a:pPr>
            <a:r>
              <a:rPr lang="en-US" altLang="zh-CN" dirty="0"/>
              <a:t>  With Known </a:t>
            </a:r>
            <a:r>
              <a:rPr lang="en-US" altLang="zh-CN" b="1" dirty="0"/>
              <a:t>K</a:t>
            </a:r>
            <a:r>
              <a:rPr lang="zh-CN" altLang="en-US" dirty="0"/>
              <a:t>， </a:t>
            </a:r>
            <a:r>
              <a:rPr lang="en-US" altLang="zh-CN" dirty="0"/>
              <a:t>let                          , </a:t>
            </a:r>
          </a:p>
          <a:p>
            <a:pPr marL="0" indent="0">
              <a:buNone/>
            </a:pPr>
            <a:endParaRPr lang="en-US" altLang="zh-CN" dirty="0"/>
          </a:p>
          <a:p>
            <a:pPr marL="0" indent="0">
              <a:buNone/>
            </a:pPr>
            <a:endParaRPr lang="en-US" altLang="zh-CN" dirty="0"/>
          </a:p>
          <a:p>
            <a:pPr marL="0" indent="0">
              <a:buNone/>
            </a:pPr>
            <a:endParaRPr lang="en-US" altLang="zh-CN" dirty="0"/>
          </a:p>
          <a:p>
            <a:pPr marL="0" indent="0">
              <a:buNone/>
            </a:pPr>
            <a:r>
              <a:rPr lang="en-US" altLang="zh-CN" dirty="0"/>
              <a:t>   </a:t>
            </a:r>
          </a:p>
          <a:p>
            <a:r>
              <a:rPr lang="en-US" altLang="zh-CN" dirty="0"/>
              <a:t>The point on x=0 plane will be still on the plane</a:t>
            </a:r>
          </a:p>
          <a:p>
            <a:r>
              <a:rPr lang="en-US" altLang="zh-CN" dirty="0"/>
              <a:t>The translation is fixed</a:t>
            </a:r>
          </a:p>
          <a:p>
            <a:r>
              <a:rPr lang="en-US" altLang="zh-CN" dirty="0"/>
              <a:t>The ratios of        can be obtained.</a:t>
            </a:r>
          </a:p>
          <a:p>
            <a:r>
              <a:rPr lang="en-US" altLang="zh-CN" dirty="0"/>
              <a:t>The overall or first scalar        is no need to be estimated.    </a:t>
            </a:r>
          </a:p>
          <a:p>
            <a:pPr marL="0" indent="0">
              <a:buNone/>
            </a:pPr>
            <a:endParaRPr lang="en-US" altLang="zh-CN" dirty="0"/>
          </a:p>
          <a:p>
            <a:endParaRPr lang="en-US" altLang="zh-CN" dirty="0"/>
          </a:p>
          <a:p>
            <a:pPr lvl="1"/>
            <a:endParaRPr lang="en-US" altLang="zh-CN" dirty="0"/>
          </a:p>
          <a:p>
            <a:pPr lvl="1"/>
            <a:endParaRPr lang="en-US" altLang="zh-CN" dirty="0"/>
          </a:p>
          <a:p>
            <a:pPr lvl="1"/>
            <a:endParaRPr lang="en-US" altLang="zh-CN" dirty="0"/>
          </a:p>
          <a:p>
            <a:pPr lvl="1"/>
            <a:endParaRPr lang="en-US" altLang="zh-CN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03146DC-03B8-2C45-DFAF-FB2F10BCC3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1D649-49AA-4A70-B531-16FD4B10555E}" type="slidenum">
              <a:rPr lang="zh-CN" altLang="en-US" smtClean="0"/>
              <a:t>9</a:t>
            </a:fld>
            <a:endParaRPr lang="zh-CN" altLang="en-US" dirty="0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3653A99F-D90C-C8C2-38CB-2B57D068CE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32816" y="695685"/>
            <a:ext cx="523928" cy="600334"/>
          </a:xfrm>
          <a:prstGeom prst="rect">
            <a:avLst/>
          </a:prstGeom>
        </p:spPr>
      </p:pic>
      <p:graphicFrame>
        <p:nvGraphicFramePr>
          <p:cNvPr id="17" name="对象 16">
            <a:extLst>
              <a:ext uri="{FF2B5EF4-FFF2-40B4-BE49-F238E27FC236}">
                <a16:creationId xmlns:a16="http://schemas.microsoft.com/office/drawing/2014/main" id="{D90D36E6-1DBF-B10C-D37D-3702CF96346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51202811"/>
              </p:ext>
            </p:extLst>
          </p:nvPr>
        </p:nvGraphicFramePr>
        <p:xfrm>
          <a:off x="2461460" y="2739123"/>
          <a:ext cx="6019800" cy="1104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3" imgW="6019920" imgH="1104840" progId="PBrush">
                  <p:embed/>
                </p:oleObj>
              </mc:Choice>
              <mc:Fallback>
                <p:oleObj name="Bitmap Image" r:id="rId3" imgW="6019920" imgH="1104840" progId="PBrush">
                  <p:embed/>
                  <p:pic>
                    <p:nvPicPr>
                      <p:cNvPr id="17" name="对象 16">
                        <a:extLst>
                          <a:ext uri="{FF2B5EF4-FFF2-40B4-BE49-F238E27FC236}">
                            <a16:creationId xmlns:a16="http://schemas.microsoft.com/office/drawing/2014/main" id="{D90D36E6-1DBF-B10C-D37D-3702CF96346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461460" y="2739123"/>
                        <a:ext cx="6019800" cy="1104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对象 12">
            <a:extLst>
              <a:ext uri="{FF2B5EF4-FFF2-40B4-BE49-F238E27FC236}">
                <a16:creationId xmlns:a16="http://schemas.microsoft.com/office/drawing/2014/main" id="{6E6BB6E9-2BAA-F2D3-CE14-445DBD73B75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83751193"/>
              </p:ext>
            </p:extLst>
          </p:nvPr>
        </p:nvGraphicFramePr>
        <p:xfrm>
          <a:off x="4241492" y="2082331"/>
          <a:ext cx="2317750" cy="38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5" imgW="2317680" imgH="380880" progId="PBrush">
                  <p:embed/>
                </p:oleObj>
              </mc:Choice>
              <mc:Fallback>
                <p:oleObj name="Bitmap Image" r:id="rId5" imgW="2317680" imgH="380880" progId="PBrush">
                  <p:embed/>
                  <p:pic>
                    <p:nvPicPr>
                      <p:cNvPr id="18" name="对象 17">
                        <a:extLst>
                          <a:ext uri="{FF2B5EF4-FFF2-40B4-BE49-F238E27FC236}">
                            <a16:creationId xmlns:a16="http://schemas.microsoft.com/office/drawing/2014/main" id="{6E6BB6E9-2BAA-F2D3-CE14-445DBD73B75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241492" y="2082331"/>
                        <a:ext cx="2317750" cy="381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9" name="组合 18">
            <a:extLst>
              <a:ext uri="{FF2B5EF4-FFF2-40B4-BE49-F238E27FC236}">
                <a16:creationId xmlns:a16="http://schemas.microsoft.com/office/drawing/2014/main" id="{B3848040-1000-0642-5B9F-BC79AD2C49C0}"/>
              </a:ext>
            </a:extLst>
          </p:cNvPr>
          <p:cNvGrpSpPr/>
          <p:nvPr/>
        </p:nvGrpSpPr>
        <p:grpSpPr>
          <a:xfrm>
            <a:off x="2461460" y="3101073"/>
            <a:ext cx="2689224" cy="381001"/>
            <a:chOff x="2161382" y="4572794"/>
            <a:chExt cx="2689224" cy="381001"/>
          </a:xfrm>
        </p:grpSpPr>
        <p:sp>
          <p:nvSpPr>
            <p:cNvPr id="20" name="矩形 19">
              <a:extLst>
                <a:ext uri="{FF2B5EF4-FFF2-40B4-BE49-F238E27FC236}">
                  <a16:creationId xmlns:a16="http://schemas.microsoft.com/office/drawing/2014/main" id="{2413E84A-5C8C-5B70-E3A9-C8C472805ADF}"/>
                </a:ext>
              </a:extLst>
            </p:cNvPr>
            <p:cNvSpPr/>
            <p:nvPr/>
          </p:nvSpPr>
          <p:spPr>
            <a:xfrm>
              <a:off x="4029075" y="4572794"/>
              <a:ext cx="821531" cy="381000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21" name="连接符: 肘形 20">
              <a:extLst>
                <a:ext uri="{FF2B5EF4-FFF2-40B4-BE49-F238E27FC236}">
                  <a16:creationId xmlns:a16="http://schemas.microsoft.com/office/drawing/2014/main" id="{E17E25BD-DD74-10EC-8444-924C23906170}"/>
                </a:ext>
              </a:extLst>
            </p:cNvPr>
            <p:cNvCxnSpPr>
              <a:cxnSpLocks/>
              <a:stCxn id="20" idx="2"/>
              <a:endCxn id="17" idx="1"/>
            </p:cNvCxnSpPr>
            <p:nvPr/>
          </p:nvCxnSpPr>
          <p:spPr>
            <a:xfrm rot="5400000" flipH="1">
              <a:off x="3205362" y="3719315"/>
              <a:ext cx="190500" cy="2278459"/>
            </a:xfrm>
            <a:prstGeom prst="bentConnector4">
              <a:avLst>
                <a:gd name="adj1" fmla="val -310000"/>
                <a:gd name="adj2" fmla="val 110033"/>
              </a:avLst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文本框 22">
                <a:extLst>
                  <a:ext uri="{FF2B5EF4-FFF2-40B4-BE49-F238E27FC236}">
                    <a16:creationId xmlns:a16="http://schemas.microsoft.com/office/drawing/2014/main" id="{375CD7BC-0366-C8A2-1204-E4C87EC16FC4}"/>
                  </a:ext>
                </a:extLst>
              </p:cNvPr>
              <p:cNvSpPr txBox="1"/>
              <p:nvPr/>
            </p:nvSpPr>
            <p:spPr>
              <a:xfrm>
                <a:off x="2757145" y="3490824"/>
                <a:ext cx="97866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e>
                      </m:d>
                      <m:r>
                        <a:rPr lang="en-US" altLang="zh-CN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+(2)</m:t>
                      </m:r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3" name="文本框 22">
                <a:extLst>
                  <a:ext uri="{FF2B5EF4-FFF2-40B4-BE49-F238E27FC236}">
                    <a16:creationId xmlns:a16="http://schemas.microsoft.com/office/drawing/2014/main" id="{375CD7BC-0366-C8A2-1204-E4C87EC16F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57145" y="3490824"/>
                <a:ext cx="978666" cy="276999"/>
              </a:xfrm>
              <a:prstGeom prst="rect">
                <a:avLst/>
              </a:prstGeom>
              <a:blipFill>
                <a:blip r:embed="rId7"/>
                <a:stretch>
                  <a:fillRect t="-4444" r="-8075" b="-3555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4" name="直接连接符 23">
            <a:extLst>
              <a:ext uri="{FF2B5EF4-FFF2-40B4-BE49-F238E27FC236}">
                <a16:creationId xmlns:a16="http://schemas.microsoft.com/office/drawing/2014/main" id="{1ABB63D4-D61E-0900-4A93-949079523829}"/>
              </a:ext>
            </a:extLst>
          </p:cNvPr>
          <p:cNvCxnSpPr>
            <a:cxnSpLocks/>
          </p:cNvCxnSpPr>
          <p:nvPr/>
        </p:nvCxnSpPr>
        <p:spPr>
          <a:xfrm>
            <a:off x="2440836" y="3490824"/>
            <a:ext cx="1541859" cy="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pSp>
        <p:nvGrpSpPr>
          <p:cNvPr id="32" name="组合 31">
            <a:extLst>
              <a:ext uri="{FF2B5EF4-FFF2-40B4-BE49-F238E27FC236}">
                <a16:creationId xmlns:a16="http://schemas.microsoft.com/office/drawing/2014/main" id="{B1F4783B-2F12-6917-650C-56BB66032B6A}"/>
              </a:ext>
            </a:extLst>
          </p:cNvPr>
          <p:cNvGrpSpPr/>
          <p:nvPr/>
        </p:nvGrpSpPr>
        <p:grpSpPr>
          <a:xfrm>
            <a:off x="2397664" y="2739123"/>
            <a:ext cx="5902823" cy="750093"/>
            <a:chOff x="5247186" y="2420144"/>
            <a:chExt cx="5902823" cy="750093"/>
          </a:xfrm>
        </p:grpSpPr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BF85C7FF-BCA0-7E9E-D653-09E62841B214}"/>
                </a:ext>
              </a:extLst>
            </p:cNvPr>
            <p:cNvSpPr/>
            <p:nvPr/>
          </p:nvSpPr>
          <p:spPr>
            <a:xfrm>
              <a:off x="9890840" y="2420144"/>
              <a:ext cx="1259169" cy="469900"/>
            </a:xfrm>
            <a:prstGeom prst="rect">
              <a:avLst/>
            </a:prstGeom>
            <a:noFill/>
            <a:ln w="2857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93B8CA32-1F6C-8830-BE8C-768E9915F23C}"/>
                </a:ext>
              </a:extLst>
            </p:cNvPr>
            <p:cNvSpPr/>
            <p:nvPr/>
          </p:nvSpPr>
          <p:spPr>
            <a:xfrm>
              <a:off x="5247186" y="2700337"/>
              <a:ext cx="439479" cy="469900"/>
            </a:xfrm>
            <a:prstGeom prst="rect">
              <a:avLst/>
            </a:prstGeom>
            <a:noFill/>
            <a:ln w="2857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28" name="连接符: 肘形 27">
              <a:extLst>
                <a:ext uri="{FF2B5EF4-FFF2-40B4-BE49-F238E27FC236}">
                  <a16:creationId xmlns:a16="http://schemas.microsoft.com/office/drawing/2014/main" id="{4C1DEA6D-7D4C-914C-AAD0-630915419446}"/>
                </a:ext>
              </a:extLst>
            </p:cNvPr>
            <p:cNvCxnSpPr>
              <a:cxnSpLocks/>
              <a:stCxn id="16" idx="0"/>
              <a:endCxn id="15" idx="0"/>
            </p:cNvCxnSpPr>
            <p:nvPr/>
          </p:nvCxnSpPr>
          <p:spPr>
            <a:xfrm rot="5400000" flipH="1" flipV="1">
              <a:off x="7853579" y="33492"/>
              <a:ext cx="280193" cy="5053499"/>
            </a:xfrm>
            <a:prstGeom prst="bentConnector3">
              <a:avLst>
                <a:gd name="adj1" fmla="val 176528"/>
              </a:avLst>
            </a:prstGeom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矩形 26">
            <a:extLst>
              <a:ext uri="{FF2B5EF4-FFF2-40B4-BE49-F238E27FC236}">
                <a16:creationId xmlns:a16="http://schemas.microsoft.com/office/drawing/2014/main" id="{F0952575-29A0-6299-2DA5-1D28241A06BF}"/>
              </a:ext>
            </a:extLst>
          </p:cNvPr>
          <p:cNvSpPr/>
          <p:nvPr/>
        </p:nvSpPr>
        <p:spPr>
          <a:xfrm>
            <a:off x="5400367" y="2735587"/>
            <a:ext cx="1259169" cy="469900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7" name="图片 36">
            <a:extLst>
              <a:ext uri="{FF2B5EF4-FFF2-40B4-BE49-F238E27FC236}">
                <a16:creationId xmlns:a16="http://schemas.microsoft.com/office/drawing/2014/main" id="{999ECE01-D750-A3E7-23D6-B982749EC4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1765" y="5131352"/>
            <a:ext cx="523928" cy="600334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F68456B1-E29A-FB0C-AE44-43F17930D2C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43434" y="5795888"/>
            <a:ext cx="496822" cy="395906"/>
          </a:xfrm>
          <a:prstGeom prst="rect">
            <a:avLst/>
          </a:prstGeom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id="{BC699415-4EB7-6276-A712-28E2D70C4B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32816" y="1404074"/>
            <a:ext cx="523928" cy="600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535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8339</TotalTime>
  <Words>834</Words>
  <Application>Microsoft Office PowerPoint</Application>
  <PresentationFormat>宽屏</PresentationFormat>
  <Paragraphs>205</Paragraphs>
  <Slides>22</Slides>
  <Notes>0</Notes>
  <HiddenSlides>0</HiddenSlides>
  <MMClips>0</MMClips>
  <ScaleCrop>false</ScaleCrop>
  <HeadingPairs>
    <vt:vector size="8" baseType="variant">
      <vt:variant>
        <vt:lpstr>已用的字体</vt:lpstr>
      </vt:variant>
      <vt:variant>
        <vt:i4>4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22</vt:i4>
      </vt:variant>
    </vt:vector>
  </HeadingPairs>
  <TitlesOfParts>
    <vt:vector size="28" baseType="lpstr">
      <vt:lpstr>等线 Light</vt:lpstr>
      <vt:lpstr>Arial</vt:lpstr>
      <vt:lpstr>Cambria Math</vt:lpstr>
      <vt:lpstr>等线</vt:lpstr>
      <vt:lpstr>Office 主题​​</vt:lpstr>
      <vt:lpstr>Bitmap Image</vt:lpstr>
      <vt:lpstr>Camera Calibration Using a Single View of a Symmetric Object</vt:lpstr>
      <vt:lpstr>Related works</vt:lpstr>
      <vt:lpstr>Related works</vt:lpstr>
      <vt:lpstr>Our contributions</vt:lpstr>
      <vt:lpstr>Preliminaries</vt:lpstr>
      <vt:lpstr>Method: step 1</vt:lpstr>
      <vt:lpstr>Step 2: Rotation angles</vt:lpstr>
      <vt:lpstr>Step 3: Scalar Factors</vt:lpstr>
      <vt:lpstr>Step 4: Scalar Factors</vt:lpstr>
      <vt:lpstr>Step 5: 3D structure</vt:lpstr>
      <vt:lpstr>Step 6: Camera calibration</vt:lpstr>
      <vt:lpstr>1st synthetic experiment</vt:lpstr>
      <vt:lpstr>1st synthetic experiment</vt:lpstr>
      <vt:lpstr>1st synthetic experiment</vt:lpstr>
      <vt:lpstr>2nd synthetic experiment</vt:lpstr>
      <vt:lpstr>2nd synthetic experiment</vt:lpstr>
      <vt:lpstr>3rd synthetic experiment</vt:lpstr>
      <vt:lpstr>3rd synthetic experiment</vt:lpstr>
      <vt:lpstr>3rd synthetic experiment</vt:lpstr>
      <vt:lpstr>Real Experiment</vt:lpstr>
      <vt:lpstr>Conclusions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Camera Auto-Calibration from a Single Snapshot of Symmetric Objects / Faces</dc:title>
  <dc:creator>amy zhang</dc:creator>
  <cp:lastModifiedBy>amy zhang</cp:lastModifiedBy>
  <cp:revision>19</cp:revision>
  <dcterms:created xsi:type="dcterms:W3CDTF">2023-01-04T00:22:42Z</dcterms:created>
  <dcterms:modified xsi:type="dcterms:W3CDTF">2024-04-17T02:55:07Z</dcterms:modified>
</cp:coreProperties>
</file>