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61" r:id="rId2"/>
    <p:sldId id="425" r:id="rId3"/>
    <p:sldId id="424" r:id="rId4"/>
    <p:sldId id="426" r:id="rId5"/>
    <p:sldId id="448" r:id="rId6"/>
    <p:sldId id="427" r:id="rId7"/>
    <p:sldId id="450" r:id="rId8"/>
    <p:sldId id="419" r:id="rId9"/>
    <p:sldId id="414" r:id="rId10"/>
    <p:sldId id="418" r:id="rId11"/>
    <p:sldId id="463" r:id="rId12"/>
    <p:sldId id="464" r:id="rId13"/>
    <p:sldId id="465" r:id="rId14"/>
    <p:sldId id="416" r:id="rId15"/>
    <p:sldId id="453" r:id="rId16"/>
    <p:sldId id="454" r:id="rId17"/>
    <p:sldId id="460" r:id="rId18"/>
    <p:sldId id="455" r:id="rId19"/>
    <p:sldId id="451" r:id="rId20"/>
    <p:sldId id="452" r:id="rId21"/>
    <p:sldId id="461" r:id="rId22"/>
    <p:sldId id="456" r:id="rId23"/>
    <p:sldId id="458" r:id="rId24"/>
    <p:sldId id="462" r:id="rId25"/>
    <p:sldId id="422" r:id="rId2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E1D0"/>
    <a:srgbClr val="C00000"/>
    <a:srgbClr val="C0FD36"/>
    <a:srgbClr val="C8F0E8"/>
    <a:srgbClr val="C30000"/>
    <a:srgbClr val="8EB4E3"/>
    <a:srgbClr val="4F80BD"/>
    <a:srgbClr val="4BACC6"/>
    <a:srgbClr val="94949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淡色スタイル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0" autoAdjust="0"/>
    <p:restoredTop sz="73435" autoAdjust="0"/>
  </p:normalViewPr>
  <p:slideViewPr>
    <p:cSldViewPr snapToGrid="0">
      <p:cViewPr varScale="1">
        <p:scale>
          <a:sx n="87" d="100"/>
          <a:sy n="87" d="100"/>
        </p:scale>
        <p:origin x="7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C5CF9-C2A9-4F41-B07B-D84C3EF41366}" type="datetimeFigureOut">
              <a:rPr kumimoji="1" lang="ja-JP" altLang="en-US" smtClean="0"/>
              <a:t>2019/5/10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3F17-0B2A-E146-9A09-1985A195BB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60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A9517-2FAB-4EDB-9175-76AD9847E298}" type="datetimeFigureOut">
              <a:rPr kumimoji="1" lang="ja-JP" altLang="en-US" smtClean="0"/>
              <a:t>2019/5/10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CD583-1FCF-4A51-B49D-C05FCE4BC0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793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baseline="0"/>
              <a:t>全部で</a:t>
            </a:r>
            <a:r>
              <a:rPr kumimoji="1" lang="en-US" altLang="ja-JP" baseline="0" dirty="0"/>
              <a:t>20</a:t>
            </a:r>
            <a:r>
              <a:rPr kumimoji="1" lang="ja-JP" altLang="en-US" baseline="0"/>
              <a:t>分（発表＋質疑），</a:t>
            </a:r>
            <a:r>
              <a:rPr kumimoji="1" lang="en-US" altLang="ja-JP" baseline="0" dirty="0"/>
              <a:t>16-17</a:t>
            </a:r>
            <a:r>
              <a:rPr kumimoji="1" lang="ja-JP" altLang="en-US" baseline="0"/>
              <a:t>分あたりの発表</a:t>
            </a:r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CD583-1FCF-4A51-B49D-C05FCE4BC01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32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CD583-1FCF-4A51-B49D-C05FCE4BC01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463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CD583-1FCF-4A51-B49D-C05FCE4BC01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887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CD583-1FCF-4A51-B49D-C05FCE4BC01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3721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CD583-1FCF-4A51-B49D-C05FCE4BC01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482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CD583-1FCF-4A51-B49D-C05FCE4BC01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751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CD583-1FCF-4A51-B49D-C05FCE4BC01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0476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CD583-1FCF-4A51-B49D-C05FCE4BC01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958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CD583-1FCF-4A51-B49D-C05FCE4BC01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4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71" y="5167083"/>
            <a:ext cx="8795658" cy="1416297"/>
          </a:xfrm>
        </p:spPr>
        <p:txBody>
          <a:bodyPr/>
          <a:lstStyle>
            <a:lvl1pPr marL="0" indent="0" algn="ctr">
              <a:buNone/>
              <a:defRPr sz="1800" baseline="0"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53F0-32D9-7448-B4D9-D6BA3A3080F3}" type="datetime1">
              <a:rPr kumimoji="1" lang="ja-JP" altLang="en-US" smtClean="0"/>
              <a:t>2019/5/10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ja-JP" smtClean="0"/>
            </a:lvl1pPr>
          </a:lstStyle>
          <a:p>
            <a:fld id="{C14E27B0-9788-4B5F-9F16-99581493A1B0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54" y="4157082"/>
            <a:ext cx="7217889" cy="841828"/>
          </a:xfrm>
        </p:spPr>
        <p:txBody>
          <a:bodyPr anchor="ctr"/>
          <a:lstStyle>
            <a:lvl1pPr marL="0" indent="0" algn="ctr">
              <a:buNone/>
              <a:defRPr sz="1800" baseline="0">
                <a:latin typeface="+mj-lt"/>
                <a:ea typeface="+mj-ea"/>
              </a:defRPr>
            </a:lvl1pPr>
          </a:lstStyle>
          <a:p>
            <a:pPr lvl="0"/>
            <a:r>
              <a:rPr kumimoji="1" lang="en-US" altLang="ja-JP" dirty="0"/>
              <a:t>English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72" y="1585609"/>
            <a:ext cx="8795658" cy="2162434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-28663" y="6599601"/>
            <a:ext cx="9172663" cy="25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199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5867-3329-5D42-8A85-730681D059AC}" type="datetime1">
              <a:rPr kumimoji="1" lang="ja-JP" altLang="en-US" smtClean="0"/>
              <a:t>2019/5/10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57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blipFill dpi="0" rotWithShape="1">
          <a:blip r:embed="rId2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945" y="937492"/>
            <a:ext cx="8562110" cy="5678533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</a:defRPr>
            </a:lvl1pPr>
          </a:lstStyle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ja-JP" altLang="en-US" smtClean="0"/>
            </a:lvl1pPr>
          </a:lstStyle>
          <a:p>
            <a:fld id="{C14E27B0-9788-4B5F-9F16-99581493A1B0}" type="slidenum">
              <a:rPr lang="en-US" altLang="ja-JP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63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0"/>
          <p:cNvSpPr>
            <a:spLocks noGrp="1"/>
          </p:cNvSpPr>
          <p:nvPr>
            <p:ph sz="quarter" idx="2"/>
          </p:nvPr>
        </p:nvSpPr>
        <p:spPr>
          <a:xfrm>
            <a:off x="290512" y="1741411"/>
            <a:ext cx="4176787" cy="367643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ja-JP" dirty="0"/>
          </a:p>
        </p:txBody>
      </p:sp>
      <p:sp>
        <p:nvSpPr>
          <p:cNvPr id="13" name="Shape 12"/>
          <p:cNvSpPr>
            <a:spLocks noGrp="1"/>
          </p:cNvSpPr>
          <p:nvPr>
            <p:ph sz="quarter" idx="4"/>
          </p:nvPr>
        </p:nvSpPr>
        <p:spPr>
          <a:xfrm>
            <a:off x="4638842" y="1741411"/>
            <a:ext cx="4214213" cy="367643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ja-JP" dirty="0"/>
          </a:p>
        </p:txBody>
      </p:sp>
      <p:sp>
        <p:nvSpPr>
          <p:cNvPr id="16" name="Shape 15"/>
          <p:cNvSpPr>
            <a:spLocks noGrp="1"/>
          </p:cNvSpPr>
          <p:nvPr>
            <p:ph type="body" sz="quarter" idx="1"/>
          </p:nvPr>
        </p:nvSpPr>
        <p:spPr>
          <a:xfrm>
            <a:off x="290510" y="1119709"/>
            <a:ext cx="4176789" cy="447572"/>
          </a:xfrm>
          <a:solidFill>
            <a:schemeClr val="accent5"/>
          </a:solidFill>
        </p:spPr>
        <p:txBody>
          <a:bodyPr rtlCol="0" anchor="ctr"/>
          <a:lstStyle>
            <a:lvl1pPr marL="0" indent="0" algn="ctr" latinLnBrk="0">
              <a:buFontTx/>
              <a:buNone/>
              <a:defRPr kumimoji="1" lang="ja-JP" sz="20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5" name="Shape 14"/>
          <p:cNvSpPr>
            <a:spLocks noGrp="1"/>
          </p:cNvSpPr>
          <p:nvPr>
            <p:ph type="body" sz="quarter" idx="3"/>
          </p:nvPr>
        </p:nvSpPr>
        <p:spPr>
          <a:xfrm>
            <a:off x="4638842" y="1119709"/>
            <a:ext cx="4214213" cy="447572"/>
          </a:xfrm>
          <a:solidFill>
            <a:schemeClr val="accent5"/>
          </a:solidFill>
        </p:spPr>
        <p:txBody>
          <a:bodyPr rtlCol="0" anchor="ctr"/>
          <a:lstStyle>
            <a:lvl1pPr marL="0" indent="0" algn="ctr" latinLnBrk="0">
              <a:buFontTx/>
              <a:buNone/>
              <a:defRPr kumimoji="1" lang="ja-JP" sz="20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290945" y="107584"/>
            <a:ext cx="8562110" cy="655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6026"/>
            <a:ext cx="1039090" cy="4464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1" i="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</a:defRPr>
            </a:lvl1pPr>
          </a:lstStyle>
          <a:p>
            <a:fld id="{2A17654F-51D7-9D47-91B1-9C5D791B295F}" type="datetime1">
              <a:rPr lang="ja-JP" altLang="en-US" smtClean="0"/>
              <a:t>2019/5/10</a:t>
            </a:fld>
            <a:endParaRPr lang="ja-JP" alt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56854" y="6616026"/>
            <a:ext cx="6767946" cy="4464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1" i="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</a:defRPr>
            </a:lvl1pPr>
          </a:lstStyle>
          <a:p>
            <a:endParaRPr lang="ja-JP" altLang="en-US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0412" y="6616025"/>
            <a:ext cx="1013588" cy="44640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</a:defRPr>
            </a:lvl1pPr>
          </a:lstStyle>
          <a:p>
            <a:fld id="{C14E27B0-9788-4B5F-9F16-99581493A1B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82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464" y="4064001"/>
            <a:ext cx="8365548" cy="2284844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+mj-lt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0C46-0D0A-BD40-A9CC-FE56FA885472}" type="datetime1">
              <a:rPr kumimoji="1" lang="ja-JP" altLang="en-US" smtClean="0"/>
              <a:t>2019/5/10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464" y="1848152"/>
            <a:ext cx="8365548" cy="1947312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52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B882-0C1D-F842-ADE9-77628EEFACAF}" type="datetime1">
              <a:rPr kumimoji="1" lang="ja-JP" altLang="en-US" smtClean="0"/>
              <a:t>2019/5/10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667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946" y="924791"/>
            <a:ext cx="5087544" cy="5678533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</a:defRPr>
            </a:lvl1pPr>
          </a:lstStyle>
          <a:p>
            <a:fld id="{6889ECD8-A3EF-474C-97E2-869C43D25735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ja-JP" altLang="en-US" smtClean="0"/>
            </a:lvl1pPr>
          </a:lstStyle>
          <a:p>
            <a:fld id="{C14E27B0-9788-4B5F-9F16-99581493A1B0}" type="slidenum">
              <a:rPr lang="en-US" altLang="ja-JP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462571" y="924791"/>
            <a:ext cx="3390485" cy="5678533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21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75B93-24F5-5C45-B632-A8FD488513DB}" type="datetime1">
              <a:rPr kumimoji="1" lang="ja-JP" altLang="en-US" smtClean="0"/>
              <a:t>2019/5/10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742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88146"/>
            <a:ext cx="7886700" cy="68201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7267" y="3998692"/>
            <a:ext cx="2970001" cy="458067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7267" y="1046692"/>
            <a:ext cx="2952000" cy="2952000"/>
          </a:xfrm>
          <a:ln>
            <a:solidFill>
              <a:schemeClr val="accent1"/>
            </a:solidFill>
          </a:ln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4AB0-AA1E-A740-8AA0-16026DBD9124}" type="datetime1">
              <a:rPr kumimoji="1" lang="ja-JP" altLang="en-US" smtClean="0"/>
              <a:t>2019/5/10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72F1-88A2-1C4F-AD14-D07E5A4CB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コンテンツ プレースホルダー 3"/>
          <p:cNvSpPr>
            <a:spLocks noGrp="1"/>
          </p:cNvSpPr>
          <p:nvPr>
            <p:ph sz="half" idx="15"/>
          </p:nvPr>
        </p:nvSpPr>
        <p:spPr>
          <a:xfrm>
            <a:off x="3086159" y="1046692"/>
            <a:ext cx="2952000" cy="2952000"/>
          </a:xfrm>
          <a:ln>
            <a:solidFill>
              <a:schemeClr val="accent1"/>
            </a:solidFill>
          </a:ln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3" name="コンテンツ プレースホルダー 3"/>
          <p:cNvSpPr>
            <a:spLocks noGrp="1"/>
          </p:cNvSpPr>
          <p:nvPr>
            <p:ph sz="half" idx="16"/>
          </p:nvPr>
        </p:nvSpPr>
        <p:spPr>
          <a:xfrm>
            <a:off x="6115050" y="1046692"/>
            <a:ext cx="2952000" cy="2952000"/>
          </a:xfrm>
          <a:ln>
            <a:solidFill>
              <a:schemeClr val="accent1"/>
            </a:solidFill>
          </a:ln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4" name="テキスト プレースホルダー 2"/>
          <p:cNvSpPr>
            <a:spLocks noGrp="1"/>
          </p:cNvSpPr>
          <p:nvPr>
            <p:ph type="body" idx="17"/>
          </p:nvPr>
        </p:nvSpPr>
        <p:spPr>
          <a:xfrm>
            <a:off x="3086159" y="3998692"/>
            <a:ext cx="2970001" cy="458067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5" name="テキスト プレースホルダー 2"/>
          <p:cNvSpPr>
            <a:spLocks noGrp="1"/>
          </p:cNvSpPr>
          <p:nvPr>
            <p:ph type="body" idx="18"/>
          </p:nvPr>
        </p:nvSpPr>
        <p:spPr>
          <a:xfrm>
            <a:off x="6115050" y="3998692"/>
            <a:ext cx="2970001" cy="458067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8219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277C-90E5-8E4C-B12A-ED19C2A508D2}" type="datetime1">
              <a:rPr kumimoji="1" lang="ja-JP" altLang="en-US" smtClean="0"/>
              <a:t>2019/5/10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90945" y="485405"/>
            <a:ext cx="2700000" cy="2700000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90945" y="3550715"/>
            <a:ext cx="2700000" cy="2700000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506850" y="6250715"/>
            <a:ext cx="226818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kumimoji="1" lang="ja-JP" altLang="en-US" sz="160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269673" y="485405"/>
            <a:ext cx="2700000" cy="2700000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3269673" y="3550715"/>
            <a:ext cx="2700000" cy="2700000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12" name="テキスト ボックス 11"/>
          <p:cNvSpPr txBox="1"/>
          <p:nvPr userDrawn="1"/>
        </p:nvSpPr>
        <p:spPr>
          <a:xfrm>
            <a:off x="3485578" y="6250715"/>
            <a:ext cx="226818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kumimoji="1" lang="ja-JP" altLang="en-US" sz="160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248399" y="485405"/>
            <a:ext cx="2700000" cy="2700000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7"/>
          </p:nvPr>
        </p:nvSpPr>
        <p:spPr>
          <a:xfrm>
            <a:off x="6248399" y="3550715"/>
            <a:ext cx="2700000" cy="2700000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464304" y="6250715"/>
            <a:ext cx="226818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kumimoji="1" lang="ja-JP" altLang="en-US" sz="160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90945" y="107585"/>
            <a:ext cx="8562110" cy="351064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8"/>
          </p:nvPr>
        </p:nvSpPr>
        <p:spPr>
          <a:xfrm>
            <a:off x="290945" y="3185590"/>
            <a:ext cx="2699999" cy="365125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endParaRPr kumimoji="1" lang="ja-JP" altLang="en-US" dirty="0"/>
          </a:p>
        </p:txBody>
      </p:sp>
      <p:sp>
        <p:nvSpPr>
          <p:cNvPr id="18" name="テキスト プレースホルダー 7"/>
          <p:cNvSpPr>
            <a:spLocks noGrp="1"/>
          </p:cNvSpPr>
          <p:nvPr>
            <p:ph type="body" sz="quarter" idx="19"/>
          </p:nvPr>
        </p:nvSpPr>
        <p:spPr>
          <a:xfrm>
            <a:off x="3269674" y="3185404"/>
            <a:ext cx="2699999" cy="365125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endParaRPr kumimoji="1" lang="ja-JP" altLang="en-US" dirty="0"/>
          </a:p>
        </p:txBody>
      </p:sp>
      <p:sp>
        <p:nvSpPr>
          <p:cNvPr id="19" name="テキスト プレースホルダー 7"/>
          <p:cNvSpPr>
            <a:spLocks noGrp="1"/>
          </p:cNvSpPr>
          <p:nvPr>
            <p:ph type="body" sz="quarter" idx="20"/>
          </p:nvPr>
        </p:nvSpPr>
        <p:spPr>
          <a:xfrm>
            <a:off x="6252853" y="3185404"/>
            <a:ext cx="2699999" cy="365125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endParaRPr kumimoji="1" lang="ja-JP" altLang="en-US" dirty="0"/>
          </a:p>
        </p:txBody>
      </p:sp>
      <p:sp>
        <p:nvSpPr>
          <p:cNvPr id="20" name="テキスト プレースホルダー 7"/>
          <p:cNvSpPr>
            <a:spLocks noGrp="1"/>
          </p:cNvSpPr>
          <p:nvPr>
            <p:ph type="body" sz="quarter" idx="21"/>
          </p:nvPr>
        </p:nvSpPr>
        <p:spPr>
          <a:xfrm>
            <a:off x="6248400" y="6250529"/>
            <a:ext cx="2699999" cy="365125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endParaRPr kumimoji="1" lang="ja-JP" altLang="en-US" dirty="0"/>
          </a:p>
        </p:txBody>
      </p:sp>
      <p:sp>
        <p:nvSpPr>
          <p:cNvPr id="21" name="テキスト プレースホルダー 7"/>
          <p:cNvSpPr>
            <a:spLocks noGrp="1"/>
          </p:cNvSpPr>
          <p:nvPr>
            <p:ph type="body" sz="quarter" idx="22"/>
          </p:nvPr>
        </p:nvSpPr>
        <p:spPr>
          <a:xfrm>
            <a:off x="3269671" y="6250529"/>
            <a:ext cx="2699999" cy="365125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endParaRPr kumimoji="1" lang="ja-JP" altLang="en-US" dirty="0"/>
          </a:p>
        </p:txBody>
      </p:sp>
      <p:sp>
        <p:nvSpPr>
          <p:cNvPr id="22" name="テキスト プレースホルダー 7"/>
          <p:cNvSpPr>
            <a:spLocks noGrp="1"/>
          </p:cNvSpPr>
          <p:nvPr>
            <p:ph type="body" sz="quarter" idx="23"/>
          </p:nvPr>
        </p:nvSpPr>
        <p:spPr>
          <a:xfrm>
            <a:off x="286492" y="6262404"/>
            <a:ext cx="2699999" cy="365125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262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0945" y="107584"/>
            <a:ext cx="8562110" cy="655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945" y="924791"/>
            <a:ext cx="8562110" cy="5678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ja-JP" altLang="en-US" dirty="0"/>
              <a:t>マスター 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16026"/>
            <a:ext cx="1039090" cy="4464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1" i="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</a:defRPr>
            </a:lvl1pPr>
          </a:lstStyle>
          <a:p>
            <a:fld id="{D81AF7F1-1F57-AE4E-AD8B-D7B70729579C}" type="datetime1">
              <a:rPr lang="ja-JP" altLang="en-US" smtClean="0"/>
              <a:t>2019/5/10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6854" y="6616026"/>
            <a:ext cx="6767946" cy="4464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1" i="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30412" y="6616025"/>
            <a:ext cx="1013588" cy="44640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0" baseline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</a:defRPr>
            </a:lvl1pPr>
          </a:lstStyle>
          <a:p>
            <a:fld id="{C14E27B0-9788-4B5F-9F16-99581493A1B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329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1" r:id="rId3"/>
    <p:sldLayoutId id="2147483663" r:id="rId4"/>
    <p:sldLayoutId id="2147483666" r:id="rId5"/>
    <p:sldLayoutId id="2147483668" r:id="rId6"/>
    <p:sldLayoutId id="2147483667" r:id="rId7"/>
    <p:sldLayoutId id="2147483674" r:id="rId8"/>
    <p:sldLayoutId id="2147483673" r:id="rId9"/>
    <p:sldLayoutId id="2147483672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0702-4E53-E94E-A4C7-3EA5B364755F}" type="datetime1">
              <a:rPr kumimoji="1" lang="ja-JP" altLang="en-US" smtClean="0"/>
              <a:t>2019/5/10</a:t>
            </a:fld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1</a:t>
            </a:fld>
            <a:endParaRPr lang="ja-JP" altLang="en-US"/>
          </a:p>
        </p:txBody>
      </p:sp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0" y="1585609"/>
            <a:ext cx="9144000" cy="216243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" altLang="ja-JP" sz="2600" b="0" dirty="0"/>
              <a:t>IMAGE DEMOSAICKING VIA CHROMINANCE IMAGES WITH PARALLEL CONVOLUTIONAL NEURAL NETWORKS</a:t>
            </a:r>
            <a:endParaRPr lang="en-US" altLang="ja-JP" sz="2600" dirty="0"/>
          </a:p>
        </p:txBody>
      </p:sp>
      <p:sp>
        <p:nvSpPr>
          <p:cNvPr id="7" name="サブタイトル 1"/>
          <p:cNvSpPr txBox="1">
            <a:spLocks/>
          </p:cNvSpPr>
          <p:nvPr/>
        </p:nvSpPr>
        <p:spPr>
          <a:xfrm>
            <a:off x="174171" y="4335544"/>
            <a:ext cx="8795658" cy="1416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u="sng" dirty="0" err="1">
                <a:latin typeface="Arial" charset="0"/>
                <a:ea typeface="Arial" charset="0"/>
                <a:cs typeface="Arial" charset="0"/>
              </a:rPr>
              <a:t>Takuro</a:t>
            </a:r>
            <a:r>
              <a:rPr lang="en-US" altLang="ja-JP" sz="2800" u="sng" dirty="0">
                <a:latin typeface="Arial" charset="0"/>
                <a:ea typeface="Arial" charset="0"/>
                <a:cs typeface="Arial" charset="0"/>
              </a:rPr>
              <a:t> Yamaguchi</a:t>
            </a:r>
            <a:r>
              <a:rPr lang="en-US" altLang="ja-JP" sz="2800" dirty="0">
                <a:latin typeface="Arial" charset="0"/>
                <a:ea typeface="Arial" charset="0"/>
                <a:cs typeface="Arial" charset="0"/>
              </a:rPr>
              <a:t> and Masaaki </a:t>
            </a:r>
            <a:r>
              <a:rPr lang="en-US" altLang="ja-JP" sz="2800" dirty="0" err="1">
                <a:latin typeface="Arial" charset="0"/>
                <a:ea typeface="Arial" charset="0"/>
                <a:cs typeface="Arial" charset="0"/>
              </a:rPr>
              <a:t>Ikehara</a:t>
            </a:r>
            <a:r>
              <a:rPr lang="en-US" altLang="ja-JP" sz="28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ja-JP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174171" y="4826374"/>
            <a:ext cx="8795658" cy="1416297"/>
          </a:xfrm>
        </p:spPr>
        <p:txBody>
          <a:bodyPr/>
          <a:lstStyle/>
          <a:p>
            <a:r>
              <a:rPr lang="en-US" altLang="ja-JP" sz="2400" dirty="0">
                <a:latin typeface="+mn-lt"/>
                <a:ea typeface="Century Gothic" charset="0"/>
                <a:cs typeface="Century Gothic" charset="0"/>
              </a:rPr>
              <a:t>Faculty of Science and Technology </a:t>
            </a:r>
            <a:br>
              <a:rPr lang="en-US" altLang="ja-JP" sz="2400" dirty="0">
                <a:latin typeface="+mn-lt"/>
                <a:ea typeface="Century Gothic" charset="0"/>
                <a:cs typeface="Century Gothic" charset="0"/>
              </a:rPr>
            </a:br>
            <a:r>
              <a:rPr lang="en-US" altLang="ja-JP" sz="2400" dirty="0">
                <a:latin typeface="+mn-lt"/>
                <a:ea typeface="Century Gothic" charset="0"/>
                <a:cs typeface="Century Gothic" charset="0"/>
              </a:rPr>
              <a:t>Keio University, Japan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4172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029378A-804C-674C-9395-EFD1D11CD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30" y="3895838"/>
            <a:ext cx="4474606" cy="29009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Pick Up Operator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Pick up coordinates of pixels in a color pattern.</a:t>
                </a:r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ja-JP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altLang="ja-JP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altLang="ja-JP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altLang="ja-JP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ja-JP" dirty="0"/>
                  <a:t> defines which network corresponds to  a pattern.</a:t>
                </a:r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37" t="-6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10</a:t>
            </a:fld>
            <a:endParaRPr 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0" y="1668214"/>
            <a:ext cx="6273800" cy="5334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2649" y="2412315"/>
            <a:ext cx="5272947" cy="34653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232D236-4845-7942-B33B-37067A7779FC}"/>
              </a:ext>
            </a:extLst>
          </p:cNvPr>
          <p:cNvSpPr/>
          <p:nvPr/>
        </p:nvSpPr>
        <p:spPr>
          <a:xfrm>
            <a:off x="5713187" y="4446347"/>
            <a:ext cx="413502" cy="215377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4219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B5535E-04EC-401A-81BA-E883BAEF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Chrominance Images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6EF5F5-AA8B-4213-8549-4CFDAE672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Chrominance images are widely used in image compression</a:t>
            </a:r>
            <a:br>
              <a:rPr lang="ja-JP" altLang="en-US" dirty="0"/>
            </a:br>
            <a:r>
              <a:rPr lang="en-US" altLang="ja-JP" dirty="0"/>
              <a:t>Ex) JPEG</a:t>
            </a:r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15E64F-33F1-4C53-B782-F5426C560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70EA52C-4DCC-4A72-9DCD-F376B1A0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11</a:t>
            </a:fld>
            <a:endParaRPr 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15" y="1994150"/>
            <a:ext cx="6003155" cy="96228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36" y="3282808"/>
            <a:ext cx="1512000" cy="1512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5" y="3282808"/>
            <a:ext cx="1512000" cy="1512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76" y="3282808"/>
            <a:ext cx="1512000" cy="1512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15" y="3282808"/>
            <a:ext cx="1512000" cy="15120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45FB45E-1D58-425C-844F-D841F080DD01}"/>
              </a:ext>
            </a:extLst>
          </p:cNvPr>
          <p:cNvSpPr txBox="1"/>
          <p:nvPr/>
        </p:nvSpPr>
        <p:spPr>
          <a:xfrm>
            <a:off x="3735542" y="4908597"/>
            <a:ext cx="33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Y</a:t>
            </a:r>
            <a:endParaRPr lang="ja-JP" altLang="en-US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80D23CF-9D85-4CF3-9C01-0F1392B92E83}"/>
              </a:ext>
            </a:extLst>
          </p:cNvPr>
          <p:cNvSpPr txBox="1"/>
          <p:nvPr/>
        </p:nvSpPr>
        <p:spPr>
          <a:xfrm>
            <a:off x="7495575" y="4908597"/>
            <a:ext cx="43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Cr</a:t>
            </a:r>
            <a:endParaRPr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102F6BF-F98E-42C1-B8ED-526BF460B0F1}"/>
              </a:ext>
            </a:extLst>
          </p:cNvPr>
          <p:cNvSpPr txBox="1"/>
          <p:nvPr/>
        </p:nvSpPr>
        <p:spPr>
          <a:xfrm>
            <a:off x="5578516" y="490859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/>
              <a:t>Cb</a:t>
            </a:r>
            <a:endParaRPr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266804" y="3796382"/>
            <a:ext cx="41549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ja-JP" altLang="en-US" dirty="0"/>
              <a:t>＝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5FB45E-1D58-425C-844F-D841F080DD01}"/>
              </a:ext>
            </a:extLst>
          </p:cNvPr>
          <p:cNvSpPr txBox="1"/>
          <p:nvPr/>
        </p:nvSpPr>
        <p:spPr>
          <a:xfrm>
            <a:off x="630732" y="4883335"/>
            <a:ext cx="136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RGB image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37765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Luminance Image and Chrominance Images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Our eyes are more insensitive to the change of chrominance images than luminance ones.</a:t>
            </a:r>
            <a:br>
              <a:rPr lang="en-US" altLang="ja-JP" dirty="0"/>
            </a:br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r>
              <a:rPr lang="en-US" altLang="ja-JP" sz="2200" dirty="0">
                <a:ea typeface="MS Gothic" charset="-128"/>
                <a:cs typeface="MS Gothic" charset="-128"/>
              </a:rPr>
              <a:t>In </a:t>
            </a:r>
            <a:r>
              <a:rPr lang="en-US" altLang="ja-JP" sz="2200" dirty="0" err="1">
                <a:ea typeface="MS Gothic" charset="-128"/>
                <a:cs typeface="MS Gothic" charset="-128"/>
              </a:rPr>
              <a:t>demosaicking</a:t>
            </a:r>
            <a:r>
              <a:rPr lang="en-US" altLang="ja-JP" sz="2200" dirty="0">
                <a:ea typeface="MS Gothic" charset="-128"/>
                <a:cs typeface="MS Gothic" charset="-128"/>
              </a:rPr>
              <a:t>, we have Bayer image instead of luminance</a:t>
            </a:r>
            <a:br>
              <a:rPr lang="en-US" altLang="ja-JP" sz="2200" dirty="0">
                <a:ea typeface="MS Gothic" charset="-128"/>
                <a:cs typeface="MS Gothic" charset="-128"/>
              </a:rPr>
            </a:br>
            <a:r>
              <a:rPr lang="ja-JP" altLang="en-US" sz="2200" dirty="0">
                <a:ea typeface="MS Gothic" charset="-128"/>
                <a:cs typeface="MS Gothic" charset="-128"/>
              </a:rPr>
              <a:t>⇒</a:t>
            </a:r>
            <a:r>
              <a:rPr lang="en-US" altLang="ja-JP" sz="2200" dirty="0">
                <a:ea typeface="MS Gothic" charset="-128"/>
                <a:cs typeface="MS Gothic" charset="-128"/>
              </a:rPr>
              <a:t>Learning chrominance values lead high quality?</a:t>
            </a:r>
            <a:endParaRPr lang="en-US" altLang="ja-JP" dirty="0">
              <a:ea typeface="MS Gothic" charset="-128"/>
              <a:cs typeface="MS Gothic" charset="-128"/>
            </a:endParaRP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12</a:t>
            </a:fld>
            <a:endParaRPr lang="en-US"/>
          </a:p>
        </p:txBody>
      </p:sp>
      <p:pic>
        <p:nvPicPr>
          <p:cNvPr id="6" name="コンテンツ プレースホルダ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95" y="1921636"/>
            <a:ext cx="2520000" cy="252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921636"/>
            <a:ext cx="2520000" cy="252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5FB45E-1D58-425C-844F-D841F080DD01}"/>
              </a:ext>
            </a:extLst>
          </p:cNvPr>
          <p:cNvSpPr txBox="1"/>
          <p:nvPr/>
        </p:nvSpPr>
        <p:spPr>
          <a:xfrm>
            <a:off x="865188" y="4503829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Original image</a:t>
            </a:r>
            <a:endParaRPr lang="ja-JP" altLang="en-US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5FB45E-1D58-425C-844F-D841F080DD01}"/>
              </a:ext>
            </a:extLst>
          </p:cNvPr>
          <p:cNvSpPr txBox="1"/>
          <p:nvPr/>
        </p:nvSpPr>
        <p:spPr>
          <a:xfrm>
            <a:off x="3509048" y="4503829"/>
            <a:ext cx="1818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/>
              <a:t>Downsample</a:t>
            </a:r>
            <a:r>
              <a:rPr lang="en-US" altLang="ja-JP" sz="2000" dirty="0"/>
              <a:t> Y</a:t>
            </a:r>
            <a:endParaRPr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5FB45E-1D58-425C-844F-D841F080DD01}"/>
              </a:ext>
            </a:extLst>
          </p:cNvPr>
          <p:cNvSpPr txBox="1"/>
          <p:nvPr/>
        </p:nvSpPr>
        <p:spPr>
          <a:xfrm>
            <a:off x="6246768" y="4503829"/>
            <a:ext cx="2260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/>
              <a:t>Downsample</a:t>
            </a:r>
            <a:r>
              <a:rPr lang="en-US" altLang="ja-JP" sz="2000" dirty="0"/>
              <a:t> </a:t>
            </a:r>
            <a:r>
              <a:rPr lang="en-US" altLang="ja-JP" sz="2000" dirty="0" err="1"/>
              <a:t>Cb,Cr</a:t>
            </a:r>
            <a:endParaRPr lang="ja-JP" altLang="en-US" sz="20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06" y="1921636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9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B5535E-04EC-401A-81BA-E883BAEF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Chrominance Image Cg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6EF5F5-AA8B-4213-8549-4CFDAE672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Losses of </a:t>
            </a:r>
            <a:r>
              <a:rPr lang="en-US" altLang="ja-JP" dirty="0" err="1"/>
              <a:t>Cb</a:t>
            </a:r>
            <a:r>
              <a:rPr lang="en-US" altLang="ja-JP" dirty="0"/>
              <a:t> and Cr at G pixels are higher</a:t>
            </a:r>
            <a:br>
              <a:rPr lang="ja-JP" altLang="en-US" dirty="0"/>
            </a:br>
            <a:r>
              <a:rPr lang="ja-JP" altLang="en-US" dirty="0"/>
              <a:t>⇒</a:t>
            </a:r>
            <a:r>
              <a:rPr lang="en-US" altLang="ja-JP" dirty="0"/>
              <a:t>We newly define chrominance image Cg corresponding to G </a:t>
            </a:r>
            <a:endParaRPr lang="ja-JP" altLang="en-US" dirty="0"/>
          </a:p>
          <a:p>
            <a:r>
              <a:rPr lang="en-US" altLang="ja-JP" dirty="0" err="1"/>
              <a:t>Cb</a:t>
            </a:r>
            <a:r>
              <a:rPr lang="en-US" altLang="ja-JP" dirty="0"/>
              <a:t> and Cr characteristic </a:t>
            </a:r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15E64F-33F1-4C53-B782-F5426C560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70EA52C-4DCC-4A72-9DCD-F376B1A0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13</a:t>
            </a:fld>
            <a:endParaRPr 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31" y="2478250"/>
            <a:ext cx="6296167" cy="33297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963" y="3843367"/>
            <a:ext cx="1840588" cy="30086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963" y="4361603"/>
            <a:ext cx="2610549" cy="26654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9639" y="3058239"/>
            <a:ext cx="4743734" cy="23396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963" y="4957521"/>
            <a:ext cx="4597435" cy="24689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499" y="5779763"/>
            <a:ext cx="6731000" cy="431800"/>
          </a:xfrm>
          <a:prstGeom prst="rect">
            <a:avLst/>
          </a:prstGeom>
        </p:spPr>
      </p:pic>
      <p:sp>
        <p:nvSpPr>
          <p:cNvPr id="6" name="左中かっこ 5"/>
          <p:cNvSpPr/>
          <p:nvPr/>
        </p:nvSpPr>
        <p:spPr>
          <a:xfrm>
            <a:off x="500897" y="3725840"/>
            <a:ext cx="575066" cy="1733266"/>
          </a:xfrm>
          <a:prstGeom prst="leftBrace">
            <a:avLst/>
          </a:prstGeom>
          <a:ln w="2540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0897" y="5726054"/>
            <a:ext cx="495650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ja-JP" altLang="en-US" sz="2800" dirty="0"/>
              <a:t>⇒</a:t>
            </a:r>
          </a:p>
        </p:txBody>
      </p:sp>
    </p:spTree>
    <p:extLst>
      <p:ext uri="{BB962C8B-B14F-4D97-AF65-F5344CB8AC3E}">
        <p14:creationId xmlns:p14="http://schemas.microsoft.com/office/powerpoint/2010/main" val="698863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0B85D0-64FA-4A6D-A2EB-A10B09434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err="1"/>
              <a:t>Demosaicking</a:t>
            </a:r>
            <a:r>
              <a:rPr lang="en-US" altLang="ja-JP" dirty="0"/>
              <a:t> via Chrominance Images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2C32DA-DD78-403F-AD25-DAD8F401C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Calculate missing color values by a known value and chrominance images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AFA3E5-AB5D-4FB3-BC3B-FA0393CE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FC6E66F-6A4B-473E-8963-583EF9221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14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66568F4-4D1F-49FC-9493-BA1A0C4EE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3" y="2262926"/>
            <a:ext cx="4189406" cy="182786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D08F81F-7B38-45A5-B7E6-47ED727E2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123" y="2262926"/>
            <a:ext cx="4189406" cy="182786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7009C8E-7655-4AEB-89EE-B2ADB703C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08" y="4706422"/>
            <a:ext cx="4182736" cy="182786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9862B2-C4D9-4F48-BDC8-FF35761DFA05}"/>
              </a:ext>
            </a:extLst>
          </p:cNvPr>
          <p:cNvSpPr txBox="1"/>
          <p:nvPr/>
        </p:nvSpPr>
        <p:spPr>
          <a:xfrm>
            <a:off x="47039" y="1944697"/>
            <a:ext cx="271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At known R pixel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417E9B8-E503-4C6A-8178-3AABD1F4A1C7}"/>
              </a:ext>
            </a:extLst>
          </p:cNvPr>
          <p:cNvSpPr txBox="1"/>
          <p:nvPr/>
        </p:nvSpPr>
        <p:spPr>
          <a:xfrm>
            <a:off x="4625823" y="1944696"/>
            <a:ext cx="2504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At known G pixel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3A80508-041F-44AB-A2A5-9B19F424A9B4}"/>
              </a:ext>
            </a:extLst>
          </p:cNvPr>
          <p:cNvSpPr txBox="1"/>
          <p:nvPr/>
        </p:nvSpPr>
        <p:spPr>
          <a:xfrm>
            <a:off x="47038" y="4352091"/>
            <a:ext cx="258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At known B pixel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8946A1B-7CC5-6842-8010-26D553336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3" b="21092"/>
          <a:stretch/>
        </p:blipFill>
        <p:spPr>
          <a:xfrm>
            <a:off x="5804060" y="4706422"/>
            <a:ext cx="1576478" cy="15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94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300" dirty="0"/>
              <a:t>Test images</a:t>
            </a:r>
            <a:br>
              <a:rPr lang="en-US" altLang="ja-JP" sz="2300" dirty="0"/>
            </a:br>
            <a:r>
              <a:rPr lang="en-US" altLang="ja-JP" sz="2300" dirty="0"/>
              <a:t>24 color images sized 768×512 in Kodak datasets and </a:t>
            </a:r>
            <a:br>
              <a:rPr lang="en-US" altLang="ja-JP" sz="2300" dirty="0"/>
            </a:br>
            <a:r>
              <a:rPr lang="en-US" altLang="ja-JP" sz="2300" dirty="0"/>
              <a:t>18 color images sized 500×500 in McMaster datasets</a:t>
            </a:r>
          </a:p>
          <a:p>
            <a:r>
              <a:rPr lang="en-US" altLang="ja-JP" sz="2300" dirty="0"/>
              <a:t>How to test</a:t>
            </a:r>
            <a:br>
              <a:rPr lang="en-US" altLang="ja-JP" sz="2300" dirty="0"/>
            </a:br>
            <a:r>
              <a:rPr lang="en-US" altLang="ja-JP" sz="2300" dirty="0" err="1"/>
              <a:t>Downsample</a:t>
            </a:r>
            <a:r>
              <a:rPr lang="en-US" altLang="ja-JP" sz="2300" dirty="0"/>
              <a:t> test images to Bayer pattern and restore them.</a:t>
            </a:r>
          </a:p>
          <a:p>
            <a:r>
              <a:rPr lang="en-US" altLang="ja-JP" sz="2000" dirty="0"/>
              <a:t>Training datasets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the Waterloo Exploration database (WED) [7]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the Food-101 datasets[8]</a:t>
            </a:r>
          </a:p>
          <a:p>
            <a:r>
              <a:rPr lang="ja-JP" altLang="en-US" sz="2000" dirty="0"/>
              <a:t>⇒</a:t>
            </a:r>
            <a:r>
              <a:rPr lang="en-US" altLang="ja-JP" sz="2000" dirty="0"/>
              <a:t> Use 10244 color images in training.</a:t>
            </a:r>
            <a:br>
              <a:rPr lang="en-US" altLang="ja-JP" sz="2000" dirty="0"/>
            </a:br>
            <a:r>
              <a:rPr lang="en-US" altLang="ja-JP" sz="1400" dirty="0"/>
              <a:t> </a:t>
            </a:r>
            <a:r>
              <a:rPr lang="en-US" altLang="ja-JP" sz="1200" dirty="0"/>
              <a:t>[3] </a:t>
            </a:r>
            <a:r>
              <a:rPr lang="en-US" altLang="ja-JP" sz="1200" dirty="0" err="1"/>
              <a:t>KedeMa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Zhengfang</a:t>
            </a:r>
            <a:r>
              <a:rPr lang="en-US" altLang="ja-JP" sz="1200" dirty="0"/>
              <a:t> </a:t>
            </a:r>
            <a:r>
              <a:rPr lang="en-US" altLang="ja-JP" sz="1200" dirty="0" err="1"/>
              <a:t>Duanmu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QingboWu</a:t>
            </a:r>
            <a:r>
              <a:rPr lang="en-US" altLang="ja-JP" sz="1200" dirty="0"/>
              <a:t> ,</a:t>
            </a:r>
            <a:r>
              <a:rPr lang="en-US" altLang="ja-JP" sz="1200" dirty="0" err="1"/>
              <a:t>ZhouWang,Hong</a:t>
            </a:r>
            <a:r>
              <a:rPr lang="en-US" altLang="ja-JP" sz="1200" dirty="0"/>
              <a:t>- </a:t>
            </a:r>
            <a:r>
              <a:rPr lang="en-US" altLang="ja-JP" sz="1200" dirty="0" err="1"/>
              <a:t>wei</a:t>
            </a:r>
            <a:r>
              <a:rPr lang="en-US" altLang="ja-JP" sz="1200" dirty="0"/>
              <a:t> Yong, </a:t>
            </a:r>
            <a:r>
              <a:rPr lang="en-US" altLang="ja-JP" sz="1200" dirty="0" err="1"/>
              <a:t>Hongliang</a:t>
            </a:r>
            <a:r>
              <a:rPr lang="en-US" altLang="ja-JP" sz="1200" dirty="0"/>
              <a:t> Li, and Lei Zhang, “Waterloo Exploration Database: New challenges for image quality assessment mod- </a:t>
            </a:r>
            <a:r>
              <a:rPr lang="en-US" altLang="ja-JP" sz="1200" dirty="0" err="1"/>
              <a:t>els</a:t>
            </a:r>
            <a:r>
              <a:rPr lang="en-US" altLang="ja-JP" sz="1200" dirty="0"/>
              <a:t>,” IEEE Transactions on Image Processing, vol. 26, no. 2, pp. 1004–1016, Feb. 2017.</a:t>
            </a:r>
            <a:br>
              <a:rPr lang="ja-JP" altLang="en-US" sz="1200" dirty="0"/>
            </a:br>
            <a:r>
              <a:rPr lang="en-US" altLang="ja-JP" sz="1200" dirty="0"/>
              <a:t>[4] Lukas </a:t>
            </a:r>
            <a:r>
              <a:rPr lang="en-US" altLang="ja-JP" sz="1200" dirty="0" err="1"/>
              <a:t>Bossard</a:t>
            </a:r>
            <a:r>
              <a:rPr lang="en-US" altLang="ja-JP" sz="1200" dirty="0"/>
              <a:t>, Matthieu </a:t>
            </a:r>
            <a:r>
              <a:rPr lang="en-US" altLang="ja-JP" sz="1200" dirty="0" err="1"/>
              <a:t>Guillaumin</a:t>
            </a:r>
            <a:r>
              <a:rPr lang="en-US" altLang="ja-JP" sz="1200" dirty="0"/>
              <a:t>, and Luc Van </a:t>
            </a:r>
            <a:r>
              <a:rPr lang="en-US" altLang="ja-JP" sz="1200" dirty="0" err="1"/>
              <a:t>Gool</a:t>
            </a:r>
            <a:r>
              <a:rPr lang="en-US" altLang="ja-JP" sz="1200" dirty="0"/>
              <a:t>, “Food-101 – mining discriminative components with random forests,” in </a:t>
            </a:r>
            <a:r>
              <a:rPr lang="en-US" altLang="ja-JP" sz="1200" i="1" dirty="0"/>
              <a:t>European Conference on Computer Vision</a:t>
            </a:r>
            <a:r>
              <a:rPr lang="en-US" altLang="ja-JP" sz="1200" dirty="0"/>
              <a:t>, 2014. </a:t>
            </a:r>
            <a:br>
              <a:rPr lang="en-US" altLang="ja-JP" sz="1200" dirty="0"/>
            </a:br>
            <a:r>
              <a:rPr lang="en-US" altLang="ja-JP" sz="2300" dirty="0"/>
              <a:t>Number of layers</a:t>
            </a:r>
            <a:br>
              <a:rPr lang="en-US" altLang="ja-JP" sz="2300" dirty="0"/>
            </a:br>
            <a:r>
              <a:rPr lang="en-US" altLang="ja-JP" sz="2300" dirty="0"/>
              <a:t>Former layer </a:t>
            </a:r>
            <a:r>
              <a:rPr lang="en-US" altLang="ja-JP" dirty="0"/>
              <a:t>M=2, Latter layer N=10</a:t>
            </a:r>
            <a:br>
              <a:rPr lang="en-US" altLang="ja-JP" dirty="0"/>
            </a:br>
            <a:r>
              <a:rPr lang="ja-JP" altLang="en-US" dirty="0"/>
              <a:t>⇒</a:t>
            </a:r>
            <a:r>
              <a:rPr lang="en-US" altLang="ja-JP" dirty="0"/>
              <a:t> Whole network is 13 layers</a:t>
            </a:r>
            <a:endParaRPr lang="en-US" altLang="ja-JP" sz="2300" dirty="0"/>
          </a:p>
          <a:p>
            <a:endParaRPr kumimoji="1" lang="ja-JP" altLang="en-US" sz="16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66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DF96BB-8168-CF43-B4FA-84189212E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Compared Methods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62D458-1DFF-AF47-ACF4-5339BE9F3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000" dirty="0"/>
              <a:t>Compare 8 conventional methods</a:t>
            </a:r>
          </a:p>
          <a:p>
            <a:r>
              <a:rPr lang="en-US" altLang="ja-JP" sz="2000" dirty="0"/>
              <a:t>Interpolation-based</a:t>
            </a:r>
            <a:br>
              <a:rPr lang="ja-JP" altLang="en-US" sz="2000"/>
            </a:br>
            <a:r>
              <a:rPr lang="ja-JP" altLang="en-US" sz="2000"/>
              <a:t>　</a:t>
            </a:r>
            <a:r>
              <a:rPr lang="en-US" altLang="ja-JP" sz="2000" dirty="0"/>
              <a:t>Bicubic[5] ,GBTF[6], MLRI[7], FDRI[8], ARI[9]</a:t>
            </a:r>
            <a:br>
              <a:rPr lang="en-US" altLang="ja-JP" sz="2000" dirty="0"/>
            </a:br>
            <a:r>
              <a:rPr lang="en-US" altLang="ja-JP" sz="2000" dirty="0"/>
              <a:t>Learning-based</a:t>
            </a:r>
            <a:r>
              <a:rPr lang="ja-JP" altLang="en-US" sz="2000"/>
              <a:t>（</a:t>
            </a:r>
            <a:r>
              <a:rPr lang="en-US" altLang="ja-JP" sz="2000" dirty="0"/>
              <a:t>non-CNN</a:t>
            </a:r>
            <a:r>
              <a:rPr lang="ja-JP" altLang="en-US" sz="2000"/>
              <a:t>）</a:t>
            </a:r>
            <a:br>
              <a:rPr lang="ja-JP" altLang="en-US" sz="2000"/>
            </a:br>
            <a:r>
              <a:rPr lang="ja-JP" altLang="en-US" sz="2000"/>
              <a:t>　</a:t>
            </a:r>
            <a:r>
              <a:rPr lang="en-US" altLang="ja-JP" sz="2000" dirty="0"/>
              <a:t>DDR[10]</a:t>
            </a:r>
            <a:r>
              <a:rPr lang="ja-JP" altLang="en-US" sz="2000"/>
              <a:t>，</a:t>
            </a:r>
            <a:r>
              <a:rPr lang="en-US" altLang="ja-JP" sz="2000" dirty="0"/>
              <a:t>FR[10]</a:t>
            </a:r>
            <a:endParaRPr lang="ja-JP" altLang="en-US" sz="2000"/>
          </a:p>
          <a:p>
            <a:r>
              <a:rPr lang="en-US" altLang="ja-JP" sz="2000" dirty="0"/>
              <a:t>CNN-based</a:t>
            </a:r>
            <a:br>
              <a:rPr lang="ja-JP" altLang="en-US" sz="2000"/>
            </a:br>
            <a:r>
              <a:rPr lang="ja-JP" altLang="en-US" sz="2000"/>
              <a:t>　</a:t>
            </a:r>
            <a:r>
              <a:rPr lang="en-US" altLang="ja-JP" sz="2000" dirty="0" err="1"/>
              <a:t>Gharbi</a:t>
            </a:r>
            <a:r>
              <a:rPr lang="en-US" altLang="ja-JP" sz="2000" dirty="0"/>
              <a:t>[11]</a:t>
            </a:r>
            <a:endParaRPr lang="en-US" altLang="ja-JP" sz="1400" dirty="0"/>
          </a:p>
          <a:p>
            <a:r>
              <a:rPr lang="en-US" altLang="ja-JP" sz="1200" dirty="0"/>
              <a:t>[5] R. Keys, “Cubic convolution interpolation for digital image processing,” </a:t>
            </a:r>
            <a:r>
              <a:rPr lang="en-US" altLang="ja-JP" sz="1200" i="1" dirty="0"/>
              <a:t>Acoustics, Speech and Signal Processing, IEEE Transactions on</a:t>
            </a:r>
            <a:r>
              <a:rPr lang="en-US" altLang="ja-JP" sz="1200" dirty="0"/>
              <a:t>, vol. 29, no. 6, pp. 1153–1160, Dec 1981. </a:t>
            </a:r>
            <a:br>
              <a:rPr lang="en-US" altLang="ja-JP" sz="1200" dirty="0"/>
            </a:br>
            <a:r>
              <a:rPr lang="en-US" altLang="ja-JP" sz="1200" dirty="0"/>
              <a:t>[6] I. </a:t>
            </a:r>
            <a:r>
              <a:rPr lang="en-US" altLang="ja-JP" sz="1200" dirty="0" err="1"/>
              <a:t>Pekkucuksen</a:t>
            </a:r>
            <a:r>
              <a:rPr lang="en-US" altLang="ja-JP" sz="1200" dirty="0"/>
              <a:t> and Y. </a:t>
            </a:r>
            <a:r>
              <a:rPr lang="en-US" altLang="ja-JP" sz="1200" dirty="0" err="1"/>
              <a:t>Altunbasak</a:t>
            </a:r>
            <a:r>
              <a:rPr lang="en-US" altLang="ja-JP" sz="1200" dirty="0"/>
              <a:t>, “Gradient based threshold free color filter array interpolation,” in </a:t>
            </a:r>
            <a:r>
              <a:rPr lang="en-US" altLang="ja-JP" sz="1200" i="1" dirty="0"/>
              <a:t>2010 IEEE International Conference on Image Processing</a:t>
            </a:r>
            <a:r>
              <a:rPr lang="en-US" altLang="ja-JP" sz="1200" dirty="0"/>
              <a:t>, Sept 2010, pp. 137–140. </a:t>
            </a:r>
            <a:br>
              <a:rPr lang="en-US" altLang="ja-JP" sz="1200" dirty="0"/>
            </a:br>
            <a:r>
              <a:rPr lang="en-US" altLang="ja-JP" sz="1200" dirty="0"/>
              <a:t>[7] Daisuke </a:t>
            </a:r>
            <a:r>
              <a:rPr lang="en-US" altLang="ja-JP" sz="1200" dirty="0" err="1"/>
              <a:t>Kiku</a:t>
            </a:r>
            <a:r>
              <a:rPr lang="en-US" altLang="ja-JP" sz="1200" dirty="0"/>
              <a:t>, Yusuke </a:t>
            </a:r>
            <a:r>
              <a:rPr lang="en-US" altLang="ja-JP" sz="1200" dirty="0" err="1"/>
              <a:t>Monno</a:t>
            </a:r>
            <a:r>
              <a:rPr lang="en-US" altLang="ja-JP" sz="1200" dirty="0"/>
              <a:t>, Masayuki Tanaka, and Masatoshi </a:t>
            </a:r>
            <a:r>
              <a:rPr lang="en-US" altLang="ja-JP" sz="1200" dirty="0" err="1"/>
              <a:t>Okutomi</a:t>
            </a:r>
            <a:r>
              <a:rPr lang="en-US" altLang="ja-JP" sz="1200" dirty="0"/>
              <a:t>, “Minimized-</a:t>
            </a:r>
            <a:r>
              <a:rPr lang="en-US" altLang="ja-JP" sz="1200" dirty="0" err="1"/>
              <a:t>laplacian</a:t>
            </a:r>
            <a:r>
              <a:rPr lang="en-US" altLang="ja-JP" sz="1200" dirty="0"/>
              <a:t> residual </a:t>
            </a:r>
            <a:r>
              <a:rPr lang="en-US" altLang="ja-JP" sz="1200" dirty="0" err="1"/>
              <a:t>interpo</a:t>
            </a:r>
            <a:r>
              <a:rPr lang="en-US" altLang="ja-JP" sz="1200" dirty="0"/>
              <a:t>- </a:t>
            </a:r>
            <a:r>
              <a:rPr lang="en-US" altLang="ja-JP" sz="1200" dirty="0" err="1"/>
              <a:t>lation</a:t>
            </a:r>
            <a:r>
              <a:rPr lang="en-US" altLang="ja-JP" sz="1200" dirty="0"/>
              <a:t> for color image </a:t>
            </a:r>
            <a:r>
              <a:rPr lang="en-US" altLang="ja-JP" sz="1200" dirty="0" err="1"/>
              <a:t>demosaicking</a:t>
            </a:r>
            <a:r>
              <a:rPr lang="en-US" altLang="ja-JP" sz="1200" dirty="0"/>
              <a:t>,” in </a:t>
            </a:r>
            <a:r>
              <a:rPr lang="en-US" altLang="ja-JP" sz="1200" i="1" dirty="0"/>
              <a:t>Digital Photography X</a:t>
            </a:r>
            <a:r>
              <a:rPr lang="en-US" altLang="ja-JP" sz="1200" dirty="0"/>
              <a:t>. International Society for Optics and Photonics, 2014, vol. 9023, p. 90230L </a:t>
            </a:r>
            <a:br>
              <a:rPr lang="en-US" altLang="ja-JP" sz="1200" dirty="0"/>
            </a:br>
            <a:r>
              <a:rPr lang="en-US" altLang="ja-JP" sz="1200" dirty="0"/>
              <a:t>[8] Y.KimandJ.</a:t>
            </a:r>
            <a:r>
              <a:rPr lang="en-US" altLang="ja-JP" sz="1200" dirty="0" err="1"/>
              <a:t>Jeong</a:t>
            </a:r>
            <a:r>
              <a:rPr lang="en-US" altLang="ja-JP" sz="1200" dirty="0"/>
              <a:t>,“Four-</a:t>
            </a:r>
            <a:r>
              <a:rPr lang="en-US" altLang="ja-JP" sz="1200" dirty="0" err="1"/>
              <a:t>directionresidualinterpolationfor</a:t>
            </a:r>
            <a:r>
              <a:rPr lang="en-US" altLang="ja-JP" sz="1200" dirty="0"/>
              <a:t> </a:t>
            </a:r>
            <a:r>
              <a:rPr lang="en-US" altLang="ja-JP" sz="1200" dirty="0" err="1"/>
              <a:t>demosaicking</a:t>
            </a:r>
            <a:r>
              <a:rPr lang="en-US" altLang="ja-JP" sz="1200" dirty="0"/>
              <a:t>,” </a:t>
            </a:r>
            <a:r>
              <a:rPr lang="en-US" altLang="ja-JP" sz="1200" i="1" dirty="0"/>
              <a:t>IEEE Transactions on Circuits and Systems for Video Technology</a:t>
            </a:r>
            <a:r>
              <a:rPr lang="en-US" altLang="ja-JP" sz="1200" dirty="0"/>
              <a:t>, vol. 26, no. 5, pp. 881–890, May 2016. </a:t>
            </a:r>
            <a:br>
              <a:rPr lang="en-US" altLang="ja-JP" sz="1200" dirty="0"/>
            </a:br>
            <a:r>
              <a:rPr lang="en-US" altLang="ja-JP" sz="1200" dirty="0"/>
              <a:t>[9] Yusuke </a:t>
            </a:r>
            <a:r>
              <a:rPr lang="en-US" altLang="ja-JP" sz="1200" dirty="0" err="1"/>
              <a:t>Monno</a:t>
            </a:r>
            <a:r>
              <a:rPr lang="en-US" altLang="ja-JP" sz="1200" dirty="0"/>
              <a:t>, Daisuke </a:t>
            </a:r>
            <a:r>
              <a:rPr lang="en-US" altLang="ja-JP" sz="1200" dirty="0" err="1"/>
              <a:t>Kiku</a:t>
            </a:r>
            <a:r>
              <a:rPr lang="en-US" altLang="ja-JP" sz="1200" dirty="0"/>
              <a:t>, Masayuki Tanaka, and Masatoshi </a:t>
            </a:r>
            <a:r>
              <a:rPr lang="en-US" altLang="ja-JP" sz="1200" dirty="0" err="1"/>
              <a:t>Okutomi</a:t>
            </a:r>
            <a:r>
              <a:rPr lang="en-US" altLang="ja-JP" sz="1200" dirty="0"/>
              <a:t>, “Adaptive residual interpolation for color and multispectral image </a:t>
            </a:r>
            <a:r>
              <a:rPr lang="en-US" altLang="ja-JP" sz="1200" dirty="0" err="1"/>
              <a:t>demosaicking</a:t>
            </a:r>
            <a:r>
              <a:rPr lang="en-US" altLang="ja-JP" sz="1200" dirty="0"/>
              <a:t>,” </a:t>
            </a:r>
            <a:r>
              <a:rPr lang="en-US" altLang="ja-JP" sz="1200" i="1" dirty="0"/>
              <a:t>Sensors</a:t>
            </a:r>
            <a:r>
              <a:rPr lang="en-US" altLang="ja-JP" sz="1200" dirty="0"/>
              <a:t>, vol. 17, no. 12, 2017. </a:t>
            </a:r>
            <a:br>
              <a:rPr lang="en-US" altLang="ja-JP" sz="1200" dirty="0"/>
            </a:br>
            <a:r>
              <a:rPr lang="en-US" altLang="ja-JP" sz="1200" dirty="0"/>
              <a:t>[10] J. Wu, R. </a:t>
            </a:r>
            <a:r>
              <a:rPr lang="en-US" altLang="ja-JP" sz="1200" dirty="0" err="1"/>
              <a:t>Timofte</a:t>
            </a:r>
            <a:r>
              <a:rPr lang="en-US" altLang="ja-JP" sz="1200" dirty="0"/>
              <a:t>, and L. Van </a:t>
            </a:r>
            <a:r>
              <a:rPr lang="en-US" altLang="ja-JP" sz="1200" dirty="0" err="1"/>
              <a:t>Gool</a:t>
            </a:r>
            <a:r>
              <a:rPr lang="en-US" altLang="ja-JP" sz="1200" dirty="0"/>
              <a:t>, “</a:t>
            </a:r>
            <a:r>
              <a:rPr lang="en-US" altLang="ja-JP" sz="1200" dirty="0" err="1"/>
              <a:t>Demosaicing</a:t>
            </a:r>
            <a:r>
              <a:rPr lang="en-US" altLang="ja-JP" sz="1200" dirty="0"/>
              <a:t> based on directional difference regression and efficient regression priors,” </a:t>
            </a:r>
            <a:r>
              <a:rPr lang="en-US" altLang="ja-JP" sz="1200" i="1" dirty="0"/>
              <a:t>IEEE Transactions on Image Processing</a:t>
            </a:r>
            <a:r>
              <a:rPr lang="en-US" altLang="ja-JP" sz="1200" dirty="0"/>
              <a:t>, vol. 25, no. 8, pp. 3862–3874, Aug 2016. </a:t>
            </a:r>
            <a:br>
              <a:rPr lang="en-US" altLang="ja-JP" sz="1200" dirty="0"/>
            </a:br>
            <a:r>
              <a:rPr lang="en-US" altLang="ja-JP" sz="1200" dirty="0"/>
              <a:t>[11] M. </a:t>
            </a:r>
            <a:r>
              <a:rPr lang="en-US" altLang="ja-JP" sz="1200" dirty="0" err="1"/>
              <a:t>Gharbi</a:t>
            </a:r>
            <a:r>
              <a:rPr lang="en-US" altLang="ja-JP" sz="1200" dirty="0"/>
              <a:t>, G. </a:t>
            </a:r>
            <a:r>
              <a:rPr lang="en-US" altLang="ja-JP" sz="1200" dirty="0" err="1"/>
              <a:t>Chaurasia</a:t>
            </a:r>
            <a:r>
              <a:rPr lang="en-US" altLang="ja-JP" sz="1200" dirty="0"/>
              <a:t>, S. Paris, and F. Durand, “Deep joint </a:t>
            </a:r>
            <a:r>
              <a:rPr lang="en-US" altLang="ja-JP" sz="1200" dirty="0" err="1"/>
              <a:t>demosaicking</a:t>
            </a:r>
            <a:r>
              <a:rPr lang="en-US" altLang="ja-JP" sz="1200" dirty="0"/>
              <a:t> and denoising,” ACM Transactions on Graphics (TOG), </a:t>
            </a:r>
            <a:r>
              <a:rPr lang="pt-BR" altLang="ja-JP" sz="1200" dirty="0"/>
              <a:t>vol.35, no.6, p.191, 2016.</a:t>
            </a:r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kumimoji="1" lang="ja-JP" altLang="en-US" sz="12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042ED7-73FD-194E-A8CF-746AF3B6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CDE05AD-3D83-4046-955E-2C85A45D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08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Comparison CNN-based Method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M. </a:t>
            </a:r>
            <a:r>
              <a:rPr kumimoji="1" lang="en-US" altLang="ja-JP" dirty="0" err="1"/>
              <a:t>Gharbi</a:t>
            </a:r>
            <a:r>
              <a:rPr kumimoji="1" lang="en-US" altLang="ja-JP" dirty="0"/>
              <a:t> et al. 2016 [11], </a:t>
            </a:r>
            <a:r>
              <a:rPr lang="en-US" altLang="ja-JP" sz="2000" dirty="0"/>
              <a:t>the figure is cited from </a:t>
            </a:r>
            <a:r>
              <a:rPr kumimoji="1" lang="en-US" altLang="ja-JP" sz="2000" dirty="0"/>
              <a:t>Figure 2 in [11]</a:t>
            </a:r>
            <a:br>
              <a:rPr kumimoji="1" lang="en-US" altLang="ja-JP" sz="2000" dirty="0"/>
            </a:b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Use </a:t>
            </a:r>
            <a:r>
              <a:rPr lang="en-US" altLang="ja-JP" dirty="0" err="1"/>
              <a:t>downsample</a:t>
            </a:r>
            <a:r>
              <a:rPr lang="en-US" altLang="ja-JP" dirty="0"/>
              <a:t> instead of pre-processing</a:t>
            </a:r>
            <a:endParaRPr lang="ja-JP" altLang="en-US" dirty="0"/>
          </a:p>
          <a:p>
            <a:r>
              <a:rPr kumimoji="1" lang="en-US" altLang="ja-JP" dirty="0"/>
              <a:t>We use authors’ network architecture and weights</a:t>
            </a:r>
          </a:p>
          <a:p>
            <a:r>
              <a:rPr lang="en-US" altLang="ja-JP" sz="1800" dirty="0"/>
              <a:t>[11] M. </a:t>
            </a:r>
            <a:r>
              <a:rPr lang="en-US" altLang="ja-JP" sz="1800" dirty="0" err="1"/>
              <a:t>Gharbi</a:t>
            </a:r>
            <a:r>
              <a:rPr lang="en-US" altLang="ja-JP" sz="1800" dirty="0"/>
              <a:t>, G. </a:t>
            </a:r>
            <a:r>
              <a:rPr lang="en-US" altLang="ja-JP" sz="1800" dirty="0" err="1"/>
              <a:t>Chaurasia</a:t>
            </a:r>
            <a:r>
              <a:rPr lang="en-US" altLang="ja-JP" sz="1800" dirty="0"/>
              <a:t>, S. Paris, and F. Durand, “Deep joint </a:t>
            </a:r>
            <a:r>
              <a:rPr lang="en-US" altLang="ja-JP" sz="1800" dirty="0" err="1"/>
              <a:t>demosaicking</a:t>
            </a:r>
            <a:r>
              <a:rPr lang="en-US" altLang="ja-JP" sz="1800" dirty="0"/>
              <a:t> and </a:t>
            </a:r>
            <a:r>
              <a:rPr lang="en-US" altLang="ja-JP" sz="1800" dirty="0" err="1"/>
              <a:t>denoising</a:t>
            </a:r>
            <a:r>
              <a:rPr lang="en-US" altLang="ja-JP" sz="1800" dirty="0"/>
              <a:t>,” ACM Transactions on Graphics (TOG), </a:t>
            </a:r>
            <a:r>
              <a:rPr lang="pt-BR" altLang="ja-JP" sz="1800" dirty="0"/>
              <a:t>vol.35, no.6, p.191, 2016.</a:t>
            </a:r>
            <a:endParaRPr lang="en-US" altLang="ja-JP" sz="1800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17</a:t>
            </a:fld>
            <a:endParaRPr 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45" y="1551176"/>
            <a:ext cx="6905767" cy="166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7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A2E6C4-A892-8040-AB03-81CC75709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Show Effect of Chrominance L</a:t>
            </a:r>
            <a:r>
              <a:rPr lang="en-US" altLang="ja-JP" dirty="0"/>
              <a:t>earning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41C22D-AAC7-4E4D-9A58-7956E571D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To</a:t>
            </a:r>
            <a:r>
              <a:rPr kumimoji="1" lang="en-US" altLang="ja-JP" dirty="0"/>
              <a:t> show the effect of chrominance images, we simulate two proposed methods.</a:t>
            </a:r>
          </a:p>
          <a:p>
            <a:r>
              <a:rPr lang="en-US" altLang="ja-JP" dirty="0"/>
              <a:t>Method1 :</a:t>
            </a:r>
            <a:r>
              <a:rPr kumimoji="1" lang="en-US" altLang="ja-JP" dirty="0"/>
              <a:t>  output is missing color values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br>
              <a:rPr lang="en-US" altLang="ja-JP" dirty="0"/>
            </a:br>
            <a:r>
              <a:rPr lang="en-US" altLang="ja-JP" dirty="0"/>
              <a:t>Method2 :  output is chrominance images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6E69CA-6A78-A74E-AFC8-CC98ED808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9244F8-FA4F-A24F-8186-91DFDBDE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18</a:t>
            </a:fld>
            <a:endParaRPr 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36CF4FC-82A9-0F4D-A4B4-0949BE2DE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26" y="2198511"/>
            <a:ext cx="5349922" cy="26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9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PSNR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19</a:t>
            </a:fld>
            <a:endParaRPr lang="en-US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173253" y="1597105"/>
          <a:ext cx="8797494" cy="5048514"/>
        </p:xfrm>
        <a:graphic>
          <a:graphicData uri="http://schemas.openxmlformats.org/drawingml/2006/table">
            <a:tbl>
              <a:tblPr/>
              <a:tblGrid>
                <a:gridCol w="1164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4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44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38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38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38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Kodak</a:t>
                      </a:r>
                    </a:p>
                  </a:txBody>
                  <a:tcPr marL="8274" marR="8274" marT="827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407" marR="11407" marT="11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407" marR="11407" marT="11407" marB="0" anchor="b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407" marR="11407" marT="11407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IMAX</a:t>
                      </a:r>
                    </a:p>
                  </a:txBody>
                  <a:tcPr marL="8274" marR="8274" marT="827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407" marR="11407" marT="11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407" marR="11407" marT="11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407" marR="11407" marT="11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Method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</a:t>
                      </a:r>
                    </a:p>
                  </a:txBody>
                  <a:tcPr marL="8274" marR="8274" marT="827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CPSNR</a:t>
                      </a:r>
                    </a:p>
                  </a:txBody>
                  <a:tcPr marL="8274" marR="8274" marT="8274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</a:t>
                      </a:r>
                    </a:p>
                  </a:txBody>
                  <a:tcPr marL="8274" marR="8274" marT="827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CPSNR</a:t>
                      </a:r>
                    </a:p>
                  </a:txBody>
                  <a:tcPr marL="8274" marR="8274" marT="8274" marB="0" anchor="b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Bicubic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[5]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29.33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33.50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29.23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30.28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32.40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36.21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31.60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32.90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GBTF[6]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39.68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43.34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40.01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40.62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33.98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37.34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33.07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34.38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MLRI[7]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38.62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41.18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38.48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39.21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36.72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40.23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35.59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36.91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FDRI[8]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37.31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39.12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37.15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37.74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36.92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40.17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35.54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36.99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ARI[9]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39.35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42.43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39.14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40.00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37.47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40.68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36.22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37.61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DDR[10]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40.18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43.93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40.39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41.10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37.12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40.35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35.64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37.17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FR[10]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40.19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43.85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40.34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41.07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37.50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41.01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35.82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37.49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Gharbi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[11]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40.09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42.98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39.47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40.50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37.72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40.48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36.54</a:t>
                      </a:r>
                      <a:endParaRPr lang="uk-UA" sz="2000" b="1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37.88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Method1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39.79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44.25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39.87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40.69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37.88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41.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19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36.2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9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7</a:t>
                      </a:r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.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90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Method2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41.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29</a:t>
                      </a:r>
                      <a:endParaRPr lang="uk-UA" sz="2000" b="1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44.79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73</a:t>
                      </a:r>
                      <a:endParaRPr lang="uk-UA" sz="2000" b="1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41.88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38.53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41.30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36.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</a:t>
                      </a:r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0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18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14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01D080-43B0-4D45-9B21-E43BDABE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Research Field</a:t>
            </a:r>
            <a:r>
              <a:rPr lang="ja-JP" altLang="en-US" dirty="0"/>
              <a:t>：</a:t>
            </a:r>
            <a:r>
              <a:rPr lang="en-US" altLang="ja-JP" dirty="0"/>
              <a:t>Image </a:t>
            </a:r>
            <a:r>
              <a:rPr lang="en-US" altLang="ja-JP" dirty="0" err="1"/>
              <a:t>Demosaicking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063AEE-340C-421D-A012-352350D7D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b="1" dirty="0">
                <a:latin typeface="Yu Gothic" charset="-128"/>
                <a:ea typeface="Yu Gothic" charset="-128"/>
                <a:cs typeface="Yu Gothic" charset="-128"/>
              </a:rPr>
              <a:t>Full-color image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cs typeface="MS PGothic" charset="-128"/>
              </a:rPr>
              <a:t>Available in display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cs typeface="MS PGothic" charset="-128"/>
              </a:rPr>
              <a:t>Three values in each pixel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cs typeface="MS PGothic" charset="-128"/>
              </a:rPr>
              <a:t>Taken by three-plate camera</a:t>
            </a:r>
          </a:p>
          <a:p>
            <a:endParaRPr lang="en-US" altLang="ja-JP" dirty="0"/>
          </a:p>
          <a:p>
            <a:r>
              <a:rPr lang="en-US" altLang="ja-JP" b="1" dirty="0">
                <a:latin typeface="Yu Gothic" charset="-128"/>
                <a:ea typeface="Yu Gothic" charset="-128"/>
                <a:cs typeface="Yu Gothic" charset="-128"/>
              </a:rPr>
              <a:t>Bayer image</a:t>
            </a:r>
            <a:endParaRPr lang="ja-JP" altLang="en-US">
              <a:latin typeface="MS PGothic" charset="-128"/>
              <a:ea typeface="MS PGothic" charset="-128"/>
              <a:cs typeface="MS PGothic" charset="-128"/>
            </a:endParaRP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ja-JP" dirty="0"/>
              <a:t>One value in each pixel</a:t>
            </a:r>
            <a:endParaRPr kumimoji="1" lang="en-US" altLang="ja-JP" dirty="0"/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ja-JP" dirty="0"/>
              <a:t>Taken by one-plate camera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3E2096-AF4D-4543-BCF1-DE4345886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B100E2A-B05A-4B67-BE2E-DFC9CD5E8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2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390D37-60A5-43E1-9915-A37D16C4E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94" y="3891205"/>
            <a:ext cx="865871" cy="86587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AE4915B-A877-4880-871B-66A4118D9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867" y="793421"/>
            <a:ext cx="960710" cy="92388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F390D37-60A5-43E1-9915-A37D16C4E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02" y="5435256"/>
            <a:ext cx="1009210" cy="100921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AE4915B-A877-4880-871B-66A4118D9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289" y="5409465"/>
            <a:ext cx="1055551" cy="1015095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B10241C-391F-44B3-B5E5-4614C3A59C72}"/>
              </a:ext>
            </a:extLst>
          </p:cNvPr>
          <p:cNvSpPr txBox="1"/>
          <p:nvPr/>
        </p:nvSpPr>
        <p:spPr>
          <a:xfrm>
            <a:off x="3067087" y="6353989"/>
            <a:ext cx="1069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Bayer</a:t>
            </a:r>
            <a:endParaRPr lang="ja-JP" altLang="en-US" sz="28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4EB06AF-5B1E-45CD-8B42-653AC0F0845A}"/>
              </a:ext>
            </a:extLst>
          </p:cNvPr>
          <p:cNvSpPr txBox="1"/>
          <p:nvPr/>
        </p:nvSpPr>
        <p:spPr>
          <a:xfrm>
            <a:off x="4572000" y="6398485"/>
            <a:ext cx="1671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Full-color</a:t>
            </a:r>
            <a:endParaRPr lang="ja-JP" altLang="en-US" sz="2800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B7536FD9-6015-434D-A97A-0F3E4247D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809" y="5586652"/>
            <a:ext cx="837908" cy="837908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C423D9FD-2ED8-43BA-9640-C507076EDEDB}"/>
              </a:ext>
            </a:extLst>
          </p:cNvPr>
          <p:cNvCxnSpPr/>
          <p:nvPr/>
        </p:nvCxnSpPr>
        <p:spPr>
          <a:xfrm>
            <a:off x="2173236" y="5932344"/>
            <a:ext cx="521469" cy="0"/>
          </a:xfrm>
          <a:prstGeom prst="straightConnector1">
            <a:avLst/>
          </a:prstGeom>
          <a:ln w="762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24AB6158-3CAF-4E27-B760-F4292E846659}"/>
              </a:ext>
            </a:extLst>
          </p:cNvPr>
          <p:cNvCxnSpPr/>
          <p:nvPr/>
        </p:nvCxnSpPr>
        <p:spPr>
          <a:xfrm>
            <a:off x="4298177" y="5932344"/>
            <a:ext cx="444767" cy="0"/>
          </a:xfrm>
          <a:prstGeom prst="straightConnector1">
            <a:avLst/>
          </a:prstGeom>
          <a:ln w="762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4C0934BA-3A2E-40CA-A682-47A271574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867" y="5583622"/>
            <a:ext cx="929719" cy="811180"/>
          </a:xfrm>
          <a:prstGeom prst="rect">
            <a:avLst/>
          </a:prstGeom>
        </p:spPr>
      </p:pic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E8362E63-1FB7-4A67-8BA7-A4AFB3B486A6}"/>
              </a:ext>
            </a:extLst>
          </p:cNvPr>
          <p:cNvCxnSpPr/>
          <p:nvPr/>
        </p:nvCxnSpPr>
        <p:spPr>
          <a:xfrm flipV="1">
            <a:off x="6261287" y="5932344"/>
            <a:ext cx="553828" cy="1909"/>
          </a:xfrm>
          <a:prstGeom prst="straightConnector1">
            <a:avLst/>
          </a:prstGeom>
          <a:ln w="762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右中かっこ 29">
            <a:extLst>
              <a:ext uri="{FF2B5EF4-FFF2-40B4-BE49-F238E27FC236}">
                <a16:creationId xmlns:a16="http://schemas.microsoft.com/office/drawing/2014/main" id="{57C51D12-746C-429F-A653-62C105330BA9}"/>
              </a:ext>
            </a:extLst>
          </p:cNvPr>
          <p:cNvSpPr/>
          <p:nvPr/>
        </p:nvSpPr>
        <p:spPr>
          <a:xfrm rot="16200000">
            <a:off x="4250786" y="3421090"/>
            <a:ext cx="233594" cy="3867226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3347"/>
          </a:p>
        </p:txBody>
      </p:sp>
      <p:sp>
        <p:nvSpPr>
          <p:cNvPr id="31" name="正方形/長方形 30"/>
          <p:cNvSpPr/>
          <p:nvPr/>
        </p:nvSpPr>
        <p:spPr>
          <a:xfrm>
            <a:off x="2231399" y="4682450"/>
            <a:ext cx="4426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b="1" dirty="0">
                <a:latin typeface="Yu Gothic" charset="-128"/>
                <a:ea typeface="Yu Gothic" charset="-128"/>
                <a:cs typeface="Yu Gothic" charset="-128"/>
              </a:rPr>
              <a:t>Image </a:t>
            </a:r>
            <a:r>
              <a:rPr lang="en-US" altLang="ja-JP" sz="3200" b="1" dirty="0" err="1">
                <a:latin typeface="Yu Gothic" charset="-128"/>
                <a:ea typeface="Yu Gothic" charset="-128"/>
                <a:cs typeface="Yu Gothic" charset="-128"/>
              </a:rPr>
              <a:t>Demosaicking</a:t>
            </a:r>
            <a:endParaRPr lang="ja-JP" altLang="en-US" sz="3200" dirty="0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30F9FE69-4E1A-764A-83D5-3676197D6FDC}"/>
              </a:ext>
            </a:extLst>
          </p:cNvPr>
          <p:cNvCxnSpPr/>
          <p:nvPr/>
        </p:nvCxnSpPr>
        <p:spPr>
          <a:xfrm flipV="1">
            <a:off x="6993820" y="1328000"/>
            <a:ext cx="553828" cy="1909"/>
          </a:xfrm>
          <a:prstGeom prst="straightConnector1">
            <a:avLst/>
          </a:prstGeom>
          <a:ln w="762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図 18">
            <a:extLst>
              <a:ext uri="{FF2B5EF4-FFF2-40B4-BE49-F238E27FC236}">
                <a16:creationId xmlns:a16="http://schemas.microsoft.com/office/drawing/2014/main" id="{86491A87-B72D-4D46-9225-E8957D278D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59" y="837834"/>
            <a:ext cx="1539933" cy="1682986"/>
          </a:xfrm>
          <a:prstGeom prst="rect">
            <a:avLst/>
          </a:prstGeom>
        </p:spPr>
      </p:pic>
      <p:sp>
        <p:nvSpPr>
          <p:cNvPr id="8" name="円/楕円 7">
            <a:extLst>
              <a:ext uri="{FF2B5EF4-FFF2-40B4-BE49-F238E27FC236}">
                <a16:creationId xmlns:a16="http://schemas.microsoft.com/office/drawing/2014/main" id="{0BDA0350-A874-814D-999D-B1E62877D078}"/>
              </a:ext>
            </a:extLst>
          </p:cNvPr>
          <p:cNvSpPr/>
          <p:nvPr/>
        </p:nvSpPr>
        <p:spPr>
          <a:xfrm>
            <a:off x="4909933" y="773691"/>
            <a:ext cx="2115291" cy="488483"/>
          </a:xfrm>
          <a:prstGeom prst="ellipse">
            <a:avLst/>
          </a:prstGeom>
          <a:solidFill>
            <a:srgbClr val="C00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Large</a:t>
            </a:r>
            <a:endParaRPr kumimoji="1" lang="ja-JP" altLang="en-US" sz="2800"/>
          </a:p>
        </p:txBody>
      </p:sp>
      <p:sp>
        <p:nvSpPr>
          <p:cNvPr id="32" name="円/楕円 31">
            <a:extLst>
              <a:ext uri="{FF2B5EF4-FFF2-40B4-BE49-F238E27FC236}">
                <a16:creationId xmlns:a16="http://schemas.microsoft.com/office/drawing/2014/main" id="{236465E6-5B7B-6744-82FB-580FE2BF026E}"/>
              </a:ext>
            </a:extLst>
          </p:cNvPr>
          <p:cNvSpPr/>
          <p:nvPr/>
        </p:nvSpPr>
        <p:spPr>
          <a:xfrm>
            <a:off x="4396372" y="1442682"/>
            <a:ext cx="2164136" cy="406483"/>
          </a:xfrm>
          <a:prstGeom prst="ellipse">
            <a:avLst/>
          </a:prstGeom>
          <a:solidFill>
            <a:srgbClr val="C00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Expensive</a:t>
            </a:r>
            <a:endParaRPr kumimoji="1" lang="ja-JP" altLang="en-US" sz="2400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21C192A2-6FA6-6D43-A335-A866462B2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214" y="3535020"/>
            <a:ext cx="1078926" cy="1078926"/>
          </a:xfrm>
          <a:prstGeom prst="rect">
            <a:avLst/>
          </a:prstGeom>
        </p:spPr>
      </p:pic>
      <p:sp>
        <p:nvSpPr>
          <p:cNvPr id="34" name="円/楕円 33">
            <a:extLst>
              <a:ext uri="{FF2B5EF4-FFF2-40B4-BE49-F238E27FC236}">
                <a16:creationId xmlns:a16="http://schemas.microsoft.com/office/drawing/2014/main" id="{8212CC58-361E-0D48-B174-4493EF42B7EF}"/>
              </a:ext>
            </a:extLst>
          </p:cNvPr>
          <p:cNvSpPr/>
          <p:nvPr/>
        </p:nvSpPr>
        <p:spPr>
          <a:xfrm>
            <a:off x="5227275" y="1974293"/>
            <a:ext cx="1913583" cy="408521"/>
          </a:xfrm>
          <a:prstGeom prst="ellipse">
            <a:avLst/>
          </a:prstGeom>
          <a:solidFill>
            <a:srgbClr val="C00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Business</a:t>
            </a:r>
            <a:endParaRPr kumimoji="1" lang="ja-JP" altLang="en-US" sz="2400"/>
          </a:p>
        </p:txBody>
      </p:sp>
      <p:sp>
        <p:nvSpPr>
          <p:cNvPr id="35" name="円/楕円 34">
            <a:extLst>
              <a:ext uri="{FF2B5EF4-FFF2-40B4-BE49-F238E27FC236}">
                <a16:creationId xmlns:a16="http://schemas.microsoft.com/office/drawing/2014/main" id="{669E2362-9138-024F-8E31-475C7D78A5EE}"/>
              </a:ext>
            </a:extLst>
          </p:cNvPr>
          <p:cNvSpPr/>
          <p:nvPr/>
        </p:nvSpPr>
        <p:spPr>
          <a:xfrm>
            <a:off x="5431808" y="3398515"/>
            <a:ext cx="1760702" cy="404430"/>
          </a:xfrm>
          <a:prstGeom prst="ellipse">
            <a:avLst/>
          </a:prstGeom>
          <a:solidFill>
            <a:srgbClr val="96E1D0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Small</a:t>
            </a:r>
            <a:endParaRPr kumimoji="1" lang="ja-JP" altLang="en-US" sz="2800">
              <a:solidFill>
                <a:schemeClr val="tx1"/>
              </a:solidFill>
            </a:endParaRPr>
          </a:p>
        </p:txBody>
      </p:sp>
      <p:sp>
        <p:nvSpPr>
          <p:cNvPr id="36" name="円/楕円 35">
            <a:extLst>
              <a:ext uri="{FF2B5EF4-FFF2-40B4-BE49-F238E27FC236}">
                <a16:creationId xmlns:a16="http://schemas.microsoft.com/office/drawing/2014/main" id="{EA9D430E-8682-8740-A0F3-669932C67689}"/>
              </a:ext>
            </a:extLst>
          </p:cNvPr>
          <p:cNvSpPr/>
          <p:nvPr/>
        </p:nvSpPr>
        <p:spPr>
          <a:xfrm>
            <a:off x="4312968" y="3840700"/>
            <a:ext cx="2072172" cy="404430"/>
          </a:xfrm>
          <a:prstGeom prst="ellipse">
            <a:avLst/>
          </a:prstGeom>
          <a:solidFill>
            <a:srgbClr val="96E1D0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Popular</a:t>
            </a:r>
            <a:endParaRPr kumimoji="1" lang="ja-JP" altLang="en-US" sz="2400">
              <a:solidFill>
                <a:schemeClr val="tx1"/>
              </a:solidFill>
            </a:endParaRPr>
          </a:p>
        </p:txBody>
      </p:sp>
      <p:sp>
        <p:nvSpPr>
          <p:cNvPr id="37" name="円/楕円 36">
            <a:extLst>
              <a:ext uri="{FF2B5EF4-FFF2-40B4-BE49-F238E27FC236}">
                <a16:creationId xmlns:a16="http://schemas.microsoft.com/office/drawing/2014/main" id="{01F9313A-51CA-424A-BD3C-16C014AE82CF}"/>
              </a:ext>
            </a:extLst>
          </p:cNvPr>
          <p:cNvSpPr/>
          <p:nvPr/>
        </p:nvSpPr>
        <p:spPr>
          <a:xfrm>
            <a:off x="5186147" y="4293624"/>
            <a:ext cx="1929425" cy="404430"/>
          </a:xfrm>
          <a:prstGeom prst="ellipse">
            <a:avLst/>
          </a:prstGeom>
          <a:solidFill>
            <a:srgbClr val="96E1D0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</a:rPr>
              <a:t>Personal</a:t>
            </a:r>
            <a:endParaRPr kumimoji="1" lang="ja-JP" altLang="en-US" sz="2400">
              <a:solidFill>
                <a:schemeClr val="tx1"/>
              </a:solidFill>
            </a:endParaRP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862A060F-5D82-E246-BFAE-1965A1A1BEC7}"/>
              </a:ext>
            </a:extLst>
          </p:cNvPr>
          <p:cNvCxnSpPr/>
          <p:nvPr/>
        </p:nvCxnSpPr>
        <p:spPr>
          <a:xfrm flipV="1">
            <a:off x="6971769" y="4328561"/>
            <a:ext cx="553828" cy="1909"/>
          </a:xfrm>
          <a:prstGeom prst="straightConnector1">
            <a:avLst/>
          </a:prstGeom>
          <a:ln w="762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図 38">
            <a:extLst>
              <a:ext uri="{FF2B5EF4-FFF2-40B4-BE49-F238E27FC236}">
                <a16:creationId xmlns:a16="http://schemas.microsoft.com/office/drawing/2014/main" id="{33255224-BC8B-EA44-93C0-4A205E88B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077" y="2152331"/>
            <a:ext cx="1683475" cy="1468833"/>
          </a:xfrm>
          <a:prstGeom prst="rect">
            <a:avLst/>
          </a:prstGeom>
        </p:spPr>
      </p:pic>
      <p:sp>
        <p:nvSpPr>
          <p:cNvPr id="13" name="下矢印 12">
            <a:extLst>
              <a:ext uri="{FF2B5EF4-FFF2-40B4-BE49-F238E27FC236}">
                <a16:creationId xmlns:a16="http://schemas.microsoft.com/office/drawing/2014/main" id="{F1261834-29B2-6249-AE9F-B3CD40B7A2F9}"/>
              </a:ext>
            </a:extLst>
          </p:cNvPr>
          <p:cNvSpPr/>
          <p:nvPr/>
        </p:nvSpPr>
        <p:spPr>
          <a:xfrm>
            <a:off x="7856077" y="1647754"/>
            <a:ext cx="548669" cy="1036577"/>
          </a:xfrm>
          <a:prstGeom prst="downArrow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下矢印 40">
            <a:extLst>
              <a:ext uri="{FF2B5EF4-FFF2-40B4-BE49-F238E27FC236}">
                <a16:creationId xmlns:a16="http://schemas.microsoft.com/office/drawing/2014/main" id="{1431F389-F725-9442-BF00-AD6209E937BC}"/>
              </a:ext>
            </a:extLst>
          </p:cNvPr>
          <p:cNvSpPr/>
          <p:nvPr/>
        </p:nvSpPr>
        <p:spPr>
          <a:xfrm rot="10800000">
            <a:off x="7883963" y="3443831"/>
            <a:ext cx="485732" cy="576389"/>
          </a:xfrm>
          <a:prstGeom prst="downArrow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E236DDE-5E45-B84B-A5E2-F9DADDB8644C}"/>
              </a:ext>
            </a:extLst>
          </p:cNvPr>
          <p:cNvSpPr txBox="1"/>
          <p:nvPr/>
        </p:nvSpPr>
        <p:spPr>
          <a:xfrm>
            <a:off x="7730347" y="1764210"/>
            <a:ext cx="87716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ja-JP" altLang="en-US" sz="5400">
                <a:solidFill>
                  <a:srgbClr val="00B050"/>
                </a:solidFill>
              </a:rPr>
              <a:t>✓</a:t>
            </a:r>
            <a:endParaRPr kumimoji="1" lang="ja-JP" altLang="en-US" sz="1600">
              <a:solidFill>
                <a:srgbClr val="00B05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A5E505E-8D21-A842-8EC1-1592FD1DD172}"/>
              </a:ext>
            </a:extLst>
          </p:cNvPr>
          <p:cNvSpPr txBox="1"/>
          <p:nvPr/>
        </p:nvSpPr>
        <p:spPr>
          <a:xfrm>
            <a:off x="7856077" y="2908500"/>
            <a:ext cx="56137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ja-JP" altLang="en-US" sz="3600">
                <a:solidFill>
                  <a:srgbClr val="FF0000"/>
                </a:solidFill>
              </a:rPr>
              <a:t>✗</a:t>
            </a:r>
            <a:endParaRPr kumimoji="1" lang="en-US" altLang="ja-JP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37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PSNR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20</a:t>
            </a:fld>
            <a:endParaRPr lang="en-US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519545" y="1108267"/>
          <a:ext cx="8084127" cy="5162189"/>
        </p:xfrm>
        <a:graphic>
          <a:graphicData uri="http://schemas.openxmlformats.org/drawingml/2006/table">
            <a:tbl>
              <a:tblPr/>
              <a:tblGrid>
                <a:gridCol w="1825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4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46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46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4873"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Kodak+IMAX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274" marR="8274" marT="827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407" marR="11407" marT="11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407" marR="11407" marT="11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407" marR="11407" marT="114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Method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</a:t>
                      </a:r>
                    </a:p>
                  </a:txBody>
                  <a:tcPr marL="8274" marR="8274" marT="827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CPSNR</a:t>
                      </a:r>
                    </a:p>
                  </a:txBody>
                  <a:tcPr marL="8274" marR="8274" marT="8274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Bicubic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[5]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30.65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34.66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30.24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31.40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GBTF[6]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37.24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40.77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37.04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37.95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MLRI[7]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37.80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40.77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37.24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38.23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FDRI[8]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37.14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39.57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36.46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37.42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ARI[9]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38.54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41.68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37.89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38.97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DDR[10]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38.87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42.39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38.35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39.42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FR[10]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39.04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42.63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38.41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39.54</a:t>
                      </a: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Gharbi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[11]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39.07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1</a:t>
                      </a:r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.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91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22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</a:t>
                      </a:r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.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41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Method1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38.97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42.94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38.34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39.50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9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Method2</a:t>
                      </a:r>
                    </a:p>
                  </a:txBody>
                  <a:tcPr marL="8274" marR="8274" marT="8274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11</a:t>
                      </a:r>
                      <a:endParaRPr lang="uk-UA" sz="2000" b="1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43.30</a:t>
                      </a:r>
                    </a:p>
                  </a:txBody>
                  <a:tcPr marL="9212" marR="9212" marT="92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38.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88</a:t>
                      </a:r>
                      <a:endParaRPr lang="uk-UA" sz="2000" b="1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40.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30</a:t>
                      </a:r>
                      <a:endParaRPr lang="uk-UA" sz="2000" b="1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9212" marR="9212" marT="9212" marB="0" anchor="ctr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7E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140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Comparison of Outputs with Non-CNN 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21</a:t>
            </a:fld>
            <a:endParaRPr 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27647" y="2973752"/>
            <a:ext cx="888706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GBTF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92" y="1250991"/>
            <a:ext cx="1656000" cy="1656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42" y="1250991"/>
            <a:ext cx="1656000" cy="1656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04" y="1250991"/>
            <a:ext cx="1656000" cy="16560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197761" y="2973435"/>
            <a:ext cx="1156086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 err="1"/>
              <a:t>Bicubic</a:t>
            </a:r>
            <a:endParaRPr lang="en-US" altLang="ja-JP" sz="261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32744" y="2973435"/>
            <a:ext cx="878767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MLRI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64571" y="2973435"/>
            <a:ext cx="811441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FDRI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8529" y="2973435"/>
            <a:ext cx="1247457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Original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7900" y="5444690"/>
            <a:ext cx="644728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ARI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86769" y="5444373"/>
            <a:ext cx="779381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DDR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14119" y="5444373"/>
            <a:ext cx="519694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FR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81253" y="5444373"/>
            <a:ext cx="1570209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11"/>
              <a:t>Method2</a:t>
            </a:r>
            <a:endParaRPr lang="en-US" altLang="ja-JP" sz="2611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66" y="1250991"/>
            <a:ext cx="1656000" cy="165600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28" y="1250991"/>
            <a:ext cx="1656000" cy="165600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4" y="3751645"/>
            <a:ext cx="1656000" cy="16560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58" y="3751645"/>
            <a:ext cx="1656000" cy="16560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15" y="3751645"/>
            <a:ext cx="1656000" cy="16560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66" y="3751645"/>
            <a:ext cx="1656000" cy="16560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507" y="3751645"/>
            <a:ext cx="1656000" cy="1656000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5471081" y="5444373"/>
            <a:ext cx="179685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11"/>
              <a:t>Method1</a:t>
            </a:r>
            <a:endParaRPr lang="en-US" altLang="ja-JP" sz="2611" dirty="0"/>
          </a:p>
        </p:txBody>
      </p:sp>
    </p:spTree>
    <p:extLst>
      <p:ext uri="{BB962C8B-B14F-4D97-AF65-F5344CB8AC3E}">
        <p14:creationId xmlns:p14="http://schemas.microsoft.com/office/powerpoint/2010/main" val="927813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58" y="1242212"/>
            <a:ext cx="1656000" cy="165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Comparison of Outputs with Non-CNN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22</a:t>
            </a:fld>
            <a:endParaRPr 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87767" y="2952201"/>
            <a:ext cx="888706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GBTF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57881" y="2951884"/>
            <a:ext cx="1156086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 err="1"/>
              <a:t>Bicubic</a:t>
            </a:r>
            <a:endParaRPr lang="en-US" altLang="ja-JP" sz="261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92864" y="2951884"/>
            <a:ext cx="878767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MLRI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24691" y="2951884"/>
            <a:ext cx="811441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FDRI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08649" y="2951884"/>
            <a:ext cx="1247457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Original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2039" y="5444690"/>
            <a:ext cx="644728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ARI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70908" y="5444373"/>
            <a:ext cx="779381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DDR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98258" y="5444373"/>
            <a:ext cx="519694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FR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" y="1242212"/>
            <a:ext cx="1656000" cy="16560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07" y="1242212"/>
            <a:ext cx="1656000" cy="16560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9" y="3683426"/>
            <a:ext cx="1656000" cy="165600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91" y="3683426"/>
            <a:ext cx="1656000" cy="16560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58" y="3683426"/>
            <a:ext cx="1656000" cy="165600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91" y="1242212"/>
            <a:ext cx="1656000" cy="165600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75" y="1242212"/>
            <a:ext cx="1656000" cy="1656000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25" y="3683426"/>
            <a:ext cx="1656000" cy="1656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247" y="3683426"/>
            <a:ext cx="1656000" cy="1656000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7381253" y="5444373"/>
            <a:ext cx="1570209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11"/>
              <a:t>Method2</a:t>
            </a:r>
            <a:endParaRPr lang="en-US" altLang="ja-JP" sz="261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71081" y="5444373"/>
            <a:ext cx="179685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11"/>
              <a:t>Method1</a:t>
            </a:r>
            <a:endParaRPr lang="en-US" altLang="ja-JP" sz="2611" dirty="0"/>
          </a:p>
        </p:txBody>
      </p:sp>
    </p:spTree>
    <p:extLst>
      <p:ext uri="{BB962C8B-B14F-4D97-AF65-F5344CB8AC3E}">
        <p14:creationId xmlns:p14="http://schemas.microsoft.com/office/powerpoint/2010/main" val="3350121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Comparison of Outputs with CNN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23</a:t>
            </a:fld>
            <a:endParaRPr 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75828" y="2825266"/>
            <a:ext cx="811441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FDRI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46111" y="2823545"/>
            <a:ext cx="1247457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Original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618294" y="2823545"/>
            <a:ext cx="1149930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 err="1"/>
              <a:t>Gharbi</a:t>
            </a:r>
            <a:endParaRPr lang="en-US" altLang="ja-JP" sz="2611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408154" y="5229677"/>
            <a:ext cx="1570209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11" dirty="0"/>
              <a:t>Method2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383122" y="5229677"/>
            <a:ext cx="179685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11"/>
              <a:t>Method1</a:t>
            </a:r>
            <a:endParaRPr lang="en-US" altLang="ja-JP" sz="2611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9" y="1326170"/>
            <a:ext cx="2340000" cy="13162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47" y="1326170"/>
            <a:ext cx="2340000" cy="131625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58" y="1326170"/>
            <a:ext cx="2340000" cy="131625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47" y="3894596"/>
            <a:ext cx="2340000" cy="131625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58" y="3891997"/>
            <a:ext cx="2340000" cy="13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02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ja-JP" dirty="0"/>
            </a:br>
            <a:br>
              <a:rPr lang="en-US" altLang="ja-JP" dirty="0"/>
            </a:b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24</a:t>
            </a:fld>
            <a:endParaRPr 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75828" y="2825266"/>
            <a:ext cx="811441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FDRI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46111" y="2823545"/>
            <a:ext cx="1247457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/>
              <a:t>Original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0" y="1242710"/>
            <a:ext cx="2167200" cy="1548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9" y="1242710"/>
            <a:ext cx="2167200" cy="1548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49" y="1242552"/>
            <a:ext cx="2167200" cy="1548000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6618294" y="2823545"/>
            <a:ext cx="1149930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611" dirty="0" err="1"/>
              <a:t>Gharbi</a:t>
            </a:r>
            <a:endParaRPr lang="en-US" altLang="ja-JP" sz="2611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408154" y="5229677"/>
            <a:ext cx="1570209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11"/>
              <a:t>Method2</a:t>
            </a:r>
            <a:endParaRPr lang="en-US" altLang="ja-JP" sz="2611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383122" y="5229677"/>
            <a:ext cx="179685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11"/>
              <a:t>Method1</a:t>
            </a:r>
            <a:endParaRPr lang="en-US" altLang="ja-JP" sz="2611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49" y="3681677"/>
            <a:ext cx="2167200" cy="154800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9" y="3681677"/>
            <a:ext cx="2167200" cy="1548000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C5F88610-9349-2F48-818E-FC59A9117164}"/>
              </a:ext>
            </a:extLst>
          </p:cNvPr>
          <p:cNvSpPr txBox="1">
            <a:spLocks/>
          </p:cNvSpPr>
          <p:nvPr/>
        </p:nvSpPr>
        <p:spPr>
          <a:xfrm>
            <a:off x="334161" y="164448"/>
            <a:ext cx="8562110" cy="655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Comparison of Outputs with CNN</a:t>
            </a:r>
          </a:p>
        </p:txBody>
      </p:sp>
    </p:spTree>
    <p:extLst>
      <p:ext uri="{BB962C8B-B14F-4D97-AF65-F5344CB8AC3E}">
        <p14:creationId xmlns:p14="http://schemas.microsoft.com/office/powerpoint/2010/main" val="1875385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0945" y="937492"/>
            <a:ext cx="8562110" cy="5678533"/>
          </a:xfrm>
        </p:spPr>
        <p:txBody>
          <a:bodyPr/>
          <a:lstStyle/>
          <a:p>
            <a:r>
              <a:rPr lang="en-US" altLang="ja-JP" dirty="0"/>
              <a:t>We propose a CNN-based image </a:t>
            </a:r>
            <a:r>
              <a:rPr lang="en-US" altLang="ja-JP" dirty="0" err="1"/>
              <a:t>demosaicking</a:t>
            </a:r>
            <a:r>
              <a:rPr lang="en-US" altLang="ja-JP" dirty="0"/>
              <a:t> method. </a:t>
            </a:r>
          </a:p>
          <a:p>
            <a:r>
              <a:rPr lang="en-US" altLang="ja-JP" b="1" dirty="0"/>
              <a:t>Three contributions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Utilize Bayer image without any preprocessing as input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Prepare multiple networks according to pixel color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Learning with Chrominance images By these points, our method obtains much higher quality </a:t>
            </a:r>
            <a:r>
              <a:rPr lang="en-US" altLang="ja-JP" dirty="0" err="1"/>
              <a:t>demosaicking</a:t>
            </a:r>
            <a:r>
              <a:rPr lang="en-US" altLang="ja-JP" dirty="0"/>
              <a:t> compared to conventional methods. </a:t>
            </a:r>
          </a:p>
          <a:p>
            <a:r>
              <a:rPr lang="en-US" altLang="ja-JP" dirty="0"/>
              <a:t>This algorithm is useful for adaptation for </a:t>
            </a:r>
            <a:r>
              <a:rPr lang="en-US" altLang="ja-JP" dirty="0" err="1"/>
              <a:t>demosaicking</a:t>
            </a:r>
            <a:r>
              <a:rPr lang="en-US" altLang="ja-JP" dirty="0"/>
              <a:t> of CNN.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FF8CB2-CE1D-4AB1-8CFA-E006E036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Problem of </a:t>
            </a:r>
            <a:r>
              <a:rPr kumimoji="1" lang="en-US" altLang="ja-JP" dirty="0" err="1"/>
              <a:t>Demosaicking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708DB1-49DF-4E7A-A92D-0E8CF1538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b="1" dirty="0"/>
              <a:t>Problem : False Color</a:t>
            </a:r>
            <a:br>
              <a:rPr lang="en-US" altLang="ja-JP" b="1" dirty="0"/>
            </a:br>
            <a:r>
              <a:rPr lang="en-US" altLang="ja-JP" dirty="0"/>
              <a:t>Caused by misalignment of restored edges among R,G,B spaces. 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274B7E-1003-43FD-A26A-91FC886C7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F3E2C34-BAC6-4D16-9E6E-64144551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3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975D9F0-304D-4BDF-B80B-571F7EB7F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85" y="2747320"/>
            <a:ext cx="1548000" cy="154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B6A02CC-5F0C-4AA4-AF48-DCEC06EE2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02" y="2747320"/>
            <a:ext cx="1548000" cy="1548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5FB45E-1D58-425C-844F-D841F080DD01}"/>
              </a:ext>
            </a:extLst>
          </p:cNvPr>
          <p:cNvSpPr txBox="1"/>
          <p:nvPr/>
        </p:nvSpPr>
        <p:spPr>
          <a:xfrm>
            <a:off x="1597928" y="4382716"/>
            <a:ext cx="849913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611" dirty="0"/>
              <a:t>Ideal</a:t>
            </a:r>
            <a:endParaRPr lang="ja-JP" altLang="en-US" sz="261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80D23CF-9D85-4CF3-9C01-0F1392B92E83}"/>
              </a:ext>
            </a:extLst>
          </p:cNvPr>
          <p:cNvSpPr txBox="1"/>
          <p:nvPr/>
        </p:nvSpPr>
        <p:spPr>
          <a:xfrm>
            <a:off x="6077986" y="4382716"/>
            <a:ext cx="1395831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611" dirty="0"/>
              <a:t>Restored</a:t>
            </a:r>
            <a:endParaRPr lang="ja-JP" altLang="en-US" sz="261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102F6BF-F98E-42C1-B8ED-526BF460B0F1}"/>
              </a:ext>
            </a:extLst>
          </p:cNvPr>
          <p:cNvSpPr txBox="1"/>
          <p:nvPr/>
        </p:nvSpPr>
        <p:spPr>
          <a:xfrm>
            <a:off x="3894416" y="4382716"/>
            <a:ext cx="1009956" cy="494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611" dirty="0"/>
              <a:t>Bayer</a:t>
            </a:r>
            <a:endParaRPr lang="ja-JP" altLang="en-US" sz="2611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00AA7B4-56D9-4B9B-8A41-218393AC3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4" y="2747320"/>
            <a:ext cx="15480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33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177431-CF78-9B44-9D3D-5DADD6A1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Outline of Our Research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A73798-445B-F445-91C2-2A8917A59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b="1" dirty="0"/>
              <a:t>Purpose</a:t>
            </a:r>
            <a:br>
              <a:rPr kumimoji="1" lang="en-US" altLang="ja-JP" b="1" dirty="0"/>
            </a:br>
            <a:r>
              <a:rPr lang="en-US" altLang="ja-JP" dirty="0"/>
              <a:t>C</a:t>
            </a:r>
            <a:r>
              <a:rPr kumimoji="1" lang="en-US" altLang="ja-JP" dirty="0"/>
              <a:t>reate natural images without false color</a:t>
            </a:r>
          </a:p>
          <a:p>
            <a:endParaRPr lang="en-US" altLang="ja-JP" dirty="0"/>
          </a:p>
          <a:p>
            <a:r>
              <a:rPr kumimoji="1" lang="en-US" altLang="ja-JP" b="1" dirty="0"/>
              <a:t>Basic Theory</a:t>
            </a:r>
            <a:br>
              <a:rPr lang="en-US" altLang="ja-JP" dirty="0"/>
            </a:br>
            <a:r>
              <a:rPr lang="en-US" altLang="ja-JP" dirty="0"/>
              <a:t>C</a:t>
            </a:r>
            <a:r>
              <a:rPr kumimoji="1" lang="en-US" altLang="ja-JP" dirty="0"/>
              <a:t>onvolutional Neural Network</a:t>
            </a:r>
          </a:p>
          <a:p>
            <a:endParaRPr lang="en-US" altLang="ja-JP" dirty="0"/>
          </a:p>
          <a:p>
            <a:r>
              <a:rPr kumimoji="1" lang="en-US" altLang="ja-JP" b="1" dirty="0"/>
              <a:t>Improvement</a:t>
            </a:r>
            <a:endParaRPr kumimoji="1" lang="en-US" altLang="ja-JP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Utilize Bayer image without any preprocessing as input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P</a:t>
            </a:r>
            <a:r>
              <a:rPr kumimoji="1" lang="en-US" altLang="ja-JP" dirty="0"/>
              <a:t>repare multiple networks according to pixel color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dirty="0"/>
              <a:t>Learning with Chrominance images</a:t>
            </a:r>
            <a:br>
              <a:rPr kumimoji="1" lang="en-US" altLang="ja-JP" b="1" dirty="0"/>
            </a:br>
            <a:r>
              <a:rPr kumimoji="1" lang="en-US" altLang="ja-JP" b="1" dirty="0"/>
              <a:t>	</a:t>
            </a:r>
            <a:endParaRPr kumimoji="1" lang="ja-JP" altLang="en-US" b="1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D0C1CED-AEE2-B64B-BACF-84E24798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F8F66A3-DB22-C846-9435-A962559C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4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F400472-A13E-2844-AC11-C90287FA6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019" y="582499"/>
            <a:ext cx="1548000" cy="154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1B82F6-99E2-9744-A963-75A6EAA11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59" y="582499"/>
            <a:ext cx="1548000" cy="1548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99CC140-F1C1-8C49-9BF4-A68A4B8F277A}"/>
              </a:ext>
            </a:extLst>
          </p:cNvPr>
          <p:cNvSpPr txBox="1"/>
          <p:nvPr/>
        </p:nvSpPr>
        <p:spPr>
          <a:xfrm>
            <a:off x="6197062" y="2217895"/>
            <a:ext cx="84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Ideal</a:t>
            </a:r>
            <a:endParaRPr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AF21FB0-3DBD-9F48-9BC2-45785004BCE9}"/>
              </a:ext>
            </a:extLst>
          </p:cNvPr>
          <p:cNvSpPr txBox="1"/>
          <p:nvPr/>
        </p:nvSpPr>
        <p:spPr>
          <a:xfrm>
            <a:off x="7601143" y="2217895"/>
            <a:ext cx="136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Restored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01614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Conventional CNN-based </a:t>
            </a:r>
            <a:r>
              <a:rPr lang="en-US" altLang="ja-JP" dirty="0" err="1"/>
              <a:t>Demosaicking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0945" y="762699"/>
            <a:ext cx="8562110" cy="5678533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kumimoji="1" lang="en-US" altLang="ja-JP" dirty="0"/>
              <a:t>R. Tan et al. 2017[1] </a:t>
            </a:r>
            <a:r>
              <a:rPr kumimoji="1" lang="en-US" altLang="ja-JP" sz="2000" dirty="0"/>
              <a:t>(</a:t>
            </a:r>
            <a:r>
              <a:rPr lang="en-US" altLang="ja-JP" sz="2000" dirty="0"/>
              <a:t>The figure is cited from F</a:t>
            </a:r>
            <a:r>
              <a:rPr kumimoji="1" lang="en-US" altLang="ja-JP" sz="2000" dirty="0"/>
              <a:t>ig.1 in [1])</a:t>
            </a:r>
          </a:p>
          <a:p>
            <a:pPr marL="342900" indent="-342900">
              <a:buFont typeface="Arial" charset="0"/>
              <a:buChar char="•"/>
            </a:pPr>
            <a:endParaRPr lang="en-US" altLang="ja-JP" dirty="0"/>
          </a:p>
          <a:p>
            <a:pPr marL="342900" indent="-342900">
              <a:buFont typeface="Arial" charset="0"/>
              <a:buChar char="•"/>
            </a:pPr>
            <a:endParaRPr kumimoji="1" lang="en-US" altLang="ja-JP" dirty="0"/>
          </a:p>
          <a:p>
            <a:br>
              <a:rPr lang="en-US" altLang="ja-JP" dirty="0"/>
            </a:br>
            <a:endParaRPr kumimoji="1" lang="en-US" altLang="ja-JP" dirty="0"/>
          </a:p>
          <a:p>
            <a:pPr marL="342900" indent="-342900">
              <a:buFont typeface="Arial" charset="0"/>
              <a:buChar char="•"/>
            </a:pPr>
            <a:r>
              <a:rPr kumimoji="1" lang="en-US" altLang="ja-JP" dirty="0"/>
              <a:t>D. S. Tan </a:t>
            </a:r>
            <a:r>
              <a:rPr kumimoji="1" lang="en-US" altLang="ja-JP" dirty="0" err="1"/>
              <a:t>et.al</a:t>
            </a:r>
            <a:r>
              <a:rPr kumimoji="1" lang="en-US" altLang="ja-JP" dirty="0"/>
              <a:t>. 2018 [2] (</a:t>
            </a:r>
            <a:r>
              <a:rPr lang="en-US" altLang="ja-JP" sz="2000" dirty="0"/>
              <a:t>T</a:t>
            </a:r>
            <a:r>
              <a:rPr kumimoji="1" lang="en-US" altLang="ja-JP" sz="2000" dirty="0"/>
              <a:t>he figure is cited from Fig.2 in [2])</a:t>
            </a:r>
          </a:p>
          <a:p>
            <a:pPr marL="342900" indent="-342900">
              <a:buFont typeface="Arial" charset="0"/>
              <a:buChar char="•"/>
            </a:pPr>
            <a:endParaRPr lang="ja-JP" altLang="en-US" sz="2000" dirty="0"/>
          </a:p>
          <a:p>
            <a:endParaRPr kumimoji="1" lang="ja-JP" altLang="en-US" dirty="0"/>
          </a:p>
          <a:p>
            <a:endParaRPr lang="ja-JP" altLang="en-US" dirty="0"/>
          </a:p>
          <a:p>
            <a:endParaRPr kumimoji="1" lang="ja-JP" altLang="en-US" dirty="0"/>
          </a:p>
          <a:p>
            <a:r>
              <a:rPr lang="en-US" altLang="ja-JP" sz="1400" dirty="0"/>
              <a:t>[1] R. Tan, K. </a:t>
            </a:r>
            <a:r>
              <a:rPr lang="en-US" altLang="ja-JP" sz="1400" dirty="0" err="1"/>
              <a:t>Zhang,W</a:t>
            </a:r>
            <a:r>
              <a:rPr lang="en-US" altLang="ja-JP" sz="1400" dirty="0"/>
              <a:t>. </a:t>
            </a:r>
            <a:r>
              <a:rPr lang="en-US" altLang="ja-JP" sz="1400" dirty="0" err="1"/>
              <a:t>Zuo</a:t>
            </a:r>
            <a:r>
              <a:rPr lang="en-US" altLang="ja-JP" sz="1400" dirty="0"/>
              <a:t>, and L. Zhang, “Color image </a:t>
            </a:r>
            <a:r>
              <a:rPr lang="en-US" altLang="ja-JP" sz="1400" dirty="0" err="1"/>
              <a:t>demosaicking</a:t>
            </a:r>
            <a:r>
              <a:rPr lang="en-US" altLang="ja-JP" sz="1400" dirty="0"/>
              <a:t> via deep residual learning,” 2017 IEEE International Conference on Multimedia and Expo (ICME), pp.793–798, IEEE, 2017.</a:t>
            </a:r>
            <a:br>
              <a:rPr lang="en-US" altLang="ja-JP" sz="1400" dirty="0"/>
            </a:br>
            <a:r>
              <a:rPr lang="en-US" altLang="ja-JP" sz="1400" dirty="0"/>
              <a:t>[2]D. S. Tan, W. Chen and K. Hua, "</a:t>
            </a:r>
            <a:r>
              <a:rPr lang="en-US" altLang="ja-JP" sz="1400" dirty="0" err="1"/>
              <a:t>DeepDemosaicking</a:t>
            </a:r>
            <a:r>
              <a:rPr lang="en-US" altLang="ja-JP" sz="1400" dirty="0"/>
              <a:t>: Adaptive Image </a:t>
            </a:r>
            <a:r>
              <a:rPr lang="en-US" altLang="ja-JP" sz="1400" dirty="0" err="1"/>
              <a:t>Demosaicking</a:t>
            </a:r>
            <a:r>
              <a:rPr lang="en-US" altLang="ja-JP" sz="1400" dirty="0"/>
              <a:t> via Multiple Deep Fully Convolutional Networks," in </a:t>
            </a:r>
            <a:r>
              <a:rPr lang="en-US" altLang="ja-JP" sz="1400" i="1" dirty="0"/>
              <a:t>IEEE Transactions on Image Processing</a:t>
            </a:r>
            <a:r>
              <a:rPr lang="en-US" altLang="ja-JP" sz="1400" dirty="0"/>
              <a:t>, vol. 27, no. 5, pp. 2408-2419, May 2018.</a:t>
            </a:r>
            <a:br>
              <a:rPr lang="en-US" altLang="ja-JP" sz="1600" dirty="0"/>
            </a:br>
            <a:endParaRPr lang="en-US" altLang="ja-JP" sz="16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5</a:t>
            </a:fld>
            <a:endParaRPr 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52" y="3575205"/>
            <a:ext cx="4953128" cy="19698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37" y="1181988"/>
            <a:ext cx="6158714" cy="1902406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628A0DA-B146-F24A-9BFB-C580BAFE20CB}"/>
              </a:ext>
            </a:extLst>
          </p:cNvPr>
          <p:cNvGrpSpPr/>
          <p:nvPr/>
        </p:nvGrpSpPr>
        <p:grpSpPr>
          <a:xfrm>
            <a:off x="696037" y="1678156"/>
            <a:ext cx="2047162" cy="2880196"/>
            <a:chOff x="696037" y="1678156"/>
            <a:chExt cx="2047162" cy="2880196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EE7CB69D-E546-D34E-8A0E-EF23E3686966}"/>
                </a:ext>
              </a:extLst>
            </p:cNvPr>
            <p:cNvSpPr/>
            <p:nvPr/>
          </p:nvSpPr>
          <p:spPr>
            <a:xfrm>
              <a:off x="696037" y="1678156"/>
              <a:ext cx="1364775" cy="10918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264E4084-559F-5B4B-ADC8-2AB5A33EF7AC}"/>
                </a:ext>
              </a:extLst>
            </p:cNvPr>
            <p:cNvSpPr/>
            <p:nvPr/>
          </p:nvSpPr>
          <p:spPr>
            <a:xfrm>
              <a:off x="1146412" y="3601965"/>
              <a:ext cx="1596787" cy="95638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906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739F58-F486-0B48-BA9D-3DAF18B85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39" y="282377"/>
            <a:ext cx="8562110" cy="655115"/>
          </a:xfrm>
        </p:spPr>
        <p:txBody>
          <a:bodyPr/>
          <a:lstStyle/>
          <a:p>
            <a:r>
              <a:rPr kumimoji="1" lang="en-US" altLang="ja-JP" dirty="0"/>
              <a:t>Problem of Conventional </a:t>
            </a:r>
            <a:r>
              <a:rPr lang="en-US" altLang="ja-JP" dirty="0"/>
              <a:t>M</a:t>
            </a:r>
            <a:r>
              <a:rPr kumimoji="1" lang="en-US" altLang="ja-JP" dirty="0"/>
              <a:t>ethods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5078DC-2BDE-C94C-9F4A-40962C9E0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Accuracy is influenced by the pre-process</a:t>
            </a:r>
            <a:br>
              <a:rPr kumimoji="1" lang="en-US" altLang="ja-JP" dirty="0"/>
            </a:br>
            <a:endParaRPr lang="en-US" altLang="ja-JP" dirty="0"/>
          </a:p>
          <a:p>
            <a:r>
              <a:rPr lang="en-US" altLang="ja-JP" dirty="0"/>
              <a:t>Reference ) Excerpt from Fig.12 in [2]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2E9D34-FCC8-AD4C-AEE1-27D8516D5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6BE479B-AA48-2F4A-82D4-FEF6E85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6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861AFC9-F4F0-EC47-879A-8BB669304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73" y="2398329"/>
            <a:ext cx="1944000" cy="1296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79D30B7-FB94-D447-AB83-3001C7F80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0" y="2398329"/>
            <a:ext cx="1944000" cy="1296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B88C081-1020-8F45-B951-BF739F81D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396" y="2398329"/>
            <a:ext cx="1944000" cy="1296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EF1BF37-2AA1-194D-BE9A-E9FB9358A0DA}"/>
              </a:ext>
            </a:extLst>
          </p:cNvPr>
          <p:cNvSpPr txBox="1"/>
          <p:nvPr/>
        </p:nvSpPr>
        <p:spPr>
          <a:xfrm>
            <a:off x="3536493" y="3694329"/>
            <a:ext cx="207101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/>
              <a:t>(o)</a:t>
            </a:r>
            <a:br>
              <a:rPr kumimoji="1" lang="ja-JP" altLang="en-US"/>
            </a:br>
            <a:r>
              <a:rPr kumimoji="1" lang="en-US" altLang="ja-JP" dirty="0"/>
              <a:t>Pre-process</a:t>
            </a:r>
            <a:r>
              <a:rPr kumimoji="1" lang="ja-JP" altLang="en-US"/>
              <a:t>：</a:t>
            </a:r>
            <a:r>
              <a:rPr kumimoji="1" lang="en-US" altLang="ja-JP" dirty="0"/>
              <a:t>GCBI</a:t>
            </a:r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D24BA2E-749B-324A-8532-EA6D466B90A2}"/>
              </a:ext>
            </a:extLst>
          </p:cNvPr>
          <p:cNvSpPr/>
          <p:nvPr/>
        </p:nvSpPr>
        <p:spPr>
          <a:xfrm>
            <a:off x="290945" y="4302252"/>
            <a:ext cx="8661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/>
              <a:t>[2]D. S. Tan, W. Chen and K. Hua, "</a:t>
            </a:r>
            <a:r>
              <a:rPr lang="en-US" altLang="ja-JP" sz="1400" dirty="0" err="1"/>
              <a:t>DeepDemosaicking</a:t>
            </a:r>
            <a:r>
              <a:rPr lang="en-US" altLang="ja-JP" sz="1400" dirty="0"/>
              <a:t>: Adaptive Image </a:t>
            </a:r>
            <a:r>
              <a:rPr lang="en-US" altLang="ja-JP" sz="1400" dirty="0" err="1"/>
              <a:t>Demosaicking</a:t>
            </a:r>
            <a:r>
              <a:rPr lang="en-US" altLang="ja-JP" sz="1400" dirty="0"/>
              <a:t> via Multiple Deep Fully </a:t>
            </a:r>
            <a:br>
              <a:rPr lang="en-US" altLang="ja-JP" sz="1400" dirty="0"/>
            </a:br>
            <a:r>
              <a:rPr lang="en-US" altLang="ja-JP" sz="1400" dirty="0"/>
              <a:t>Convolutional Networks," in </a:t>
            </a:r>
            <a:r>
              <a:rPr lang="en-US" altLang="ja-JP" sz="1400" i="1" dirty="0"/>
              <a:t>IEEE Transactions on Image Processing</a:t>
            </a:r>
            <a:r>
              <a:rPr lang="en-US" altLang="ja-JP" sz="1400" dirty="0"/>
              <a:t>, vol. 27, no. 5, pp. 2408-2419, May 2018.</a:t>
            </a:r>
            <a:endParaRPr lang="en-US" altLang="ja-JP" sz="1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E30E7B6-99F7-B847-836C-70681FA88088}"/>
              </a:ext>
            </a:extLst>
          </p:cNvPr>
          <p:cNvSpPr txBox="1"/>
          <p:nvPr/>
        </p:nvSpPr>
        <p:spPr>
          <a:xfrm>
            <a:off x="1215948" y="3694329"/>
            <a:ext cx="145905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dirty="0"/>
              <a:t>(a)</a:t>
            </a:r>
            <a:br>
              <a:rPr kumimoji="1" lang="ja-JP" altLang="en-US" dirty="0"/>
            </a:br>
            <a:r>
              <a:rPr lang="en-US" altLang="ja-JP" dirty="0"/>
              <a:t>Origin Image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775D5B4-9A11-F842-9283-7B5E455CDD62}"/>
              </a:ext>
            </a:extLst>
          </p:cNvPr>
          <p:cNvSpPr txBox="1"/>
          <p:nvPr/>
        </p:nvSpPr>
        <p:spPr>
          <a:xfrm>
            <a:off x="5928470" y="3694328"/>
            <a:ext cx="212385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dirty="0"/>
              <a:t>(p)</a:t>
            </a:r>
            <a:br>
              <a:rPr kumimoji="1" lang="ja-JP" altLang="en-US"/>
            </a:br>
            <a:r>
              <a:rPr lang="en-US" altLang="ja-JP" dirty="0"/>
              <a:t>Pre-process</a:t>
            </a:r>
            <a:r>
              <a:rPr lang="ja-JP" altLang="en-US"/>
              <a:t>：</a:t>
            </a:r>
            <a:r>
              <a:rPr lang="en-US" altLang="ja-JP" dirty="0"/>
              <a:t>GBTF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41824B-BB71-D34D-9E1A-BF8A4D010784}"/>
              </a:ext>
            </a:extLst>
          </p:cNvPr>
          <p:cNvSpPr txBox="1"/>
          <p:nvPr/>
        </p:nvSpPr>
        <p:spPr>
          <a:xfrm>
            <a:off x="589222" y="5405826"/>
            <a:ext cx="806586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400" b="1" dirty="0"/>
              <a:t>Adopt Bayer image without any pre-processing as input</a:t>
            </a:r>
            <a:endParaRPr kumimoji="1" lang="ja-JP" altLang="en-US" sz="2400" b="1"/>
          </a:p>
        </p:txBody>
      </p:sp>
    </p:spTree>
    <p:extLst>
      <p:ext uri="{BB962C8B-B14F-4D97-AF65-F5344CB8AC3E}">
        <p14:creationId xmlns:p14="http://schemas.microsoft.com/office/powerpoint/2010/main" val="680582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Color Pattern in Bayer image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Known pixels in Bayer image are divided into 4 pattern </a:t>
            </a:r>
            <a:br>
              <a:rPr lang="en-US" altLang="ja-JP" sz="2800" dirty="0"/>
            </a:br>
            <a:endParaRPr kumimoji="1"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kumimoji="1" lang="en-US" altLang="ja-JP" sz="2800" dirty="0"/>
          </a:p>
          <a:p>
            <a:br>
              <a:rPr lang="en-US" altLang="ja-JP" sz="2800" dirty="0"/>
            </a:br>
            <a:br>
              <a:rPr lang="en-US" altLang="ja-JP" sz="2800" dirty="0"/>
            </a:br>
            <a:r>
              <a:rPr kumimoji="1" lang="en-US" altLang="ja-JP" dirty="0"/>
              <a:t>Need different filter </a:t>
            </a:r>
          </a:p>
          <a:p>
            <a:r>
              <a:rPr lang="ja-JP" altLang="en-US" sz="2800"/>
              <a:t>⇒</a:t>
            </a:r>
            <a:r>
              <a:rPr lang="en-US" altLang="ja-JP" sz="2800" dirty="0"/>
              <a:t> Utilize four networks corresponding to these pattern</a:t>
            </a:r>
            <a:endParaRPr kumimoji="1"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7</a:t>
            </a:fld>
            <a:endParaRPr 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3" b="21092"/>
          <a:stretch/>
        </p:blipFill>
        <p:spPr>
          <a:xfrm>
            <a:off x="3350905" y="1495484"/>
            <a:ext cx="1576478" cy="153431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291989" y="4688106"/>
            <a:ext cx="112095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3200" dirty="0"/>
              <a:t>R</a:t>
            </a:r>
            <a:endParaRPr kumimoji="1" lang="ja-JP" altLang="en-US" sz="3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53707" y="4688105"/>
            <a:ext cx="112095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3200" dirty="0"/>
              <a:t>B</a:t>
            </a:r>
            <a:endParaRPr kumimoji="1" lang="ja-JP" altLang="en-US" sz="3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8610" y="4688107"/>
            <a:ext cx="112095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3200" dirty="0"/>
              <a:t>G1</a:t>
            </a:r>
            <a:endParaRPr kumimoji="1" lang="ja-JP" altLang="en-US" sz="3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79137" y="4689354"/>
            <a:ext cx="112095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3200" dirty="0"/>
              <a:t>G2</a:t>
            </a:r>
            <a:endParaRPr kumimoji="1" lang="ja-JP" altLang="en-US" sz="3200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8B9D3F3-D98F-1842-B585-A53EE2F310D9}"/>
              </a:ext>
            </a:extLst>
          </p:cNvPr>
          <p:cNvSpPr/>
          <p:nvPr/>
        </p:nvSpPr>
        <p:spPr>
          <a:xfrm>
            <a:off x="3760827" y="1900639"/>
            <a:ext cx="351917" cy="354670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8BD763A-D3DA-784E-8402-4DD21E9ABF86}"/>
              </a:ext>
            </a:extLst>
          </p:cNvPr>
          <p:cNvSpPr/>
          <p:nvPr/>
        </p:nvSpPr>
        <p:spPr>
          <a:xfrm>
            <a:off x="3760827" y="2288360"/>
            <a:ext cx="351917" cy="354670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1305EBE-FCDA-B44A-B589-F2A81C1FE10E}"/>
              </a:ext>
            </a:extLst>
          </p:cNvPr>
          <p:cNvSpPr/>
          <p:nvPr/>
        </p:nvSpPr>
        <p:spPr>
          <a:xfrm>
            <a:off x="4147159" y="2266596"/>
            <a:ext cx="351917" cy="354670"/>
          </a:xfrm>
          <a:prstGeom prst="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1BA94D7-0069-9741-A6A9-4BDF3075059A}"/>
              </a:ext>
            </a:extLst>
          </p:cNvPr>
          <p:cNvSpPr/>
          <p:nvPr/>
        </p:nvSpPr>
        <p:spPr>
          <a:xfrm>
            <a:off x="4147158" y="1911925"/>
            <a:ext cx="351917" cy="354670"/>
          </a:xfrm>
          <a:prstGeom prst="rect">
            <a:avLst/>
          </a:prstGeom>
          <a:noFill/>
          <a:ln w="38100">
            <a:solidFill>
              <a:srgbClr val="C8F0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E674044-4813-FF4E-82B0-4ED57A338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24" y="3362696"/>
            <a:ext cx="1296888" cy="1296888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D6DE1E8-8EAD-524A-9F8B-A42C87DE1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3" y="3362696"/>
            <a:ext cx="1296000" cy="12960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4087BA5-4780-714A-B344-26AFEFD3E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16" y="3362696"/>
            <a:ext cx="1296000" cy="12960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B5601FA-65F4-EA49-B4A5-372000FCE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86" y="3362696"/>
            <a:ext cx="1296000" cy="1296000"/>
          </a:xfrm>
          <a:prstGeom prst="rect">
            <a:avLst/>
          </a:prstGeom>
        </p:spPr>
      </p:pic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418A4DA8-67C8-BD41-B069-5D47409B1C83}"/>
              </a:ext>
            </a:extLst>
          </p:cNvPr>
          <p:cNvCxnSpPr/>
          <p:nvPr/>
        </p:nvCxnSpPr>
        <p:spPr>
          <a:xfrm>
            <a:off x="3977460" y="2074460"/>
            <a:ext cx="1836486" cy="1942597"/>
          </a:xfrm>
          <a:prstGeom prst="straightConnector1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  <a:prstDash val="dash"/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CBAAB296-0884-6F4B-945F-DC08A11EFC6A}"/>
              </a:ext>
            </a:extLst>
          </p:cNvPr>
          <p:cNvCxnSpPr>
            <a:cxnSpLocks/>
          </p:cNvCxnSpPr>
          <p:nvPr/>
        </p:nvCxnSpPr>
        <p:spPr>
          <a:xfrm>
            <a:off x="4367636" y="2443931"/>
            <a:ext cx="3484832" cy="1566765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prstDash val="dash"/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5A6700F1-C19C-1D4C-8288-DE5698A31BBC}"/>
              </a:ext>
            </a:extLst>
          </p:cNvPr>
          <p:cNvCxnSpPr>
            <a:cxnSpLocks/>
          </p:cNvCxnSpPr>
          <p:nvPr/>
        </p:nvCxnSpPr>
        <p:spPr>
          <a:xfrm flipH="1">
            <a:off x="1160055" y="2105843"/>
            <a:ext cx="3207581" cy="1911214"/>
          </a:xfrm>
          <a:prstGeom prst="straightConnector1">
            <a:avLst/>
          </a:prstGeom>
          <a:ln w="25400">
            <a:solidFill>
              <a:srgbClr val="C0FD36"/>
            </a:solidFill>
            <a:prstDash val="dash"/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15A4B400-E2F6-E64C-9069-42897609F262}"/>
              </a:ext>
            </a:extLst>
          </p:cNvPr>
          <p:cNvCxnSpPr>
            <a:cxnSpLocks/>
          </p:cNvCxnSpPr>
          <p:nvPr/>
        </p:nvCxnSpPr>
        <p:spPr>
          <a:xfrm flipH="1">
            <a:off x="3362983" y="2455800"/>
            <a:ext cx="573803" cy="1569270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prstDash val="dash"/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86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Network of </a:t>
            </a:r>
            <a:r>
              <a:rPr kumimoji="1" lang="en-US" altLang="ja-JP" dirty="0"/>
              <a:t>Proposed Network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Input   </a:t>
            </a:r>
            <a:r>
              <a:rPr lang="ja-JP" altLang="en-US" dirty="0"/>
              <a:t>：</a:t>
            </a:r>
            <a:r>
              <a:rPr lang="en-US" altLang="ja-JP" dirty="0"/>
              <a:t>Bayer image without any pre-processing</a:t>
            </a:r>
          </a:p>
          <a:p>
            <a:r>
              <a:rPr lang="en-US" altLang="ja-JP" dirty="0"/>
              <a:t>Output</a:t>
            </a:r>
            <a:r>
              <a:rPr lang="ja-JP" altLang="en-US" dirty="0"/>
              <a:t>：</a:t>
            </a:r>
            <a:r>
              <a:rPr lang="en-US" altLang="ja-JP" dirty="0"/>
              <a:t>Chrominance images </a:t>
            </a:r>
            <a:r>
              <a:rPr lang="en-US" altLang="ja-JP" b="1" dirty="0" err="1"/>
              <a:t>Cb</a:t>
            </a:r>
            <a:r>
              <a:rPr lang="en-US" altLang="ja-JP" dirty="0"/>
              <a:t>, </a:t>
            </a:r>
            <a:r>
              <a:rPr lang="en-US" altLang="ja-JP" b="1" dirty="0"/>
              <a:t>Cr</a:t>
            </a:r>
            <a:r>
              <a:rPr lang="en-US" altLang="ja-JP" dirty="0"/>
              <a:t>, and </a:t>
            </a:r>
            <a:r>
              <a:rPr lang="en-US" altLang="ja-JP" b="1" dirty="0"/>
              <a:t>Cg</a:t>
            </a:r>
            <a:endParaRPr lang="en-US" altLang="ja-JP" dirty="0"/>
          </a:p>
          <a:p>
            <a:r>
              <a:rPr lang="en-US" altLang="ja-JP" dirty="0"/>
              <a:t>Prepare 4 networks according to color patterns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8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754671F-2F1B-48CB-92CC-13173DE17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78" y="3068069"/>
            <a:ext cx="5626243" cy="3408471"/>
          </a:xfrm>
          <a:prstGeom prst="rect">
            <a:avLst/>
          </a:prstGeom>
        </p:spPr>
      </p:pic>
      <p:sp>
        <p:nvSpPr>
          <p:cNvPr id="7" name="右中かっこ 6"/>
          <p:cNvSpPr/>
          <p:nvPr/>
        </p:nvSpPr>
        <p:spPr>
          <a:xfrm>
            <a:off x="7505935" y="3068069"/>
            <a:ext cx="378500" cy="3547956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3347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84435" y="4538342"/>
            <a:ext cx="832279" cy="607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347" dirty="0"/>
              <a:t>×4</a:t>
            </a:r>
            <a:endParaRPr lang="ja-JP" altLang="en-US" sz="3347" dirty="0"/>
          </a:p>
        </p:txBody>
      </p:sp>
      <p:sp>
        <p:nvSpPr>
          <p:cNvPr id="9" name="右中かっこ 8"/>
          <p:cNvSpPr/>
          <p:nvPr/>
        </p:nvSpPr>
        <p:spPr>
          <a:xfrm rot="10800000">
            <a:off x="1285067" y="3068069"/>
            <a:ext cx="378500" cy="3547956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3347"/>
          </a:p>
        </p:txBody>
      </p:sp>
    </p:spTree>
    <p:extLst>
      <p:ext uri="{BB962C8B-B14F-4D97-AF65-F5344CB8AC3E}">
        <p14:creationId xmlns:p14="http://schemas.microsoft.com/office/powerpoint/2010/main" val="184537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DA766-7F73-47E9-B93E-02E640D8E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Proposed Network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29F942-7FD4-4AE4-B1D5-0EFD282A6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altLang="ja-JP" dirty="0"/>
              <a:t>Former M layers process convolution at </a:t>
            </a:r>
            <a:r>
              <a:rPr lang="en-US" altLang="ja-JP" b="1" dirty="0"/>
              <a:t>all pixels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ja-JP" dirty="0"/>
              <a:t>Latter N layers process convolution at pixels corresponding to </a:t>
            </a:r>
            <a:r>
              <a:rPr lang="en-US" altLang="ja-JP" b="1" dirty="0"/>
              <a:t>a color pattern</a:t>
            </a:r>
          </a:p>
          <a:p>
            <a:endParaRPr kumimoji="1" lang="ja-JP" altLang="en-US" b="1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84D86E-9B82-4DF1-A888-9165448F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85AD-A878-2845-9FCF-5FD6A5CEE842}" type="datetime1">
              <a:rPr lang="ja-JP" altLang="en-US" smtClean="0"/>
              <a:t>2019/5/10</a:t>
            </a:fld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97FA988-551D-4A51-853D-408C6EA59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27B0-9788-4B5F-9F16-99581493A1B0}" type="slidenum">
              <a:rPr lang="en-US" altLang="ja-JP" smtClean="0"/>
              <a:pPr/>
              <a:t>9</a:t>
            </a:fld>
            <a:endParaRPr 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85311" y="6140644"/>
            <a:ext cx="185979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7030A0"/>
                </a:solidFill>
              </a:rPr>
              <a:t>Pick Up operator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D7449BD-EE72-C148-9FCD-BF0459C1D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0" y="2141397"/>
            <a:ext cx="6498161" cy="421285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714960" y="2934268"/>
            <a:ext cx="600501" cy="312777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875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カスタム">
      <a:majorFont>
        <a:latin typeface="游ゴシック"/>
        <a:ea typeface="游ゴシック"/>
        <a:cs typeface=""/>
      </a:majorFont>
      <a:minorFont>
        <a:latin typeface="Cambria"/>
        <a:ea typeface="游ゴシック Medium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50196"/>
          </a:srgbClr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spAutoFit/>
      </a:bodyPr>
      <a:lstStyle>
        <a:defPPr algn="ctr">
          <a:defRPr kumimoji="1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17730</TotalTime>
  <Words>811</Words>
  <Application>Microsoft Office PowerPoint</Application>
  <PresentationFormat>画面に合わせる (4:3)</PresentationFormat>
  <Paragraphs>408</Paragraphs>
  <Slides>25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3" baseType="lpstr">
      <vt:lpstr>MS PGothic</vt:lpstr>
      <vt:lpstr>游ゴシック</vt:lpstr>
      <vt:lpstr>游ゴシック</vt:lpstr>
      <vt:lpstr>Arial</vt:lpstr>
      <vt:lpstr>Calibri</vt:lpstr>
      <vt:lpstr>Cambria</vt:lpstr>
      <vt:lpstr>Cambria Math</vt:lpstr>
      <vt:lpstr>Office テーマ</vt:lpstr>
      <vt:lpstr>IMAGE DEMOSAICKING VIA CHROMINANCE IMAGES WITH PARALLEL CONVOLUTIONAL NEURAL NETWORKS</vt:lpstr>
      <vt:lpstr>Research Field：Image Demosaicking</vt:lpstr>
      <vt:lpstr>Problem of Demosaicking</vt:lpstr>
      <vt:lpstr>Outline of Our Research</vt:lpstr>
      <vt:lpstr>Conventional CNN-based Demosaicking</vt:lpstr>
      <vt:lpstr>Problem of Conventional Methods</vt:lpstr>
      <vt:lpstr>Color Pattern in Bayer image </vt:lpstr>
      <vt:lpstr>Network of Proposed Network</vt:lpstr>
      <vt:lpstr>Proposed Network</vt:lpstr>
      <vt:lpstr>Pick Up Operator</vt:lpstr>
      <vt:lpstr>Chrominance Images</vt:lpstr>
      <vt:lpstr>Luminance Image and Chrominance Images</vt:lpstr>
      <vt:lpstr>Chrominance Image Cg</vt:lpstr>
      <vt:lpstr>Demosaicking via Chrominance Images</vt:lpstr>
      <vt:lpstr>Simulation</vt:lpstr>
      <vt:lpstr>Compared Methods</vt:lpstr>
      <vt:lpstr>Comparison CNN-based Method</vt:lpstr>
      <vt:lpstr>Show Effect of Chrominance Learning</vt:lpstr>
      <vt:lpstr>PSNR</vt:lpstr>
      <vt:lpstr>PSNR</vt:lpstr>
      <vt:lpstr>Comparison of Outputs with Non-CNN </vt:lpstr>
      <vt:lpstr>Comparison of Outputs with Non-CNN</vt:lpstr>
      <vt:lpstr>Comparison of Outputs with CNN</vt:lpstr>
      <vt:lpstr>  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ikelab</dc:creator>
  <cp:lastModifiedBy>拓郎 山口</cp:lastModifiedBy>
  <cp:revision>883</cp:revision>
  <cp:lastPrinted>2017-10-18T04:17:40Z</cp:lastPrinted>
  <dcterms:created xsi:type="dcterms:W3CDTF">2015-12-15T13:29:01Z</dcterms:created>
  <dcterms:modified xsi:type="dcterms:W3CDTF">2019-05-10T14:48:48Z</dcterms:modified>
</cp:coreProperties>
</file>